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64" r:id="rId2"/>
    <p:sldMasterId id="2147483668" r:id="rId3"/>
    <p:sldMasterId id="2147483676" r:id="rId4"/>
  </p:sldMasterIdLst>
  <p:notesMasterIdLst>
    <p:notesMasterId r:id="rId19"/>
  </p:notesMasterIdLst>
  <p:sldIdLst>
    <p:sldId id="711" r:id="rId5"/>
    <p:sldId id="826" r:id="rId6"/>
    <p:sldId id="825" r:id="rId7"/>
    <p:sldId id="827" r:id="rId8"/>
    <p:sldId id="828" r:id="rId9"/>
    <p:sldId id="829" r:id="rId10"/>
    <p:sldId id="830" r:id="rId11"/>
    <p:sldId id="831" r:id="rId12"/>
    <p:sldId id="832" r:id="rId13"/>
    <p:sldId id="833" r:id="rId14"/>
    <p:sldId id="834" r:id="rId15"/>
    <p:sldId id="836" r:id="rId16"/>
    <p:sldId id="835" r:id="rId17"/>
    <p:sldId id="837" r:id="rId18"/>
  </p:sldIdLst>
  <p:sldSz cx="9144000" cy="6858000" type="screen4x3"/>
  <p:notesSz cx="698500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9933"/>
    <a:srgbClr val="CC0066"/>
    <a:srgbClr val="808080"/>
    <a:srgbClr val="FF00FF"/>
    <a:srgbClr val="FF9900"/>
    <a:srgbClr val="333399"/>
    <a:srgbClr val="EAEAEA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9709" autoAdjust="0"/>
  </p:normalViewPr>
  <p:slideViewPr>
    <p:cSldViewPr>
      <p:cViewPr>
        <p:scale>
          <a:sx n="90" d="100"/>
          <a:sy n="90" d="100"/>
        </p:scale>
        <p:origin x="-1214" y="-3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85" y="-77"/>
      </p:cViewPr>
      <p:guideLst>
        <p:guide orient="horz" pos="2923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defTabSz="930275">
              <a:defRPr sz="1200" b="1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1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defTabSz="930275">
              <a:defRPr sz="1200" b="1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1">
                <a:solidFill>
                  <a:schemeClr val="accent2"/>
                </a:solidFill>
              </a:defRPr>
            </a:lvl1pPr>
          </a:lstStyle>
          <a:p>
            <a:fld id="{BD8DA929-4584-48BF-85A0-8890AA434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374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73938-19B8-4886-B11A-75C590FE4ED2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F75B1-FCB4-476A-BBD2-C1A3C3F9F7F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68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004"/>
            <a:ext cx="5122333" cy="417695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61C1CA-0EAB-4A2E-8304-6DD8C3145BF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699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A929-4584-48BF-85A0-8890AA43433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2543E6-E45B-4609-80B3-BE9E5EA0E07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710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2DA08-23A9-4DAB-BC2C-FB9FCD36F01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802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A929-4584-48BF-85A0-8890AA4343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A929-4584-48BF-85A0-8890AA43433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3163" y="696913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DA929-4584-48BF-85A0-8890AA43433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78927-E425-4718-8C97-9878F10F9C5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63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004"/>
            <a:ext cx="5122333" cy="417695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E74E2A-C54C-49DE-A6BC-664157A694C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648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004"/>
            <a:ext cx="5122333" cy="417695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2E8CA-24FD-4A6B-90FE-8808786C3C2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5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004"/>
            <a:ext cx="5122333" cy="417695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AE07B-96EC-4B35-A110-BCA593DA697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73163" y="696913"/>
            <a:ext cx="4638675" cy="34798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004"/>
            <a:ext cx="5122333" cy="417695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A1220-66B4-475E-AF24-D0608E4C1EE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67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004"/>
            <a:ext cx="5122333" cy="4176951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19050"/>
            <a:ext cx="9199563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9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994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7175" y="609600"/>
            <a:ext cx="2079625" cy="5473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125" y="609600"/>
            <a:ext cx="6089650" cy="5473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CE9C2-4FFF-453A-8A0A-D88A3ABC5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0337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7" y="2118584"/>
            <a:ext cx="8642348" cy="1152000"/>
          </a:xfrm>
          <a:prstGeom prst="rect">
            <a:avLst/>
          </a:prstGeom>
          <a:effectLst>
            <a:outerShdw blurRad="38100" dist="50800" dir="2700000" algn="tl" rotWithShape="0">
              <a:prstClr val="black">
                <a:alpha val="71000"/>
              </a:prstClr>
            </a:outerShdw>
          </a:effectLst>
        </p:spPr>
        <p:txBody>
          <a:bodyPr lIns="36000" tIns="36000" rIns="36000" bIns="36000" anchor="b" anchorCtr="0"/>
          <a:lstStyle>
            <a:lvl1pPr marL="0" indent="0" algn="r">
              <a:buFontTx/>
              <a:buNone/>
              <a:defRPr sz="3600" b="1"/>
            </a:lvl1pPr>
            <a:lvl2pPr marL="457200" indent="0" algn="r">
              <a:buFontTx/>
              <a:buNone/>
              <a:defRPr sz="3600"/>
            </a:lvl2pPr>
            <a:lvl3pPr marL="914400" indent="0" algn="r">
              <a:buFontTx/>
              <a:buNone/>
              <a:defRPr sz="3600"/>
            </a:lvl3pPr>
            <a:lvl4pPr marL="1371600" indent="0" algn="r">
              <a:buFontTx/>
              <a:buNone/>
              <a:defRPr sz="3600"/>
            </a:lvl4pPr>
            <a:lvl5pPr marL="1828800" indent="0" algn="r">
              <a:buFontTx/>
              <a:buNone/>
              <a:defRPr sz="3600"/>
            </a:lvl5pPr>
          </a:lstStyle>
          <a:p>
            <a:pPr lvl="0"/>
            <a:r>
              <a:rPr lang="en-US" smtClean="0"/>
              <a:t>Title of Presentation</a:t>
            </a:r>
          </a:p>
          <a:p>
            <a:pPr lvl="0"/>
            <a:r>
              <a:rPr lang="en-US" smtClean="0"/>
              <a:t>(also as a 2-liner)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3551566"/>
            <a:ext cx="8642350" cy="431973"/>
          </a:xfrm>
          <a:prstGeom prst="rect">
            <a:avLst/>
          </a:prstGeom>
        </p:spPr>
        <p:txBody>
          <a:bodyPr lIns="36000" tIns="36000" rIns="36000" bIns="36000" anchor="b" anchorCtr="0"/>
          <a:lstStyle>
            <a:lvl1pPr marL="0" indent="0" algn="r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Name of Presenter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3990656"/>
            <a:ext cx="8642350" cy="431973"/>
          </a:xfrm>
          <a:prstGeom prst="rect">
            <a:avLst/>
          </a:prstGeom>
        </p:spPr>
        <p:txBody>
          <a:bodyPr lIns="36000" tIns="36000" rIns="36000" bIns="36000" anchor="t" anchorCtr="0"/>
          <a:lstStyle>
            <a:lvl1pPr marL="0" indent="0" algn="r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Function Working Group I</a:t>
            </a:r>
          </a:p>
        </p:txBody>
      </p:sp>
    </p:spTree>
    <p:extLst>
      <p:ext uri="{BB962C8B-B14F-4D97-AF65-F5344CB8AC3E}">
        <p14:creationId xmlns="" xmlns:p14="http://schemas.microsoft.com/office/powerpoint/2010/main" val="1799755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 userDrawn="1"/>
        </p:nvSpPr>
        <p:spPr bwMode="auto">
          <a:xfrm>
            <a:off x="250825" y="2852936"/>
            <a:ext cx="8642349" cy="792088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68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0" i="0" kern="1200" baseline="0">
                <a:solidFill>
                  <a:srgbClr val="4073AC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0" marR="0" lvl="0" indent="0" algn="r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smtClean="0">
                <a:solidFill>
                  <a:sysClr val="window" lastClr="FFFFFF"/>
                </a:solidFill>
                <a:latin typeface="Arial" charset="0"/>
                <a:cs typeface="Arial" charset="0"/>
              </a:rPr>
              <a:t>www.climatechange2013.org</a:t>
            </a:r>
          </a:p>
        </p:txBody>
      </p:sp>
      <p:sp>
        <p:nvSpPr>
          <p:cNvPr id="3" name="Rectangle 4"/>
          <p:cNvSpPr txBox="1">
            <a:spLocks noChangeArrowheads="1"/>
          </p:cNvSpPr>
          <p:nvPr userDrawn="1"/>
        </p:nvSpPr>
        <p:spPr bwMode="auto">
          <a:xfrm>
            <a:off x="250825" y="2420888"/>
            <a:ext cx="8642350" cy="441688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68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200" b="0" i="0" kern="1200" baseline="0">
                <a:solidFill>
                  <a:srgbClr val="4073AC"/>
                </a:solidFill>
                <a:latin typeface="Arial"/>
                <a:ea typeface="MS PGothic" pitchFamily="3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MS PGothic" pitchFamily="34" charset="-128"/>
                <a:cs typeface="MS PGothic" pitchFamily="3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43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MS PGothic" pitchFamily="34" charset="-128"/>
                <a:cs typeface="Arial" charset="0"/>
              </a:rPr>
              <a:t>Further Information</a:t>
            </a:r>
            <a:endParaRPr lang="en-GB" sz="3600" b="1" smtClean="0">
              <a:solidFill>
                <a:sysClr val="window" lastClr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6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6544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7774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Text text text</a:t>
            </a:r>
          </a:p>
        </p:txBody>
      </p:sp>
    </p:spTree>
    <p:extLst>
      <p:ext uri="{BB962C8B-B14F-4D97-AF65-F5344CB8AC3E}">
        <p14:creationId xmlns="" xmlns:p14="http://schemas.microsoft.com/office/powerpoint/2010/main" val="3224447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8"/>
            <a:ext cx="8642350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  <a:solidFill>
            <a:schemeClr val="accent1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Text text text</a:t>
            </a:r>
          </a:p>
        </p:txBody>
      </p:sp>
    </p:spTree>
    <p:extLst>
      <p:ext uri="{BB962C8B-B14F-4D97-AF65-F5344CB8AC3E}">
        <p14:creationId xmlns="" xmlns:p14="http://schemas.microsoft.com/office/powerpoint/2010/main" val="105606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180000" indent="-180000">
              <a:spcBef>
                <a:spcPts val="0"/>
              </a:spcBef>
              <a:defRPr sz="2000" b="1" baseline="0">
                <a:solidFill>
                  <a:schemeClr val="bg2"/>
                </a:solidFill>
              </a:defRPr>
            </a:lvl1pPr>
            <a:lvl2pPr marL="360000" indent="-180000">
              <a:spcBef>
                <a:spcPts val="200"/>
              </a:spcBef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Subtitle with Bullet</a:t>
            </a:r>
          </a:p>
          <a:p>
            <a:pPr lvl="1"/>
            <a:r>
              <a:rPr lang="en-US" smtClean="0"/>
              <a:t>Text with Bullet</a:t>
            </a:r>
          </a:p>
        </p:txBody>
      </p:sp>
    </p:spTree>
    <p:extLst>
      <p:ext uri="{BB962C8B-B14F-4D97-AF65-F5344CB8AC3E}">
        <p14:creationId xmlns="" xmlns:p14="http://schemas.microsoft.com/office/powerpoint/2010/main" val="2394283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93004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6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385" y="1340768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bg2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de-CH" smtClean="0"/>
              <a:t>Graphic Title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73524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94293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519" y="1951775"/>
            <a:ext cx="8641655" cy="1470025"/>
          </a:xfrm>
          <a:prstGeom prst="rect">
            <a:avLst/>
          </a:prstGeom>
        </p:spPr>
        <p:txBody>
          <a:bodyPr lIns="18000" tIns="18000" rIns="18000" bIns="18000" anchor="ctr" anchorCtr="0"/>
          <a:lstStyle>
            <a:lvl1pPr>
              <a:defRPr baseline="0"/>
            </a:lvl1pPr>
          </a:lstStyle>
          <a:p>
            <a:r>
              <a:rPr lang="en-US" smtClean="0"/>
              <a:t>Slide Divider Title</a:t>
            </a:r>
            <a:br>
              <a:rPr lang="en-US" smtClean="0"/>
            </a:br>
            <a:r>
              <a:rPr lang="en-US" smtClean="0"/>
              <a:t>Center Horizontally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5827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5573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99CCFF">
                <a:gamma/>
                <a:tint val="40000"/>
                <a:invGamma/>
              </a:srgbClr>
            </a:gs>
            <a:gs pos="100000">
              <a:srgbClr val="99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402" name="Picture 2" descr="RU_units-banner_red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38875"/>
            <a:ext cx="9172575" cy="619125"/>
          </a:xfrm>
          <a:prstGeom prst="rect">
            <a:avLst/>
          </a:prstGeom>
          <a:noFill/>
        </p:spPr>
      </p:pic>
      <p:sp>
        <p:nvSpPr>
          <p:cNvPr id="9984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984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573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8405" name="Text Box 5"/>
          <p:cNvSpPr txBox="1">
            <a:spLocks noChangeArrowheads="1"/>
          </p:cNvSpPr>
          <p:nvPr/>
        </p:nvSpPr>
        <p:spPr bwMode="auto">
          <a:xfrm>
            <a:off x="5929313" y="6346825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solidFill>
                  <a:schemeClr val="bg1"/>
                </a:solidFill>
              </a:rPr>
              <a:t>Alan Robock</a:t>
            </a:r>
          </a:p>
          <a:p>
            <a:pPr algn="r"/>
            <a:r>
              <a:rPr lang="en-US" sz="1200">
                <a:solidFill>
                  <a:schemeClr val="bg1"/>
                </a:solidFill>
              </a:rPr>
              <a:t>Department of Environmental Sciences</a:t>
            </a:r>
            <a:endParaRPr lang="en-US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44900"/>
            <a:ext cx="3376006" cy="517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40595"/>
            <a:ext cx="2516129" cy="321565"/>
          </a:xfrm>
          <a:prstGeom prst="rect">
            <a:avLst/>
          </a:prstGeom>
        </p:spPr>
      </p:pic>
      <p:pic>
        <p:nvPicPr>
          <p:cNvPr id="10" name="Picture 11" descr="EXPO_TVDC_00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38"/>
          <a:stretch>
            <a:fillRect/>
          </a:stretch>
        </p:blipFill>
        <p:spPr bwMode="auto">
          <a:xfrm>
            <a:off x="-7684" y="0"/>
            <a:ext cx="9162000" cy="5642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0" y="5361995"/>
            <a:ext cx="1763688" cy="26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000" tIns="72000" rIns="72000" bIns="72000" anchor="t" anchorCtr="0">
            <a:no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© Yann Arthus-Bertrand / Altitude</a:t>
            </a:r>
            <a:r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MS PGothic" pitchFamily="34" charset="-128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41" y="188640"/>
            <a:ext cx="6690374" cy="5562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168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200" y="-1"/>
            <a:ext cx="9144000" cy="90000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FFFFFF"/>
              </a:solidFill>
              <a:latin typeface="Arial" pitchFamily="-110" charset="0"/>
              <a:cs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44900"/>
            <a:ext cx="3376006" cy="517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40595"/>
            <a:ext cx="2516129" cy="321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716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80" y="6143871"/>
            <a:ext cx="3376800" cy="5182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40323"/>
            <a:ext cx="2516129" cy="321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156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vsci.rutgers.edu/~roboc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2" name="Text Box 2"/>
          <p:cNvSpPr txBox="1">
            <a:spLocks noChangeArrowheads="1"/>
          </p:cNvSpPr>
          <p:nvPr/>
        </p:nvSpPr>
        <p:spPr bwMode="auto">
          <a:xfrm>
            <a:off x="228600" y="3657600"/>
            <a:ext cx="8686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Alan Robock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Department of Environmental Sciences</a:t>
            </a:r>
          </a:p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Rutgers University, New Brunswick, New Jersey  USA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1003523" name="Text Box 3"/>
          <p:cNvSpPr txBox="1">
            <a:spLocks noChangeArrowheads="1"/>
          </p:cNvSpPr>
          <p:nvPr/>
        </p:nvSpPr>
        <p:spPr bwMode="auto">
          <a:xfrm>
            <a:off x="2209800" y="50292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robock@envsci.rutgers.edu</a:t>
            </a:r>
            <a:endParaRPr lang="en-US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03524" name="Text Box 4"/>
          <p:cNvSpPr txBox="1">
            <a:spLocks noChangeArrowheads="1"/>
          </p:cNvSpPr>
          <p:nvPr/>
        </p:nvSpPr>
        <p:spPr bwMode="auto">
          <a:xfrm>
            <a:off x="1905000" y="57912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DDDDDD"/>
                </a:solidFill>
                <a:hlinkClick r:id="rId3"/>
              </a:rPr>
              <a:t>http://envsci.rutgers.edu/~</a:t>
            </a:r>
            <a:r>
              <a:rPr lang="en-US" b="1" dirty="0" smtClean="0">
                <a:solidFill>
                  <a:srgbClr val="DDDDDD"/>
                </a:solidFill>
                <a:hlinkClick r:id="rId3"/>
              </a:rPr>
              <a:t>robock</a:t>
            </a:r>
            <a:r>
              <a:rPr lang="en-US" b="1" dirty="0" smtClean="0">
                <a:solidFill>
                  <a:srgbClr val="DDDDDD"/>
                </a:solidFill>
              </a:rPr>
              <a:t> </a:t>
            </a:r>
            <a:endParaRPr lang="en-US" dirty="0">
              <a:solidFill>
                <a:srgbClr val="DDDDDD"/>
              </a:solidFill>
              <a:latin typeface="Times New Roman" pitchFamily="18" charset="0"/>
            </a:endParaRPr>
          </a:p>
        </p:txBody>
      </p:sp>
      <p:sp>
        <p:nvSpPr>
          <p:cNvPr id="1003527" name="Text Box 7"/>
          <p:cNvSpPr txBox="1">
            <a:spLocks noChangeArrowheads="1"/>
          </p:cNvSpPr>
          <p:nvPr/>
        </p:nvSpPr>
        <p:spPr bwMode="auto">
          <a:xfrm>
            <a:off x="381000" y="1600200"/>
            <a:ext cx="830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solidFill>
                  <a:srgbClr val="FFFF66"/>
                </a:solidFill>
              </a:rPr>
              <a:t>Climate Dynamics</a:t>
            </a:r>
            <a:br>
              <a:rPr lang="en-US" sz="6000" b="1" dirty="0" smtClean="0">
                <a:solidFill>
                  <a:srgbClr val="FFFF66"/>
                </a:solidFill>
              </a:rPr>
            </a:br>
            <a:r>
              <a:rPr lang="en-US" sz="6000" b="1" dirty="0" smtClean="0">
                <a:solidFill>
                  <a:srgbClr val="FFFF66"/>
                </a:solidFill>
              </a:rPr>
              <a:t>11:670:461</a:t>
            </a:r>
            <a:endParaRPr lang="en-US" sz="6000" b="1" dirty="0">
              <a:solidFill>
                <a:srgbClr val="FFFF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286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Lecture </a:t>
            </a:r>
            <a:r>
              <a:rPr lang="en-US" dirty="0" smtClean="0">
                <a:solidFill>
                  <a:srgbClr val="FFFF00"/>
                </a:solidFill>
              </a:rPr>
              <a:t>10, 10/10/13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ChangeArrowheads="1"/>
          </p:cNvSpPr>
          <p:nvPr/>
        </p:nvSpPr>
        <p:spPr bwMode="auto">
          <a:xfrm>
            <a:off x="3657600" y="228600"/>
            <a:ext cx="304800" cy="556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486400" y="609600"/>
            <a:ext cx="3276600" cy="4724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2100" b="1" smtClean="0"/>
              <a:t>Boissy-le-Châtel</a:t>
            </a:r>
          </a:p>
          <a:p>
            <a:pPr marL="0" indent="0" algn="ctr" eaLnBrk="1" hangingPunct="1">
              <a:buFontTx/>
              <a:buNone/>
            </a:pPr>
            <a:r>
              <a:rPr lang="en-US" sz="2100" smtClean="0">
                <a:solidFill>
                  <a:schemeClr val="accent2"/>
                </a:solidFill>
              </a:rPr>
              <a:t>Hydrological station in the Orgeval catchment of the Seine Basin at 48.8°N, 3.1°E.</a:t>
            </a:r>
          </a:p>
          <a:p>
            <a:pPr marL="0" indent="0" eaLnBrk="1" hangingPunct="1">
              <a:buFontTx/>
              <a:buNone/>
            </a:pPr>
            <a:endParaRPr lang="en-US" sz="2100" smtClean="0">
              <a:solidFill>
                <a:schemeClr val="accent2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sz="2100" smtClean="0"/>
              <a:t>Twice daily soil moisture reading at 11 levels, from November 1996 - present</a:t>
            </a:r>
          </a:p>
          <a:p>
            <a:pPr marL="0" indent="0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en-US" sz="2100" smtClean="0"/>
              <a:t>Uses TDR probe to measure soil moisture, which is calibrated with gravimetric readings.</a:t>
            </a:r>
          </a:p>
        </p:txBody>
      </p:sp>
      <p:pic>
        <p:nvPicPr>
          <p:cNvPr id="34820" name="Picture 6" descr="obs 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8749"/>
          <a:stretch>
            <a:fillRect/>
          </a:stretch>
        </p:blipFill>
        <p:spPr>
          <a:xfrm>
            <a:off x="3810000" y="228600"/>
            <a:ext cx="1524000" cy="5562600"/>
          </a:xfrm>
          <a:noFill/>
        </p:spPr>
      </p:pic>
      <p:pic>
        <p:nvPicPr>
          <p:cNvPr id="34821" name="Picture 3" descr="hol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685800"/>
            <a:ext cx="3260725" cy="4876800"/>
          </a:xfrm>
          <a:noFill/>
          <a:ln>
            <a:solidFill>
              <a:schemeClr val="tx1"/>
            </a:solidFill>
          </a:ln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5562600" y="533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06853" name="Text Box 5"/>
          <p:cNvSpPr txBox="1">
            <a:spLocks noChangeArrowheads="1"/>
          </p:cNvSpPr>
          <p:nvPr/>
        </p:nvSpPr>
        <p:spPr bwMode="auto">
          <a:xfrm>
            <a:off x="5486400" y="52578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34824" name="Text Box 7"/>
          <p:cNvSpPr txBox="1">
            <a:spLocks noChangeArrowheads="1"/>
          </p:cNvSpPr>
          <p:nvPr/>
        </p:nvSpPr>
        <p:spPr bwMode="auto">
          <a:xfrm>
            <a:off x="3384550" y="3444875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Century" pitchFamily="18" charset="0"/>
              </a:rPr>
              <a:t>(cm)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t="3267" b="6342"/>
          <a:stretch>
            <a:fillRect/>
          </a:stretch>
        </p:blipFill>
        <p:spPr bwMode="auto">
          <a:xfrm>
            <a:off x="762000" y="0"/>
            <a:ext cx="7772400" cy="585946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914400"/>
            <a:ext cx="4800600" cy="1828800"/>
            <a:chOff x="816" y="576"/>
            <a:chExt cx="3024" cy="1152"/>
          </a:xfrm>
        </p:grpSpPr>
        <p:sp>
          <p:nvSpPr>
            <p:cNvPr id="35860" name="Text Box 4"/>
            <p:cNvSpPr txBox="1">
              <a:spLocks noChangeArrowheads="1"/>
            </p:cNvSpPr>
            <p:nvPr/>
          </p:nvSpPr>
          <p:spPr bwMode="auto">
            <a:xfrm>
              <a:off x="2112" y="576"/>
              <a:ext cx="1728" cy="4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Ukraine:  Now updated through 2004</a:t>
              </a:r>
            </a:p>
          </p:txBody>
        </p:sp>
        <p:sp>
          <p:nvSpPr>
            <p:cNvPr id="35861" name="Rectangle 5"/>
            <p:cNvSpPr>
              <a:spLocks noChangeArrowheads="1"/>
            </p:cNvSpPr>
            <p:nvPr/>
          </p:nvSpPr>
          <p:spPr bwMode="auto">
            <a:xfrm>
              <a:off x="816" y="1440"/>
              <a:ext cx="816" cy="288"/>
            </a:xfrm>
            <a:prstGeom prst="rect">
              <a:avLst/>
            </a:prstGeom>
            <a:solidFill>
              <a:schemeClr val="accent2">
                <a:alpha val="78038"/>
              </a:schemeClr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62" name="Freeform 6"/>
            <p:cNvSpPr>
              <a:spLocks/>
            </p:cNvSpPr>
            <p:nvPr/>
          </p:nvSpPr>
          <p:spPr bwMode="auto">
            <a:xfrm>
              <a:off x="1383" y="768"/>
              <a:ext cx="729" cy="652"/>
            </a:xfrm>
            <a:custGeom>
              <a:avLst/>
              <a:gdLst>
                <a:gd name="T0" fmla="*/ 729 w 729"/>
                <a:gd name="T1" fmla="*/ 0 h 652"/>
                <a:gd name="T2" fmla="*/ 254 w 729"/>
                <a:gd name="T3" fmla="*/ 230 h 652"/>
                <a:gd name="T4" fmla="*/ 0 w 729"/>
                <a:gd name="T5" fmla="*/ 652 h 652"/>
                <a:gd name="T6" fmla="*/ 0 60000 65536"/>
                <a:gd name="T7" fmla="*/ 0 60000 65536"/>
                <a:gd name="T8" fmla="*/ 0 60000 65536"/>
                <a:gd name="T9" fmla="*/ 0 w 729"/>
                <a:gd name="T10" fmla="*/ 0 h 652"/>
                <a:gd name="T11" fmla="*/ 729 w 729"/>
                <a:gd name="T12" fmla="*/ 652 h 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9" h="652">
                  <a:moveTo>
                    <a:pt x="729" y="0"/>
                  </a:moveTo>
                  <a:cubicBezTo>
                    <a:pt x="650" y="38"/>
                    <a:pt x="375" y="121"/>
                    <a:pt x="254" y="230"/>
                  </a:cubicBezTo>
                  <a:cubicBezTo>
                    <a:pt x="133" y="339"/>
                    <a:pt x="53" y="564"/>
                    <a:pt x="0" y="652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667000" y="914400"/>
            <a:ext cx="3429000" cy="1447800"/>
            <a:chOff x="1680" y="576"/>
            <a:chExt cx="2160" cy="912"/>
          </a:xfrm>
        </p:grpSpPr>
        <p:sp>
          <p:nvSpPr>
            <p:cNvPr id="35857" name="Text Box 8"/>
            <p:cNvSpPr txBox="1">
              <a:spLocks noChangeArrowheads="1"/>
            </p:cNvSpPr>
            <p:nvPr/>
          </p:nvSpPr>
          <p:spPr bwMode="auto">
            <a:xfrm>
              <a:off x="2112" y="576"/>
              <a:ext cx="1728" cy="4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Russia:  Now being updated through 2003</a:t>
              </a:r>
            </a:p>
          </p:txBody>
        </p:sp>
        <p:sp>
          <p:nvSpPr>
            <p:cNvPr id="35858" name="Rectangle 9"/>
            <p:cNvSpPr>
              <a:spLocks noChangeArrowheads="1"/>
            </p:cNvSpPr>
            <p:nvPr/>
          </p:nvSpPr>
          <p:spPr bwMode="auto">
            <a:xfrm>
              <a:off x="1680" y="1200"/>
              <a:ext cx="816" cy="288"/>
            </a:xfrm>
            <a:prstGeom prst="rect">
              <a:avLst/>
            </a:prstGeom>
            <a:solidFill>
              <a:srgbClr val="FF6600">
                <a:alpha val="78038"/>
              </a:srgbClr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59" name="Freeform 10"/>
            <p:cNvSpPr>
              <a:spLocks/>
            </p:cNvSpPr>
            <p:nvPr/>
          </p:nvSpPr>
          <p:spPr bwMode="auto">
            <a:xfrm>
              <a:off x="1920" y="912"/>
              <a:ext cx="192" cy="288"/>
            </a:xfrm>
            <a:custGeom>
              <a:avLst/>
              <a:gdLst>
                <a:gd name="T0" fmla="*/ 192 w 192"/>
                <a:gd name="T1" fmla="*/ 0 h 288"/>
                <a:gd name="T2" fmla="*/ 45 w 192"/>
                <a:gd name="T3" fmla="*/ 73 h 288"/>
                <a:gd name="T4" fmla="*/ 0 w 192"/>
                <a:gd name="T5" fmla="*/ 288 h 288"/>
                <a:gd name="T6" fmla="*/ 0 60000 65536"/>
                <a:gd name="T7" fmla="*/ 0 60000 65536"/>
                <a:gd name="T8" fmla="*/ 0 60000 65536"/>
                <a:gd name="T9" fmla="*/ 0 w 192"/>
                <a:gd name="T10" fmla="*/ 0 h 288"/>
                <a:gd name="T11" fmla="*/ 192 w 19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288">
                  <a:moveTo>
                    <a:pt x="192" y="0"/>
                  </a:moveTo>
                  <a:cubicBezTo>
                    <a:pt x="168" y="12"/>
                    <a:pt x="77" y="25"/>
                    <a:pt x="45" y="73"/>
                  </a:cubicBezTo>
                  <a:cubicBezTo>
                    <a:pt x="13" y="121"/>
                    <a:pt x="10" y="243"/>
                    <a:pt x="0" y="288"/>
                  </a:cubicBezTo>
                </a:path>
              </a:pathLst>
            </a:custGeom>
            <a:noFill/>
            <a:ln w="38100" cap="flat" cmpd="sng">
              <a:solidFill>
                <a:srgbClr val="FF66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352800" y="914400"/>
            <a:ext cx="3429000" cy="1905000"/>
            <a:chOff x="2112" y="576"/>
            <a:chExt cx="2160" cy="1200"/>
          </a:xfrm>
        </p:grpSpPr>
        <p:sp>
          <p:nvSpPr>
            <p:cNvPr id="35854" name="Text Box 12"/>
            <p:cNvSpPr txBox="1">
              <a:spLocks noChangeArrowheads="1"/>
            </p:cNvSpPr>
            <p:nvPr/>
          </p:nvSpPr>
          <p:spPr bwMode="auto">
            <a:xfrm>
              <a:off x="2112" y="576"/>
              <a:ext cx="1728" cy="4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Mongolia:  Now updated through 2003</a:t>
              </a:r>
            </a:p>
          </p:txBody>
        </p:sp>
        <p:sp>
          <p:nvSpPr>
            <p:cNvPr id="35855" name="Rectangle 13"/>
            <p:cNvSpPr>
              <a:spLocks noChangeArrowheads="1"/>
            </p:cNvSpPr>
            <p:nvPr/>
          </p:nvSpPr>
          <p:spPr bwMode="auto">
            <a:xfrm>
              <a:off x="3456" y="1488"/>
              <a:ext cx="816" cy="288"/>
            </a:xfrm>
            <a:prstGeom prst="rect">
              <a:avLst/>
            </a:prstGeom>
            <a:solidFill>
              <a:srgbClr val="FF0000">
                <a:alpha val="78038"/>
              </a:srgbClr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56" name="Freeform 14"/>
            <p:cNvSpPr>
              <a:spLocks/>
            </p:cNvSpPr>
            <p:nvPr/>
          </p:nvSpPr>
          <p:spPr bwMode="auto">
            <a:xfrm flipH="1">
              <a:off x="3081" y="1008"/>
              <a:ext cx="759" cy="480"/>
            </a:xfrm>
            <a:custGeom>
              <a:avLst/>
              <a:gdLst>
                <a:gd name="T0" fmla="*/ 790 w 729"/>
                <a:gd name="T1" fmla="*/ 0 h 652"/>
                <a:gd name="T2" fmla="*/ 275 w 729"/>
                <a:gd name="T3" fmla="*/ 124 h 652"/>
                <a:gd name="T4" fmla="*/ 0 w 729"/>
                <a:gd name="T5" fmla="*/ 353 h 652"/>
                <a:gd name="T6" fmla="*/ 0 60000 65536"/>
                <a:gd name="T7" fmla="*/ 0 60000 65536"/>
                <a:gd name="T8" fmla="*/ 0 60000 65536"/>
                <a:gd name="T9" fmla="*/ 0 w 729"/>
                <a:gd name="T10" fmla="*/ 0 h 652"/>
                <a:gd name="T11" fmla="*/ 729 w 729"/>
                <a:gd name="T12" fmla="*/ 652 h 6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9" h="652">
                  <a:moveTo>
                    <a:pt x="729" y="0"/>
                  </a:moveTo>
                  <a:cubicBezTo>
                    <a:pt x="650" y="38"/>
                    <a:pt x="375" y="121"/>
                    <a:pt x="254" y="230"/>
                  </a:cubicBezTo>
                  <a:cubicBezTo>
                    <a:pt x="133" y="339"/>
                    <a:pt x="53" y="564"/>
                    <a:pt x="0" y="652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352800" y="914400"/>
            <a:ext cx="3733800" cy="2819400"/>
            <a:chOff x="2112" y="1536"/>
            <a:chExt cx="2352" cy="1776"/>
          </a:xfrm>
        </p:grpSpPr>
        <p:sp>
          <p:nvSpPr>
            <p:cNvPr id="35851" name="Text Box 16"/>
            <p:cNvSpPr txBox="1">
              <a:spLocks noChangeArrowheads="1"/>
            </p:cNvSpPr>
            <p:nvPr/>
          </p:nvSpPr>
          <p:spPr bwMode="auto">
            <a:xfrm>
              <a:off x="2112" y="1536"/>
              <a:ext cx="1728" cy="4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9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China:  Now updated through 1999</a:t>
              </a:r>
            </a:p>
          </p:txBody>
        </p:sp>
        <p:sp>
          <p:nvSpPr>
            <p:cNvPr id="35852" name="Rectangle 17"/>
            <p:cNvSpPr>
              <a:spLocks noChangeArrowheads="1"/>
            </p:cNvSpPr>
            <p:nvPr/>
          </p:nvSpPr>
          <p:spPr bwMode="auto">
            <a:xfrm>
              <a:off x="3648" y="3024"/>
              <a:ext cx="816" cy="288"/>
            </a:xfrm>
            <a:prstGeom prst="rect">
              <a:avLst/>
            </a:prstGeom>
            <a:solidFill>
              <a:srgbClr val="990099">
                <a:alpha val="78038"/>
              </a:srgbClr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53" name="Freeform 18"/>
            <p:cNvSpPr>
              <a:spLocks/>
            </p:cNvSpPr>
            <p:nvPr/>
          </p:nvSpPr>
          <p:spPr bwMode="auto">
            <a:xfrm>
              <a:off x="2803" y="1953"/>
              <a:ext cx="846" cy="1215"/>
            </a:xfrm>
            <a:custGeom>
              <a:avLst/>
              <a:gdLst>
                <a:gd name="T0" fmla="*/ 0 w 846"/>
                <a:gd name="T1" fmla="*/ 0 h 1215"/>
                <a:gd name="T2" fmla="*/ 272 w 846"/>
                <a:gd name="T3" fmla="*/ 613 h 1215"/>
                <a:gd name="T4" fmla="*/ 846 w 846"/>
                <a:gd name="T5" fmla="*/ 1215 h 1215"/>
                <a:gd name="T6" fmla="*/ 0 60000 65536"/>
                <a:gd name="T7" fmla="*/ 0 60000 65536"/>
                <a:gd name="T8" fmla="*/ 0 60000 65536"/>
                <a:gd name="T9" fmla="*/ 0 w 846"/>
                <a:gd name="T10" fmla="*/ 0 h 1215"/>
                <a:gd name="T11" fmla="*/ 846 w 846"/>
                <a:gd name="T12" fmla="*/ 1215 h 1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6" h="1215">
                  <a:moveTo>
                    <a:pt x="0" y="0"/>
                  </a:moveTo>
                  <a:cubicBezTo>
                    <a:pt x="46" y="102"/>
                    <a:pt x="131" y="411"/>
                    <a:pt x="272" y="613"/>
                  </a:cubicBezTo>
                  <a:cubicBezTo>
                    <a:pt x="413" y="815"/>
                    <a:pt x="727" y="1090"/>
                    <a:pt x="846" y="1215"/>
                  </a:cubicBezTo>
                </a:path>
              </a:pathLst>
            </a:custGeom>
            <a:noFill/>
            <a:ln w="38100" cap="flat" cmpd="sng">
              <a:solidFill>
                <a:srgbClr val="990099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3352800" y="914400"/>
            <a:ext cx="2743200" cy="3581400"/>
            <a:chOff x="2112" y="576"/>
            <a:chExt cx="1728" cy="2256"/>
          </a:xfrm>
        </p:grpSpPr>
        <p:sp>
          <p:nvSpPr>
            <p:cNvPr id="35848" name="Text Box 20"/>
            <p:cNvSpPr txBox="1">
              <a:spLocks noChangeArrowheads="1"/>
            </p:cNvSpPr>
            <p:nvPr/>
          </p:nvSpPr>
          <p:spPr bwMode="auto">
            <a:xfrm>
              <a:off x="2112" y="576"/>
              <a:ext cx="1728" cy="42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/>
                <a:t>India:  Now updated through 1999</a:t>
              </a:r>
            </a:p>
          </p:txBody>
        </p:sp>
        <p:sp>
          <p:nvSpPr>
            <p:cNvPr id="35849" name="Rectangle 21"/>
            <p:cNvSpPr>
              <a:spLocks noChangeArrowheads="1"/>
            </p:cNvSpPr>
            <p:nvPr/>
          </p:nvSpPr>
          <p:spPr bwMode="auto">
            <a:xfrm>
              <a:off x="2544" y="2544"/>
              <a:ext cx="816" cy="288"/>
            </a:xfrm>
            <a:prstGeom prst="rect">
              <a:avLst/>
            </a:prstGeom>
            <a:solidFill>
              <a:srgbClr val="009900">
                <a:alpha val="78038"/>
              </a:srgbClr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50" name="Freeform 22"/>
            <p:cNvSpPr>
              <a:spLocks/>
            </p:cNvSpPr>
            <p:nvPr/>
          </p:nvSpPr>
          <p:spPr bwMode="auto">
            <a:xfrm>
              <a:off x="2544" y="1008"/>
              <a:ext cx="306" cy="1536"/>
            </a:xfrm>
            <a:custGeom>
              <a:avLst/>
              <a:gdLst>
                <a:gd name="T0" fmla="*/ 0 w 846"/>
                <a:gd name="T1" fmla="*/ 0 h 1215"/>
                <a:gd name="T2" fmla="*/ 35 w 846"/>
                <a:gd name="T3" fmla="*/ 980 h 1215"/>
                <a:gd name="T4" fmla="*/ 111 w 846"/>
                <a:gd name="T5" fmla="*/ 1942 h 1215"/>
                <a:gd name="T6" fmla="*/ 0 60000 65536"/>
                <a:gd name="T7" fmla="*/ 0 60000 65536"/>
                <a:gd name="T8" fmla="*/ 0 60000 65536"/>
                <a:gd name="T9" fmla="*/ 0 w 846"/>
                <a:gd name="T10" fmla="*/ 0 h 1215"/>
                <a:gd name="T11" fmla="*/ 846 w 846"/>
                <a:gd name="T12" fmla="*/ 1215 h 1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46" h="1215">
                  <a:moveTo>
                    <a:pt x="0" y="0"/>
                  </a:moveTo>
                  <a:cubicBezTo>
                    <a:pt x="46" y="102"/>
                    <a:pt x="131" y="411"/>
                    <a:pt x="272" y="613"/>
                  </a:cubicBezTo>
                  <a:cubicBezTo>
                    <a:pt x="413" y="815"/>
                    <a:pt x="727" y="1090"/>
                    <a:pt x="846" y="1215"/>
                  </a:cubicBezTo>
                </a:path>
              </a:pathLst>
            </a:custGeom>
            <a:noFill/>
            <a:ln w="38100" cap="flat" cmpd="sng">
              <a:solidFill>
                <a:srgbClr val="0099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04800" y="5867400"/>
            <a:ext cx="8686800" cy="830997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Data have been transitioned to the International Soil Moisture </a:t>
            </a:r>
            <a:r>
              <a:rPr lang="en-US" dirty="0" smtClean="0"/>
              <a:t>Network, http://ismn.geo.tuwien.ac.at/ismn/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 cstate="print"/>
          <a:srcRect l="27500" t="24000" r="10625" b="14000"/>
          <a:stretch>
            <a:fillRect/>
          </a:stretch>
        </p:blipFill>
        <p:spPr bwMode="auto">
          <a:xfrm>
            <a:off x="-1" y="0"/>
            <a:ext cx="912556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5867400"/>
            <a:ext cx="8686800" cy="830997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Eurasian soil moisture data available at the International Soil Moisture </a:t>
            </a:r>
            <a:r>
              <a:rPr lang="en-US" dirty="0" smtClean="0"/>
              <a:t>Network, http://ismn.geo.tuwien.ac.at/ismn/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 l="19375" t="15000" b="4000"/>
          <a:stretch>
            <a:fillRect/>
          </a:stretch>
        </p:blipFill>
        <p:spPr bwMode="auto">
          <a:xfrm>
            <a:off x="-1" y="0"/>
            <a:ext cx="9144001" cy="574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5867400"/>
            <a:ext cx="8686800" cy="830997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U.S. soil moisture data available at the International Soil Moisture </a:t>
            </a:r>
            <a:r>
              <a:rPr lang="en-US" dirty="0" smtClean="0"/>
              <a:t>Network, http://ismn.geo.tuwien.ac.at/ismn/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4964" t="10121" r="8745" b="11580"/>
          <a:stretch>
            <a:fillRect/>
          </a:stretch>
        </p:blipFill>
        <p:spPr bwMode="auto">
          <a:xfrm>
            <a:off x="0" y="0"/>
            <a:ext cx="9144000" cy="58658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3810000"/>
            <a:ext cx="3048000" cy="1558925"/>
            <a:chOff x="144" y="2736"/>
            <a:chExt cx="1920" cy="982"/>
          </a:xfrm>
        </p:grpSpPr>
        <p:sp>
          <p:nvSpPr>
            <p:cNvPr id="46084" name="Text Box 4"/>
            <p:cNvSpPr txBox="1">
              <a:spLocks noChangeArrowheads="1"/>
            </p:cNvSpPr>
            <p:nvPr/>
          </p:nvSpPr>
          <p:spPr bwMode="auto">
            <a:xfrm>
              <a:off x="144" y="2736"/>
              <a:ext cx="1920" cy="982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marL="341313" indent="-341313" algn="l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    ARM/CART</a:t>
              </a:r>
            </a:p>
            <a:p>
              <a:pPr marL="341313" indent="-341313" algn="l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    Mesonet</a:t>
              </a:r>
            </a:p>
            <a:p>
              <a:pPr marL="341313" indent="-341313" algn="l" eaLnBrk="0" hangingPunct="0"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    Mesonet with soil moisture and soil temperature observations</a:t>
              </a:r>
            </a:p>
          </p:txBody>
        </p:sp>
        <p:sp>
          <p:nvSpPr>
            <p:cNvPr id="46085" name="Oval 5"/>
            <p:cNvSpPr>
              <a:spLocks noChangeAspect="1" noChangeArrowheads="1"/>
            </p:cNvSpPr>
            <p:nvPr/>
          </p:nvSpPr>
          <p:spPr bwMode="auto">
            <a:xfrm>
              <a:off x="192" y="3264"/>
              <a:ext cx="98" cy="9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6" name="Oval 6"/>
            <p:cNvSpPr>
              <a:spLocks noChangeAspect="1" noChangeArrowheads="1"/>
            </p:cNvSpPr>
            <p:nvPr/>
          </p:nvSpPr>
          <p:spPr bwMode="auto">
            <a:xfrm>
              <a:off x="192" y="3034"/>
              <a:ext cx="98" cy="9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87" name="AutoShape 7"/>
            <p:cNvSpPr>
              <a:spLocks noChangeArrowheads="1"/>
            </p:cNvSpPr>
            <p:nvPr/>
          </p:nvSpPr>
          <p:spPr bwMode="auto">
            <a:xfrm>
              <a:off x="192" y="2804"/>
              <a:ext cx="96" cy="9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5867400"/>
            <a:ext cx="8686800" cy="830997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addition, the Oklahoma Mesonet has more than 100 stations.  All now include soil moisture observations.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2-2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0"/>
            <a:ext cx="7279775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6400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Fig. 2.24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562600"/>
            <a:ext cx="807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hydrologic cycle – annual water fluxes (10</a:t>
            </a:r>
            <a:r>
              <a:rPr lang="en-US" baseline="30000" dirty="0" smtClean="0"/>
              <a:t>15</a:t>
            </a:r>
            <a:r>
              <a:rPr lang="en-US" dirty="0" smtClean="0"/>
              <a:t> kg/yr)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6400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Fig. </a:t>
            </a:r>
            <a:r>
              <a:rPr lang="en-US" sz="2000" dirty="0" smtClean="0">
                <a:solidFill>
                  <a:srgbClr val="FFFF00"/>
                </a:solidFill>
              </a:rPr>
              <a:t>9.1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715000"/>
            <a:ext cx="5867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Hydrological Cycle</a:t>
            </a:r>
            <a:endParaRPr lang="en-US" dirty="0"/>
          </a:p>
        </p:txBody>
      </p:sp>
      <p:pic>
        <p:nvPicPr>
          <p:cNvPr id="14338" name="Picture 2" descr="http://press.princeton.edu/textbooks/illustrations/cook/images/figure9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9" y="533400"/>
            <a:ext cx="910152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press.princeton.edu/textbooks/illustrations/cook/images/figure9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52400"/>
            <a:ext cx="5943600" cy="42734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81200" y="6400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Fig. </a:t>
            </a:r>
            <a:r>
              <a:rPr lang="en-US" sz="2000" dirty="0" smtClean="0">
                <a:solidFill>
                  <a:srgbClr val="FFFF00"/>
                </a:solidFill>
              </a:rPr>
              <a:t>9.2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5720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Atmospheric column water balance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95400" y="5181600"/>
          <a:ext cx="6597445" cy="838200"/>
        </p:xfrm>
        <a:graphic>
          <a:graphicData uri="http://schemas.openxmlformats.org/presentationml/2006/ole">
            <p:oleObj spid="_x0000_s89091" name="Equation" r:id="rId5" imgW="309852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124200" y="1295400"/>
            <a:ext cx="2438400" cy="4419600"/>
          </a:xfrm>
          <a:prstGeom prst="rect">
            <a:avLst/>
          </a:prstGeom>
          <a:solidFill>
            <a:srgbClr val="9933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491" name="Rectangle 3"/>
          <p:cNvSpPr>
            <a:spLocks noChangeArrowheads="1"/>
          </p:cNvSpPr>
          <p:nvPr/>
        </p:nvSpPr>
        <p:spPr bwMode="auto">
          <a:xfrm>
            <a:off x="3124200" y="1295400"/>
            <a:ext cx="2438400" cy="2209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3124200" y="1295400"/>
            <a:ext cx="2438400" cy="22098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24200" y="1295400"/>
            <a:ext cx="2438400" cy="762000"/>
            <a:chOff x="2064" y="912"/>
            <a:chExt cx="1536" cy="480"/>
          </a:xfrm>
        </p:grpSpPr>
        <p:sp>
          <p:nvSpPr>
            <p:cNvPr id="29718" name="Rectangle 6"/>
            <p:cNvSpPr>
              <a:spLocks noChangeArrowheads="1"/>
            </p:cNvSpPr>
            <p:nvPr/>
          </p:nvSpPr>
          <p:spPr bwMode="auto">
            <a:xfrm>
              <a:off x="2064" y="912"/>
              <a:ext cx="1536" cy="48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Text Box 7"/>
            <p:cNvSpPr txBox="1">
              <a:spLocks noChangeArrowheads="1"/>
            </p:cNvSpPr>
            <p:nvPr/>
          </p:nvSpPr>
          <p:spPr bwMode="auto">
            <a:xfrm>
              <a:off x="2352" y="1008"/>
              <a:ext cx="10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</a:rPr>
                <a:t>GRAVITY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124200" y="2057400"/>
            <a:ext cx="2438400" cy="762000"/>
            <a:chOff x="2064" y="912"/>
            <a:chExt cx="1536" cy="480"/>
          </a:xfrm>
        </p:grpSpPr>
        <p:sp>
          <p:nvSpPr>
            <p:cNvPr id="29716" name="Rectangle 9"/>
            <p:cNvSpPr>
              <a:spLocks noChangeArrowheads="1"/>
            </p:cNvSpPr>
            <p:nvPr/>
          </p:nvSpPr>
          <p:spPr bwMode="auto">
            <a:xfrm>
              <a:off x="2064" y="912"/>
              <a:ext cx="1536" cy="48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7" name="Text Box 10"/>
            <p:cNvSpPr txBox="1">
              <a:spLocks noChangeArrowheads="1"/>
            </p:cNvSpPr>
            <p:nvPr/>
          </p:nvSpPr>
          <p:spPr bwMode="auto">
            <a:xfrm>
              <a:off x="2208" y="1008"/>
              <a:ext cx="12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</a:rPr>
                <a:t>AVAILABLE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124200" y="2743200"/>
            <a:ext cx="2590800" cy="762000"/>
            <a:chOff x="2064" y="1392"/>
            <a:chExt cx="1632" cy="480"/>
          </a:xfrm>
        </p:grpSpPr>
        <p:sp>
          <p:nvSpPr>
            <p:cNvPr id="29714" name="Rectangle 12"/>
            <p:cNvSpPr>
              <a:spLocks noChangeArrowheads="1"/>
            </p:cNvSpPr>
            <p:nvPr/>
          </p:nvSpPr>
          <p:spPr bwMode="auto">
            <a:xfrm>
              <a:off x="2064" y="1392"/>
              <a:ext cx="1536" cy="480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Text Box 13"/>
            <p:cNvSpPr txBox="1">
              <a:spLocks noChangeArrowheads="1"/>
            </p:cNvSpPr>
            <p:nvPr/>
          </p:nvSpPr>
          <p:spPr bwMode="auto">
            <a:xfrm>
              <a:off x="2064" y="1488"/>
              <a:ext cx="16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>
                  <a:solidFill>
                    <a:srgbClr val="FFFF00"/>
                  </a:solidFill>
                </a:rPr>
                <a:t>UNAVAILABLE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9704" name="Text Box 14"/>
          <p:cNvSpPr txBox="1">
            <a:spLocks noChangeArrowheads="1"/>
          </p:cNvSpPr>
          <p:nvPr/>
        </p:nvSpPr>
        <p:spPr bwMode="auto">
          <a:xfrm>
            <a:off x="3886200" y="41910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SOIL</a:t>
            </a: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5562600" y="533400"/>
            <a:ext cx="3276600" cy="3254375"/>
            <a:chOff x="3504" y="336"/>
            <a:chExt cx="2064" cy="2050"/>
          </a:xfrm>
        </p:grpSpPr>
        <p:sp>
          <p:nvSpPr>
            <p:cNvPr id="29712" name="Text Box 15"/>
            <p:cNvSpPr txBox="1">
              <a:spLocks noChangeArrowheads="1"/>
            </p:cNvSpPr>
            <p:nvPr/>
          </p:nvSpPr>
          <p:spPr bwMode="auto">
            <a:xfrm>
              <a:off x="3552" y="336"/>
              <a:ext cx="17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u="sng">
                  <a:solidFill>
                    <a:schemeClr val="accent2"/>
                  </a:solidFill>
                </a:rPr>
                <a:t>water depth (cm)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9713" name="Text Box 16"/>
            <p:cNvSpPr txBox="1">
              <a:spLocks noChangeArrowheads="1"/>
            </p:cNvSpPr>
            <p:nvPr/>
          </p:nvSpPr>
          <p:spPr bwMode="auto">
            <a:xfrm>
              <a:off x="3504" y="672"/>
              <a:ext cx="2064" cy="1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lnSpc>
                  <a:spcPct val="120000"/>
                </a:lnSpc>
                <a:spcBef>
                  <a:spcPct val="50000"/>
                </a:spcBef>
              </a:pPr>
              <a:r>
                <a:rPr lang="en-US"/>
                <a:t>50  Total Capacity</a:t>
              </a:r>
            </a:p>
            <a:p>
              <a:pPr algn="l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en-US"/>
                <a:t>35  Field Capacity</a:t>
              </a:r>
            </a:p>
            <a:p>
              <a:pPr algn="l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en-US"/>
                <a:t>15  Wilting Level</a:t>
              </a:r>
            </a:p>
            <a:p>
              <a:pPr algn="l" eaLnBrk="0" hangingPunct="0">
                <a:lnSpc>
                  <a:spcPct val="150000"/>
                </a:lnSpc>
                <a:spcBef>
                  <a:spcPct val="50000"/>
                </a:spcBef>
              </a:pPr>
              <a:r>
                <a:rPr lang="en-US"/>
                <a:t> 0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828800" y="1320800"/>
            <a:ext cx="685800" cy="4394200"/>
            <a:chOff x="1152" y="832"/>
            <a:chExt cx="432" cy="2768"/>
          </a:xfrm>
        </p:grpSpPr>
        <p:sp>
          <p:nvSpPr>
            <p:cNvPr id="29707" name="Line 18"/>
            <p:cNvSpPr>
              <a:spLocks noChangeShapeType="1"/>
            </p:cNvSpPr>
            <p:nvPr/>
          </p:nvSpPr>
          <p:spPr bwMode="auto">
            <a:xfrm>
              <a:off x="1344" y="2304"/>
              <a:ext cx="1" cy="129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Line 19"/>
            <p:cNvSpPr>
              <a:spLocks noChangeShapeType="1"/>
            </p:cNvSpPr>
            <p:nvPr/>
          </p:nvSpPr>
          <p:spPr bwMode="auto">
            <a:xfrm flipV="1">
              <a:off x="1344" y="864"/>
              <a:ext cx="1" cy="11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Line 20"/>
            <p:cNvSpPr>
              <a:spLocks noChangeShapeType="1"/>
            </p:cNvSpPr>
            <p:nvPr/>
          </p:nvSpPr>
          <p:spPr bwMode="auto">
            <a:xfrm>
              <a:off x="1240" y="832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Line 21"/>
            <p:cNvSpPr>
              <a:spLocks noChangeShapeType="1"/>
            </p:cNvSpPr>
            <p:nvPr/>
          </p:nvSpPr>
          <p:spPr bwMode="auto">
            <a:xfrm>
              <a:off x="1224" y="3600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non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Text Box 22"/>
            <p:cNvSpPr txBox="1">
              <a:spLocks noChangeArrowheads="1"/>
            </p:cNvSpPr>
            <p:nvPr/>
          </p:nvSpPr>
          <p:spPr bwMode="auto">
            <a:xfrm>
              <a:off x="1152" y="2000"/>
              <a:ext cx="432" cy="28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>
                  <a:solidFill>
                    <a:schemeClr val="accent2"/>
                  </a:solidFill>
                </a:rPr>
                <a:t>1 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animBg="1"/>
      <p:bldP spid="1914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912813" algn="l" eaLnBrk="0" hangingPunct="0"/>
            <a:endParaRPr lang="en-US"/>
          </a:p>
          <a:p>
            <a:pPr marL="912813" indent="-912813" algn="l" eaLnBrk="0" hangingPunct="0"/>
            <a:endParaRPr lang="en-US"/>
          </a:p>
          <a:p>
            <a:pPr marL="912813" indent="-912813" algn="l" eaLnBrk="0" hangingPunct="0"/>
            <a:r>
              <a:rPr lang="en-US"/>
              <a:t>1.  Soil moisture affects the surface energy balance and </a:t>
            </a:r>
            <a:r>
              <a:rPr lang="en-US" b="1">
                <a:solidFill>
                  <a:schemeClr val="accent2"/>
                </a:solidFill>
              </a:rPr>
              <a:t>surface temperature</a:t>
            </a:r>
            <a:r>
              <a:rPr lang="en-US"/>
              <a:t> by affecting:</a:t>
            </a:r>
          </a:p>
          <a:p>
            <a:pPr marL="1141413" lvl="2" algn="l" eaLnBrk="0" hangingPunct="0">
              <a:buFontTx/>
              <a:buChar char="•"/>
            </a:pPr>
            <a:r>
              <a:rPr lang="en-US" b="1"/>
              <a:t> latent heat flux, </a:t>
            </a:r>
            <a:r>
              <a:rPr lang="en-US"/>
              <a:t>and hence </a:t>
            </a:r>
            <a:r>
              <a:rPr lang="en-US" b="1"/>
              <a:t>sensible heat flux </a:t>
            </a:r>
          </a:p>
          <a:p>
            <a:pPr marL="1141413" lvl="2" algn="l" eaLnBrk="0" hangingPunct="0">
              <a:buFontTx/>
              <a:buChar char="•"/>
            </a:pPr>
            <a:r>
              <a:rPr lang="en-US" b="1"/>
              <a:t> surface albedo</a:t>
            </a:r>
            <a:endParaRPr lang="en-US"/>
          </a:p>
          <a:p>
            <a:pPr marL="912813" indent="-912813" algn="l" eaLnBrk="0" hangingPunct="0">
              <a:spcBef>
                <a:spcPct val="50000"/>
              </a:spcBef>
            </a:pPr>
            <a:r>
              <a:rPr lang="en-US"/>
              <a:t>2.  Soil moisture affects </a:t>
            </a:r>
            <a:r>
              <a:rPr lang="en-US" b="1">
                <a:solidFill>
                  <a:schemeClr val="accent2"/>
                </a:solidFill>
              </a:rPr>
              <a:t>evaporation and precipitation</a:t>
            </a:r>
            <a:r>
              <a:rPr lang="en-US"/>
              <a:t>. Month to month variations of soil moisture are as large as the other terms in the </a:t>
            </a:r>
            <a:r>
              <a:rPr lang="en-US" b="1"/>
              <a:t>hydrologic balance</a:t>
            </a:r>
            <a:r>
              <a:rPr lang="en-US"/>
              <a:t>, namely precipitation, evaporation, and runoff.  Perhaps half of all </a:t>
            </a:r>
            <a:r>
              <a:rPr lang="en-US" b="1"/>
              <a:t>precipitation is recycled</a:t>
            </a:r>
            <a:r>
              <a:rPr lang="en-US"/>
              <a:t> water from the land.</a:t>
            </a:r>
          </a:p>
          <a:p>
            <a:pPr marL="912813" indent="-912813" algn="l" eaLnBrk="0" hangingPunct="0">
              <a:spcBef>
                <a:spcPct val="50000"/>
              </a:spcBef>
            </a:pPr>
            <a:r>
              <a:rPr lang="en-US"/>
              <a:t>3.  Hence accurate soil moisture observations are needed for </a:t>
            </a:r>
            <a:r>
              <a:rPr lang="en-US" b="1">
                <a:solidFill>
                  <a:schemeClr val="accent2"/>
                </a:solidFill>
              </a:rPr>
              <a:t>better weather forecasts</a:t>
            </a:r>
            <a:r>
              <a:rPr lang="en-US"/>
              <a:t>.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912813" algn="ctr" eaLnBrk="0" hangingPunct="0"/>
            <a:r>
              <a:rPr lang="en-US" sz="2800" b="1" dirty="0"/>
              <a:t>Why study soil moisture?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236538"/>
            <a:ext cx="9144000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912813" algn="l" eaLnBrk="0" hangingPunct="0"/>
            <a:endParaRPr lang="en-US"/>
          </a:p>
          <a:p>
            <a:pPr marL="912813" indent="-912813" algn="l" eaLnBrk="0" hangingPunct="0"/>
            <a:endParaRPr lang="en-US"/>
          </a:p>
          <a:p>
            <a:pPr marL="912813" indent="-912813" algn="l" eaLnBrk="0" hangingPunct="0">
              <a:spcBef>
                <a:spcPct val="50000"/>
              </a:spcBef>
            </a:pPr>
            <a:endParaRPr lang="en-US"/>
          </a:p>
          <a:p>
            <a:pPr marL="912813" indent="-912813" algn="l" eaLnBrk="0" hangingPunct="0">
              <a:spcBef>
                <a:spcPct val="50000"/>
              </a:spcBef>
            </a:pPr>
            <a:r>
              <a:rPr lang="en-US"/>
              <a:t>5.  Soil moisture is the </a:t>
            </a:r>
            <a:r>
              <a:rPr lang="en-US" b="1">
                <a:solidFill>
                  <a:schemeClr val="accent2"/>
                </a:solidFill>
              </a:rPr>
              <a:t>source of water for </a:t>
            </a:r>
            <a:r>
              <a:rPr lang="en-US"/>
              <a:t>agricultural and natural </a:t>
            </a:r>
            <a:r>
              <a:rPr lang="en-US" b="1">
                <a:solidFill>
                  <a:schemeClr val="accent2"/>
                </a:solidFill>
              </a:rPr>
              <a:t>vegetation</a:t>
            </a:r>
            <a:r>
              <a:rPr lang="en-US"/>
              <a:t>.</a:t>
            </a:r>
          </a:p>
          <a:p>
            <a:pPr marL="912813" indent="-912813" algn="l" eaLnBrk="0" hangingPunct="0">
              <a:spcBef>
                <a:spcPct val="50000"/>
              </a:spcBef>
            </a:pPr>
            <a:r>
              <a:rPr lang="en-US"/>
              <a:t>6.   </a:t>
            </a:r>
            <a:r>
              <a:rPr lang="en-US" b="1">
                <a:solidFill>
                  <a:schemeClr val="accent2"/>
                </a:solidFill>
              </a:rPr>
              <a:t>Drought</a:t>
            </a:r>
            <a:r>
              <a:rPr lang="en-US"/>
              <a:t> is a soil moisture deficiency.</a:t>
            </a:r>
          </a:p>
          <a:p>
            <a:pPr marL="912813" indent="-912813" algn="l" eaLnBrk="0" hangingPunct="0">
              <a:spcBef>
                <a:spcPct val="50000"/>
              </a:spcBef>
            </a:pPr>
            <a:r>
              <a:rPr lang="en-US"/>
              <a:t>7.</a:t>
            </a:r>
            <a:r>
              <a:rPr lang="en-US" b="1"/>
              <a:t>  </a:t>
            </a:r>
            <a:r>
              <a:rPr lang="en-US" b="1">
                <a:solidFill>
                  <a:schemeClr val="accent2"/>
                </a:solidFill>
              </a:rPr>
              <a:t>Flooding</a:t>
            </a:r>
            <a:r>
              <a:rPr lang="en-US"/>
              <a:t> is a soil moisture excess.</a:t>
            </a:r>
          </a:p>
          <a:p>
            <a:pPr marL="912813" indent="-912813" algn="l" eaLnBrk="0" hangingPunct="0">
              <a:spcBef>
                <a:spcPct val="50000"/>
              </a:spcBef>
            </a:pPr>
            <a:r>
              <a:rPr lang="en-US"/>
              <a:t>8.  Soil moisture is the most important component of </a:t>
            </a:r>
            <a:r>
              <a:rPr lang="en-US" b="1">
                <a:solidFill>
                  <a:schemeClr val="accent2"/>
                </a:solidFill>
              </a:rPr>
              <a:t>memory for the climate system</a:t>
            </a:r>
            <a:r>
              <a:rPr lang="en-US"/>
              <a:t> over the land, and hence correct observation and modeling of soil moisture will lead to </a:t>
            </a:r>
            <a:r>
              <a:rPr lang="en-US" b="1">
                <a:solidFill>
                  <a:schemeClr val="accent2"/>
                </a:solidFill>
              </a:rPr>
              <a:t>improved seasonal forecasts</a:t>
            </a:r>
            <a:r>
              <a:rPr lang="en-US"/>
              <a:t>.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2813" indent="-912813" algn="ctr" eaLnBrk="0" hangingPunct="0"/>
            <a:r>
              <a:rPr lang="en-US" sz="2800" b="1" dirty="0"/>
              <a:t>Why study soil moisture?</a:t>
            </a:r>
          </a:p>
          <a:p>
            <a:pPr marL="912813" indent="-912813" eaLnBrk="0" hangingPunct="0"/>
            <a:endParaRPr lang="en-US" sz="2800" b="1" dirty="0"/>
          </a:p>
          <a:p>
            <a:pPr marL="912813" indent="-912813" algn="l" eaLnBrk="0" hangingPunct="0"/>
            <a:r>
              <a:rPr lang="en-US" dirty="0"/>
              <a:t>4.  Soil moisture affects </a:t>
            </a:r>
            <a:r>
              <a:rPr lang="en-US" b="1" dirty="0">
                <a:solidFill>
                  <a:schemeClr val="accent2"/>
                </a:solidFill>
              </a:rPr>
              <a:t>runoff</a:t>
            </a:r>
            <a:r>
              <a:rPr lang="en-US" b="1" dirty="0"/>
              <a:t>, </a:t>
            </a:r>
            <a:r>
              <a:rPr lang="en-US" dirty="0"/>
              <a:t>and hence the </a:t>
            </a:r>
            <a:r>
              <a:rPr lang="en-US" b="1" dirty="0"/>
              <a:t>thermohaline circulation</a:t>
            </a:r>
            <a:r>
              <a:rPr lang="en-US" dirty="0"/>
              <a:t> of the ocean.</a:t>
            </a:r>
          </a:p>
          <a:p>
            <a:pPr marL="912813" indent="-912813" eaLnBrk="0" hangingPunct="0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mongolia"/>
          <p:cNvPicPr>
            <a:picLocks noChangeAspect="1" noChangeArrowheads="1"/>
          </p:cNvPicPr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38200" y="5410200"/>
            <a:ext cx="6934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spcAft>
                <a:spcPct val="80000"/>
              </a:spcAft>
            </a:pPr>
            <a:r>
              <a:rPr lang="en-US" sz="2000" dirty="0"/>
              <a:t>Soil moisture observations in Mongolia, 1999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ngo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4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RU_Template_Verdana">
  <a:themeElements>
    <a:clrScheme name="1_RU_Template_Verdana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00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00E7"/>
      </a:accent6>
      <a:hlink>
        <a:srgbClr val="0000FF"/>
      </a:hlink>
      <a:folHlink>
        <a:srgbClr val="FF0000"/>
      </a:folHlink>
    </a:clrScheme>
    <a:fontScheme name="1_RU_Template_Verdan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RU_Template_Verda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U_Template_Verdana 13">
        <a:dk1>
          <a:srgbClr val="84858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707174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_Template_Verdana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00E7"/>
        </a:accent6>
        <a:hlink>
          <a:srgbClr val="0000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Cover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tion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ividerSlideMaster">
  <a:themeElements>
    <a:clrScheme name="IPCC_ColourPalette">
      <a:dk1>
        <a:srgbClr val="FFFFFF"/>
      </a:dk1>
      <a:lt1>
        <a:srgbClr val="000000"/>
      </a:lt1>
      <a:dk2>
        <a:srgbClr val="990002"/>
      </a:dk2>
      <a:lt2>
        <a:srgbClr val="5492CD"/>
      </a:lt2>
      <a:accent1>
        <a:srgbClr val="C8DEF4"/>
      </a:accent1>
      <a:accent2>
        <a:srgbClr val="E1C0BC"/>
      </a:accent2>
      <a:accent3>
        <a:srgbClr val="E8D4B2"/>
      </a:accent3>
      <a:accent4>
        <a:srgbClr val="C47900"/>
      </a:accent4>
      <a:accent5>
        <a:srgbClr val="EF550F"/>
      </a:accent5>
      <a:accent6>
        <a:srgbClr val="5492CD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38210</TotalTime>
  <Words>439</Words>
  <Application>Microsoft Office PowerPoint</Application>
  <PresentationFormat>On-screen Show (4:3)</PresentationFormat>
  <Paragraphs>74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1_RU_Template_Verdana</vt:lpstr>
      <vt:lpstr>PresentationCoverSlideMaster</vt:lpstr>
      <vt:lpstr>1_PresentationSlideMaster</vt:lpstr>
      <vt:lpstr>DividerSlideMaster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Rutgers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Alan Robock</dc:creator>
  <cp:lastModifiedBy>Alan Robock</cp:lastModifiedBy>
  <cp:revision>843</cp:revision>
  <cp:lastPrinted>2001-02-22T22:56:10Z</cp:lastPrinted>
  <dcterms:created xsi:type="dcterms:W3CDTF">2001-02-21T03:31:36Z</dcterms:created>
  <dcterms:modified xsi:type="dcterms:W3CDTF">2013-10-05T18:36:56Z</dcterms:modified>
</cp:coreProperties>
</file>