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Lst>
  <p:notesMasterIdLst>
    <p:notesMasterId r:id="rId223"/>
  </p:notesMasterIdLst>
  <p:sldIdLst>
    <p:sldId id="610" r:id="rId3"/>
    <p:sldId id="590" r:id="rId4"/>
    <p:sldId id="608" r:id="rId5"/>
    <p:sldId id="568" r:id="rId6"/>
    <p:sldId id="350" r:id="rId7"/>
    <p:sldId id="538" r:id="rId8"/>
    <p:sldId id="573" r:id="rId9"/>
    <p:sldId id="513" r:id="rId10"/>
    <p:sldId id="529" r:id="rId11"/>
    <p:sldId id="256" r:id="rId12"/>
    <p:sldId id="257" r:id="rId13"/>
    <p:sldId id="613" r:id="rId14"/>
    <p:sldId id="614" r:id="rId15"/>
    <p:sldId id="258" r:id="rId16"/>
    <p:sldId id="638" r:id="rId17"/>
    <p:sldId id="514" r:id="rId18"/>
    <p:sldId id="515" r:id="rId19"/>
    <p:sldId id="516" r:id="rId20"/>
    <p:sldId id="517" r:id="rId21"/>
    <p:sldId id="547" r:id="rId22"/>
    <p:sldId id="548" r:id="rId23"/>
    <p:sldId id="549" r:id="rId24"/>
    <p:sldId id="550" r:id="rId25"/>
    <p:sldId id="592" r:id="rId26"/>
    <p:sldId id="593" r:id="rId27"/>
    <p:sldId id="594" r:id="rId28"/>
    <p:sldId id="551" r:id="rId29"/>
    <p:sldId id="591" r:id="rId30"/>
    <p:sldId id="552" r:id="rId31"/>
    <p:sldId id="553" r:id="rId32"/>
    <p:sldId id="554" r:id="rId33"/>
    <p:sldId id="555" r:id="rId34"/>
    <p:sldId id="556" r:id="rId35"/>
    <p:sldId id="557" r:id="rId36"/>
    <p:sldId id="558" r:id="rId37"/>
    <p:sldId id="562" r:id="rId38"/>
    <p:sldId id="648" r:id="rId39"/>
    <p:sldId id="563" r:id="rId40"/>
    <p:sldId id="564" r:id="rId41"/>
    <p:sldId id="581" r:id="rId42"/>
    <p:sldId id="567" r:id="rId43"/>
    <p:sldId id="566" r:id="rId44"/>
    <p:sldId id="582" r:id="rId45"/>
    <p:sldId id="588" r:id="rId46"/>
    <p:sldId id="587" r:id="rId47"/>
    <p:sldId id="603" r:id="rId48"/>
    <p:sldId id="604" r:id="rId49"/>
    <p:sldId id="584" r:id="rId50"/>
    <p:sldId id="365" r:id="rId51"/>
    <p:sldId id="366" r:id="rId52"/>
    <p:sldId id="371" r:id="rId53"/>
    <p:sldId id="628" r:id="rId54"/>
    <p:sldId id="629" r:id="rId55"/>
    <p:sldId id="630" r:id="rId56"/>
    <p:sldId id="631" r:id="rId57"/>
    <p:sldId id="632" r:id="rId58"/>
    <p:sldId id="589" r:id="rId59"/>
    <p:sldId id="367" r:id="rId60"/>
    <p:sldId id="462" r:id="rId61"/>
    <p:sldId id="368" r:id="rId62"/>
    <p:sldId id="503" r:id="rId63"/>
    <p:sldId id="500" r:id="rId64"/>
    <p:sldId id="569" r:id="rId65"/>
    <p:sldId id="336" r:id="rId66"/>
    <p:sldId id="280" r:id="rId67"/>
    <p:sldId id="260" r:id="rId68"/>
    <p:sldId id="262" r:id="rId69"/>
    <p:sldId id="337" r:id="rId70"/>
    <p:sldId id="263" r:id="rId71"/>
    <p:sldId id="424" r:id="rId72"/>
    <p:sldId id="423" r:id="rId73"/>
    <p:sldId id="264" r:id="rId74"/>
    <p:sldId id="265" r:id="rId75"/>
    <p:sldId id="266" r:id="rId76"/>
    <p:sldId id="267" r:id="rId77"/>
    <p:sldId id="425" r:id="rId78"/>
    <p:sldId id="435" r:id="rId79"/>
    <p:sldId id="426" r:id="rId80"/>
    <p:sldId id="427" r:id="rId81"/>
    <p:sldId id="428" r:id="rId82"/>
    <p:sldId id="429" r:id="rId83"/>
    <p:sldId id="430" r:id="rId84"/>
    <p:sldId id="431" r:id="rId85"/>
    <p:sldId id="434" r:id="rId86"/>
    <p:sldId id="270" r:id="rId87"/>
    <p:sldId id="271" r:id="rId88"/>
    <p:sldId id="334" r:id="rId89"/>
    <p:sldId id="501" r:id="rId90"/>
    <p:sldId id="577" r:id="rId91"/>
    <p:sldId id="639" r:id="rId92"/>
    <p:sldId id="384" r:id="rId93"/>
    <p:sldId id="382" r:id="rId94"/>
    <p:sldId id="385" r:id="rId95"/>
    <p:sldId id="497" r:id="rId96"/>
    <p:sldId id="363" r:id="rId97"/>
    <p:sldId id="374" r:id="rId98"/>
    <p:sldId id="354" r:id="rId99"/>
    <p:sldId id="383" r:id="rId100"/>
    <p:sldId id="356" r:id="rId101"/>
    <p:sldId id="357" r:id="rId102"/>
    <p:sldId id="364" r:id="rId103"/>
    <p:sldId id="498" r:id="rId104"/>
    <p:sldId id="495" r:id="rId105"/>
    <p:sldId id="649" r:id="rId106"/>
    <p:sldId id="650" r:id="rId107"/>
    <p:sldId id="651" r:id="rId108"/>
    <p:sldId id="419" r:id="rId109"/>
    <p:sldId id="375" r:id="rId110"/>
    <p:sldId id="358" r:id="rId111"/>
    <p:sldId id="376" r:id="rId112"/>
    <p:sldId id="377" r:id="rId113"/>
    <p:sldId id="359" r:id="rId114"/>
    <p:sldId id="360" r:id="rId115"/>
    <p:sldId id="616" r:id="rId116"/>
    <p:sldId id="652" r:id="rId117"/>
    <p:sldId id="617" r:id="rId118"/>
    <p:sldId id="618" r:id="rId119"/>
    <p:sldId id="627" r:id="rId120"/>
    <p:sldId id="361" r:id="rId121"/>
    <p:sldId id="634" r:id="rId122"/>
    <p:sldId id="619" r:id="rId123"/>
    <p:sldId id="570" r:id="rId124"/>
    <p:sldId id="572" r:id="rId125"/>
    <p:sldId id="600" r:id="rId126"/>
    <p:sldId id="620" r:id="rId127"/>
    <p:sldId id="621" r:id="rId128"/>
    <p:sldId id="635" r:id="rId129"/>
    <p:sldId id="622" r:id="rId130"/>
    <p:sldId id="654" r:id="rId131"/>
    <p:sldId id="653" r:id="rId132"/>
    <p:sldId id="624" r:id="rId133"/>
    <p:sldId id="625" r:id="rId134"/>
    <p:sldId id="606" r:id="rId135"/>
    <p:sldId id="626" r:id="rId136"/>
    <p:sldId id="400" r:id="rId137"/>
    <p:sldId id="353" r:id="rId138"/>
    <p:sldId id="468" r:id="rId139"/>
    <p:sldId id="392" r:id="rId140"/>
    <p:sldId id="578" r:id="rId141"/>
    <p:sldId id="391" r:id="rId142"/>
    <p:sldId id="397" r:id="rId143"/>
    <p:sldId id="440" r:id="rId144"/>
    <p:sldId id="439" r:id="rId145"/>
    <p:sldId id="394" r:id="rId146"/>
    <p:sldId id="449" r:id="rId147"/>
    <p:sldId id="420" r:id="rId148"/>
    <p:sldId id="389" r:id="rId149"/>
    <p:sldId id="388" r:id="rId150"/>
    <p:sldId id="395" r:id="rId151"/>
    <p:sldId id="421" r:id="rId152"/>
    <p:sldId id="422" r:id="rId153"/>
    <p:sldId id="499" r:id="rId154"/>
    <p:sldId id="398" r:id="rId155"/>
    <p:sldId id="399" r:id="rId156"/>
    <p:sldId id="378" r:id="rId157"/>
    <p:sldId id="605" r:id="rId158"/>
    <p:sldId id="369" r:id="rId159"/>
    <p:sldId id="494" r:id="rId160"/>
    <p:sldId id="401" r:id="rId161"/>
    <p:sldId id="402" r:id="rId162"/>
    <p:sldId id="403" r:id="rId163"/>
    <p:sldId id="404" r:id="rId164"/>
    <p:sldId id="405" r:id="rId165"/>
    <p:sldId id="406" r:id="rId166"/>
    <p:sldId id="407" r:id="rId167"/>
    <p:sldId id="408" r:id="rId168"/>
    <p:sldId id="452" r:id="rId169"/>
    <p:sldId id="409" r:id="rId170"/>
    <p:sldId id="542" r:id="rId171"/>
    <p:sldId id="544" r:id="rId172"/>
    <p:sldId id="541" r:id="rId173"/>
    <p:sldId id="543" r:id="rId174"/>
    <p:sldId id="410" r:id="rId175"/>
    <p:sldId id="411" r:id="rId176"/>
    <p:sldId id="412" r:id="rId177"/>
    <p:sldId id="413" r:id="rId178"/>
    <p:sldId id="414" r:id="rId179"/>
    <p:sldId id="460" r:id="rId180"/>
    <p:sldId id="595" r:id="rId181"/>
    <p:sldId id="459" r:id="rId182"/>
    <p:sldId id="447" r:id="rId183"/>
    <p:sldId id="416" r:id="rId184"/>
    <p:sldId id="640" r:id="rId185"/>
    <p:sldId id="417" r:id="rId186"/>
    <p:sldId id="461" r:id="rId187"/>
    <p:sldId id="545" r:id="rId188"/>
    <p:sldId id="306" r:id="rId189"/>
    <p:sldId id="612" r:id="rId190"/>
    <p:sldId id="609" r:id="rId191"/>
    <p:sldId id="438" r:id="rId192"/>
    <p:sldId id="522" r:id="rId193"/>
    <p:sldId id="436" r:id="rId194"/>
    <p:sldId id="505" r:id="rId195"/>
    <p:sldId id="506" r:id="rId196"/>
    <p:sldId id="523" r:id="rId197"/>
    <p:sldId id="524" r:id="rId198"/>
    <p:sldId id="473" r:id="rId199"/>
    <p:sldId id="507" r:id="rId200"/>
    <p:sldId id="637" r:id="rId201"/>
    <p:sldId id="636" r:id="rId202"/>
    <p:sldId id="580" r:id="rId203"/>
    <p:sldId id="574" r:id="rId204"/>
    <p:sldId id="575" r:id="rId205"/>
    <p:sldId id="576" r:id="rId206"/>
    <p:sldId id="534" r:id="rId207"/>
    <p:sldId id="539" r:id="rId208"/>
    <p:sldId id="599" r:id="rId209"/>
    <p:sldId id="597" r:id="rId210"/>
    <p:sldId id="598" r:id="rId211"/>
    <p:sldId id="645" r:id="rId212"/>
    <p:sldId id="641" r:id="rId213"/>
    <p:sldId id="642" r:id="rId214"/>
    <p:sldId id="643" r:id="rId215"/>
    <p:sldId id="644" r:id="rId216"/>
    <p:sldId id="646" r:id="rId217"/>
    <p:sldId id="647" r:id="rId218"/>
    <p:sldId id="329" r:id="rId219"/>
    <p:sldId id="330" r:id="rId220"/>
    <p:sldId id="307" r:id="rId221"/>
    <p:sldId id="533" r:id="rId22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MS PGothic" pitchFamily="34" charset="-128"/>
        <a:cs typeface="+mn-cs"/>
      </a:defRPr>
    </a:lvl1pPr>
    <a:lvl2pPr marL="457200" algn="l" rtl="0" fontAlgn="base">
      <a:spcBef>
        <a:spcPct val="0"/>
      </a:spcBef>
      <a:spcAft>
        <a:spcPct val="0"/>
      </a:spcAft>
      <a:defRPr sz="2400" kern="1200">
        <a:solidFill>
          <a:schemeClr val="tx1"/>
        </a:solidFill>
        <a:latin typeface="Comic Sans MS" pitchFamily="66" charset="0"/>
        <a:ea typeface="MS PGothic" pitchFamily="34" charset="-128"/>
        <a:cs typeface="+mn-cs"/>
      </a:defRPr>
    </a:lvl2pPr>
    <a:lvl3pPr marL="914400" algn="l" rtl="0" fontAlgn="base">
      <a:spcBef>
        <a:spcPct val="0"/>
      </a:spcBef>
      <a:spcAft>
        <a:spcPct val="0"/>
      </a:spcAft>
      <a:defRPr sz="2400" kern="1200">
        <a:solidFill>
          <a:schemeClr val="tx1"/>
        </a:solidFill>
        <a:latin typeface="Comic Sans MS" pitchFamily="66" charset="0"/>
        <a:ea typeface="MS PGothic" pitchFamily="34" charset="-128"/>
        <a:cs typeface="+mn-cs"/>
      </a:defRPr>
    </a:lvl3pPr>
    <a:lvl4pPr marL="1371600" algn="l" rtl="0" fontAlgn="base">
      <a:spcBef>
        <a:spcPct val="0"/>
      </a:spcBef>
      <a:spcAft>
        <a:spcPct val="0"/>
      </a:spcAft>
      <a:defRPr sz="2400" kern="1200">
        <a:solidFill>
          <a:schemeClr val="tx1"/>
        </a:solidFill>
        <a:latin typeface="Comic Sans MS" pitchFamily="66" charset="0"/>
        <a:ea typeface="MS PGothic" pitchFamily="34" charset="-128"/>
        <a:cs typeface="+mn-cs"/>
      </a:defRPr>
    </a:lvl4pPr>
    <a:lvl5pPr marL="1828800" algn="l" rtl="0" fontAlgn="base">
      <a:spcBef>
        <a:spcPct val="0"/>
      </a:spcBef>
      <a:spcAft>
        <a:spcPct val="0"/>
      </a:spcAft>
      <a:defRPr sz="2400" kern="1200">
        <a:solidFill>
          <a:schemeClr val="tx1"/>
        </a:solidFill>
        <a:latin typeface="Comic Sans MS" pitchFamily="66" charset="0"/>
        <a:ea typeface="MS PGothic" pitchFamily="34" charset="-128"/>
        <a:cs typeface="+mn-cs"/>
      </a:defRPr>
    </a:lvl5pPr>
    <a:lvl6pPr marL="2286000" algn="l" defTabSz="914400" rtl="0" eaLnBrk="1" latinLnBrk="0" hangingPunct="1">
      <a:defRPr sz="2400" kern="1200">
        <a:solidFill>
          <a:schemeClr val="tx1"/>
        </a:solidFill>
        <a:latin typeface="Comic Sans MS" pitchFamily="66" charset="0"/>
        <a:ea typeface="MS PGothic" pitchFamily="34" charset="-128"/>
        <a:cs typeface="+mn-cs"/>
      </a:defRPr>
    </a:lvl6pPr>
    <a:lvl7pPr marL="2743200" algn="l" defTabSz="914400" rtl="0" eaLnBrk="1" latinLnBrk="0" hangingPunct="1">
      <a:defRPr sz="2400" kern="1200">
        <a:solidFill>
          <a:schemeClr val="tx1"/>
        </a:solidFill>
        <a:latin typeface="Comic Sans MS" pitchFamily="66" charset="0"/>
        <a:ea typeface="MS PGothic" pitchFamily="34" charset="-128"/>
        <a:cs typeface="+mn-cs"/>
      </a:defRPr>
    </a:lvl7pPr>
    <a:lvl8pPr marL="3200400" algn="l" defTabSz="914400" rtl="0" eaLnBrk="1" latinLnBrk="0" hangingPunct="1">
      <a:defRPr sz="2400" kern="1200">
        <a:solidFill>
          <a:schemeClr val="tx1"/>
        </a:solidFill>
        <a:latin typeface="Comic Sans MS" pitchFamily="66" charset="0"/>
        <a:ea typeface="MS PGothic" pitchFamily="34" charset="-128"/>
        <a:cs typeface="+mn-cs"/>
      </a:defRPr>
    </a:lvl8pPr>
    <a:lvl9pPr marL="3657600" algn="l" defTabSz="914400" rtl="0" eaLnBrk="1" latinLnBrk="0" hangingPunct="1">
      <a:defRPr sz="2400" kern="1200">
        <a:solidFill>
          <a:schemeClr val="tx1"/>
        </a:solidFill>
        <a:latin typeface="Comic Sans MS" pitchFamily="66"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C0000"/>
    <a:srgbClr val="99CCFF"/>
    <a:srgbClr val="FFFF00"/>
    <a:srgbClr val="009900"/>
    <a:srgbClr val="FF6600"/>
    <a:srgbClr val="CFFFFF"/>
    <a:srgbClr val="E7FF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5" d="100"/>
          <a:sy n="105" d="100"/>
        </p:scale>
        <p:origin x="-725" y="-72"/>
      </p:cViewPr>
      <p:guideLst>
        <p:guide orient="horz" pos="2160"/>
        <p:guide pos="2880"/>
      </p:guideLst>
    </p:cSldViewPr>
  </p:slideViewPr>
  <p:outlineViewPr>
    <p:cViewPr>
      <p:scale>
        <a:sx n="33" d="100"/>
        <a:sy n="33" d="100"/>
      </p:scale>
      <p:origin x="0" y="7685"/>
    </p:cViewPr>
  </p:outlineViewPr>
  <p:notesTextViewPr>
    <p:cViewPr>
      <p:scale>
        <a:sx n="100" d="100"/>
        <a:sy n="100" d="100"/>
      </p:scale>
      <p:origin x="0" y="0"/>
    </p:cViewPr>
  </p:notesTextViewPr>
  <p:sorterViewPr>
    <p:cViewPr>
      <p:scale>
        <a:sx n="80" d="100"/>
        <a:sy n="80" d="100"/>
      </p:scale>
      <p:origin x="0" y="15830"/>
    </p:cViewPr>
  </p:sorterViewPr>
  <p:notesViewPr>
    <p:cSldViewPr snapToGrid="0">
      <p:cViewPr varScale="1">
        <p:scale>
          <a:sx n="101" d="100"/>
          <a:sy n="101" d="100"/>
        </p:scale>
        <p:origin x="-2484" y="-90"/>
      </p:cViewPr>
      <p:guideLst>
        <p:guide orient="horz" pos="2880"/>
        <p:guide pos="2160"/>
      </p:guideLst>
    </p:cSldViewPr>
  </p:notesViewPr>
  <p:gridSpacing cx="77716063" cy="77716063"/>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tableStyles" Target="tableStyles.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224" Type="http://schemas.openxmlformats.org/officeDocument/2006/relationships/presProps" Target="pres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s>
</file>

<file path=ppt/charts/_rels/chart1.xml.rels><?xml version="1.0" encoding="UTF-8" standalone="yes"?>
<Relationships xmlns="http://schemas.openxmlformats.org/package/2006/relationships"><Relationship Id="rId2" Type="http://schemas.openxmlformats.org/officeDocument/2006/relationships/oleObject" Target="file:///C:\Excel\NuclearWinter\number_of_warheads.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9.6692422522280955E-2"/>
          <c:y val="2.2447078975982263E-2"/>
          <c:w val="0.85833856025244359"/>
          <c:h val="0.8916650879642376"/>
        </c:manualLayout>
      </c:layout>
      <c:lineChart>
        <c:grouping val="standard"/>
        <c:ser>
          <c:idx val="9"/>
          <c:order val="0"/>
          <c:tx>
            <c:strRef>
              <c:f>Sheet2!$J$1</c:f>
              <c:strCache>
                <c:ptCount val="1"/>
                <c:pt idx="0">
                  <c:v>TOTAL</c:v>
                </c:pt>
              </c:strCache>
            </c:strRef>
          </c:tx>
          <c:spPr>
            <a:ln>
              <a:solidFill>
                <a:schemeClr val="tx1"/>
              </a:solidFill>
            </a:ln>
          </c:spPr>
          <c:marker>
            <c:spPr>
              <a:solidFill>
                <a:schemeClr val="tx1"/>
              </a:solidFill>
              <a:ln>
                <a:solidFill>
                  <a:schemeClr val="tx1"/>
                </a:solidFill>
              </a:ln>
            </c:spPr>
          </c:marker>
          <c:cat>
            <c:numRef>
              <c:f>Sheet2!$A$2:$A$71</c:f>
              <c:numCache>
                <c:formatCode>General</c:formatCode>
                <c:ptCount val="70"/>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2017</c:v>
                </c:pt>
                <c:pt idx="67">
                  <c:v>2018</c:v>
                </c:pt>
                <c:pt idx="68">
                  <c:v>2019</c:v>
                </c:pt>
                <c:pt idx="69">
                  <c:v>2020</c:v>
                </c:pt>
              </c:numCache>
            </c:numRef>
          </c:cat>
          <c:val>
            <c:numRef>
              <c:f>Sheet2!$J$2:$J$71</c:f>
              <c:numCache>
                <c:formatCode>General</c:formatCode>
                <c:ptCount val="70"/>
                <c:pt idx="0">
                  <c:v>2</c:v>
                </c:pt>
                <c:pt idx="1">
                  <c:v>9</c:v>
                </c:pt>
                <c:pt idx="2">
                  <c:v>13</c:v>
                </c:pt>
                <c:pt idx="3">
                  <c:v>50</c:v>
                </c:pt>
                <c:pt idx="4">
                  <c:v>171</c:v>
                </c:pt>
                <c:pt idx="5">
                  <c:v>304</c:v>
                </c:pt>
                <c:pt idx="6">
                  <c:v>463</c:v>
                </c:pt>
                <c:pt idx="7">
                  <c:v>891</c:v>
                </c:pt>
                <c:pt idx="8" formatCode="#,##0">
                  <c:v>1290</c:v>
                </c:pt>
                <c:pt idx="9" formatCode="#,##0">
                  <c:v>1860</c:v>
                </c:pt>
                <c:pt idx="10" formatCode="#,##0">
                  <c:v>2636</c:v>
                </c:pt>
                <c:pt idx="11" formatCode="#,##0">
                  <c:v>4139</c:v>
                </c:pt>
                <c:pt idx="12" formatCode="#,##0">
                  <c:v>6231</c:v>
                </c:pt>
                <c:pt idx="13" formatCode="#,##0">
                  <c:v>8245</c:v>
                </c:pt>
                <c:pt idx="14" formatCode="#,##0">
                  <c:v>13393</c:v>
                </c:pt>
                <c:pt idx="15" formatCode="#,##0">
                  <c:v>20285</c:v>
                </c:pt>
                <c:pt idx="16" formatCode="#,##0">
                  <c:v>24770</c:v>
                </c:pt>
                <c:pt idx="17" formatCode="#,##0">
                  <c:v>29150</c:v>
                </c:pt>
                <c:pt idx="18" formatCode="#,##0">
                  <c:v>32765</c:v>
                </c:pt>
                <c:pt idx="19" formatCode="#,##0">
                  <c:v>35125</c:v>
                </c:pt>
                <c:pt idx="20" formatCode="#,##0">
                  <c:v>37741</c:v>
                </c:pt>
                <c:pt idx="21" formatCode="#,##0">
                  <c:v>38700</c:v>
                </c:pt>
                <c:pt idx="22" formatCode="#,##0">
                  <c:v>40037</c:v>
                </c:pt>
                <c:pt idx="23" formatCode="#,##0">
                  <c:v>39429</c:v>
                </c:pt>
                <c:pt idx="24" formatCode="#,##0">
                  <c:v>38615</c:v>
                </c:pt>
                <c:pt idx="25" formatCode="#,##0">
                  <c:v>38164</c:v>
                </c:pt>
                <c:pt idx="26" formatCode="#,##0">
                  <c:v>39387</c:v>
                </c:pt>
                <c:pt idx="27" formatCode="#,##0">
                  <c:v>41516</c:v>
                </c:pt>
                <c:pt idx="28" formatCode="#,##0">
                  <c:v>44418</c:v>
                </c:pt>
                <c:pt idx="29" formatCode="#,##0">
                  <c:v>46711</c:v>
                </c:pt>
                <c:pt idx="30" formatCode="#,##0">
                  <c:v>47454</c:v>
                </c:pt>
                <c:pt idx="31" formatCode="#,##0">
                  <c:v>48025</c:v>
                </c:pt>
                <c:pt idx="32" formatCode="#,##0">
                  <c:v>49510</c:v>
                </c:pt>
                <c:pt idx="33" formatCode="#,##0">
                  <c:v>50754</c:v>
                </c:pt>
                <c:pt idx="34" formatCode="#,##0">
                  <c:v>53024</c:v>
                </c:pt>
                <c:pt idx="35" formatCode="#,##0">
                  <c:v>55144</c:v>
                </c:pt>
                <c:pt idx="36" formatCode="#,##0">
                  <c:v>56281</c:v>
                </c:pt>
                <c:pt idx="37" formatCode="#,##0">
                  <c:v>57853</c:v>
                </c:pt>
                <c:pt idx="38" formatCode="#,##0">
                  <c:v>60116</c:v>
                </c:pt>
                <c:pt idx="39" formatCode="#,##0">
                  <c:v>61839</c:v>
                </c:pt>
                <c:pt idx="40" formatCode="#,##0">
                  <c:v>63632</c:v>
                </c:pt>
                <c:pt idx="41" formatCode="#,##0">
                  <c:v>69368</c:v>
                </c:pt>
                <c:pt idx="42" formatCode="#,##0">
                  <c:v>67694</c:v>
                </c:pt>
                <c:pt idx="43" formatCode="#,##0">
                  <c:v>65326</c:v>
                </c:pt>
                <c:pt idx="44" formatCode="#,##0">
                  <c:v>62338</c:v>
                </c:pt>
                <c:pt idx="45" formatCode="#,##0">
                  <c:v>59604</c:v>
                </c:pt>
                <c:pt idx="46" formatCode="#,##0">
                  <c:v>55260</c:v>
                </c:pt>
                <c:pt idx="47" formatCode="#,##0">
                  <c:v>47962</c:v>
                </c:pt>
                <c:pt idx="48" formatCode="#,##0">
                  <c:v>43752</c:v>
                </c:pt>
                <c:pt idx="49" formatCode="#,##0">
                  <c:v>41137</c:v>
                </c:pt>
                <c:pt idx="50" formatCode="#,##0">
                  <c:v>39123</c:v>
                </c:pt>
                <c:pt idx="51" formatCode="#,##0">
                  <c:v>37181</c:v>
                </c:pt>
                <c:pt idx="52" formatCode="#,##0">
                  <c:v>35017</c:v>
                </c:pt>
                <c:pt idx="53" formatCode="#,##0">
                  <c:v>34268</c:v>
                </c:pt>
                <c:pt idx="54" formatCode="#,##0">
                  <c:v>33734</c:v>
                </c:pt>
                <c:pt idx="55" formatCode="#,##0">
                  <c:v>33159</c:v>
                </c:pt>
                <c:pt idx="56" formatCode="#,##0">
                  <c:v>32504</c:v>
                </c:pt>
                <c:pt idx="57" formatCode="#,##0">
                  <c:v>31448</c:v>
                </c:pt>
                <c:pt idx="58" formatCode="#,##0">
                  <c:v>30031</c:v>
                </c:pt>
                <c:pt idx="59" formatCode="#,##0">
                  <c:v>27587</c:v>
                </c:pt>
                <c:pt idx="60" formatCode="#,##0">
                  <c:v>26388</c:v>
                </c:pt>
                <c:pt idx="61" formatCode="#,##0">
                  <c:v>24892</c:v>
                </c:pt>
                <c:pt idx="62" formatCode="#,##0">
                  <c:v>21709</c:v>
                </c:pt>
                <c:pt idx="63" formatCode="#,##0">
                  <c:v>20243</c:v>
                </c:pt>
                <c:pt idx="64" formatCode="#,##0">
                  <c:v>19108</c:v>
                </c:pt>
                <c:pt idx="65" formatCode="#,##0">
                  <c:v>17995</c:v>
                </c:pt>
                <c:pt idx="66">
                  <c:v>5055</c:v>
                </c:pt>
              </c:numCache>
            </c:numRef>
          </c:val>
        </c:ser>
        <c:ser>
          <c:idx val="2"/>
          <c:order val="1"/>
          <c:tx>
            <c:strRef>
              <c:f>Sheet2!$C$1</c:f>
              <c:strCache>
                <c:ptCount val="1"/>
                <c:pt idx="0">
                  <c:v>RUSSIA</c:v>
                </c:pt>
              </c:strCache>
            </c:strRef>
          </c:tx>
          <c:spPr>
            <a:ln>
              <a:solidFill>
                <a:srgbClr val="FF0000"/>
              </a:solidFill>
            </a:ln>
          </c:spPr>
          <c:marker>
            <c:spPr>
              <a:solidFill>
                <a:srgbClr val="FF0000"/>
              </a:solidFill>
              <a:ln>
                <a:solidFill>
                  <a:srgbClr val="FF0000"/>
                </a:solidFill>
              </a:ln>
            </c:spPr>
          </c:marker>
          <c:cat>
            <c:numRef>
              <c:f>Sheet2!$A$2:$A$71</c:f>
              <c:numCache>
                <c:formatCode>General</c:formatCode>
                <c:ptCount val="70"/>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2017</c:v>
                </c:pt>
                <c:pt idx="67">
                  <c:v>2018</c:v>
                </c:pt>
                <c:pt idx="68">
                  <c:v>2019</c:v>
                </c:pt>
                <c:pt idx="69">
                  <c:v>2020</c:v>
                </c:pt>
              </c:numCache>
            </c:numRef>
          </c:cat>
          <c:val>
            <c:numRef>
              <c:f>Sheet2!$C$2:$C$71</c:f>
              <c:numCache>
                <c:formatCode>General</c:formatCode>
                <c:ptCount val="70"/>
                <c:pt idx="4">
                  <c:v>1</c:v>
                </c:pt>
                <c:pt idx="5">
                  <c:v>5</c:v>
                </c:pt>
                <c:pt idx="6">
                  <c:v>25</c:v>
                </c:pt>
                <c:pt idx="7">
                  <c:v>50</c:v>
                </c:pt>
                <c:pt idx="8">
                  <c:v>120</c:v>
                </c:pt>
                <c:pt idx="9">
                  <c:v>150</c:v>
                </c:pt>
                <c:pt idx="10">
                  <c:v>200</c:v>
                </c:pt>
                <c:pt idx="11">
                  <c:v>426</c:v>
                </c:pt>
                <c:pt idx="12">
                  <c:v>660</c:v>
                </c:pt>
                <c:pt idx="13">
                  <c:v>869</c:v>
                </c:pt>
                <c:pt idx="14" formatCode="#,##0">
                  <c:v>1060</c:v>
                </c:pt>
                <c:pt idx="15" formatCode="#,##0">
                  <c:v>1605</c:v>
                </c:pt>
                <c:pt idx="16" formatCode="#,##0">
                  <c:v>2471</c:v>
                </c:pt>
                <c:pt idx="17" formatCode="#,##0">
                  <c:v>3322</c:v>
                </c:pt>
                <c:pt idx="18" formatCode="#,##0">
                  <c:v>4238</c:v>
                </c:pt>
                <c:pt idx="19" formatCode="#,##0">
                  <c:v>5221</c:v>
                </c:pt>
                <c:pt idx="20" formatCode="#,##0">
                  <c:v>6129</c:v>
                </c:pt>
                <c:pt idx="21" formatCode="#,##0">
                  <c:v>7089</c:v>
                </c:pt>
                <c:pt idx="22" formatCode="#,##0">
                  <c:v>8339</c:v>
                </c:pt>
                <c:pt idx="23" formatCode="#,##0">
                  <c:v>9399</c:v>
                </c:pt>
                <c:pt idx="24" formatCode="#,##0">
                  <c:v>10538</c:v>
                </c:pt>
                <c:pt idx="25" formatCode="#,##0">
                  <c:v>11643</c:v>
                </c:pt>
                <c:pt idx="26" formatCode="#,##0">
                  <c:v>13092</c:v>
                </c:pt>
                <c:pt idx="27" formatCode="#,##0">
                  <c:v>14478</c:v>
                </c:pt>
                <c:pt idx="28" formatCode="#,##0">
                  <c:v>15915</c:v>
                </c:pt>
                <c:pt idx="29" formatCode="#,##0">
                  <c:v>17385</c:v>
                </c:pt>
                <c:pt idx="30" formatCode="#,##0">
                  <c:v>19055</c:v>
                </c:pt>
                <c:pt idx="31" formatCode="#,##0">
                  <c:v>21205</c:v>
                </c:pt>
                <c:pt idx="32" formatCode="#,##0">
                  <c:v>23044</c:v>
                </c:pt>
                <c:pt idx="33" formatCode="#,##0">
                  <c:v>25393</c:v>
                </c:pt>
                <c:pt idx="34" formatCode="#,##0">
                  <c:v>27935</c:v>
                </c:pt>
                <c:pt idx="35" formatCode="#,##0">
                  <c:v>30062</c:v>
                </c:pt>
                <c:pt idx="36" formatCode="#,##0">
                  <c:v>32049</c:v>
                </c:pt>
                <c:pt idx="37" formatCode="#,##0">
                  <c:v>33952</c:v>
                </c:pt>
                <c:pt idx="38" formatCode="#,##0">
                  <c:v>35804</c:v>
                </c:pt>
                <c:pt idx="39" formatCode="#,##0">
                  <c:v>37431</c:v>
                </c:pt>
                <c:pt idx="40" formatCode="#,##0">
                  <c:v>39197</c:v>
                </c:pt>
                <c:pt idx="41" formatCode="#,##0">
                  <c:v>45000</c:v>
                </c:pt>
                <c:pt idx="42" formatCode="#,##0">
                  <c:v>43000</c:v>
                </c:pt>
                <c:pt idx="43" formatCode="#,##0">
                  <c:v>41000</c:v>
                </c:pt>
                <c:pt idx="44" formatCode="#,##0">
                  <c:v>39000</c:v>
                </c:pt>
                <c:pt idx="45" formatCode="#,##0">
                  <c:v>37000</c:v>
                </c:pt>
                <c:pt idx="46" formatCode="#,##0">
                  <c:v>35000</c:v>
                </c:pt>
                <c:pt idx="47" formatCode="#,##0">
                  <c:v>33000</c:v>
                </c:pt>
                <c:pt idx="48" formatCode="#,##0">
                  <c:v>31000</c:v>
                </c:pt>
                <c:pt idx="49" formatCode="#,##0">
                  <c:v>29000</c:v>
                </c:pt>
                <c:pt idx="50" formatCode="#,##0">
                  <c:v>27000</c:v>
                </c:pt>
                <c:pt idx="51" formatCode="#,##0">
                  <c:v>25000</c:v>
                </c:pt>
                <c:pt idx="52" formatCode="#,##0">
                  <c:v>23000</c:v>
                </c:pt>
                <c:pt idx="53" formatCode="#,##0">
                  <c:v>22500</c:v>
                </c:pt>
                <c:pt idx="54" formatCode="#,##0">
                  <c:v>22000</c:v>
                </c:pt>
                <c:pt idx="55" formatCode="#,##0">
                  <c:v>21500</c:v>
                </c:pt>
                <c:pt idx="56" formatCode="#,##0">
                  <c:v>21000</c:v>
                </c:pt>
                <c:pt idx="57" formatCode="#,##0">
                  <c:v>20000</c:v>
                </c:pt>
                <c:pt idx="58" formatCode="#,##0">
                  <c:v>19000</c:v>
                </c:pt>
                <c:pt idx="59" formatCode="#,##0">
                  <c:v>18000</c:v>
                </c:pt>
                <c:pt idx="60" formatCode="#,##0">
                  <c:v>17000</c:v>
                </c:pt>
                <c:pt idx="61" formatCode="#,##0">
                  <c:v>16000</c:v>
                </c:pt>
                <c:pt idx="62" formatCode="#,##0">
                  <c:v>15000</c:v>
                </c:pt>
                <c:pt idx="63" formatCode="#,##0">
                  <c:v>14000</c:v>
                </c:pt>
                <c:pt idx="64" formatCode="#,##0">
                  <c:v>13000</c:v>
                </c:pt>
                <c:pt idx="65" formatCode="#,##0">
                  <c:v>12000</c:v>
                </c:pt>
                <c:pt idx="66">
                  <c:v>2000</c:v>
                </c:pt>
              </c:numCache>
            </c:numRef>
          </c:val>
        </c:ser>
        <c:ser>
          <c:idx val="1"/>
          <c:order val="2"/>
          <c:tx>
            <c:strRef>
              <c:f>Sheet2!$B$1</c:f>
              <c:strCache>
                <c:ptCount val="1"/>
                <c:pt idx="0">
                  <c:v>US</c:v>
                </c:pt>
              </c:strCache>
            </c:strRef>
          </c:tx>
          <c:spPr>
            <a:ln>
              <a:solidFill>
                <a:srgbClr val="0070C0"/>
              </a:solidFill>
            </a:ln>
          </c:spPr>
          <c:marker>
            <c:symbol val="square"/>
            <c:size val="5"/>
            <c:spPr>
              <a:solidFill>
                <a:srgbClr val="0070C0"/>
              </a:solidFill>
              <a:ln>
                <a:solidFill>
                  <a:srgbClr val="0070C0"/>
                </a:solidFill>
              </a:ln>
            </c:spPr>
          </c:marker>
          <c:cat>
            <c:numRef>
              <c:f>Sheet2!$A$2:$A$71</c:f>
              <c:numCache>
                <c:formatCode>General</c:formatCode>
                <c:ptCount val="70"/>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2017</c:v>
                </c:pt>
                <c:pt idx="67">
                  <c:v>2018</c:v>
                </c:pt>
                <c:pt idx="68">
                  <c:v>2019</c:v>
                </c:pt>
                <c:pt idx="69">
                  <c:v>2020</c:v>
                </c:pt>
              </c:numCache>
            </c:numRef>
          </c:cat>
          <c:val>
            <c:numRef>
              <c:f>Sheet2!$B$2:$B$71</c:f>
              <c:numCache>
                <c:formatCode>General</c:formatCode>
                <c:ptCount val="70"/>
                <c:pt idx="0">
                  <c:v>2</c:v>
                </c:pt>
                <c:pt idx="1">
                  <c:v>9</c:v>
                </c:pt>
                <c:pt idx="2">
                  <c:v>13</c:v>
                </c:pt>
                <c:pt idx="3">
                  <c:v>50</c:v>
                </c:pt>
                <c:pt idx="4">
                  <c:v>170</c:v>
                </c:pt>
                <c:pt idx="5">
                  <c:v>299</c:v>
                </c:pt>
                <c:pt idx="6">
                  <c:v>438</c:v>
                </c:pt>
                <c:pt idx="7">
                  <c:v>841</c:v>
                </c:pt>
                <c:pt idx="8" formatCode="#,##0">
                  <c:v>1169</c:v>
                </c:pt>
                <c:pt idx="9" formatCode="#,##0">
                  <c:v>1703</c:v>
                </c:pt>
                <c:pt idx="10" formatCode="#,##0">
                  <c:v>2422</c:v>
                </c:pt>
                <c:pt idx="11" formatCode="#,##0">
                  <c:v>3692</c:v>
                </c:pt>
                <c:pt idx="12" formatCode="#,##0">
                  <c:v>5543</c:v>
                </c:pt>
                <c:pt idx="13" formatCode="#,##0">
                  <c:v>7345</c:v>
                </c:pt>
                <c:pt idx="14" formatCode="#,##0">
                  <c:v>12298</c:v>
                </c:pt>
                <c:pt idx="15" formatCode="#,##0">
                  <c:v>18638</c:v>
                </c:pt>
                <c:pt idx="16" formatCode="#,##0">
                  <c:v>22229</c:v>
                </c:pt>
                <c:pt idx="17" formatCode="#,##0">
                  <c:v>25540</c:v>
                </c:pt>
                <c:pt idx="18" formatCode="#,##0">
                  <c:v>28133</c:v>
                </c:pt>
                <c:pt idx="19" formatCode="#,##0">
                  <c:v>29463</c:v>
                </c:pt>
                <c:pt idx="20" formatCode="#,##0">
                  <c:v>31139</c:v>
                </c:pt>
                <c:pt idx="21" formatCode="#,##0">
                  <c:v>31175</c:v>
                </c:pt>
                <c:pt idx="22" formatCode="#,##0">
                  <c:v>31255</c:v>
                </c:pt>
                <c:pt idx="23" formatCode="#,##0">
                  <c:v>29561</c:v>
                </c:pt>
                <c:pt idx="24" formatCode="#,##0">
                  <c:v>27552</c:v>
                </c:pt>
                <c:pt idx="25" formatCode="#,##0">
                  <c:v>26008</c:v>
                </c:pt>
                <c:pt idx="26" formatCode="#,##0">
                  <c:v>25830</c:v>
                </c:pt>
                <c:pt idx="27" formatCode="#,##0">
                  <c:v>26516</c:v>
                </c:pt>
                <c:pt idx="28" formatCode="#,##0">
                  <c:v>27835</c:v>
                </c:pt>
                <c:pt idx="29" formatCode="#,##0">
                  <c:v>28537</c:v>
                </c:pt>
                <c:pt idx="30" formatCode="#,##0">
                  <c:v>27519</c:v>
                </c:pt>
                <c:pt idx="31" formatCode="#,##0">
                  <c:v>25914</c:v>
                </c:pt>
                <c:pt idx="32" formatCode="#,##0">
                  <c:v>25542</c:v>
                </c:pt>
                <c:pt idx="33" formatCode="#,##0">
                  <c:v>24418</c:v>
                </c:pt>
                <c:pt idx="34" formatCode="#,##0">
                  <c:v>24138</c:v>
                </c:pt>
                <c:pt idx="35" formatCode="#,##0">
                  <c:v>24104</c:v>
                </c:pt>
                <c:pt idx="36" formatCode="#,##0">
                  <c:v>23208</c:v>
                </c:pt>
                <c:pt idx="37" formatCode="#,##0">
                  <c:v>22886</c:v>
                </c:pt>
                <c:pt idx="38" formatCode="#,##0">
                  <c:v>23305</c:v>
                </c:pt>
                <c:pt idx="39" formatCode="#,##0">
                  <c:v>23459</c:v>
                </c:pt>
                <c:pt idx="40" formatCode="#,##0">
                  <c:v>23368</c:v>
                </c:pt>
                <c:pt idx="41" formatCode="#,##0">
                  <c:v>23317</c:v>
                </c:pt>
                <c:pt idx="42" formatCode="#,##0">
                  <c:v>23575</c:v>
                </c:pt>
                <c:pt idx="43" formatCode="#,##0">
                  <c:v>23205</c:v>
                </c:pt>
                <c:pt idx="44" formatCode="#,##0">
                  <c:v>22217</c:v>
                </c:pt>
                <c:pt idx="45" formatCode="#,##0">
                  <c:v>21392</c:v>
                </c:pt>
                <c:pt idx="46" formatCode="#,##0">
                  <c:v>19008</c:v>
                </c:pt>
                <c:pt idx="47" formatCode="#,##0">
                  <c:v>13708</c:v>
                </c:pt>
                <c:pt idx="48" formatCode="#,##0">
                  <c:v>11511</c:v>
                </c:pt>
                <c:pt idx="49" formatCode="#,##0">
                  <c:v>10979</c:v>
                </c:pt>
                <c:pt idx="50" formatCode="#,##0">
                  <c:v>10904</c:v>
                </c:pt>
                <c:pt idx="51" formatCode="#,##0">
                  <c:v>11011</c:v>
                </c:pt>
                <c:pt idx="52" formatCode="#,##0">
                  <c:v>10903</c:v>
                </c:pt>
                <c:pt idx="53" formatCode="#,##0">
                  <c:v>10732</c:v>
                </c:pt>
                <c:pt idx="54" formatCode="#,##0">
                  <c:v>10685</c:v>
                </c:pt>
                <c:pt idx="55" formatCode="#,##0">
                  <c:v>10577</c:v>
                </c:pt>
                <c:pt idx="56" formatCode="#,##0">
                  <c:v>10526</c:v>
                </c:pt>
                <c:pt idx="57" formatCode="#,##0">
                  <c:v>10457</c:v>
                </c:pt>
                <c:pt idx="58" formatCode="#,##0">
                  <c:v>10027</c:v>
                </c:pt>
                <c:pt idx="59" formatCode="#,##0">
                  <c:v>8570</c:v>
                </c:pt>
                <c:pt idx="60" formatCode="#,##0">
                  <c:v>8360</c:v>
                </c:pt>
                <c:pt idx="61" formatCode="#,##0">
                  <c:v>7853</c:v>
                </c:pt>
                <c:pt idx="62" formatCode="#,##0">
                  <c:v>5709</c:v>
                </c:pt>
                <c:pt idx="63" formatCode="#,##0">
                  <c:v>5273</c:v>
                </c:pt>
                <c:pt idx="64" formatCode="#,##0">
                  <c:v>5113</c:v>
                </c:pt>
                <c:pt idx="65" formatCode="#,##0">
                  <c:v>5000</c:v>
                </c:pt>
                <c:pt idx="66">
                  <c:v>2000</c:v>
                </c:pt>
              </c:numCache>
            </c:numRef>
          </c:val>
        </c:ser>
        <c:marker val="1"/>
        <c:axId val="43985152"/>
        <c:axId val="43770240"/>
      </c:lineChart>
      <c:dateAx>
        <c:axId val="43985152"/>
        <c:scaling>
          <c:orientation val="minMax"/>
        </c:scaling>
        <c:axPos val="b"/>
        <c:title>
          <c:tx>
            <c:rich>
              <a:bodyPr/>
              <a:lstStyle/>
              <a:p>
                <a:pPr>
                  <a:defRPr>
                    <a:latin typeface="Comic Sans MS" pitchFamily="66" charset="0"/>
                  </a:defRPr>
                </a:pPr>
                <a:r>
                  <a:rPr lang="en-US">
                    <a:latin typeface="Comic Sans MS" pitchFamily="66" charset="0"/>
                  </a:rPr>
                  <a:t>Year</a:t>
                </a:r>
              </a:p>
            </c:rich>
          </c:tx>
          <c:layout/>
        </c:title>
        <c:numFmt formatCode="General" sourceLinked="1"/>
        <c:tickLblPos val="nextTo"/>
        <c:txPr>
          <a:bodyPr/>
          <a:lstStyle/>
          <a:p>
            <a:pPr>
              <a:defRPr>
                <a:latin typeface="Comic Sans MS" pitchFamily="66" charset="0"/>
              </a:defRPr>
            </a:pPr>
            <a:endParaRPr lang="en-US"/>
          </a:p>
        </c:txPr>
        <c:crossAx val="43770240"/>
        <c:crosses val="autoZero"/>
        <c:lblOffset val="100"/>
        <c:baseTimeUnit val="days"/>
        <c:majorUnit val="5"/>
        <c:majorTimeUnit val="days"/>
      </c:dateAx>
      <c:valAx>
        <c:axId val="43770240"/>
        <c:scaling>
          <c:orientation val="minMax"/>
          <c:max val="80000"/>
          <c:min val="0"/>
        </c:scaling>
        <c:axPos val="l"/>
        <c:majorGridlines/>
        <c:title>
          <c:tx>
            <c:rich>
              <a:bodyPr rot="0" vert="wordArtVert"/>
              <a:lstStyle/>
              <a:p>
                <a:pPr>
                  <a:defRPr>
                    <a:latin typeface="Comic Sans MS" pitchFamily="66" charset="0"/>
                  </a:defRPr>
                </a:pPr>
                <a:r>
                  <a:rPr lang="en-US">
                    <a:latin typeface="Comic Sans MS" pitchFamily="66" charset="0"/>
                  </a:rPr>
                  <a:t>Number of Weapons</a:t>
                </a:r>
              </a:p>
            </c:rich>
          </c:tx>
          <c:layout/>
        </c:title>
        <c:numFmt formatCode="#,##0" sourceLinked="0"/>
        <c:tickLblPos val="nextTo"/>
        <c:spPr>
          <a:ln>
            <a:solidFill>
              <a:schemeClr val="accent1"/>
            </a:solidFill>
          </a:ln>
        </c:spPr>
        <c:txPr>
          <a:bodyPr/>
          <a:lstStyle/>
          <a:p>
            <a:pPr>
              <a:defRPr>
                <a:latin typeface="Comic Sans MS" pitchFamily="66" charset="0"/>
              </a:defRPr>
            </a:pPr>
            <a:endParaRPr lang="en-US"/>
          </a:p>
        </c:txPr>
        <c:crossAx val="43985152"/>
        <c:crosses val="autoZero"/>
        <c:crossBetween val="midCat"/>
        <c:majorUnit val="5000"/>
      </c:valAx>
      <c:spPr>
        <a:ln>
          <a:solidFill>
            <a:schemeClr val="tx1"/>
          </a:solidFill>
        </a:ln>
      </c:spPr>
    </c:plotArea>
    <c:legend>
      <c:legendPos val="r"/>
      <c:legendEntry>
        <c:idx val="1"/>
        <c:txPr>
          <a:bodyPr/>
          <a:lstStyle/>
          <a:p>
            <a:pPr>
              <a:defRPr sz="2000" b="1">
                <a:solidFill>
                  <a:srgbClr val="FF0000"/>
                </a:solidFill>
                <a:latin typeface="Comic Sans MS" pitchFamily="66" charset="0"/>
              </a:defRPr>
            </a:pPr>
            <a:endParaRPr lang="en-US"/>
          </a:p>
        </c:txPr>
      </c:legendEntry>
      <c:legendEntry>
        <c:idx val="2"/>
        <c:txPr>
          <a:bodyPr/>
          <a:lstStyle/>
          <a:p>
            <a:pPr>
              <a:defRPr sz="2000" b="1">
                <a:solidFill>
                  <a:srgbClr val="0070C0"/>
                </a:solidFill>
                <a:latin typeface="Comic Sans MS" pitchFamily="66" charset="0"/>
              </a:defRPr>
            </a:pPr>
            <a:endParaRPr lang="en-US"/>
          </a:p>
        </c:txPr>
      </c:legendEntry>
      <c:layout>
        <c:manualLayout>
          <c:xMode val="edge"/>
          <c:yMode val="edge"/>
          <c:x val="0.11375800550004296"/>
          <c:y val="0.27128502132442572"/>
          <c:w val="0.16252804754017744"/>
          <c:h val="0.20374446989825845"/>
        </c:manualLayout>
      </c:layout>
      <c:spPr>
        <a:solidFill>
          <a:schemeClr val="bg1"/>
        </a:solidFill>
        <a:ln w="19050">
          <a:solidFill>
            <a:schemeClr val="tx1"/>
          </a:solidFill>
        </a:ln>
      </c:spPr>
      <c:txPr>
        <a:bodyPr/>
        <a:lstStyle/>
        <a:p>
          <a:pPr>
            <a:defRPr sz="2000" b="1">
              <a:latin typeface="Comic Sans MS" pitchFamily="66" charset="0"/>
            </a:defRPr>
          </a:pPr>
          <a:endParaRPr lang="en-US"/>
        </a:p>
      </c:txPr>
    </c:legend>
    <c:plotVisOnly val="1"/>
    <c:dispBlanksAs val="gap"/>
  </c:chart>
  <c:spPr>
    <a:solidFill>
      <a:schemeClr val="bg1"/>
    </a:solidFill>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901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235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01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01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901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404B54F5-F430-4DD6-A17D-DB505029068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3" Type="http://schemas.openxmlformats.org/officeDocument/2006/relationships/hyperlink" Target="http://heritage.virtualsite.co.uk/keats/index2.html" TargetMode="External"/><Relationship Id="rId2" Type="http://schemas.openxmlformats.org/officeDocument/2006/relationships/slide" Target="../slides/slide182.xml"/><Relationship Id="rId1" Type="http://schemas.openxmlformats.org/officeDocument/2006/relationships/notesMaster" Target="../notesMasters/notesMaster1.xml"/><Relationship Id="rId5" Type="http://schemas.openxmlformats.org/officeDocument/2006/relationships/hyperlink" Target="http://www.postalmuseum.si.edu/artofthestamp/SubPage%20table%20images/artwork/Artist%20Bios/thomasblackshearii.htm" TargetMode="External"/><Relationship Id="rId4" Type="http://schemas.openxmlformats.org/officeDocument/2006/relationships/hyperlink" Target="http://www.provost.cornell.edu/shelley.htm" TargetMode="Externa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endParaRPr lang="en-US" smtClean="0">
              <a:latin typeface="Arial" pitchFamily="34" charset="0"/>
            </a:endParaRPr>
          </a:p>
        </p:txBody>
      </p:sp>
      <p:sp>
        <p:nvSpPr>
          <p:cNvPr id="236548" name="Slide Number Placeholder 3"/>
          <p:cNvSpPr>
            <a:spLocks noGrp="1"/>
          </p:cNvSpPr>
          <p:nvPr>
            <p:ph type="sldNum" sz="quarter" idx="5"/>
          </p:nvPr>
        </p:nvSpPr>
        <p:spPr>
          <a:noFill/>
        </p:spPr>
        <p:txBody>
          <a:bodyPr/>
          <a:lstStyle/>
          <a:p>
            <a:fld id="{A8DBD20F-6FAD-4252-9EF6-D1CB48EA54DC}"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E4D3DC05-C1BC-4722-B645-5CE5BA5D862D}" type="slidenum">
              <a:rPr lang="en-US" smtClean="0"/>
              <a:pPr/>
              <a:t>10</a:t>
            </a:fld>
            <a:endParaRPr lang="en-US"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en-US" smtClean="0">
                <a:latin typeface="Arial" pitchFamily="34" charset="0"/>
              </a:rPr>
              <a:t>An Apollo 10 view of Earth (May 18, 1969) from 26,000 nautical miles photographed from the spacecraft during its journey toward the Moon.  You can see Mexico and Baja California in the center of the image.  Above that, clouds cover most of the US, producing needed rainfall for the crops that are growing that year.</a:t>
            </a:r>
          </a:p>
          <a:p>
            <a:pPr eaLnBrk="1" hangingPunct="1"/>
            <a:endParaRPr lang="en-US" smtClean="0">
              <a:latin typeface="Arial" pitchFamily="34" charset="0"/>
            </a:endParaRPr>
          </a:p>
          <a:p>
            <a:pPr eaLnBrk="1" hangingPunct="1"/>
            <a:r>
              <a:rPr lang="en-US" smtClean="0">
                <a:latin typeface="Arial" pitchFamily="34" charset="0"/>
              </a:rPr>
              <a:t>Photo courtesy of NASA (AS10-34-5013).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582031DA-6DB9-4A3D-BBF9-A90170F5A455}" type="slidenum">
              <a:rPr lang="en-US" smtClean="0"/>
              <a:pPr/>
              <a:t>100</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r>
              <a:rPr lang="en-US" smtClean="0">
                <a:latin typeface="Arial" pitchFamily="34" charset="0"/>
              </a:rPr>
              <a:t>Northern Hemisphere average surface air temperature change from 5 Tg standard case (red) in the context of the climate change of the past 1000 years.  Black curve is from Mann et al. (1999), and the blue curve is from the latest data from the Climatic Research Unit website (http://www.cru.uea.ac.uk/cru/data/temperature/)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Mann, M. E., Bradley, R. S., and Hughes, M. K., 1999 : Northern Hemisphere temperatures during the past millennium: Inferences, uncertainties, and limitations, </a:t>
            </a:r>
            <a:r>
              <a:rPr lang="en-US" i="1" smtClean="0">
                <a:latin typeface="Arial" pitchFamily="34" charset="0"/>
              </a:rPr>
              <a:t>Geophys. Res. Lett.</a:t>
            </a:r>
            <a:r>
              <a:rPr lang="en-US" smtClean="0">
                <a:latin typeface="Arial" pitchFamily="34" charset="0"/>
              </a:rPr>
              <a:t>, </a:t>
            </a:r>
            <a:r>
              <a:rPr lang="en-US" b="1" smtClean="0">
                <a:latin typeface="Arial" pitchFamily="34" charset="0"/>
              </a:rPr>
              <a:t>26</a:t>
            </a:r>
            <a:r>
              <a:rPr lang="en-US" smtClean="0">
                <a:latin typeface="Arial" pitchFamily="34" charset="0"/>
              </a:rPr>
              <a:t>, 759-762.</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02E39997-C6A9-4161-835D-8091CD399E2B}" type="slidenum">
              <a:rPr lang="en-US" smtClean="0"/>
              <a:pPr/>
              <a:t>101</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r>
              <a:rPr lang="en-US" smtClean="0">
                <a:latin typeface="Arial" pitchFamily="34" charset="0"/>
              </a:rPr>
              <a:t>Change in global average temperature (°C) profile for the 5 Tg standard case from the surface to 0.02 mb.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2845DDB1-EDC1-47E8-9F15-76C9DAF0C0D8}" type="slidenum">
              <a:rPr lang="en-US" smtClean="0"/>
              <a:pPr/>
              <a:t>102</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FDD1E4C1-2215-4772-9337-119F89E81861}" type="slidenum">
              <a:rPr lang="en-US" smtClean="0"/>
              <a:pPr/>
              <a:t>103</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151392-538A-4D4D-9275-EEE5CD622E0C}"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p:spPr>
        <p:txBody>
          <a:bodyPr/>
          <a:lstStyle/>
          <a:p>
            <a:endParaRPr lang="en-US" smtClean="0">
              <a:latin typeface="Arial" pitchFamily="34" charset="0"/>
            </a:endParaRPr>
          </a:p>
        </p:txBody>
      </p:sp>
      <p:sp>
        <p:nvSpPr>
          <p:cNvPr id="340996" name="Slide Number Placeholder 3"/>
          <p:cNvSpPr>
            <a:spLocks noGrp="1"/>
          </p:cNvSpPr>
          <p:nvPr>
            <p:ph type="sldNum" sz="quarter" idx="5"/>
          </p:nvPr>
        </p:nvSpPr>
        <p:spPr>
          <a:noFill/>
        </p:spPr>
        <p:txBody>
          <a:bodyPr/>
          <a:lstStyle/>
          <a:p>
            <a:fld id="{E664D5A6-5198-4263-A9F3-582DAB52E298}" type="slidenum">
              <a:rPr lang="en-US" smtClean="0"/>
              <a:pPr/>
              <a:t>105</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endParaRPr lang="en-US" smtClean="0">
              <a:latin typeface="Arial" pitchFamily="34" charset="0"/>
            </a:endParaRPr>
          </a:p>
        </p:txBody>
      </p:sp>
      <p:sp>
        <p:nvSpPr>
          <p:cNvPr id="342020" name="Slide Number Placeholder 3"/>
          <p:cNvSpPr>
            <a:spLocks noGrp="1"/>
          </p:cNvSpPr>
          <p:nvPr>
            <p:ph type="sldNum" sz="quarter" idx="5"/>
          </p:nvPr>
        </p:nvSpPr>
        <p:spPr>
          <a:noFill/>
        </p:spPr>
        <p:txBody>
          <a:bodyPr/>
          <a:lstStyle/>
          <a:p>
            <a:fld id="{1936F6D1-8C7C-4245-B36E-D2C7372D6ED1}" type="slidenum">
              <a:rPr lang="en-US" smtClean="0"/>
              <a:pPr/>
              <a:t>106</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306B5125-9B45-4E02-B3B4-94F2825FAF74}" type="slidenum">
              <a:rPr lang="en-US" smtClean="0"/>
              <a:pPr/>
              <a:t>107</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r>
              <a:rPr lang="en-US" smtClean="0">
                <a:latin typeface="Arial" pitchFamily="34" charset="0"/>
              </a:rPr>
              <a:t>There are many ways that agriculture can be affected by nuclear war, and in particular, nuclear winter, and they will interact with each other.  Today only 1% of the people in the US feed all of us with enough left over for export.  But this agriculture is highly mechanized.  If all the people went out to the farms to grow food manually, and if they knew what they were doing, they could not grow as much as we grow today.</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0C8A55B8-BF33-465C-9E6D-F8A5D1B5FCEC}" type="slidenum">
              <a:rPr lang="en-US" smtClean="0"/>
              <a:pPr/>
              <a:t>108</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r>
              <a:rPr lang="en-US" smtClean="0">
                <a:latin typeface="Arial" pitchFamily="34" charset="0"/>
              </a:rPr>
              <a:t>Surface air temperature changes for the 5 Tg standard case averaged for the first Northern Hemisphere winter following the smoke injection.  While there is large cooling over most land, there is winter warming in northern Eurasia, a well-known response to tropical stratospheric heating that has been observed following large volcanic eruptions (Robock, 2000).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Robock, Alan, 2000:  Volcanic eruptions and climate. </a:t>
            </a:r>
            <a:r>
              <a:rPr lang="en-US" i="1" smtClean="0">
                <a:latin typeface="Arial" pitchFamily="34" charset="0"/>
              </a:rPr>
              <a:t>Rev. Geophys.</a:t>
            </a:r>
            <a:r>
              <a:rPr lang="en-US" smtClean="0">
                <a:latin typeface="Arial" pitchFamily="34" charset="0"/>
              </a:rPr>
              <a:t>, </a:t>
            </a:r>
            <a:r>
              <a:rPr lang="en-US" b="1" smtClean="0">
                <a:latin typeface="Arial" pitchFamily="34" charset="0"/>
              </a:rPr>
              <a:t>38</a:t>
            </a:r>
            <a:r>
              <a:rPr lang="en-US" smtClean="0">
                <a:latin typeface="Arial" pitchFamily="34" charset="0"/>
              </a:rPr>
              <a:t>, 191-219.</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B9DAC682-9644-4FF5-B709-C4D43B20E7AA}" type="slidenum">
              <a:rPr lang="en-US" smtClean="0"/>
              <a:pPr/>
              <a:t>109</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r>
              <a:rPr lang="en-US" smtClean="0">
                <a:latin typeface="Arial" pitchFamily="34" charset="0"/>
              </a:rPr>
              <a:t>Surface air temperature changes for the 5 Tg standard case averaged for June, July, and August of the first year following the smoke injection.  Effects are largest over land, but there is substantial cooling over tropical oceans, too.  The warming over Antarctica is for a small area, is part of normal winter interannual variability, and is not significant.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E89A214D-056F-416C-9858-427CEAE8ED7B}" type="slidenum">
              <a:rPr lang="en-US" smtClean="0"/>
              <a:pPr/>
              <a:t>11</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smtClean="0">
                <a:latin typeface="Arial" pitchFamily="34" charset="0"/>
              </a:rPr>
              <a:t>This is what the world would look like, however, after a large-scale nuclear holocaust.  Thick clouds of smoke from the resulting fires would initially cover the Northern Hemisphere, making it cold and dark at the Earth</a:t>
            </a:r>
            <a:r>
              <a:rPr lang="ja-JP" altLang="en-US" smtClean="0">
                <a:latin typeface="Arial" pitchFamily="34" charset="0"/>
              </a:rPr>
              <a:t>’</a:t>
            </a:r>
            <a:r>
              <a:rPr lang="en-US" altLang="ja-JP" smtClean="0">
                <a:latin typeface="Arial" pitchFamily="34" charset="0"/>
              </a:rPr>
              <a:t>s surface.</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E0EDDC8F-6356-434F-A595-230B44528845}" type="slidenum">
              <a:rPr lang="en-US" smtClean="0"/>
              <a:pPr/>
              <a:t>110</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r>
              <a:rPr lang="en-US" smtClean="0">
                <a:latin typeface="Arial" pitchFamily="34" charset="0"/>
              </a:rPr>
              <a:t>Surface air temperature changes for the 5 Tg standard case averaged for the second Northern Hemisphere winter following the smoke injection.  While there is large cooling over most land, there is winter warming in northern Eurasia, a well-known response to tropical stratospheric heating that has been observed following large volcanic eruptions (Robock, 2000).  The weaker cooling/small warming at 60°S in this second winter is a dynamical response in the ocean, caused by weaker surface westerlies in the atmosphere and less vertical mixing in the ocean.</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Robock, Alan, 2000:  Volcanic eruptions and climate. </a:t>
            </a:r>
            <a:r>
              <a:rPr lang="en-US" i="1" smtClean="0">
                <a:latin typeface="Arial" pitchFamily="34" charset="0"/>
              </a:rPr>
              <a:t>Rev. Geophys.</a:t>
            </a:r>
            <a:r>
              <a:rPr lang="en-US" smtClean="0">
                <a:latin typeface="Arial" pitchFamily="34" charset="0"/>
              </a:rPr>
              <a:t>, </a:t>
            </a:r>
            <a:r>
              <a:rPr lang="en-US" b="1" smtClean="0">
                <a:latin typeface="Arial" pitchFamily="34" charset="0"/>
              </a:rPr>
              <a:t>38</a:t>
            </a:r>
            <a:r>
              <a:rPr lang="en-US" smtClean="0">
                <a:latin typeface="Arial" pitchFamily="34" charset="0"/>
              </a:rPr>
              <a:t>, 191-219.</a:t>
            </a:r>
          </a:p>
          <a:p>
            <a:pPr eaLnBrk="1" hangingPunct="1"/>
            <a:endParaRPr lang="en-US" smtClean="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882130D5-5F7D-48C8-AD91-7F4E50C434C3}" type="slidenum">
              <a:rPr lang="en-US" smtClean="0"/>
              <a:pPr/>
              <a:t>111</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r>
              <a:rPr lang="en-US" smtClean="0">
                <a:latin typeface="Arial" pitchFamily="34" charset="0"/>
              </a:rPr>
              <a:t>The cooling will produce more snow along the southern boundaries of the snow cover in Eurasia which will enhance the cooling. Shown is the change in fractional snow and ice coverage in second Northern Hemisphere winter following smoke injection for the 5 Tg standard case.  A +15% change means that average coverage for that season, for example, went from 20% to 35% or from 0% to 15%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5FF48893-8BCF-499F-989E-30694031EEDF}" type="slidenum">
              <a:rPr lang="en-US" smtClean="0"/>
              <a:pPr/>
              <a:t>112</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r>
              <a:rPr lang="en-US" smtClean="0">
                <a:latin typeface="Arial" pitchFamily="34" charset="0"/>
              </a:rPr>
              <a:t>Precipitation changes in response to the 5 Tg standard case averaged for June, July, and August of the first year following the smoke injection.  This shows the absolute amount of precipitation change (mm/day).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6B2B9F53-A9C6-4F85-9749-0BD4085D0737}" type="slidenum">
              <a:rPr lang="en-US" smtClean="0"/>
              <a:pPr/>
              <a:t>113</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r>
              <a:rPr lang="en-US" smtClean="0">
                <a:latin typeface="Arial" pitchFamily="34" charset="0"/>
              </a:rPr>
              <a:t>Precipitation changes in response to the 5 Tg standard case averaged for June, July, and August of the first year following the smoke injection.  This shows the % change.  While the largest absolute changes would be in the tropics, there would be large % changes in the grain-growing regions of the mid-latitudes.</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endParaRPr lang="en-US" smtClean="0">
              <a:latin typeface="Arial" pitchFamily="34" charset="0"/>
            </a:endParaRPr>
          </a:p>
        </p:txBody>
      </p:sp>
      <p:sp>
        <p:nvSpPr>
          <p:cNvPr id="351236" name="Slide Number Placeholder 3"/>
          <p:cNvSpPr>
            <a:spLocks noGrp="1"/>
          </p:cNvSpPr>
          <p:nvPr>
            <p:ph type="sldNum" sz="quarter" idx="5"/>
          </p:nvPr>
        </p:nvSpPr>
        <p:spPr>
          <a:noFill/>
        </p:spPr>
        <p:txBody>
          <a:bodyPr/>
          <a:lstStyle/>
          <a:p>
            <a:fld id="{3BB57174-E701-4674-930E-B205D0D4ACC2}" type="slidenum">
              <a:rPr lang="en-US" smtClean="0"/>
              <a:pPr/>
              <a:t>114</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151392-538A-4D4D-9275-EEE5CD622E0C}"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p:spPr>
        <p:txBody>
          <a:bodyPr/>
          <a:lstStyle/>
          <a:p>
            <a:endParaRPr lang="en-US" smtClean="0">
              <a:latin typeface="Arial" pitchFamily="34" charset="0"/>
            </a:endParaRPr>
          </a:p>
        </p:txBody>
      </p:sp>
      <p:sp>
        <p:nvSpPr>
          <p:cNvPr id="352260" name="Slide Number Placeholder 3"/>
          <p:cNvSpPr>
            <a:spLocks noGrp="1"/>
          </p:cNvSpPr>
          <p:nvPr>
            <p:ph type="sldNum" sz="quarter" idx="5"/>
          </p:nvPr>
        </p:nvSpPr>
        <p:spPr>
          <a:noFill/>
        </p:spPr>
        <p:txBody>
          <a:bodyPr/>
          <a:lstStyle/>
          <a:p>
            <a:fld id="{B32F270C-A3BE-4F57-B8CC-250B52989B16}" type="slidenum">
              <a:rPr lang="en-US" smtClean="0"/>
              <a:pPr/>
              <a:t>116</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p:spPr>
        <p:txBody>
          <a:bodyPr/>
          <a:lstStyle/>
          <a:p>
            <a:endParaRPr lang="en-US" smtClean="0">
              <a:latin typeface="Arial" pitchFamily="34" charset="0"/>
            </a:endParaRPr>
          </a:p>
        </p:txBody>
      </p:sp>
      <p:sp>
        <p:nvSpPr>
          <p:cNvPr id="353284" name="Slide Number Placeholder 3"/>
          <p:cNvSpPr>
            <a:spLocks noGrp="1"/>
          </p:cNvSpPr>
          <p:nvPr>
            <p:ph type="sldNum" sz="quarter" idx="5"/>
          </p:nvPr>
        </p:nvSpPr>
        <p:spPr>
          <a:noFill/>
        </p:spPr>
        <p:txBody>
          <a:bodyPr/>
          <a:lstStyle/>
          <a:p>
            <a:fld id="{B77C19FB-4CE2-4F84-A1B3-57BA2A7DFA1C}" type="slidenum">
              <a:rPr lang="en-US" smtClean="0"/>
              <a:pPr/>
              <a:t>117</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p:spPr>
        <p:txBody>
          <a:bodyPr/>
          <a:lstStyle/>
          <a:p>
            <a:endParaRPr lang="en-US" smtClean="0">
              <a:latin typeface="Arial" pitchFamily="34" charset="0"/>
            </a:endParaRPr>
          </a:p>
        </p:txBody>
      </p:sp>
      <p:sp>
        <p:nvSpPr>
          <p:cNvPr id="354308" name="Slide Number Placeholder 3"/>
          <p:cNvSpPr>
            <a:spLocks noGrp="1"/>
          </p:cNvSpPr>
          <p:nvPr>
            <p:ph type="sldNum" sz="quarter" idx="5"/>
          </p:nvPr>
        </p:nvSpPr>
        <p:spPr>
          <a:noFill/>
        </p:spPr>
        <p:txBody>
          <a:bodyPr/>
          <a:lstStyle/>
          <a:p>
            <a:fld id="{9FB6A721-0007-4142-ACB6-8C99E2705843}" type="slidenum">
              <a:rPr lang="en-US" smtClean="0"/>
              <a:pPr/>
              <a:t>118</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71978434-8634-4A77-AC12-CABB9FEFCF1D}" type="slidenum">
              <a:rPr lang="en-US" smtClean="0"/>
              <a:pPr/>
              <a:t>119</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pPr eaLnBrk="1" hangingPunct="1"/>
            <a:r>
              <a:rPr lang="en-US" smtClean="0">
                <a:latin typeface="Arial" pitchFamily="34" charset="0"/>
              </a:rPr>
              <a:t>Change in growing season (period with freeze-free days) in the first year following the 5 Tg standard case smoke injection.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endParaRPr lang="en-US" smtClean="0">
              <a:latin typeface="Arial" pitchFamily="34" charset="0"/>
            </a:endParaRPr>
          </a:p>
        </p:txBody>
      </p:sp>
      <p:sp>
        <p:nvSpPr>
          <p:cNvPr id="246788" name="Slide Number Placeholder 3"/>
          <p:cNvSpPr>
            <a:spLocks noGrp="1"/>
          </p:cNvSpPr>
          <p:nvPr>
            <p:ph type="sldNum" sz="quarter" idx="5"/>
          </p:nvPr>
        </p:nvSpPr>
        <p:spPr>
          <a:noFill/>
        </p:spPr>
        <p:txBody>
          <a:bodyPr/>
          <a:lstStyle/>
          <a:p>
            <a:fld id="{86679E72-09FB-45A2-A414-448B898850E2}" type="slidenum">
              <a:rPr lang="en-US" smtClean="0"/>
              <a:pPr/>
              <a:t>12</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smtClean="0">
              <a:latin typeface="Arial" pitchFamily="34" charset="0"/>
            </a:endParaRPr>
          </a:p>
        </p:txBody>
      </p:sp>
      <p:sp>
        <p:nvSpPr>
          <p:cNvPr id="357380" name="Slide Number Placeholder 3"/>
          <p:cNvSpPr>
            <a:spLocks noGrp="1"/>
          </p:cNvSpPr>
          <p:nvPr>
            <p:ph type="sldNum" sz="quarter" idx="5"/>
          </p:nvPr>
        </p:nvSpPr>
        <p:spPr>
          <a:noFill/>
        </p:spPr>
        <p:txBody>
          <a:bodyPr/>
          <a:lstStyle/>
          <a:p>
            <a:fld id="{8495B225-A37C-473F-A9C7-9AC4A37B6E2A}" type="slidenum">
              <a:rPr lang="en-US" smtClean="0"/>
              <a:pPr/>
              <a:t>121</a:t>
            </a:fld>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smtClean="0">
              <a:latin typeface="Arial" pitchFamily="34" charset="0"/>
            </a:endParaRPr>
          </a:p>
        </p:txBody>
      </p:sp>
      <p:sp>
        <p:nvSpPr>
          <p:cNvPr id="358404" name="Slide Number Placeholder 3"/>
          <p:cNvSpPr>
            <a:spLocks noGrp="1"/>
          </p:cNvSpPr>
          <p:nvPr>
            <p:ph type="sldNum" sz="quarter" idx="5"/>
          </p:nvPr>
        </p:nvSpPr>
        <p:spPr>
          <a:noFill/>
        </p:spPr>
        <p:txBody>
          <a:bodyPr/>
          <a:lstStyle/>
          <a:p>
            <a:fld id="{24A4C459-0A47-4A5F-968C-A902ED9A59A3}" type="slidenum">
              <a:rPr lang="en-US" smtClean="0"/>
              <a:pPr/>
              <a:t>122</a:t>
            </a:fld>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p:spPr>
        <p:txBody>
          <a:bodyPr/>
          <a:lstStyle/>
          <a:p>
            <a:endParaRPr lang="en-US" smtClean="0">
              <a:latin typeface="Arial" pitchFamily="34" charset="0"/>
            </a:endParaRPr>
          </a:p>
        </p:txBody>
      </p:sp>
      <p:sp>
        <p:nvSpPr>
          <p:cNvPr id="359428" name="Slide Number Placeholder 3"/>
          <p:cNvSpPr>
            <a:spLocks noGrp="1"/>
          </p:cNvSpPr>
          <p:nvPr>
            <p:ph type="sldNum" sz="quarter" idx="5"/>
          </p:nvPr>
        </p:nvSpPr>
        <p:spPr>
          <a:noFill/>
        </p:spPr>
        <p:txBody>
          <a:bodyPr/>
          <a:lstStyle/>
          <a:p>
            <a:fld id="{8C3FA1FE-9E32-4E82-B720-F24678A92552}" type="slidenum">
              <a:rPr lang="en-US" smtClean="0"/>
              <a:pPr/>
              <a:t>123</a:t>
            </a:fld>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p:spPr>
        <p:txBody>
          <a:bodyPr/>
          <a:lstStyle/>
          <a:p>
            <a:endParaRPr lang="en-US" smtClean="0">
              <a:latin typeface="Arial" pitchFamily="34" charset="0"/>
            </a:endParaRPr>
          </a:p>
        </p:txBody>
      </p:sp>
      <p:sp>
        <p:nvSpPr>
          <p:cNvPr id="360452" name="Slide Number Placeholder 3"/>
          <p:cNvSpPr>
            <a:spLocks noGrp="1"/>
          </p:cNvSpPr>
          <p:nvPr>
            <p:ph type="sldNum" sz="quarter" idx="5"/>
          </p:nvPr>
        </p:nvSpPr>
        <p:spPr>
          <a:noFill/>
        </p:spPr>
        <p:txBody>
          <a:bodyPr/>
          <a:lstStyle/>
          <a:p>
            <a:fld id="{8B0330DE-E578-44EB-A937-9EF3793F4129}" type="slidenum">
              <a:rPr lang="en-US" smtClean="0"/>
              <a:pPr/>
              <a:t>124</a:t>
            </a:fld>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p:spPr>
        <p:txBody>
          <a:bodyPr/>
          <a:lstStyle/>
          <a:p>
            <a:endParaRPr lang="en-US" smtClean="0">
              <a:latin typeface="Arial" pitchFamily="34" charset="0"/>
            </a:endParaRPr>
          </a:p>
        </p:txBody>
      </p:sp>
      <p:sp>
        <p:nvSpPr>
          <p:cNvPr id="361476" name="Slide Number Placeholder 3"/>
          <p:cNvSpPr>
            <a:spLocks noGrp="1"/>
          </p:cNvSpPr>
          <p:nvPr>
            <p:ph type="sldNum" sz="quarter" idx="5"/>
          </p:nvPr>
        </p:nvSpPr>
        <p:spPr>
          <a:noFill/>
        </p:spPr>
        <p:txBody>
          <a:bodyPr/>
          <a:lstStyle/>
          <a:p>
            <a:fld id="{EC62421A-81EF-4F32-B2B9-D9E70D699A1C}" type="slidenum">
              <a:rPr lang="en-US" smtClean="0"/>
              <a:pPr/>
              <a:t>125</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endParaRPr lang="en-US" smtClean="0">
              <a:latin typeface="Arial" pitchFamily="34" charset="0"/>
            </a:endParaRPr>
          </a:p>
        </p:txBody>
      </p:sp>
      <p:sp>
        <p:nvSpPr>
          <p:cNvPr id="362500" name="Slide Number Placeholder 3"/>
          <p:cNvSpPr>
            <a:spLocks noGrp="1"/>
          </p:cNvSpPr>
          <p:nvPr>
            <p:ph type="sldNum" sz="quarter" idx="5"/>
          </p:nvPr>
        </p:nvSpPr>
        <p:spPr>
          <a:noFill/>
        </p:spPr>
        <p:txBody>
          <a:bodyPr/>
          <a:lstStyle/>
          <a:p>
            <a:fld id="{E46E664E-4C2A-4990-806F-FDFC18A42C73}" type="slidenum">
              <a:rPr lang="en-US" smtClean="0"/>
              <a:pPr/>
              <a:t>126</a:t>
            </a:fld>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p:spPr>
        <p:txBody>
          <a:bodyPr/>
          <a:lstStyle/>
          <a:p>
            <a:endParaRPr lang="en-US" smtClean="0">
              <a:latin typeface="Arial" pitchFamily="34" charset="0"/>
            </a:endParaRPr>
          </a:p>
        </p:txBody>
      </p:sp>
      <p:sp>
        <p:nvSpPr>
          <p:cNvPr id="363524" name="Slide Number Placeholder 3"/>
          <p:cNvSpPr>
            <a:spLocks noGrp="1"/>
          </p:cNvSpPr>
          <p:nvPr>
            <p:ph type="sldNum" sz="quarter" idx="5"/>
          </p:nvPr>
        </p:nvSpPr>
        <p:spPr>
          <a:noFill/>
        </p:spPr>
        <p:txBody>
          <a:bodyPr/>
          <a:lstStyle/>
          <a:p>
            <a:fld id="{7772874F-4EA9-4B7E-A663-7796CFD0476A}" type="slidenum">
              <a:rPr lang="en-US" smtClean="0"/>
              <a:pPr/>
              <a:t>127</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p:spPr>
        <p:txBody>
          <a:bodyPr/>
          <a:lstStyle/>
          <a:p>
            <a:endParaRPr lang="en-US" smtClean="0">
              <a:latin typeface="Arial" pitchFamily="34" charset="0"/>
            </a:endParaRPr>
          </a:p>
        </p:txBody>
      </p:sp>
      <p:sp>
        <p:nvSpPr>
          <p:cNvPr id="364548" name="Slide Number Placeholder 3"/>
          <p:cNvSpPr>
            <a:spLocks noGrp="1"/>
          </p:cNvSpPr>
          <p:nvPr>
            <p:ph type="sldNum" sz="quarter" idx="5"/>
          </p:nvPr>
        </p:nvSpPr>
        <p:spPr>
          <a:noFill/>
        </p:spPr>
        <p:txBody>
          <a:bodyPr/>
          <a:lstStyle/>
          <a:p>
            <a:fld id="{57AF33CD-53A8-45EC-BA9A-36B741B17249}" type="slidenum">
              <a:rPr lang="en-US" smtClean="0"/>
              <a:pPr/>
              <a:t>128</a:t>
            </a:fld>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p:spPr>
        <p:txBody>
          <a:bodyPr/>
          <a:lstStyle/>
          <a:p>
            <a:endParaRPr lang="en-US" smtClean="0">
              <a:latin typeface="Arial" pitchFamily="34" charset="0"/>
            </a:endParaRPr>
          </a:p>
        </p:txBody>
      </p:sp>
      <p:sp>
        <p:nvSpPr>
          <p:cNvPr id="364548" name="Slide Number Placeholder 3"/>
          <p:cNvSpPr>
            <a:spLocks noGrp="1"/>
          </p:cNvSpPr>
          <p:nvPr>
            <p:ph type="sldNum" sz="quarter" idx="5"/>
          </p:nvPr>
        </p:nvSpPr>
        <p:spPr>
          <a:noFill/>
        </p:spPr>
        <p:txBody>
          <a:bodyPr/>
          <a:lstStyle/>
          <a:p>
            <a:fld id="{57AF33CD-53A8-45EC-BA9A-36B741B17249}" type="slidenum">
              <a:rPr lang="en-US" smtClean="0"/>
              <a:pPr/>
              <a:t>129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endParaRPr lang="en-US" smtClean="0">
              <a:latin typeface="Arial" pitchFamily="34" charset="0"/>
            </a:endParaRPr>
          </a:p>
        </p:txBody>
      </p:sp>
      <p:sp>
        <p:nvSpPr>
          <p:cNvPr id="247812" name="Slide Number Placeholder 3"/>
          <p:cNvSpPr>
            <a:spLocks noGrp="1"/>
          </p:cNvSpPr>
          <p:nvPr>
            <p:ph type="sldNum" sz="quarter" idx="5"/>
          </p:nvPr>
        </p:nvSpPr>
        <p:spPr>
          <a:noFill/>
        </p:spPr>
        <p:txBody>
          <a:bodyPr/>
          <a:lstStyle/>
          <a:p>
            <a:fld id="{E7A881C4-6CFA-4E35-983D-E1560D291E84}" type="slidenum">
              <a:rPr lang="en-US" smtClean="0"/>
              <a:pPr/>
              <a:t>13</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p:spPr>
        <p:txBody>
          <a:bodyPr/>
          <a:lstStyle/>
          <a:p>
            <a:endParaRPr lang="en-US" smtClean="0">
              <a:latin typeface="Arial" pitchFamily="34" charset="0"/>
            </a:endParaRPr>
          </a:p>
        </p:txBody>
      </p:sp>
      <p:sp>
        <p:nvSpPr>
          <p:cNvPr id="365572" name="Slide Number Placeholder 3"/>
          <p:cNvSpPr>
            <a:spLocks noGrp="1"/>
          </p:cNvSpPr>
          <p:nvPr>
            <p:ph type="sldNum" sz="quarter" idx="5"/>
          </p:nvPr>
        </p:nvSpPr>
        <p:spPr>
          <a:noFill/>
        </p:spPr>
        <p:txBody>
          <a:bodyPr/>
          <a:lstStyle/>
          <a:p>
            <a:fld id="{7563478F-5628-4029-8D65-3A48F99D6E62}" type="slidenum">
              <a:rPr lang="en-US" smtClean="0"/>
              <a:pPr/>
              <a:t>130</a:t>
            </a:fld>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round/>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B635301-F45B-45FA-910E-F50819F4A8FD}" type="slidenum">
              <a:rPr lang="en-GB" smtClean="0">
                <a:solidFill>
                  <a:srgbClr val="000000"/>
                </a:solidFill>
                <a:ea typeface="MS Gothic" pitchFamily="49" charset="-128"/>
              </a:rPr>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131</a:t>
            </a:fld>
            <a:endParaRPr lang="en-GB" smtClean="0">
              <a:solidFill>
                <a:srgbClr val="000000"/>
              </a:solidFill>
              <a:ea typeface="MS Gothic" pitchFamily="49" charset="-128"/>
            </a:endParaRPr>
          </a:p>
        </p:txBody>
      </p:sp>
      <p:sp>
        <p:nvSpPr>
          <p:cNvPr id="366595"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ACF3770-4017-4B33-A6E5-A86196EBFE79}" type="slidenum">
              <a:rPr lang="en-GB" sz="1200">
                <a:solidFill>
                  <a:srgbClr val="000000"/>
                </a:solidFill>
                <a:latin typeface="Arial" pitchFamily="34" charset="0"/>
                <a:ea typeface="MS Gothic" pitchFamily="49" charset="-128"/>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131</a:t>
            </a:fld>
            <a:endParaRPr lang="en-GB" sz="1200">
              <a:solidFill>
                <a:srgbClr val="000000"/>
              </a:solidFill>
              <a:latin typeface="Arial" pitchFamily="34" charset="0"/>
              <a:ea typeface="MS Gothic" pitchFamily="49" charset="-128"/>
            </a:endParaRPr>
          </a:p>
        </p:txBody>
      </p:sp>
      <p:sp>
        <p:nvSpPr>
          <p:cNvPr id="366596"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sz="1800">
              <a:solidFill>
                <a:schemeClr val="bg1"/>
              </a:solidFill>
              <a:latin typeface="Arial" pitchFamily="34" charset="0"/>
              <a:ea typeface="MS Gothic" pitchFamily="49" charset="-128"/>
            </a:endParaRPr>
          </a:p>
        </p:txBody>
      </p:sp>
      <p:sp>
        <p:nvSpPr>
          <p:cNvPr id="366597" name="Text Box 3"/>
          <p:cNvSpPr>
            <a:spLocks noGrp="1" noChangeArrowheads="1"/>
          </p:cNvSpPr>
          <p:nvPr>
            <p:ph type="body"/>
          </p:nvPr>
        </p:nvSpPr>
        <p:spPr>
          <a:noFill/>
          <a:ln/>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latin typeface="Arial" pitchFamily="34" charset="0"/>
                <a:ea typeface="MS Gothic" pitchFamily="49" charset="-128"/>
              </a:rPr>
              <a:t>At our current baseline there are already millions of people suffering chronic malnutrition.  The average adult needs somewhere between 1800 and 2000 calories per day, depending on his or her stature, to meet basic metabolic requirements and sustain a minimal level of physical activity Requirements for children are dependent on age and size. There are some 870 million people in the world whose daily caloric intake falls below these minimum requirements. Each year some five million children in this group starve to death. A small further decline in available food would put this entire group at risk.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mtClean="0">
              <a:latin typeface="Arial" pitchFamily="34" charset="0"/>
              <a:ea typeface="MS Gothic" pitchFamily="49" charset="-128"/>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latin typeface="Arial" pitchFamily="34" charset="0"/>
                <a:ea typeface="MS Gothic" pitchFamily="49" charset="-128"/>
              </a:rPr>
              <a:t>In addition there are hundreds of millions of people who have adequate food consumption now but who live in countries where much of the food is imported. For example,  North Africa, home to more than 150 million people, with average caloric consumption well above the minimal level, imports 45% of its food.  A number of other countries in the Middle East, plus Malaysia, South Korea, Japan and Taiwan are also dependent on imports for 50% or more of their grain consumption.  All told, an additional  several hundred million people would be at risk if there was a major interruption in international grain trade</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round/>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7A9CAD9-E4CE-4405-A53D-C5D25E7E44CF}" type="slidenum">
              <a:rPr lang="en-GB" smtClean="0">
                <a:solidFill>
                  <a:srgbClr val="000000"/>
                </a:solidFill>
                <a:ea typeface="MS Gothic" pitchFamily="49" charset="-128"/>
              </a:rPr>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132</a:t>
            </a:fld>
            <a:endParaRPr lang="en-GB" smtClean="0">
              <a:solidFill>
                <a:srgbClr val="000000"/>
              </a:solidFill>
              <a:ea typeface="MS Gothic" pitchFamily="49" charset="-128"/>
            </a:endParaRPr>
          </a:p>
        </p:txBody>
      </p:sp>
      <p:sp>
        <p:nvSpPr>
          <p:cNvPr id="367619"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01EC861-1C5A-40EF-8D6B-963F671FA816}" type="slidenum">
              <a:rPr lang="en-GB" sz="1200">
                <a:solidFill>
                  <a:srgbClr val="000000"/>
                </a:solidFill>
                <a:latin typeface="Arial" pitchFamily="34" charset="0"/>
                <a:ea typeface="MS Gothic" pitchFamily="49" charset="-128"/>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132</a:t>
            </a:fld>
            <a:endParaRPr lang="en-GB" sz="1200">
              <a:solidFill>
                <a:srgbClr val="000000"/>
              </a:solidFill>
              <a:latin typeface="Arial" pitchFamily="34" charset="0"/>
              <a:ea typeface="MS Gothic" pitchFamily="49" charset="-128"/>
            </a:endParaRPr>
          </a:p>
        </p:txBody>
      </p:sp>
      <p:sp>
        <p:nvSpPr>
          <p:cNvPr id="367620"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sz="1800">
              <a:solidFill>
                <a:schemeClr val="bg1"/>
              </a:solidFill>
              <a:latin typeface="Arial" pitchFamily="34" charset="0"/>
              <a:ea typeface="MS Gothic" pitchFamily="49" charset="-128"/>
            </a:endParaRPr>
          </a:p>
        </p:txBody>
      </p:sp>
      <p:sp>
        <p:nvSpPr>
          <p:cNvPr id="367621" name="Text Box 3"/>
          <p:cNvSpPr>
            <a:spLocks noGrp="1" noChangeArrowheads="1"/>
          </p:cNvSpPr>
          <p:nvPr>
            <p:ph type="body"/>
          </p:nvPr>
        </p:nvSpPr>
        <p:spPr>
          <a:noFill/>
          <a:ln/>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latin typeface="Arial" pitchFamily="34" charset="0"/>
                <a:ea typeface="MS Gothic" pitchFamily="49" charset="-128"/>
              </a:rPr>
              <a:t>We can not know for sure how severe the famine following a nuclear war would be.  But given the numbers of people who are already malnourished, and the additional hundreds of millions who live in countries that are dependent on</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latin typeface="Arial" pitchFamily="34" charset="0"/>
                <a:ea typeface="MS Gothic" pitchFamily="49" charset="-128"/>
              </a:rPr>
              <a:t>food imports, it seems reasonable to fear that the total global death toll could exceed one billion from starvation alone if famine conditions persisted for a full decade.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p:spPr>
        <p:txBody>
          <a:bodyPr/>
          <a:lstStyle/>
          <a:p>
            <a:endParaRPr lang="en-US" smtClean="0">
              <a:latin typeface="Arial" pitchFamily="34" charset="0"/>
            </a:endParaRPr>
          </a:p>
        </p:txBody>
      </p:sp>
      <p:sp>
        <p:nvSpPr>
          <p:cNvPr id="368644" name="Slide Number Placeholder 3"/>
          <p:cNvSpPr>
            <a:spLocks noGrp="1"/>
          </p:cNvSpPr>
          <p:nvPr>
            <p:ph type="sldNum" sz="quarter" idx="5"/>
          </p:nvPr>
        </p:nvSpPr>
        <p:spPr>
          <a:noFill/>
        </p:spPr>
        <p:txBody>
          <a:bodyPr/>
          <a:lstStyle/>
          <a:p>
            <a:fld id="{0605CE53-227E-4550-89C8-4371A81D15AA}" type="slidenum">
              <a:rPr lang="en-US" smtClean="0"/>
              <a:pPr/>
              <a:t>133</a:t>
            </a:fld>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1DB9DBDA-30FA-45DE-AC50-F9FDF8AF5A56}" type="slidenum">
              <a:rPr lang="en-US" smtClean="0"/>
              <a:pPr/>
              <a:t>135</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r>
              <a:rPr lang="en-US" smtClean="0">
                <a:latin typeface="Arial" pitchFamily="34" charset="0"/>
              </a:rPr>
              <a:t>This figure addresses the sensitivity of the results to the amount and location of injection of the smoke.  Comparative black carbon aerosol loading for different test cases with a mixed-layer climate model.  UT is upper troposphere, LT is lower troposphere, and LS is lower stratosphere.  The purple line labeled </a:t>
            </a:r>
            <a:r>
              <a:rPr lang="ja-JP" altLang="en-US" smtClean="0">
                <a:latin typeface="Arial" pitchFamily="34" charset="0"/>
              </a:rPr>
              <a:t>“</a:t>
            </a:r>
            <a:r>
              <a:rPr lang="en-US" altLang="ja-JP" smtClean="0">
                <a:latin typeface="Arial" pitchFamily="34" charset="0"/>
              </a:rPr>
              <a:t>Interactive UT 5 Tg</a:t>
            </a:r>
            <a:r>
              <a:rPr lang="ja-JP" altLang="en-US" smtClean="0">
                <a:latin typeface="Arial" pitchFamily="34" charset="0"/>
              </a:rPr>
              <a:t>”</a:t>
            </a:r>
            <a:r>
              <a:rPr lang="en-US" altLang="ja-JP" smtClean="0">
                <a:latin typeface="Arial" pitchFamily="34" charset="0"/>
              </a:rPr>
              <a:t> is for the climate model with the mixed-layer ocean, and the one labeled </a:t>
            </a:r>
            <a:r>
              <a:rPr lang="ja-JP" altLang="en-US" smtClean="0">
                <a:latin typeface="Arial" pitchFamily="34" charset="0"/>
              </a:rPr>
              <a:t>“</a:t>
            </a:r>
            <a:r>
              <a:rPr lang="en-US" altLang="ja-JP" smtClean="0">
                <a:latin typeface="Arial" pitchFamily="34" charset="0"/>
              </a:rPr>
              <a:t>Ocean</a:t>
            </a:r>
            <a:r>
              <a:rPr lang="ja-JP" altLang="en-US" smtClean="0">
                <a:latin typeface="Arial" pitchFamily="34" charset="0"/>
              </a:rPr>
              <a:t>”</a:t>
            </a:r>
            <a:r>
              <a:rPr lang="en-US" altLang="ja-JP" smtClean="0">
                <a:latin typeface="Arial" pitchFamily="34" charset="0"/>
              </a:rPr>
              <a:t> is for the standard run presented in this paper with the full ocean general circulation model.  See Table 1 and text of the paper for more details.</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4B282A9E-9003-4C53-9217-B05318933C75}" type="slidenum">
              <a:rPr lang="en-US" smtClean="0"/>
              <a:pPr/>
              <a:t>136</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r>
              <a:rPr lang="en-US" smtClean="0">
                <a:latin typeface="Arial" pitchFamily="34" charset="0"/>
              </a:rPr>
              <a:t>We took advantage of our new modeling capability to go back to the nuclear winter scenarios and re-do the experiments.  Unlike all previous studies, this model was able to consider the atmosphere from the surface up to 80 km (50 miles), explicitly model ocean circulation changes, and conduct multiple simulations for 10 year periods.</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77C4AA1-3BB4-4B90-8D7C-A9C30A0E50F9}" type="slidenum">
              <a:rPr lang="en-US" smtClean="0"/>
              <a:pPr/>
              <a:t>137</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2AFBE6CC-C026-4171-A7F6-5B58AC98A502}" type="slidenum">
              <a:rPr lang="en-US" smtClean="0"/>
              <a:pPr/>
              <a:t>138</a:t>
            </a:fld>
            <a:endParaRPr lang="en-US"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r>
              <a:rPr lang="en-US" smtClean="0">
                <a:latin typeface="Arial" pitchFamily="34" charset="0"/>
              </a:rPr>
              <a:t>Surface air temperature changes for the 150 Tg case averaged for June, July, and August of the year of smoke injection.  Effects are largest over land, but there is substantial cooling over oceans, too.  The warming over is for a small area, is part of normal winter interannual variability, and is not significant.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303220AD-0029-4207-B625-E7E5C96CD09A}" type="slidenum">
              <a:rPr lang="en-US" smtClean="0"/>
              <a:pPr/>
              <a:t>139</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temperature changes.  Everything yellow is 5 to 15 degrees Celsius (9 to 27 degrees Fahrenheit) colder.  Even during the height of the last Ice Age 20,000 years ago when ice sheets covered Canada, Europe and parts of the US, the tropical temperatures were only 5 degrees Celsius colder than today.</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CB2E44E0-E183-4A20-909A-D6266E349E9C}" type="slidenum">
              <a:rPr lang="en-US" smtClean="0"/>
              <a:pPr/>
              <a:t>140</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r>
              <a:rPr lang="en-US" smtClean="0">
                <a:latin typeface="Arial" pitchFamily="34" charset="0"/>
              </a:rPr>
              <a:t>Surface air temperature changes for the 150 Tg case averaged for June, July, and August of the year after smoke injection.  Effects are largest over land, but there is substantial cooling over oceans, too.  Also shown as a red burst is a location in Ukraine, for which time series of temperature are shown in the next slide.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A1D8A941-9A62-4413-AE4E-AA4BE26879F9}" type="slidenum">
              <a:rPr lang="en-US" smtClean="0"/>
              <a:pPr/>
              <a:t>14</a:t>
            </a:fld>
            <a:endParaRPr lang="en-US"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r>
              <a:rPr lang="en-US" smtClean="0">
                <a:latin typeface="Arial" pitchFamily="34" charset="0"/>
              </a:rPr>
              <a:t>The basic theory of nuclear winter is very simple.  A nuclear holocaust would have two types of targets, </a:t>
            </a:r>
            <a:r>
              <a:rPr lang="ja-JP" altLang="en-US" smtClean="0">
                <a:latin typeface="Arial" pitchFamily="34" charset="0"/>
              </a:rPr>
              <a:t>“</a:t>
            </a:r>
            <a:r>
              <a:rPr lang="en-US" altLang="ja-JP" smtClean="0">
                <a:latin typeface="Arial" pitchFamily="34" charset="0"/>
              </a:rPr>
              <a:t>countervalue</a:t>
            </a:r>
            <a:r>
              <a:rPr lang="ja-JP" altLang="en-US" smtClean="0">
                <a:latin typeface="Arial" pitchFamily="34" charset="0"/>
              </a:rPr>
              <a:t>”</a:t>
            </a:r>
            <a:r>
              <a:rPr lang="en-US" altLang="ja-JP" smtClean="0">
                <a:latin typeface="Arial" pitchFamily="34" charset="0"/>
              </a:rPr>
              <a:t> (cities) and </a:t>
            </a:r>
            <a:r>
              <a:rPr lang="ja-JP" altLang="en-US" smtClean="0">
                <a:latin typeface="Arial" pitchFamily="34" charset="0"/>
              </a:rPr>
              <a:t>“</a:t>
            </a:r>
            <a:r>
              <a:rPr lang="en-US" altLang="ja-JP" smtClean="0">
                <a:latin typeface="Arial" pitchFamily="34" charset="0"/>
              </a:rPr>
              <a:t>counterforce</a:t>
            </a:r>
            <a:r>
              <a:rPr lang="ja-JP" altLang="en-US" smtClean="0">
                <a:latin typeface="Arial" pitchFamily="34" charset="0"/>
              </a:rPr>
              <a:t>”</a:t>
            </a:r>
            <a:r>
              <a:rPr lang="en-US" altLang="ja-JP" smtClean="0">
                <a:latin typeface="Arial" pitchFamily="34" charset="0"/>
              </a:rPr>
              <a:t> (military bases, missile silos on the ground), which would produce different types of particles in the atmosphere.  Smoke from burning cities would absorb incoming sunlight heating the atmosphere.  Dust from ground bursts would reflect sunlight back to space.  But both would prevent sunlight from penetrating the atmosphere, making it cold and dark at the Earth</a:t>
            </a:r>
            <a:r>
              <a:rPr lang="ja-JP" altLang="en-US" smtClean="0">
                <a:latin typeface="Arial" pitchFamily="34" charset="0"/>
              </a:rPr>
              <a:t>’</a:t>
            </a:r>
            <a:r>
              <a:rPr lang="en-US" altLang="ja-JP" smtClean="0">
                <a:latin typeface="Arial" pitchFamily="34" charset="0"/>
              </a:rPr>
              <a:t>s surface.  These rapid, large surface temperature drops would make it as cold at the surface in the summer as it gets in the winter.</a:t>
            </a:r>
            <a:endParaRPr lang="en-US" smtClean="0">
              <a:latin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4C270DFD-8B93-4E82-89AE-C356DB3E1D32}" type="slidenum">
              <a:rPr lang="en-US" smtClean="0"/>
              <a:pPr/>
              <a:t>141</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r>
              <a:rPr lang="en-US" smtClean="0">
                <a:latin typeface="Arial" pitchFamily="34" charset="0"/>
              </a:rPr>
              <a:t>Time series of daily minimum temperature from the control and 150 Tg cases for an important agricultural region shown on the previous slide, Ukraine at 50°N, 30°E.  You will see that the temperature did not exceed freezing in the year of the smoke injection or the next year, and barely exceeded it two years later.  Clearly agriculture would be impossible for the entire period shown.</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BAE7B516-7C87-4B9A-AD12-7ED31267E3B8}" type="slidenum">
              <a:rPr lang="en-US" smtClean="0"/>
              <a:pPr/>
              <a:t>142</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r>
              <a:rPr lang="en-US" smtClean="0">
                <a:latin typeface="Arial" pitchFamily="34" charset="0"/>
              </a:rPr>
              <a:t>Surface air temperature changes for the 150 Tg case averaged for June, July, and August of the year after smoke injection.  Effects are largest over land, but there is substantial cooling over oceans, too.  Also shown as a red burst is a location in Iowa, for which time series of temperature are shown in the next slide.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79688AD6-B8D8-4655-825F-D1C646AA79CA}" type="slidenum">
              <a:rPr lang="en-US" smtClean="0"/>
              <a:pPr/>
              <a:t>143</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r>
              <a:rPr lang="en-US" smtClean="0">
                <a:latin typeface="Arial" pitchFamily="34" charset="0"/>
              </a:rPr>
              <a:t>Time series of daily minimum temperature from the control and 150 Tg cases for an important agricultural region shown on the previous slide, Iowa, United States, at 42°N, 95°W. You will see that the temperature did not exceed freezing in the year of the smoke injection but did get over freezing in the subsequent years.  Since North America is smaller than Eurasia, warmer ocean winds would penetrate into the continent.  Nevertheless, agriculture would be impossible for the entire period shown.</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31C8E844-AEAC-4B50-B6DA-6A95E2651CED}" type="slidenum">
              <a:rPr lang="en-US" smtClean="0"/>
              <a:pPr/>
              <a:t>144</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r>
              <a:rPr lang="en-US" smtClean="0">
                <a:latin typeface="Arial" pitchFamily="34" charset="0"/>
              </a:rPr>
              <a:t>Precipitation changes (mm/day) in response to the 150 Tg case averaged for June, July, and August of the first year following the smoke injection.  There are large reductions over large regions, especially those affected by the North American, Asian, and African summer monsoons.  The small areas of increased precipitation are in the subtropics in response to a severely weakened Hadley Cell.  Also shown as a red burst is the location in Iowa for which time series of precipitation are shown in the next slide.</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5263413F-05AA-443B-A7CC-DC788B213427}" type="slidenum">
              <a:rPr lang="en-US" smtClean="0"/>
              <a:pPr/>
              <a:t>145</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r>
              <a:rPr lang="en-US" smtClean="0">
                <a:latin typeface="Arial" pitchFamily="34" charset="0"/>
              </a:rPr>
              <a:t>Time series of monthly precipitation from the control, 50 Tg, and 150 Tg cases for the important agricultural region of Iowa, United States, at 42°N, 95°W.  The location is shown on the map in the previous slide.</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3D7A3988-B129-40C0-8E56-2AA55182191C}" type="slidenum">
              <a:rPr lang="en-US" smtClean="0"/>
              <a:pPr/>
              <a:t>146</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r>
              <a:rPr lang="en-US" smtClean="0">
                <a:latin typeface="Arial" pitchFamily="34" charset="0"/>
              </a:rPr>
              <a:t>Change in growing season (period with freeze-free days) in the third year following the smoke injection for the 150 Tg case.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F53964C7-E185-4A2D-B806-47F06A6B20EF}" type="slidenum">
              <a:rPr lang="en-US" smtClean="0"/>
              <a:pPr/>
              <a:t>147</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r>
              <a:rPr lang="en-US" smtClean="0">
                <a:latin typeface="Arial" pitchFamily="34" charset="0"/>
              </a:rPr>
              <a:t>Change in global average temperature (°C) profile for the 150 Tg case from the surface to 0.02 mb [80 km].  The semiannual periodicity at the top is due to enhanced heating during the summers in each hemisphere.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56ECAE77-E417-4A1E-8D5D-C165E7334945}" type="slidenum">
              <a:rPr lang="en-US" smtClean="0"/>
              <a:pPr/>
              <a:t>148</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r>
              <a:rPr lang="en-US" smtClean="0">
                <a:latin typeface="Arial" pitchFamily="34" charset="0"/>
              </a:rPr>
              <a:t>Change of global average surface air temperature, precipitation, and net downward shortwave radiation for the 150 Tg case.  Also shown for comparison is the global average change in downward shortwave radiation for the 1991 Mt. Pinatubo volcanic eruption [</a:t>
            </a:r>
            <a:r>
              <a:rPr lang="en-US" i="1" smtClean="0">
                <a:latin typeface="Arial" pitchFamily="34" charset="0"/>
              </a:rPr>
              <a:t>Oman et al.</a:t>
            </a:r>
            <a:r>
              <a:rPr lang="en-US" smtClean="0">
                <a:latin typeface="Arial" pitchFamily="34" charset="0"/>
              </a:rPr>
              <a:t>, 2005], the largest volcanic eruption of the 20th century.  The global average precipitation in the control case is 3.0 mm/day, so the changes in years 2-4 for the 150 Tg case represent a 45% global average reduction in precipitation.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Oman, Luke, Alan Robock, Georgiy Stenchikov, Gavin A. Schmidt, and Reto Ruedy, 2005:  Climatic response to high latitude volcanic eruptions.  </a:t>
            </a:r>
            <a:r>
              <a:rPr lang="en-US" i="1" smtClean="0">
                <a:latin typeface="Arial" pitchFamily="34" charset="0"/>
              </a:rPr>
              <a:t>J. Geophys. Res</a:t>
            </a:r>
            <a:r>
              <a:rPr lang="en-US" smtClean="0">
                <a:latin typeface="Arial" pitchFamily="34" charset="0"/>
              </a:rPr>
              <a:t>., </a:t>
            </a:r>
            <a:r>
              <a:rPr lang="en-US" b="1" smtClean="0">
                <a:latin typeface="Arial" pitchFamily="34" charset="0"/>
              </a:rPr>
              <a:t>110</a:t>
            </a:r>
            <a:r>
              <a:rPr lang="en-US" smtClean="0">
                <a:latin typeface="Arial" pitchFamily="34" charset="0"/>
              </a:rPr>
              <a:t> (D13), D13103, doi:10.1029/2004JD005487. </a:t>
            </a:r>
          </a:p>
          <a:p>
            <a:pPr eaLnBrk="1" hangingPunct="1"/>
            <a:endParaRPr lang="en-US" smtClean="0">
              <a:latin typeface="Arial"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3CDF2D79-2970-4A0D-9014-2BC362D60457}" type="slidenum">
              <a:rPr lang="en-US" smtClean="0"/>
              <a:pPr/>
              <a:t>149</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r>
              <a:rPr lang="en-US" smtClean="0">
                <a:latin typeface="Arial" pitchFamily="34" charset="0"/>
              </a:rPr>
              <a:t>Change of global average surface air temperature, precipitation, and net downward shortwave radiation for the 50 Tg case.  Also shown for comparison is the global average change in downward shortwave radiation for the 1991 Mt. Pinatubo volcanic eruption [</a:t>
            </a:r>
            <a:r>
              <a:rPr lang="en-US" i="1" smtClean="0">
                <a:latin typeface="Arial" pitchFamily="34" charset="0"/>
              </a:rPr>
              <a:t>Oman et al.</a:t>
            </a:r>
            <a:r>
              <a:rPr lang="en-US" smtClean="0">
                <a:latin typeface="Arial" pitchFamily="34" charset="0"/>
              </a:rPr>
              <a:t>, 2005], the largest volcanic eruption of the 20th century.  The global average precipitation in the control case is 3.0 mm/day, so the changes in years 2-4 for the 50 Tg case represent a 23% global average reduction in precipitation.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Oman, Luke, Alan Robock, Georgiy Stenchikov, Gavin A. Schmidt, and Reto Ruedy, 2005:  Climatic response to high latitude volcanic eruptions.  </a:t>
            </a:r>
            <a:r>
              <a:rPr lang="en-US" i="1" smtClean="0">
                <a:latin typeface="Arial" pitchFamily="34" charset="0"/>
              </a:rPr>
              <a:t>J. Geophys. Res</a:t>
            </a:r>
            <a:r>
              <a:rPr lang="en-US" smtClean="0">
                <a:latin typeface="Arial" pitchFamily="34" charset="0"/>
              </a:rPr>
              <a:t>., </a:t>
            </a:r>
            <a:r>
              <a:rPr lang="en-US" b="1" smtClean="0">
                <a:latin typeface="Arial" pitchFamily="34" charset="0"/>
              </a:rPr>
              <a:t>110</a:t>
            </a:r>
            <a:r>
              <a:rPr lang="en-US" smtClean="0">
                <a:latin typeface="Arial" pitchFamily="34" charset="0"/>
              </a:rPr>
              <a:t> (D13), D13103, doi:10.1029/2004JD005487. </a:t>
            </a:r>
          </a:p>
          <a:p>
            <a:pPr eaLnBrk="1" hangingPunct="1"/>
            <a:endParaRPr lang="en-US" smtClean="0">
              <a:latin typeface="Arial"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4A5EF63E-FF5D-48BF-BEA2-4162E273E552}" type="slidenum">
              <a:rPr lang="en-US" smtClean="0"/>
              <a:pPr/>
              <a:t>150</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r>
              <a:rPr lang="en-US" smtClean="0">
                <a:latin typeface="Arial" pitchFamily="34" charset="0"/>
              </a:rPr>
              <a:t>Change in growing season (period with freeze-free days) in the third year following the smoke injection for the 50 Tg case.  Also shown as a red burst is a location in Ukraine, for which time series of temperature are shown in the next slide.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r>
              <a:rPr lang="en-US" smtClean="0">
                <a:latin typeface="Arial" pitchFamily="34" charset="0"/>
              </a:rPr>
              <a:t>Image from http://upload.wikimedia.org/wikipedia/commons/6/65/Maize_crop_on_the_Elveden_Estate_-_geograph.org.uk_-_715920.jpg</a:t>
            </a:r>
          </a:p>
        </p:txBody>
      </p:sp>
      <p:sp>
        <p:nvSpPr>
          <p:cNvPr id="249860" name="Slide Number Placeholder 3"/>
          <p:cNvSpPr>
            <a:spLocks noGrp="1"/>
          </p:cNvSpPr>
          <p:nvPr>
            <p:ph type="sldNum" sz="quarter" idx="5"/>
          </p:nvPr>
        </p:nvSpPr>
        <p:spPr>
          <a:noFill/>
        </p:spPr>
        <p:txBody>
          <a:bodyPr/>
          <a:lstStyle/>
          <a:p>
            <a:fld id="{9D5A5B83-8CE8-4A89-9A15-CC4C66232C88}" type="slidenum">
              <a:rPr lang="en-US" smtClean="0"/>
              <a:pPr/>
              <a:t>15</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50C3E8C8-87AF-46DB-98CC-ACD80ABBB787}" type="slidenum">
              <a:rPr lang="en-US" smtClean="0"/>
              <a:pPr/>
              <a:t>151</a:t>
            </a:fld>
            <a:endParaRPr lang="en-US"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r>
              <a:rPr lang="en-US" smtClean="0">
                <a:latin typeface="Arial" pitchFamily="34" charset="0"/>
              </a:rPr>
              <a:t>Time series of daily minimum temperature from the control, 50 Tg, and 150 Tg cases for an important agricultural region shown on the previous slide, Ukraine at 50°N, 30°E.  The effects of the 50 Tg case are approximately half those of the 150 Tg case, not nuclear winter, but still substantial temperature reductions.</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2A66D407-58AC-4289-B87F-B4FDCF30C484}" type="slidenum">
              <a:rPr lang="en-US" smtClean="0"/>
              <a:pPr/>
              <a:t>152</a:t>
            </a:fld>
            <a:endParaRPr lang="en-US"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r>
              <a:rPr lang="en-US" smtClean="0">
                <a:latin typeface="Arial" pitchFamily="34" charset="0"/>
              </a:rPr>
              <a:t>Change of global average surface air temperature, precipitation, and net downward shortwave radiation for the 5 Tg [</a:t>
            </a:r>
            <a:r>
              <a:rPr lang="en-US" i="1" smtClean="0">
                <a:latin typeface="Arial" pitchFamily="34" charset="0"/>
              </a:rPr>
              <a:t>Robock et al.</a:t>
            </a:r>
            <a:r>
              <a:rPr lang="en-US" smtClean="0">
                <a:latin typeface="Arial" pitchFamily="34" charset="0"/>
              </a:rPr>
              <a:t>, 2007a], 50 Tg and 150 Tg cases.  Also shown for comparison is the global average change in downward shortwave radiation for the 1991 Mt. Pinatubo volcanic eruption [</a:t>
            </a:r>
            <a:r>
              <a:rPr lang="en-US" i="1" smtClean="0">
                <a:latin typeface="Arial" pitchFamily="34" charset="0"/>
              </a:rPr>
              <a:t>Oman et al.</a:t>
            </a:r>
            <a:r>
              <a:rPr lang="en-US" smtClean="0">
                <a:latin typeface="Arial" pitchFamily="34" charset="0"/>
              </a:rPr>
              <a:t>, 2005], the largest volcanic eruption of the 20th century.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2007a: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Oman, Luke, Alan Robock, Georgiy Stenchikov, Gavin A. Schmidt, and Reto Ruedy, 2005:  Climatic response to high latitude volcanic eruptions.  </a:t>
            </a:r>
            <a:r>
              <a:rPr lang="en-US" i="1" smtClean="0">
                <a:latin typeface="Arial" pitchFamily="34" charset="0"/>
              </a:rPr>
              <a:t>J. Geophys. Res</a:t>
            </a:r>
            <a:r>
              <a:rPr lang="en-US" smtClean="0">
                <a:latin typeface="Arial" pitchFamily="34" charset="0"/>
              </a:rPr>
              <a:t>., </a:t>
            </a:r>
            <a:r>
              <a:rPr lang="en-US" b="1" smtClean="0">
                <a:latin typeface="Arial" pitchFamily="34" charset="0"/>
              </a:rPr>
              <a:t>110</a:t>
            </a:r>
            <a:r>
              <a:rPr lang="en-US" smtClean="0">
                <a:latin typeface="Arial" pitchFamily="34" charset="0"/>
              </a:rPr>
              <a:t> (D13), D13103, doi:10.1029/2004JD005487. </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105C00C3-A57F-45A8-8858-AA0DE2E9C5B6}" type="slidenum">
              <a:rPr lang="en-US" smtClean="0"/>
              <a:pPr/>
              <a:t>153</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r>
              <a:rPr lang="en-US" smtClean="0">
                <a:latin typeface="Arial" pitchFamily="34" charset="0"/>
              </a:rPr>
              <a:t>Global average surface air temperature change from the 5 Tg (red), 50 Tg (green), and 150 Tg (brown) cases in the context of the climate change of the past 125 years.  Observations are from the National Aeronautics and Space Administration Goddard Institute for Space Studies analysis [</a:t>
            </a:r>
            <a:r>
              <a:rPr lang="en-US" i="1" smtClean="0">
                <a:latin typeface="Arial" pitchFamily="34" charset="0"/>
              </a:rPr>
              <a:t>Hansen et al.</a:t>
            </a:r>
            <a:r>
              <a:rPr lang="en-US" smtClean="0">
                <a:latin typeface="Arial" pitchFamily="34" charset="0"/>
              </a:rPr>
              <a:t>, 2001, updated at http://data.giss.nasa.gov/gistemp/2005/].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Hansen, J. E., Ruedy, R., Sato, M., Imhoff, M., Lawrence, W., Easterling, D., Peterson, T., and Karl, T., 2001: A closer look at United States and global surface temperature change, </a:t>
            </a:r>
            <a:r>
              <a:rPr lang="en-US" i="1" smtClean="0">
                <a:latin typeface="Arial" pitchFamily="34" charset="0"/>
              </a:rPr>
              <a:t>J. Geophys. Res.</a:t>
            </a:r>
            <a:r>
              <a:rPr lang="en-US" smtClean="0">
                <a:latin typeface="Arial" pitchFamily="34" charset="0"/>
              </a:rPr>
              <a:t>, </a:t>
            </a:r>
            <a:r>
              <a:rPr lang="en-US" b="1" smtClean="0">
                <a:latin typeface="Arial" pitchFamily="34" charset="0"/>
              </a:rPr>
              <a:t>106</a:t>
            </a:r>
            <a:r>
              <a:rPr lang="en-US" smtClean="0">
                <a:latin typeface="Arial" pitchFamily="34" charset="0"/>
              </a:rPr>
              <a:t>, 23,947-23,963, doi:10.1029/2001JD000354. </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014DBC73-F792-4F49-B94C-96B951970922}" type="slidenum">
              <a:rPr lang="en-US" smtClean="0"/>
              <a:pPr/>
              <a:t>154</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r>
              <a:rPr lang="en-US" smtClean="0">
                <a:latin typeface="Arial" pitchFamily="34" charset="0"/>
              </a:rPr>
              <a:t>Northern Hemisphere average surface air temperature change from 5 Tg (red), 50 Tg (green), and 150 Tg (brown) cases in the context of the climate change of the past 1000 years.  The </a:t>
            </a:r>
            <a:r>
              <a:rPr lang="ja-JP" altLang="en-US" smtClean="0">
                <a:latin typeface="Arial" pitchFamily="34" charset="0"/>
              </a:rPr>
              <a:t>“</a:t>
            </a:r>
            <a:r>
              <a:rPr lang="en-US" altLang="ja-JP" smtClean="0">
                <a:latin typeface="Arial" pitchFamily="34" charset="0"/>
              </a:rPr>
              <a:t>hockey stick</a:t>
            </a:r>
            <a:r>
              <a:rPr lang="ja-JP" altLang="en-US" smtClean="0">
                <a:latin typeface="Arial" pitchFamily="34" charset="0"/>
              </a:rPr>
              <a:t>”</a:t>
            </a:r>
            <a:r>
              <a:rPr lang="en-US" altLang="ja-JP" smtClean="0">
                <a:latin typeface="Arial" pitchFamily="34" charset="0"/>
              </a:rPr>
              <a:t> nature of the curve is barely discernible when plotted on this scale.  Black curve is from </a:t>
            </a:r>
            <a:r>
              <a:rPr lang="en-US" altLang="ja-JP" i="1" smtClean="0">
                <a:latin typeface="Arial" pitchFamily="34" charset="0"/>
              </a:rPr>
              <a:t>Mann et al.</a:t>
            </a:r>
            <a:r>
              <a:rPr lang="en-US" altLang="ja-JP" smtClean="0">
                <a:latin typeface="Arial" pitchFamily="34" charset="0"/>
              </a:rPr>
              <a:t> [1999], and the blue curve is from the latest data from the Climatic Research Unit website (http://www.cru.uea.ac.uk/cru/data/temperature/). </a:t>
            </a:r>
          </a:p>
          <a:p>
            <a:pPr eaLnBrk="1" hangingPunct="1"/>
            <a:endParaRPr lang="en-US" smtClean="0">
              <a:latin typeface="Arial" pitchFamily="34" charset="0"/>
            </a:endParaRPr>
          </a:p>
          <a:p>
            <a:pPr eaLnBrk="1" hangingPunct="1"/>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 </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Mann, M. E., Bradley, R. S., and Hughes, M. K., 1999 : Northern Hemisphere temperatures during the past millennium: Inferences, uncertainties, and limitations, </a:t>
            </a:r>
            <a:r>
              <a:rPr lang="en-US" i="1" smtClean="0">
                <a:latin typeface="Arial" pitchFamily="34" charset="0"/>
              </a:rPr>
              <a:t>Geophys. Res. Lett.</a:t>
            </a:r>
            <a:r>
              <a:rPr lang="en-US" smtClean="0">
                <a:latin typeface="Arial" pitchFamily="34" charset="0"/>
              </a:rPr>
              <a:t>, </a:t>
            </a:r>
            <a:r>
              <a:rPr lang="en-US" b="1" smtClean="0">
                <a:latin typeface="Arial" pitchFamily="34" charset="0"/>
              </a:rPr>
              <a:t>26</a:t>
            </a:r>
            <a:r>
              <a:rPr lang="en-US" smtClean="0">
                <a:latin typeface="Arial" pitchFamily="34" charset="0"/>
              </a:rPr>
              <a:t>, 759-762.</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487DF652-3D58-46F8-B92B-3B409871FF8F}" type="slidenum">
              <a:rPr lang="en-US" smtClean="0"/>
              <a:pPr/>
              <a:t>155</a:t>
            </a:fld>
            <a:endParaRPr lang="en-US"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r>
              <a:rPr lang="en-US" smtClean="0">
                <a:latin typeface="Arial" pitchFamily="34" charset="0"/>
              </a:rPr>
              <a:t>These uncertainties are discussed in detail in the papers.  The greatest uncertainty is the amount of smoke, which we hope will always be zero.  But further studies should be done to examine other scenarios.</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8281AD7B-7DE3-4218-AC83-ED5A4AD78883}" type="slidenum">
              <a:rPr lang="en-US" smtClean="0"/>
              <a:pPr/>
              <a:t>156</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r>
              <a:rPr lang="en-US" smtClean="0">
                <a:latin typeface="Arial" pitchFamily="34" charset="0"/>
              </a:rPr>
              <a:t>These uncertainties are discussed in detail in the papers.  The greatest uncertainty is the amount of smoke, which we hope will always be zero.  But further studies should be done to examine other scenarios.</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1E36AFFF-FEE7-4A43-ABF1-82743DB5D432}" type="slidenum">
              <a:rPr lang="en-US" smtClean="0"/>
              <a:pPr/>
              <a:t>157</a:t>
            </a:fld>
            <a:endParaRPr lang="en-US" smtClean="0"/>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r>
              <a:rPr lang="en-US" smtClean="0">
                <a:latin typeface="Arial" pitchFamily="34" charset="0"/>
              </a:rPr>
              <a:t>This is a summary of the two studies.</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8A44EF8C-B39D-4D23-9AE4-466B4100C278}" type="slidenum">
              <a:rPr lang="en-US" smtClean="0"/>
              <a:pPr/>
              <a:t>158</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r>
              <a:rPr lang="en-US" smtClean="0">
                <a:latin typeface="Arial" pitchFamily="34" charset="0"/>
              </a:rPr>
              <a:t>This is a summary of the two studies.</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A6F719C1-8DDA-4F4C-94D2-63C319FDB15B}" type="slidenum">
              <a:rPr lang="en-US" smtClean="0"/>
              <a:pPr/>
              <a:t>159</a:t>
            </a:fld>
            <a:endParaRPr lang="en-US"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r>
              <a:rPr lang="en-US" smtClean="0">
                <a:latin typeface="Arial" pitchFamily="34" charset="0"/>
              </a:rPr>
              <a:t>Nuclear winter is not a theory we can test in the atmosphere.  (Or if we did test it, it would be too late.)  So how can we test its validity.  It turns out that many aspects of the theory can be tested by examining analogs for parts of the theory – naturally occurring phenomena that correspond to these aspects of the theory.  Here several of these analogs are described.</a:t>
            </a:r>
          </a:p>
          <a:p>
            <a:pPr eaLnBrk="1" hangingPunct="1"/>
            <a:endParaRPr lang="en-US" smtClean="0">
              <a:latin typeface="Arial" pitchFamily="34" charset="0"/>
            </a:endParaRPr>
          </a:p>
          <a:p>
            <a:pPr eaLnBrk="1" hangingPunct="1"/>
            <a:r>
              <a:rPr lang="en-US" b="1" smtClean="0">
                <a:latin typeface="Arial" pitchFamily="34" charset="0"/>
              </a:rPr>
              <a:t>The seasonal cycle:</a:t>
            </a:r>
            <a:r>
              <a:rPr lang="en-US" smtClean="0">
                <a:latin typeface="Arial" pitchFamily="34" charset="0"/>
              </a:rPr>
              <a:t>  This has given the name to nuclear winter.  We all know that when the days get shorter and the angle of the sun makes it less intense that summer turns to winter.</a:t>
            </a:r>
          </a:p>
          <a:p>
            <a:pPr eaLnBrk="1" hangingPunct="1"/>
            <a:endParaRPr lang="en-US" smtClean="0">
              <a:latin typeface="Arial" pitchFamily="34" charset="0"/>
            </a:endParaRPr>
          </a:p>
          <a:p>
            <a:pPr eaLnBrk="1" hangingPunct="1"/>
            <a:r>
              <a:rPr lang="en-US" b="1" smtClean="0">
                <a:latin typeface="Arial" pitchFamily="34" charset="0"/>
              </a:rPr>
              <a:t>The diurnal cycle:</a:t>
            </a:r>
            <a:r>
              <a:rPr lang="en-US" smtClean="0">
                <a:latin typeface="Arial" pitchFamily="34" charset="0"/>
              </a:rPr>
              <a:t>  When the Sun goes down, it gets cold at the surface.  What if the Sun did not come up the next day, but the heat from the surface could escape to space (as would the case with small smoke particles in the atmosphere?</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3CCF03CE-711A-4F2B-B908-39454D158522}" type="slidenum">
              <a:rPr lang="en-US" smtClean="0"/>
              <a:pPr/>
              <a:t>160</a:t>
            </a:fld>
            <a:endParaRPr lang="en-US" smtClean="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r>
              <a:rPr lang="en-US" sz="1000" smtClean="0">
                <a:latin typeface="Arial" pitchFamily="34" charset="0"/>
              </a:rPr>
              <a:t>Jack London lived in Oakland, across the Bay from San Francisco.  The 1906 earthquake broke water mains and started fires in the city.  Here is his account.  Thus we learn that firestorms can result from burning cities no matter how they are started.  [I always read this to the audience, emphasizing the last part of the last sentence.]</a:t>
            </a:r>
          </a:p>
          <a:p>
            <a:pPr eaLnBrk="1" hangingPunct="1"/>
            <a:endParaRPr lang="en-US" sz="1000" smtClean="0">
              <a:latin typeface="Arial" pitchFamily="34" charset="0"/>
            </a:endParaRPr>
          </a:p>
          <a:p>
            <a:pPr eaLnBrk="1" hangingPunct="1"/>
            <a:r>
              <a:rPr lang="en-US" sz="1000" smtClean="0">
                <a:latin typeface="Arial" pitchFamily="34" charset="0"/>
              </a:rPr>
              <a:t>Painting from http://www.sfmuseum.org/1906/coulter.html :</a:t>
            </a:r>
          </a:p>
          <a:p>
            <a:pPr eaLnBrk="1" hangingPunct="1"/>
            <a:r>
              <a:rPr lang="en-US" sz="1000" smtClean="0">
                <a:latin typeface="Arial" pitchFamily="34" charset="0"/>
              </a:rPr>
              <a:t>Lurid flames sweep San Francisco in William Alexander Coulter</a:t>
            </a:r>
            <a:r>
              <a:rPr lang="ja-JP" altLang="en-US" sz="1000" smtClean="0">
                <a:latin typeface="Arial" pitchFamily="34" charset="0"/>
              </a:rPr>
              <a:t>’</a:t>
            </a:r>
            <a:r>
              <a:rPr lang="en-US" altLang="ja-JP" sz="1000" smtClean="0">
                <a:latin typeface="Arial" pitchFamily="34" charset="0"/>
              </a:rPr>
              <a:t>s (1849-1936) panorama of the largest maritime rescue in United States history, where more than thirty-thousand people were taken from the shoreline between Fort Mason and the foot of Lombard Street. Mr. Coulter</a:t>
            </a:r>
            <a:r>
              <a:rPr lang="ja-JP" altLang="en-US" sz="1000" smtClean="0">
                <a:latin typeface="Arial" pitchFamily="34" charset="0"/>
              </a:rPr>
              <a:t>’</a:t>
            </a:r>
            <a:r>
              <a:rPr lang="en-US" altLang="ja-JP" sz="1000" smtClean="0">
                <a:latin typeface="Arial" pitchFamily="34" charset="0"/>
              </a:rPr>
              <a:t>s painting depicts the flotilla of rescue vessels ferrying survivors from the burning city to Sausalito. </a:t>
            </a:r>
          </a:p>
          <a:p>
            <a:pPr eaLnBrk="1" hangingPunct="1"/>
            <a:r>
              <a:rPr lang="en-US" sz="1000" smtClean="0">
                <a:latin typeface="Arial" pitchFamily="34" charset="0"/>
              </a:rPr>
              <a:t>Mr. Coulter painted from sketches drawn as he helped during the Dunkirk-like evacuation, and he took certain liberties with the San Francisco skyline to give this magnificent picture balance. </a:t>
            </a:r>
          </a:p>
          <a:p>
            <a:pPr eaLnBrk="1" hangingPunct="1"/>
            <a:r>
              <a:rPr lang="en-US" sz="1000" smtClean="0">
                <a:latin typeface="Arial" pitchFamily="34" charset="0"/>
              </a:rPr>
              <a:t>The eye, at first, is drawn to the large sailing ships highlighted against the thick, black smoke which obscured the downtown area. He moved the Hall of Justice near Chinatown to just left of center, the Call Building to just right of center, and depicted the burning of Nob Hill on the far right. True perspective would place almost all of these landmarks within the ominous smoke cloud. </a:t>
            </a:r>
          </a:p>
          <a:p>
            <a:pPr eaLnBrk="1" hangingPunct="1"/>
            <a:r>
              <a:rPr lang="en-US" sz="1000" smtClean="0">
                <a:latin typeface="Arial" pitchFamily="34" charset="0"/>
              </a:rPr>
              <a:t>This painting, executed on a 5 X 10-foot windowshade, hung for many years in San Francisco</a:t>
            </a:r>
            <a:r>
              <a:rPr lang="ja-JP" altLang="en-US" sz="1000" smtClean="0">
                <a:latin typeface="Arial" pitchFamily="34" charset="0"/>
              </a:rPr>
              <a:t>’</a:t>
            </a:r>
            <a:r>
              <a:rPr lang="en-US" altLang="ja-JP" sz="1000" smtClean="0">
                <a:latin typeface="Arial" pitchFamily="34" charset="0"/>
              </a:rPr>
              <a:t>s Commercial Club, and was later sold by Maxwell Galleries, Ltd. </a:t>
            </a:r>
          </a:p>
          <a:p>
            <a:pPr eaLnBrk="1" hangingPunct="1"/>
            <a:r>
              <a:rPr lang="en-US" sz="1000" smtClean="0">
                <a:latin typeface="Arial" pitchFamily="34" charset="0"/>
              </a:rPr>
              <a:t>Gladys Hansen</a:t>
            </a:r>
            <a:br>
              <a:rPr lang="en-US" sz="1000" smtClean="0">
                <a:latin typeface="Arial" pitchFamily="34" charset="0"/>
              </a:rPr>
            </a:br>
            <a:r>
              <a:rPr lang="en-US" sz="1000" smtClean="0">
                <a:latin typeface="Arial" pitchFamily="34" charset="0"/>
              </a:rPr>
              <a:t>From </a:t>
            </a:r>
            <a:r>
              <a:rPr lang="en-US" sz="1000" i="1" smtClean="0">
                <a:latin typeface="Arial" pitchFamily="34" charset="0"/>
              </a:rPr>
              <a:t>Denial of Disaster</a:t>
            </a:r>
            <a:r>
              <a:rPr lang="en-US" smtClean="0">
                <a:latin typeface="Arial" pitchFamily="34" charset="0"/>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9D9EBDDF-BE89-44E8-B307-7B6642F8931A}" type="slidenum">
              <a:rPr lang="en-US" smtClean="0"/>
              <a:pPr/>
              <a:t>16</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authors of the famous TTAPS paper.  Photos of Sagan and Turco are from the jacket cover of their book, </a:t>
            </a:r>
            <a:r>
              <a:rPr lang="en-US" i="1" smtClean="0">
                <a:latin typeface="Arial" pitchFamily="34" charset="0"/>
              </a:rPr>
              <a:t>A Path Where No Man Thought: Nuclear Winter and the End of the Arms Race</a:t>
            </a:r>
            <a:r>
              <a:rPr lang="en-US" smtClean="0">
                <a:latin typeface="Arial" pitchFamily="34" charset="0"/>
              </a:rPr>
              <a:t> (1990). </a:t>
            </a:r>
          </a:p>
          <a:p>
            <a:pPr eaLnBrk="1" hangingPunct="1"/>
            <a:r>
              <a:rPr lang="en-US" smtClean="0">
                <a:latin typeface="Arial" pitchFamily="34" charset="0"/>
              </a:rPr>
              <a:t>Toon:  http://lasp.colorado.edu/planetary/faculty/briantoon.gif</a:t>
            </a:r>
          </a:p>
          <a:p>
            <a:pPr eaLnBrk="1" hangingPunct="1"/>
            <a:r>
              <a:rPr lang="en-US" smtClean="0">
                <a:latin typeface="Arial" pitchFamily="34" charset="0"/>
              </a:rPr>
              <a:t>Ackerman:  http://picturethis.pnl.gov/im2/03090041-1cn_Tom_Ackerman0/03090041-1cn_Tom_Ackerman.tif</a:t>
            </a:r>
          </a:p>
          <a:p>
            <a:pPr eaLnBrk="1" hangingPunct="1"/>
            <a:r>
              <a:rPr lang="en-US" smtClean="0">
                <a:latin typeface="Arial" pitchFamily="34" charset="0"/>
              </a:rPr>
              <a:t>Pollack:  Oil portrait - http://ails.arc.nasa.gov/Images/Historical/jpegs/AC88-0327-3_a.jpeg from http://ails.arc.nasa.gov/Images/Historical/AC88-0327-3.html</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BCF54932-2C62-4926-9565-F415ADC042F4}" type="slidenum">
              <a:rPr lang="en-US" smtClean="0"/>
              <a:pPr/>
              <a:t>161</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r>
              <a:rPr lang="en-US" smtClean="0">
                <a:latin typeface="Arial" pitchFamily="34" charset="0"/>
              </a:rPr>
              <a:t>This photograph, taken by George Lawrence from a series of kites five weeks after the great earthquake of April 18, 1906, shows the devastation brought on the city of San Francisco by the quake and subsequent fire. The view is looking over Nob Hill toward business district, South of the Slot, and the distant Mission. The Fairmont Hotel, far left. dwarfs the Call Building. (photo courtesy of Harry Myers). </a:t>
            </a:r>
          </a:p>
          <a:p>
            <a:pPr eaLnBrk="1" hangingPunct="1"/>
            <a:r>
              <a:rPr lang="en-US" smtClean="0">
                <a:latin typeface="Arial" pitchFamily="34" charset="0"/>
              </a:rPr>
              <a:t>http://earthquake.usgs.gov/regional/nca/1906/18april/images/sf06.city.html</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09CFAC1A-39AD-4DFB-99AD-DB4EDDB6A2D5}" type="slidenum">
              <a:rPr lang="en-US" smtClean="0"/>
              <a:pPr/>
              <a:t>162</a:t>
            </a:fld>
            <a:endParaRPr lang="en-US" smtClean="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r>
              <a:rPr lang="en-US" smtClean="0">
                <a:latin typeface="Arial" pitchFamily="34" charset="0"/>
              </a:rPr>
              <a:t>During World War II, five cities perished in fire storms, where once a fire was started it grew of its own accord because of the strong winds produced.  Three were from </a:t>
            </a:r>
            <a:r>
              <a:rPr lang="ja-JP" altLang="en-US" smtClean="0">
                <a:latin typeface="Arial" pitchFamily="34" charset="0"/>
              </a:rPr>
              <a:t>“</a:t>
            </a:r>
            <a:r>
              <a:rPr lang="en-US" altLang="ja-JP" smtClean="0">
                <a:latin typeface="Arial" pitchFamily="34" charset="0"/>
              </a:rPr>
              <a:t>conventional bombing</a:t>
            </a:r>
            <a:r>
              <a:rPr lang="ja-JP" altLang="en-US" smtClean="0">
                <a:latin typeface="Arial" pitchFamily="34" charset="0"/>
              </a:rPr>
              <a:t>”</a:t>
            </a:r>
            <a:r>
              <a:rPr lang="en-US" altLang="ja-JP" smtClean="0">
                <a:latin typeface="Arial" pitchFamily="34" charset="0"/>
              </a:rPr>
              <a:t> and two from nuclear bombs.  This is the Church of Our Lady in Dresden, destroyed by Allied bombing and which has recently been reconstructed.</a:t>
            </a:r>
          </a:p>
          <a:p>
            <a:pPr eaLnBrk="1" hangingPunct="1"/>
            <a:endParaRPr lang="en-US" smtClean="0">
              <a:latin typeface="Arial" pitchFamily="34" charset="0"/>
            </a:endParaRPr>
          </a:p>
          <a:p>
            <a:pPr eaLnBrk="1" hangingPunct="1">
              <a:spcBef>
                <a:spcPct val="50000"/>
              </a:spcBef>
            </a:pPr>
            <a:r>
              <a:rPr lang="en-US" smtClean="0">
                <a:solidFill>
                  <a:schemeClr val="accent2"/>
                </a:solidFill>
                <a:latin typeface="Arial" pitchFamily="34" charset="0"/>
              </a:rPr>
              <a:t>Kurt Vonnegut was a prisoner of war in Dresden when it was firebombed and described the experience in his masterpiece, </a:t>
            </a:r>
            <a:r>
              <a:rPr lang="en-US" i="1" smtClean="0">
                <a:solidFill>
                  <a:schemeClr val="accent2"/>
                </a:solidFill>
                <a:latin typeface="Arial" pitchFamily="34" charset="0"/>
              </a:rPr>
              <a:t>Slaughterhouse-Five</a:t>
            </a:r>
            <a:r>
              <a:rPr lang="en-US" smtClean="0">
                <a:solidFill>
                  <a:schemeClr val="accent2"/>
                </a:solidFill>
                <a:latin typeface="Arial" pitchFamily="34" charset="0"/>
              </a:rPr>
              <a:t>.</a:t>
            </a:r>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Photo © Alan Robock, 1988.</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D18D7D5D-5092-4405-B22D-424682F454E8}" type="slidenum">
              <a:rPr lang="en-US" smtClean="0"/>
              <a:pPr/>
              <a:t>163</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r>
              <a:rPr lang="en-US" smtClean="0">
                <a:latin typeface="Arial" pitchFamily="34" charset="0"/>
              </a:rPr>
              <a:t>Frontpiece from </a:t>
            </a:r>
            <a:r>
              <a:rPr lang="en-US" i="1" smtClean="0">
                <a:solidFill>
                  <a:schemeClr val="accent2"/>
                </a:solidFill>
                <a:latin typeface="Arial" pitchFamily="34" charset="0"/>
              </a:rPr>
              <a:t>Slaughterhouse-Five</a:t>
            </a:r>
            <a:r>
              <a:rPr lang="en-US" smtClean="0">
                <a:solidFill>
                  <a:schemeClr val="accent2"/>
                </a:solidFill>
                <a:latin typeface="Arial" pitchFamily="34" charset="0"/>
              </a:rPr>
              <a:t> (1969).</a:t>
            </a:r>
          </a:p>
          <a:p>
            <a:pPr eaLnBrk="1" hangingPunct="1"/>
            <a:endParaRPr lang="en-US" smtClean="0">
              <a:latin typeface="Arial"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00B357EA-8955-4D1C-A1B1-12333EDBB5AF}" type="slidenum">
              <a:rPr lang="en-US" smtClean="0"/>
              <a:pPr/>
              <a:t>164</a:t>
            </a:fld>
            <a:endParaRPr lang="en-US" smtClean="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r>
              <a:rPr lang="en-US" smtClean="0">
                <a:latin typeface="Arial" pitchFamily="34" charset="0"/>
              </a:rPr>
              <a:t>The story is about Billy Pilgrim, who was a prisoner-of-war in a slaughterhouse meat locker underground when it was firebombed.  Here is how he describes what happened.</a:t>
            </a:r>
          </a:p>
          <a:p>
            <a:pPr eaLnBrk="1" hangingPunct="1"/>
            <a:endParaRPr lang="en-US" smtClean="0">
              <a:latin typeface="Arial" pitchFamily="34" charset="0"/>
            </a:endParaRPr>
          </a:p>
          <a:p>
            <a:pPr eaLnBrk="1" hangingPunct="1"/>
            <a:r>
              <a:rPr lang="en-US" smtClean="0">
                <a:latin typeface="Arial" pitchFamily="34" charset="0"/>
              </a:rPr>
              <a:t>[Read the passage.]</a:t>
            </a:r>
          </a:p>
          <a:p>
            <a:pPr eaLnBrk="1" hangingPunct="1"/>
            <a:endParaRPr lang="en-US" smtClean="0">
              <a:latin typeface="Arial" pitchFamily="34" charset="0"/>
            </a:endParaRPr>
          </a:p>
          <a:p>
            <a:pPr eaLnBrk="1" hangingPunct="1"/>
            <a:r>
              <a:rPr lang="en-US" smtClean="0">
                <a:latin typeface="Arial" pitchFamily="34" charset="0"/>
              </a:rPr>
              <a:t>So you can see that tremendous amounts of smoke were produced and that they blocked out the Sun.</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16AF332D-C207-4843-B183-3FC41E172B4D}" type="slidenum">
              <a:rPr lang="en-US" smtClean="0"/>
              <a:pPr/>
              <a:t>165</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r>
              <a:rPr lang="en-US" smtClean="0">
                <a:latin typeface="Arial" pitchFamily="34" charset="0"/>
              </a:rPr>
              <a:t>In this example of a dust storm on Mars, by June 30, 3001, the dust had covered one hemisphere.  But the heating from the Sun lofted the dust and transported it into the other hemisphere, the same effect as in the nuclear winter calculations.</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5878399D-E760-4AD8-B078-D325E98DC051}" type="slidenum">
              <a:rPr lang="en-US" smtClean="0"/>
              <a:pPr/>
              <a:t>166</a:t>
            </a:fld>
            <a:endParaRPr lang="en-US" smtClean="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r>
              <a:rPr lang="en-US" smtClean="0">
                <a:latin typeface="Arial" pitchFamily="34" charset="0"/>
              </a:rPr>
              <a:t>65 million years ago every land animal bigger than a cat disappeared and the Age of Mammals began.  It was probably caused by the combination of an asteroid impact and volcanic eruptions in India.  The dust and smoke in the atmosphere produce cold and dark conditions at the surface, and the cold-blooded dinosaurs died from cold and lack of food.  Nuclear winter would be different in that it would be done by humans to ourselves, not something out of our control.</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FC1E5259-17E4-4CB5-94C7-7ABFC98ABEB3}" type="slidenum">
              <a:rPr lang="en-US" smtClean="0"/>
              <a:pPr/>
              <a:t>167</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r>
              <a:rPr lang="en-US" smtClean="0">
                <a:latin typeface="Arial" pitchFamily="34" charset="0"/>
              </a:rPr>
              <a:t>This what some of the trees in Yellowstone National Park look like now.</a:t>
            </a:r>
          </a:p>
          <a:p>
            <a:pPr eaLnBrk="1" hangingPunct="1"/>
            <a:endParaRPr lang="en-US" smtClean="0">
              <a:latin typeface="Arial" pitchFamily="34" charset="0"/>
            </a:endParaRPr>
          </a:p>
          <a:p>
            <a:pPr eaLnBrk="1" hangingPunct="1"/>
            <a:r>
              <a:rPr lang="en-US" smtClean="0">
                <a:latin typeface="Arial" pitchFamily="34" charset="0"/>
              </a:rPr>
              <a:t>Photo © Alan Robock, 2007.</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A4B14741-1670-4D9E-9D79-EDC105805086}" type="slidenum">
              <a:rPr lang="en-US" smtClean="0"/>
              <a:pPr/>
              <a:t>168</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r>
              <a:rPr lang="en-US" smtClean="0">
                <a:latin typeface="Arial" pitchFamily="34" charset="0"/>
              </a:rPr>
              <a:t>In September 1988 smoke from forest fires in Yellowstone park covered the central US.  Robock (1991) showed that the smoke produced cooling at the surface, as predicted by nuclear winter theory.  The pictures on the left show the smoke and the figure on the right shows the daytime surface temperature changes, in the same region as the smoke.</a:t>
            </a:r>
          </a:p>
          <a:p>
            <a:pPr eaLnBrk="1" hangingPunct="1"/>
            <a:endParaRPr lang="en-US" smtClean="0">
              <a:latin typeface="Arial" pitchFamily="34" charset="0"/>
            </a:endParaRPr>
          </a:p>
          <a:p>
            <a:pPr eaLnBrk="1" hangingPunct="1"/>
            <a:r>
              <a:rPr lang="en-US" smtClean="0">
                <a:latin typeface="Arial" pitchFamily="34" charset="0"/>
              </a:rPr>
              <a:t>Robock, Alan, 1991:  Surface cooling due to forest fire smoke.  </a:t>
            </a:r>
            <a:r>
              <a:rPr lang="en-US" i="1" smtClean="0">
                <a:latin typeface="Arial" pitchFamily="34" charset="0"/>
              </a:rPr>
              <a:t>J. Geophys. Res.</a:t>
            </a:r>
            <a:r>
              <a:rPr lang="en-US" smtClean="0">
                <a:latin typeface="Arial" pitchFamily="34" charset="0"/>
              </a:rPr>
              <a:t>, </a:t>
            </a:r>
            <a:r>
              <a:rPr lang="en-US" b="1" smtClean="0">
                <a:latin typeface="Arial" pitchFamily="34" charset="0"/>
              </a:rPr>
              <a:t>96</a:t>
            </a:r>
            <a:r>
              <a:rPr lang="en-US" smtClean="0">
                <a:latin typeface="Arial" pitchFamily="34" charset="0"/>
              </a:rPr>
              <a:t>, 20,869-20,878. </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a:ln/>
        </p:spPr>
      </p:sp>
      <p:sp>
        <p:nvSpPr>
          <p:cNvPr id="404483" name="Notes Placeholder 2"/>
          <p:cNvSpPr>
            <a:spLocks noGrp="1"/>
          </p:cNvSpPr>
          <p:nvPr>
            <p:ph type="body" idx="1"/>
          </p:nvPr>
        </p:nvSpPr>
        <p:spPr>
          <a:noFill/>
          <a:ln/>
        </p:spPr>
        <p:txBody>
          <a:bodyPr/>
          <a:lstStyle/>
          <a:p>
            <a:endParaRPr lang="en-US" smtClean="0">
              <a:latin typeface="Arial" pitchFamily="34" charset="0"/>
            </a:endParaRPr>
          </a:p>
        </p:txBody>
      </p:sp>
      <p:sp>
        <p:nvSpPr>
          <p:cNvPr id="404484" name="Slide Number Placeholder 3"/>
          <p:cNvSpPr>
            <a:spLocks noGrp="1"/>
          </p:cNvSpPr>
          <p:nvPr>
            <p:ph type="sldNum" sz="quarter" idx="5"/>
          </p:nvPr>
        </p:nvSpPr>
        <p:spPr>
          <a:noFill/>
        </p:spPr>
        <p:txBody>
          <a:bodyPr/>
          <a:lstStyle/>
          <a:p>
            <a:fld id="{33E80149-CD7B-413E-857B-4814ABE4011D}" type="slidenum">
              <a:rPr lang="en-US" smtClean="0"/>
              <a:pPr/>
              <a:t>169</a:t>
            </a:fld>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ln/>
        </p:spPr>
      </p:sp>
      <p:sp>
        <p:nvSpPr>
          <p:cNvPr id="405507" name="Notes Placeholder 2"/>
          <p:cNvSpPr>
            <a:spLocks noGrp="1"/>
          </p:cNvSpPr>
          <p:nvPr>
            <p:ph type="body" idx="1"/>
          </p:nvPr>
        </p:nvSpPr>
        <p:spPr>
          <a:noFill/>
          <a:ln/>
        </p:spPr>
        <p:txBody>
          <a:bodyPr/>
          <a:lstStyle/>
          <a:p>
            <a:endParaRPr lang="en-US" smtClean="0">
              <a:latin typeface="Arial" pitchFamily="34" charset="0"/>
            </a:endParaRPr>
          </a:p>
        </p:txBody>
      </p:sp>
      <p:sp>
        <p:nvSpPr>
          <p:cNvPr id="405508" name="Slide Number Placeholder 3"/>
          <p:cNvSpPr>
            <a:spLocks noGrp="1"/>
          </p:cNvSpPr>
          <p:nvPr>
            <p:ph type="sldNum" sz="quarter" idx="5"/>
          </p:nvPr>
        </p:nvSpPr>
        <p:spPr>
          <a:noFill/>
        </p:spPr>
        <p:txBody>
          <a:bodyPr/>
          <a:lstStyle/>
          <a:p>
            <a:fld id="{826EC72B-1ADD-4992-A7C5-AB5935642BC0}" type="slidenum">
              <a:rPr lang="en-US" smtClean="0"/>
              <a:pPr/>
              <a:t>170</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0D3FC8FE-CD34-42E8-848B-3A4A2BFA7B64}" type="slidenum">
              <a:rPr lang="en-US" smtClean="0"/>
              <a:pPr/>
              <a:t>17</a:t>
            </a:fld>
            <a:endParaRPr lang="en-US"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r>
              <a:rPr lang="en-US" smtClean="0">
                <a:latin typeface="Arial" pitchFamily="34" charset="0"/>
              </a:rPr>
              <a:t>This paper was published just after a Russian paper by Aleksandrov and Stenchikov which got similar results.  Publicity from these results made nuclear winter well-known in the US and elsewhere.</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noFill/>
          <a:ln/>
        </p:spPr>
        <p:txBody>
          <a:bodyPr/>
          <a:lstStyle/>
          <a:p>
            <a:endParaRPr lang="en-US" smtClean="0">
              <a:latin typeface="Arial" pitchFamily="34" charset="0"/>
            </a:endParaRPr>
          </a:p>
        </p:txBody>
      </p:sp>
      <p:sp>
        <p:nvSpPr>
          <p:cNvPr id="406532" name="Slide Number Placeholder 3"/>
          <p:cNvSpPr>
            <a:spLocks noGrp="1"/>
          </p:cNvSpPr>
          <p:nvPr>
            <p:ph type="sldNum" sz="quarter" idx="5"/>
          </p:nvPr>
        </p:nvSpPr>
        <p:spPr>
          <a:noFill/>
        </p:spPr>
        <p:txBody>
          <a:bodyPr/>
          <a:lstStyle/>
          <a:p>
            <a:fld id="{54E396E9-CB70-47DA-B730-A3D7F7ADCA4C}" type="slidenum">
              <a:rPr lang="en-US" smtClean="0"/>
              <a:pPr/>
              <a:t>171</a:t>
            </a:fld>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a:ln/>
        </p:spPr>
      </p:sp>
      <p:sp>
        <p:nvSpPr>
          <p:cNvPr id="407555" name="Notes Placeholder 2"/>
          <p:cNvSpPr>
            <a:spLocks noGrp="1"/>
          </p:cNvSpPr>
          <p:nvPr>
            <p:ph type="body" idx="1"/>
          </p:nvPr>
        </p:nvSpPr>
        <p:spPr>
          <a:noFill/>
          <a:ln/>
        </p:spPr>
        <p:txBody>
          <a:bodyPr/>
          <a:lstStyle/>
          <a:p>
            <a:endParaRPr lang="en-US" smtClean="0">
              <a:latin typeface="Arial" pitchFamily="34" charset="0"/>
            </a:endParaRPr>
          </a:p>
        </p:txBody>
      </p:sp>
      <p:sp>
        <p:nvSpPr>
          <p:cNvPr id="407556" name="Slide Number Placeholder 3"/>
          <p:cNvSpPr>
            <a:spLocks noGrp="1"/>
          </p:cNvSpPr>
          <p:nvPr>
            <p:ph type="sldNum" sz="quarter" idx="5"/>
          </p:nvPr>
        </p:nvSpPr>
        <p:spPr>
          <a:noFill/>
        </p:spPr>
        <p:txBody>
          <a:bodyPr/>
          <a:lstStyle/>
          <a:p>
            <a:fld id="{D38F1217-C391-4F28-AC7C-95C64FFE7FAD}" type="slidenum">
              <a:rPr lang="en-US" smtClean="0"/>
              <a:pPr/>
              <a:t>172</a:t>
            </a:fld>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5C284DB4-D073-4897-8C29-9645C757A319}" type="slidenum">
              <a:rPr lang="en-US" smtClean="0"/>
              <a:pPr/>
              <a:t>173</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r>
              <a:rPr lang="en-US" smtClean="0">
                <a:latin typeface="Arial" pitchFamily="34" charset="0"/>
              </a:rPr>
              <a:t>http://svs.gsfc.nasa.gov/vis/a000000/a002100/a002137/index.html</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385FD532-42BA-4513-B8ED-9D5D4BC22D69}" type="slidenum">
              <a:rPr lang="en-US" smtClean="0"/>
              <a:pPr/>
              <a:t>174</a:t>
            </a:fld>
            <a:endParaRPr lang="en-US" smtClean="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xfrm>
            <a:off x="914400" y="4343400"/>
            <a:ext cx="5029200" cy="1298575"/>
          </a:xfrm>
          <a:noFill/>
          <a:ln/>
        </p:spPr>
        <p:txBody>
          <a:bodyPr/>
          <a:lstStyle/>
          <a:p>
            <a:pPr eaLnBrk="1" hangingPunct="1"/>
            <a:r>
              <a:rPr lang="en-US" smtClean="0">
                <a:latin typeface="Arial" pitchFamily="34" charset="0"/>
              </a:rPr>
              <a:t>Edvard Munch was struck by the fabulous red volcanic sunsets following the 1883 Krakatau eruption, and in 1893 painted his famous </a:t>
            </a:r>
            <a:r>
              <a:rPr lang="ja-JP" altLang="en-US" smtClean="0">
                <a:latin typeface="Arial" pitchFamily="34" charset="0"/>
              </a:rPr>
              <a:t>“</a:t>
            </a:r>
            <a:r>
              <a:rPr lang="en-US" altLang="ja-JP" smtClean="0">
                <a:latin typeface="Arial" pitchFamily="34" charset="0"/>
              </a:rPr>
              <a:t>The Scream</a:t>
            </a:r>
            <a:r>
              <a:rPr lang="ja-JP" altLang="en-US" smtClean="0">
                <a:latin typeface="Arial" pitchFamily="34" charset="0"/>
              </a:rPr>
              <a:t>”</a:t>
            </a:r>
            <a:r>
              <a:rPr lang="en-US" altLang="ja-JP" smtClean="0">
                <a:latin typeface="Arial" pitchFamily="34" charset="0"/>
              </a:rPr>
              <a:t> with a volcanic sunset in the sky.  This is a great painting for other reasons, but is one of the best renditions of a volcanic sunset.  Of course a scream is appropriate for nuclear winter, and this serves as an introduction to the use of volcanic eruptions as nuclear winter analogs.  Volcanic eruptions can teach us about the radiative effects of aerosol particles in the atmosphere, about the transport of particles throughout the atmosphere and how long they can remain in the atmosphere, and about the climatic effects of these particles.</a:t>
            </a: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57658C46-9005-4959-BD11-829278818DBF}" type="slidenum">
              <a:rPr lang="en-US" smtClean="0"/>
              <a:pPr/>
              <a:t>175</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r>
              <a:rPr lang="en-US" smtClean="0">
                <a:latin typeface="Arial" pitchFamily="34" charset="0"/>
              </a:rPr>
              <a:t>This shows the El Chichón volcano before it erupted in 1982.  It had never before erupted in historic times.</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3C882777-8E7B-4A99-8F8A-73FC057A480B}" type="slidenum">
              <a:rPr lang="en-US" smtClean="0"/>
              <a:pPr/>
              <a:t>176</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r>
              <a:rPr lang="en-US" smtClean="0">
                <a:latin typeface="Arial" pitchFamily="34" charset="0"/>
              </a:rPr>
              <a:t>After the eruptions, an acid lake filled the crater.  It was the greatest eruption in 70 years.</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98A86BA-2948-4C0A-806E-9F3FB65F50A1}" type="slidenum">
              <a:rPr lang="en-US" smtClean="0"/>
              <a:pPr/>
              <a:t>177</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914400" y="4343400"/>
            <a:ext cx="5029200" cy="3235325"/>
          </a:xfrm>
          <a:noFill/>
          <a:ln/>
        </p:spPr>
        <p:txBody>
          <a:bodyPr/>
          <a:lstStyle/>
          <a:p>
            <a:pPr eaLnBrk="1" hangingPunct="1"/>
            <a:r>
              <a:rPr lang="en-US" smtClean="0">
                <a:latin typeface="Arial" pitchFamily="34" charset="0"/>
              </a:rPr>
              <a:t>Robock and Matson (1983) used satellite imagery to track the cloud as it circled the Earth in three weeks.  After one week it has crossed most of the Pacific.  The little dots in the Pacific are the Hawaiian Islands and the Mauna Loa observatory was able to obtain excellent observations of the cloud as it passed overhead and remained centered on the latitude of Hawaii for more than a year.  This shows that smoke in the stratosphere also would be rapidly transported around the world by winds.</a:t>
            </a:r>
          </a:p>
          <a:p>
            <a:pPr eaLnBrk="1" hangingPunct="1"/>
            <a:endParaRPr lang="en-US" smtClean="0">
              <a:latin typeface="Arial" pitchFamily="34" charset="0"/>
            </a:endParaRPr>
          </a:p>
          <a:p>
            <a:pPr eaLnBrk="1" hangingPunct="1"/>
            <a:r>
              <a:rPr lang="en-US" smtClean="0">
                <a:latin typeface="Arial" pitchFamily="34" charset="0"/>
              </a:rPr>
              <a:t>This figure was copied by Rampino and Self in a </a:t>
            </a:r>
            <a:r>
              <a:rPr lang="en-US" i="1" smtClean="0">
                <a:latin typeface="Arial" pitchFamily="34" charset="0"/>
              </a:rPr>
              <a:t>Scientific American</a:t>
            </a:r>
            <a:r>
              <a:rPr lang="en-US" smtClean="0">
                <a:latin typeface="Arial" pitchFamily="34" charset="0"/>
              </a:rPr>
              <a:t> article, and copies of it are often attributed to them, but Robock and Matson (1983) did the work, and they just copied it.  While they do give credit to the source in the front of that issue of the magazine, M. T. Coffey and W. G. Mankin blatantly plagiarized this figure without attribution in their 2003 </a:t>
            </a:r>
            <a:r>
              <a:rPr lang="en-US" i="1" smtClean="0">
                <a:latin typeface="Arial" pitchFamily="34" charset="0"/>
              </a:rPr>
              <a:t>Encyclopedia of Atmospheric Sciences</a:t>
            </a:r>
            <a:r>
              <a:rPr lang="en-US" smtClean="0">
                <a:latin typeface="Arial" pitchFamily="34" charset="0"/>
              </a:rPr>
              <a:t> article.</a:t>
            </a:r>
          </a:p>
          <a:p>
            <a:pPr eaLnBrk="1" hangingPunct="1"/>
            <a:endParaRPr lang="en-US" smtClean="0">
              <a:latin typeface="Arial" pitchFamily="34" charset="0"/>
            </a:endParaRPr>
          </a:p>
          <a:p>
            <a:pPr eaLnBrk="1" hangingPunct="1"/>
            <a:r>
              <a:rPr lang="en-US" smtClean="0">
                <a:latin typeface="Arial" pitchFamily="34" charset="0"/>
              </a:rPr>
              <a:t>Robock, A., and M. Matson, Circumglobal transport of the El Chichón volcanic dust cloud, </a:t>
            </a:r>
            <a:r>
              <a:rPr lang="en-US" i="1" smtClean="0">
                <a:latin typeface="Arial" pitchFamily="34" charset="0"/>
              </a:rPr>
              <a:t>Science</a:t>
            </a:r>
            <a:r>
              <a:rPr lang="en-US" smtClean="0">
                <a:latin typeface="Arial" pitchFamily="34" charset="0"/>
              </a:rPr>
              <a:t>, </a:t>
            </a:r>
            <a:r>
              <a:rPr lang="en-US" i="1" smtClean="0">
                <a:latin typeface="Arial" pitchFamily="34" charset="0"/>
              </a:rPr>
              <a:t>221</a:t>
            </a:r>
            <a:r>
              <a:rPr lang="en-US" smtClean="0">
                <a:latin typeface="Arial" pitchFamily="34" charset="0"/>
              </a:rPr>
              <a:t>, 195-197, 1983.</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F0485EE-8AE9-4DED-A275-7128F3355686}" type="slidenum">
              <a:rPr lang="en-US" smtClean="0"/>
              <a:pPr/>
              <a:t>178</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914400" y="4343400"/>
            <a:ext cx="5029200" cy="2759075"/>
          </a:xfrm>
          <a:noFill/>
          <a:ln/>
        </p:spPr>
        <p:txBody>
          <a:bodyPr/>
          <a:lstStyle/>
          <a:p>
            <a:pPr eaLnBrk="1" hangingPunct="1"/>
            <a:r>
              <a:rPr lang="en-US" smtClean="0">
                <a:latin typeface="Arial" pitchFamily="34" charset="0"/>
              </a:rPr>
              <a:t>The Laki fissure looking toward the southeast from Laki mountain.  Note bus and SUVs parked at left for scale.  The road across the black lava deposits. The Laki mountain did not erupt. The 1783 eruption was of the Laki fissures (Lakagígar), as shown here and in the next slide and the total length of the vent system is 27 km (Thordarson and Self, 1993).  In Iceland, it is referred to as Skaftáreldar, the Skaftá Fires, because the vents poured lava into the Skaftá River gorge, turning it into a river of fire.  The nearby Grímsvötn volcano, beneath the Vatnajökull glacier, also erupted at the same time, but its activity was typified by a series of minor eruptions and was not responsible for the climate change.  For simplicity and consistency with recent usage, I will refer to the eruption here as the Laki eruption.  Photo © Alan Robock, 2002. </a:t>
            </a:r>
          </a:p>
          <a:p>
            <a:pPr eaLnBrk="1" hangingPunct="1"/>
            <a:endParaRPr lang="en-US" smtClean="0">
              <a:latin typeface="Arial" pitchFamily="34" charset="0"/>
            </a:endParaRPr>
          </a:p>
          <a:p>
            <a:pPr eaLnBrk="1" hangingPunct="1"/>
            <a:r>
              <a:rPr lang="en-US" smtClean="0">
                <a:latin typeface="Arial" pitchFamily="34" charset="0"/>
              </a:rPr>
              <a:t>Thordarson, T., and S. Self, 1993. The Laki (Skaftár Fires) and Grímsvötn eruptions in 1783-1785. </a:t>
            </a:r>
            <a:r>
              <a:rPr lang="en-US" i="1" smtClean="0">
                <a:latin typeface="Arial" pitchFamily="34" charset="0"/>
              </a:rPr>
              <a:t>Bulletin of Volcanology</a:t>
            </a:r>
            <a:r>
              <a:rPr lang="en-US" smtClean="0">
                <a:latin typeface="Arial" pitchFamily="34" charset="0"/>
              </a:rPr>
              <a:t>, </a:t>
            </a:r>
            <a:r>
              <a:rPr lang="en-US" b="1" smtClean="0">
                <a:latin typeface="Arial" pitchFamily="34" charset="0"/>
              </a:rPr>
              <a:t>55</a:t>
            </a:r>
            <a:r>
              <a:rPr lang="en-US" smtClean="0">
                <a:latin typeface="Arial" pitchFamily="34" charset="0"/>
              </a:rPr>
              <a:t>, 233-263.</a:t>
            </a:r>
          </a:p>
          <a:p>
            <a:pPr eaLnBrk="1" hangingPunct="1"/>
            <a:endParaRPr lang="en-US" smtClean="0">
              <a:latin typeface="Arial" pitchFamily="34" charset="0"/>
            </a:endParaRPr>
          </a:p>
          <a:p>
            <a:pPr eaLnBrk="1" hangingPunct="1"/>
            <a:r>
              <a:rPr lang="en-US" smtClean="0">
                <a:latin typeface="Arial" pitchFamily="34" charset="0"/>
              </a:rPr>
              <a:t>Oman, Luke, Alan Robock, Georgiy L. Stenchikov, and Thorvaldur Thordarson, 2006:  High-latitude eruptions cast shadow over the African monsoon and the flow of the Nile.  </a:t>
            </a:r>
            <a:r>
              <a:rPr lang="en-US" i="1" smtClean="0">
                <a:latin typeface="Arial" pitchFamily="34" charset="0"/>
              </a:rPr>
              <a:t>Geophys. Res. Lett</a:t>
            </a:r>
            <a:r>
              <a:rPr lang="en-US" smtClean="0">
                <a:latin typeface="Arial" pitchFamily="34" charset="0"/>
              </a:rPr>
              <a:t>., </a:t>
            </a:r>
            <a:r>
              <a:rPr lang="en-US" b="1" smtClean="0">
                <a:latin typeface="Arial" pitchFamily="34" charset="0"/>
              </a:rPr>
              <a:t>33</a:t>
            </a:r>
            <a:r>
              <a:rPr lang="en-US" smtClean="0">
                <a:latin typeface="Arial" pitchFamily="34" charset="0"/>
              </a:rPr>
              <a:t>, L18711, doi:10.1029/2006GL027665. </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B472FEE2-0B78-407F-985D-5AB0D697DF20}" type="slidenum">
              <a:rPr lang="en-US" smtClean="0"/>
              <a:pPr/>
              <a:t>179</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685800" y="4343400"/>
            <a:ext cx="5486400" cy="274638"/>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361AE546-A3F7-4301-B8B9-280018D17092}" type="slidenum">
              <a:rPr lang="en-US" smtClean="0"/>
              <a:pPr/>
              <a:t>180</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914400" y="4343400"/>
            <a:ext cx="5029200" cy="1227138"/>
          </a:xfrm>
          <a:noFill/>
          <a:ln/>
        </p:spPr>
        <p:txBody>
          <a:bodyPr/>
          <a:lstStyle/>
          <a:p>
            <a:pPr eaLnBrk="1" hangingPunct="1"/>
            <a:r>
              <a:rPr lang="en-US" b="1" smtClean="0">
                <a:latin typeface="Arial" pitchFamily="34" charset="0"/>
              </a:rPr>
              <a:t>In addition there was famine in India and China in 1783</a:t>
            </a:r>
          </a:p>
          <a:p>
            <a:pPr eaLnBrk="1" hangingPunct="1"/>
            <a:endParaRPr lang="en-US" b="1" smtClean="0">
              <a:latin typeface="Arial" pitchFamily="34" charset="0"/>
            </a:endParaRPr>
          </a:p>
          <a:p>
            <a:pPr eaLnBrk="1" hangingPunct="1"/>
            <a:r>
              <a:rPr lang="en-US" smtClean="0">
                <a:solidFill>
                  <a:schemeClr val="accent2"/>
                </a:solidFill>
                <a:latin typeface="Arial" pitchFamily="34" charset="0"/>
              </a:rPr>
              <a:t>The Chalisa Famine devastated India as the monsoon failed in the summer of 1783.</a:t>
            </a:r>
          </a:p>
          <a:p>
            <a:pPr eaLnBrk="1" hangingPunct="1"/>
            <a:endParaRPr lang="en-US" smtClean="0">
              <a:solidFill>
                <a:schemeClr val="accent2"/>
              </a:solidFill>
              <a:latin typeface="Arial" pitchFamily="34" charset="0"/>
            </a:endParaRPr>
          </a:p>
          <a:p>
            <a:pPr eaLnBrk="1" hangingPunct="1"/>
            <a:r>
              <a:rPr lang="en-US" smtClean="0">
                <a:latin typeface="Arial" pitchFamily="34" charset="0"/>
              </a:rPr>
              <a:t>The Great Tenmei Famine in Japan in 1783-1787, caused by the collapse of the East Asian monsoon, was locally exacerbated by the Mount Asama eruption of 1783.</a:t>
            </a:r>
          </a:p>
          <a:p>
            <a:pPr eaLnBrk="1" hangingPunct="1"/>
            <a:endParaRPr lang="en-US" smtClean="0">
              <a:latin typeface="Arial" pitchFamily="34" charset="0"/>
            </a:endParaRPr>
          </a:p>
          <a:p>
            <a:pPr eaLnBrk="1" hangingPunct="1"/>
            <a:r>
              <a:rPr lang="en-US" smtClean="0">
                <a:latin typeface="Arial" pitchFamily="34" charset="0"/>
              </a:rPr>
              <a:t>Oman, Luke, Alan Robock, Georgiy L. Stenchikov, and Thorvaldur Thordarson, 2006:  High-latitude eruptions cast shadow over the African monsoon and the flow of the Nile.  </a:t>
            </a:r>
            <a:r>
              <a:rPr lang="en-US" i="1" smtClean="0">
                <a:latin typeface="Arial" pitchFamily="34" charset="0"/>
              </a:rPr>
              <a:t>Geophys. Res. Lett</a:t>
            </a:r>
            <a:r>
              <a:rPr lang="en-US" smtClean="0">
                <a:latin typeface="Arial" pitchFamily="34" charset="0"/>
              </a:rPr>
              <a:t>., </a:t>
            </a:r>
            <a:r>
              <a:rPr lang="en-US" b="1" smtClean="0">
                <a:latin typeface="Arial" pitchFamily="34" charset="0"/>
              </a:rPr>
              <a:t>33</a:t>
            </a:r>
            <a:r>
              <a:rPr lang="en-US" smtClean="0">
                <a:latin typeface="Arial" pitchFamily="34" charset="0"/>
              </a:rPr>
              <a:t>, L18711, doi:10.1029/2006GL027665. </a:t>
            </a:r>
          </a:p>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B94CF9C1-992C-42E3-B14B-57174A7212FD}" type="slidenum">
              <a:rPr lang="en-US" smtClean="0"/>
              <a:pPr/>
              <a:t>18</a:t>
            </a:fld>
            <a:endParaRPr lang="en-US"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US" smtClean="0">
                <a:latin typeface="Arial" pitchFamily="34" charset="0"/>
              </a:rPr>
              <a:t>TTAPS calculated the climatic effects of several different scenarios.  Their baseline case was 1/3 of the then current nuclear arsenal.  They also included an attack where 100 kT weapons were used against the 1000 largest cities on the planet.</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78186F1F-71D9-48D5-A7F6-35A7994764E1}" type="slidenum">
              <a:rPr lang="en-US" smtClean="0"/>
              <a:pPr/>
              <a:t>181</a:t>
            </a:fld>
            <a:endParaRPr lang="en-US" smtClean="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914400" y="4343400"/>
            <a:ext cx="5029200" cy="274638"/>
          </a:xfrm>
          <a:noFill/>
          <a:ln/>
        </p:spPr>
        <p:txBody>
          <a:bodyPr/>
          <a:lstStyle/>
          <a:p>
            <a:pPr eaLnBrk="1" hangingPunct="1"/>
            <a:r>
              <a:rPr lang="en-US" smtClean="0">
                <a:latin typeface="Arial" pitchFamily="34" charset="0"/>
              </a:rPr>
              <a:t>This is the crater from the Tambora eruption on the Indonesian island of Sumbawa.</a:t>
            </a:r>
          </a:p>
          <a:p>
            <a:pPr eaLnBrk="1" hangingPunct="1"/>
            <a:endParaRPr lang="en-US" smtClean="0">
              <a:latin typeface="Arial" pitchFamily="34" charset="0"/>
            </a:endParaRPr>
          </a:p>
          <a:p>
            <a:pPr eaLnBrk="1" hangingPunct="1"/>
            <a:r>
              <a:rPr lang="en-US" smtClean="0">
                <a:latin typeface="Arial" pitchFamily="34" charset="0"/>
              </a:rPr>
              <a:t>NASA Modis satellite image.</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C02493A8-352D-432E-9C0A-2E0A1AFE4055}" type="slidenum">
              <a:rPr lang="en-US" smtClean="0"/>
              <a:pPr/>
              <a:t>182</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914400" y="4343400"/>
            <a:ext cx="5029200" cy="4422775"/>
          </a:xfrm>
          <a:noFill/>
          <a:ln/>
        </p:spPr>
        <p:txBody>
          <a:bodyPr/>
          <a:lstStyle/>
          <a:p>
            <a:pPr eaLnBrk="1" hangingPunct="1"/>
            <a:r>
              <a:rPr lang="en-US" sz="900" smtClean="0">
                <a:latin typeface="Arial" pitchFamily="34" charset="0"/>
              </a:rPr>
              <a:t>The summer of 1816, Percy Bysshe Shelley, his wife Mary Wollstonecraft Shelley, and their friend Lord Byron went to Lake Geneva in Switzerland for their summer holiday.  The weather was so cold and gloomy that they could not go boating and hiking like they planned.  So to pass the time they decided to have a contest to see who could write the scariest ghost story.  Mary Shelley won, and wrote Frankenstein [hit right arrow as you say Frankenstein].  It is an amazing book for many reasons, but in our context in the book [hit right arrow again] the monster is climbing over the ice at the beginning and also at the end, and she says in the foreword that the weather inspired these images.  This story became well-known in the next century with the movie [hit right arrow again], which starred Boris Karloff as the monster [hit right arrow again].  It even produced a postage stamp [hit right arrow again].  So you see volcanic eruptions can produce literature and even postage.</a:t>
            </a:r>
          </a:p>
          <a:p>
            <a:pPr eaLnBrk="1" hangingPunct="1"/>
            <a:endParaRPr lang="en-US" sz="900" smtClean="0">
              <a:latin typeface="Arial" pitchFamily="34" charset="0"/>
            </a:endParaRPr>
          </a:p>
          <a:p>
            <a:pPr eaLnBrk="1" hangingPunct="1"/>
            <a:r>
              <a:rPr lang="en-US" sz="900" smtClean="0">
                <a:latin typeface="Arial" pitchFamily="34" charset="0"/>
              </a:rPr>
              <a:t>Painting of Percy Shelley: by Joseph Severn,</a:t>
            </a:r>
            <a:r>
              <a:rPr lang="en-US" sz="900" i="1" u="sng" smtClean="0">
                <a:latin typeface="Arial" pitchFamily="34" charset="0"/>
              </a:rPr>
              <a:t> </a:t>
            </a:r>
            <a:r>
              <a:rPr lang="en-US" sz="900" smtClean="0">
                <a:latin typeface="Arial" pitchFamily="34" charset="0"/>
                <a:hlinkClick r:id="rId3"/>
              </a:rPr>
              <a:t>Keats-Shelley Museum</a:t>
            </a:r>
            <a:r>
              <a:rPr lang="en-US" sz="900" smtClean="0">
                <a:latin typeface="Arial" pitchFamily="34" charset="0"/>
              </a:rPr>
              <a:t>,</a:t>
            </a:r>
            <a:r>
              <a:rPr lang="en-US" sz="900" i="1" smtClean="0">
                <a:latin typeface="Arial" pitchFamily="34" charset="0"/>
              </a:rPr>
              <a:t> </a:t>
            </a:r>
            <a:r>
              <a:rPr lang="en-US" sz="900" smtClean="0">
                <a:latin typeface="Arial" pitchFamily="34" charset="0"/>
              </a:rPr>
              <a:t> http://www.upei.ca/english/202/romantic/shelley.html</a:t>
            </a:r>
          </a:p>
          <a:p>
            <a:pPr eaLnBrk="1" hangingPunct="1"/>
            <a:r>
              <a:rPr lang="en-US" sz="900" smtClean="0">
                <a:latin typeface="Arial" pitchFamily="34" charset="0"/>
              </a:rPr>
              <a:t>Painting of Mary Shelley: http://</a:t>
            </a:r>
            <a:r>
              <a:rPr lang="en-US" sz="900" smtClean="0">
                <a:latin typeface="Arial" pitchFamily="34" charset="0"/>
                <a:hlinkClick r:id="rId4"/>
              </a:rPr>
              <a:t>www.provost.cornell.edu/ shelley.htm</a:t>
            </a:r>
            <a:r>
              <a:rPr lang="en-US" sz="900" smtClean="0">
                <a:latin typeface="Arial" pitchFamily="34" charset="0"/>
              </a:rPr>
              <a:t>  http://165.29.91.7/classes/humanities/britlit/97-98/shelley/maryS.htm</a:t>
            </a:r>
          </a:p>
          <a:p>
            <a:pPr eaLnBrk="1" hangingPunct="1"/>
            <a:r>
              <a:rPr lang="en-US" sz="900" smtClean="0">
                <a:latin typeface="Arial" pitchFamily="34" charset="0"/>
              </a:rPr>
              <a:t>Painting of Byron:  </a:t>
            </a:r>
            <a:r>
              <a:rPr lang="en-US" sz="900" i="1" smtClean="0">
                <a:latin typeface="Arial" pitchFamily="34" charset="0"/>
              </a:rPr>
              <a:t>George Gordon, 6th Lord Byron</a:t>
            </a:r>
            <a:r>
              <a:rPr lang="en-US" sz="900" smtClean="0">
                <a:latin typeface="Arial" pitchFamily="34" charset="0"/>
              </a:rPr>
              <a:t> by Richard Westall, 1813 (National Portrait Gallery, London).</a:t>
            </a:r>
          </a:p>
          <a:p>
            <a:pPr eaLnBrk="1" hangingPunct="1"/>
            <a:r>
              <a:rPr lang="en-US" sz="900" smtClean="0">
                <a:latin typeface="Arial" pitchFamily="34" charset="0"/>
              </a:rPr>
              <a:t>Frankenstein stamp: Boris Karloff as Frankenstein</a:t>
            </a:r>
            <a:r>
              <a:rPr lang="ja-JP" altLang="en-US" sz="900" smtClean="0">
                <a:latin typeface="Arial" pitchFamily="34" charset="0"/>
              </a:rPr>
              <a:t>’</a:t>
            </a:r>
            <a:r>
              <a:rPr lang="en-US" altLang="ja-JP" sz="900" smtClean="0">
                <a:latin typeface="Arial" pitchFamily="34" charset="0"/>
              </a:rPr>
              <a:t>s Monster, Watercolor on paper, Artist: </a:t>
            </a:r>
            <a:r>
              <a:rPr lang="en-US" altLang="ja-JP" sz="900" smtClean="0">
                <a:latin typeface="Arial" pitchFamily="34" charset="0"/>
                <a:hlinkClick r:id="rId5"/>
              </a:rPr>
              <a:t>Thomas Blackshear II</a:t>
            </a:r>
            <a:r>
              <a:rPr lang="en-US" altLang="ja-JP" sz="900" smtClean="0">
                <a:latin typeface="Arial" pitchFamily="34" charset="0"/>
              </a:rPr>
              <a:t>, Art director: Derry Noyes, First day of issue: September 30, 1997</a:t>
            </a:r>
          </a:p>
          <a:p>
            <a:pPr eaLnBrk="1" hangingPunct="1"/>
            <a:r>
              <a:rPr lang="en-US" sz="900" smtClean="0">
                <a:latin typeface="Arial" pitchFamily="34" charset="0"/>
              </a:rPr>
              <a:t>         http://www.postalmuseum.si.edu/artofthestamp/SubPage%20table%20images/artwork/arts/Boris%20Karloff%20as%20Frankenstein's%20Monster/frankenstein.htm</a:t>
            </a:r>
          </a:p>
          <a:p>
            <a:pPr eaLnBrk="1" hangingPunct="1"/>
            <a:r>
              <a:rPr lang="en-US" sz="900" smtClean="0">
                <a:latin typeface="Arial" pitchFamily="34" charset="0"/>
              </a:rPr>
              <a:t>         http://www.animationcelection.com/frankbig.htm (Boris Karloff TM likeness, Karloff Enterprises TM/Sara Karloff. Frankenstein is a trademark and copyright of Universal City Studios,Inc. Licensed by Universal Studios Licensing, Inc. Stamp Designs © 1997 U.S. Postal Service, Chaney Enterprises Inc., Lugosi Enterprises TM/Blea G. Lugosi, Karloff Enterprises and Universal City Studios,Inc. All rights reserved.)</a:t>
            </a:r>
          </a:p>
          <a:p>
            <a:pPr eaLnBrk="1" hangingPunct="1"/>
            <a:r>
              <a:rPr lang="en-US" sz="900" smtClean="0">
                <a:latin typeface="Arial" pitchFamily="34" charset="0"/>
              </a:rPr>
              <a:t>Frankenstein poster:  http://www.musicman.com/usa/fran.html</a:t>
            </a:r>
          </a:p>
          <a:p>
            <a:pPr eaLnBrk="1" hangingPunct="1"/>
            <a:r>
              <a:rPr lang="en-US" sz="900" smtClean="0">
                <a:latin typeface="Arial" pitchFamily="34" charset="0"/>
              </a:rPr>
              <a:t>Frankenstein black and white in center:  http://hollywoodtreasures.com/</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a:ln/>
        </p:spPr>
      </p:sp>
      <p:sp>
        <p:nvSpPr>
          <p:cNvPr id="417795" name="Notes Placeholder 2"/>
          <p:cNvSpPr>
            <a:spLocks noGrp="1"/>
          </p:cNvSpPr>
          <p:nvPr>
            <p:ph type="body" idx="1"/>
          </p:nvPr>
        </p:nvSpPr>
        <p:spPr>
          <a:noFill/>
          <a:ln/>
        </p:spPr>
        <p:txBody>
          <a:bodyPr/>
          <a:lstStyle/>
          <a:p>
            <a:pPr eaLnBrk="1" hangingPunct="1"/>
            <a:r>
              <a:rPr lang="en-US" smtClean="0">
                <a:latin typeface="Arial" pitchFamily="34" charset="0"/>
              </a:rPr>
              <a:t>Frankestein image from http://upload.wikimedia.org/wikipedia/commons/4/47/Unclestein%2C_experiment-in-the-making.jpg</a:t>
            </a:r>
          </a:p>
        </p:txBody>
      </p:sp>
      <p:sp>
        <p:nvSpPr>
          <p:cNvPr id="417796" name="Slide Number Placeholder 3"/>
          <p:cNvSpPr>
            <a:spLocks noGrp="1"/>
          </p:cNvSpPr>
          <p:nvPr>
            <p:ph type="sldNum" sz="quarter" idx="5"/>
          </p:nvPr>
        </p:nvSpPr>
        <p:spPr>
          <a:noFill/>
        </p:spPr>
        <p:txBody>
          <a:bodyPr/>
          <a:lstStyle/>
          <a:p>
            <a:fld id="{F051620E-FDD1-4302-AA54-DF09909714AD}" type="slidenum">
              <a:rPr lang="en-US" smtClean="0"/>
              <a:pPr/>
              <a:t>183</a:t>
            </a:fld>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B5598F8E-E678-4961-948A-598F5BE6E2DC}" type="slidenum">
              <a:rPr lang="en-US" smtClean="0"/>
              <a:pPr/>
              <a:t>184</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914400" y="4343400"/>
            <a:ext cx="5029200" cy="1846263"/>
          </a:xfrm>
          <a:noFill/>
          <a:ln/>
        </p:spPr>
        <p:txBody>
          <a:bodyPr/>
          <a:lstStyle/>
          <a:p>
            <a:pPr eaLnBrk="1" hangingPunct="1"/>
            <a:r>
              <a:rPr lang="en-US" smtClean="0">
                <a:latin typeface="Arial" pitchFamily="34" charset="0"/>
              </a:rPr>
              <a:t>Byron did not write a novel that summer, but instead wrote a poem, inspired by the cold and gloomy weather.  It was first discovered by American scientists in the context of the study of nuclear winter, in the 1980s.  Russian scientists reminded them about it, having read the poem in a Russian translation by Turgenev.  It goes like this:  [read it]   It would not really be that bad after a volcanic eruption, but it would following the cold and dark after a nuclear holocaust.  But after all, we have to give him poetic license.</a:t>
            </a:r>
          </a:p>
          <a:p>
            <a:pPr eaLnBrk="1" hangingPunct="1"/>
            <a:endParaRPr lang="en-US" smtClean="0">
              <a:latin typeface="Arial" pitchFamily="34" charset="0"/>
            </a:endParaRPr>
          </a:p>
          <a:p>
            <a:pPr eaLnBrk="1" hangingPunct="1"/>
            <a:r>
              <a:rPr lang="en-US" smtClean="0">
                <a:latin typeface="Arial" pitchFamily="34" charset="0"/>
              </a:rPr>
              <a:t>Sketch of Byron from http://englishhistory.net/byron/images/by1818.jpg</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76E877DA-7039-4899-BBE4-AE9022A33BE7}" type="slidenum">
              <a:rPr lang="en-US" smtClean="0"/>
              <a:pPr/>
              <a:t>185</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xfrm>
            <a:off x="914400" y="4343400"/>
            <a:ext cx="5029200" cy="1298575"/>
          </a:xfrm>
          <a:noFill/>
          <a:ln/>
        </p:spPr>
        <p:txBody>
          <a:bodyPr/>
          <a:lstStyle/>
          <a:p>
            <a:pPr eaLnBrk="1" hangingPunct="1"/>
            <a:r>
              <a:rPr lang="en-US" smtClean="0">
                <a:latin typeface="Arial" pitchFamily="34" charset="0"/>
              </a:rPr>
              <a:t>Simkin et al. (2001) did a study of fatalities from volcanic eruptions.  The most deadly eruption in history was the 1815 Tambora eruption.  In the 20th century, Pelee and Nevado del Ruiz were the most deadly.</a:t>
            </a:r>
          </a:p>
          <a:p>
            <a:pPr eaLnBrk="1" hangingPunct="1"/>
            <a:endParaRPr lang="en-US" smtClean="0">
              <a:latin typeface="Arial" pitchFamily="34" charset="0"/>
            </a:endParaRPr>
          </a:p>
          <a:p>
            <a:pPr eaLnBrk="1" hangingPunct="1"/>
            <a:r>
              <a:rPr lang="en-US" smtClean="0">
                <a:latin typeface="Arial" pitchFamily="34" charset="0"/>
              </a:rPr>
              <a:t>Simkin Tom, Lee Siebert, and Russell Blong, 2001, Disasters: Volcano fatalities-lessons from the historical record, </a:t>
            </a:r>
            <a:r>
              <a:rPr lang="en-US" i="1" smtClean="0">
                <a:latin typeface="Arial" pitchFamily="34" charset="0"/>
              </a:rPr>
              <a:t>Science</a:t>
            </a:r>
            <a:r>
              <a:rPr lang="en-US" smtClean="0">
                <a:latin typeface="Arial" pitchFamily="34" charset="0"/>
              </a:rPr>
              <a:t>, </a:t>
            </a:r>
            <a:r>
              <a:rPr lang="en-US" b="1" smtClean="0">
                <a:latin typeface="Arial" pitchFamily="34" charset="0"/>
              </a:rPr>
              <a:t>291</a:t>
            </a:r>
            <a:r>
              <a:rPr lang="en-US" smtClean="0">
                <a:latin typeface="Arial" pitchFamily="34" charset="0"/>
              </a:rPr>
              <a:t>, 255.</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a:ln/>
        </p:spPr>
      </p:sp>
      <p:sp>
        <p:nvSpPr>
          <p:cNvPr id="422915" name="Notes Placeholder 2"/>
          <p:cNvSpPr>
            <a:spLocks noGrp="1"/>
          </p:cNvSpPr>
          <p:nvPr>
            <p:ph type="body" idx="1"/>
          </p:nvPr>
        </p:nvSpPr>
        <p:spPr>
          <a:noFill/>
          <a:ln/>
        </p:spPr>
        <p:txBody>
          <a:bodyPr/>
          <a:lstStyle/>
          <a:p>
            <a:endParaRPr lang="en-US" smtClean="0">
              <a:latin typeface="Arial" pitchFamily="34" charset="0"/>
            </a:endParaRPr>
          </a:p>
        </p:txBody>
      </p:sp>
      <p:sp>
        <p:nvSpPr>
          <p:cNvPr id="422916" name="Slide Number Placeholder 3"/>
          <p:cNvSpPr>
            <a:spLocks noGrp="1"/>
          </p:cNvSpPr>
          <p:nvPr>
            <p:ph type="sldNum" sz="quarter" idx="5"/>
          </p:nvPr>
        </p:nvSpPr>
        <p:spPr>
          <a:noFill/>
        </p:spPr>
        <p:txBody>
          <a:bodyPr/>
          <a:lstStyle/>
          <a:p>
            <a:fld id="{275ACACF-0564-4220-AA87-CEFB69A5FDE3}" type="slidenum">
              <a:rPr lang="en-US" smtClean="0"/>
              <a:pPr/>
              <a:t>186</a:t>
            </a:fld>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44340120-4B61-4643-A2C4-AA2DC81E07F6}" type="slidenum">
              <a:rPr lang="en-US" smtClean="0"/>
              <a:pPr/>
              <a:t>187</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obvious policy implications of nuclear winter.  Notes:</a:t>
            </a:r>
          </a:p>
          <a:p>
            <a:pPr eaLnBrk="1" hangingPunct="1"/>
            <a:endParaRPr lang="en-US" smtClean="0">
              <a:latin typeface="Arial" pitchFamily="34" charset="0"/>
            </a:endParaRPr>
          </a:p>
          <a:p>
            <a:pPr eaLnBrk="1" hangingPunct="1"/>
            <a:r>
              <a:rPr lang="en-US" smtClean="0">
                <a:latin typeface="Arial" pitchFamily="34" charset="0"/>
              </a:rPr>
              <a:t>3.  If drugs can be easily smuggled into a country, so can nuclear weapons, so a missile defense system, even if it worked (which it has little hopes of), is not going to save us.</a:t>
            </a:r>
          </a:p>
          <a:p>
            <a:pPr eaLnBrk="1" hangingPunct="1"/>
            <a:endParaRPr lang="en-US" smtClean="0">
              <a:latin typeface="Arial" pitchFamily="34" charset="0"/>
            </a:endParaRPr>
          </a:p>
          <a:p>
            <a:pPr eaLnBrk="1" hangingPunct="1"/>
            <a:r>
              <a:rPr lang="en-US" smtClean="0">
                <a:latin typeface="Arial" pitchFamily="34" charset="0"/>
              </a:rPr>
              <a:t>4.  Of course, there would also be many innocent victims in combatant nations.</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a:ln/>
        </p:spPr>
      </p:sp>
      <p:sp>
        <p:nvSpPr>
          <p:cNvPr id="424963" name="Notes Placeholder 2"/>
          <p:cNvSpPr>
            <a:spLocks noGrp="1"/>
          </p:cNvSpPr>
          <p:nvPr>
            <p:ph type="body" idx="1"/>
          </p:nvPr>
        </p:nvSpPr>
        <p:spPr>
          <a:noFill/>
          <a:ln/>
        </p:spPr>
        <p:txBody>
          <a:bodyPr/>
          <a:lstStyle/>
          <a:p>
            <a:endParaRPr lang="en-US" smtClean="0">
              <a:latin typeface="Arial" pitchFamily="34" charset="0"/>
            </a:endParaRPr>
          </a:p>
        </p:txBody>
      </p:sp>
      <p:sp>
        <p:nvSpPr>
          <p:cNvPr id="424964" name="Slide Number Placeholder 3"/>
          <p:cNvSpPr>
            <a:spLocks noGrp="1"/>
          </p:cNvSpPr>
          <p:nvPr>
            <p:ph type="sldNum" sz="quarter" idx="5"/>
          </p:nvPr>
        </p:nvSpPr>
        <p:spPr>
          <a:noFill/>
        </p:spPr>
        <p:txBody>
          <a:bodyPr/>
          <a:lstStyle/>
          <a:p>
            <a:fld id="{947CAD44-1AF5-4C7B-BA7F-986D47287F8F}" type="slidenum">
              <a:rPr lang="en-US" smtClean="0"/>
              <a:pPr/>
              <a:t>188</a:t>
            </a:fld>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a:ln/>
        </p:spPr>
      </p:sp>
      <p:sp>
        <p:nvSpPr>
          <p:cNvPr id="425987" name="Notes Placeholder 2"/>
          <p:cNvSpPr>
            <a:spLocks noGrp="1"/>
          </p:cNvSpPr>
          <p:nvPr>
            <p:ph type="body" idx="1"/>
          </p:nvPr>
        </p:nvSpPr>
        <p:spPr>
          <a:noFill/>
          <a:ln/>
        </p:spPr>
        <p:txBody>
          <a:bodyPr/>
          <a:lstStyle/>
          <a:p>
            <a:endParaRPr lang="en-US" smtClean="0">
              <a:latin typeface="Arial" pitchFamily="34" charset="0"/>
            </a:endParaRPr>
          </a:p>
        </p:txBody>
      </p:sp>
      <p:sp>
        <p:nvSpPr>
          <p:cNvPr id="425988" name="Slide Number Placeholder 3"/>
          <p:cNvSpPr>
            <a:spLocks noGrp="1"/>
          </p:cNvSpPr>
          <p:nvPr>
            <p:ph type="sldNum" sz="quarter" idx="5"/>
          </p:nvPr>
        </p:nvSpPr>
        <p:spPr>
          <a:noFill/>
        </p:spPr>
        <p:txBody>
          <a:bodyPr/>
          <a:lstStyle/>
          <a:p>
            <a:fld id="{820C487A-B84E-49AC-B6E5-5AB35EC96AC2}" type="slidenum">
              <a:rPr lang="en-US" smtClean="0"/>
              <a:pPr/>
              <a:t>189</a:t>
            </a:fld>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2B0D4B8C-4EB9-463B-A96E-EB500DAB8EAE}" type="slidenum">
              <a:rPr lang="en-US" smtClean="0"/>
              <a:pPr/>
              <a:t>190</a:t>
            </a:fld>
            <a:endParaRPr lang="en-US" smtClean="0"/>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noFill/>
          <a:ln/>
        </p:spPr>
        <p:txBody>
          <a:bodyPr/>
          <a:lstStyle/>
          <a:p>
            <a:pPr eaLnBrk="1" hangingPunct="1"/>
            <a:r>
              <a:rPr lang="en-US" smtClean="0">
                <a:latin typeface="Arial" pitchFamily="34" charset="0"/>
              </a:rPr>
              <a:t>This is the current treaty under which the US and Russia are currently reducing their deployed nuclear warheads.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AE938A53-9A64-4B97-A780-F49CB4D45DD2}" type="slidenum">
              <a:rPr lang="en-US" smtClean="0"/>
              <a:pPr/>
              <a:t>19</a:t>
            </a:fld>
            <a:endParaRPr lang="en-US"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global average surface temperature changes for the TTAPS calculations.  Now matter what the scenario, the surface temperature rapidly plunges below freezing and stays there for 2-3 months.  The baseline and severe cases include dust which is lofted higher in the atmosphere and stays longer, producing a longer-lasting effect.</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67D9898A-EEDC-4872-BB8F-5F8CA77AA423}" type="slidenum">
              <a:rPr lang="en-US" smtClean="0"/>
              <a:pPr/>
              <a:t>191</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5C1777E-2E6D-4549-B844-D7FB6AF1F89B}" type="slidenum">
              <a:rPr lang="en-US" smtClean="0"/>
              <a:pPr/>
              <a:t>192</a:t>
            </a:fld>
            <a:endParaRPr lang="en-US" smtClean="0"/>
          </a:p>
        </p:txBody>
      </p:sp>
      <p:sp>
        <p:nvSpPr>
          <p:cNvPr id="429059" name="Rectangle 2"/>
          <p:cNvSpPr>
            <a:spLocks noGrp="1" noRot="1" noChangeAspect="1" noChangeArrowheads="1" noTextEdit="1"/>
          </p:cNvSpPr>
          <p:nvPr>
            <p:ph type="sldImg"/>
          </p:nvPr>
        </p:nvSpPr>
        <p:spPr>
          <a:ln/>
        </p:spPr>
      </p:sp>
      <p:sp>
        <p:nvSpPr>
          <p:cNvPr id="429060" name="Rectangle 3"/>
          <p:cNvSpPr>
            <a:spLocks noGrp="1" noChangeArrowheads="1"/>
          </p:cNvSpPr>
          <p:nvPr>
            <p:ph type="body" idx="1"/>
          </p:nvPr>
        </p:nvSpPr>
        <p:spPr>
          <a:xfrm>
            <a:off x="914400" y="4343400"/>
            <a:ext cx="5029200" cy="4114800"/>
          </a:xfrm>
          <a:noFill/>
          <a:ln/>
        </p:spPr>
        <p:txBody>
          <a:bodyPr/>
          <a:lstStyle/>
          <a:p>
            <a:pPr eaLnBrk="1" hangingPunct="1"/>
            <a:r>
              <a:rPr lang="en-US" smtClean="0">
                <a:latin typeface="Arial" pitchFamily="34" charset="0"/>
              </a:rPr>
              <a:t>The number of nuclear weapons on the planet began to decrease after the intensive discussion of the direct and indirect effects of nuclear weapons in the 1980s, stimulated by the work on nuclear winter.</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1E7FFF48-B186-4E03-9A0A-BA53EB946DCF}" type="slidenum">
              <a:rPr lang="en-US" smtClean="0"/>
              <a:pPr/>
              <a:t>193</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7DDE67E7-BF29-4F85-9D6C-AF1C6359A77D}" type="slidenum">
              <a:rPr lang="en-US" smtClean="0"/>
              <a:pPr/>
              <a:t>194</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a:ln/>
        </p:spPr>
      </p:sp>
      <p:sp>
        <p:nvSpPr>
          <p:cNvPr id="43213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32132" name="Slide Number Placeholder 3"/>
          <p:cNvSpPr>
            <a:spLocks noGrp="1"/>
          </p:cNvSpPr>
          <p:nvPr>
            <p:ph type="sldNum" sz="quarter" idx="5"/>
          </p:nvPr>
        </p:nvSpPr>
        <p:spPr>
          <a:noFill/>
        </p:spPr>
        <p:txBody>
          <a:bodyPr/>
          <a:lstStyle/>
          <a:p>
            <a:fld id="{C0CF00C0-3C2F-46D2-BE08-DCE17B4B1262}" type="slidenum">
              <a:rPr lang="en-US" smtClean="0"/>
              <a:pPr/>
              <a:t>195</a:t>
            </a:fld>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a:ln/>
        </p:spPr>
      </p:sp>
      <p:sp>
        <p:nvSpPr>
          <p:cNvPr id="4331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33156" name="Slide Number Placeholder 3"/>
          <p:cNvSpPr>
            <a:spLocks noGrp="1"/>
          </p:cNvSpPr>
          <p:nvPr>
            <p:ph type="sldNum" sz="quarter" idx="5"/>
          </p:nvPr>
        </p:nvSpPr>
        <p:spPr>
          <a:noFill/>
        </p:spPr>
        <p:txBody>
          <a:bodyPr/>
          <a:lstStyle/>
          <a:p>
            <a:fld id="{3B81D429-C2DD-4F2D-BFF8-EAF3B4A1134C}" type="slidenum">
              <a:rPr lang="en-US" smtClean="0"/>
              <a:pPr/>
              <a:t>196</a:t>
            </a:fld>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03667C2B-3375-4A83-B593-D80577424752}" type="slidenum">
              <a:rPr lang="en-US" smtClean="0"/>
              <a:pPr/>
              <a:t>197</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obvious policy implications of nuclear winter.  Notes:</a:t>
            </a:r>
          </a:p>
          <a:p>
            <a:pPr eaLnBrk="1" hangingPunct="1"/>
            <a:endParaRPr lang="en-US" smtClean="0">
              <a:latin typeface="Arial" pitchFamily="34" charset="0"/>
            </a:endParaRPr>
          </a:p>
          <a:p>
            <a:pPr eaLnBrk="1" hangingPunct="1"/>
            <a:r>
              <a:rPr lang="en-US" smtClean="0">
                <a:latin typeface="Arial" pitchFamily="34" charset="0"/>
              </a:rPr>
              <a:t>3.  If drugs can be easily smuggled into a country, so can nuclear weapons, so a missile defense system, even if it worked (which it has little hopes of), is not going to save us.</a:t>
            </a:r>
          </a:p>
          <a:p>
            <a:pPr eaLnBrk="1" hangingPunct="1"/>
            <a:endParaRPr lang="en-US" smtClean="0">
              <a:latin typeface="Arial" pitchFamily="34" charset="0"/>
            </a:endParaRPr>
          </a:p>
          <a:p>
            <a:pPr eaLnBrk="1" hangingPunct="1"/>
            <a:r>
              <a:rPr lang="en-US" smtClean="0">
                <a:latin typeface="Arial" pitchFamily="34" charset="0"/>
              </a:rPr>
              <a:t>4.  Of course, there would also be many innocent victims in combatant nations.</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44D5793D-E9FA-48B9-877A-2722C7230E0B}" type="slidenum">
              <a:rPr lang="en-US" smtClean="0"/>
              <a:pPr/>
              <a:t>198</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ln/>
        </p:spPr>
      </p:sp>
      <p:sp>
        <p:nvSpPr>
          <p:cNvPr id="436227" name="Notes Placeholder 2"/>
          <p:cNvSpPr>
            <a:spLocks noGrp="1"/>
          </p:cNvSpPr>
          <p:nvPr>
            <p:ph type="body" idx="1"/>
          </p:nvPr>
        </p:nvSpPr>
        <p:spPr>
          <a:noFill/>
          <a:ln/>
        </p:spPr>
        <p:txBody>
          <a:bodyPr/>
          <a:lstStyle/>
          <a:p>
            <a:endParaRPr lang="en-US" smtClean="0">
              <a:latin typeface="Arial" pitchFamily="34" charset="0"/>
            </a:endParaRPr>
          </a:p>
        </p:txBody>
      </p:sp>
      <p:sp>
        <p:nvSpPr>
          <p:cNvPr id="436228" name="Slide Number Placeholder 3"/>
          <p:cNvSpPr>
            <a:spLocks noGrp="1"/>
          </p:cNvSpPr>
          <p:nvPr>
            <p:ph type="sldNum" sz="quarter" idx="5"/>
          </p:nvPr>
        </p:nvSpPr>
        <p:spPr>
          <a:noFill/>
        </p:spPr>
        <p:txBody>
          <a:bodyPr/>
          <a:lstStyle/>
          <a:p>
            <a:fld id="{2518E6D5-BFB8-41C5-A323-285B07489E7E}" type="slidenum">
              <a:rPr lang="en-US" smtClean="0"/>
              <a:pPr/>
              <a:t>199</a:t>
            </a:fld>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endParaRPr lang="en-US" smtClean="0">
              <a:latin typeface="Arial" pitchFamily="34" charset="0"/>
            </a:endParaRPr>
          </a:p>
        </p:txBody>
      </p:sp>
      <p:sp>
        <p:nvSpPr>
          <p:cNvPr id="437252" name="Slide Number Placeholder 3"/>
          <p:cNvSpPr>
            <a:spLocks noGrp="1"/>
          </p:cNvSpPr>
          <p:nvPr>
            <p:ph type="sldNum" sz="quarter" idx="5"/>
          </p:nvPr>
        </p:nvSpPr>
        <p:spPr>
          <a:noFill/>
        </p:spPr>
        <p:txBody>
          <a:bodyPr/>
          <a:lstStyle/>
          <a:p>
            <a:fld id="{0970909F-1219-4B46-A5CC-29AB5DE6A45C}" type="slidenum">
              <a:rPr lang="en-US" smtClean="0"/>
              <a:pPr/>
              <a:t>200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51A37D83-6C92-4EBC-85DE-75399EB70F46}" type="slidenum">
              <a:rPr lang="en-US" smtClean="0"/>
              <a:pPr/>
              <a:t>2</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en-US" smtClean="0">
                <a:latin typeface="Arial" pitchFamily="34" charset="0"/>
              </a:rPr>
              <a:t>This presentation shows the environmental effects of both regional and arge-scale nuclear wars.  </a:t>
            </a:r>
          </a:p>
          <a:p>
            <a:pPr eaLnBrk="1" hangingPunct="1"/>
            <a:endParaRPr lang="en-US" smtClean="0">
              <a:latin typeface="Arial" pitchFamily="34" charset="0"/>
            </a:endParaRPr>
          </a:p>
          <a:p>
            <a:pPr eaLnBrk="1" hangingPunct="1"/>
            <a:r>
              <a:rPr lang="en-US" smtClean="0">
                <a:latin typeface="Arial" pitchFamily="34" charset="0"/>
              </a:rPr>
              <a:t>The greatest environmental threat in the world is the potential for nuclear winter.  The current nuclear arsenal is still large enough to produce nuclear winter.  Nuclear winter is still the accepted theory to predict the global environmental consequences of a nuclear holocaust.                                                   </a:t>
            </a:r>
          </a:p>
          <a:p>
            <a:pPr eaLnBrk="1" hangingPunct="1"/>
            <a:r>
              <a:rPr lang="en-US" smtClean="0">
                <a:latin typeface="Arial" pitchFamily="34" charset="0"/>
              </a:rPr>
              <a:t> </a:t>
            </a:r>
          </a:p>
          <a:p>
            <a:pPr eaLnBrk="1" hangingPunct="1"/>
            <a:r>
              <a:rPr lang="en-US" smtClean="0">
                <a:latin typeface="Arial" pitchFamily="34" charset="0"/>
              </a:rPr>
              <a:t>More people would die in regions far removed from the targets than in the targeted regions.</a:t>
            </a:r>
          </a:p>
          <a:p>
            <a:pPr eaLnBrk="1" hangingPunct="1"/>
            <a:endParaRPr lang="en-US" smtClean="0">
              <a:latin typeface="Arial" pitchFamily="34" charset="0"/>
            </a:endParaRPr>
          </a:p>
          <a:p>
            <a:pPr eaLnBrk="1" hangingPunct="1"/>
            <a:r>
              <a:rPr lang="en-US" smtClean="0">
                <a:latin typeface="Arial" pitchFamily="34" charset="0"/>
              </a:rPr>
              <a:t>Even a </a:t>
            </a:r>
            <a:r>
              <a:rPr lang="ja-JP" altLang="en-US" smtClean="0">
                <a:latin typeface="Arial" pitchFamily="34" charset="0"/>
              </a:rPr>
              <a:t>“</a:t>
            </a:r>
            <a:r>
              <a:rPr lang="en-US" altLang="ja-JP" smtClean="0">
                <a:latin typeface="Arial" pitchFamily="34" charset="0"/>
              </a:rPr>
              <a:t>smalll</a:t>
            </a:r>
            <a:r>
              <a:rPr lang="ja-JP" altLang="en-US" smtClean="0">
                <a:latin typeface="Arial" pitchFamily="34" charset="0"/>
              </a:rPr>
              <a:t>”</a:t>
            </a:r>
            <a:r>
              <a:rPr lang="en-US" altLang="ja-JP" smtClean="0">
                <a:latin typeface="Arial" pitchFamily="34" charset="0"/>
              </a:rPr>
              <a:t> nuclear war between India and Pakistan would produce climate change unprecedented in human history.</a:t>
            </a:r>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E2807200-3F0A-48F0-B39B-A8FDC45F6E9B}" type="slidenum">
              <a:rPr lang="en-US" smtClean="0"/>
              <a:pPr/>
              <a:t>20</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r>
              <a:rPr lang="en-US" smtClean="0">
                <a:latin typeface="Arial" pitchFamily="34" charset="0"/>
              </a:rPr>
              <a:t>This shows the vertical distribution of the temperature change for the baseline case.  The upper atmosphere gets much warmer due to the absorption of sunlight by the dark smoke.  But because little sunlight reaches the surface, the surface layers cool (shaded region).</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p:cNvSpPr>
            <a:spLocks noGrp="1" noRot="1" noChangeAspect="1" noTextEdit="1"/>
          </p:cNvSpPr>
          <p:nvPr>
            <p:ph type="sldImg"/>
          </p:nvPr>
        </p:nvSpPr>
        <p:spPr>
          <a:ln/>
        </p:spPr>
      </p:sp>
      <p:sp>
        <p:nvSpPr>
          <p:cNvPr id="438275" name="Notes Placeholder 2"/>
          <p:cNvSpPr>
            <a:spLocks noGrp="1"/>
          </p:cNvSpPr>
          <p:nvPr>
            <p:ph type="body" idx="1"/>
          </p:nvPr>
        </p:nvSpPr>
        <p:spPr>
          <a:noFill/>
          <a:ln/>
        </p:spPr>
        <p:txBody>
          <a:bodyPr/>
          <a:lstStyle/>
          <a:p>
            <a:endParaRPr lang="en-US" smtClean="0">
              <a:latin typeface="Arial" pitchFamily="34" charset="0"/>
            </a:endParaRPr>
          </a:p>
        </p:txBody>
      </p:sp>
      <p:sp>
        <p:nvSpPr>
          <p:cNvPr id="438276" name="Slide Number Placeholder 3"/>
          <p:cNvSpPr>
            <a:spLocks noGrp="1"/>
          </p:cNvSpPr>
          <p:nvPr>
            <p:ph type="sldNum" sz="quarter" idx="5"/>
          </p:nvPr>
        </p:nvSpPr>
        <p:spPr>
          <a:noFill/>
        </p:spPr>
        <p:txBody>
          <a:bodyPr/>
          <a:lstStyle/>
          <a:p>
            <a:fld id="{DA2CBF4F-4F5A-4B4B-8B8F-B87A98D90EE5}" type="slidenum">
              <a:rPr lang="en-US" smtClean="0"/>
              <a:pPr/>
              <a:t>201</a:t>
            </a:fld>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a:ln/>
        </p:spPr>
      </p:sp>
      <p:sp>
        <p:nvSpPr>
          <p:cNvPr id="439299" name="Notes Placeholder 2"/>
          <p:cNvSpPr>
            <a:spLocks noGrp="1"/>
          </p:cNvSpPr>
          <p:nvPr>
            <p:ph type="body" idx="1"/>
          </p:nvPr>
        </p:nvSpPr>
        <p:spPr>
          <a:noFill/>
          <a:ln/>
        </p:spPr>
        <p:txBody>
          <a:bodyPr/>
          <a:lstStyle/>
          <a:p>
            <a:endParaRPr lang="en-US" smtClean="0">
              <a:latin typeface="Arial" pitchFamily="34" charset="0"/>
            </a:endParaRPr>
          </a:p>
        </p:txBody>
      </p:sp>
      <p:sp>
        <p:nvSpPr>
          <p:cNvPr id="439300" name="Slide Number Placeholder 3"/>
          <p:cNvSpPr>
            <a:spLocks noGrp="1"/>
          </p:cNvSpPr>
          <p:nvPr>
            <p:ph type="sldNum" sz="quarter" idx="5"/>
          </p:nvPr>
        </p:nvSpPr>
        <p:spPr>
          <a:noFill/>
        </p:spPr>
        <p:txBody>
          <a:bodyPr/>
          <a:lstStyle/>
          <a:p>
            <a:fld id="{DD7B9CE1-E3B3-43D5-87AD-04548F989EF4}" type="slidenum">
              <a:rPr lang="en-US" smtClean="0"/>
              <a:pPr/>
              <a:t>202</a:t>
            </a:fld>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a:ln/>
        </p:spPr>
      </p:sp>
      <p:sp>
        <p:nvSpPr>
          <p:cNvPr id="440323" name="Notes Placeholder 2"/>
          <p:cNvSpPr>
            <a:spLocks noGrp="1"/>
          </p:cNvSpPr>
          <p:nvPr>
            <p:ph type="body" idx="1"/>
          </p:nvPr>
        </p:nvSpPr>
        <p:spPr>
          <a:noFill/>
          <a:ln/>
        </p:spPr>
        <p:txBody>
          <a:bodyPr/>
          <a:lstStyle/>
          <a:p>
            <a:endParaRPr lang="en-US" smtClean="0">
              <a:latin typeface="Arial" pitchFamily="34" charset="0"/>
            </a:endParaRPr>
          </a:p>
        </p:txBody>
      </p:sp>
      <p:sp>
        <p:nvSpPr>
          <p:cNvPr id="440324" name="Slide Number Placeholder 3"/>
          <p:cNvSpPr>
            <a:spLocks noGrp="1"/>
          </p:cNvSpPr>
          <p:nvPr>
            <p:ph type="sldNum" sz="quarter" idx="5"/>
          </p:nvPr>
        </p:nvSpPr>
        <p:spPr>
          <a:noFill/>
        </p:spPr>
        <p:txBody>
          <a:bodyPr/>
          <a:lstStyle/>
          <a:p>
            <a:fld id="{F891809E-5B21-4EEF-A62F-314FD3F3A3C9}" type="slidenum">
              <a:rPr lang="en-US" smtClean="0"/>
              <a:pPr/>
              <a:t>203</a:t>
            </a:fld>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a:ln/>
        </p:spPr>
      </p:sp>
      <p:sp>
        <p:nvSpPr>
          <p:cNvPr id="441347" name="Notes Placeholder 2"/>
          <p:cNvSpPr>
            <a:spLocks noGrp="1"/>
          </p:cNvSpPr>
          <p:nvPr>
            <p:ph type="body" idx="1"/>
          </p:nvPr>
        </p:nvSpPr>
        <p:spPr>
          <a:noFill/>
          <a:ln/>
        </p:spPr>
        <p:txBody>
          <a:bodyPr/>
          <a:lstStyle/>
          <a:p>
            <a:endParaRPr lang="en-US" smtClean="0">
              <a:latin typeface="Arial" pitchFamily="34" charset="0"/>
            </a:endParaRPr>
          </a:p>
        </p:txBody>
      </p:sp>
      <p:sp>
        <p:nvSpPr>
          <p:cNvPr id="441348" name="Slide Number Placeholder 3"/>
          <p:cNvSpPr>
            <a:spLocks noGrp="1"/>
          </p:cNvSpPr>
          <p:nvPr>
            <p:ph type="sldNum" sz="quarter" idx="5"/>
          </p:nvPr>
        </p:nvSpPr>
        <p:spPr>
          <a:noFill/>
        </p:spPr>
        <p:txBody>
          <a:bodyPr/>
          <a:lstStyle/>
          <a:p>
            <a:fld id="{72093D1E-872D-49E4-A65B-972D5700CBE5}" type="slidenum">
              <a:rPr lang="en-US" smtClean="0"/>
              <a:pPr/>
              <a:t>204</a:t>
            </a:fld>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p:cNvSpPr>
            <a:spLocks noGrp="1" noRot="1" noChangeAspect="1" noTextEdit="1"/>
          </p:cNvSpPr>
          <p:nvPr>
            <p:ph type="sldImg"/>
          </p:nvPr>
        </p:nvSpPr>
        <p:spPr>
          <a:ln/>
        </p:spPr>
      </p:sp>
      <p:sp>
        <p:nvSpPr>
          <p:cNvPr id="442371" name="Notes Placeholder 2"/>
          <p:cNvSpPr>
            <a:spLocks noGrp="1"/>
          </p:cNvSpPr>
          <p:nvPr>
            <p:ph type="body" idx="1"/>
          </p:nvPr>
        </p:nvSpPr>
        <p:spPr>
          <a:noFill/>
          <a:ln/>
        </p:spPr>
        <p:txBody>
          <a:bodyPr/>
          <a:lstStyle/>
          <a:p>
            <a:endParaRPr lang="en-US" smtClean="0">
              <a:latin typeface="Arial" pitchFamily="34" charset="0"/>
            </a:endParaRPr>
          </a:p>
        </p:txBody>
      </p:sp>
      <p:sp>
        <p:nvSpPr>
          <p:cNvPr id="442372" name="Slide Number Placeholder 3"/>
          <p:cNvSpPr>
            <a:spLocks noGrp="1"/>
          </p:cNvSpPr>
          <p:nvPr>
            <p:ph type="sldNum" sz="quarter" idx="5"/>
          </p:nvPr>
        </p:nvSpPr>
        <p:spPr>
          <a:noFill/>
        </p:spPr>
        <p:txBody>
          <a:bodyPr/>
          <a:lstStyle/>
          <a:p>
            <a:fld id="{E2AE3A29-F1DF-419D-879C-018BA15ADCC3}" type="slidenum">
              <a:rPr lang="en-US" smtClean="0"/>
              <a:pPr/>
              <a:t>205</a:t>
            </a:fld>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a:ln/>
        </p:spPr>
      </p:sp>
      <p:sp>
        <p:nvSpPr>
          <p:cNvPr id="443395" name="Notes Placeholder 2"/>
          <p:cNvSpPr>
            <a:spLocks noGrp="1"/>
          </p:cNvSpPr>
          <p:nvPr>
            <p:ph type="body" idx="1"/>
          </p:nvPr>
        </p:nvSpPr>
        <p:spPr>
          <a:noFill/>
          <a:ln/>
        </p:spPr>
        <p:txBody>
          <a:bodyPr/>
          <a:lstStyle/>
          <a:p>
            <a:endParaRPr lang="en-US" smtClean="0">
              <a:latin typeface="Arial" pitchFamily="34" charset="0"/>
            </a:endParaRPr>
          </a:p>
        </p:txBody>
      </p:sp>
      <p:sp>
        <p:nvSpPr>
          <p:cNvPr id="443396" name="Slide Number Placeholder 3"/>
          <p:cNvSpPr>
            <a:spLocks noGrp="1"/>
          </p:cNvSpPr>
          <p:nvPr>
            <p:ph type="sldNum" sz="quarter" idx="5"/>
          </p:nvPr>
        </p:nvSpPr>
        <p:spPr>
          <a:noFill/>
        </p:spPr>
        <p:txBody>
          <a:bodyPr/>
          <a:lstStyle/>
          <a:p>
            <a:fld id="{5FC81215-22CD-4882-B4A8-31AFD2B233D2}" type="slidenum">
              <a:rPr lang="en-US" smtClean="0"/>
              <a:pPr/>
              <a:t>206</a:t>
            </a:fld>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p:cNvSpPr>
            <a:spLocks noGrp="1" noRot="1" noChangeAspect="1" noTextEdit="1"/>
          </p:cNvSpPr>
          <p:nvPr>
            <p:ph type="sldImg"/>
          </p:nvPr>
        </p:nvSpPr>
        <p:spPr>
          <a:ln/>
        </p:spPr>
      </p:sp>
      <p:sp>
        <p:nvSpPr>
          <p:cNvPr id="444419" name="Notes Placeholder 2"/>
          <p:cNvSpPr>
            <a:spLocks noGrp="1"/>
          </p:cNvSpPr>
          <p:nvPr>
            <p:ph type="body" idx="1"/>
          </p:nvPr>
        </p:nvSpPr>
        <p:spPr>
          <a:noFill/>
          <a:ln/>
        </p:spPr>
        <p:txBody>
          <a:bodyPr/>
          <a:lstStyle/>
          <a:p>
            <a:endParaRPr lang="en-US" smtClean="0">
              <a:latin typeface="Arial" pitchFamily="34" charset="0"/>
            </a:endParaRPr>
          </a:p>
        </p:txBody>
      </p:sp>
      <p:sp>
        <p:nvSpPr>
          <p:cNvPr id="444420" name="Slide Number Placeholder 3"/>
          <p:cNvSpPr>
            <a:spLocks noGrp="1"/>
          </p:cNvSpPr>
          <p:nvPr>
            <p:ph type="sldNum" sz="quarter" idx="5"/>
          </p:nvPr>
        </p:nvSpPr>
        <p:spPr>
          <a:noFill/>
        </p:spPr>
        <p:txBody>
          <a:bodyPr/>
          <a:lstStyle/>
          <a:p>
            <a:fld id="{439B9E91-6FC3-42C1-BA43-860AF95D845D}" type="slidenum">
              <a:rPr lang="en-US" smtClean="0"/>
              <a:pPr/>
              <a:t>207</a:t>
            </a:fld>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a:ln/>
        </p:spPr>
      </p:sp>
      <p:sp>
        <p:nvSpPr>
          <p:cNvPr id="445443" name="Notes Placeholder 2"/>
          <p:cNvSpPr>
            <a:spLocks noGrp="1"/>
          </p:cNvSpPr>
          <p:nvPr>
            <p:ph type="body" idx="1"/>
          </p:nvPr>
        </p:nvSpPr>
        <p:spPr>
          <a:noFill/>
          <a:ln/>
        </p:spPr>
        <p:txBody>
          <a:bodyPr/>
          <a:lstStyle/>
          <a:p>
            <a:endParaRPr lang="en-US" smtClean="0">
              <a:latin typeface="Arial" pitchFamily="34" charset="0"/>
            </a:endParaRPr>
          </a:p>
        </p:txBody>
      </p:sp>
      <p:sp>
        <p:nvSpPr>
          <p:cNvPr id="445444" name="Slide Number Placeholder 3"/>
          <p:cNvSpPr>
            <a:spLocks noGrp="1"/>
          </p:cNvSpPr>
          <p:nvPr>
            <p:ph type="sldNum" sz="quarter" idx="5"/>
          </p:nvPr>
        </p:nvSpPr>
        <p:spPr>
          <a:noFill/>
        </p:spPr>
        <p:txBody>
          <a:bodyPr/>
          <a:lstStyle/>
          <a:p>
            <a:fld id="{E64FF9EA-92A7-4B93-990C-11CD69491658}" type="slidenum">
              <a:rPr lang="en-US" smtClean="0"/>
              <a:pPr/>
              <a:t>208</a:t>
            </a:fld>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a:ln/>
        </p:spPr>
      </p:sp>
      <p:sp>
        <p:nvSpPr>
          <p:cNvPr id="446467" name="Notes Placeholder 2"/>
          <p:cNvSpPr>
            <a:spLocks noGrp="1"/>
          </p:cNvSpPr>
          <p:nvPr>
            <p:ph type="body" idx="1"/>
          </p:nvPr>
        </p:nvSpPr>
        <p:spPr>
          <a:noFill/>
          <a:ln/>
        </p:spPr>
        <p:txBody>
          <a:bodyPr/>
          <a:lstStyle/>
          <a:p>
            <a:endParaRPr lang="en-US" smtClean="0">
              <a:latin typeface="Arial" pitchFamily="34" charset="0"/>
            </a:endParaRPr>
          </a:p>
        </p:txBody>
      </p:sp>
      <p:sp>
        <p:nvSpPr>
          <p:cNvPr id="446468" name="Slide Number Placeholder 3"/>
          <p:cNvSpPr>
            <a:spLocks noGrp="1"/>
          </p:cNvSpPr>
          <p:nvPr>
            <p:ph type="sldNum" sz="quarter" idx="5"/>
          </p:nvPr>
        </p:nvSpPr>
        <p:spPr>
          <a:noFill/>
        </p:spPr>
        <p:txBody>
          <a:bodyPr/>
          <a:lstStyle/>
          <a:p>
            <a:fld id="{ED060D07-50A3-4835-AEF8-AAA6BD0A1AF5}" type="slidenum">
              <a:rPr lang="en-US" smtClean="0"/>
              <a:pPr/>
              <a:t>209</a:t>
            </a:fld>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a:ln/>
        </p:spPr>
      </p:sp>
      <p:sp>
        <p:nvSpPr>
          <p:cNvPr id="447491" name="Notes Placeholder 2"/>
          <p:cNvSpPr>
            <a:spLocks noGrp="1"/>
          </p:cNvSpPr>
          <p:nvPr>
            <p:ph type="body" idx="1"/>
          </p:nvPr>
        </p:nvSpPr>
        <p:spPr>
          <a:noFill/>
          <a:ln/>
        </p:spPr>
        <p:txBody>
          <a:bodyPr/>
          <a:lstStyle/>
          <a:p>
            <a:endParaRPr lang="en-US" smtClean="0">
              <a:latin typeface="Arial" pitchFamily="34" charset="0"/>
            </a:endParaRPr>
          </a:p>
        </p:txBody>
      </p:sp>
      <p:sp>
        <p:nvSpPr>
          <p:cNvPr id="447492" name="Slide Number Placeholder 3"/>
          <p:cNvSpPr>
            <a:spLocks noGrp="1"/>
          </p:cNvSpPr>
          <p:nvPr>
            <p:ph type="sldNum" sz="quarter" idx="5"/>
          </p:nvPr>
        </p:nvSpPr>
        <p:spPr>
          <a:noFill/>
        </p:spPr>
        <p:txBody>
          <a:bodyPr/>
          <a:lstStyle/>
          <a:p>
            <a:fld id="{3C6EBE43-6AF3-4412-A63A-EB89A3301D36}" type="slidenum">
              <a:rPr lang="en-US" smtClean="0"/>
              <a:pPr/>
              <a:t>210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69C30B10-5D2D-4578-8B96-01DDBAECF21C}" type="slidenum">
              <a:rPr lang="en-US" smtClean="0"/>
              <a:pPr/>
              <a:t>21</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r>
              <a:rPr lang="en-US" smtClean="0">
                <a:latin typeface="Arial" pitchFamily="34" charset="0"/>
              </a:rPr>
              <a:t>The first nuclear winter paper to be published was by Vladimir V.</a:t>
            </a:r>
            <a:r>
              <a:rPr lang="en-US" b="1" smtClean="0">
                <a:latin typeface="Arial" pitchFamily="34" charset="0"/>
              </a:rPr>
              <a:t> </a:t>
            </a:r>
            <a:r>
              <a:rPr lang="en-US" smtClean="0">
                <a:latin typeface="Arial" pitchFamily="34" charset="0"/>
              </a:rPr>
              <a:t>Aleksandrov and Georgiy L. Stenchikov.</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a:ln/>
        </p:spPr>
      </p:sp>
      <p:sp>
        <p:nvSpPr>
          <p:cNvPr id="448515" name="Notes Placeholder 2"/>
          <p:cNvSpPr>
            <a:spLocks noGrp="1"/>
          </p:cNvSpPr>
          <p:nvPr>
            <p:ph type="body" idx="1"/>
          </p:nvPr>
        </p:nvSpPr>
        <p:spPr>
          <a:noFill/>
          <a:ln/>
        </p:spPr>
        <p:txBody>
          <a:bodyPr/>
          <a:lstStyle/>
          <a:p>
            <a:endParaRPr lang="en-US" smtClean="0">
              <a:latin typeface="Arial" pitchFamily="34" charset="0"/>
            </a:endParaRPr>
          </a:p>
        </p:txBody>
      </p:sp>
      <p:sp>
        <p:nvSpPr>
          <p:cNvPr id="448516" name="Slide Number Placeholder 3"/>
          <p:cNvSpPr>
            <a:spLocks noGrp="1"/>
          </p:cNvSpPr>
          <p:nvPr>
            <p:ph type="sldNum" sz="quarter" idx="5"/>
          </p:nvPr>
        </p:nvSpPr>
        <p:spPr>
          <a:noFill/>
        </p:spPr>
        <p:txBody>
          <a:bodyPr/>
          <a:lstStyle/>
          <a:p>
            <a:fld id="{B45DF799-137A-4662-9D82-9B807410C1D6}" type="slidenum">
              <a:rPr lang="en-US" smtClean="0"/>
              <a:pPr/>
              <a:t>211</a:t>
            </a:fld>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a:ln/>
        </p:spPr>
      </p:sp>
      <p:sp>
        <p:nvSpPr>
          <p:cNvPr id="449539" name="Notes Placeholder 2"/>
          <p:cNvSpPr>
            <a:spLocks noGrp="1"/>
          </p:cNvSpPr>
          <p:nvPr>
            <p:ph type="body" idx="1"/>
          </p:nvPr>
        </p:nvSpPr>
        <p:spPr>
          <a:noFill/>
          <a:ln/>
        </p:spPr>
        <p:txBody>
          <a:bodyPr/>
          <a:lstStyle/>
          <a:p>
            <a:endParaRPr lang="en-US" smtClean="0">
              <a:latin typeface="Arial" pitchFamily="34" charset="0"/>
            </a:endParaRPr>
          </a:p>
        </p:txBody>
      </p:sp>
      <p:sp>
        <p:nvSpPr>
          <p:cNvPr id="449540" name="Slide Number Placeholder 3"/>
          <p:cNvSpPr>
            <a:spLocks noGrp="1"/>
          </p:cNvSpPr>
          <p:nvPr>
            <p:ph type="sldNum" sz="quarter" idx="5"/>
          </p:nvPr>
        </p:nvSpPr>
        <p:spPr>
          <a:noFill/>
        </p:spPr>
        <p:txBody>
          <a:bodyPr/>
          <a:lstStyle/>
          <a:p>
            <a:fld id="{90396D30-2E70-4D8A-9620-EE13268BEE4B}" type="slidenum">
              <a:rPr lang="en-US" smtClean="0"/>
              <a:pPr/>
              <a:t>212</a:t>
            </a:fld>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a:ln/>
        </p:spPr>
      </p:sp>
      <p:sp>
        <p:nvSpPr>
          <p:cNvPr id="450563" name="Notes Placeholder 2"/>
          <p:cNvSpPr>
            <a:spLocks noGrp="1"/>
          </p:cNvSpPr>
          <p:nvPr>
            <p:ph type="body" idx="1"/>
          </p:nvPr>
        </p:nvSpPr>
        <p:spPr>
          <a:noFill/>
          <a:ln/>
        </p:spPr>
        <p:txBody>
          <a:bodyPr/>
          <a:lstStyle/>
          <a:p>
            <a:endParaRPr lang="en-US" smtClean="0">
              <a:latin typeface="Arial" pitchFamily="34" charset="0"/>
            </a:endParaRPr>
          </a:p>
        </p:txBody>
      </p:sp>
      <p:sp>
        <p:nvSpPr>
          <p:cNvPr id="450564" name="Slide Number Placeholder 3"/>
          <p:cNvSpPr>
            <a:spLocks noGrp="1"/>
          </p:cNvSpPr>
          <p:nvPr>
            <p:ph type="sldNum" sz="quarter" idx="5"/>
          </p:nvPr>
        </p:nvSpPr>
        <p:spPr>
          <a:noFill/>
        </p:spPr>
        <p:txBody>
          <a:bodyPr/>
          <a:lstStyle/>
          <a:p>
            <a:fld id="{83F68E12-9A41-43A5-BDB4-3B418E312F4D}" type="slidenum">
              <a:rPr lang="en-US" smtClean="0"/>
              <a:pPr/>
              <a:t>213</a:t>
            </a:fld>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a:ln/>
        </p:spPr>
      </p:sp>
      <p:sp>
        <p:nvSpPr>
          <p:cNvPr id="451587" name="Notes Placeholder 2"/>
          <p:cNvSpPr>
            <a:spLocks noGrp="1"/>
          </p:cNvSpPr>
          <p:nvPr>
            <p:ph type="body" idx="1"/>
          </p:nvPr>
        </p:nvSpPr>
        <p:spPr>
          <a:noFill/>
          <a:ln/>
        </p:spPr>
        <p:txBody>
          <a:bodyPr/>
          <a:lstStyle/>
          <a:p>
            <a:endParaRPr lang="en-US" smtClean="0">
              <a:latin typeface="Arial" pitchFamily="34" charset="0"/>
            </a:endParaRPr>
          </a:p>
        </p:txBody>
      </p:sp>
      <p:sp>
        <p:nvSpPr>
          <p:cNvPr id="451588" name="Slide Number Placeholder 3"/>
          <p:cNvSpPr>
            <a:spLocks noGrp="1"/>
          </p:cNvSpPr>
          <p:nvPr>
            <p:ph type="sldNum" sz="quarter" idx="5"/>
          </p:nvPr>
        </p:nvSpPr>
        <p:spPr>
          <a:noFill/>
        </p:spPr>
        <p:txBody>
          <a:bodyPr/>
          <a:lstStyle/>
          <a:p>
            <a:fld id="{0C1E4103-30A8-4A7A-8BC1-1DE166B130EB}" type="slidenum">
              <a:rPr lang="en-US" smtClean="0"/>
              <a:pPr/>
              <a:t>214</a:t>
            </a:fld>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ln/>
        </p:spPr>
      </p:sp>
      <p:sp>
        <p:nvSpPr>
          <p:cNvPr id="452611" name="Notes Placeholder 2"/>
          <p:cNvSpPr>
            <a:spLocks noGrp="1"/>
          </p:cNvSpPr>
          <p:nvPr>
            <p:ph type="body" idx="1"/>
          </p:nvPr>
        </p:nvSpPr>
        <p:spPr>
          <a:noFill/>
          <a:ln/>
        </p:spPr>
        <p:txBody>
          <a:bodyPr/>
          <a:lstStyle/>
          <a:p>
            <a:endParaRPr lang="en-US" smtClean="0">
              <a:latin typeface="Arial" pitchFamily="34" charset="0"/>
            </a:endParaRPr>
          </a:p>
        </p:txBody>
      </p:sp>
      <p:sp>
        <p:nvSpPr>
          <p:cNvPr id="452612" name="Slide Number Placeholder 3"/>
          <p:cNvSpPr>
            <a:spLocks noGrp="1"/>
          </p:cNvSpPr>
          <p:nvPr>
            <p:ph type="sldNum" sz="quarter" idx="5"/>
          </p:nvPr>
        </p:nvSpPr>
        <p:spPr>
          <a:noFill/>
        </p:spPr>
        <p:txBody>
          <a:bodyPr/>
          <a:lstStyle/>
          <a:p>
            <a:fld id="{D376B10D-2413-4CC1-8CFB-E64C1BD87A14}" type="slidenum">
              <a:rPr lang="en-US" smtClean="0"/>
              <a:pPr/>
              <a:t>215</a:t>
            </a:fld>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a:ln/>
        </p:spPr>
      </p:sp>
      <p:sp>
        <p:nvSpPr>
          <p:cNvPr id="453635" name="Notes Placeholder 2"/>
          <p:cNvSpPr>
            <a:spLocks noGrp="1"/>
          </p:cNvSpPr>
          <p:nvPr>
            <p:ph type="body" idx="1"/>
          </p:nvPr>
        </p:nvSpPr>
        <p:spPr>
          <a:noFill/>
          <a:ln/>
        </p:spPr>
        <p:txBody>
          <a:bodyPr/>
          <a:lstStyle/>
          <a:p>
            <a:endParaRPr lang="en-US" smtClean="0">
              <a:latin typeface="Arial" pitchFamily="34" charset="0"/>
            </a:endParaRPr>
          </a:p>
        </p:txBody>
      </p:sp>
      <p:sp>
        <p:nvSpPr>
          <p:cNvPr id="453636" name="Slide Number Placeholder 3"/>
          <p:cNvSpPr>
            <a:spLocks noGrp="1"/>
          </p:cNvSpPr>
          <p:nvPr>
            <p:ph type="sldNum" sz="quarter" idx="5"/>
          </p:nvPr>
        </p:nvSpPr>
        <p:spPr>
          <a:noFill/>
        </p:spPr>
        <p:txBody>
          <a:bodyPr/>
          <a:lstStyle/>
          <a:p>
            <a:fld id="{EA7CFAD4-66A4-4448-A789-8F28D13F9CA1}" type="slidenum">
              <a:rPr lang="en-US" smtClean="0"/>
              <a:pPr/>
              <a:t>216</a:t>
            </a:fld>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C1B8F513-66C9-4C91-8339-8F9A6015182B}" type="slidenum">
              <a:rPr lang="en-US" smtClean="0"/>
              <a:pPr/>
              <a:t>217</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r>
              <a:rPr lang="en-US" smtClean="0">
                <a:latin typeface="Arial" pitchFamily="34" charset="0"/>
              </a:rPr>
              <a:t>The story you have just heard is very disturbing and depressing.  But as a solution, I leave you with a quote from </a:t>
            </a:r>
            <a:r>
              <a:rPr lang="en-US" i="1" smtClean="0">
                <a:latin typeface="Arial" pitchFamily="34" charset="0"/>
              </a:rPr>
              <a:t>Slaughterhouse-Five</a:t>
            </a:r>
            <a:r>
              <a:rPr lang="en-US" smtClean="0">
                <a:latin typeface="Arial" pitchFamily="34" charset="0"/>
              </a:rPr>
              <a:t>.  Billy Pilgrim sometimes comes unstuck in time.  It happened once when he was watching a movie.  [Read this slide and the next one.]</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0FEE8D1B-B2AF-4A83-95F1-000DB3488EC4}" type="slidenum">
              <a:rPr lang="en-US" smtClean="0"/>
              <a:pPr/>
              <a:t>218</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r>
              <a:rPr lang="en-US" smtClean="0">
                <a:latin typeface="Arial" pitchFamily="34" charset="0"/>
              </a:rPr>
              <a:t>The story you have just heard is very disturbing and depressing.  But as a solution, I leave you with a quote from </a:t>
            </a:r>
            <a:r>
              <a:rPr lang="en-US" i="1" smtClean="0">
                <a:latin typeface="Arial" pitchFamily="34" charset="0"/>
              </a:rPr>
              <a:t>Slaughterhouse-Five</a:t>
            </a:r>
            <a:r>
              <a:rPr lang="en-US" smtClean="0">
                <a:latin typeface="Arial" pitchFamily="34" charset="0"/>
              </a:rPr>
              <a:t>.  Billy Pilgrim sometimes comes unstuck in time.  It happened once when he was watching a movie.  [Read this slide and the previous one.]</a:t>
            </a:r>
          </a:p>
          <a:p>
            <a:pPr eaLnBrk="1" hangingPunct="1"/>
            <a:endParaRPr lang="en-US" smtClean="0">
              <a:latin typeface="Arial"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023E54D-1082-4483-8821-BFAEDB3A9C48}" type="slidenum">
              <a:rPr lang="en-US" smtClean="0"/>
              <a:pPr/>
              <a:t>219</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r>
              <a:rPr lang="en-US" smtClean="0">
                <a:latin typeface="Arial" pitchFamily="34" charset="0"/>
              </a:rPr>
              <a:t>I hope we learn the lessons of nuclear winter well enough to keep our beautiful planet looking this way for a long time to come.</a:t>
            </a:r>
          </a:p>
          <a:p>
            <a:pPr eaLnBrk="1" hangingPunct="1"/>
            <a:endParaRPr lang="en-US" smtClean="0">
              <a:latin typeface="Arial" pitchFamily="34" charset="0"/>
            </a:endParaRPr>
          </a:p>
          <a:p>
            <a:pPr eaLnBrk="1" hangingPunct="1"/>
            <a:r>
              <a:rPr lang="en-US" smtClean="0">
                <a:latin typeface="Arial" pitchFamily="34" charset="0"/>
              </a:rPr>
              <a:t>Apollo 17 photograph of Earth, taken on the way to the Moon, December 17, 1972.</a:t>
            </a:r>
          </a:p>
          <a:p>
            <a:pPr eaLnBrk="1" hangingPunct="1"/>
            <a:endParaRPr lang="en-US" smtClean="0">
              <a:latin typeface="Arial" pitchFamily="34" charset="0"/>
            </a:endParaRPr>
          </a:p>
          <a:p>
            <a:pPr eaLnBrk="1" hangingPunct="1"/>
            <a:r>
              <a:rPr lang="en-US" smtClean="0">
                <a:latin typeface="Arial" pitchFamily="34" charset="0"/>
              </a:rPr>
              <a:t>Photo from NASA. NASA Photo ID: AS17-148-22727 File Name: 10075945.jpg </a:t>
            </a:r>
          </a:p>
          <a:p>
            <a:pPr eaLnBrk="1" hangingPunct="1"/>
            <a:endParaRPr lang="en-US" smtClean="0">
              <a:latin typeface="Arial" pitchFamily="34" charset="0"/>
            </a:endParaRPr>
          </a:p>
          <a:p>
            <a:pPr eaLnBrk="1" hangingPunct="1"/>
            <a:r>
              <a:rPr lang="en-US" smtClean="0">
                <a:latin typeface="Arial" pitchFamily="34" charset="0"/>
              </a:rPr>
              <a:t>http://nssdc.gsfc.nasa.gov/image/planetary/earth/apollo17_earth.jpg</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a:ln/>
        </p:spPr>
      </p:sp>
      <p:sp>
        <p:nvSpPr>
          <p:cNvPr id="457731" name="Notes Placeholder 2"/>
          <p:cNvSpPr>
            <a:spLocks noGrp="1"/>
          </p:cNvSpPr>
          <p:nvPr>
            <p:ph type="body" idx="1"/>
          </p:nvPr>
        </p:nvSpPr>
        <p:spPr>
          <a:noFill/>
          <a:ln/>
        </p:spPr>
        <p:txBody>
          <a:bodyPr/>
          <a:lstStyle/>
          <a:p>
            <a:endParaRPr lang="en-US" smtClean="0">
              <a:latin typeface="Arial" pitchFamily="34" charset="0"/>
            </a:endParaRPr>
          </a:p>
        </p:txBody>
      </p:sp>
      <p:sp>
        <p:nvSpPr>
          <p:cNvPr id="457732" name="Slide Number Placeholder 3"/>
          <p:cNvSpPr>
            <a:spLocks noGrp="1"/>
          </p:cNvSpPr>
          <p:nvPr>
            <p:ph type="sldNum" sz="quarter" idx="5"/>
          </p:nvPr>
        </p:nvSpPr>
        <p:spPr>
          <a:noFill/>
        </p:spPr>
        <p:txBody>
          <a:bodyPr/>
          <a:lstStyle/>
          <a:p>
            <a:fld id="{F43FCA7A-F173-4F80-99C6-2E2A3BDD893D}" type="slidenum">
              <a:rPr lang="en-US" smtClean="0"/>
              <a:pPr/>
              <a:t>220</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37AF0B95-368D-429C-9695-CDC2A28559C4}" type="slidenum">
              <a:rPr lang="en-US" smtClean="0"/>
              <a:pPr/>
              <a:t>22</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smtClean="0">
                <a:latin typeface="Arial" pitchFamily="34" charset="0"/>
              </a:rPr>
              <a:t>This figure shows how the normal Hadley Cell circulation in the atmosphere would be changed to a global scale circulation, which would transport the smoke and dust generated in the Northern Hemisphere into the remote Southern Hemisphere.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69E2171D-8D7E-41CA-9740-BF9EF31D3314}" type="slidenum">
              <a:rPr lang="en-US" smtClean="0"/>
              <a:pPr/>
              <a:t>23</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smtClean="0">
                <a:latin typeface="Arial" pitchFamily="34" charset="0"/>
              </a:rPr>
              <a:t>These are surface temperature effects, showing dramatic cooling over continents 40 days after the initial smoke injection.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19F6C06C-5A73-446F-93FB-C16FCD591873}" type="slidenum">
              <a:rPr lang="en-US" smtClean="0"/>
              <a:pPr/>
              <a:t>24</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smtClean="0">
                <a:latin typeface="Arial" pitchFamily="34" charset="0"/>
              </a:rPr>
              <a:t>All the previous calculations were very short or did not go through the seasonal cycle.  None had included ocean feedbacks or been calculated for more than one year.  I used an energy balance model and found that ice and snow feedbacks would prolong the effects for several years.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6FC9E89-36B2-4ABD-9C60-3B9627E2FA06}" type="slidenum">
              <a:rPr lang="en-US" smtClean="0"/>
              <a:pPr/>
              <a:t>25</a:t>
            </a:fld>
            <a:endParaRPr lang="en-US"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smtClean="0">
                <a:latin typeface="Arial" pitchFamily="34" charset="0"/>
              </a:rPr>
              <a:t>Even in the second summer after the holocaust, surface air temperatures over land would be more than 6°C (11°F) colder than normal.  It is hard to imagine agriculture under those conditions.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ABA374AD-8D12-4F57-A21E-C40402999ACD}" type="slidenum">
              <a:rPr lang="en-US" smtClean="0"/>
              <a:pPr/>
              <a:t>26</a:t>
            </a:fld>
            <a:endParaRPr lang="en-US"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smtClean="0">
                <a:latin typeface="Arial" pitchFamily="34" charset="0"/>
              </a:rPr>
              <a:t>The calculations were done for a large number of different cases, as listed in the captions here.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003D892A-FC41-4DFC-9E61-6123CF548C6B}" type="slidenum">
              <a:rPr lang="en-US" smtClean="0"/>
              <a:pPr/>
              <a:t>27</a:t>
            </a:fld>
            <a:endParaRPr lang="en-US"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smtClean="0">
                <a:latin typeface="Arial" pitchFamily="34" charset="0"/>
              </a:rPr>
              <a:t>An American group subsequently conducted a nuclear winter simulation with a three-dimensional climate model.  They produced better-looking graphics, which illustrate the temperature effects.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37171E16-8322-446E-AE29-B65FB75AB8CA}" type="slidenum">
              <a:rPr lang="en-US" smtClean="0"/>
              <a:pPr/>
              <a:t>28</a:t>
            </a:fld>
            <a:endParaRPr lang="en-US"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en-US" smtClean="0">
                <a:latin typeface="Arial" pitchFamily="34" charset="0"/>
              </a:rPr>
              <a:t>An American group subsequently conducted a nuclear winter simulation with a three-dimensional climate model.  They produced better-looking graphics, which illustrate the temperature effects.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165D8717-8700-4CB2-8FF6-F9419A277DF2}" type="slidenum">
              <a:rPr lang="en-US" smtClean="0"/>
              <a:pPr/>
              <a:t>29</a:t>
            </a:fld>
            <a:endParaRPr lang="en-US"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regions of smoke injection.  Other experiments with injections in only one of the two regions produced similar results.  In other words, if the US attacked Russia or Russia attacked the US, and there were no response, nuclear winter would still result.</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endParaRPr lang="en-US" smtClean="0">
              <a:latin typeface="Arial" pitchFamily="34" charset="0"/>
            </a:endParaRPr>
          </a:p>
        </p:txBody>
      </p:sp>
      <p:sp>
        <p:nvSpPr>
          <p:cNvPr id="238596" name="Slide Number Placeholder 3"/>
          <p:cNvSpPr>
            <a:spLocks noGrp="1"/>
          </p:cNvSpPr>
          <p:nvPr>
            <p:ph type="sldNum" sz="quarter" idx="5"/>
          </p:nvPr>
        </p:nvSpPr>
        <p:spPr>
          <a:noFill/>
        </p:spPr>
        <p:txBody>
          <a:bodyPr/>
          <a:lstStyle/>
          <a:p>
            <a:fld id="{B2C05174-C23C-463F-B7C3-52FB44B4C262}"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A817CE66-A953-4547-A611-6F4CFC02E95D}" type="slidenum">
              <a:rPr lang="en-US" smtClean="0"/>
              <a:pPr/>
              <a:t>30</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smtClean="0">
                <a:latin typeface="Arial" pitchFamily="34" charset="0"/>
              </a:rPr>
              <a:t>This shows the smoke concentration as a function of height and latitude after 5 days for the summer case.  Note that the smoke, which was initially injected only up to 7 km, is already starting to rise and head south.</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87924C8A-0593-440A-9832-B1F1304738B0}" type="slidenum">
              <a:rPr lang="en-US" smtClean="0"/>
              <a:pPr/>
              <a:t>31</a:t>
            </a:fld>
            <a:endParaRPr lang="en-US"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smtClean="0">
                <a:latin typeface="Arial" pitchFamily="34" charset="0"/>
              </a:rPr>
              <a:t>After 20 days, substantial smoke has already crossed the Equator.</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871CCBEA-04A4-4AAD-8717-B02BDD8964C3}" type="slidenum">
              <a:rPr lang="en-US" smtClean="0"/>
              <a:pPr/>
              <a:t>32</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smtClean="0">
                <a:latin typeface="Arial" pitchFamily="34" charset="0"/>
              </a:rPr>
              <a:t>By Day 20, most of the continents are covered by smoke.  In the darkest grey region, less than 10% of normal sunlight would get through.  Even in the lightest shaded region, more than 30% of sunlight is blocked.</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819F7F0D-737D-4D61-83B7-F129CB92D1D5}" type="slidenum">
              <a:rPr lang="en-US" smtClean="0"/>
              <a:pPr/>
              <a:t>33</a:t>
            </a:fld>
            <a:endParaRPr 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surface temperatures at the beginning of the experiment.</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DD5B63E5-4319-4965-B003-330A9672D6CD}" type="slidenum">
              <a:rPr lang="en-US" smtClean="0"/>
              <a:pPr/>
              <a:t>34</a:t>
            </a:fld>
            <a:endParaRPr lang="en-U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temperatures at Day 20.  Much of Asia and North America is below freezing.</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3DD09414-EF22-4A11-B2EA-4AEF2B6346E8}" type="slidenum">
              <a:rPr lang="en-US" smtClean="0"/>
              <a:pPr/>
              <a:t>35</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smtClean="0">
                <a:latin typeface="Arial" pitchFamily="34" charset="0"/>
              </a:rPr>
              <a:t>These are the temperature changes.  Everything yellow is 5 to 15 degrees Celsius (9 to 27 degrees Fahrenheit) colder.  Even during the height of the last Ice Age 20,000 years ago when ice sheets covered Canada, Europe and parts of the US, the tropical temperatures were only 5 degrees Celsius colder than today.</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61782017-9944-4E52-837F-16B0AF3791B3}" type="slidenum">
              <a:rPr lang="en-US" smtClean="0"/>
              <a:pPr/>
              <a:t>36</a:t>
            </a:fld>
            <a:endParaRPr 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xfrm>
            <a:off x="914400" y="4343400"/>
            <a:ext cx="5029200" cy="4114800"/>
          </a:xfrm>
          <a:noFill/>
          <a:ln/>
        </p:spPr>
        <p:txBody>
          <a:bodyPr/>
          <a:lstStyle/>
          <a:p>
            <a:pPr eaLnBrk="1" hangingPunct="1"/>
            <a:r>
              <a:rPr lang="en-US" smtClean="0">
                <a:latin typeface="Arial" pitchFamily="34" charset="0"/>
              </a:rPr>
              <a:t>The number of nuclear weapons on the planet began to decrease after the intensive discussion of the direct and indirect effects of nuclear weapons in the 1980s, stimulated by the work on nuclear winter.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4B54F5-F430-4DD6-A17D-DB5050290683}"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AA2BABEB-5444-4A8A-92B4-EAA69E72EFAE}" type="slidenum">
              <a:rPr lang="en-US" smtClean="0"/>
              <a:pPr/>
              <a:t>38</a:t>
            </a:fld>
            <a:endParaRPr lang="en-U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8C0C396B-1344-425D-B8F4-32F849982911}" type="slidenum">
              <a:rPr lang="en-US" smtClean="0"/>
              <a:pPr/>
              <a:t>39</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02D5D871-9A9B-4465-804F-B673C389EC0B}" type="slidenum">
              <a:rPr lang="en-US" smtClean="0"/>
              <a:pPr/>
              <a:t>4</a:t>
            </a:fld>
            <a:endParaRPr lang="en-US"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a:spcBef>
                <a:spcPct val="50000"/>
              </a:spcBef>
            </a:pPr>
            <a:r>
              <a:rPr lang="en-US" smtClean="0">
                <a:latin typeface="Arial" pitchFamily="34" charset="0"/>
              </a:rPr>
              <a:t>These and other papers on the policy implications can be downloaded at </a:t>
            </a:r>
            <a:r>
              <a:rPr lang="en-US" b="1" smtClean="0">
                <a:latin typeface="Arial" pitchFamily="34" charset="0"/>
              </a:rPr>
              <a:t>http://climate.envsci.rutgers.edu/nuclear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endParaRPr lang="en-US" smtClean="0">
              <a:latin typeface="Arial" pitchFamily="34" charset="0"/>
            </a:endParaRPr>
          </a:p>
        </p:txBody>
      </p:sp>
      <p:sp>
        <p:nvSpPr>
          <p:cNvPr id="275460" name="Slide Number Placeholder 3"/>
          <p:cNvSpPr>
            <a:spLocks noGrp="1"/>
          </p:cNvSpPr>
          <p:nvPr>
            <p:ph type="sldNum" sz="quarter" idx="5"/>
          </p:nvPr>
        </p:nvSpPr>
        <p:spPr>
          <a:noFill/>
        </p:spPr>
        <p:txBody>
          <a:bodyPr/>
          <a:lstStyle/>
          <a:p>
            <a:fld id="{879A6C4E-1C15-4316-9FDA-30B9C12F616D}"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p:spPr>
        <p:txBody>
          <a:bodyPr/>
          <a:lstStyle/>
          <a:p>
            <a:endParaRPr lang="en-US" smtClean="0">
              <a:latin typeface="Arial" pitchFamily="34" charset="0"/>
            </a:endParaRPr>
          </a:p>
        </p:txBody>
      </p:sp>
      <p:sp>
        <p:nvSpPr>
          <p:cNvPr id="276484" name="Slide Number Placeholder 3"/>
          <p:cNvSpPr>
            <a:spLocks noGrp="1"/>
          </p:cNvSpPr>
          <p:nvPr>
            <p:ph type="sldNum" sz="quarter" idx="5"/>
          </p:nvPr>
        </p:nvSpPr>
        <p:spPr>
          <a:noFill/>
        </p:spPr>
        <p:txBody>
          <a:bodyPr/>
          <a:lstStyle/>
          <a:p>
            <a:fld id="{2967A736-18DB-4AC2-B657-186501CF6D77}"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endParaRPr lang="en-US" smtClean="0">
              <a:latin typeface="Arial" pitchFamily="34" charset="0"/>
            </a:endParaRPr>
          </a:p>
        </p:txBody>
      </p:sp>
      <p:sp>
        <p:nvSpPr>
          <p:cNvPr id="277508" name="Slide Number Placeholder 3"/>
          <p:cNvSpPr>
            <a:spLocks noGrp="1"/>
          </p:cNvSpPr>
          <p:nvPr>
            <p:ph type="sldNum" sz="quarter" idx="5"/>
          </p:nvPr>
        </p:nvSpPr>
        <p:spPr>
          <a:noFill/>
        </p:spPr>
        <p:txBody>
          <a:bodyPr/>
          <a:lstStyle/>
          <a:p>
            <a:fld id="{D3507998-089D-436C-8C32-96C3A1FE73A4}"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p:spPr>
        <p:txBody>
          <a:bodyPr/>
          <a:lstStyle/>
          <a:p>
            <a:endParaRPr lang="en-US" smtClean="0">
              <a:latin typeface="Arial" pitchFamily="34" charset="0"/>
            </a:endParaRPr>
          </a:p>
        </p:txBody>
      </p:sp>
      <p:sp>
        <p:nvSpPr>
          <p:cNvPr id="278532" name="Slide Number Placeholder 3"/>
          <p:cNvSpPr>
            <a:spLocks noGrp="1"/>
          </p:cNvSpPr>
          <p:nvPr>
            <p:ph type="sldNum" sz="quarter" idx="5"/>
          </p:nvPr>
        </p:nvSpPr>
        <p:spPr>
          <a:noFill/>
        </p:spPr>
        <p:txBody>
          <a:bodyPr/>
          <a:lstStyle/>
          <a:p>
            <a:fld id="{388122B1-90A3-452E-AB4E-43C1056B2F58}"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latin typeface="Arial" pitchFamily="34" charset="0"/>
            </a:endParaRPr>
          </a:p>
        </p:txBody>
      </p:sp>
      <p:sp>
        <p:nvSpPr>
          <p:cNvPr id="279556" name="Slide Number Placeholder 3"/>
          <p:cNvSpPr>
            <a:spLocks noGrp="1"/>
          </p:cNvSpPr>
          <p:nvPr>
            <p:ph type="sldNum" sz="quarter" idx="5"/>
          </p:nvPr>
        </p:nvSpPr>
        <p:spPr>
          <a:noFill/>
        </p:spPr>
        <p:txBody>
          <a:bodyPr/>
          <a:lstStyle/>
          <a:p>
            <a:fld id="{DFD451C4-0A4C-4D04-ABB3-8C0A72DF2B45}"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smtClean="0">
              <a:latin typeface="Arial" pitchFamily="34" charset="0"/>
            </a:endParaRPr>
          </a:p>
        </p:txBody>
      </p:sp>
      <p:sp>
        <p:nvSpPr>
          <p:cNvPr id="280580" name="Slide Number Placeholder 3"/>
          <p:cNvSpPr>
            <a:spLocks noGrp="1"/>
          </p:cNvSpPr>
          <p:nvPr>
            <p:ph type="sldNum" sz="quarter" idx="5"/>
          </p:nvPr>
        </p:nvSpPr>
        <p:spPr>
          <a:noFill/>
        </p:spPr>
        <p:txBody>
          <a:bodyPr/>
          <a:lstStyle/>
          <a:p>
            <a:fld id="{C6D8AA71-3618-4620-B398-2FE72F50E5F1}"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latin typeface="Arial" pitchFamily="34" charset="0"/>
            </a:endParaRPr>
          </a:p>
        </p:txBody>
      </p:sp>
      <p:sp>
        <p:nvSpPr>
          <p:cNvPr id="281604" name="Slide Number Placeholder 3"/>
          <p:cNvSpPr>
            <a:spLocks noGrp="1"/>
          </p:cNvSpPr>
          <p:nvPr>
            <p:ph type="sldNum" sz="quarter" idx="5"/>
          </p:nvPr>
        </p:nvSpPr>
        <p:spPr>
          <a:noFill/>
        </p:spPr>
        <p:txBody>
          <a:bodyPr/>
          <a:lstStyle/>
          <a:p>
            <a:fld id="{FD63099F-BBA6-4912-9586-A8D8AF3FB042}"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latin typeface="Arial" pitchFamily="34" charset="0"/>
            </a:endParaRPr>
          </a:p>
        </p:txBody>
      </p:sp>
      <p:sp>
        <p:nvSpPr>
          <p:cNvPr id="282628" name="Slide Number Placeholder 3"/>
          <p:cNvSpPr>
            <a:spLocks noGrp="1"/>
          </p:cNvSpPr>
          <p:nvPr>
            <p:ph type="sldNum" sz="quarter" idx="5"/>
          </p:nvPr>
        </p:nvSpPr>
        <p:spPr>
          <a:noFill/>
        </p:spPr>
        <p:txBody>
          <a:bodyPr/>
          <a:lstStyle/>
          <a:p>
            <a:fld id="{3867B50A-CC7B-4DBD-B167-AC10E1FB1B92}"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endParaRPr lang="en-US" smtClean="0">
              <a:latin typeface="Arial" pitchFamily="34" charset="0"/>
            </a:endParaRPr>
          </a:p>
        </p:txBody>
      </p:sp>
      <p:sp>
        <p:nvSpPr>
          <p:cNvPr id="283652" name="Slide Number Placeholder 3"/>
          <p:cNvSpPr>
            <a:spLocks noGrp="1"/>
          </p:cNvSpPr>
          <p:nvPr>
            <p:ph type="sldNum" sz="quarter" idx="5"/>
          </p:nvPr>
        </p:nvSpPr>
        <p:spPr>
          <a:noFill/>
        </p:spPr>
        <p:txBody>
          <a:bodyPr/>
          <a:lstStyle/>
          <a:p>
            <a:fld id="{7EB77270-DF10-4A14-A43D-8225A67B8746}"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968F2885-C3B2-4DB5-9A1B-B5881C82024D}" type="slidenum">
              <a:rPr lang="en-US" smtClean="0"/>
              <a:pPr/>
              <a:t>49</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r>
              <a:rPr lang="en-US" b="1" smtClean="0">
                <a:latin typeface="Arial" pitchFamily="34" charset="0"/>
              </a:rPr>
              <a:t>Twenty years after the threat of nuclear winter was discovered, we now ask:</a:t>
            </a:r>
          </a:p>
          <a:p>
            <a:pPr eaLnBrk="1" hangingPunct="1"/>
            <a:endParaRPr lang="en-US" b="1" smtClean="0">
              <a:latin typeface="Arial" pitchFamily="34" charset="0"/>
            </a:endParaRPr>
          </a:p>
          <a:p>
            <a:pPr eaLnBrk="1" hangingPunct="1"/>
            <a:r>
              <a:rPr lang="en-US" smtClean="0">
                <a:solidFill>
                  <a:schemeClr val="hlink"/>
                </a:solidFill>
                <a:latin typeface="Arial" pitchFamily="34" charset="0"/>
              </a:rPr>
              <a:t>1.  Although the Cold War and its associated nuclear arms race are over, could remaining nuclear arsenals still produce nuclear winter?</a:t>
            </a:r>
            <a:br>
              <a:rPr lang="en-US" smtClean="0">
                <a:solidFill>
                  <a:schemeClr val="hlink"/>
                </a:solidFill>
                <a:latin typeface="Arial" pitchFamily="34" charset="0"/>
              </a:rPr>
            </a:br>
            <a:endParaRPr lang="en-US" smtClean="0">
              <a:latin typeface="Arial" pitchFamily="34" charset="0"/>
            </a:endParaRPr>
          </a:p>
          <a:p>
            <a:pPr eaLnBrk="1" hangingPunct="1"/>
            <a:r>
              <a:rPr lang="en-US" smtClean="0">
                <a:latin typeface="Arial" pitchFamily="34" charset="0"/>
              </a:rPr>
              <a:t>2.  What would be the consequences of the use of a much smaller number of nuclear weapons in a regional nuclear conflict?</a:t>
            </a:r>
          </a:p>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658145FE-0221-4F68-B5A1-2907391EEAAA}" type="slidenum">
              <a:rPr lang="en-US" smtClean="0"/>
              <a:pPr/>
              <a:t>5</a:t>
            </a:fld>
            <a:endParaRPr lang="en-US"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r>
              <a:rPr lang="en-US" smtClean="0">
                <a:latin typeface="Arial" pitchFamily="34" charset="0"/>
              </a:rPr>
              <a:t>This presentation is dedicated to Carl Sagan (1934-1996), who did more than anyone else to warn the planet of the dangers of nuclear winter, and who died much too young.</a:t>
            </a:r>
          </a:p>
          <a:p>
            <a:pPr eaLnBrk="1" hangingPunct="1"/>
            <a:endParaRPr lang="en-US" smtClean="0">
              <a:latin typeface="Arial" pitchFamily="34" charset="0"/>
            </a:endParaRPr>
          </a:p>
          <a:p>
            <a:pPr eaLnBrk="1" hangingPunct="1"/>
            <a:r>
              <a:rPr lang="en-US" smtClean="0">
                <a:latin typeface="Arial" pitchFamily="34" charset="0"/>
              </a:rPr>
              <a:t>http://antwrp.gsfc.nasa.gov/apod/image/9612/sagan_uc_big.jpg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83B966DD-85A3-4F0E-A309-35DA519721FD}" type="slidenum">
              <a:rPr lang="en-US" smtClean="0"/>
              <a:pPr/>
              <a:t>50</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r>
              <a:rPr lang="en-US" b="1" smtClean="0">
                <a:latin typeface="Arial" pitchFamily="34" charset="0"/>
              </a:rPr>
              <a:t>Twenty years after the threat of nuclear winter was discovered, we now ask:</a:t>
            </a:r>
          </a:p>
          <a:p>
            <a:pPr eaLnBrk="1" hangingPunct="1"/>
            <a:endParaRPr lang="en-US" b="1" smtClean="0">
              <a:latin typeface="Arial" pitchFamily="34" charset="0"/>
            </a:endParaRPr>
          </a:p>
          <a:p>
            <a:pPr eaLnBrk="1" hangingPunct="1"/>
            <a:r>
              <a:rPr lang="en-US" smtClean="0">
                <a:solidFill>
                  <a:schemeClr val="hlink"/>
                </a:solidFill>
                <a:latin typeface="Arial" pitchFamily="34" charset="0"/>
              </a:rPr>
              <a:t>1.  Although the Cold War and its associated nuclear arms race are over, could remaining nuclear arsenals still produce nuclear winter?  </a:t>
            </a:r>
            <a:r>
              <a:rPr lang="en-US" smtClean="0">
                <a:solidFill>
                  <a:srgbClr val="FF0000"/>
                </a:solidFill>
                <a:latin typeface="Arial" pitchFamily="34" charset="0"/>
              </a:rPr>
              <a:t>YES, AND IT WOULD LAST LONGER THAN WE THOUGHT BEFORE.</a:t>
            </a:r>
            <a:endParaRPr lang="en-US" smtClean="0">
              <a:latin typeface="Arial" pitchFamily="34" charset="0"/>
            </a:endParaRPr>
          </a:p>
          <a:p>
            <a:pPr eaLnBrk="1" hangingPunct="1"/>
            <a:r>
              <a:rPr lang="en-US" smtClean="0">
                <a:latin typeface="Arial" pitchFamily="34" charset="0"/>
              </a:rPr>
              <a:t>2.  What would be the consequences of the use of a much smaller number of nuclear weapons in a regional nuclear conflict? </a:t>
            </a:r>
            <a:endParaRPr lang="en-US" smtClean="0">
              <a:solidFill>
                <a:srgbClr val="FF0000"/>
              </a:solidFill>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45889899-3C1A-41E7-B78C-BD226FB2A010}" type="slidenum">
              <a:rPr lang="en-US" smtClean="0"/>
              <a:pPr/>
              <a:t>51</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en-US" b="1" smtClean="0">
                <a:latin typeface="Arial" pitchFamily="34" charset="0"/>
              </a:rPr>
              <a:t>Twenty years after the threat of nuclear winter was discovered, we now ask:</a:t>
            </a:r>
          </a:p>
          <a:p>
            <a:pPr eaLnBrk="1" hangingPunct="1"/>
            <a:endParaRPr lang="en-US" b="1" smtClean="0">
              <a:latin typeface="Arial" pitchFamily="34" charset="0"/>
            </a:endParaRPr>
          </a:p>
          <a:p>
            <a:pPr eaLnBrk="1" hangingPunct="1"/>
            <a:r>
              <a:rPr lang="en-US" smtClean="0">
                <a:solidFill>
                  <a:schemeClr val="hlink"/>
                </a:solidFill>
                <a:latin typeface="Arial" pitchFamily="34" charset="0"/>
              </a:rPr>
              <a:t>1.  Although the Cold War and its associated nuclear arms race are over, could remaining nuclear arsenals still produce nuclear winter?  </a:t>
            </a:r>
            <a:r>
              <a:rPr lang="en-US" smtClean="0">
                <a:solidFill>
                  <a:srgbClr val="FF0000"/>
                </a:solidFill>
                <a:latin typeface="Arial" pitchFamily="34" charset="0"/>
              </a:rPr>
              <a:t>YES, AND IT WOULD LAST LONGER THAN WE THOUGHT BEFORE.</a:t>
            </a:r>
            <a:endParaRPr lang="en-US" smtClean="0">
              <a:latin typeface="Arial" pitchFamily="34" charset="0"/>
            </a:endParaRPr>
          </a:p>
          <a:p>
            <a:pPr eaLnBrk="1" hangingPunct="1"/>
            <a:r>
              <a:rPr lang="en-US" smtClean="0">
                <a:latin typeface="Arial" pitchFamily="34" charset="0"/>
              </a:rPr>
              <a:t>2.  What would be the consequences of the use of a much smaller number of nuclear weapons in a regional nuclear conflict?  </a:t>
            </a:r>
            <a:r>
              <a:rPr lang="en-US" smtClean="0">
                <a:solidFill>
                  <a:srgbClr val="FF0000"/>
                </a:solidFill>
                <a:latin typeface="Arial" pitchFamily="34" charset="0"/>
              </a:rPr>
              <a:t>NOT NUCLEAR WINTER, BUT MILLIONS DEAD FROM BLAST, RADIOACTIVITY AND FIRES, AND SEVERE IMPACTS ON GLOBAL AGRICULTURE FOR MORE THAN A DECADE.</a:t>
            </a:r>
          </a:p>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AE5B105E-04A0-49E2-B385-BC9ACFC531BE}" type="slidenum">
              <a:rPr lang="en-US" smtClean="0"/>
              <a:pPr/>
              <a:t>52</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r>
              <a:rPr lang="en-US" sz="1000" smtClean="0">
                <a:latin typeface="Arial" pitchFamily="34" charset="0"/>
              </a:rPr>
              <a:t>Jack London lived in Oakland, across the Bay from San Francisco.  The 1906 earthquake broke water mains and started fires in the city.  Here is his account.  Thus we learn that firestorms can result from burning cities no matter how they are started.  [I always read this to the audience, emphasizing the last part of the last sentence.]</a:t>
            </a:r>
          </a:p>
          <a:p>
            <a:pPr eaLnBrk="1" hangingPunct="1"/>
            <a:endParaRPr lang="en-US" sz="1000" smtClean="0">
              <a:latin typeface="Arial" pitchFamily="34" charset="0"/>
            </a:endParaRPr>
          </a:p>
          <a:p>
            <a:pPr eaLnBrk="1" hangingPunct="1"/>
            <a:r>
              <a:rPr lang="en-US" sz="1000" smtClean="0">
                <a:latin typeface="Arial" pitchFamily="34" charset="0"/>
              </a:rPr>
              <a:t>Painting from http://www.sfmuseum.org/1906/coulter.html :</a:t>
            </a:r>
          </a:p>
          <a:p>
            <a:pPr eaLnBrk="1" hangingPunct="1"/>
            <a:r>
              <a:rPr lang="en-US" sz="1000" smtClean="0">
                <a:latin typeface="Arial" pitchFamily="34" charset="0"/>
              </a:rPr>
              <a:t>Lurid flames sweep San Francisco in William Alexander Coulter</a:t>
            </a:r>
            <a:r>
              <a:rPr lang="ja-JP" altLang="en-US" sz="1000" smtClean="0">
                <a:latin typeface="Arial" pitchFamily="34" charset="0"/>
              </a:rPr>
              <a:t>’</a:t>
            </a:r>
            <a:r>
              <a:rPr lang="en-US" altLang="ja-JP" sz="1000" smtClean="0">
                <a:latin typeface="Arial" pitchFamily="34" charset="0"/>
              </a:rPr>
              <a:t>s (1849-1936) panorama of the largest maritime rescue in United States history, where more than thirty-thousand people were taken from the shoreline between Fort Mason and the foot of Lombard Street. Mr. Coulter</a:t>
            </a:r>
            <a:r>
              <a:rPr lang="ja-JP" altLang="en-US" sz="1000" smtClean="0">
                <a:latin typeface="Arial" pitchFamily="34" charset="0"/>
              </a:rPr>
              <a:t>’</a:t>
            </a:r>
            <a:r>
              <a:rPr lang="en-US" altLang="ja-JP" sz="1000" smtClean="0">
                <a:latin typeface="Arial" pitchFamily="34" charset="0"/>
              </a:rPr>
              <a:t>s painting depicts the flotilla of rescue vessels ferrying survivors from the burning city to Sausalito. </a:t>
            </a:r>
          </a:p>
          <a:p>
            <a:pPr eaLnBrk="1" hangingPunct="1"/>
            <a:r>
              <a:rPr lang="en-US" sz="1000" smtClean="0">
                <a:latin typeface="Arial" pitchFamily="34" charset="0"/>
              </a:rPr>
              <a:t>Mr. Coulter painted from sketches drawn as he helped during the Dunkirk-like evacuation, and he took certain liberties with the San Francisco skyline to give this magnificent picture balance. </a:t>
            </a:r>
          </a:p>
          <a:p>
            <a:pPr eaLnBrk="1" hangingPunct="1"/>
            <a:r>
              <a:rPr lang="en-US" sz="1000" smtClean="0">
                <a:latin typeface="Arial" pitchFamily="34" charset="0"/>
              </a:rPr>
              <a:t>The eye, at first, is drawn to the large sailing ships highlighted against the thick, black smoke which obscured the downtown area. He moved the Hall of Justice near Chinatown to just left of center, the Call Building to just right of center, and depicted the burning of Nob Hill on the far right. True perspective would place almost all of these landmarks within the ominous smoke cloud. </a:t>
            </a:r>
          </a:p>
          <a:p>
            <a:pPr eaLnBrk="1" hangingPunct="1"/>
            <a:r>
              <a:rPr lang="en-US" sz="1000" smtClean="0">
                <a:latin typeface="Arial" pitchFamily="34" charset="0"/>
              </a:rPr>
              <a:t>This painting, executed on a 5 X 10-foot windowshade, hung for many years in San Francisco</a:t>
            </a:r>
            <a:r>
              <a:rPr lang="ja-JP" altLang="en-US" sz="1000" smtClean="0">
                <a:latin typeface="Arial" pitchFamily="34" charset="0"/>
              </a:rPr>
              <a:t>’</a:t>
            </a:r>
            <a:r>
              <a:rPr lang="en-US" altLang="ja-JP" sz="1000" smtClean="0">
                <a:latin typeface="Arial" pitchFamily="34" charset="0"/>
              </a:rPr>
              <a:t>s Commercial Club, and was later sold by Maxwell Galleries, Ltd. </a:t>
            </a:r>
          </a:p>
          <a:p>
            <a:pPr eaLnBrk="1" hangingPunct="1"/>
            <a:r>
              <a:rPr lang="en-US" sz="1000" smtClean="0">
                <a:latin typeface="Arial" pitchFamily="34" charset="0"/>
              </a:rPr>
              <a:t>Gladys Hansen</a:t>
            </a:r>
            <a:br>
              <a:rPr lang="en-US" sz="1000" smtClean="0">
                <a:latin typeface="Arial" pitchFamily="34" charset="0"/>
              </a:rPr>
            </a:br>
            <a:r>
              <a:rPr lang="en-US" sz="1000" smtClean="0">
                <a:latin typeface="Arial" pitchFamily="34" charset="0"/>
              </a:rPr>
              <a:t>From </a:t>
            </a:r>
            <a:r>
              <a:rPr lang="en-US" sz="1000" i="1" smtClean="0">
                <a:latin typeface="Arial" pitchFamily="34" charset="0"/>
              </a:rPr>
              <a:t>Denial of Disaster</a:t>
            </a:r>
            <a:r>
              <a:rPr lang="en-US" smtClean="0">
                <a:latin typeface="Arial" pitchFamily="34" charset="0"/>
              </a:rPr>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C0ACF60B-1CBC-4353-8A5F-55DAB55D1A60}" type="slidenum">
              <a:rPr lang="en-US" smtClean="0"/>
              <a:pPr/>
              <a:t>53</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smtClean="0">
                <a:latin typeface="Arial" pitchFamily="34" charset="0"/>
              </a:rPr>
              <a:t>This photograph, taken by George Lawrence from a series of kites five weeks after the great earthquake of April 18, 1906, shows the devastation brought on the city of San Francisco by the quake and subsequent fire. The view is looking over Nob Hill toward business district, South of the Slot, and the distant Mission. The Fairmont Hotel, far left. dwarfs the Call Building. (photo courtesy of Harry Myers). </a:t>
            </a:r>
          </a:p>
          <a:p>
            <a:pPr eaLnBrk="1" hangingPunct="1"/>
            <a:r>
              <a:rPr lang="en-US" smtClean="0">
                <a:latin typeface="Arial" pitchFamily="34" charset="0"/>
              </a:rPr>
              <a:t>http://earthquake.usgs.gov/regional/nca/1906/18april/images/sf06.city.html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F9A18312-53BA-4C13-8B4E-1F6327D36C6D}" type="slidenum">
              <a:rPr lang="en-US" smtClean="0"/>
              <a:pPr/>
              <a:t>54</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r>
              <a:rPr lang="en-US" smtClean="0">
                <a:latin typeface="Arial" pitchFamily="34" charset="0"/>
              </a:rPr>
              <a:t>This is a drawing made by a Japanese child who survived the bombing.  What they remembered was the fire.  In fact the atomic bomb, while blowing up a small area of the town, actually served as a match to start the city on fire.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3CA405D-EC5E-48B6-9A0F-8AEB8B845285}" type="slidenum">
              <a:rPr lang="en-US" smtClean="0"/>
              <a:pPr/>
              <a:t>55</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r>
              <a:rPr lang="en-US" smtClean="0">
                <a:latin typeface="Arial" pitchFamily="34" charset="0"/>
              </a:rPr>
              <a:t>This is a photograph of Hiroshima from the US Air Force photo library, showing the city after some roads were cleared off.  As most of the buildings were wood and paper, they all burned in the resulting firestorm.</a:t>
            </a:r>
          </a:p>
          <a:p>
            <a:pPr eaLnBrk="1" hangingPunct="1"/>
            <a:endParaRPr lang="en-US" smtClean="0">
              <a:latin typeface="Arial" pitchFamily="34" charset="0"/>
            </a:endParaRPr>
          </a:p>
          <a:p>
            <a:pPr eaLnBrk="1" hangingPunct="1"/>
            <a:r>
              <a:rPr lang="en-US" smtClean="0">
                <a:latin typeface="Arial" pitchFamily="34" charset="0"/>
              </a:rPr>
              <a:t>From this and the following examples, we learn that cities can burn, whether ignited by an atomic bomb or </a:t>
            </a:r>
            <a:r>
              <a:rPr lang="ja-JP" altLang="en-US" smtClean="0">
                <a:latin typeface="Arial" pitchFamily="34" charset="0"/>
              </a:rPr>
              <a:t>“</a:t>
            </a:r>
            <a:r>
              <a:rPr lang="en-US" altLang="ja-JP" smtClean="0">
                <a:latin typeface="Arial" pitchFamily="34" charset="0"/>
              </a:rPr>
              <a:t>conventional weapons.</a:t>
            </a:r>
            <a:r>
              <a:rPr lang="ja-JP" altLang="en-US" smtClean="0">
                <a:latin typeface="Arial" pitchFamily="34" charset="0"/>
              </a:rPr>
              <a:t>”</a:t>
            </a:r>
            <a:r>
              <a:rPr lang="en-US" altLang="ja-JP" smtClean="0">
                <a:latin typeface="Arial" pitchFamily="34" charset="0"/>
              </a:rPr>
              <a:t>  In fact, in World War II, more people died from </a:t>
            </a:r>
            <a:r>
              <a:rPr lang="ja-JP" altLang="en-US" smtClean="0">
                <a:latin typeface="Arial" pitchFamily="34" charset="0"/>
              </a:rPr>
              <a:t>“</a:t>
            </a:r>
            <a:r>
              <a:rPr lang="en-US" altLang="ja-JP" smtClean="0">
                <a:latin typeface="Arial" pitchFamily="34" charset="0"/>
              </a:rPr>
              <a:t>conventional firebombing</a:t>
            </a:r>
            <a:r>
              <a:rPr lang="ja-JP" altLang="en-US" smtClean="0">
                <a:latin typeface="Arial" pitchFamily="34" charset="0"/>
              </a:rPr>
              <a:t>”</a:t>
            </a:r>
            <a:r>
              <a:rPr lang="en-US" altLang="ja-JP" smtClean="0">
                <a:latin typeface="Arial" pitchFamily="34" charset="0"/>
              </a:rPr>
              <a:t> than from nuclear firebombing.</a:t>
            </a:r>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4C8E84BA-568D-4AAC-961E-8A5E86EBF9EE}" type="slidenum">
              <a:rPr lang="en-US" smtClean="0"/>
              <a:pPr/>
              <a:t>56</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r>
              <a:rPr lang="en-US" smtClean="0">
                <a:latin typeface="Arial" pitchFamily="34" charset="0"/>
              </a:rPr>
              <a:t>Illustration of smoke plume from Egyptian and Israeli oil targets.  How high the resulting smoke would get would depend on the weather and size of the fires.</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latin typeface="Arial" pitchFamily="34" charset="0"/>
            </a:endParaRPr>
          </a:p>
        </p:txBody>
      </p:sp>
      <p:sp>
        <p:nvSpPr>
          <p:cNvPr id="292868" name="Slide Number Placeholder 3"/>
          <p:cNvSpPr>
            <a:spLocks noGrp="1"/>
          </p:cNvSpPr>
          <p:nvPr>
            <p:ph type="sldNum" sz="quarter" idx="5"/>
          </p:nvPr>
        </p:nvSpPr>
        <p:spPr>
          <a:noFill/>
        </p:spPr>
        <p:txBody>
          <a:bodyPr/>
          <a:lstStyle/>
          <a:p>
            <a:fld id="{C0561818-C61F-416A-A9E6-50A0F80DBEBB}"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13D2A2B9-4D46-4CE0-8DC4-8399DFFF93D9}" type="slidenum">
              <a:rPr lang="en-US" smtClean="0"/>
              <a:pPr/>
              <a:t>58</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r>
              <a:rPr lang="en-US" smtClean="0">
                <a:latin typeface="Arial" pitchFamily="34" charset="0"/>
              </a:rPr>
              <a:t>http://www.cisl.ucar.edu/computers/gallery/cray/cray1.jsp</a:t>
            </a:r>
          </a:p>
          <a:p>
            <a:pPr eaLnBrk="1" hangingPunct="1"/>
            <a:endParaRPr lang="en-US" smtClean="0">
              <a:latin typeface="Arial" pitchFamily="34" charset="0"/>
            </a:endParaRPr>
          </a:p>
          <a:p>
            <a:pPr eaLnBrk="1" hangingPunct="1"/>
            <a:r>
              <a:rPr lang="en-US" smtClean="0">
                <a:latin typeface="Arial" pitchFamily="34" charset="0"/>
              </a:rPr>
              <a:t>www.rediff.com/money/2005/jun/23super.htm</a:t>
            </a:r>
          </a:p>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DFF2343F-4E46-4472-9168-3721087F8BF9}" type="slidenum">
              <a:rPr lang="en-US" smtClean="0"/>
              <a:pPr/>
              <a:t>59</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r>
              <a:rPr lang="en-US" smtClean="0">
                <a:latin typeface="Arial" pitchFamily="34" charset="0"/>
              </a:rPr>
              <a:t>Table 1 from:</a:t>
            </a:r>
          </a:p>
          <a:p>
            <a:pPr eaLnBrk="1" hangingPunct="1"/>
            <a:endParaRPr lang="en-US" smtClean="0">
              <a:latin typeface="Arial" pitchFamily="34" charset="0"/>
            </a:endParaRPr>
          </a:p>
          <a:p>
            <a:pPr eaLnBrk="1" hangingPunct="1">
              <a:spcBef>
                <a:spcPct val="0"/>
              </a:spcBef>
            </a:pPr>
            <a:r>
              <a:rPr lang="en-US" smtClean="0">
                <a:latin typeface="Arial" pitchFamily="34" charset="0"/>
              </a:rPr>
              <a:t>Robock, Alan, Luke Oman, and Georgiy L. Stenchikov, 2007:  Nuclear winter revisited with a modern climate model and current nuclear arsenals: Still catastrophic consequences.  </a:t>
            </a:r>
            <a:r>
              <a:rPr lang="en-US" i="1" smtClean="0">
                <a:latin typeface="Arial" pitchFamily="34" charset="0"/>
              </a:rPr>
              <a:t>J. Geophys. Res.</a:t>
            </a:r>
            <a:r>
              <a:rPr lang="en-US" smtClean="0">
                <a:latin typeface="Arial" pitchFamily="34" charset="0"/>
              </a:rPr>
              <a:t>, </a:t>
            </a:r>
            <a:r>
              <a:rPr lang="en-US" b="1" smtClean="0">
                <a:latin typeface="Arial" pitchFamily="34" charset="0"/>
              </a:rPr>
              <a:t>112</a:t>
            </a:r>
            <a:r>
              <a:rPr lang="en-US" smtClean="0">
                <a:latin typeface="Arial" pitchFamily="34" charset="0"/>
              </a:rPr>
              <a:t>, D13107, doi:10.1029/2006JD008235.</a:t>
            </a:r>
          </a:p>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3C2BFB23-7F48-48F5-9180-5ADCD05DAD92}" type="slidenum">
              <a:rPr lang="en-US" smtClean="0"/>
              <a:pPr/>
              <a:t>6</a:t>
            </a:fld>
            <a:endParaRPr lang="en-US"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r>
              <a:rPr lang="en-US" smtClean="0">
                <a:latin typeface="Arial" pitchFamily="34" charset="0"/>
              </a:rPr>
              <a:t>This presentation is dedicated to Carl Sagan (1934-1996), who did more than anyone else to warn the planet of the dangers of nuclear winter, and who died much too young.</a:t>
            </a:r>
          </a:p>
          <a:p>
            <a:pPr eaLnBrk="1" hangingPunct="1"/>
            <a:endParaRPr lang="en-US" smtClean="0">
              <a:latin typeface="Arial" pitchFamily="34" charset="0"/>
            </a:endParaRPr>
          </a:p>
          <a:p>
            <a:pPr eaLnBrk="1" hangingPunct="1"/>
            <a:r>
              <a:rPr lang="en-US" smtClean="0">
                <a:latin typeface="Arial" pitchFamily="34" charset="0"/>
              </a:rPr>
              <a:t>http://antwrp.gsfc.nasa.gov/apod/image/9612/sagan_uc_big.jpg</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389E3470-366D-4887-AE7B-B2D25902CD99}" type="slidenum">
              <a:rPr lang="en-US" smtClean="0"/>
              <a:pPr/>
              <a:t>60</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US" smtClean="0">
                <a:latin typeface="Arial" pitchFamily="34" charset="0"/>
              </a:rPr>
              <a:t>The new research has been conducted in collaboration with Brian Toon, Richard Turco, Georgiy Stenchikov, Luke Oman, and Charles Bardeen.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929D403B-49D8-4401-888C-224575746A3C}" type="slidenum">
              <a:rPr lang="en-US" smtClean="0"/>
              <a:pPr/>
              <a:t>61</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9AAE7A02-4DC1-4241-975E-24D2EED9C165}" type="slidenum">
              <a:rPr lang="en-US" smtClean="0"/>
              <a:pPr/>
              <a:t>62</a:t>
            </a:fld>
            <a:endParaRPr lang="en-US"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EA19CB1E-915D-4287-BEC4-0EC4450E5AFC}" type="slidenum">
              <a:rPr lang="en-US" smtClean="0"/>
              <a:pPr/>
              <a:t>63</a:t>
            </a:fld>
            <a:endParaRPr lang="en-US"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4C2CA933-A146-40A2-86CD-7851138EBD3A}" type="slidenum">
              <a:rPr lang="en-US" smtClean="0"/>
              <a:pPr/>
              <a:t>64</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r>
              <a:rPr lang="en-US" b="1" smtClean="0">
                <a:latin typeface="Arial" pitchFamily="34" charset="0"/>
              </a:rPr>
              <a:t>A Note About Language</a:t>
            </a:r>
          </a:p>
          <a:p>
            <a:pPr eaLnBrk="1" hangingPunct="1"/>
            <a:r>
              <a:rPr lang="en-US" smtClean="0">
                <a:latin typeface="Arial" pitchFamily="34" charset="0"/>
              </a:rPr>
              <a:t>	People in the business of designing and planning the use of weapons designed for murdering millions of people tend to use sanitized terminology to insulate themselves from the horror of their work.  For example:</a:t>
            </a:r>
          </a:p>
          <a:p>
            <a:pPr eaLnBrk="1" hangingPunct="1"/>
            <a:r>
              <a:rPr lang="en-US" smtClean="0">
                <a:solidFill>
                  <a:schemeClr val="accent2"/>
                </a:solidFill>
                <a:latin typeface="Arial" pitchFamily="34" charset="0"/>
              </a:rPr>
              <a:t>Theater weapons</a:t>
            </a:r>
            <a:r>
              <a:rPr lang="en-US" smtClean="0">
                <a:latin typeface="Arial" pitchFamily="34" charset="0"/>
              </a:rPr>
              <a:t> – I think of the Kennedy Center, but they mean weapons for use in a battlefield- to country-size war, as opposed to intercontinental, such as cruise missiles.</a:t>
            </a:r>
          </a:p>
          <a:p>
            <a:pPr eaLnBrk="1" hangingPunct="1"/>
            <a:r>
              <a:rPr lang="en-US" smtClean="0">
                <a:solidFill>
                  <a:schemeClr val="accent2"/>
                </a:solidFill>
                <a:latin typeface="Arial" pitchFamily="34" charset="0"/>
              </a:rPr>
              <a:t>Strategic weapons</a:t>
            </a:r>
            <a:r>
              <a:rPr lang="en-US" smtClean="0">
                <a:latin typeface="Arial" pitchFamily="34" charset="0"/>
              </a:rPr>
              <a:t> – Intercontinental missiles.</a:t>
            </a:r>
          </a:p>
          <a:p>
            <a:pPr eaLnBrk="1" hangingPunct="1"/>
            <a:r>
              <a:rPr lang="en-US" smtClean="0">
                <a:solidFill>
                  <a:schemeClr val="accent2"/>
                </a:solidFill>
                <a:latin typeface="Arial" pitchFamily="34" charset="0"/>
              </a:rPr>
              <a:t>Countervalue targets</a:t>
            </a:r>
            <a:r>
              <a:rPr lang="en-US" smtClean="0">
                <a:latin typeface="Arial" pitchFamily="34" charset="0"/>
              </a:rPr>
              <a:t> – Cities where innocent people live.</a:t>
            </a:r>
          </a:p>
          <a:p>
            <a:pPr eaLnBrk="1" hangingPunct="1">
              <a:spcBef>
                <a:spcPct val="50000"/>
              </a:spcBef>
            </a:pPr>
            <a:r>
              <a:rPr lang="en-US" smtClean="0">
                <a:solidFill>
                  <a:schemeClr val="accent2"/>
                </a:solidFill>
                <a:latin typeface="Arial" pitchFamily="34" charset="0"/>
              </a:rPr>
              <a:t>Conventional weapons</a:t>
            </a:r>
            <a:r>
              <a:rPr lang="en-US" smtClean="0">
                <a:latin typeface="Arial" pitchFamily="34" charset="0"/>
              </a:rPr>
              <a:t> – As if it is fine and normal to use them.</a:t>
            </a:r>
          </a:p>
          <a:p>
            <a:pPr eaLnBrk="1" hangingPunct="1"/>
            <a:r>
              <a:rPr lang="en-US" smtClean="0">
                <a:solidFill>
                  <a:schemeClr val="accent2"/>
                </a:solidFill>
                <a:latin typeface="Arial" pitchFamily="34" charset="0"/>
              </a:rPr>
              <a:t>Nuclear war</a:t>
            </a:r>
            <a:r>
              <a:rPr lang="en-US" smtClean="0">
                <a:latin typeface="Arial" pitchFamily="34" charset="0"/>
              </a:rPr>
              <a:t> – To make people imagine the scale of wars they know of, such as World War II or Vietnam.  I use the term </a:t>
            </a:r>
            <a:r>
              <a:rPr lang="ja-JP" altLang="en-US" smtClean="0">
                <a:latin typeface="Arial" pitchFamily="34" charset="0"/>
              </a:rPr>
              <a:t>“</a:t>
            </a:r>
            <a:r>
              <a:rPr lang="en-US" altLang="ja-JP" smtClean="0">
                <a:latin typeface="Arial" pitchFamily="34" charset="0"/>
              </a:rPr>
              <a:t>nuclear holocaust,</a:t>
            </a:r>
            <a:r>
              <a:rPr lang="ja-JP" altLang="en-US" smtClean="0">
                <a:latin typeface="Arial" pitchFamily="34" charset="0"/>
              </a:rPr>
              <a:t>”</a:t>
            </a:r>
            <a:r>
              <a:rPr lang="en-US" altLang="ja-JP" smtClean="0">
                <a:latin typeface="Arial" pitchFamily="34" charset="0"/>
              </a:rPr>
              <a:t> to more appropriately describe the effects.</a:t>
            </a:r>
          </a:p>
          <a:p>
            <a:pPr eaLnBrk="1" hangingPunct="1"/>
            <a:endParaRPr 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79D0AC96-946F-4D9A-B886-81BFE87ADCB3}" type="slidenum">
              <a:rPr lang="en-US" smtClean="0"/>
              <a:pPr/>
              <a:t>65</a:t>
            </a:fld>
            <a:endParaRPr lang="en-U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r>
              <a:rPr lang="en-US" smtClean="0">
                <a:latin typeface="Arial" pitchFamily="34" charset="0"/>
              </a:rPr>
              <a:t>First for some terminology.  The explosive power of a </a:t>
            </a:r>
            <a:r>
              <a:rPr lang="ja-JP" altLang="en-US" smtClean="0">
                <a:latin typeface="Arial" pitchFamily="34" charset="0"/>
              </a:rPr>
              <a:t>“</a:t>
            </a:r>
            <a:r>
              <a:rPr lang="en-US" altLang="ja-JP" smtClean="0">
                <a:latin typeface="Arial" pitchFamily="34" charset="0"/>
              </a:rPr>
              <a:t>conventional</a:t>
            </a:r>
            <a:r>
              <a:rPr lang="ja-JP" altLang="en-US" smtClean="0">
                <a:latin typeface="Arial" pitchFamily="34" charset="0"/>
              </a:rPr>
              <a:t>”</a:t>
            </a:r>
            <a:r>
              <a:rPr lang="en-US" altLang="ja-JP" smtClean="0">
                <a:latin typeface="Arial" pitchFamily="34" charset="0"/>
              </a:rPr>
              <a:t> explosive, tri-nitro-toluene (TNT), is used to measure the power of nuclear weapons. One megaton (MT) is the explosive power of a million tons of TNT. </a:t>
            </a:r>
            <a:endParaRPr lang="en-U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6C556BDC-8F91-4799-87D8-D5FD8FD19189}" type="slidenum">
              <a:rPr lang="en-US" smtClean="0"/>
              <a:pPr/>
              <a:t>66</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r>
              <a:rPr lang="en-US" smtClean="0">
                <a:latin typeface="Arial" pitchFamily="34" charset="0"/>
              </a:rPr>
              <a:t>This is a table of the explosive power of the global nuclear arsenal at the height of the Cold War.  </a:t>
            </a:r>
            <a:r>
              <a:rPr lang="ja-JP" altLang="en-US" smtClean="0">
                <a:latin typeface="Arial" pitchFamily="34" charset="0"/>
              </a:rPr>
              <a:t>“</a:t>
            </a:r>
            <a:r>
              <a:rPr lang="en-US" altLang="ja-JP" smtClean="0">
                <a:latin typeface="Arial" pitchFamily="34" charset="0"/>
              </a:rPr>
              <a:t>Strategic weapons,</a:t>
            </a:r>
            <a:r>
              <a:rPr lang="ja-JP" altLang="en-US" smtClean="0">
                <a:latin typeface="Arial" pitchFamily="34" charset="0"/>
              </a:rPr>
              <a:t>”</a:t>
            </a:r>
            <a:r>
              <a:rPr lang="en-US" altLang="ja-JP" smtClean="0">
                <a:latin typeface="Arial" pitchFamily="34" charset="0"/>
              </a:rPr>
              <a:t> including intercontinental missiles with large warheads had a total explosive power of about 10,000 MT.  There were more smaller weapons intended for battlefield use, and the total explosive power was about 15,000 MT.</a:t>
            </a:r>
          </a:p>
          <a:p>
            <a:pPr eaLnBrk="1" hangingPunct="1"/>
            <a:endParaRPr lang="en-US" smtClean="0">
              <a:latin typeface="Arial" pitchFamily="34" charset="0"/>
            </a:endParaRPr>
          </a:p>
          <a:p>
            <a:pPr eaLnBrk="1" hangingPunct="1"/>
            <a:r>
              <a:rPr lang="en-US" smtClean="0">
                <a:latin typeface="Arial" pitchFamily="34" charset="0"/>
              </a:rPr>
              <a:t>To get a feel for how much this is, the </a:t>
            </a:r>
            <a:r>
              <a:rPr lang="en-US" smtClean="0">
                <a:solidFill>
                  <a:schemeClr val="accent2"/>
                </a:solidFill>
                <a:latin typeface="Arial" pitchFamily="34" charset="0"/>
              </a:rPr>
              <a:t>total yield of all explosive bombs used in World War II (including Hiroshima and Nagasaki), during which 50,000,000 people were killed, was 2-3 MT!  The </a:t>
            </a:r>
            <a:r>
              <a:rPr lang="en-US" smtClean="0">
                <a:latin typeface="Arial" pitchFamily="34" charset="0"/>
              </a:rPr>
              <a:t>total yield of all explosive bombs used in all warfare in the history of the world was 10 MT! </a:t>
            </a:r>
            <a:endParaRPr lang="en-US" smtClean="0">
              <a:solidFill>
                <a:schemeClr val="accent2"/>
              </a:solidFill>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B835FFE3-70D0-4F6D-9FF0-276F34000A33}" type="slidenum">
              <a:rPr lang="en-US" smtClean="0"/>
              <a:pPr/>
              <a:t>67</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r>
              <a:rPr lang="en-US" smtClean="0">
                <a:latin typeface="Arial" pitchFamily="34" charset="0"/>
              </a:rPr>
              <a:t> Ask each person in the audience what she would do with her share.</a:t>
            </a:r>
          </a:p>
          <a:p>
            <a:pPr eaLnBrk="1" hangingPunct="1"/>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DA1475F0-4A71-47B9-80AD-8293A8ED96AA}" type="slidenum">
              <a:rPr lang="en-US" smtClean="0"/>
              <a:pPr/>
              <a:t>68</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n-US" smtClean="0">
                <a:latin typeface="Arial" pitchFamily="34" charset="0"/>
              </a:rPr>
              <a:t>This gives a graphical representation of the incredible size of the current nuclear arsenal.</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413F8A52-17FA-4CAC-992D-7D692E6D8068}" type="slidenum">
              <a:rPr lang="en-US" smtClean="0"/>
              <a:pPr/>
              <a:t>69</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r>
              <a:rPr lang="en-US" smtClean="0">
                <a:latin typeface="Arial" pitchFamily="34" charset="0"/>
              </a:rPr>
              <a:t>Image from </a:t>
            </a:r>
            <a:r>
              <a:rPr lang="en-US" i="1" smtClean="0">
                <a:latin typeface="Arial" pitchFamily="34" charset="0"/>
              </a:rPr>
              <a:t>Newsweek</a:t>
            </a:r>
            <a:r>
              <a:rPr lang="en-US" smtClean="0">
                <a:latin typeface="Arial" pitchFamily="34"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8AF15834-7FC4-4C70-84B1-0B312AB7A8E6}" type="slidenum">
              <a:rPr lang="en-US" smtClean="0"/>
              <a:pPr/>
              <a:t>7</a:t>
            </a:fld>
            <a:endParaRPr lang="en-US"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r>
              <a:rPr lang="en-US" smtClean="0">
                <a:latin typeface="Arial" pitchFamily="34" charset="0"/>
              </a:rPr>
              <a:t>This presentation is dedicated to Carl Sagan (1934-1996), who did more than anyone else to warn the planet of the dangers of nuclear winter, and who died much too young.</a:t>
            </a:r>
          </a:p>
          <a:p>
            <a:pPr eaLnBrk="1" hangingPunct="1"/>
            <a:endParaRPr lang="en-US" smtClean="0">
              <a:latin typeface="Arial" pitchFamily="34" charset="0"/>
            </a:endParaRPr>
          </a:p>
          <a:p>
            <a:pPr eaLnBrk="1" hangingPunct="1"/>
            <a:r>
              <a:rPr lang="en-US" smtClean="0">
                <a:latin typeface="Arial" pitchFamily="34" charset="0"/>
              </a:rPr>
              <a:t>http://antwrp.gsfc.nasa.gov/apod/image/9612/sagan_uc_big.jpg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D2EB0971-020E-49A9-A2E9-51AC6CC83185}" type="slidenum">
              <a:rPr lang="en-US" smtClean="0"/>
              <a:pPr/>
              <a:t>70</a:t>
            </a:fld>
            <a:endParaRPr lang="en-US"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spcBef>
                <a:spcPct val="0"/>
              </a:spcBef>
            </a:pPr>
            <a:r>
              <a:rPr lang="en-US" smtClean="0">
                <a:latin typeface="Arial" pitchFamily="34" charset="0"/>
              </a:rPr>
              <a:t>Photo courtesy of National Nuclear Security Administration / Nevada Site Office.</a:t>
            </a:r>
            <a:br>
              <a:rPr lang="en-US" smtClean="0">
                <a:latin typeface="Arial" pitchFamily="34" charset="0"/>
              </a:rPr>
            </a:br>
            <a:r>
              <a:rPr lang="en-US" smtClean="0">
                <a:latin typeface="Arial" pitchFamily="34" charset="0"/>
              </a:rPr>
              <a:t>http://www.nv.doe.gov/library/photos/</a:t>
            </a:r>
          </a:p>
          <a:p>
            <a:pPr algn="ctr" eaLnBrk="1" hangingPunct="1">
              <a:spcBef>
                <a:spcPct val="0"/>
              </a:spcBef>
            </a:pPr>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95E504E6-1085-4F30-AD72-681CCE696463}" type="slidenum">
              <a:rPr lang="en-US" smtClean="0"/>
              <a:pPr/>
              <a:t>71</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xfrm>
            <a:off x="914400" y="4343400"/>
            <a:ext cx="5029200" cy="4114800"/>
          </a:xfrm>
          <a:noFill/>
          <a:ln/>
        </p:spPr>
        <p:txBody>
          <a:bodyPr/>
          <a:lstStyle/>
          <a:p>
            <a:pPr eaLnBrk="1" hangingPunct="1"/>
            <a:r>
              <a:rPr lang="en-US" i="1" smtClean="0">
                <a:latin typeface="Arial" pitchFamily="34" charset="0"/>
              </a:rPr>
              <a:t>The Effects of Nuclear Weapons</a:t>
            </a:r>
            <a:r>
              <a:rPr lang="en-US" smtClean="0">
                <a:latin typeface="Arial" pitchFamily="34" charset="0"/>
              </a:rPr>
              <a:t>, Samuel Glasstone, ed., USAEC, Washington, DC, April 1962; Revised Edition reprinted February 1964.</a:t>
            </a:r>
          </a:p>
          <a:p>
            <a:pPr eaLnBrk="1" hangingPunct="1"/>
            <a:r>
              <a:rPr lang="en-US" smtClean="0">
                <a:solidFill>
                  <a:srgbClr val="333333"/>
                </a:solidFill>
                <a:latin typeface="Arial" pitchFamily="34" charset="0"/>
              </a:rPr>
              <a:t>http://www.cddc.vt.edu/host/atomic/nukeffct/</a:t>
            </a:r>
          </a:p>
          <a:p>
            <a:pPr eaLnBrk="1" hangingPunct="1"/>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BE61D0BD-EE7A-4354-868D-C67A885C86EC}" type="slidenum">
              <a:rPr lang="en-US" smtClean="0"/>
              <a:pPr/>
              <a:t>72</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r>
              <a:rPr lang="en-US" smtClean="0">
                <a:latin typeface="Arial" pitchFamily="34" charset="0"/>
              </a:rPr>
              <a:t>During the first nuclear war, Hiroshima and Nagasaki were destroyed by what today we would call very small atomic bombs.  About 150,000 people died from the blast, radiation, and subsequent fires in Hiroshima, started by a 12 kT bomb.</a:t>
            </a:r>
          </a:p>
          <a:p>
            <a:pPr eaLnBrk="1" hangingPunct="1"/>
            <a:endParaRPr lang="en-US" smtClean="0">
              <a:latin typeface="Arial" pitchFamily="34" charset="0"/>
            </a:endParaRPr>
          </a:p>
          <a:p>
            <a:pPr eaLnBrk="1" hangingPunct="1"/>
            <a:r>
              <a:rPr lang="en-US" smtClean="0">
                <a:latin typeface="Arial" pitchFamily="34" charset="0"/>
              </a:rPr>
              <a:t>If you want to use another method to illustrate the size of the current arsenal, buy a supply of 500,000 BBs, and drop them one at a time into a metal pail.  Tell the audience that the first one represents the Hiroshima bomb.  All the rest are the current arsenal.  Drop them at first slowly and at the end dump the rest in a huge loud cascade.  If you have a microphone, put it close the pail.</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9A7E2683-EB69-4733-8F1E-9000BE04672B}" type="slidenum">
              <a:rPr lang="en-US" smtClean="0"/>
              <a:pPr/>
              <a:t>73</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r>
              <a:rPr lang="en-US" smtClean="0">
                <a:latin typeface="Arial" pitchFamily="34" charset="0"/>
              </a:rPr>
              <a:t>This is the front half of the Enola Gay, the airplane used to drop the atomic bomb onto Hiroshima.  It is now on display at the Smithsonian Museum in Washington.  In front is a model of the bomb.  They are much smaller today.</a:t>
            </a:r>
          </a:p>
          <a:p>
            <a:pPr eaLnBrk="1" hangingPunct="1"/>
            <a:endParaRPr lang="en-US" smtClean="0">
              <a:latin typeface="Arial" pitchFamily="34" charset="0"/>
            </a:endParaRPr>
          </a:p>
          <a:p>
            <a:pPr eaLnBrk="1" hangingPunct="1"/>
            <a:r>
              <a:rPr lang="en-US" smtClean="0">
                <a:latin typeface="Arial" pitchFamily="34" charset="0"/>
              </a:rPr>
              <a:t>Photograph © Alan Robock</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7BBF7FCD-7B4F-4F2A-A7E6-85CAE7E17498}" type="slidenum">
              <a:rPr lang="en-US" smtClean="0"/>
              <a:pPr/>
              <a:t>74</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r>
              <a:rPr lang="en-US" smtClean="0">
                <a:latin typeface="Arial" pitchFamily="34" charset="0"/>
              </a:rPr>
              <a:t>This is a drawing made by a Japanese child who survived the bombing.  What they remembered was the fire.  In fact the atomic bomb, while blowing up a small area of the town, actually served as a match to start the city on fire.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FA015C3-FF21-4105-9A6C-FA5E331B9C89}" type="slidenum">
              <a:rPr lang="en-US" smtClean="0"/>
              <a:pPr/>
              <a:t>75</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r>
              <a:rPr lang="en-US" smtClean="0">
                <a:latin typeface="Arial" pitchFamily="34" charset="0"/>
              </a:rPr>
              <a:t>This is a photograph of Hiroshima from the US Air Force photo library, showing the city after some roads were cleared off.  As most of the buildings were wood and paper, they all burned in the resulting firestorm.</a:t>
            </a:r>
          </a:p>
          <a:p>
            <a:pPr eaLnBrk="1" hangingPunct="1"/>
            <a:endParaRPr lang="en-US" smtClean="0">
              <a:latin typeface="Arial" pitchFamily="34" charset="0"/>
            </a:endParaRPr>
          </a:p>
          <a:p>
            <a:pPr eaLnBrk="1" hangingPunct="1"/>
            <a:r>
              <a:rPr lang="en-US" smtClean="0">
                <a:latin typeface="Arial" pitchFamily="34" charset="0"/>
              </a:rPr>
              <a:t>From this and the following examples, we learn that cities can burn, whether ignited by an atomic bomb or </a:t>
            </a:r>
            <a:r>
              <a:rPr lang="ja-JP" altLang="en-US" smtClean="0">
                <a:latin typeface="Arial" pitchFamily="34" charset="0"/>
              </a:rPr>
              <a:t>“</a:t>
            </a:r>
            <a:r>
              <a:rPr lang="en-US" altLang="ja-JP" smtClean="0">
                <a:latin typeface="Arial" pitchFamily="34" charset="0"/>
              </a:rPr>
              <a:t>conventional weapons.</a:t>
            </a:r>
            <a:r>
              <a:rPr lang="ja-JP" altLang="en-US" smtClean="0">
                <a:latin typeface="Arial" pitchFamily="34" charset="0"/>
              </a:rPr>
              <a:t>”</a:t>
            </a:r>
            <a:r>
              <a:rPr lang="en-US" altLang="ja-JP" smtClean="0">
                <a:latin typeface="Arial" pitchFamily="34" charset="0"/>
              </a:rPr>
              <a:t>  In fact, in World War II, more people died from </a:t>
            </a:r>
            <a:r>
              <a:rPr lang="ja-JP" altLang="en-US" smtClean="0">
                <a:latin typeface="Arial" pitchFamily="34" charset="0"/>
              </a:rPr>
              <a:t>“</a:t>
            </a:r>
            <a:r>
              <a:rPr lang="en-US" altLang="ja-JP" smtClean="0">
                <a:latin typeface="Arial" pitchFamily="34" charset="0"/>
              </a:rPr>
              <a:t>conventional firebombing</a:t>
            </a:r>
            <a:r>
              <a:rPr lang="ja-JP" altLang="en-US" smtClean="0">
                <a:latin typeface="Arial" pitchFamily="34" charset="0"/>
              </a:rPr>
              <a:t>”</a:t>
            </a:r>
            <a:r>
              <a:rPr lang="en-US" altLang="ja-JP" smtClean="0">
                <a:latin typeface="Arial" pitchFamily="34" charset="0"/>
              </a:rPr>
              <a:t> than from nuclear firebombing.</a:t>
            </a:r>
            <a:endParaRPr lang="en-US"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7BE8A69-2611-4A4F-BC19-AAEEC28E280D}" type="slidenum">
              <a:rPr lang="en-US" smtClean="0"/>
              <a:pPr/>
              <a:t>76</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r>
              <a:rPr lang="en-US" smtClean="0">
                <a:latin typeface="Arial" pitchFamily="34" charset="0"/>
              </a:rPr>
              <a:t>Click on the movie icon to show the movie of this test.  You will need to download the file effct01a.mov and make the hyperlink to the location of that file on your computer.</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148B5F5E-BC19-4BB5-8D8A-658270EEBABB}" type="slidenum">
              <a:rPr lang="en-US" smtClean="0"/>
              <a:pPr/>
              <a:t>77</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r>
              <a:rPr lang="en-US" smtClean="0">
                <a:latin typeface="Arial" pitchFamily="34" charset="0"/>
              </a:rPr>
              <a:t> About one third of the energy of an atomic bomb is in the form of light.  It is like bringing a piece of the Sun to the Earth for a fraction of a second.</a:t>
            </a:r>
          </a:p>
          <a:p>
            <a:pPr eaLnBrk="1" hangingPunct="1"/>
            <a:endParaRPr lang="en-US" smtClean="0">
              <a:latin typeface="Arial" pitchFamily="34" charset="0"/>
            </a:endParaRPr>
          </a:p>
          <a:p>
            <a:pPr eaLnBrk="1" hangingPunct="1"/>
            <a:r>
              <a:rPr lang="en-US" smtClean="0">
                <a:latin typeface="Arial" pitchFamily="34" charset="0"/>
              </a:rPr>
              <a:t>Photo courtesy of National Nuclear Security Administration / Nevada Site Office.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21268853-A525-4DAE-8696-EA3B97390DF9}" type="slidenum">
              <a:rPr lang="en-US" smtClean="0"/>
              <a:pPr/>
              <a:t>78</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r>
              <a:rPr lang="en-US" smtClean="0">
                <a:latin typeface="Arial" pitchFamily="34" charset="0"/>
              </a:rPr>
              <a:t>The sequence begins with the house illuminated by the light of the explosion.  </a:t>
            </a:r>
          </a:p>
          <a:p>
            <a:pPr eaLnBrk="1" hangingPunct="1"/>
            <a:endParaRPr lang="en-US" smtClean="0">
              <a:latin typeface="Arial" pitchFamily="34" charset="0"/>
            </a:endParaRPr>
          </a:p>
          <a:p>
            <a:pPr eaLnBrk="1" hangingPunct="1"/>
            <a:r>
              <a:rPr lang="en-US" smtClean="0">
                <a:latin typeface="Arial" pitchFamily="34" charset="0"/>
              </a:rPr>
              <a:t>Photo courtesy of National Nuclear Security Administration / Nevada Site Office.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5945F89B-EA53-4232-AAEC-934E1003B9A3}" type="slidenum">
              <a:rPr lang="en-US" smtClean="0"/>
              <a:pPr/>
              <a:t>79</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r>
              <a:rPr lang="en-US" smtClean="0">
                <a:latin typeface="Arial" pitchFamily="34" charset="0"/>
              </a:rPr>
              <a:t>As the fireball rises in the sky, the shadow gets shorter.  At the same time the house starts to burn from the intense heat</a:t>
            </a:r>
          </a:p>
          <a:p>
            <a:pPr eaLnBrk="1" hangingPunct="1"/>
            <a:endParaRPr lang="en-US" smtClean="0">
              <a:latin typeface="Arial" pitchFamily="34" charset="0"/>
            </a:endParaRPr>
          </a:p>
          <a:p>
            <a:pPr eaLnBrk="1" hangingPunct="1"/>
            <a:r>
              <a:rPr lang="en-US" smtClean="0">
                <a:latin typeface="Arial" pitchFamily="34" charset="0"/>
              </a:rPr>
              <a:t>Photo courtesy of National Nuclear Security Administration / Nevada Site Office.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CE4BCCBC-45F2-43B2-9822-54B5FB293F16}" type="slidenum">
              <a:rPr lang="en-US" smtClean="0"/>
              <a:pPr/>
              <a:t>8</a:t>
            </a:fld>
            <a:endParaRPr lang="en-US"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smtClean="0">
                <a:latin typeface="Arial" pitchFamily="34" charset="0"/>
              </a:rPr>
              <a:t>In 1982, the Swedish environmental journal, </a:t>
            </a:r>
            <a:r>
              <a:rPr lang="en-US" i="1" smtClean="0">
                <a:latin typeface="Arial" pitchFamily="34" charset="0"/>
              </a:rPr>
              <a:t>Ambio</a:t>
            </a:r>
            <a:r>
              <a:rPr lang="en-US" smtClean="0">
                <a:latin typeface="Arial" pitchFamily="34" charset="0"/>
              </a:rPr>
              <a:t>, commissioned an issue on the environmental effects of nuclear holocaust.  Paul Crutzen, later to win the Noble Prize in Chemistry for his work on the discovery of the mechanisms of ozone depletion, and John Birks wrote an article on the effects of nuclear war on tropospheric air pollution.   They pointed out that there would be massive emission of smoke from fires, and that it would block out so much sunlight that ozone formation in the troposphere, which requires ultraviolet sunlight, would be not an immediate serious problem.  They also pointed out that this smoke would also affect climate, but did not calculate the amplitude of the climate effect.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7920F0AE-D067-449D-A85F-413B30C2C4E0}" type="slidenum">
              <a:rPr lang="en-US" smtClean="0"/>
              <a:pPr/>
              <a:t>80</a:t>
            </a:fld>
            <a:endParaRPr lang="en-U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r>
              <a:rPr lang="en-US" smtClean="0">
                <a:latin typeface="Arial" pitchFamily="34" charset="0"/>
              </a:rPr>
              <a:t>The blast wave hits, like thunder following lightning.  Even if it blows out the fire, electrical wires would be broken and gas lines shattered, and hot embers would restart the fires.</a:t>
            </a:r>
          </a:p>
          <a:p>
            <a:pPr eaLnBrk="1" hangingPunct="1"/>
            <a:endParaRPr lang="en-US" smtClean="0">
              <a:latin typeface="Arial" pitchFamily="34" charset="0"/>
            </a:endParaRPr>
          </a:p>
          <a:p>
            <a:pPr eaLnBrk="1" hangingPunct="1"/>
            <a:r>
              <a:rPr lang="en-US" smtClean="0">
                <a:latin typeface="Arial" pitchFamily="34" charset="0"/>
              </a:rPr>
              <a:t>Photo courtesy of National Nuclear Security Administration / Nevada Site Office.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27503705-F020-41C7-A4EC-1AF1CF1F8CC2}" type="slidenum">
              <a:rPr lang="en-US" smtClean="0"/>
              <a:pPr/>
              <a:t>81</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r>
              <a:rPr lang="en-US" smtClean="0">
                <a:latin typeface="Arial" pitchFamily="34" charset="0"/>
              </a:rPr>
              <a:t>Photo courtesy of National Nuclear Security Administration / Nevada Site Office.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2D62E965-A738-4699-A7DA-CF52C5E5BD6C}" type="slidenum">
              <a:rPr lang="en-US" smtClean="0"/>
              <a:pPr/>
              <a:t>82</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r>
              <a:rPr lang="en-US" smtClean="0">
                <a:latin typeface="Arial" pitchFamily="34" charset="0"/>
              </a:rPr>
              <a:t>Photo courtesy of National Nuclear Security Administration / Nevada Site Office.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7699170D-48AE-49EE-8D30-6E69D98D6AA8}" type="slidenum">
              <a:rPr lang="en-US" smtClean="0"/>
              <a:pPr/>
              <a:t>83</a:t>
            </a:fld>
            <a:endParaRPr lang="en-US"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r>
              <a:rPr lang="en-US" smtClean="0">
                <a:latin typeface="Arial" pitchFamily="34" charset="0"/>
              </a:rPr>
              <a:t>Photo courtesy of National Nuclear Security Administration / Nevada Site Office.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58C9FD90-1F78-400A-8CFA-BC2C88CAD352}" type="slidenum">
              <a:rPr lang="en-US" smtClean="0"/>
              <a:pPr/>
              <a:t>84</a:t>
            </a:fld>
            <a:endParaRPr lang="en-US"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r>
              <a:rPr lang="en-US" smtClean="0">
                <a:latin typeface="Arial" pitchFamily="34" charset="0"/>
              </a:rPr>
              <a:t>Photo courtesy of National Nuclear Security Administration / Nevada Site Office.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E998641E-CF60-4E64-A1FD-BAC8A2B4CE25}" type="slidenum">
              <a:rPr lang="en-US" smtClean="0"/>
              <a:pPr/>
              <a:t>85</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r>
              <a:rPr lang="en-US" smtClean="0">
                <a:latin typeface="Arial" pitchFamily="34" charset="0"/>
              </a:rPr>
              <a:t>More oil smoke, from </a:t>
            </a:r>
            <a:r>
              <a:rPr lang="en-US" i="1" smtClean="0">
                <a:latin typeface="Arial" pitchFamily="34" charset="0"/>
              </a:rPr>
              <a:t>Newsweek</a:t>
            </a:r>
            <a:r>
              <a:rPr lang="en-US" smtClean="0">
                <a:latin typeface="Arial" pitchFamily="34" charset="0"/>
              </a:rPr>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BE720CF1-E499-4107-AC83-9128205CE417}" type="slidenum">
              <a:rPr lang="en-US" smtClean="0"/>
              <a:pPr/>
              <a:t>86</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r>
              <a:rPr lang="en-US" smtClean="0">
                <a:latin typeface="Arial" pitchFamily="34" charset="0"/>
              </a:rPr>
              <a:t>Illustration of smoke plume from Egyptian and Israeli oil targets.  How high the resulting smoke would get would depend on the weather and size of the fires.</a:t>
            </a:r>
          </a:p>
          <a:p>
            <a:pPr eaLnBrk="1" hangingPunct="1"/>
            <a:endParaRPr lang="en-US" smtClean="0">
              <a:latin typeface="Arial" pitchFamily="34" charset="0"/>
            </a:endParaRPr>
          </a:p>
          <a:p>
            <a:pPr eaLnBrk="1" hangingPunct="1"/>
            <a:r>
              <a:rPr lang="en-US" smtClean="0">
                <a:latin typeface="Arial" pitchFamily="34" charset="0"/>
              </a:rPr>
              <a:t>Image used by permission of the National Resources Defense Council.</a:t>
            </a:r>
          </a:p>
          <a:p>
            <a:pPr eaLnBrk="1" hangingPunct="1"/>
            <a:endParaRPr lang="en-US"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339428BC-D51A-46CF-9826-EF868ACDA496}" type="slidenum">
              <a:rPr lang="en-US" smtClean="0"/>
              <a:pPr/>
              <a:t>87</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r>
              <a:rPr lang="en-US" smtClean="0">
                <a:latin typeface="Arial" pitchFamily="34" charset="0"/>
              </a:rPr>
              <a:t>The best way to summarize the effects is this figure from Sagan and Turco (1990), two of the inventors of nuclear winter theory.  It shows the level of environmental effects as a function of the number of warheads and types of targets.  The current nuclear arsenal is still large enough to cause devastating effects.</a:t>
            </a:r>
          </a:p>
          <a:p>
            <a:pPr eaLnBrk="1" hangingPunct="1"/>
            <a:endParaRPr lang="en-US" smtClean="0">
              <a:latin typeface="Arial" pitchFamily="34" charset="0"/>
            </a:endParaRPr>
          </a:p>
          <a:p>
            <a:pPr eaLnBrk="1" hangingPunct="1"/>
            <a:r>
              <a:rPr lang="en-US" smtClean="0">
                <a:latin typeface="Arial" pitchFamily="34" charset="0"/>
              </a:rPr>
              <a:t>This was the state of our knowledge until our 2007 studies using a modern climate model.</a:t>
            </a:r>
          </a:p>
          <a:p>
            <a:pPr eaLnBrk="1" hangingPunct="1"/>
            <a:endParaRPr lang="en-US" smtClean="0">
              <a:latin typeface="Arial" pitchFamily="34" charset="0"/>
            </a:endParaRPr>
          </a:p>
          <a:p>
            <a:pPr eaLnBrk="1" hangingPunct="1"/>
            <a:r>
              <a:rPr lang="en-US" smtClean="0">
                <a:latin typeface="Arial" pitchFamily="34" charset="0"/>
              </a:rPr>
              <a:t>Sagan, Carl, and Richard P. Turco, 1990:  </a:t>
            </a:r>
            <a:r>
              <a:rPr lang="en-US" i="1" smtClean="0">
                <a:latin typeface="Arial" pitchFamily="34" charset="0"/>
              </a:rPr>
              <a:t>A Path Where No Man Thought: Nuclear Winter and the End of the Arms Race</a:t>
            </a:r>
            <a:r>
              <a:rPr lang="en-US" smtClean="0">
                <a:latin typeface="Arial" pitchFamily="34" charset="0"/>
              </a:rPr>
              <a:t>, Random House, 499 pp.</a:t>
            </a:r>
          </a:p>
          <a:p>
            <a:pPr eaLnBrk="1" hangingPunct="1"/>
            <a:endParaRPr lang="en-US"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BBB1B1BE-3B35-4E27-AE95-17E1467010E1}" type="slidenum">
              <a:rPr lang="en-US" smtClean="0"/>
              <a:pPr/>
              <a:t>88</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6CD1C15F-F255-4910-A9B3-B96658091108}" type="slidenum">
              <a:rPr lang="en-US" smtClean="0"/>
              <a:pPr/>
              <a:t>89</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endParaRPr lang="en-US" smtClean="0">
              <a:latin typeface="Arial" pitchFamily="34" charset="0"/>
            </a:endParaRPr>
          </a:p>
        </p:txBody>
      </p:sp>
      <p:sp>
        <p:nvSpPr>
          <p:cNvPr id="250884" name="Slide Number Placeholder 3"/>
          <p:cNvSpPr>
            <a:spLocks noGrp="1"/>
          </p:cNvSpPr>
          <p:nvPr>
            <p:ph type="sldNum" sz="quarter" idx="5"/>
          </p:nvPr>
        </p:nvSpPr>
        <p:spPr>
          <a:noFill/>
        </p:spPr>
        <p:txBody>
          <a:bodyPr/>
          <a:lstStyle/>
          <a:p>
            <a:fld id="{766284C4-4AD8-4D44-A279-1C874597E994}"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D9D02F89-7BB2-49DA-8D75-FC408D447CB7}" type="slidenum">
              <a:rPr lang="en-US" smtClean="0"/>
              <a:pPr/>
              <a:t>90</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r>
              <a:rPr lang="en-US" smtClean="0">
                <a:latin typeface="Arial" pitchFamily="34" charset="0"/>
              </a:rPr>
              <a:t>Toon, Owen B., Richard P. Turco, Alan Robock, Charles Bardeen, Luke Oman, and Georgiy L. Stenchikov, 2007:  Atmospheric effects and societal consequences of regional scale nuclear conflicts and acts of individual nuclear terrorism.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1973-2002.</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4AE30BB-35BD-45FB-A0C1-7F603584A9C4}" type="slidenum">
              <a:rPr lang="en-US" smtClean="0"/>
              <a:pPr/>
              <a:t>91</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r>
              <a:rPr lang="en-US" smtClean="0">
                <a:latin typeface="Arial" pitchFamily="34" charset="0"/>
              </a:rPr>
              <a:t>Toon, Owen B., Richard P. Turco, Alan Robock, Charles Bardeen, Luke Oman, and Georgiy L. Stenchikov, 2007:  Atmospheric effects and societal consequences of regional scale nuclear conflicts and acts of individual nuclear terrorism.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1973-2002.</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C845D98E-49D2-4504-8A26-0A626A4E72F6}" type="slidenum">
              <a:rPr lang="en-US" smtClean="0"/>
              <a:pPr/>
              <a:t>92</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r>
              <a:rPr lang="en-US" smtClean="0">
                <a:latin typeface="Arial" pitchFamily="34" charset="0"/>
              </a:rPr>
              <a:t>Toon, Owen B., Richard P. Turco, Alan Robock, Charles Bardeen, Luke Oman, and Georgiy L. Stenchikov, 2007:  Atmospheric effects and societal consequences of regional scale nuclear conflicts and acts of individual nuclear terrorism.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1973-2002.</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E1B0C751-B47D-47ED-A0E4-E909F2D3B1DA}" type="slidenum">
              <a:rPr lang="en-US" smtClean="0"/>
              <a:pPr/>
              <a:t>93</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1A190EDA-67D1-4AAA-A42A-726E6D0050B3}" type="slidenum">
              <a:rPr lang="en-US" smtClean="0"/>
              <a:pPr/>
              <a:t>94</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250574FC-F0B3-4CBC-BF53-99BB4DE8EBC1}" type="slidenum">
              <a:rPr lang="en-US" smtClean="0"/>
              <a:pPr/>
              <a:t>95</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r>
              <a:rPr lang="en-US" smtClean="0">
                <a:latin typeface="Arial" pitchFamily="34" charset="0"/>
              </a:rPr>
              <a:t>Horizontal and vertical distributions of smoke for the 5 Tg standard case.  A.  Zonal average absorption optical depth, as function of latitude and time.  The poleward spread and subsequent loss of smoke over time is clearly seen.  B.  Global average vertical distribution of black carbon as a function of time, plotted as mass mixing ratio.  The semiannual lofting is due to heating during the solstice in each summer hemisphere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A1035169-EDC8-402E-9F5D-A8EF0AAA1AF8}" type="slidenum">
              <a:rPr lang="en-US" smtClean="0"/>
              <a:pPr/>
              <a:t>96</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r>
              <a:rPr lang="en-US" smtClean="0">
                <a:latin typeface="Arial" pitchFamily="34" charset="0"/>
              </a:rPr>
              <a:t>Zonal mean change in surface shortwave radiation for the 5 Tg standard case.  This should be compared to the global average value of +1.5 W/m2 for a doubling of atmospheric CO</a:t>
            </a:r>
            <a:r>
              <a:rPr lang="en-US" baseline="-25000" smtClean="0">
                <a:latin typeface="Arial" pitchFamily="34" charset="0"/>
              </a:rPr>
              <a:t>2</a:t>
            </a:r>
            <a:r>
              <a:rPr lang="en-US" smtClean="0">
                <a:latin typeface="Arial" pitchFamily="34" charset="0"/>
              </a:rPr>
              <a:t>, or to the maximum value of –3 W/m</a:t>
            </a:r>
            <a:r>
              <a:rPr lang="en-US" baseline="30000" smtClean="0">
                <a:latin typeface="Arial" pitchFamily="34" charset="0"/>
              </a:rPr>
              <a:t>2</a:t>
            </a:r>
            <a:r>
              <a:rPr lang="en-US" smtClean="0">
                <a:latin typeface="Arial" pitchFamily="34" charset="0"/>
              </a:rPr>
              <a:t> for the 1991 Mt. Pinatubo volcanic eruption (Kirchner et al., 1999; Fig. 3), the largest of the 20th century.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Kirchner, Ingo, Georgiy L. Stenchikov, Hans-F. Graf, Alan Robock and Juan Carlos Antuña, 1999:  Climate model simulation of winter warming and summer cooling following the 1991 Mount Pinatubo volcanic eruption. </a:t>
            </a:r>
            <a:r>
              <a:rPr lang="en-US" i="1" smtClean="0">
                <a:latin typeface="Arial" pitchFamily="34" charset="0"/>
              </a:rPr>
              <a:t>J. Geophys. Res</a:t>
            </a:r>
            <a:r>
              <a:rPr lang="en-US" smtClean="0">
                <a:latin typeface="Arial" pitchFamily="34" charset="0"/>
              </a:rPr>
              <a:t>., </a:t>
            </a:r>
            <a:r>
              <a:rPr lang="en-US" b="1" smtClean="0">
                <a:latin typeface="Arial" pitchFamily="34" charset="0"/>
              </a:rPr>
              <a:t>104</a:t>
            </a:r>
            <a:r>
              <a:rPr lang="en-US" smtClean="0">
                <a:latin typeface="Arial" pitchFamily="34" charset="0"/>
              </a:rPr>
              <a:t>, 19,039-19,055.</a:t>
            </a:r>
          </a:p>
          <a:p>
            <a:pPr eaLnBrk="1" hangingPunct="1"/>
            <a:endParaRPr lang="en-U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92D754A1-AFE3-4B5D-ACD9-D3B524EA7C74}" type="slidenum">
              <a:rPr lang="en-US" smtClean="0"/>
              <a:pPr/>
              <a:t>97</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r>
              <a:rPr lang="en-US" smtClean="0">
                <a:latin typeface="Arial" pitchFamily="34" charset="0"/>
              </a:rPr>
              <a:t>Time variation of global average net surface shortwave radiation, surface air temperature, and precipitation changes for the 5 Tg standard case.  The global average precipitation in the control case is 3.0 mm/day, so the changes in years 2-4 represent a 9% global average reduction in precipitation.  The precipitation recovers faster than the temperature, but both lag the forcing.  For comparison the global average net surface shortwave forcing from a model simulation of the 1991 Mt. Pinatubo eruption (Oman et al., 2005) is shown.</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Oman, Luke, Alan Robock, Georgiy Stenchikov, Gavin A. Schmidt, and Reto Ruedy, 2005:  Climatic response to high latitude volcanic eruptions.  </a:t>
            </a:r>
            <a:r>
              <a:rPr lang="en-US" i="1" smtClean="0">
                <a:latin typeface="Arial" pitchFamily="34" charset="0"/>
              </a:rPr>
              <a:t>J. Geophys. Res</a:t>
            </a:r>
            <a:r>
              <a:rPr lang="en-US" smtClean="0">
                <a:latin typeface="Arial" pitchFamily="34" charset="0"/>
              </a:rPr>
              <a:t>., </a:t>
            </a:r>
            <a:r>
              <a:rPr lang="en-US" b="1" smtClean="0">
                <a:latin typeface="Arial" pitchFamily="34" charset="0"/>
              </a:rPr>
              <a:t>110</a:t>
            </a:r>
            <a:r>
              <a:rPr lang="en-US" smtClean="0">
                <a:latin typeface="Arial" pitchFamily="34" charset="0"/>
              </a:rPr>
              <a:t> (D13), D13103, doi:10.1029/2004JD005487. </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E91CC9D7-D4BD-4B4B-B403-76C5FDFCFC60}" type="slidenum">
              <a:rPr lang="en-US" smtClean="0"/>
              <a:pPr/>
              <a:t>98</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r>
              <a:rPr lang="en-US" smtClean="0">
                <a:latin typeface="Arial" pitchFamily="34" charset="0"/>
              </a:rPr>
              <a:t>Hansen, J. E., Ruedy, R., Sato, M., Imhoff, M., Lawrence, W., Easterling, D., Peterson, T., and Karl, T., 2001 : A closer look at United States and global surface temperature change, </a:t>
            </a:r>
            <a:r>
              <a:rPr lang="en-US" i="1" smtClean="0">
                <a:latin typeface="Arial" pitchFamily="34" charset="0"/>
              </a:rPr>
              <a:t>J. Geophys. Res.</a:t>
            </a:r>
            <a:r>
              <a:rPr lang="en-US" smtClean="0">
                <a:latin typeface="Arial" pitchFamily="34" charset="0"/>
              </a:rPr>
              <a:t>, </a:t>
            </a:r>
            <a:r>
              <a:rPr lang="en-US" b="1" smtClean="0">
                <a:latin typeface="Arial" pitchFamily="34" charset="0"/>
              </a:rPr>
              <a:t>106</a:t>
            </a:r>
            <a:r>
              <a:rPr lang="en-US" smtClean="0">
                <a:latin typeface="Arial" pitchFamily="34" charset="0"/>
              </a:rPr>
              <a:t>, 23,947-23,963, doi:10.1029/2001JD000354.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BFF3C748-65CC-4C8D-91BF-3792B5A06595}" type="slidenum">
              <a:rPr lang="en-US" smtClean="0"/>
              <a:pPr/>
              <a:t>99</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latin typeface="Arial" pitchFamily="34" charset="0"/>
              </a:rPr>
              <a:t>Global average surface air temperature change from the 5 Tg standard case (red) in the context of the climate change of the past 125 years.  Observations are from the GISS analysis (Hansen et al., 2001, updated at http://data.giss.nasa.gov/gistemp/2005/). </a:t>
            </a:r>
          </a:p>
          <a:p>
            <a:pPr eaLnBrk="1" hangingPunct="1"/>
            <a:endParaRPr lang="en-US" smtClean="0">
              <a:latin typeface="Arial" pitchFamily="34" charset="0"/>
            </a:endParaRPr>
          </a:p>
          <a:p>
            <a:pPr eaLnBrk="1" hangingPunct="1"/>
            <a:r>
              <a:rPr lang="en-US" smtClean="0">
                <a:latin typeface="Arial" pitchFamily="34" charset="0"/>
              </a:rPr>
              <a:t>Robock, Alan, Luke Oman, Georgiy L. Stenchikov, Owen B. Toon, Charles Bardeen, and Richard P. Turco, 2007:  Climatic consequences of regional nuclear conflicts.  </a:t>
            </a:r>
            <a:r>
              <a:rPr lang="en-US" i="1" smtClean="0">
                <a:latin typeface="Arial" pitchFamily="34" charset="0"/>
              </a:rPr>
              <a:t>Atm. Chem. Phys.</a:t>
            </a:r>
            <a:r>
              <a:rPr lang="en-US" smtClean="0">
                <a:latin typeface="Arial" pitchFamily="34" charset="0"/>
              </a:rPr>
              <a:t>, </a:t>
            </a:r>
            <a:r>
              <a:rPr lang="en-US" b="1" smtClean="0">
                <a:latin typeface="Arial" pitchFamily="34" charset="0"/>
              </a:rPr>
              <a:t>7</a:t>
            </a:r>
            <a:r>
              <a:rPr lang="en-US" smtClean="0">
                <a:latin typeface="Arial" pitchFamily="34" charset="0"/>
              </a:rPr>
              <a:t>, 2003-2012.</a:t>
            </a:r>
          </a:p>
          <a:p>
            <a:pPr eaLnBrk="1" hangingPunct="1"/>
            <a:endParaRPr lang="en-US" smtClean="0">
              <a:latin typeface="Arial" pitchFamily="34" charset="0"/>
            </a:endParaRPr>
          </a:p>
          <a:p>
            <a:pPr eaLnBrk="1" hangingPunct="1"/>
            <a:r>
              <a:rPr lang="en-US" smtClean="0">
                <a:latin typeface="Arial" pitchFamily="34" charset="0"/>
              </a:rPr>
              <a:t>Reference:</a:t>
            </a:r>
          </a:p>
          <a:p>
            <a:pPr eaLnBrk="1" hangingPunct="1"/>
            <a:endParaRPr lang="en-US" smtClean="0">
              <a:latin typeface="Arial" pitchFamily="34" charset="0"/>
            </a:endParaRPr>
          </a:p>
          <a:p>
            <a:pPr eaLnBrk="1" hangingPunct="1"/>
            <a:r>
              <a:rPr lang="en-US" smtClean="0">
                <a:latin typeface="Arial" pitchFamily="34" charset="0"/>
              </a:rPr>
              <a:t>Hansen, J. E., Ruedy, R., Sato, M., Imhoff, M., Lawrence, W., Easterling, D., Peterson, T., and Karl, T., 2001 : A closer look at United States and global surface temperature change, </a:t>
            </a:r>
            <a:r>
              <a:rPr lang="en-US" i="1" smtClean="0">
                <a:latin typeface="Arial" pitchFamily="34" charset="0"/>
              </a:rPr>
              <a:t>J. Geophys. Res.</a:t>
            </a:r>
            <a:r>
              <a:rPr lang="en-US" smtClean="0">
                <a:latin typeface="Arial" pitchFamily="34" charset="0"/>
              </a:rPr>
              <a:t>, </a:t>
            </a:r>
            <a:r>
              <a:rPr lang="en-US" b="1" smtClean="0">
                <a:latin typeface="Arial" pitchFamily="34" charset="0"/>
              </a:rPr>
              <a:t>106</a:t>
            </a:r>
            <a:r>
              <a:rPr lang="en-US" smtClean="0">
                <a:latin typeface="Arial" pitchFamily="34" charset="0"/>
              </a:rPr>
              <a:t>, 23,947-23,963, doi:10.1029/2001JD000354.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6C08FE92-7F4D-4867-851E-CAA9A43B0F2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6EC8F7D-2CAE-43F5-8156-8FEFA98854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97C2B92D-17FF-49B5-BE46-4515EEBD894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401B475-CA05-425D-A5B4-E8419FFE704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65125" y="1557338"/>
            <a:ext cx="8229600" cy="4525962"/>
          </a:xfrm>
        </p:spPr>
        <p:txBody>
          <a:bodyPr/>
          <a:lstStyle/>
          <a:p>
            <a:pPr lvl="0"/>
            <a:endParaRPr 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pic>
        <p:nvPicPr>
          <p:cNvPr id="4" name="Picture 2" descr="RU_units-banner_red2"/>
          <p:cNvPicPr>
            <a:picLocks noChangeAspect="1" noChangeArrowheads="1"/>
          </p:cNvPicPr>
          <p:nvPr userDrawn="1"/>
        </p:nvPicPr>
        <p:blipFill>
          <a:blip r:embed="rId2" cstate="print"/>
          <a:srcRect/>
          <a:stretch>
            <a:fillRect/>
          </a:stretch>
        </p:blipFill>
        <p:spPr bwMode="auto">
          <a:xfrm>
            <a:off x="0" y="6238875"/>
            <a:ext cx="9172575" cy="619125"/>
          </a:xfrm>
          <a:prstGeom prst="rect">
            <a:avLst/>
          </a:prstGeom>
          <a:noFill/>
          <a:ln w="9525">
            <a:noFill/>
            <a:miter lim="800000"/>
            <a:headEnd/>
            <a:tailEnd/>
          </a:ln>
        </p:spPr>
      </p:pic>
      <p:sp>
        <p:nvSpPr>
          <p:cNvPr id="2" name="Title 1"/>
          <p:cNvSpPr>
            <a:spLocks noGrp="1"/>
          </p:cNvSpPr>
          <p:nvPr>
            <p:ph type="title"/>
          </p:nvPr>
        </p:nvSpPr>
        <p:spPr>
          <a:xfrm>
            <a:off x="457200" y="609600"/>
            <a:ext cx="8229600" cy="838200"/>
          </a:xfrm>
          <a:prstGeom prst="rect">
            <a:avLst/>
          </a:prstGeom>
        </p:spPr>
        <p:txBody>
          <a:bodyPr/>
          <a:lstStyle/>
          <a:p>
            <a:r>
              <a:rPr lang="en-US" smtClean="0"/>
              <a:t>Click to edit Master title style</a:t>
            </a:r>
            <a:endParaRPr lang="en-US"/>
          </a:p>
        </p:txBody>
      </p:sp>
      <p:sp>
        <p:nvSpPr>
          <p:cNvPr id="7" name="Text Placeholder 8"/>
          <p:cNvSpPr>
            <a:spLocks noGrp="1"/>
          </p:cNvSpPr>
          <p:nvPr>
            <p:ph type="body" sz="quarter" idx="11"/>
          </p:nvPr>
        </p:nvSpPr>
        <p:spPr>
          <a:xfrm>
            <a:off x="4876800" y="6248400"/>
            <a:ext cx="4267200" cy="609600"/>
          </a:xfrm>
          <a:prstGeom prst="rect">
            <a:avLst/>
          </a:prstGeom>
        </p:spPr>
        <p:txBody>
          <a:bodyPr/>
          <a:lstStyle>
            <a:lvl1pPr marL="0" indent="0" algn="r">
              <a:buNone/>
              <a:defRPr sz="1600" baseline="0">
                <a:solidFill>
                  <a:schemeClr val="tx1"/>
                </a:solidFill>
              </a:defRPr>
            </a:lvl1pPr>
          </a:lstStyle>
          <a:p>
            <a:pPr lvl="0"/>
            <a:r>
              <a:rPr lang="en-US" smtClean="0"/>
              <a:t>Click to edit Master text styles</a:t>
            </a:r>
          </a:p>
          <a:p>
            <a:pPr lvl="1"/>
            <a:r>
              <a:rPr lang="en-US" smtClean="0"/>
              <a:t>Second level</a:t>
            </a:r>
          </a:p>
        </p:txBody>
      </p:sp>
      <p:sp>
        <p:nvSpPr>
          <p:cNvPr id="5" name="Slide Number Placeholder 2"/>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CB92260-0D91-4B06-B804-F4786CBC56C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6E56C29-A35F-4851-82BE-467DC8143B1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3F7BFD71-DF18-4664-9331-19D28EF0DC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3227D346-B5BD-4ACA-AA23-5A82398D1A8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31017F8A-1B7C-4D07-B0A9-228C136603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4D680432-B083-48F4-A06D-2DAE636294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E126DDE-2868-44DF-93D7-689B81C0EF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98B08863-1061-482B-AB00-28907B68B93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dt" sz="half" idx="2"/>
          </p:nvPr>
        </p:nvSpPr>
        <p:spPr bwMode="auto">
          <a:xfrm>
            <a:off x="2667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39014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pPr>
              <a:defRPr/>
            </a:pPr>
            <a:endParaRPr lang="en-US"/>
          </a:p>
        </p:txBody>
      </p:sp>
      <p:sp>
        <p:nvSpPr>
          <p:cNvPr id="390148" name="Rectangle 4"/>
          <p:cNvSpPr>
            <a:spLocks noGrp="1" noChangeArrowheads="1"/>
          </p:cNvSpPr>
          <p:nvPr>
            <p:ph type="sldNum" sz="quarter" idx="4"/>
          </p:nvPr>
        </p:nvSpPr>
        <p:spPr bwMode="auto">
          <a:xfrm>
            <a:off x="5334000" y="6172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97B28B35-FF0B-486F-8B3B-A166C39E0CD5}" type="slidenum">
              <a:rPr lang="en-US"/>
              <a:pPr>
                <a:defRPr/>
              </a:pPr>
              <a:t>‹#›</a:t>
            </a:fld>
            <a:endParaRPr lang="en-US"/>
          </a:p>
        </p:txBody>
      </p:sp>
      <p:sp>
        <p:nvSpPr>
          <p:cNvPr id="1029" name="Text Box 5"/>
          <p:cNvSpPr txBox="1">
            <a:spLocks noChangeArrowheads="1"/>
          </p:cNvSpPr>
          <p:nvPr/>
        </p:nvSpPr>
        <p:spPr bwMode="auto">
          <a:xfrm>
            <a:off x="76200" y="6324600"/>
            <a:ext cx="3124200" cy="457200"/>
          </a:xfrm>
          <a:prstGeom prst="rect">
            <a:avLst/>
          </a:prstGeom>
          <a:noFill/>
          <a:ln>
            <a:noFill/>
          </a:ln>
          <a:extLst/>
        </p:spPr>
        <p:txBody>
          <a:bodyPr>
            <a:spAutoFit/>
          </a:bodyPr>
          <a:lstStyle/>
          <a:p>
            <a:pPr eaLnBrk="0" hangingPunct="0">
              <a:defRPr/>
            </a:pPr>
            <a:r>
              <a:rPr lang="en-US" sz="1200"/>
              <a:t>Alan Robock</a:t>
            </a:r>
          </a:p>
          <a:p>
            <a:pPr eaLnBrk="0" hangingPunct="0">
              <a:defRPr/>
            </a:pPr>
            <a:r>
              <a:rPr lang="en-US" sz="1200"/>
              <a:t>Department of Environmental Sciences</a:t>
            </a:r>
            <a:endParaRPr lang="en-US">
              <a:latin typeface="Times New Roman" pitchFamily="18" charset="0"/>
            </a:endParaRPr>
          </a:p>
        </p:txBody>
      </p:sp>
      <p:pic>
        <p:nvPicPr>
          <p:cNvPr id="4102" name="Picture 6" descr="RU-HiRes"/>
          <p:cNvPicPr>
            <a:picLocks noChangeAspect="1" noChangeArrowheads="1"/>
          </p:cNvPicPr>
          <p:nvPr userDrawn="1"/>
        </p:nvPicPr>
        <p:blipFill>
          <a:blip r:embed="rId13" cstate="print"/>
          <a:srcRect l="171" r="3279" b="7372"/>
          <a:stretch>
            <a:fillRect/>
          </a:stretch>
        </p:blipFill>
        <p:spPr bwMode="auto">
          <a:xfrm>
            <a:off x="6942138" y="6186488"/>
            <a:ext cx="2100262" cy="574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xStyles>
    <p:titleStyle>
      <a:lvl1pPr algn="ctr" rtl="0" eaLnBrk="0" fontAlgn="base" hangingPunct="0">
        <a:spcBef>
          <a:spcPct val="0"/>
        </a:spcBef>
        <a:spcAft>
          <a:spcPct val="0"/>
        </a:spcAft>
        <a:defRPr sz="40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2pPr>
      <a:lvl3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3pPr>
      <a:lvl4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4pPr>
      <a:lvl5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5pPr>
      <a:lvl6pPr marL="457200" algn="ctr" rtl="0" fontAlgn="base">
        <a:spcBef>
          <a:spcPct val="0"/>
        </a:spcBef>
        <a:spcAft>
          <a:spcPct val="0"/>
        </a:spcAft>
        <a:defRPr sz="4000">
          <a:solidFill>
            <a:schemeClr val="tx2"/>
          </a:solidFill>
          <a:latin typeface="Comic Sans MS" pitchFamily="66" charset="0"/>
        </a:defRPr>
      </a:lvl6pPr>
      <a:lvl7pPr marL="914400" algn="ctr" rtl="0" fontAlgn="base">
        <a:spcBef>
          <a:spcPct val="0"/>
        </a:spcBef>
        <a:spcAft>
          <a:spcPct val="0"/>
        </a:spcAft>
        <a:defRPr sz="4000">
          <a:solidFill>
            <a:schemeClr val="tx2"/>
          </a:solidFill>
          <a:latin typeface="Comic Sans MS" pitchFamily="66" charset="0"/>
        </a:defRPr>
      </a:lvl7pPr>
      <a:lvl8pPr marL="1371600" algn="ctr" rtl="0" fontAlgn="base">
        <a:spcBef>
          <a:spcPct val="0"/>
        </a:spcBef>
        <a:spcAft>
          <a:spcPct val="0"/>
        </a:spcAft>
        <a:defRPr sz="4000">
          <a:solidFill>
            <a:schemeClr val="tx2"/>
          </a:solidFill>
          <a:latin typeface="Comic Sans MS" pitchFamily="66" charset="0"/>
        </a:defRPr>
      </a:lvl8pPr>
      <a:lvl9pPr marL="1828800" algn="ctr" rtl="0" fontAlgn="base">
        <a:spcBef>
          <a:spcPct val="0"/>
        </a:spcBef>
        <a:spcAft>
          <a:spcPct val="0"/>
        </a:spcAft>
        <a:defRPr sz="4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5122" name="Picture 2" descr="RU_units-banner_red2"/>
          <p:cNvPicPr>
            <a:picLocks noChangeAspect="1" noChangeArrowheads="1"/>
          </p:cNvPicPr>
          <p:nvPr/>
        </p:nvPicPr>
        <p:blipFill>
          <a:blip r:embed="rId15" cstate="print"/>
          <a:srcRect/>
          <a:stretch>
            <a:fillRect/>
          </a:stretch>
        </p:blipFill>
        <p:spPr bwMode="auto">
          <a:xfrm>
            <a:off x="0" y="6238875"/>
            <a:ext cx="9172575" cy="619125"/>
          </a:xfrm>
          <a:prstGeom prst="rect">
            <a:avLst/>
          </a:prstGeom>
          <a:noFill/>
          <a:ln w="9525">
            <a:noFill/>
            <a:miter lim="800000"/>
            <a:headEnd/>
            <a:tailEnd/>
          </a:ln>
        </p:spPr>
      </p:pic>
      <p:sp>
        <p:nvSpPr>
          <p:cNvPr id="5123" name="Rectangle 3"/>
          <p:cNvSpPr>
            <a:spLocks noGrp="1" noChangeArrowheads="1"/>
          </p:cNvSpPr>
          <p:nvPr>
            <p:ph type="title"/>
          </p:nvPr>
        </p:nvSpPr>
        <p:spPr bwMode="auto">
          <a:xfrm>
            <a:off x="457200" y="609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365125" y="15573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17" name="Text Box 9"/>
          <p:cNvSpPr txBox="1">
            <a:spLocks noChangeArrowheads="1"/>
          </p:cNvSpPr>
          <p:nvPr userDrawn="1"/>
        </p:nvSpPr>
        <p:spPr bwMode="auto">
          <a:xfrm>
            <a:off x="5929313" y="6346825"/>
            <a:ext cx="3124200" cy="457200"/>
          </a:xfrm>
          <a:prstGeom prst="rect">
            <a:avLst/>
          </a:prstGeom>
          <a:noFill/>
          <a:ln>
            <a:noFill/>
          </a:ln>
          <a:extLst/>
        </p:spPr>
        <p:txBody>
          <a:bodyPr>
            <a:spAutoFit/>
          </a:bodyPr>
          <a:lstStyle/>
          <a:p>
            <a:pPr algn="r" eaLnBrk="0" hangingPunct="0">
              <a:defRPr/>
            </a:pPr>
            <a:r>
              <a:rPr lang="en-US" sz="1200">
                <a:solidFill>
                  <a:schemeClr val="bg1"/>
                </a:solidFill>
              </a:rPr>
              <a:t>Alan Robock</a:t>
            </a:r>
          </a:p>
          <a:p>
            <a:pPr algn="r" eaLnBrk="0" hangingPunct="0">
              <a:defRPr/>
            </a:pPr>
            <a:r>
              <a:rPr lang="en-US" sz="1200">
                <a:solidFill>
                  <a:schemeClr val="bg1"/>
                </a:solidFill>
              </a:rPr>
              <a:t>Department of Environmental Sciences</a:t>
            </a:r>
            <a:endParaRPr lang="en-US">
              <a:solidFill>
                <a:schemeClr val="bg1"/>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956"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 id="2147484955" r:id="rId12"/>
    <p:sldLayoutId id="2147484957" r:id="rId13"/>
  </p:sldLayoutIdLst>
  <p:txStyles>
    <p:titleStyle>
      <a:lvl1pPr algn="l" rtl="0" eaLnBrk="0" fontAlgn="base" hangingPunct="0">
        <a:spcBef>
          <a:spcPct val="0"/>
        </a:spcBef>
        <a:spcAft>
          <a:spcPct val="0"/>
        </a:spcAft>
        <a:defRPr sz="3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2.xml"/><Relationship Id="rId1" Type="http://schemas.openxmlformats.org/officeDocument/2006/relationships/slideLayout" Target="../slideLayouts/slideLayout1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3.xml"/><Relationship Id="rId1" Type="http://schemas.openxmlformats.org/officeDocument/2006/relationships/slideLayout" Target="../slideLayouts/slideLayout18.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0.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1.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2.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3.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4.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5.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7.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9.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0.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4.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5.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4.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5.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7.xml"/><Relationship Id="rId1" Type="http://schemas.openxmlformats.org/officeDocument/2006/relationships/slideLayout" Target="../slideLayouts/slideLayout18.xml"/><Relationship Id="rId4" Type="http://schemas.openxmlformats.org/officeDocument/2006/relationships/image" Target="../media/image144.jpeg"/></Relationships>
</file>

<file path=ppt/slides/_rels/slide1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8.xml"/><Relationship Id="rId1" Type="http://schemas.openxmlformats.org/officeDocument/2006/relationships/slideLayout" Target="../slideLayouts/slideLayout18.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9.xml"/><Relationship Id="rId1" Type="http://schemas.openxmlformats.org/officeDocument/2006/relationships/slideLayout" Target="../slideLayouts/slideLayout18.xml"/><Relationship Id="rId4" Type="http://schemas.openxmlformats.org/officeDocument/2006/relationships/image" Target="../media/image150.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0.xml"/><Relationship Id="rId1" Type="http://schemas.openxmlformats.org/officeDocument/2006/relationships/slideLayout" Target="../slideLayouts/slideLayout18.xml"/><Relationship Id="rId4" Type="http://schemas.openxmlformats.org/officeDocument/2006/relationships/image" Target="../media/image152.jpeg"/></Relationships>
</file>

<file path=ppt/slides/_rels/slide1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1.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2.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4.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5.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6.xml"/><Relationship Id="rId1" Type="http://schemas.openxmlformats.org/officeDocument/2006/relationships/slideLayout" Target="../slideLayouts/slideLayout18.xml"/><Relationship Id="rId5" Type="http://schemas.openxmlformats.org/officeDocument/2006/relationships/image" Target="../media/image160.jpeg"/><Relationship Id="rId4" Type="http://schemas.openxmlformats.org/officeDocument/2006/relationships/image" Target="../media/image159.jpeg"/></Relationships>
</file>

<file path=ppt/slides/_rels/slide17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7.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0.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jpeg"/><Relationship Id="rId7" Type="http://schemas.openxmlformats.org/officeDocument/2006/relationships/image" Target="../media/image168.png"/><Relationship Id="rId2" Type="http://schemas.openxmlformats.org/officeDocument/2006/relationships/notesSlide" Target="../notesSlides/notesSlide181.xml"/><Relationship Id="rId1" Type="http://schemas.openxmlformats.org/officeDocument/2006/relationships/slideLayout" Target="../slideLayouts/slideLayout18.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jpeg"/></Relationships>
</file>

<file path=ppt/slides/_rels/slide18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2.xml"/><Relationship Id="rId1" Type="http://schemas.openxmlformats.org/officeDocument/2006/relationships/slideLayout" Target="../slideLayouts/slideLayout18.xml"/><Relationship Id="rId5" Type="http://schemas.openxmlformats.org/officeDocument/2006/relationships/image" Target="../media/image174.jpeg"/><Relationship Id="rId4" Type="http://schemas.openxmlformats.org/officeDocument/2006/relationships/image" Target="../media/image173.jpeg"/></Relationships>
</file>

<file path=ppt/slides/_rels/slide18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3.xml"/><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4.xml"/><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8.xml"/><Relationship Id="rId1" Type="http://schemas.openxmlformats.org/officeDocument/2006/relationships/slideLayout" Target="../slideLayouts/slideLayout18.xml"/><Relationship Id="rId4" Type="http://schemas.openxmlformats.org/officeDocument/2006/relationships/hyperlink" Target="http://climate.envsci.rutgers.edu/pdf/RobockToonSAD.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0.xml"/><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19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2.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3.xml"/><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7.xml"/><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98.xml"/><Relationship Id="rId1" Type="http://schemas.openxmlformats.org/officeDocument/2006/relationships/slideLayout" Target="../slideLayouts/slideLayout18.xml"/><Relationship Id="rId4" Type="http://schemas.openxmlformats.org/officeDocument/2006/relationships/image" Target="../media/image18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99.xml"/><Relationship Id="rId1" Type="http://schemas.openxmlformats.org/officeDocument/2006/relationships/slideLayout" Target="../slideLayouts/slideLayout18.xml"/><Relationship Id="rId4" Type="http://schemas.openxmlformats.org/officeDocument/2006/relationships/image" Target="../media/image185.jpeg"/></Relationships>
</file>

<file path=ppt/slides/_rels/slide20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0.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1.xml"/><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02.xml"/><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03.xml"/><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4.xml"/><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05.xml"/><Relationship Id="rId1" Type="http://schemas.openxmlformats.org/officeDocument/2006/relationships/slideLayout" Target="../slideLayouts/slideLayout18.xml"/><Relationship Id="rId4" Type="http://schemas.openxmlformats.org/officeDocument/2006/relationships/image" Target="../media/image192.png"/></Relationships>
</file>

<file path=ppt/slides/_rels/slide20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06.xml"/><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07.xml"/><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0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9.xml"/><Relationship Id="rId1" Type="http://schemas.openxmlformats.org/officeDocument/2006/relationships/slideLayout" Target="../slideLayouts/slideLayout18.xml"/><Relationship Id="rId4" Type="http://schemas.openxmlformats.org/officeDocument/2006/relationships/image" Target="../media/image197.jpe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11.xml"/><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3" Type="http://schemas.openxmlformats.org/officeDocument/2006/relationships/hyperlink" Target="http://www.icanw.org/" TargetMode="External"/><Relationship Id="rId2" Type="http://schemas.openxmlformats.org/officeDocument/2006/relationships/notesSlide" Target="../notesSlides/notesSlide213.xml"/><Relationship Id="rId1" Type="http://schemas.openxmlformats.org/officeDocument/2006/relationships/slideLayout" Target="../slideLayouts/slideLayout18.xml"/><Relationship Id="rId6" Type="http://schemas.openxmlformats.org/officeDocument/2006/relationships/image" Target="../media/image200.png"/><Relationship Id="rId5" Type="http://schemas.openxmlformats.org/officeDocument/2006/relationships/hyperlink" Target="http://www.globalzero.org/demand-zero/sign-the-petition" TargetMode="External"/><Relationship Id="rId4" Type="http://schemas.openxmlformats.org/officeDocument/2006/relationships/image" Target="../media/image199.jpeg"/></Relationships>
</file>

<file path=ppt/slides/_rels/slide21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4.xml"/><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15.xml"/><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hyperlink" Target="http://climate.envsci.rutgers.edu/nuclear/" TargetMode="External"/><Relationship Id="rId2" Type="http://schemas.openxmlformats.org/officeDocument/2006/relationships/notesSlide" Target="../notesSlides/notesSlide2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mailto:reviewsgeophysics@agu.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18.xml"/><Relationship Id="rId5" Type="http://schemas.openxmlformats.org/officeDocument/2006/relationships/hyperlink" Target="file:///C:\My%20Pictures\ResearchWork\NuclearWinter\effct01a.mov" TargetMode="External"/><Relationship Id="rId4" Type="http://schemas.openxmlformats.org/officeDocument/2006/relationships/image" Target="../media/image62.jpeg"/></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8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87338" y="0"/>
            <a:ext cx="8685212" cy="6215063"/>
          </a:xfrm>
          <a:prstGeom prst="rect">
            <a:avLst/>
          </a:prstGeom>
          <a:noFill/>
          <a:ln w="38100">
            <a:noFill/>
            <a:miter lim="800000"/>
            <a:headEnd/>
            <a:tailEnd type="none" w="lg" len="lg"/>
          </a:ln>
        </p:spPr>
      </p:pic>
      <p:sp>
        <p:nvSpPr>
          <p:cNvPr id="8195" name="TextBox 4"/>
          <p:cNvSpPr txBox="1">
            <a:spLocks noChangeArrowheads="1"/>
          </p:cNvSpPr>
          <p:nvPr/>
        </p:nvSpPr>
        <p:spPr bwMode="auto">
          <a:xfrm>
            <a:off x="2082800" y="6399213"/>
            <a:ext cx="3686175" cy="276225"/>
          </a:xfrm>
          <a:prstGeom prst="rect">
            <a:avLst/>
          </a:prstGeom>
          <a:noFill/>
          <a:ln w="9525">
            <a:noFill/>
            <a:miter lim="800000"/>
            <a:headEnd/>
            <a:tailEnd/>
          </a:ln>
        </p:spPr>
        <p:txBody>
          <a:bodyPr>
            <a:spAutoFit/>
          </a:bodyPr>
          <a:lstStyle/>
          <a:p>
            <a:r>
              <a:rPr lang="en-US" sz="1200" i="1">
                <a:solidFill>
                  <a:srgbClr val="FFFF00"/>
                </a:solidFill>
              </a:rPr>
              <a:t>Eos</a:t>
            </a:r>
            <a:r>
              <a:rPr lang="en-US" sz="1200">
                <a:solidFill>
                  <a:srgbClr val="FFFF00"/>
                </a:solidFill>
              </a:rPr>
              <a:t>, volume 93, number 41, October 9, 2012</a:t>
            </a:r>
          </a:p>
        </p:txBody>
      </p:sp>
      <p:grpSp>
        <p:nvGrpSpPr>
          <p:cNvPr id="2" name="Group 6"/>
          <p:cNvGrpSpPr>
            <a:grpSpLocks/>
          </p:cNvGrpSpPr>
          <p:nvPr/>
        </p:nvGrpSpPr>
        <p:grpSpPr bwMode="auto">
          <a:xfrm>
            <a:off x="449263" y="1052513"/>
            <a:ext cx="6224587" cy="3708400"/>
            <a:chOff x="449263" y="1052513"/>
            <a:chExt cx="6224587" cy="3708400"/>
          </a:xfrm>
        </p:grpSpPr>
        <p:pic>
          <p:nvPicPr>
            <p:cNvPr id="8197" name="Picture 4"/>
            <p:cNvPicPr>
              <a:picLocks noChangeAspect="1" noChangeArrowheads="1"/>
            </p:cNvPicPr>
            <p:nvPr/>
          </p:nvPicPr>
          <p:blipFill>
            <a:blip r:embed="rId4" cstate="print"/>
            <a:srcRect/>
            <a:stretch>
              <a:fillRect/>
            </a:stretch>
          </p:blipFill>
          <p:spPr bwMode="auto">
            <a:xfrm>
              <a:off x="449263" y="1052513"/>
              <a:ext cx="6224587" cy="3708400"/>
            </a:xfrm>
            <a:prstGeom prst="rect">
              <a:avLst/>
            </a:prstGeom>
            <a:noFill/>
            <a:ln w="19050">
              <a:solidFill>
                <a:schemeClr val="tx1"/>
              </a:solidFill>
              <a:miter lim="800000"/>
              <a:headEnd/>
              <a:tailEnd type="none" w="lg" len="lg"/>
            </a:ln>
          </p:spPr>
        </p:pic>
        <p:sp>
          <p:nvSpPr>
            <p:cNvPr id="8198" name="Rectangle 4"/>
            <p:cNvSpPr>
              <a:spLocks noChangeArrowheads="1"/>
            </p:cNvSpPr>
            <p:nvPr/>
          </p:nvSpPr>
          <p:spPr bwMode="auto">
            <a:xfrm>
              <a:off x="530198" y="1052713"/>
              <a:ext cx="4564316" cy="414937"/>
            </a:xfrm>
            <a:prstGeom prst="rect">
              <a:avLst/>
            </a:prstGeom>
            <a:solidFill>
              <a:schemeClr val="bg1"/>
            </a:solidFill>
            <a:ln w="38100">
              <a:noFill/>
              <a:round/>
              <a:headEnd/>
              <a:tailEnd type="stealth" w="lg" len="lg"/>
            </a:ln>
          </p:spPr>
          <p:txBody>
            <a:bodyPr/>
            <a:lstStyle/>
            <a:p>
              <a:endParaRPr lang="en-US"/>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mage1"/>
          <p:cNvPicPr>
            <a:picLocks noChangeAspect="1" noChangeArrowheads="1"/>
          </p:cNvPicPr>
          <p:nvPr/>
        </p:nvPicPr>
        <p:blipFill>
          <a:blip r:embed="rId3" cstate="print"/>
          <a:srcRect/>
          <a:stretch>
            <a:fillRect/>
          </a:stretch>
        </p:blipFill>
        <p:spPr bwMode="auto">
          <a:xfrm>
            <a:off x="-609600" y="0"/>
            <a:ext cx="10058400" cy="6864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6" name="Picture 7"/>
          <p:cNvPicPr>
            <a:picLocks noChangeAspect="1" noChangeArrowheads="1"/>
          </p:cNvPicPr>
          <p:nvPr/>
        </p:nvPicPr>
        <p:blipFill>
          <a:blip r:embed="rId3" cstate="print"/>
          <a:srcRect/>
          <a:stretch>
            <a:fillRect/>
          </a:stretch>
        </p:blipFill>
        <p:spPr bwMode="auto">
          <a:xfrm>
            <a:off x="0" y="234950"/>
            <a:ext cx="9144000" cy="5991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5"/>
          <p:cNvPicPr>
            <a:picLocks noChangeAspect="1" noChangeArrowheads="1"/>
          </p:cNvPicPr>
          <p:nvPr/>
        </p:nvPicPr>
        <p:blipFill>
          <a:blip r:embed="rId3" cstate="print"/>
          <a:srcRect/>
          <a:stretch>
            <a:fillRect/>
          </a:stretch>
        </p:blipFill>
        <p:spPr bwMode="auto">
          <a:xfrm>
            <a:off x="555625" y="-20638"/>
            <a:ext cx="8302625" cy="6878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Text Box 7"/>
          <p:cNvSpPr txBox="1">
            <a:spLocks noChangeArrowheads="1"/>
          </p:cNvSpPr>
          <p:nvPr/>
        </p:nvSpPr>
        <p:spPr bwMode="auto">
          <a:xfrm>
            <a:off x="644525" y="5480050"/>
            <a:ext cx="7810500" cy="738188"/>
          </a:xfrm>
          <a:prstGeom prst="rect">
            <a:avLst/>
          </a:prstGeom>
          <a:noFill/>
          <a:ln w="38100">
            <a:noFill/>
            <a:miter lim="800000"/>
            <a:headEnd/>
            <a:tailEnd type="none" w="lg" len="lg"/>
          </a:ln>
        </p:spPr>
        <p:txBody>
          <a:bodyPr>
            <a:spAutoFit/>
          </a:bodyPr>
          <a:lstStyle/>
          <a:p>
            <a:pPr marL="231775" indent="-231775"/>
            <a:r>
              <a:rPr lang="en-US" sz="1400"/>
              <a:t>Mills, Michael J., Owen B. Toon, Richard P. Turco, Douglas E. Kinnison, and Rolando R. Garcia, 2008:  Massive global ozone loss predicted following regional nuclear conflict, </a:t>
            </a:r>
            <a:r>
              <a:rPr lang="en-US" sz="1400" i="1"/>
              <a:t>Proc. Nat. Acad. Sci., </a:t>
            </a:r>
            <a:r>
              <a:rPr lang="en-US" sz="1400" b="1"/>
              <a:t>105</a:t>
            </a:r>
            <a:r>
              <a:rPr lang="en-US" sz="1400"/>
              <a:t>, 5307–5312.</a:t>
            </a:r>
          </a:p>
        </p:txBody>
      </p:sp>
      <p:sp>
        <p:nvSpPr>
          <p:cNvPr id="115715" name="Text Box 8"/>
          <p:cNvSpPr txBox="1">
            <a:spLocks noChangeArrowheads="1"/>
          </p:cNvSpPr>
          <p:nvPr/>
        </p:nvSpPr>
        <p:spPr bwMode="auto">
          <a:xfrm>
            <a:off x="754063" y="434975"/>
            <a:ext cx="7780337" cy="457200"/>
          </a:xfrm>
          <a:prstGeom prst="rect">
            <a:avLst/>
          </a:prstGeom>
          <a:noFill/>
          <a:ln w="38100">
            <a:noFill/>
            <a:miter lim="800000"/>
            <a:headEnd/>
            <a:tailEnd type="none" w="lg" len="lg"/>
          </a:ln>
        </p:spPr>
        <p:txBody>
          <a:bodyPr>
            <a:spAutoFit/>
          </a:bodyPr>
          <a:lstStyle/>
          <a:p>
            <a:pPr algn="ctr">
              <a:spcBef>
                <a:spcPct val="50000"/>
              </a:spcBef>
            </a:pPr>
            <a:r>
              <a:rPr lang="en-US"/>
              <a:t>Ozone depletion 3 years after soot injection</a:t>
            </a:r>
          </a:p>
        </p:txBody>
      </p:sp>
      <p:grpSp>
        <p:nvGrpSpPr>
          <p:cNvPr id="115716" name="Group 12"/>
          <p:cNvGrpSpPr>
            <a:grpSpLocks/>
          </p:cNvGrpSpPr>
          <p:nvPr/>
        </p:nvGrpSpPr>
        <p:grpSpPr bwMode="auto">
          <a:xfrm>
            <a:off x="342900" y="1217613"/>
            <a:ext cx="8632825" cy="4044950"/>
            <a:chOff x="350838" y="1377950"/>
            <a:chExt cx="8632825" cy="4044950"/>
          </a:xfrm>
        </p:grpSpPr>
        <p:pic>
          <p:nvPicPr>
            <p:cNvPr id="115717" name="Picture 3"/>
            <p:cNvPicPr>
              <a:picLocks noChangeAspect="1" noChangeArrowheads="1"/>
            </p:cNvPicPr>
            <p:nvPr/>
          </p:nvPicPr>
          <p:blipFill>
            <a:blip r:embed="rId3" cstate="print"/>
            <a:srcRect/>
            <a:stretch>
              <a:fillRect/>
            </a:stretch>
          </p:blipFill>
          <p:spPr bwMode="auto">
            <a:xfrm>
              <a:off x="350838" y="1377950"/>
              <a:ext cx="7035800" cy="4044950"/>
            </a:xfrm>
            <a:prstGeom prst="rect">
              <a:avLst/>
            </a:prstGeom>
            <a:noFill/>
            <a:ln w="9525">
              <a:noFill/>
              <a:miter lim="800000"/>
              <a:headEnd/>
              <a:tailEnd/>
            </a:ln>
          </p:spPr>
        </p:pic>
        <p:sp>
          <p:nvSpPr>
            <p:cNvPr id="115718" name="Line 4"/>
            <p:cNvSpPr>
              <a:spLocks noChangeShapeType="1"/>
            </p:cNvSpPr>
            <p:nvPr/>
          </p:nvSpPr>
          <p:spPr bwMode="auto">
            <a:xfrm>
              <a:off x="1341438" y="3692525"/>
              <a:ext cx="5486400" cy="0"/>
            </a:xfrm>
            <a:prstGeom prst="line">
              <a:avLst/>
            </a:prstGeom>
            <a:noFill/>
            <a:ln w="25400">
              <a:solidFill>
                <a:srgbClr val="008000"/>
              </a:solidFill>
              <a:round/>
              <a:headEnd/>
              <a:tailEnd/>
            </a:ln>
          </p:spPr>
          <p:txBody>
            <a:bodyPr wrap="none" anchor="ctr"/>
            <a:lstStyle/>
            <a:p>
              <a:endParaRPr lang="en-US"/>
            </a:p>
          </p:txBody>
        </p:sp>
        <p:sp>
          <p:nvSpPr>
            <p:cNvPr id="115719" name="Text Box 5"/>
            <p:cNvSpPr txBox="1">
              <a:spLocks noChangeArrowheads="1"/>
            </p:cNvSpPr>
            <p:nvPr/>
          </p:nvSpPr>
          <p:spPr bwMode="auto">
            <a:xfrm>
              <a:off x="7513638" y="3006725"/>
              <a:ext cx="990600" cy="1314450"/>
            </a:xfrm>
            <a:prstGeom prst="rect">
              <a:avLst/>
            </a:prstGeom>
            <a:noFill/>
            <a:ln w="9525">
              <a:noFill/>
              <a:miter lim="800000"/>
              <a:headEnd/>
              <a:tailEnd/>
            </a:ln>
          </p:spPr>
          <p:txBody>
            <a:bodyPr>
              <a:spAutoFit/>
            </a:bodyPr>
            <a:lstStyle/>
            <a:p>
              <a:pPr algn="ctr" eaLnBrk="0" hangingPunct="0">
                <a:spcBef>
                  <a:spcPct val="50000"/>
                </a:spcBef>
              </a:pPr>
              <a:r>
                <a:rPr lang="en-US" sz="1600">
                  <a:solidFill>
                    <a:srgbClr val="009900"/>
                  </a:solidFill>
                </a:rPr>
                <a:t>Edge</a:t>
              </a:r>
              <a:br>
                <a:rPr lang="en-US" sz="1600">
                  <a:solidFill>
                    <a:srgbClr val="009900"/>
                  </a:solidFill>
                </a:rPr>
              </a:br>
              <a:r>
                <a:rPr lang="en-US" sz="1600">
                  <a:solidFill>
                    <a:srgbClr val="009900"/>
                  </a:solidFill>
                </a:rPr>
                <a:t>of the current ozone hole</a:t>
              </a:r>
            </a:p>
          </p:txBody>
        </p:sp>
        <p:sp>
          <p:nvSpPr>
            <p:cNvPr id="115720" name="Line 6"/>
            <p:cNvSpPr>
              <a:spLocks noChangeShapeType="1"/>
            </p:cNvSpPr>
            <p:nvPr/>
          </p:nvSpPr>
          <p:spPr bwMode="auto">
            <a:xfrm flipH="1">
              <a:off x="6940324" y="3651286"/>
              <a:ext cx="533400" cy="0"/>
            </a:xfrm>
            <a:prstGeom prst="line">
              <a:avLst/>
            </a:prstGeom>
            <a:noFill/>
            <a:ln w="38100">
              <a:solidFill>
                <a:srgbClr val="008000"/>
              </a:solidFill>
              <a:round/>
              <a:headEnd/>
              <a:tailEnd type="triangle" w="med" len="med"/>
            </a:ln>
          </p:spPr>
          <p:txBody>
            <a:bodyPr wrap="none" anchor="ctr"/>
            <a:lstStyle/>
            <a:p>
              <a:endParaRPr lang="en-US"/>
            </a:p>
          </p:txBody>
        </p:sp>
        <p:sp>
          <p:nvSpPr>
            <p:cNvPr id="115721" name="Text Box 9"/>
            <p:cNvSpPr txBox="1">
              <a:spLocks noChangeArrowheads="1"/>
            </p:cNvSpPr>
            <p:nvPr/>
          </p:nvSpPr>
          <p:spPr bwMode="auto">
            <a:xfrm>
              <a:off x="7513638" y="1431925"/>
              <a:ext cx="1470025" cy="822325"/>
            </a:xfrm>
            <a:prstGeom prst="rect">
              <a:avLst/>
            </a:prstGeom>
            <a:noFill/>
            <a:ln w="38100">
              <a:noFill/>
              <a:miter lim="800000"/>
              <a:headEnd/>
              <a:tailEnd type="none" w="lg" len="lg"/>
            </a:ln>
          </p:spPr>
          <p:txBody>
            <a:bodyPr>
              <a:spAutoFit/>
            </a:bodyPr>
            <a:lstStyle/>
            <a:p>
              <a:pPr>
                <a:spcBef>
                  <a:spcPct val="50000"/>
                </a:spcBef>
              </a:pPr>
              <a:r>
                <a:rPr lang="en-US">
                  <a:solidFill>
                    <a:schemeClr val="accent2"/>
                  </a:solidFill>
                </a:rPr>
                <a:t>Normal ozone</a:t>
              </a:r>
            </a:p>
          </p:txBody>
        </p:sp>
        <p:sp>
          <p:nvSpPr>
            <p:cNvPr id="115722" name="Text Box 10"/>
            <p:cNvSpPr txBox="1">
              <a:spLocks noChangeArrowheads="1"/>
            </p:cNvSpPr>
            <p:nvPr/>
          </p:nvSpPr>
          <p:spPr bwMode="auto">
            <a:xfrm>
              <a:off x="7483475" y="4373563"/>
              <a:ext cx="1454150" cy="822325"/>
            </a:xfrm>
            <a:prstGeom prst="rect">
              <a:avLst/>
            </a:prstGeom>
            <a:noFill/>
            <a:ln w="38100">
              <a:noFill/>
              <a:miter lim="800000"/>
              <a:headEnd/>
              <a:tailEnd type="none" w="lg" len="lg"/>
            </a:ln>
          </p:spPr>
          <p:txBody>
            <a:bodyPr>
              <a:spAutoFit/>
            </a:bodyPr>
            <a:lstStyle/>
            <a:p>
              <a:pPr>
                <a:spcBef>
                  <a:spcPct val="50000"/>
                </a:spcBef>
              </a:pPr>
              <a:r>
                <a:rPr lang="en-US">
                  <a:solidFill>
                    <a:srgbClr val="FF6600"/>
                  </a:solidFill>
                </a:rPr>
                <a:t>Nuclear ozone</a:t>
              </a:r>
            </a:p>
          </p:txBody>
        </p:sp>
        <p:sp>
          <p:nvSpPr>
            <p:cNvPr id="115723" name="Freeform 11"/>
            <p:cNvSpPr>
              <a:spLocks/>
            </p:cNvSpPr>
            <p:nvPr/>
          </p:nvSpPr>
          <p:spPr bwMode="auto">
            <a:xfrm>
              <a:off x="6842125" y="1946275"/>
              <a:ext cx="655638" cy="134938"/>
            </a:xfrm>
            <a:custGeom>
              <a:avLst/>
              <a:gdLst>
                <a:gd name="T0" fmla="*/ 2147483647 w 413"/>
                <a:gd name="T1" fmla="*/ 2147483647 h 85"/>
                <a:gd name="T2" fmla="*/ 2147483647 w 413"/>
                <a:gd name="T3" fmla="*/ 2147483647 h 85"/>
                <a:gd name="T4" fmla="*/ 0 w 413"/>
                <a:gd name="T5" fmla="*/ 2147483647 h 85"/>
                <a:gd name="T6" fmla="*/ 0 60000 65536"/>
                <a:gd name="T7" fmla="*/ 0 60000 65536"/>
                <a:gd name="T8" fmla="*/ 0 60000 65536"/>
                <a:gd name="T9" fmla="*/ 0 w 413"/>
                <a:gd name="T10" fmla="*/ 0 h 85"/>
                <a:gd name="T11" fmla="*/ 413 w 413"/>
                <a:gd name="T12" fmla="*/ 85 h 85"/>
              </a:gdLst>
              <a:ahLst/>
              <a:cxnLst>
                <a:cxn ang="T6">
                  <a:pos x="T0" y="T1"/>
                </a:cxn>
                <a:cxn ang="T7">
                  <a:pos x="T2" y="T3"/>
                </a:cxn>
                <a:cxn ang="T8">
                  <a:pos x="T4" y="T5"/>
                </a:cxn>
              </a:cxnLst>
              <a:rect l="T9" t="T10" r="T11" b="T12"/>
              <a:pathLst>
                <a:path w="413" h="85">
                  <a:moveTo>
                    <a:pt x="413" y="8"/>
                  </a:moveTo>
                  <a:cubicBezTo>
                    <a:pt x="346" y="4"/>
                    <a:pt x="280" y="0"/>
                    <a:pt x="211" y="13"/>
                  </a:cubicBezTo>
                  <a:cubicBezTo>
                    <a:pt x="142" y="26"/>
                    <a:pt x="71" y="55"/>
                    <a:pt x="0" y="85"/>
                  </a:cubicBezTo>
                </a:path>
              </a:pathLst>
            </a:custGeom>
            <a:noFill/>
            <a:ln w="38100" cap="flat" cmpd="sng">
              <a:solidFill>
                <a:schemeClr val="hlink"/>
              </a:solidFill>
              <a:prstDash val="solid"/>
              <a:round/>
              <a:headEnd type="none" w="med" len="med"/>
              <a:tailEnd type="stealth" w="lg" len="lg"/>
            </a:ln>
          </p:spPr>
          <p:txBody>
            <a:bodyPr/>
            <a:lstStyle/>
            <a:p>
              <a:endParaRPr lang="en-US"/>
            </a:p>
          </p:txBody>
        </p:sp>
        <p:sp>
          <p:nvSpPr>
            <p:cNvPr id="115724" name="Freeform 12"/>
            <p:cNvSpPr>
              <a:spLocks/>
            </p:cNvSpPr>
            <p:nvPr/>
          </p:nvSpPr>
          <p:spPr bwMode="auto">
            <a:xfrm>
              <a:off x="6108700" y="4054475"/>
              <a:ext cx="1401763" cy="677863"/>
            </a:xfrm>
            <a:custGeom>
              <a:avLst/>
              <a:gdLst>
                <a:gd name="T0" fmla="*/ 2147483647 w 883"/>
                <a:gd name="T1" fmla="*/ 2147483647 h 427"/>
                <a:gd name="T2" fmla="*/ 2147483647 w 883"/>
                <a:gd name="T3" fmla="*/ 2147483647 h 427"/>
                <a:gd name="T4" fmla="*/ 0 w 883"/>
                <a:gd name="T5" fmla="*/ 0 h 427"/>
                <a:gd name="T6" fmla="*/ 0 60000 65536"/>
                <a:gd name="T7" fmla="*/ 0 60000 65536"/>
                <a:gd name="T8" fmla="*/ 0 60000 65536"/>
                <a:gd name="T9" fmla="*/ 0 w 883"/>
                <a:gd name="T10" fmla="*/ 0 h 427"/>
                <a:gd name="T11" fmla="*/ 883 w 883"/>
                <a:gd name="T12" fmla="*/ 427 h 427"/>
              </a:gdLst>
              <a:ahLst/>
              <a:cxnLst>
                <a:cxn ang="T6">
                  <a:pos x="T0" y="T1"/>
                </a:cxn>
                <a:cxn ang="T7">
                  <a:pos x="T2" y="T3"/>
                </a:cxn>
                <a:cxn ang="T8">
                  <a:pos x="T4" y="T5"/>
                </a:cxn>
              </a:cxnLst>
              <a:rect l="T9" t="T10" r="T11" b="T12"/>
              <a:pathLst>
                <a:path w="883" h="427">
                  <a:moveTo>
                    <a:pt x="883" y="427"/>
                  </a:moveTo>
                  <a:cubicBezTo>
                    <a:pt x="616" y="409"/>
                    <a:pt x="349" y="392"/>
                    <a:pt x="202" y="321"/>
                  </a:cubicBezTo>
                  <a:cubicBezTo>
                    <a:pt x="55" y="250"/>
                    <a:pt x="27" y="125"/>
                    <a:pt x="0" y="0"/>
                  </a:cubicBezTo>
                </a:path>
              </a:pathLst>
            </a:custGeom>
            <a:noFill/>
            <a:ln w="38100" cap="flat" cmpd="sng">
              <a:solidFill>
                <a:srgbClr val="FF6600"/>
              </a:solidFill>
              <a:prstDash val="solid"/>
              <a:round/>
              <a:headEnd type="none" w="med" len="med"/>
              <a:tailEnd type="stealth" w="lg" len="lg"/>
            </a:ln>
          </p:spPr>
          <p:txBody>
            <a:bodyPr/>
            <a:lstStyle/>
            <a:p>
              <a:endParaRPr lang="en-US"/>
            </a:p>
          </p:txBody>
        </p:sp>
      </p:gr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srcRect/>
          <a:stretch>
            <a:fillRect/>
          </a:stretch>
        </p:blipFill>
        <p:spPr bwMode="auto">
          <a:xfrm>
            <a:off x="769938" y="766763"/>
            <a:ext cx="7831137" cy="5237162"/>
          </a:xfrm>
          <a:prstGeom prst="rect">
            <a:avLst/>
          </a:prstGeom>
          <a:noFill/>
          <a:ln w="38100">
            <a:noFill/>
            <a:miter lim="800000"/>
            <a:headEnd/>
            <a:tailEnd type="none" w="lg" len="lg"/>
          </a:ln>
        </p:spPr>
      </p:pic>
      <p:sp>
        <p:nvSpPr>
          <p:cNvPr id="116739" name="Text Box 3"/>
          <p:cNvSpPr txBox="1">
            <a:spLocks noChangeArrowheads="1"/>
          </p:cNvSpPr>
          <p:nvPr/>
        </p:nvSpPr>
        <p:spPr bwMode="auto">
          <a:xfrm>
            <a:off x="658813" y="6284913"/>
            <a:ext cx="7154862" cy="304800"/>
          </a:xfrm>
          <a:prstGeom prst="rect">
            <a:avLst/>
          </a:prstGeom>
          <a:noFill/>
          <a:ln w="38100">
            <a:noFill/>
            <a:miter lim="800000"/>
            <a:headEnd/>
            <a:tailEnd type="none" w="lg" len="lg"/>
          </a:ln>
        </p:spPr>
        <p:txBody>
          <a:bodyPr>
            <a:spAutoFit/>
          </a:bodyPr>
          <a:lstStyle/>
          <a:p>
            <a:pPr algn="ctr">
              <a:spcBef>
                <a:spcPct val="50000"/>
              </a:spcBef>
            </a:pPr>
            <a:r>
              <a:rPr lang="en-US" sz="1400">
                <a:solidFill>
                  <a:schemeClr val="bg1"/>
                </a:solidFill>
              </a:rPr>
              <a:t>Mills et al. (2008), </a:t>
            </a:r>
            <a:r>
              <a:rPr lang="en-US" sz="1400" i="1">
                <a:solidFill>
                  <a:schemeClr val="bg1"/>
                </a:solidFill>
              </a:rPr>
              <a:t>Proc. Nat. Acad. Sci.</a:t>
            </a:r>
            <a:endParaRPr lang="en-US" sz="1400">
              <a:solidFill>
                <a:schemeClr val="bg1"/>
              </a:solidFill>
            </a:endParaRPr>
          </a:p>
        </p:txBody>
      </p:sp>
      <p:sp>
        <p:nvSpPr>
          <p:cNvPr id="116740" name="Text Box 4"/>
          <p:cNvSpPr txBox="1">
            <a:spLocks noChangeArrowheads="1"/>
          </p:cNvSpPr>
          <p:nvPr/>
        </p:nvSpPr>
        <p:spPr bwMode="auto">
          <a:xfrm>
            <a:off x="568325" y="163513"/>
            <a:ext cx="8286750" cy="457200"/>
          </a:xfrm>
          <a:prstGeom prst="rect">
            <a:avLst/>
          </a:prstGeom>
          <a:noFill/>
          <a:ln w="38100">
            <a:noFill/>
            <a:miter lim="800000"/>
            <a:headEnd/>
            <a:tailEnd type="none" w="lg" len="lg"/>
          </a:ln>
        </p:spPr>
        <p:txBody>
          <a:bodyPr>
            <a:spAutoFit/>
          </a:bodyPr>
          <a:lstStyle/>
          <a:p>
            <a:pPr algn="ctr">
              <a:spcBef>
                <a:spcPct val="50000"/>
              </a:spcBef>
            </a:pPr>
            <a:r>
              <a:rPr lang="en-US"/>
              <a:t>Ozone depletion is large and long-lasting at all latitudes</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1037772"/>
            <a:ext cx="8490857" cy="4524315"/>
          </a:xfrm>
          <a:prstGeom prst="rect">
            <a:avLst/>
          </a:prstGeom>
          <a:noFill/>
        </p:spPr>
        <p:txBody>
          <a:bodyPr wrap="square" rtlCol="0">
            <a:spAutoFit/>
          </a:bodyPr>
          <a:lstStyle/>
          <a:p>
            <a:r>
              <a:rPr lang="en-US" dirty="0" err="1" smtClean="0"/>
              <a:t>Stenke</a:t>
            </a:r>
            <a:r>
              <a:rPr lang="en-US" dirty="0" smtClean="0"/>
              <a:t>, </a:t>
            </a:r>
            <a:r>
              <a:rPr lang="en-US" dirty="0" smtClean="0"/>
              <a:t>Andrea, </a:t>
            </a:r>
            <a:r>
              <a:rPr lang="en-US" dirty="0" smtClean="0"/>
              <a:t>et al., 2013:  Climate and chemistry effects of a regional scale nuclear conflict,</a:t>
            </a:r>
            <a:r>
              <a:rPr lang="en-US" b="1" dirty="0" smtClean="0"/>
              <a:t> </a:t>
            </a:r>
            <a:r>
              <a:rPr lang="en-US" i="1" dirty="0" smtClean="0"/>
              <a:t>Atmos. Chem. Phys.</a:t>
            </a:r>
            <a:r>
              <a:rPr lang="en-US" dirty="0" smtClean="0"/>
              <a:t>, </a:t>
            </a:r>
            <a:r>
              <a:rPr lang="en-US" b="1" dirty="0" smtClean="0"/>
              <a:t>13</a:t>
            </a:r>
            <a:r>
              <a:rPr lang="en-US" dirty="0" smtClean="0"/>
              <a:t>, 9713-9729, doi:10.5194/acp-13-9713-2013.</a:t>
            </a:r>
          </a:p>
          <a:p>
            <a:endParaRPr lang="en-US" dirty="0" smtClean="0"/>
          </a:p>
          <a:p>
            <a:r>
              <a:rPr lang="en-US" dirty="0" smtClean="0"/>
              <a:t>Used Solar Climate Ozone Links (SOCOL3) GCM</a:t>
            </a:r>
          </a:p>
          <a:p>
            <a:endParaRPr lang="en-US" dirty="0" smtClean="0"/>
          </a:p>
          <a:p>
            <a:pPr algn="ctr"/>
            <a:r>
              <a:rPr lang="en-US" dirty="0" smtClean="0"/>
              <a:t>39 levels up to 0.01 mb (80 km)</a:t>
            </a:r>
          </a:p>
          <a:p>
            <a:pPr algn="ctr"/>
            <a:r>
              <a:rPr lang="en-US" dirty="0" smtClean="0"/>
              <a:t>T42 (2.8ºx2.8º latitude-longitude)</a:t>
            </a:r>
          </a:p>
          <a:p>
            <a:pPr algn="ctr"/>
            <a:r>
              <a:rPr lang="en-US" dirty="0" smtClean="0"/>
              <a:t>50-m mixed layer ocean, q-flux</a:t>
            </a:r>
          </a:p>
          <a:p>
            <a:endParaRPr lang="en-US" dirty="0" smtClean="0"/>
          </a:p>
          <a:p>
            <a:r>
              <a:rPr lang="en-US" dirty="0" smtClean="0"/>
              <a:t>Forced by a range of soot loadings 1-12 Tg, and two soot particle radii, 50 or 100 nm.</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a:stretch>
            <a:fillRect/>
          </a:stretch>
        </p:blipFill>
        <p:spPr bwMode="auto">
          <a:xfrm>
            <a:off x="0" y="0"/>
            <a:ext cx="9169400" cy="6858000"/>
          </a:xfrm>
          <a:prstGeom prst="rect">
            <a:avLst/>
          </a:prstGeom>
          <a:noFill/>
          <a:ln w="38100">
            <a:noFill/>
            <a:miter lim="800000"/>
            <a:headEnd/>
            <a:tailEnd type="none" w="lg" len="lg"/>
          </a:ln>
        </p:spPr>
      </p:pic>
      <p:sp>
        <p:nvSpPr>
          <p:cNvPr id="5" name="TextBox 4"/>
          <p:cNvSpPr txBox="1"/>
          <p:nvPr/>
        </p:nvSpPr>
        <p:spPr>
          <a:xfrm>
            <a:off x="0" y="362850"/>
            <a:ext cx="9144000" cy="1015663"/>
          </a:xfrm>
          <a:prstGeom prst="rect">
            <a:avLst/>
          </a:prstGeom>
          <a:solidFill>
            <a:schemeClr val="tx1"/>
          </a:solidFill>
        </p:spPr>
        <p:txBody>
          <a:bodyPr wrap="square" rtlCol="0">
            <a:spAutoFit/>
          </a:bodyPr>
          <a:lstStyle/>
          <a:p>
            <a:r>
              <a:rPr lang="en-US" sz="2000" dirty="0" smtClean="0">
                <a:solidFill>
                  <a:srgbClr val="FFFF00"/>
                </a:solidFill>
              </a:rPr>
              <a:t>Mills, Michael J., Owen B. Toon, Julia Lee-Taylor, and Alan Robock, 2013:  Multi-decadal global cooling and unprecedented ozone loss following a regional nuclear conflict.  Submitted to </a:t>
            </a:r>
            <a:r>
              <a:rPr lang="en-US" sz="2000" i="1" dirty="0" smtClean="0">
                <a:solidFill>
                  <a:srgbClr val="FFFF00"/>
                </a:solidFill>
              </a:rPr>
              <a:t>Earth’s Future.</a:t>
            </a:r>
            <a:endParaRPr lang="en-US" sz="2000" dirty="0">
              <a:solidFill>
                <a:srgbClr val="FFFF00"/>
              </a:solidFill>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Box 5"/>
          <p:cNvSpPr txBox="1">
            <a:spLocks noChangeArrowheads="1"/>
          </p:cNvSpPr>
          <p:nvPr/>
        </p:nvSpPr>
        <p:spPr bwMode="auto">
          <a:xfrm>
            <a:off x="0" y="598261"/>
            <a:ext cx="1603829" cy="1631216"/>
          </a:xfrm>
          <a:prstGeom prst="rect">
            <a:avLst/>
          </a:prstGeom>
          <a:noFill/>
          <a:ln w="9525">
            <a:noFill/>
            <a:miter lim="800000"/>
            <a:headEnd/>
            <a:tailEnd/>
          </a:ln>
        </p:spPr>
        <p:txBody>
          <a:bodyPr wrap="square">
            <a:spAutoFit/>
          </a:bodyPr>
          <a:lstStyle/>
          <a:p>
            <a:pPr algn="ctr"/>
            <a:r>
              <a:rPr lang="en-US" sz="2000" dirty="0" smtClean="0"/>
              <a:t>Three models’ simulations </a:t>
            </a:r>
            <a:r>
              <a:rPr lang="en-US" sz="2000" dirty="0"/>
              <a:t>for </a:t>
            </a:r>
            <a:r>
              <a:rPr lang="en-US" sz="2000" dirty="0" smtClean="0"/>
              <a:t>the</a:t>
            </a:r>
            <a:br>
              <a:rPr lang="en-US" sz="2000" dirty="0" smtClean="0"/>
            </a:br>
            <a:r>
              <a:rPr lang="en-US" sz="2000" b="1" dirty="0" smtClean="0"/>
              <a:t>5 </a:t>
            </a:r>
            <a:r>
              <a:rPr lang="en-US" sz="2000" b="1" dirty="0"/>
              <a:t>Tg</a:t>
            </a:r>
            <a:r>
              <a:rPr lang="en-US" sz="2000" dirty="0"/>
              <a:t> </a:t>
            </a:r>
            <a:r>
              <a:rPr lang="en-US" sz="2000" dirty="0" smtClean="0"/>
              <a:t>case</a:t>
            </a:r>
            <a:endParaRPr lang="en-US" sz="2000" dirty="0"/>
          </a:p>
        </p:txBody>
      </p:sp>
      <p:pic>
        <p:nvPicPr>
          <p:cNvPr id="832514" name="Picture 2"/>
          <p:cNvPicPr>
            <a:picLocks noChangeAspect="1" noChangeArrowheads="1"/>
          </p:cNvPicPr>
          <p:nvPr/>
        </p:nvPicPr>
        <p:blipFill>
          <a:blip r:embed="rId3" cstate="print"/>
          <a:srcRect/>
          <a:stretch>
            <a:fillRect/>
          </a:stretch>
        </p:blipFill>
        <p:spPr bwMode="auto">
          <a:xfrm>
            <a:off x="1625600" y="0"/>
            <a:ext cx="7518400" cy="68527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1600200" y="228600"/>
            <a:ext cx="6400800" cy="5883275"/>
          </a:xfrm>
          <a:prstGeom prst="rect">
            <a:avLst/>
          </a:prstGeom>
          <a:noFill/>
          <a:ln w="9525">
            <a:noFill/>
            <a:miter lim="800000"/>
            <a:headEnd/>
            <a:tailEnd/>
          </a:ln>
        </p:spPr>
        <p:txBody>
          <a:bodyPr>
            <a:spAutoFit/>
          </a:bodyPr>
          <a:lstStyle/>
          <a:p>
            <a:pPr algn="ctr">
              <a:spcBef>
                <a:spcPct val="50000"/>
              </a:spcBef>
              <a:spcAft>
                <a:spcPct val="50000"/>
              </a:spcAft>
              <a:tabLst>
                <a:tab pos="282575" algn="l"/>
              </a:tabLst>
            </a:pPr>
            <a:r>
              <a:rPr lang="en-US" sz="1800" b="1"/>
              <a:t>Ways Agriculture Can be Affected by Nuclear War</a:t>
            </a:r>
          </a:p>
          <a:p>
            <a:pPr>
              <a:spcBef>
                <a:spcPct val="50000"/>
              </a:spcBef>
              <a:buFontTx/>
              <a:buChar char="•"/>
              <a:tabLst>
                <a:tab pos="282575" algn="l"/>
              </a:tabLst>
            </a:pPr>
            <a:r>
              <a:rPr lang="en-US" sz="1600" b="1"/>
              <a:t> Colder temperatures</a:t>
            </a:r>
          </a:p>
          <a:p>
            <a:pPr lvl="1">
              <a:buFontTx/>
              <a:buChar char="•"/>
              <a:tabLst>
                <a:tab pos="282575" algn="l"/>
              </a:tabLst>
            </a:pPr>
            <a:r>
              <a:rPr lang="en-US" sz="1600" b="1"/>
              <a:t> </a:t>
            </a:r>
            <a:r>
              <a:rPr lang="en-US" sz="1600"/>
              <a:t>shortened frost-free growing season</a:t>
            </a:r>
          </a:p>
          <a:p>
            <a:pPr lvl="1">
              <a:buFontTx/>
              <a:buChar char="•"/>
              <a:tabLst>
                <a:tab pos="282575" algn="l"/>
              </a:tabLst>
            </a:pPr>
            <a:r>
              <a:rPr lang="en-US" sz="1600"/>
              <a:t> cold spells during growing season</a:t>
            </a:r>
          </a:p>
          <a:p>
            <a:pPr lvl="1">
              <a:buFontTx/>
              <a:buChar char="•"/>
              <a:tabLst>
                <a:tab pos="282575" algn="l"/>
              </a:tabLst>
            </a:pPr>
            <a:r>
              <a:rPr lang="en-US" sz="1600"/>
              <a:t> slower growth </a:t>
            </a:r>
            <a:r>
              <a:rPr lang="en-US" sz="1600">
                <a:sym typeface="Wingdings" pitchFamily="2" charset="2"/>
              </a:rPr>
              <a:t> lower yield</a:t>
            </a:r>
          </a:p>
          <a:p>
            <a:pPr>
              <a:spcBef>
                <a:spcPct val="50000"/>
              </a:spcBef>
              <a:buFontTx/>
              <a:buChar char="•"/>
              <a:tabLst>
                <a:tab pos="282575" algn="l"/>
              </a:tabLst>
            </a:pPr>
            <a:r>
              <a:rPr lang="en-US" sz="1600" b="1"/>
              <a:t> Darkness</a:t>
            </a:r>
          </a:p>
          <a:p>
            <a:pPr>
              <a:spcBef>
                <a:spcPct val="50000"/>
              </a:spcBef>
              <a:buFontTx/>
              <a:buChar char="•"/>
              <a:tabLst>
                <a:tab pos="282575" algn="l"/>
              </a:tabLst>
            </a:pPr>
            <a:r>
              <a:rPr lang="en-US" sz="1600" b="1"/>
              <a:t> Less rainfall</a:t>
            </a:r>
          </a:p>
          <a:p>
            <a:pPr>
              <a:spcBef>
                <a:spcPct val="50000"/>
              </a:spcBef>
              <a:buFontTx/>
              <a:buChar char="•"/>
              <a:tabLst>
                <a:tab pos="282575" algn="l"/>
              </a:tabLst>
            </a:pPr>
            <a:r>
              <a:rPr lang="en-US" sz="1600" b="1"/>
              <a:t> Enhanced UV-B (later)</a:t>
            </a:r>
          </a:p>
          <a:p>
            <a:pPr>
              <a:spcBef>
                <a:spcPct val="50000"/>
              </a:spcBef>
              <a:buFontTx/>
              <a:buChar char="•"/>
              <a:tabLst>
                <a:tab pos="282575" algn="l"/>
              </a:tabLst>
            </a:pPr>
            <a:r>
              <a:rPr lang="en-US" sz="1600"/>
              <a:t> Radioactivity</a:t>
            </a:r>
          </a:p>
          <a:p>
            <a:pPr>
              <a:spcBef>
                <a:spcPct val="50000"/>
              </a:spcBef>
              <a:buFontTx/>
              <a:buChar char="•"/>
              <a:tabLst>
                <a:tab pos="282575" algn="l"/>
              </a:tabLst>
            </a:pPr>
            <a:r>
              <a:rPr lang="en-US" sz="1600"/>
              <a:t> Toxic chemicals in atmosphere, soil, and water</a:t>
            </a:r>
          </a:p>
          <a:p>
            <a:pPr>
              <a:spcBef>
                <a:spcPct val="50000"/>
              </a:spcBef>
              <a:buFontTx/>
              <a:buChar char="•"/>
              <a:tabLst>
                <a:tab pos="282575" algn="l"/>
              </a:tabLst>
            </a:pPr>
            <a:r>
              <a:rPr lang="en-US" sz="1600"/>
              <a:t> Lack of water supplies</a:t>
            </a:r>
          </a:p>
          <a:p>
            <a:pPr>
              <a:spcBef>
                <a:spcPct val="50000"/>
              </a:spcBef>
              <a:buFontTx/>
              <a:buChar char="•"/>
              <a:tabLst>
                <a:tab pos="282575" algn="l"/>
              </a:tabLst>
            </a:pPr>
            <a:r>
              <a:rPr lang="en-US" sz="1600"/>
              <a:t> Lack of fertilizer</a:t>
            </a:r>
          </a:p>
          <a:p>
            <a:pPr>
              <a:spcBef>
                <a:spcPct val="50000"/>
              </a:spcBef>
              <a:buFontTx/>
              <a:buChar char="•"/>
              <a:tabLst>
                <a:tab pos="282575" algn="l"/>
              </a:tabLst>
            </a:pPr>
            <a:r>
              <a:rPr lang="en-US" sz="1600"/>
              <a:t> Lack of fuel for machinery</a:t>
            </a:r>
          </a:p>
          <a:p>
            <a:pPr>
              <a:spcBef>
                <a:spcPct val="50000"/>
              </a:spcBef>
              <a:buFontTx/>
              <a:buChar char="•"/>
              <a:tabLst>
                <a:tab pos="282575" algn="l"/>
              </a:tabLst>
            </a:pPr>
            <a:r>
              <a:rPr lang="en-US" sz="1600"/>
              <a:t> Lack of pesticides (but not of pests)</a:t>
            </a:r>
          </a:p>
          <a:p>
            <a:pPr>
              <a:spcBef>
                <a:spcPct val="50000"/>
              </a:spcBef>
              <a:buFontTx/>
              <a:buChar char="•"/>
              <a:tabLst>
                <a:tab pos="282575" algn="l"/>
              </a:tabLst>
            </a:pPr>
            <a:r>
              <a:rPr lang="en-US" sz="1600"/>
              <a:t> Lack of seeds (and those that do exist are</a:t>
            </a:r>
            <a:br>
              <a:rPr lang="en-US" sz="1600"/>
            </a:br>
            <a:r>
              <a:rPr lang="en-US" sz="1600"/>
              <a:t>        genetically engineered for the current climate)</a:t>
            </a:r>
          </a:p>
          <a:p>
            <a:pPr>
              <a:spcBef>
                <a:spcPct val="50000"/>
              </a:spcBef>
              <a:buFontTx/>
              <a:buChar char="•"/>
              <a:tabLst>
                <a:tab pos="282575" algn="l"/>
              </a:tabLst>
            </a:pPr>
            <a:r>
              <a:rPr lang="en-US" sz="1600"/>
              <a:t> Lack of distribution system</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8" name="Picture 4"/>
          <p:cNvPicPr>
            <a:picLocks noChangeAspect="1" noChangeArrowheads="1"/>
          </p:cNvPicPr>
          <p:nvPr/>
        </p:nvPicPr>
        <p:blipFill>
          <a:blip r:embed="rId3" cstate="print"/>
          <a:srcRect/>
          <a:stretch>
            <a:fillRect/>
          </a:stretch>
        </p:blipFill>
        <p:spPr bwMode="auto">
          <a:xfrm>
            <a:off x="0" y="98425"/>
            <a:ext cx="9144000" cy="6673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6"/>
          <p:cNvPicPr>
            <a:picLocks noChangeAspect="1" noChangeArrowheads="1"/>
          </p:cNvPicPr>
          <p:nvPr/>
        </p:nvPicPr>
        <p:blipFill>
          <a:blip r:embed="rId3" cstate="print"/>
          <a:srcRect/>
          <a:stretch>
            <a:fillRect/>
          </a:stretch>
        </p:blipFill>
        <p:spPr bwMode="auto">
          <a:xfrm>
            <a:off x="0" y="93663"/>
            <a:ext cx="9144000" cy="6675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Image2"/>
          <p:cNvPicPr>
            <a:picLocks noChangeAspect="1" noChangeArrowheads="1"/>
          </p:cNvPicPr>
          <p:nvPr/>
        </p:nvPicPr>
        <p:blipFill>
          <a:blip r:embed="rId3" cstate="print"/>
          <a:srcRect/>
          <a:stretch>
            <a:fillRect/>
          </a:stretch>
        </p:blipFill>
        <p:spPr bwMode="auto">
          <a:xfrm>
            <a:off x="-1893888" y="-998538"/>
            <a:ext cx="12942888" cy="8834438"/>
          </a:xfrm>
          <a:prstGeom prst="rect">
            <a:avLst/>
          </a:prstGeom>
          <a:noFill/>
          <a:ln w="9525">
            <a:noFill/>
            <a:miter lim="800000"/>
            <a:headEnd/>
            <a:tailEnd/>
          </a:ln>
        </p:spPr>
      </p:pic>
      <p:sp>
        <p:nvSpPr>
          <p:cNvPr id="17411" name="TextBox 2"/>
          <p:cNvSpPr txBox="1">
            <a:spLocks noChangeArrowheads="1"/>
          </p:cNvSpPr>
          <p:nvPr/>
        </p:nvSpPr>
        <p:spPr bwMode="auto">
          <a:xfrm>
            <a:off x="4791075" y="6381750"/>
            <a:ext cx="4430713" cy="461963"/>
          </a:xfrm>
          <a:prstGeom prst="rect">
            <a:avLst/>
          </a:prstGeom>
          <a:noFill/>
          <a:ln w="9525">
            <a:noFill/>
            <a:miter lim="800000"/>
            <a:headEnd/>
            <a:tailEnd/>
          </a:ln>
        </p:spPr>
        <p:txBody>
          <a:bodyPr>
            <a:spAutoFit/>
          </a:bodyPr>
          <a:lstStyle/>
          <a:p>
            <a:pPr algn="ctr"/>
            <a:r>
              <a:rPr lang="en-US">
                <a:solidFill>
                  <a:srgbClr val="FFFF00"/>
                </a:solidFill>
              </a:rPr>
              <a:t>Illustration by Jon Lomberg</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6" name="Picture 4"/>
          <p:cNvPicPr>
            <a:picLocks noChangeAspect="1" noChangeArrowheads="1"/>
          </p:cNvPicPr>
          <p:nvPr/>
        </p:nvPicPr>
        <p:blipFill>
          <a:blip r:embed="rId3" cstate="print"/>
          <a:srcRect/>
          <a:stretch>
            <a:fillRect/>
          </a:stretch>
        </p:blipFill>
        <p:spPr bwMode="auto">
          <a:xfrm>
            <a:off x="0" y="98425"/>
            <a:ext cx="9144000" cy="6673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30" name="Picture 4"/>
          <p:cNvPicPr>
            <a:picLocks noChangeAspect="1" noChangeArrowheads="1"/>
          </p:cNvPicPr>
          <p:nvPr/>
        </p:nvPicPr>
        <p:blipFill>
          <a:blip r:embed="rId3" cstate="print"/>
          <a:srcRect/>
          <a:stretch>
            <a:fillRect/>
          </a:stretch>
        </p:blipFill>
        <p:spPr bwMode="auto">
          <a:xfrm>
            <a:off x="0" y="93663"/>
            <a:ext cx="9144000" cy="6673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4" name="Picture 7"/>
          <p:cNvPicPr>
            <a:picLocks noChangeAspect="1" noChangeArrowheads="1"/>
          </p:cNvPicPr>
          <p:nvPr/>
        </p:nvPicPr>
        <p:blipFill>
          <a:blip r:embed="rId3" cstate="print"/>
          <a:srcRect/>
          <a:stretch>
            <a:fillRect/>
          </a:stretch>
        </p:blipFill>
        <p:spPr bwMode="auto">
          <a:xfrm>
            <a:off x="0" y="96838"/>
            <a:ext cx="9144000" cy="6672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p:cNvPicPr>
            <a:picLocks noChangeAspect="1" noChangeArrowheads="1"/>
          </p:cNvPicPr>
          <p:nvPr/>
        </p:nvPicPr>
        <p:blipFill>
          <a:blip r:embed="rId3" cstate="print"/>
          <a:srcRect/>
          <a:stretch>
            <a:fillRect/>
          </a:stretch>
        </p:blipFill>
        <p:spPr bwMode="auto">
          <a:xfrm>
            <a:off x="0" y="90488"/>
            <a:ext cx="9144000" cy="6672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p:cNvPicPr>
          <p:nvPr/>
        </p:nvPicPr>
        <p:blipFill>
          <a:blip r:embed="rId3" cstate="print"/>
          <a:srcRect/>
          <a:stretch>
            <a:fillRect/>
          </a:stretch>
        </p:blipFill>
        <p:spPr bwMode="auto">
          <a:xfrm>
            <a:off x="0" y="2227263"/>
            <a:ext cx="9144000" cy="4010025"/>
          </a:xfrm>
          <a:prstGeom prst="rect">
            <a:avLst/>
          </a:prstGeom>
          <a:noFill/>
          <a:ln w="9525">
            <a:noFill/>
            <a:miter lim="800000"/>
            <a:headEnd/>
            <a:tailEnd/>
          </a:ln>
        </p:spPr>
      </p:pic>
      <p:sp>
        <p:nvSpPr>
          <p:cNvPr id="128003" name="TextBox 2"/>
          <p:cNvSpPr txBox="1">
            <a:spLocks noChangeArrowheads="1"/>
          </p:cNvSpPr>
          <p:nvPr/>
        </p:nvSpPr>
        <p:spPr bwMode="auto">
          <a:xfrm>
            <a:off x="352425" y="717550"/>
            <a:ext cx="8235950" cy="830263"/>
          </a:xfrm>
          <a:prstGeom prst="rect">
            <a:avLst/>
          </a:prstGeom>
          <a:noFill/>
          <a:ln w="9525">
            <a:noFill/>
            <a:miter lim="800000"/>
            <a:headEnd/>
            <a:tailEnd/>
          </a:ln>
        </p:spPr>
        <p:txBody>
          <a:bodyPr>
            <a:spAutoFit/>
          </a:bodyPr>
          <a:lstStyle/>
          <a:p>
            <a:pPr algn="ctr"/>
            <a:r>
              <a:rPr lang="en-US"/>
              <a:t>From </a:t>
            </a:r>
            <a:r>
              <a:rPr lang="en-US" i="1"/>
              <a:t>Global Solar UV Index: A Practical Guide</a:t>
            </a:r>
          </a:p>
          <a:p>
            <a:pPr algn="ctr"/>
            <a:r>
              <a:rPr lang="en-US"/>
              <a:t>World Health Organization, 2002</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8" name="Picture 2"/>
          <p:cNvPicPr>
            <a:picLocks noChangeAspect="1" noChangeArrowheads="1"/>
          </p:cNvPicPr>
          <p:nvPr/>
        </p:nvPicPr>
        <p:blipFill>
          <a:blip r:embed="rId3" cstate="print"/>
          <a:srcRect/>
          <a:stretch>
            <a:fillRect/>
          </a:stretch>
        </p:blipFill>
        <p:spPr bwMode="auto">
          <a:xfrm>
            <a:off x="3059" y="583457"/>
            <a:ext cx="9140941" cy="5657685"/>
          </a:xfrm>
          <a:prstGeom prst="rect">
            <a:avLst/>
          </a:prstGeom>
          <a:noFill/>
          <a:ln w="9525">
            <a:noFill/>
            <a:miter lim="800000"/>
            <a:headEnd/>
            <a:tailEnd/>
          </a:ln>
        </p:spPr>
      </p:pic>
      <p:sp>
        <p:nvSpPr>
          <p:cNvPr id="3" name="TextBox 3"/>
          <p:cNvSpPr txBox="1">
            <a:spLocks noChangeArrowheads="1"/>
          </p:cNvSpPr>
          <p:nvPr/>
        </p:nvSpPr>
        <p:spPr bwMode="auto">
          <a:xfrm>
            <a:off x="667657" y="65313"/>
            <a:ext cx="7831365" cy="461962"/>
          </a:xfrm>
          <a:prstGeom prst="rect">
            <a:avLst/>
          </a:prstGeom>
          <a:solidFill>
            <a:srgbClr val="FFFF00"/>
          </a:solidFill>
          <a:ln w="31750">
            <a:solidFill>
              <a:schemeClr val="tx1"/>
            </a:solidFill>
            <a:miter lim="800000"/>
            <a:headEnd/>
            <a:tailEnd/>
          </a:ln>
        </p:spPr>
        <p:txBody>
          <a:bodyPr wrap="square">
            <a:spAutoFit/>
          </a:bodyPr>
          <a:lstStyle/>
          <a:p>
            <a:pPr algn="ctr"/>
            <a:r>
              <a:rPr lang="en-US" dirty="0" smtClean="0"/>
              <a:t>      June                 UV </a:t>
            </a:r>
            <a:r>
              <a:rPr lang="en-US" dirty="0"/>
              <a:t>Index  </a:t>
            </a:r>
            <a:r>
              <a:rPr lang="en-US" dirty="0" smtClean="0"/>
              <a:t>         December </a:t>
            </a:r>
            <a:endParaRPr lang="en-US" dirty="0"/>
          </a:p>
        </p:txBody>
      </p:sp>
      <p:sp>
        <p:nvSpPr>
          <p:cNvPr id="4" name="TextBox 3"/>
          <p:cNvSpPr txBox="1">
            <a:spLocks noChangeArrowheads="1"/>
          </p:cNvSpPr>
          <p:nvPr/>
        </p:nvSpPr>
        <p:spPr bwMode="auto">
          <a:xfrm>
            <a:off x="4027715" y="1716088"/>
            <a:ext cx="1335314" cy="400110"/>
          </a:xfrm>
          <a:prstGeom prst="rect">
            <a:avLst/>
          </a:prstGeom>
          <a:solidFill>
            <a:srgbClr val="FFFF00"/>
          </a:solidFill>
          <a:ln w="31750">
            <a:solidFill>
              <a:schemeClr val="tx1"/>
            </a:solidFill>
            <a:miter lim="800000"/>
            <a:headEnd/>
            <a:tailEnd/>
          </a:ln>
        </p:spPr>
        <p:txBody>
          <a:bodyPr wrap="square">
            <a:spAutoFit/>
          </a:bodyPr>
          <a:lstStyle/>
          <a:p>
            <a:pPr algn="ctr"/>
            <a:r>
              <a:rPr lang="en-US" sz="2000" dirty="0" smtClean="0"/>
              <a:t>Current</a:t>
            </a:r>
            <a:endParaRPr lang="en-US" sz="2000" dirty="0"/>
          </a:p>
        </p:txBody>
      </p:sp>
      <p:sp>
        <p:nvSpPr>
          <p:cNvPr id="5" name="TextBox 4"/>
          <p:cNvSpPr txBox="1">
            <a:spLocks noChangeArrowheads="1"/>
          </p:cNvSpPr>
          <p:nvPr/>
        </p:nvSpPr>
        <p:spPr bwMode="auto">
          <a:xfrm>
            <a:off x="4078515" y="3668260"/>
            <a:ext cx="1335314" cy="400110"/>
          </a:xfrm>
          <a:prstGeom prst="rect">
            <a:avLst/>
          </a:prstGeom>
          <a:solidFill>
            <a:srgbClr val="FFFF00"/>
          </a:solidFill>
          <a:ln w="31750">
            <a:solidFill>
              <a:schemeClr val="tx1"/>
            </a:solidFill>
            <a:miter lim="800000"/>
            <a:headEnd/>
            <a:tailEnd/>
          </a:ln>
        </p:spPr>
        <p:txBody>
          <a:bodyPr wrap="square">
            <a:spAutoFit/>
          </a:bodyPr>
          <a:lstStyle/>
          <a:p>
            <a:pPr algn="ctr"/>
            <a:r>
              <a:rPr lang="en-US" sz="2000" dirty="0" smtClean="0"/>
              <a:t>Year 3</a:t>
            </a:r>
            <a:endParaRPr lang="en-US" sz="2000" dirty="0"/>
          </a:p>
        </p:txBody>
      </p:sp>
      <p:sp>
        <p:nvSpPr>
          <p:cNvPr id="6" name="TextBox 5"/>
          <p:cNvSpPr txBox="1">
            <a:spLocks noChangeArrowheads="1"/>
          </p:cNvSpPr>
          <p:nvPr/>
        </p:nvSpPr>
        <p:spPr bwMode="auto">
          <a:xfrm>
            <a:off x="3933371" y="5417230"/>
            <a:ext cx="1524000" cy="400110"/>
          </a:xfrm>
          <a:prstGeom prst="rect">
            <a:avLst/>
          </a:prstGeom>
          <a:solidFill>
            <a:srgbClr val="FFFF00"/>
          </a:solidFill>
          <a:ln w="31750">
            <a:solidFill>
              <a:schemeClr val="tx1"/>
            </a:solidFill>
            <a:miter lim="800000"/>
            <a:headEnd/>
            <a:tailEnd/>
          </a:ln>
        </p:spPr>
        <p:txBody>
          <a:bodyPr wrap="square">
            <a:spAutoFit/>
          </a:bodyPr>
          <a:lstStyle/>
          <a:p>
            <a:pPr algn="ctr"/>
            <a:r>
              <a:rPr lang="en-US" sz="2000" dirty="0" smtClean="0"/>
              <a:t>Difference</a:t>
            </a:r>
            <a:endParaRPr lang="en-US" sz="2000" dirty="0"/>
          </a:p>
        </p:txBody>
      </p:sp>
      <p:sp>
        <p:nvSpPr>
          <p:cNvPr id="7" name="TextBox 6"/>
          <p:cNvSpPr txBox="1"/>
          <p:nvPr/>
        </p:nvSpPr>
        <p:spPr>
          <a:xfrm>
            <a:off x="2612571" y="6386286"/>
            <a:ext cx="1828799" cy="307777"/>
          </a:xfrm>
          <a:prstGeom prst="rect">
            <a:avLst/>
          </a:prstGeom>
          <a:noFill/>
          <a:ln w="19050">
            <a:solidFill>
              <a:schemeClr val="tx1"/>
            </a:solidFill>
          </a:ln>
        </p:spPr>
        <p:txBody>
          <a:bodyPr wrap="square" rtlCol="0">
            <a:spAutoFit/>
          </a:bodyPr>
          <a:lstStyle/>
          <a:p>
            <a:pPr algn="ctr"/>
            <a:r>
              <a:rPr lang="en-US" sz="1400" dirty="0" smtClean="0">
                <a:solidFill>
                  <a:srgbClr val="FFFF00"/>
                </a:solidFill>
              </a:rPr>
              <a:t>Mills et al., 2013</a:t>
            </a:r>
            <a:endParaRPr lang="en-US" sz="1400" dirty="0">
              <a:solidFill>
                <a:srgbClr val="FFFF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2"/>
          <p:cNvPicPr>
            <a:picLocks noChangeAspect="1"/>
          </p:cNvPicPr>
          <p:nvPr/>
        </p:nvPicPr>
        <p:blipFill>
          <a:blip r:embed="rId3" cstate="print"/>
          <a:srcRect/>
          <a:stretch>
            <a:fillRect/>
          </a:stretch>
        </p:blipFill>
        <p:spPr bwMode="auto">
          <a:xfrm>
            <a:off x="-85725" y="0"/>
            <a:ext cx="9229725" cy="6778625"/>
          </a:xfrm>
          <a:prstGeom prst="rect">
            <a:avLst/>
          </a:prstGeom>
          <a:noFill/>
          <a:ln w="9525">
            <a:noFill/>
            <a:miter lim="800000"/>
            <a:headEnd/>
            <a:tailEnd/>
          </a:ln>
        </p:spPr>
      </p:pic>
      <p:sp>
        <p:nvSpPr>
          <p:cNvPr id="129027" name="TextBox 1"/>
          <p:cNvSpPr txBox="1">
            <a:spLocks noChangeArrowheads="1"/>
          </p:cNvSpPr>
          <p:nvPr/>
        </p:nvSpPr>
        <p:spPr bwMode="auto">
          <a:xfrm>
            <a:off x="0" y="2892425"/>
            <a:ext cx="8281988" cy="830263"/>
          </a:xfrm>
          <a:prstGeom prst="rect">
            <a:avLst/>
          </a:prstGeom>
          <a:solidFill>
            <a:schemeClr val="bg1"/>
          </a:solidFill>
          <a:ln w="41275">
            <a:solidFill>
              <a:schemeClr val="tx1"/>
            </a:solidFill>
            <a:miter lim="800000"/>
            <a:headEnd/>
            <a:tailEnd/>
          </a:ln>
        </p:spPr>
        <p:txBody>
          <a:bodyPr>
            <a:spAutoFit/>
          </a:bodyPr>
          <a:lstStyle/>
          <a:p>
            <a:r>
              <a:rPr lang="en-US"/>
              <a:t>Mills et al. new results show massive ozone depletion and enhanced UV radiation, dangerous for plants and animals.</a:t>
            </a:r>
          </a:p>
        </p:txBody>
      </p:sp>
      <p:sp>
        <p:nvSpPr>
          <p:cNvPr id="129028" name="TextBox 3"/>
          <p:cNvSpPr txBox="1">
            <a:spLocks noChangeArrowheads="1"/>
          </p:cNvSpPr>
          <p:nvPr/>
        </p:nvSpPr>
        <p:spPr bwMode="auto">
          <a:xfrm>
            <a:off x="125413" y="2325688"/>
            <a:ext cx="8097837" cy="461962"/>
          </a:xfrm>
          <a:prstGeom prst="rect">
            <a:avLst/>
          </a:prstGeom>
          <a:solidFill>
            <a:srgbClr val="FFFF00"/>
          </a:solidFill>
          <a:ln w="31750">
            <a:solidFill>
              <a:schemeClr val="tx1"/>
            </a:solidFill>
            <a:miter lim="800000"/>
            <a:headEnd/>
            <a:tailEnd/>
          </a:ln>
        </p:spPr>
        <p:txBody>
          <a:bodyPr>
            <a:spAutoFit/>
          </a:bodyPr>
          <a:lstStyle/>
          <a:p>
            <a:pPr algn="ctr"/>
            <a:r>
              <a:rPr lang="en-US"/>
              <a:t>Current            June UV Index        Year 3</a:t>
            </a:r>
          </a:p>
        </p:txBody>
      </p:sp>
      <p:sp>
        <p:nvSpPr>
          <p:cNvPr id="129029" name="TextBox 4"/>
          <p:cNvSpPr txBox="1">
            <a:spLocks noChangeArrowheads="1"/>
          </p:cNvSpPr>
          <p:nvPr/>
        </p:nvSpPr>
        <p:spPr bwMode="auto">
          <a:xfrm>
            <a:off x="127000" y="3798888"/>
            <a:ext cx="8097838" cy="461962"/>
          </a:xfrm>
          <a:prstGeom prst="rect">
            <a:avLst/>
          </a:prstGeom>
          <a:solidFill>
            <a:srgbClr val="FFFF00"/>
          </a:solidFill>
          <a:ln w="31750">
            <a:solidFill>
              <a:schemeClr val="tx1"/>
            </a:solidFill>
            <a:miter lim="800000"/>
            <a:headEnd/>
            <a:tailEnd/>
          </a:ln>
        </p:spPr>
        <p:txBody>
          <a:bodyPr>
            <a:spAutoFit/>
          </a:bodyPr>
          <a:lstStyle/>
          <a:p>
            <a:pPr algn="ctr"/>
            <a:r>
              <a:rPr lang="en-US"/>
              <a:t>Current         December UV Index     Year 3</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p:cNvPicPr>
          <p:nvPr/>
        </p:nvPicPr>
        <p:blipFill>
          <a:blip r:embed="rId3" cstate="print"/>
          <a:srcRect/>
          <a:stretch>
            <a:fillRect/>
          </a:stretch>
        </p:blipFill>
        <p:spPr bwMode="auto">
          <a:xfrm>
            <a:off x="0" y="2697163"/>
            <a:ext cx="9144000" cy="2747962"/>
          </a:xfrm>
          <a:prstGeom prst="rect">
            <a:avLst/>
          </a:prstGeom>
          <a:noFill/>
          <a:ln w="9525">
            <a:noFill/>
            <a:miter lim="800000"/>
            <a:headEnd/>
            <a:tailEnd/>
          </a:ln>
        </p:spPr>
      </p:pic>
      <p:sp>
        <p:nvSpPr>
          <p:cNvPr id="130051" name="TextBox 2"/>
          <p:cNvSpPr txBox="1">
            <a:spLocks noChangeArrowheads="1"/>
          </p:cNvSpPr>
          <p:nvPr/>
        </p:nvSpPr>
        <p:spPr bwMode="auto">
          <a:xfrm>
            <a:off x="463550" y="352425"/>
            <a:ext cx="8070850" cy="1939925"/>
          </a:xfrm>
          <a:prstGeom prst="rect">
            <a:avLst/>
          </a:prstGeom>
          <a:noFill/>
          <a:ln w="9525">
            <a:noFill/>
            <a:miter lim="800000"/>
            <a:headEnd/>
            <a:tailEnd/>
          </a:ln>
        </p:spPr>
        <p:txBody>
          <a:bodyPr>
            <a:spAutoFit/>
          </a:bodyPr>
          <a:lstStyle/>
          <a:p>
            <a:pPr algn="ctr"/>
            <a:r>
              <a:rPr lang="en-US"/>
              <a:t>A nuclear war between India and Pakistan</a:t>
            </a:r>
            <a:br>
              <a:rPr lang="en-US"/>
            </a:br>
            <a:r>
              <a:rPr lang="en-US"/>
              <a:t>could destroy so much ozone</a:t>
            </a:r>
            <a:br>
              <a:rPr lang="en-US"/>
            </a:br>
            <a:r>
              <a:rPr lang="en-US"/>
              <a:t>that huge increases in UV</a:t>
            </a:r>
            <a:br>
              <a:rPr lang="en-US"/>
            </a:br>
            <a:r>
              <a:rPr lang="en-US"/>
              <a:t>would produce dangers for</a:t>
            </a:r>
            <a:br>
              <a:rPr lang="en-US"/>
            </a:br>
            <a:r>
              <a:rPr lang="en-US"/>
              <a:t>humans, animals, agriculture and the natural ecosystem.</a:t>
            </a:r>
          </a:p>
        </p:txBody>
      </p:sp>
      <p:sp>
        <p:nvSpPr>
          <p:cNvPr id="130052" name="TextBox 3"/>
          <p:cNvSpPr txBox="1">
            <a:spLocks noChangeArrowheads="1"/>
          </p:cNvSpPr>
          <p:nvPr/>
        </p:nvSpPr>
        <p:spPr bwMode="auto">
          <a:xfrm>
            <a:off x="1423988" y="5495925"/>
            <a:ext cx="6219825" cy="461963"/>
          </a:xfrm>
          <a:prstGeom prst="rect">
            <a:avLst/>
          </a:prstGeom>
          <a:noFill/>
          <a:ln w="9525">
            <a:noFill/>
            <a:miter lim="800000"/>
            <a:headEnd/>
            <a:tailEnd/>
          </a:ln>
        </p:spPr>
        <p:txBody>
          <a:bodyPr>
            <a:spAutoFit/>
          </a:bodyPr>
          <a:lstStyle/>
          <a:p>
            <a:r>
              <a:rPr lang="en-US"/>
              <a:t>Change in UVI in June, 3 years after war.</a:t>
            </a:r>
          </a:p>
        </p:txBody>
      </p:sp>
      <p:sp>
        <p:nvSpPr>
          <p:cNvPr id="130053" name="Rectangle 5"/>
          <p:cNvSpPr>
            <a:spLocks noChangeArrowheads="1"/>
          </p:cNvSpPr>
          <p:nvPr/>
        </p:nvSpPr>
        <p:spPr bwMode="auto">
          <a:xfrm>
            <a:off x="0" y="2649538"/>
            <a:ext cx="9144000" cy="3371850"/>
          </a:xfrm>
          <a:prstGeom prst="rect">
            <a:avLst/>
          </a:prstGeom>
          <a:noFill/>
          <a:ln w="44450">
            <a:solidFill>
              <a:srgbClr val="CC0000"/>
            </a:solidFill>
            <a:round/>
            <a:headEnd/>
            <a:tailEnd type="stealth" w="lg" len="lg"/>
          </a:ln>
        </p:spPr>
        <p:txBody>
          <a:bodyPr/>
          <a:lstStyle/>
          <a:p>
            <a:endParaRPr lang="en-US"/>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4" name="Picture 1"/>
          <p:cNvPicPr>
            <a:picLocks noChangeAspect="1"/>
          </p:cNvPicPr>
          <p:nvPr/>
        </p:nvPicPr>
        <p:blipFill>
          <a:blip r:embed="rId3" cstate="print"/>
          <a:srcRect/>
          <a:stretch>
            <a:fillRect/>
          </a:stretch>
        </p:blipFill>
        <p:spPr bwMode="auto">
          <a:xfrm>
            <a:off x="1123950" y="0"/>
            <a:ext cx="8875713" cy="6858000"/>
          </a:xfrm>
          <a:prstGeom prst="rect">
            <a:avLst/>
          </a:prstGeom>
          <a:noFill/>
          <a:ln w="9525">
            <a:noFill/>
            <a:miter lim="800000"/>
            <a:headEnd/>
            <a:tailEnd/>
          </a:ln>
        </p:spPr>
      </p:pic>
      <p:sp>
        <p:nvSpPr>
          <p:cNvPr id="131075" name="TextBox 2"/>
          <p:cNvSpPr txBox="1">
            <a:spLocks noChangeArrowheads="1"/>
          </p:cNvSpPr>
          <p:nvPr/>
        </p:nvSpPr>
        <p:spPr bwMode="auto">
          <a:xfrm>
            <a:off x="82550" y="153988"/>
            <a:ext cx="1768475" cy="5632450"/>
          </a:xfrm>
          <a:prstGeom prst="rect">
            <a:avLst/>
          </a:prstGeom>
          <a:noFill/>
          <a:ln w="9525">
            <a:noFill/>
            <a:miter lim="800000"/>
            <a:headEnd/>
            <a:tailEnd/>
          </a:ln>
        </p:spPr>
        <p:txBody>
          <a:bodyPr>
            <a:spAutoFit/>
          </a:bodyPr>
          <a:lstStyle/>
          <a:p>
            <a:pPr algn="ctr"/>
            <a:r>
              <a:rPr lang="en-US">
                <a:solidFill>
                  <a:srgbClr val="0000E7"/>
                </a:solidFill>
              </a:rPr>
              <a:t>Vertical motion (mm/s)</a:t>
            </a:r>
          </a:p>
          <a:p>
            <a:pPr algn="ctr"/>
            <a:r>
              <a:rPr lang="en-US">
                <a:solidFill>
                  <a:srgbClr val="0000E7"/>
                </a:solidFill>
              </a:rPr>
              <a:t>22°S-22°N</a:t>
            </a:r>
          </a:p>
          <a:p>
            <a:pPr algn="ctr"/>
            <a:endParaRPr lang="en-US"/>
          </a:p>
          <a:p>
            <a:pPr algn="ctr"/>
            <a:r>
              <a:rPr lang="en-US"/>
              <a:t>Control</a:t>
            </a:r>
          </a:p>
          <a:p>
            <a:pPr algn="ctr"/>
            <a:endParaRPr lang="en-US"/>
          </a:p>
          <a:p>
            <a:pPr algn="ctr"/>
            <a:endParaRPr lang="en-US"/>
          </a:p>
          <a:p>
            <a:pPr algn="ctr"/>
            <a:endParaRPr lang="en-US"/>
          </a:p>
          <a:p>
            <a:pPr algn="ctr"/>
            <a:r>
              <a:rPr lang="en-US"/>
              <a:t>5 Tg soot</a:t>
            </a:r>
          </a:p>
          <a:p>
            <a:pPr algn="ctr"/>
            <a:endParaRPr lang="en-US"/>
          </a:p>
          <a:p>
            <a:pPr algn="ctr"/>
            <a:endParaRPr lang="en-US"/>
          </a:p>
          <a:p>
            <a:pPr algn="ctr"/>
            <a:endParaRPr lang="en-US"/>
          </a:p>
          <a:p>
            <a:pPr algn="ctr"/>
            <a:endParaRPr lang="en-US"/>
          </a:p>
          <a:p>
            <a:pPr algn="ctr"/>
            <a:r>
              <a:rPr lang="en-US"/>
              <a:t>Difference</a:t>
            </a:r>
          </a:p>
        </p:txBody>
      </p:sp>
      <p:cxnSp>
        <p:nvCxnSpPr>
          <p:cNvPr id="131076" name="Straight Arrow Connector 4"/>
          <p:cNvCxnSpPr>
            <a:cxnSpLocks noChangeShapeType="1"/>
          </p:cNvCxnSpPr>
          <p:nvPr/>
        </p:nvCxnSpPr>
        <p:spPr bwMode="auto">
          <a:xfrm flipV="1">
            <a:off x="1625600" y="1611313"/>
            <a:ext cx="846138" cy="504825"/>
          </a:xfrm>
          <a:prstGeom prst="straightConnector1">
            <a:avLst/>
          </a:prstGeom>
          <a:noFill/>
          <a:ln w="38100">
            <a:solidFill>
              <a:schemeClr val="tx1"/>
            </a:solidFill>
            <a:round/>
            <a:headEnd/>
            <a:tailEnd type="arrow" w="med" len="med"/>
          </a:ln>
        </p:spPr>
      </p:cxn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9"/>
          <p:cNvPicPr>
            <a:picLocks noChangeAspect="1" noChangeArrowheads="1"/>
          </p:cNvPicPr>
          <p:nvPr/>
        </p:nvPicPr>
        <p:blipFill>
          <a:blip r:embed="rId3" cstate="print"/>
          <a:srcRect/>
          <a:stretch>
            <a:fillRect/>
          </a:stretch>
        </p:blipFill>
        <p:spPr bwMode="auto">
          <a:xfrm>
            <a:off x="1120775" y="0"/>
            <a:ext cx="6888163" cy="5648325"/>
          </a:xfrm>
          <a:prstGeom prst="rect">
            <a:avLst/>
          </a:prstGeom>
          <a:noFill/>
          <a:ln w="9525">
            <a:noFill/>
            <a:miter lim="800000"/>
            <a:headEnd/>
            <a:tailEnd/>
          </a:ln>
        </p:spPr>
      </p:pic>
      <p:sp>
        <p:nvSpPr>
          <p:cNvPr id="132099" name="Text Box 6"/>
          <p:cNvSpPr txBox="1">
            <a:spLocks noChangeArrowheads="1"/>
          </p:cNvSpPr>
          <p:nvPr/>
        </p:nvSpPr>
        <p:spPr bwMode="auto">
          <a:xfrm>
            <a:off x="749300" y="5680075"/>
            <a:ext cx="7851775" cy="1200150"/>
          </a:xfrm>
          <a:prstGeom prst="rect">
            <a:avLst/>
          </a:prstGeom>
          <a:solidFill>
            <a:srgbClr val="99CCFF"/>
          </a:solidFill>
          <a:ln w="38100">
            <a:noFill/>
            <a:miter lim="800000"/>
            <a:headEnd/>
            <a:tailEnd/>
          </a:ln>
        </p:spPr>
        <p:txBody>
          <a:bodyPr>
            <a:spAutoFit/>
          </a:bodyPr>
          <a:lstStyle/>
          <a:p>
            <a:pPr algn="ctr">
              <a:spcBef>
                <a:spcPct val="50000"/>
              </a:spcBef>
            </a:pPr>
            <a:r>
              <a:rPr lang="en-US"/>
              <a:t>Agricultural effects will include those on temperature, precipitation, reduction of sunlight, and enhancement of ultraviolet radiation.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Scan-130206-0013.jpg"/>
          <p:cNvPicPr>
            <a:picLocks noChangeAspect="1"/>
          </p:cNvPicPr>
          <p:nvPr/>
        </p:nvPicPr>
        <p:blipFill>
          <a:blip r:embed="rId3" cstate="print"/>
          <a:srcRect/>
          <a:stretch>
            <a:fillRect/>
          </a:stretch>
        </p:blipFill>
        <p:spPr bwMode="auto">
          <a:xfrm>
            <a:off x="-762000" y="-14288"/>
            <a:ext cx="10275888" cy="6908801"/>
          </a:xfrm>
          <a:prstGeom prst="rect">
            <a:avLst/>
          </a:prstGeom>
          <a:noFill/>
          <a:ln w="9525">
            <a:noFill/>
            <a:miter lim="800000"/>
            <a:headEnd/>
            <a:tailEnd/>
          </a:ln>
        </p:spPr>
      </p:pic>
      <p:sp>
        <p:nvSpPr>
          <p:cNvPr id="18435" name="TextBox 2"/>
          <p:cNvSpPr txBox="1">
            <a:spLocks noChangeArrowheads="1"/>
          </p:cNvSpPr>
          <p:nvPr/>
        </p:nvSpPr>
        <p:spPr bwMode="auto">
          <a:xfrm>
            <a:off x="4791075" y="6381750"/>
            <a:ext cx="4430713" cy="461963"/>
          </a:xfrm>
          <a:prstGeom prst="rect">
            <a:avLst/>
          </a:prstGeom>
          <a:noFill/>
          <a:ln w="9525">
            <a:noFill/>
            <a:miter lim="800000"/>
            <a:headEnd/>
            <a:tailEnd/>
          </a:ln>
        </p:spPr>
        <p:txBody>
          <a:bodyPr>
            <a:spAutoFit/>
          </a:bodyPr>
          <a:lstStyle/>
          <a:p>
            <a:pPr algn="ctr"/>
            <a:r>
              <a:rPr lang="en-US">
                <a:solidFill>
                  <a:srgbClr val="FFFF00"/>
                </a:solidFill>
              </a:rPr>
              <a:t>Illustration by Jon Lomberg</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WorldsLargestCrops"/>
          <p:cNvPicPr>
            <a:picLocks noChangeAspect="1" noChangeArrowheads="1"/>
          </p:cNvPicPr>
          <p:nvPr/>
        </p:nvPicPr>
        <p:blipFill>
          <a:blip r:embed="rId3" cstate="print"/>
          <a:srcRect/>
          <a:stretch>
            <a:fillRect/>
          </a:stretch>
        </p:blipFill>
        <p:spPr bwMode="auto">
          <a:xfrm>
            <a:off x="117475" y="579438"/>
            <a:ext cx="8945563" cy="5103812"/>
          </a:xfrm>
          <a:prstGeom prst="rect">
            <a:avLst/>
          </a:prstGeom>
          <a:noFill/>
          <a:ln w="9525">
            <a:noFill/>
            <a:miter lim="800000"/>
            <a:headEnd/>
            <a:tailEnd/>
          </a:ln>
        </p:spPr>
      </p:pic>
      <p:sp>
        <p:nvSpPr>
          <p:cNvPr id="133123" name="Text Box 5"/>
          <p:cNvSpPr txBox="1">
            <a:spLocks noChangeArrowheads="1"/>
          </p:cNvSpPr>
          <p:nvPr/>
        </p:nvSpPr>
        <p:spPr bwMode="auto">
          <a:xfrm>
            <a:off x="593725" y="5816600"/>
            <a:ext cx="7686675" cy="304800"/>
          </a:xfrm>
          <a:prstGeom prst="rect">
            <a:avLst/>
          </a:prstGeom>
          <a:noFill/>
          <a:ln w="38100">
            <a:noFill/>
            <a:miter lim="800000"/>
            <a:headEnd/>
            <a:tailEnd type="none" w="lg" len="lg"/>
          </a:ln>
        </p:spPr>
        <p:txBody>
          <a:bodyPr>
            <a:spAutoFit/>
          </a:bodyPr>
          <a:lstStyle/>
          <a:p>
            <a:pPr algn="ctr">
              <a:spcBef>
                <a:spcPct val="50000"/>
              </a:spcBef>
            </a:pPr>
            <a:r>
              <a:rPr lang="en-US" sz="1400" i="1"/>
              <a:t>New York Times</a:t>
            </a:r>
            <a:r>
              <a:rPr lang="en-US" sz="1400"/>
              <a:t>, February 9, 2011</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Box 1"/>
          <p:cNvSpPr txBox="1">
            <a:spLocks noChangeArrowheads="1"/>
          </p:cNvSpPr>
          <p:nvPr/>
        </p:nvSpPr>
        <p:spPr bwMode="auto">
          <a:xfrm>
            <a:off x="590550" y="641350"/>
            <a:ext cx="7858125" cy="6186488"/>
          </a:xfrm>
          <a:prstGeom prst="rect">
            <a:avLst/>
          </a:prstGeom>
          <a:noFill/>
          <a:ln w="9525">
            <a:noFill/>
            <a:miter lim="800000"/>
            <a:headEnd/>
            <a:tailEnd/>
          </a:ln>
        </p:spPr>
        <p:txBody>
          <a:bodyPr>
            <a:spAutoFit/>
          </a:bodyPr>
          <a:lstStyle/>
          <a:p>
            <a:r>
              <a:rPr lang="en-US"/>
              <a:t>We calculated how agricultural production would change in the 10 years following a nuclear war between India and Pakistan, using crop models, for:</a:t>
            </a:r>
          </a:p>
          <a:p>
            <a:endParaRPr lang="en-US"/>
          </a:p>
          <a:p>
            <a:pPr algn="ctr"/>
            <a:r>
              <a:rPr lang="en-US" b="1" u="sng"/>
              <a:t>Maize (corn)</a:t>
            </a:r>
            <a:r>
              <a:rPr lang="en-US" b="1"/>
              <a:t> and </a:t>
            </a:r>
            <a:r>
              <a:rPr lang="en-US" b="1" u="sng"/>
              <a:t>soybeans</a:t>
            </a:r>
            <a:r>
              <a:rPr lang="en-US" b="1"/>
              <a:t> in the US Midwest</a:t>
            </a:r>
          </a:p>
          <a:p>
            <a:pPr algn="ctr"/>
            <a:endParaRPr lang="en-US" b="1"/>
          </a:p>
          <a:p>
            <a:pPr algn="ctr"/>
            <a:r>
              <a:rPr lang="en-US" b="1" u="sng"/>
              <a:t>Rice</a:t>
            </a:r>
            <a:r>
              <a:rPr lang="en-US" b="1"/>
              <a:t>, </a:t>
            </a:r>
            <a:r>
              <a:rPr lang="en-US" b="1" u="sng"/>
              <a:t>maize</a:t>
            </a:r>
            <a:r>
              <a:rPr lang="en-US" b="1"/>
              <a:t>, and </a:t>
            </a:r>
            <a:r>
              <a:rPr lang="en-US" b="1" u="sng"/>
              <a:t>wheat</a:t>
            </a:r>
            <a:r>
              <a:rPr lang="en-US" b="1"/>
              <a:t> in China</a:t>
            </a:r>
          </a:p>
          <a:p>
            <a:endParaRPr lang="en-US"/>
          </a:p>
          <a:p>
            <a:pPr>
              <a:spcAft>
                <a:spcPct val="20000"/>
              </a:spcAft>
            </a:pPr>
            <a:r>
              <a:rPr lang="en-US" sz="2000"/>
              <a:t>Özdoğan, Mutlu, Alan Robock, and Christopher Kucharik, 2013: Impacts of a nuclear war in South Asia on soybean and maize production in the Midwest United States.</a:t>
            </a:r>
            <a:r>
              <a:rPr lang="en-US" sz="2000">
                <a:solidFill>
                  <a:srgbClr val="0000FF"/>
                </a:solidFill>
              </a:rPr>
              <a:t> </a:t>
            </a:r>
            <a:r>
              <a:rPr lang="en-US" sz="2000" i="1">
                <a:solidFill>
                  <a:srgbClr val="0000FF"/>
                </a:solidFill>
              </a:rPr>
              <a:t>Climatic Change</a:t>
            </a:r>
            <a:r>
              <a:rPr lang="en-US" sz="2000"/>
              <a:t>, </a:t>
            </a:r>
            <a:r>
              <a:rPr lang="en-US" sz="2000" b="1"/>
              <a:t>116</a:t>
            </a:r>
            <a:r>
              <a:rPr lang="en-US" sz="2000"/>
              <a:t>, 373-387, doi:10.1007/s10584-012-0518-1. </a:t>
            </a:r>
          </a:p>
          <a:p>
            <a:endParaRPr lang="en-US" sz="2000"/>
          </a:p>
          <a:p>
            <a:r>
              <a:rPr lang="en-US" sz="2000"/>
              <a:t>Xia, Lili, and Alan Robock, 2013: Impacts of a nuclear war in South Asia on rice production in mainland China. </a:t>
            </a:r>
            <a:r>
              <a:rPr lang="en-US" sz="2000" i="1">
                <a:solidFill>
                  <a:srgbClr val="0000FF"/>
                </a:solidFill>
              </a:rPr>
              <a:t>Climatic Change</a:t>
            </a:r>
            <a:r>
              <a:rPr lang="en-US" sz="2000"/>
              <a:t>, </a:t>
            </a:r>
            <a:r>
              <a:rPr lang="en-US" sz="2000" b="1"/>
              <a:t>116</a:t>
            </a:r>
            <a:r>
              <a:rPr lang="en-US" sz="2000"/>
              <a:t>, 357-372, doi: 10.1007/s10584-012-0475-8. </a:t>
            </a:r>
          </a:p>
          <a:p>
            <a:endParaRPr lang="en-US" sz="2000"/>
          </a:p>
          <a:p>
            <a:endParaRPr lang="en-US" sz="200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5170" name="Group 5"/>
          <p:cNvGrpSpPr>
            <a:grpSpLocks/>
          </p:cNvGrpSpPr>
          <p:nvPr/>
        </p:nvGrpSpPr>
        <p:grpSpPr bwMode="auto">
          <a:xfrm>
            <a:off x="250825" y="673100"/>
            <a:ext cx="6483350" cy="5626100"/>
            <a:chOff x="939800" y="223838"/>
            <a:chExt cx="5808663" cy="5080000"/>
          </a:xfrm>
        </p:grpSpPr>
        <p:pic>
          <p:nvPicPr>
            <p:cNvPr id="135173" name="Picture 2" descr="yielddiff_new"/>
            <p:cNvPicPr>
              <a:picLocks noChangeAspect="1" noChangeArrowheads="1"/>
            </p:cNvPicPr>
            <p:nvPr/>
          </p:nvPicPr>
          <p:blipFill>
            <a:blip r:embed="rId3" cstate="print"/>
            <a:srcRect l="5400" t="1199" r="6300" b="600"/>
            <a:stretch>
              <a:fillRect/>
            </a:stretch>
          </p:blipFill>
          <p:spPr bwMode="auto">
            <a:xfrm>
              <a:off x="957263" y="223838"/>
              <a:ext cx="2916237" cy="2436812"/>
            </a:xfrm>
            <a:prstGeom prst="rect">
              <a:avLst/>
            </a:prstGeom>
            <a:noFill/>
            <a:ln w="9525">
              <a:noFill/>
              <a:miter lim="800000"/>
              <a:headEnd/>
              <a:tailEnd/>
            </a:ln>
          </p:spPr>
        </p:pic>
        <p:pic>
          <p:nvPicPr>
            <p:cNvPr id="135174" name="Picture 3" descr="yielddiff_new"/>
            <p:cNvPicPr>
              <a:picLocks noChangeAspect="1" noChangeArrowheads="1"/>
            </p:cNvPicPr>
            <p:nvPr/>
          </p:nvPicPr>
          <p:blipFill>
            <a:blip r:embed="rId4" cstate="print"/>
            <a:srcRect l="5400" t="1199" r="6300" b="600"/>
            <a:stretch>
              <a:fillRect/>
            </a:stretch>
          </p:blipFill>
          <p:spPr bwMode="auto">
            <a:xfrm>
              <a:off x="3821113" y="246289"/>
              <a:ext cx="2925762" cy="2438400"/>
            </a:xfrm>
            <a:prstGeom prst="rect">
              <a:avLst/>
            </a:prstGeom>
            <a:noFill/>
            <a:ln w="9525">
              <a:noFill/>
              <a:miter lim="800000"/>
              <a:headEnd/>
              <a:tailEnd/>
            </a:ln>
          </p:spPr>
        </p:pic>
        <p:pic>
          <p:nvPicPr>
            <p:cNvPr id="135175" name="Picture 4" descr="yielddiff_new"/>
            <p:cNvPicPr>
              <a:picLocks noChangeAspect="1" noChangeArrowheads="1"/>
            </p:cNvPicPr>
            <p:nvPr/>
          </p:nvPicPr>
          <p:blipFill>
            <a:blip r:embed="rId5" cstate="print"/>
            <a:srcRect l="5400" t="1199" r="6300" b="600"/>
            <a:stretch>
              <a:fillRect/>
            </a:stretch>
          </p:blipFill>
          <p:spPr bwMode="auto">
            <a:xfrm>
              <a:off x="939800" y="2857500"/>
              <a:ext cx="2935288" cy="2446338"/>
            </a:xfrm>
            <a:prstGeom prst="rect">
              <a:avLst/>
            </a:prstGeom>
            <a:noFill/>
            <a:ln w="9525">
              <a:noFill/>
              <a:miter lim="800000"/>
              <a:headEnd/>
              <a:tailEnd/>
            </a:ln>
          </p:spPr>
        </p:pic>
        <p:pic>
          <p:nvPicPr>
            <p:cNvPr id="135176" name="Picture 5" descr="yielddiff_new"/>
            <p:cNvPicPr>
              <a:picLocks noChangeAspect="1" noChangeArrowheads="1"/>
            </p:cNvPicPr>
            <p:nvPr/>
          </p:nvPicPr>
          <p:blipFill>
            <a:blip r:embed="rId6" cstate="print"/>
            <a:srcRect l="5400" t="1199" r="6300" b="600"/>
            <a:stretch>
              <a:fillRect/>
            </a:stretch>
          </p:blipFill>
          <p:spPr bwMode="auto">
            <a:xfrm>
              <a:off x="3813175" y="2849563"/>
              <a:ext cx="2935288" cy="2446337"/>
            </a:xfrm>
            <a:prstGeom prst="rect">
              <a:avLst/>
            </a:prstGeom>
            <a:noFill/>
            <a:ln w="9525">
              <a:noFill/>
              <a:miter lim="800000"/>
              <a:headEnd/>
              <a:tailEnd/>
            </a:ln>
          </p:spPr>
        </p:pic>
      </p:grpSp>
      <p:sp>
        <p:nvSpPr>
          <p:cNvPr id="135171" name="TextBox 6"/>
          <p:cNvSpPr txBox="1">
            <a:spLocks noChangeArrowheads="1"/>
          </p:cNvSpPr>
          <p:nvPr/>
        </p:nvSpPr>
        <p:spPr bwMode="auto">
          <a:xfrm>
            <a:off x="166688" y="152400"/>
            <a:ext cx="8788400" cy="400050"/>
          </a:xfrm>
          <a:prstGeom prst="rect">
            <a:avLst/>
          </a:prstGeom>
          <a:noFill/>
          <a:ln w="9525">
            <a:noFill/>
            <a:miter lim="800000"/>
            <a:headEnd/>
            <a:tailEnd/>
          </a:ln>
        </p:spPr>
        <p:txBody>
          <a:bodyPr>
            <a:spAutoFit/>
          </a:bodyPr>
          <a:lstStyle/>
          <a:p>
            <a:pPr algn="ctr"/>
            <a:r>
              <a:rPr lang="en-US" sz="2000"/>
              <a:t>Change in US Midwest </a:t>
            </a:r>
            <a:r>
              <a:rPr lang="en-US" sz="2000" b="1"/>
              <a:t>corn</a:t>
            </a:r>
            <a:r>
              <a:rPr lang="en-US" sz="2000"/>
              <a:t> yield for decade after 5 Tg soot injection</a:t>
            </a:r>
          </a:p>
        </p:txBody>
      </p:sp>
      <p:sp>
        <p:nvSpPr>
          <p:cNvPr id="135172" name="TextBox 7"/>
          <p:cNvSpPr txBox="1">
            <a:spLocks noChangeArrowheads="1"/>
          </p:cNvSpPr>
          <p:nvPr/>
        </p:nvSpPr>
        <p:spPr bwMode="auto">
          <a:xfrm>
            <a:off x="6858000" y="1052513"/>
            <a:ext cx="2192338" cy="4708525"/>
          </a:xfrm>
          <a:prstGeom prst="rect">
            <a:avLst/>
          </a:prstGeom>
          <a:noFill/>
          <a:ln w="9525">
            <a:noFill/>
            <a:miter lim="800000"/>
            <a:headEnd/>
            <a:tailEnd/>
          </a:ln>
        </p:spPr>
        <p:txBody>
          <a:bodyPr>
            <a:spAutoFit/>
          </a:bodyPr>
          <a:lstStyle/>
          <a:p>
            <a:pPr algn="ctr"/>
            <a:r>
              <a:rPr lang="en-US" sz="2000"/>
              <a:t>Used Agro-IBIS model</a:t>
            </a:r>
          </a:p>
          <a:p>
            <a:pPr algn="ctr"/>
            <a:endParaRPr lang="en-US" sz="2000"/>
          </a:p>
          <a:p>
            <a:pPr algn="ctr"/>
            <a:r>
              <a:rPr lang="en-US" sz="2000"/>
              <a:t>Ozdogan, Robock, and Kucharik (2013), Impacts of a nuclear war in South Asia on soybean and maize production in the Midwest United States,</a:t>
            </a:r>
          </a:p>
          <a:p>
            <a:pPr algn="ctr"/>
            <a:r>
              <a:rPr lang="en-US" sz="2000" i="1"/>
              <a:t>Climatic Change</a:t>
            </a:r>
            <a:r>
              <a:rPr lang="en-US" sz="2000"/>
              <a:t>.</a:t>
            </a:r>
            <a:endParaRPr lang="en-US" sz="2000" i="1"/>
          </a:p>
        </p:txBody>
      </p:sp>
    </p:spTree>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Box 6"/>
          <p:cNvSpPr txBox="1">
            <a:spLocks noChangeArrowheads="1"/>
          </p:cNvSpPr>
          <p:nvPr/>
        </p:nvSpPr>
        <p:spPr bwMode="auto">
          <a:xfrm>
            <a:off x="166688" y="152400"/>
            <a:ext cx="8788400" cy="400050"/>
          </a:xfrm>
          <a:prstGeom prst="rect">
            <a:avLst/>
          </a:prstGeom>
          <a:noFill/>
          <a:ln w="9525">
            <a:noFill/>
            <a:miter lim="800000"/>
            <a:headEnd/>
            <a:tailEnd/>
          </a:ln>
        </p:spPr>
        <p:txBody>
          <a:bodyPr>
            <a:spAutoFit/>
          </a:bodyPr>
          <a:lstStyle/>
          <a:p>
            <a:pPr algn="ctr"/>
            <a:r>
              <a:rPr lang="en-US" sz="2000"/>
              <a:t>Change in US Midwest </a:t>
            </a:r>
            <a:r>
              <a:rPr lang="en-US" sz="2000" b="1"/>
              <a:t>soy</a:t>
            </a:r>
            <a:r>
              <a:rPr lang="en-US" sz="2000"/>
              <a:t> yield for decade after 5 Tg soot injection</a:t>
            </a:r>
          </a:p>
        </p:txBody>
      </p:sp>
      <p:sp>
        <p:nvSpPr>
          <p:cNvPr id="136195" name="TextBox 7"/>
          <p:cNvSpPr txBox="1">
            <a:spLocks noChangeArrowheads="1"/>
          </p:cNvSpPr>
          <p:nvPr/>
        </p:nvSpPr>
        <p:spPr bwMode="auto">
          <a:xfrm>
            <a:off x="6858000" y="1052513"/>
            <a:ext cx="2192338" cy="4708525"/>
          </a:xfrm>
          <a:prstGeom prst="rect">
            <a:avLst/>
          </a:prstGeom>
          <a:noFill/>
          <a:ln w="9525">
            <a:noFill/>
            <a:miter lim="800000"/>
            <a:headEnd/>
            <a:tailEnd/>
          </a:ln>
        </p:spPr>
        <p:txBody>
          <a:bodyPr>
            <a:spAutoFit/>
          </a:bodyPr>
          <a:lstStyle/>
          <a:p>
            <a:pPr algn="ctr"/>
            <a:r>
              <a:rPr lang="en-US" sz="2000"/>
              <a:t>Used Agro-IBIS model</a:t>
            </a:r>
          </a:p>
          <a:p>
            <a:pPr algn="ctr"/>
            <a:endParaRPr lang="en-US" sz="2000"/>
          </a:p>
          <a:p>
            <a:pPr algn="ctr"/>
            <a:r>
              <a:rPr lang="en-US" sz="2000"/>
              <a:t>Ozdogan, Robock, and Kucharik (2013), Impacts of a nuclear war in South Asia on soybean and maize production in the Midwest United States,</a:t>
            </a:r>
          </a:p>
          <a:p>
            <a:pPr algn="ctr"/>
            <a:r>
              <a:rPr lang="en-US" sz="2000" i="1"/>
              <a:t>Climatic Change</a:t>
            </a:r>
            <a:r>
              <a:rPr lang="en-US" sz="2000"/>
              <a:t>.</a:t>
            </a:r>
            <a:endParaRPr lang="en-US" sz="2000" i="1"/>
          </a:p>
        </p:txBody>
      </p:sp>
      <p:grpSp>
        <p:nvGrpSpPr>
          <p:cNvPr id="136196" name="Group 8"/>
          <p:cNvGrpSpPr>
            <a:grpSpLocks/>
          </p:cNvGrpSpPr>
          <p:nvPr/>
        </p:nvGrpSpPr>
        <p:grpSpPr bwMode="auto">
          <a:xfrm>
            <a:off x="276225" y="666750"/>
            <a:ext cx="6437313" cy="5705475"/>
            <a:chOff x="973138" y="122238"/>
            <a:chExt cx="5840412" cy="5127625"/>
          </a:xfrm>
        </p:grpSpPr>
        <p:pic>
          <p:nvPicPr>
            <p:cNvPr id="136197" name="Picture 2" descr="yielddiff_new"/>
            <p:cNvPicPr>
              <a:picLocks noChangeAspect="1" noChangeArrowheads="1"/>
            </p:cNvPicPr>
            <p:nvPr/>
          </p:nvPicPr>
          <p:blipFill>
            <a:blip r:embed="rId3" cstate="print"/>
            <a:srcRect l="5400" t="1199" r="6300" b="600"/>
            <a:stretch>
              <a:fillRect/>
            </a:stretch>
          </p:blipFill>
          <p:spPr bwMode="auto">
            <a:xfrm>
              <a:off x="973138" y="122238"/>
              <a:ext cx="2935287" cy="2446337"/>
            </a:xfrm>
            <a:prstGeom prst="rect">
              <a:avLst/>
            </a:prstGeom>
            <a:noFill/>
            <a:ln w="9525">
              <a:noFill/>
              <a:miter lim="800000"/>
              <a:headEnd/>
              <a:tailEnd/>
            </a:ln>
          </p:spPr>
        </p:pic>
        <p:pic>
          <p:nvPicPr>
            <p:cNvPr id="136198" name="Picture 3" descr="yielddiff_new"/>
            <p:cNvPicPr>
              <a:picLocks noChangeAspect="1" noChangeArrowheads="1"/>
            </p:cNvPicPr>
            <p:nvPr/>
          </p:nvPicPr>
          <p:blipFill>
            <a:blip r:embed="rId4" cstate="print"/>
            <a:srcRect l="5400" t="1199" r="6300" b="600"/>
            <a:stretch>
              <a:fillRect/>
            </a:stretch>
          </p:blipFill>
          <p:spPr bwMode="auto">
            <a:xfrm>
              <a:off x="3878263" y="130175"/>
              <a:ext cx="2935287" cy="2444750"/>
            </a:xfrm>
            <a:prstGeom prst="rect">
              <a:avLst/>
            </a:prstGeom>
            <a:noFill/>
            <a:ln w="9525">
              <a:noFill/>
              <a:miter lim="800000"/>
              <a:headEnd/>
              <a:tailEnd/>
            </a:ln>
          </p:spPr>
        </p:pic>
        <p:pic>
          <p:nvPicPr>
            <p:cNvPr id="136199" name="Picture 4" descr="yielddiff_new"/>
            <p:cNvPicPr>
              <a:picLocks noChangeAspect="1" noChangeArrowheads="1"/>
            </p:cNvPicPr>
            <p:nvPr/>
          </p:nvPicPr>
          <p:blipFill>
            <a:blip r:embed="rId5" cstate="print"/>
            <a:srcRect l="5400" t="1199" r="6300" b="600"/>
            <a:stretch>
              <a:fillRect/>
            </a:stretch>
          </p:blipFill>
          <p:spPr bwMode="auto">
            <a:xfrm>
              <a:off x="981075" y="2790825"/>
              <a:ext cx="2935288" cy="2444750"/>
            </a:xfrm>
            <a:prstGeom prst="rect">
              <a:avLst/>
            </a:prstGeom>
            <a:noFill/>
            <a:ln w="9525">
              <a:noFill/>
              <a:miter lim="800000"/>
              <a:headEnd/>
              <a:tailEnd/>
            </a:ln>
          </p:spPr>
        </p:pic>
        <p:pic>
          <p:nvPicPr>
            <p:cNvPr id="136200" name="Picture 5" descr="yielddiff_new"/>
            <p:cNvPicPr>
              <a:picLocks noChangeAspect="1" noChangeArrowheads="1"/>
            </p:cNvPicPr>
            <p:nvPr/>
          </p:nvPicPr>
          <p:blipFill>
            <a:blip r:embed="rId6" cstate="print"/>
            <a:srcRect l="5400" t="1199" r="6300" b="600"/>
            <a:stretch>
              <a:fillRect/>
            </a:stretch>
          </p:blipFill>
          <p:spPr bwMode="auto">
            <a:xfrm>
              <a:off x="3852863" y="2803525"/>
              <a:ext cx="2935287" cy="244633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TextBox 7"/>
          <p:cNvSpPr txBox="1">
            <a:spLocks noChangeArrowheads="1"/>
          </p:cNvSpPr>
          <p:nvPr/>
        </p:nvSpPr>
        <p:spPr bwMode="auto">
          <a:xfrm>
            <a:off x="5276850" y="806450"/>
            <a:ext cx="3400425" cy="4400550"/>
          </a:xfrm>
          <a:prstGeom prst="rect">
            <a:avLst/>
          </a:prstGeom>
          <a:noFill/>
          <a:ln w="9525">
            <a:noFill/>
            <a:miter lim="800000"/>
            <a:headEnd/>
            <a:tailEnd/>
          </a:ln>
        </p:spPr>
        <p:txBody>
          <a:bodyPr>
            <a:spAutoFit/>
          </a:bodyPr>
          <a:lstStyle/>
          <a:p>
            <a:pPr algn="ctr"/>
            <a:r>
              <a:rPr lang="en-US" sz="2000"/>
              <a:t>Change in China </a:t>
            </a:r>
            <a:r>
              <a:rPr lang="en-US" sz="2000" b="1"/>
              <a:t>rice</a:t>
            </a:r>
            <a:r>
              <a:rPr lang="en-US" sz="2000"/>
              <a:t> yield for decade after 5 Tg soot injection</a:t>
            </a:r>
          </a:p>
          <a:p>
            <a:pPr algn="ctr"/>
            <a:endParaRPr lang="en-US" sz="2000"/>
          </a:p>
          <a:p>
            <a:pPr algn="ctr"/>
            <a:r>
              <a:rPr lang="en-US" sz="2000"/>
              <a:t>Used DSSAT model</a:t>
            </a:r>
          </a:p>
          <a:p>
            <a:pPr algn="ctr"/>
            <a:endParaRPr lang="en-US" sz="2000"/>
          </a:p>
          <a:p>
            <a:pPr algn="ctr"/>
            <a:r>
              <a:rPr lang="en-US" sz="2000"/>
              <a:t>Middle season rice</a:t>
            </a:r>
          </a:p>
          <a:p>
            <a:pPr algn="ctr"/>
            <a:endParaRPr lang="en-US" sz="2000" i="1"/>
          </a:p>
          <a:p>
            <a:pPr algn="ctr"/>
            <a:r>
              <a:rPr lang="en-US" sz="2000"/>
              <a:t>Lili Xia and Alan Robock (2013), Impacts of a nuclear war in South Asia on rice production in mainland China, </a:t>
            </a:r>
            <a:r>
              <a:rPr lang="en-US" sz="2000" i="1"/>
              <a:t>Climatic Change</a:t>
            </a:r>
            <a:r>
              <a:rPr lang="en-US" sz="2000"/>
              <a:t>. </a:t>
            </a:r>
          </a:p>
        </p:txBody>
      </p:sp>
      <p:pic>
        <p:nvPicPr>
          <p:cNvPr id="137219" name="Picture 1"/>
          <p:cNvPicPr>
            <a:picLocks noChangeAspect="1"/>
          </p:cNvPicPr>
          <p:nvPr/>
        </p:nvPicPr>
        <p:blipFill>
          <a:blip r:embed="rId3" cstate="print"/>
          <a:srcRect/>
          <a:stretch>
            <a:fillRect/>
          </a:stretch>
        </p:blipFill>
        <p:spPr bwMode="auto">
          <a:xfrm>
            <a:off x="233363" y="198438"/>
            <a:ext cx="4767262" cy="64166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TextBox 6"/>
          <p:cNvSpPr txBox="1">
            <a:spLocks noChangeArrowheads="1"/>
          </p:cNvSpPr>
          <p:nvPr/>
        </p:nvSpPr>
        <p:spPr bwMode="auto">
          <a:xfrm>
            <a:off x="166688" y="152400"/>
            <a:ext cx="8788400" cy="400050"/>
          </a:xfrm>
          <a:prstGeom prst="rect">
            <a:avLst/>
          </a:prstGeom>
          <a:noFill/>
          <a:ln w="9525">
            <a:noFill/>
            <a:miter lim="800000"/>
            <a:headEnd/>
            <a:tailEnd/>
          </a:ln>
        </p:spPr>
        <p:txBody>
          <a:bodyPr>
            <a:spAutoFit/>
          </a:bodyPr>
          <a:lstStyle/>
          <a:p>
            <a:pPr algn="ctr"/>
            <a:r>
              <a:rPr lang="en-US" sz="2000"/>
              <a:t>Change in US Midwest </a:t>
            </a:r>
            <a:r>
              <a:rPr lang="en-US" sz="2000" b="1"/>
              <a:t>corn</a:t>
            </a:r>
            <a:r>
              <a:rPr lang="en-US" sz="2000"/>
              <a:t> yield for decade after 5 Tg soot injection</a:t>
            </a:r>
          </a:p>
        </p:txBody>
      </p:sp>
      <p:sp>
        <p:nvSpPr>
          <p:cNvPr id="138243" name="TextBox 7"/>
          <p:cNvSpPr txBox="1">
            <a:spLocks noChangeArrowheads="1"/>
          </p:cNvSpPr>
          <p:nvPr/>
        </p:nvSpPr>
        <p:spPr bwMode="auto">
          <a:xfrm>
            <a:off x="6858000" y="1052513"/>
            <a:ext cx="2192338" cy="4708525"/>
          </a:xfrm>
          <a:prstGeom prst="rect">
            <a:avLst/>
          </a:prstGeom>
          <a:noFill/>
          <a:ln w="9525">
            <a:noFill/>
            <a:miter lim="800000"/>
            <a:headEnd/>
            <a:tailEnd/>
          </a:ln>
        </p:spPr>
        <p:txBody>
          <a:bodyPr>
            <a:spAutoFit/>
          </a:bodyPr>
          <a:lstStyle/>
          <a:p>
            <a:pPr algn="ctr"/>
            <a:r>
              <a:rPr lang="en-US" sz="2000"/>
              <a:t>Used Agro-IBIS model</a:t>
            </a:r>
          </a:p>
          <a:p>
            <a:pPr algn="ctr"/>
            <a:endParaRPr lang="en-US" sz="2000"/>
          </a:p>
          <a:p>
            <a:pPr algn="ctr"/>
            <a:r>
              <a:rPr lang="en-US" sz="2000"/>
              <a:t>Ozdogan, Robock, and Kucharik (2013), Impacts of a nuclear war in South Asia on soybean and maize production in the Midwest United States,</a:t>
            </a:r>
          </a:p>
          <a:p>
            <a:pPr algn="ctr"/>
            <a:r>
              <a:rPr lang="en-US" sz="2000" i="1"/>
              <a:t>Climatic Change</a:t>
            </a:r>
            <a:r>
              <a:rPr lang="en-US" sz="2000"/>
              <a:t>.</a:t>
            </a:r>
            <a:endParaRPr lang="en-US" sz="2000" i="1"/>
          </a:p>
        </p:txBody>
      </p:sp>
      <p:pic>
        <p:nvPicPr>
          <p:cNvPr id="138244" name="Picture 1"/>
          <p:cNvPicPr>
            <a:picLocks noChangeAspect="1"/>
          </p:cNvPicPr>
          <p:nvPr/>
        </p:nvPicPr>
        <p:blipFill>
          <a:blip r:embed="rId3" cstate="print"/>
          <a:srcRect/>
          <a:stretch>
            <a:fillRect/>
          </a:stretch>
        </p:blipFill>
        <p:spPr bwMode="auto">
          <a:xfrm>
            <a:off x="160338" y="747713"/>
            <a:ext cx="6677025" cy="5368925"/>
          </a:xfrm>
          <a:prstGeom prst="rect">
            <a:avLst/>
          </a:prstGeom>
          <a:noFill/>
          <a:ln w="9525">
            <a:noFill/>
            <a:miter lim="800000"/>
            <a:headEnd/>
            <a:tailEnd/>
          </a:ln>
        </p:spPr>
      </p:pic>
      <p:sp>
        <p:nvSpPr>
          <p:cNvPr id="138245" name="TextBox 2"/>
          <p:cNvSpPr txBox="1">
            <a:spLocks noChangeArrowheads="1"/>
          </p:cNvSpPr>
          <p:nvPr/>
        </p:nvSpPr>
        <p:spPr bwMode="auto">
          <a:xfrm>
            <a:off x="750888" y="887413"/>
            <a:ext cx="819150" cy="400050"/>
          </a:xfrm>
          <a:prstGeom prst="rect">
            <a:avLst/>
          </a:prstGeom>
          <a:solidFill>
            <a:schemeClr val="bg1"/>
          </a:solidFill>
          <a:ln w="9525">
            <a:noFill/>
            <a:miter lim="800000"/>
            <a:headEnd/>
            <a:tailEnd/>
          </a:ln>
        </p:spPr>
        <p:txBody>
          <a:bodyPr>
            <a:spAutoFit/>
          </a:bodyPr>
          <a:lstStyle/>
          <a:p>
            <a:r>
              <a:rPr lang="en-US" sz="2000"/>
              <a:t>Iowa</a:t>
            </a:r>
          </a:p>
        </p:txBody>
      </p:sp>
      <p:sp>
        <p:nvSpPr>
          <p:cNvPr id="138246" name="TextBox 10"/>
          <p:cNvSpPr txBox="1">
            <a:spLocks noChangeArrowheads="1"/>
          </p:cNvSpPr>
          <p:nvPr/>
        </p:nvSpPr>
        <p:spPr bwMode="auto">
          <a:xfrm>
            <a:off x="4262438" y="862013"/>
            <a:ext cx="1212850" cy="307975"/>
          </a:xfrm>
          <a:prstGeom prst="rect">
            <a:avLst/>
          </a:prstGeom>
          <a:solidFill>
            <a:schemeClr val="bg1"/>
          </a:solidFill>
          <a:ln w="9525">
            <a:noFill/>
            <a:miter lim="800000"/>
            <a:headEnd/>
            <a:tailEnd/>
          </a:ln>
        </p:spPr>
        <p:txBody>
          <a:bodyPr lIns="0" tIns="0" rIns="0" bIns="0">
            <a:spAutoFit/>
          </a:bodyPr>
          <a:lstStyle/>
          <a:p>
            <a:r>
              <a:rPr lang="en-US" sz="2000"/>
              <a:t>Indiana</a:t>
            </a:r>
          </a:p>
        </p:txBody>
      </p:sp>
      <p:sp>
        <p:nvSpPr>
          <p:cNvPr id="138247" name="TextBox 11"/>
          <p:cNvSpPr txBox="1">
            <a:spLocks noChangeArrowheads="1"/>
          </p:cNvSpPr>
          <p:nvPr/>
        </p:nvSpPr>
        <p:spPr bwMode="auto">
          <a:xfrm>
            <a:off x="796925" y="3705225"/>
            <a:ext cx="1212850" cy="307975"/>
          </a:xfrm>
          <a:prstGeom prst="rect">
            <a:avLst/>
          </a:prstGeom>
          <a:solidFill>
            <a:schemeClr val="bg1"/>
          </a:solidFill>
          <a:ln w="9525">
            <a:noFill/>
            <a:miter lim="800000"/>
            <a:headEnd/>
            <a:tailEnd/>
          </a:ln>
        </p:spPr>
        <p:txBody>
          <a:bodyPr lIns="0" tIns="0" rIns="0" bIns="0">
            <a:spAutoFit/>
          </a:bodyPr>
          <a:lstStyle/>
          <a:p>
            <a:r>
              <a:rPr lang="en-US" sz="2000"/>
              <a:t>Illinois</a:t>
            </a:r>
          </a:p>
        </p:txBody>
      </p:sp>
      <p:sp>
        <p:nvSpPr>
          <p:cNvPr id="138248" name="TextBox 12"/>
          <p:cNvSpPr txBox="1">
            <a:spLocks noChangeArrowheads="1"/>
          </p:cNvSpPr>
          <p:nvPr/>
        </p:nvSpPr>
        <p:spPr bwMode="auto">
          <a:xfrm>
            <a:off x="4251325" y="3690938"/>
            <a:ext cx="1212850" cy="307975"/>
          </a:xfrm>
          <a:prstGeom prst="rect">
            <a:avLst/>
          </a:prstGeom>
          <a:solidFill>
            <a:schemeClr val="bg1"/>
          </a:solidFill>
          <a:ln w="9525">
            <a:noFill/>
            <a:miter lim="800000"/>
            <a:headEnd/>
            <a:tailEnd/>
          </a:ln>
        </p:spPr>
        <p:txBody>
          <a:bodyPr lIns="0" tIns="0" rIns="0" bIns="0">
            <a:spAutoFit/>
          </a:bodyPr>
          <a:lstStyle/>
          <a:p>
            <a:r>
              <a:rPr lang="en-US" sz="2000"/>
              <a:t>Missouri</a:t>
            </a:r>
          </a:p>
        </p:txBody>
      </p:sp>
    </p:spTree>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6" name="Picture 1" descr="rice.JPG"/>
          <p:cNvPicPr>
            <a:picLocks noChangeAspect="1"/>
          </p:cNvPicPr>
          <p:nvPr/>
        </p:nvPicPr>
        <p:blipFill>
          <a:blip r:embed="rId3" cstate="print"/>
          <a:srcRect/>
          <a:stretch>
            <a:fillRect/>
          </a:stretch>
        </p:blipFill>
        <p:spPr bwMode="auto">
          <a:xfrm>
            <a:off x="546100" y="0"/>
            <a:ext cx="803433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90" name="TextBox 12"/>
          <p:cNvSpPr txBox="1">
            <a:spLocks noChangeArrowheads="1"/>
          </p:cNvSpPr>
          <p:nvPr/>
        </p:nvSpPr>
        <p:spPr bwMode="auto">
          <a:xfrm>
            <a:off x="4632325" y="3124200"/>
            <a:ext cx="801688" cy="369888"/>
          </a:xfrm>
          <a:prstGeom prst="rect">
            <a:avLst/>
          </a:prstGeom>
          <a:noFill/>
          <a:ln w="9525">
            <a:noFill/>
            <a:miter lim="800000"/>
            <a:headEnd/>
            <a:tailEnd/>
          </a:ln>
        </p:spPr>
        <p:txBody>
          <a:bodyPr wrap="none">
            <a:spAutoFit/>
          </a:bodyPr>
          <a:lstStyle/>
          <a:p>
            <a:r>
              <a:rPr lang="en-US" b="1">
                <a:solidFill>
                  <a:schemeClr val="bg2"/>
                </a:solidFill>
              </a:rPr>
              <a:t>Start</a:t>
            </a:r>
          </a:p>
        </p:txBody>
      </p:sp>
      <p:pic>
        <p:nvPicPr>
          <p:cNvPr id="140291" name="Picture 4"/>
          <p:cNvPicPr>
            <a:picLocks noChangeAspect="1"/>
          </p:cNvPicPr>
          <p:nvPr/>
        </p:nvPicPr>
        <p:blipFill>
          <a:blip r:embed="rId3" cstate="print"/>
          <a:srcRect/>
          <a:stretch>
            <a:fillRect/>
          </a:stretch>
        </p:blipFill>
        <p:spPr bwMode="auto">
          <a:xfrm>
            <a:off x="685800" y="0"/>
            <a:ext cx="7981950" cy="681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4" name="Picture 1" descr="winterwheat.JPG"/>
          <p:cNvPicPr>
            <a:picLocks noChangeAspect="1"/>
          </p:cNvPicPr>
          <p:nvPr/>
        </p:nvPicPr>
        <p:blipFill>
          <a:blip r:embed="rId3" cstate="print"/>
          <a:srcRect/>
          <a:stretch>
            <a:fillRect/>
          </a:stretch>
        </p:blipFill>
        <p:spPr bwMode="auto">
          <a:xfrm>
            <a:off x="546100" y="0"/>
            <a:ext cx="8034338" cy="6858000"/>
          </a:xfrm>
          <a:prstGeom prst="rect">
            <a:avLst/>
          </a:prstGeom>
          <a:noFill/>
          <a:ln w="9525">
            <a:noFill/>
            <a:miter lim="800000"/>
            <a:headEnd/>
            <a:tailEnd/>
          </a:ln>
        </p:spPr>
      </p:pic>
      <p:sp>
        <p:nvSpPr>
          <p:cNvPr id="141315" name="Rectangle 2"/>
          <p:cNvSpPr>
            <a:spLocks noChangeArrowheads="1"/>
          </p:cNvSpPr>
          <p:nvPr/>
        </p:nvSpPr>
        <p:spPr bwMode="auto">
          <a:xfrm>
            <a:off x="7510463" y="1597025"/>
            <a:ext cx="639762" cy="3736975"/>
          </a:xfrm>
          <a:prstGeom prst="rect">
            <a:avLst/>
          </a:prstGeom>
          <a:noFill/>
          <a:ln w="38100" algn="ctr">
            <a:solidFill>
              <a:srgbClr val="CC0000"/>
            </a:solidFill>
            <a:round/>
            <a:headEnd/>
            <a:tailEnd type="stealth" w="lg" len="lg"/>
          </a:ln>
        </p:spPr>
        <p:txBody>
          <a:bodyPr/>
          <a:lstStyle/>
          <a:p>
            <a:endParaRPr lang="en-US"/>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15"/>
          <p:cNvPicPr>
            <a:picLocks noChangeAspect="1" noChangeArrowheads="1"/>
          </p:cNvPicPr>
          <p:nvPr/>
        </p:nvPicPr>
        <p:blipFill>
          <a:blip r:embed="rId3" cstate="print"/>
          <a:srcRect l="31111" t="3384" b="3807"/>
          <a:stretch>
            <a:fillRect/>
          </a:stretch>
        </p:blipFill>
        <p:spPr bwMode="auto">
          <a:xfrm>
            <a:off x="174172" y="0"/>
            <a:ext cx="8834552" cy="6858000"/>
          </a:xfrm>
          <a:prstGeom prst="rect">
            <a:avLst/>
          </a:prstGeom>
          <a:noFill/>
          <a:ln w="9525">
            <a:noFill/>
            <a:miter lim="800000"/>
            <a:headEnd/>
            <a:tailEnd/>
          </a:ln>
        </p:spPr>
      </p:pic>
      <p:sp>
        <p:nvSpPr>
          <p:cNvPr id="3" name="TextBox 2"/>
          <p:cNvSpPr txBox="1"/>
          <p:nvPr/>
        </p:nvSpPr>
        <p:spPr>
          <a:xfrm>
            <a:off x="4042229" y="5783943"/>
            <a:ext cx="4775200" cy="1015663"/>
          </a:xfrm>
          <a:prstGeom prst="rect">
            <a:avLst/>
          </a:prstGeom>
          <a:noFill/>
        </p:spPr>
        <p:txBody>
          <a:bodyPr wrap="square" rtlCol="0">
            <a:spAutoFit/>
          </a:bodyPr>
          <a:lstStyle/>
          <a:p>
            <a:r>
              <a:rPr lang="en-US" sz="1200" dirty="0" smtClean="0"/>
              <a:t>Error bars are one standard deviation of grain production simulated from climate forcing of three climate models including 30 climate conditions for each year.  The gray area shows one standard deviation from the 30-year control run, illustrating the effect of interannual weather variations </a:t>
            </a:r>
            <a:endParaRPr lang="en-US" sz="1200" dirty="0"/>
          </a:p>
        </p:txBody>
      </p:sp>
      <p:sp>
        <p:nvSpPr>
          <p:cNvPr id="4" name="TextBox 3"/>
          <p:cNvSpPr txBox="1"/>
          <p:nvPr/>
        </p:nvSpPr>
        <p:spPr>
          <a:xfrm>
            <a:off x="3679371" y="5471886"/>
            <a:ext cx="1828799" cy="307777"/>
          </a:xfrm>
          <a:prstGeom prst="rect">
            <a:avLst/>
          </a:prstGeom>
          <a:noFill/>
          <a:ln w="19050">
            <a:solidFill>
              <a:schemeClr val="tx1"/>
            </a:solidFill>
          </a:ln>
        </p:spPr>
        <p:txBody>
          <a:bodyPr wrap="square" rtlCol="0">
            <a:spAutoFit/>
          </a:bodyPr>
          <a:lstStyle/>
          <a:p>
            <a:pPr algn="ctr"/>
            <a:r>
              <a:rPr lang="en-US" sz="1400" dirty="0" smtClean="0">
                <a:solidFill>
                  <a:schemeClr val="accent2"/>
                </a:solidFill>
              </a:rPr>
              <a:t>Xia et al., 2013</a:t>
            </a:r>
            <a:endParaRPr lang="en-US" sz="1400" dirty="0">
              <a:solidFill>
                <a:schemeClr val="accent2"/>
              </a:solidFill>
            </a:endParaRPr>
          </a:p>
        </p:txBody>
      </p:sp>
      <p:sp>
        <p:nvSpPr>
          <p:cNvPr id="5" name="TextBox 4"/>
          <p:cNvSpPr txBox="1"/>
          <p:nvPr/>
        </p:nvSpPr>
        <p:spPr>
          <a:xfrm>
            <a:off x="4175989" y="2514298"/>
            <a:ext cx="844828" cy="307777"/>
          </a:xfrm>
          <a:prstGeom prst="rect">
            <a:avLst/>
          </a:prstGeom>
          <a:solidFill>
            <a:srgbClr val="FFFF00"/>
          </a:solidFill>
          <a:ln w="19050">
            <a:solidFill>
              <a:schemeClr val="tx1"/>
            </a:solidFill>
          </a:ln>
        </p:spPr>
        <p:txBody>
          <a:bodyPr wrap="square" rtlCol="0">
            <a:spAutoFit/>
          </a:bodyPr>
          <a:lstStyle/>
          <a:p>
            <a:pPr algn="ctr"/>
            <a:r>
              <a:rPr lang="en-US" sz="1400" dirty="0" smtClean="0"/>
              <a:t>CHINA</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Scan-130206-0014.jpg"/>
          <p:cNvPicPr>
            <a:picLocks noChangeAspect="1"/>
          </p:cNvPicPr>
          <p:nvPr/>
        </p:nvPicPr>
        <p:blipFill>
          <a:blip r:embed="rId3" cstate="print"/>
          <a:srcRect/>
          <a:stretch>
            <a:fillRect/>
          </a:stretch>
        </p:blipFill>
        <p:spPr bwMode="auto">
          <a:xfrm>
            <a:off x="-1057275" y="-71438"/>
            <a:ext cx="10541000" cy="7064376"/>
          </a:xfrm>
          <a:prstGeom prst="rect">
            <a:avLst/>
          </a:prstGeom>
          <a:noFill/>
          <a:ln w="9525">
            <a:noFill/>
            <a:miter lim="800000"/>
            <a:headEnd/>
            <a:tailEnd/>
          </a:ln>
        </p:spPr>
      </p:pic>
      <p:sp>
        <p:nvSpPr>
          <p:cNvPr id="19459" name="TextBox 2"/>
          <p:cNvSpPr txBox="1">
            <a:spLocks noChangeArrowheads="1"/>
          </p:cNvSpPr>
          <p:nvPr/>
        </p:nvSpPr>
        <p:spPr bwMode="auto">
          <a:xfrm>
            <a:off x="4791075" y="6381750"/>
            <a:ext cx="4430713" cy="461963"/>
          </a:xfrm>
          <a:prstGeom prst="rect">
            <a:avLst/>
          </a:prstGeom>
          <a:noFill/>
          <a:ln w="9525">
            <a:noFill/>
            <a:miter lim="800000"/>
            <a:headEnd/>
            <a:tailEnd/>
          </a:ln>
        </p:spPr>
        <p:txBody>
          <a:bodyPr>
            <a:spAutoFit/>
          </a:bodyPr>
          <a:lstStyle/>
          <a:p>
            <a:pPr algn="ctr"/>
            <a:r>
              <a:rPr lang="en-US">
                <a:solidFill>
                  <a:srgbClr val="FFFF00"/>
                </a:solidFill>
              </a:rPr>
              <a:t>Illustration by Jon Lomberg</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1"/>
          <p:cNvSpPr txBox="1">
            <a:spLocks noChangeArrowheads="1"/>
          </p:cNvSpPr>
          <p:nvPr/>
        </p:nvSpPr>
        <p:spPr bwMode="auto">
          <a:xfrm>
            <a:off x="339725" y="641350"/>
            <a:ext cx="8431213" cy="1570038"/>
          </a:xfrm>
          <a:prstGeom prst="rect">
            <a:avLst/>
          </a:prstGeom>
          <a:noFill/>
          <a:ln w="9525">
            <a:noFill/>
            <a:miter lim="800000"/>
            <a:headEnd/>
            <a:tailEnd/>
          </a:ln>
        </p:spPr>
        <p:txBody>
          <a:bodyPr>
            <a:spAutoFit/>
          </a:bodyPr>
          <a:lstStyle/>
          <a:p>
            <a:pPr algn="ctr"/>
            <a:r>
              <a:rPr lang="en-US" dirty="0"/>
              <a:t>How agricultural production would change in the 10 years following a nuclear war between India and Pakistan</a:t>
            </a:r>
          </a:p>
          <a:p>
            <a:endParaRPr lang="en-US" dirty="0"/>
          </a:p>
          <a:p>
            <a:pPr algn="ctr"/>
            <a:r>
              <a:rPr lang="en-US" b="1" dirty="0"/>
              <a:t>Summary:</a:t>
            </a:r>
          </a:p>
        </p:txBody>
      </p:sp>
      <p:graphicFrame>
        <p:nvGraphicFramePr>
          <p:cNvPr id="2" name="Table 1"/>
          <p:cNvGraphicFramePr>
            <a:graphicFrameLocks noGrp="1"/>
          </p:cNvGraphicFramePr>
          <p:nvPr/>
        </p:nvGraphicFramePr>
        <p:xfrm>
          <a:off x="127000" y="2495550"/>
          <a:ext cx="8918575" cy="3644900"/>
        </p:xfrm>
        <a:graphic>
          <a:graphicData uri="http://schemas.openxmlformats.org/drawingml/2006/table">
            <a:tbl>
              <a:tblPr/>
              <a:tblGrid>
                <a:gridCol w="3810000"/>
                <a:gridCol w="2370138"/>
                <a:gridCol w="2738437"/>
              </a:tblGrid>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Comic Sans MS" pitchFamily="66" charset="0"/>
                        <a:ea typeface="MS PGothic" pitchFamily="34" charset="-128"/>
                      </a:endParaRPr>
                    </a:p>
                  </a:txBody>
                  <a:tcPr marL="91444" marR="91444" marT="45736" marB="4573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smtClean="0">
                          <a:ln>
                            <a:noFill/>
                          </a:ln>
                          <a:solidFill>
                            <a:schemeClr val="tx1"/>
                          </a:solidFill>
                          <a:effectLst/>
                          <a:latin typeface="Comic Sans MS" pitchFamily="66" charset="0"/>
                          <a:ea typeface="MS PGothic" pitchFamily="34" charset="-128"/>
                        </a:rPr>
                        <a:t>First 5 years</a:t>
                      </a:r>
                      <a:endParaRPr kumimoji="0" lang="en-US" sz="2400" b="1" i="0" u="none" strike="noStrike" cap="none" normalizeH="0" baseline="0" smtClean="0">
                        <a:ln>
                          <a:noFill/>
                        </a:ln>
                        <a:solidFill>
                          <a:schemeClr val="tx1"/>
                        </a:solidFill>
                        <a:effectLst/>
                        <a:latin typeface="Comic Sans MS" pitchFamily="66" charset="0"/>
                        <a:ea typeface="MS PGothic" pitchFamily="34" charset="-128"/>
                      </a:endParaRPr>
                    </a:p>
                  </a:txBody>
                  <a:tcPr marL="91444" marR="91444" marT="45736" marB="4573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smtClean="0">
                          <a:ln>
                            <a:noFill/>
                          </a:ln>
                          <a:solidFill>
                            <a:schemeClr val="tx1"/>
                          </a:solidFill>
                          <a:effectLst/>
                          <a:latin typeface="Comic Sans MS" pitchFamily="66" charset="0"/>
                          <a:ea typeface="MS PGothic" pitchFamily="34" charset="-128"/>
                        </a:rPr>
                        <a:t>Second 5 years</a:t>
                      </a:r>
                      <a:endParaRPr kumimoji="0" lang="en-US" sz="2400" b="1" i="0" u="none" strike="noStrike" cap="none" normalizeH="0" baseline="0" smtClean="0">
                        <a:ln>
                          <a:noFill/>
                        </a:ln>
                        <a:solidFill>
                          <a:srgbClr val="000000"/>
                        </a:solidFill>
                        <a:effectLst/>
                        <a:latin typeface="Comic Sans MS" pitchFamily="66" charset="0"/>
                        <a:ea typeface="MS PGothic" pitchFamily="34" charset="-128"/>
                      </a:endParaRPr>
                    </a:p>
                  </a:txBody>
                  <a:tcPr marL="91444" marR="91444" marT="45736" marB="45736"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ap="flat" cmpd="sng" algn="ctr">
                      <a:no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US maize</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-20%</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Comic Sans MS" pitchFamily="66" charset="0"/>
                          <a:ea typeface="MS PGothic" pitchFamily="34" charset="-128"/>
                        </a:rPr>
                        <a:t>-10%</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US soybeans</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-15%</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Comic Sans MS" pitchFamily="66" charset="0"/>
                          <a:ea typeface="MS PGothic" pitchFamily="34" charset="-128"/>
                        </a:rPr>
                        <a:t>-10%</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Comic Sans MS" pitchFamily="66" charset="0"/>
                          <a:ea typeface="MS PGothic" pitchFamily="34" charset="-128"/>
                        </a:rPr>
                        <a:t>China maize</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-17%</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-15%</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China middle season rice</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-20%</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-14%</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20700">
                <a:tc>
                  <a:txBody>
                    <a:bodyPr/>
                    <a:lstStyle/>
                    <a:p>
                      <a:pPr marL="0" marR="0" hangingPunct="0">
                        <a:lnSpc>
                          <a:spcPct val="100000"/>
                        </a:lnSpc>
                        <a:spcBef>
                          <a:spcPts val="0"/>
                        </a:spcBef>
                        <a:spcAft>
                          <a:spcPts val="0"/>
                        </a:spcAft>
                      </a:pPr>
                      <a:r>
                        <a:rPr kumimoji="0" lang="en-US" sz="2400" b="1" i="0" u="none" strike="noStrike" kern="1200" cap="none" normalizeH="0" baseline="0" dirty="0" smtClean="0">
                          <a:ln>
                            <a:noFill/>
                          </a:ln>
                          <a:solidFill>
                            <a:schemeClr val="tx1"/>
                          </a:solidFill>
                          <a:effectLst/>
                          <a:latin typeface="Comic Sans MS" pitchFamily="66" charset="0"/>
                          <a:ea typeface="MS PGothic" pitchFamily="34" charset="-128"/>
                          <a:cs typeface="+mn-cs"/>
                        </a:rPr>
                        <a:t>China spring wheat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algn="ctr" hangingPunct="0">
                        <a:lnSpc>
                          <a:spcPct val="100000"/>
                        </a:lnSpc>
                        <a:spcBef>
                          <a:spcPts val="0"/>
                        </a:spcBef>
                        <a:spcAft>
                          <a:spcPts val="0"/>
                        </a:spcAft>
                      </a:pPr>
                      <a:r>
                        <a:rPr kumimoji="0" lang="en-US" sz="2400" b="1" i="0" u="none" strike="noStrike" kern="1200" cap="none" normalizeH="0" baseline="0" dirty="0" smtClean="0">
                          <a:ln>
                            <a:noFill/>
                          </a:ln>
                          <a:solidFill>
                            <a:schemeClr val="tx1"/>
                          </a:solidFill>
                          <a:effectLst/>
                          <a:latin typeface="Comic Sans MS" pitchFamily="66" charset="0"/>
                          <a:ea typeface="MS PGothic" pitchFamily="34" charset="-128"/>
                          <a:cs typeface="+mn-cs"/>
                        </a:rPr>
                        <a:t>-33%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algn="ctr" hangingPunct="0">
                        <a:lnSpc>
                          <a:spcPct val="100000"/>
                        </a:lnSpc>
                        <a:spcBef>
                          <a:spcPts val="0"/>
                        </a:spcBef>
                        <a:spcAft>
                          <a:spcPts val="0"/>
                        </a:spcAft>
                      </a:pPr>
                      <a:r>
                        <a:rPr kumimoji="0" lang="en-US" sz="2400" b="1" i="0" u="none" strike="noStrike" kern="1200" cap="none" normalizeH="0" baseline="0" dirty="0" smtClean="0">
                          <a:ln>
                            <a:noFill/>
                          </a:ln>
                          <a:solidFill>
                            <a:schemeClr val="tx1"/>
                          </a:solidFill>
                          <a:effectLst/>
                          <a:latin typeface="Comic Sans MS" pitchFamily="66" charset="0"/>
                          <a:ea typeface="MS PGothic" pitchFamily="34" charset="-128"/>
                          <a:cs typeface="+mn-cs"/>
                        </a:rPr>
                        <a:t>-25%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China winter wheat</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-39%</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MS PGothic" pitchFamily="34" charset="-128"/>
                        </a:rPr>
                        <a:t>-23%</a:t>
                      </a:r>
                    </a:p>
                  </a:txBody>
                  <a:tcPr marL="91444" marR="91444" marT="45736" marB="4573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alpha val="20000"/>
                      </a:schemeClr>
                    </a:solidFill>
                  </a:tcPr>
                </a:tc>
              </a:tr>
            </a:tbl>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1"/>
          <p:cNvSpPr txBox="1">
            <a:spLocks noChangeArrowheads="1"/>
          </p:cNvSpPr>
          <p:nvPr/>
        </p:nvSpPr>
        <p:spPr bwMode="auto">
          <a:xfrm>
            <a:off x="0" y="3097213"/>
            <a:ext cx="9144000" cy="2925762"/>
          </a:xfrm>
          <a:prstGeom prst="rect">
            <a:avLst/>
          </a:prstGeom>
          <a:noFill/>
          <a:ln w="9525">
            <a:noFill/>
            <a:miter lim="800000"/>
            <a:headEnd/>
            <a:tailEnd/>
          </a:ln>
        </p:spPr>
        <p:txBody>
          <a:bodyPr lIns="90000" tIns="46800" rIns="90000" bIns="46800">
            <a:spAutoFit/>
          </a:bodyPr>
          <a:lstStyle/>
          <a:p>
            <a:pPr algn="ctr">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ea typeface="MS Gothic" pitchFamily="49" charset="-128"/>
              </a:rPr>
              <a:t>Chronic Malnutrition Today</a:t>
            </a:r>
          </a:p>
          <a:p>
            <a:pPr algn="ctr">
              <a:buClr>
                <a:srgbClr val="FFFFFF"/>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200">
              <a:ea typeface="MS Gothic" pitchFamily="49" charset="-128"/>
            </a:endParaRPr>
          </a:p>
          <a:p>
            <a:pPr algn="ctr">
              <a:buClr>
                <a:srgbClr val="BBE0E3"/>
              </a:buClr>
              <a:buFont typeface="Helvetica"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ea typeface="MS Gothic" pitchFamily="49" charset="-128"/>
              </a:rPr>
              <a:t> </a:t>
            </a:r>
            <a:r>
              <a:rPr lang="en-GB" sz="2800">
                <a:ea typeface="MS Gothic" pitchFamily="49" charset="-128"/>
              </a:rPr>
              <a:t>1,800-2,200 calories</a:t>
            </a:r>
          </a:p>
          <a:p>
            <a:pPr algn="ctr">
              <a:buClr>
                <a:srgbClr val="BBE0E3"/>
              </a:buClr>
              <a:buFont typeface="Helvetica"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ea typeface="MS Gothic" pitchFamily="49" charset="-128"/>
              </a:rPr>
              <a:t>minimum daily requirement</a:t>
            </a:r>
          </a:p>
          <a:p>
            <a:pPr algn="ctr">
              <a:buClr>
                <a:srgbClr val="BBE0E3"/>
              </a:buClr>
              <a:buFont typeface="Helvetica"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ea typeface="MS Gothic" pitchFamily="49" charset="-128"/>
              </a:rPr>
              <a:t>  925 million people at or below</a:t>
            </a:r>
          </a:p>
          <a:p>
            <a:pPr algn="ctr">
              <a:buClr>
                <a:srgbClr val="BBE0E3"/>
              </a:buClr>
              <a:buFont typeface="Helvetica"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ea typeface="MS Gothic" pitchFamily="49" charset="-128"/>
              </a:rPr>
              <a:t>this level of daily intake</a:t>
            </a:r>
          </a:p>
        </p:txBody>
      </p:sp>
      <p:pic>
        <p:nvPicPr>
          <p:cNvPr id="143363" name="Picture 2"/>
          <p:cNvPicPr>
            <a:picLocks noChangeAspect="1" noChangeArrowheads="1"/>
          </p:cNvPicPr>
          <p:nvPr/>
        </p:nvPicPr>
        <p:blipFill>
          <a:blip r:embed="rId3" cstate="print"/>
          <a:srcRect/>
          <a:stretch>
            <a:fillRect/>
          </a:stretch>
        </p:blipFill>
        <p:spPr bwMode="auto">
          <a:xfrm>
            <a:off x="2617788" y="369888"/>
            <a:ext cx="3810000" cy="2540000"/>
          </a:xfrm>
          <a:prstGeom prst="rect">
            <a:avLst/>
          </a:prstGeom>
          <a:noFill/>
          <a:ln w="25560">
            <a:solidFill>
              <a:srgbClr val="000000"/>
            </a:solid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1"/>
          <p:cNvSpPr txBox="1">
            <a:spLocks noChangeArrowheads="1"/>
          </p:cNvSpPr>
          <p:nvPr/>
        </p:nvSpPr>
        <p:spPr bwMode="auto">
          <a:xfrm>
            <a:off x="4622800" y="2451100"/>
            <a:ext cx="4275138" cy="1739900"/>
          </a:xfrm>
          <a:prstGeom prst="rect">
            <a:avLst/>
          </a:prstGeom>
          <a:noFill/>
          <a:ln>
            <a:noFill/>
          </a:ln>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MS PGothic" charset="0"/>
                <a:cs typeface="MS PGothic" charset="0"/>
              </a:defRPr>
            </a:lvl9pPr>
          </a:lstStyle>
          <a:p>
            <a:pPr algn="ctr" eaLnBrk="1" hangingPunct="1">
              <a:buClr>
                <a:srgbClr val="FFFFFF"/>
              </a:buClr>
              <a:buFont typeface="Helvetica" charset="0"/>
              <a:buNone/>
              <a:defRPr/>
            </a:pPr>
            <a:r>
              <a:rPr lang="en-GB" sz="3600" b="1" dirty="0" smtClean="0">
                <a:solidFill>
                  <a:srgbClr val="000000"/>
                </a:solidFill>
                <a:latin typeface="+mj-lt"/>
                <a:ea typeface="MS Gothic" charset="0"/>
                <a:cs typeface="MS Gothic" charset="0"/>
              </a:rPr>
              <a:t>1 billion dead</a:t>
            </a:r>
          </a:p>
          <a:p>
            <a:pPr algn="ctr" eaLnBrk="1" hangingPunct="1">
              <a:buClr>
                <a:srgbClr val="FFFFFF"/>
              </a:buClr>
              <a:buFont typeface="Helvetica" charset="0"/>
              <a:buNone/>
              <a:defRPr/>
            </a:pPr>
            <a:r>
              <a:rPr lang="en-GB" sz="3600" b="1" dirty="0" smtClean="0">
                <a:solidFill>
                  <a:srgbClr val="000000"/>
                </a:solidFill>
                <a:latin typeface="+mj-lt"/>
                <a:ea typeface="MS Gothic" charset="0"/>
                <a:cs typeface="MS Gothic" charset="0"/>
              </a:rPr>
              <a:t>from starvation alone?</a:t>
            </a:r>
          </a:p>
        </p:txBody>
      </p:sp>
      <p:pic>
        <p:nvPicPr>
          <p:cNvPr id="144387" name="Picture 2"/>
          <p:cNvPicPr>
            <a:picLocks noChangeAspect="1" noChangeArrowheads="1"/>
          </p:cNvPicPr>
          <p:nvPr/>
        </p:nvPicPr>
        <p:blipFill>
          <a:blip r:embed="rId3" cstate="print"/>
          <a:srcRect/>
          <a:stretch>
            <a:fillRect/>
          </a:stretch>
        </p:blipFill>
        <p:spPr bwMode="auto">
          <a:xfrm>
            <a:off x="874713" y="585788"/>
            <a:ext cx="3492500" cy="56007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74638" y="258763"/>
            <a:ext cx="8680450" cy="5894387"/>
          </a:xfrm>
          <a:prstGeom prst="rect">
            <a:avLst/>
          </a:prstGeom>
          <a:noFill/>
          <a:ln w="9525">
            <a:noFill/>
            <a:miter lim="800000"/>
            <a:headEnd/>
            <a:tailEnd/>
          </a:ln>
        </p:spPr>
        <p:txBody>
          <a:bodyPr>
            <a:spAutoFit/>
          </a:bodyPr>
          <a:lstStyle/>
          <a:p>
            <a:pPr algn="ctr"/>
            <a:r>
              <a:rPr lang="en-US" b="1" dirty="0"/>
              <a:t>NUCLEAR FAMINE:</a:t>
            </a:r>
          </a:p>
          <a:p>
            <a:pPr algn="ctr">
              <a:spcAft>
                <a:spcPts val="1200"/>
              </a:spcAft>
            </a:pPr>
            <a:r>
              <a:rPr lang="en-US" b="1" dirty="0"/>
              <a:t>A BILLION PEOPLE AT RISK</a:t>
            </a:r>
          </a:p>
          <a:p>
            <a:pPr algn="ctr"/>
            <a:r>
              <a:rPr lang="en-US" sz="2000" dirty="0"/>
              <a:t>Global Impacts of Limited Nuclear War on Agriculture,</a:t>
            </a:r>
          </a:p>
          <a:p>
            <a:pPr algn="ctr">
              <a:spcAft>
                <a:spcPts val="1200"/>
              </a:spcAft>
            </a:pPr>
            <a:r>
              <a:rPr lang="en-US" sz="2000" dirty="0"/>
              <a:t>Food Supplies, and Human Nutrition</a:t>
            </a:r>
          </a:p>
          <a:p>
            <a:pPr algn="ctr"/>
            <a:r>
              <a:rPr lang="en-US" sz="1800" i="1" dirty="0"/>
              <a:t>2012 report by Ira Helfand, MD</a:t>
            </a:r>
          </a:p>
          <a:p>
            <a:pPr algn="ctr"/>
            <a:r>
              <a:rPr lang="en-US" sz="1800" i="1" dirty="0"/>
              <a:t>International Physicians for the Prevention of Nuclear War</a:t>
            </a:r>
          </a:p>
          <a:p>
            <a:pPr algn="ctr"/>
            <a:r>
              <a:rPr lang="en-US" sz="1800" i="1" dirty="0"/>
              <a:t>Physicians for Social Responsibility</a:t>
            </a:r>
          </a:p>
          <a:p>
            <a:pPr algn="ctr"/>
            <a:endParaRPr lang="en-US" sz="2000" dirty="0"/>
          </a:p>
          <a:p>
            <a:pPr>
              <a:spcAft>
                <a:spcPts val="600"/>
              </a:spcAft>
            </a:pPr>
            <a:r>
              <a:rPr lang="en-US" sz="2000" dirty="0">
                <a:solidFill>
                  <a:srgbClr val="0000E7"/>
                </a:solidFill>
              </a:rPr>
              <a:t>     Former Soviet President Mikhail Gorbachev observed on reviewing the new </a:t>
            </a:r>
            <a:r>
              <a:rPr lang="en-US" sz="2000" dirty="0" smtClean="0">
                <a:solidFill>
                  <a:srgbClr val="0000E7"/>
                </a:solidFill>
              </a:rPr>
              <a:t>“Nuclear Famine” </a:t>
            </a:r>
            <a:r>
              <a:rPr lang="en-US" sz="2000" dirty="0">
                <a:solidFill>
                  <a:srgbClr val="0000E7"/>
                </a:solidFill>
              </a:rPr>
              <a:t>study: </a:t>
            </a:r>
            <a:r>
              <a:rPr lang="en-US" sz="2000" dirty="0" smtClean="0">
                <a:solidFill>
                  <a:srgbClr val="0000E7"/>
                </a:solidFill>
              </a:rPr>
              <a:t>“I </a:t>
            </a:r>
            <a:r>
              <a:rPr lang="en-US" sz="2000" dirty="0">
                <a:solidFill>
                  <a:srgbClr val="0000E7"/>
                </a:solidFill>
              </a:rPr>
              <a:t>am convinced that nuclear weapons must be abolished. Their use in a military conflict is unthinkable; using them to achieve political objectives is immoral.</a:t>
            </a:r>
          </a:p>
          <a:p>
            <a:pPr>
              <a:spcAft>
                <a:spcPts val="1200"/>
              </a:spcAft>
            </a:pPr>
            <a:r>
              <a:rPr lang="en-US" sz="2000" dirty="0">
                <a:solidFill>
                  <a:srgbClr val="0000E7"/>
                </a:solidFill>
              </a:rPr>
              <a:t>     </a:t>
            </a:r>
            <a:r>
              <a:rPr lang="en-US" sz="2000" dirty="0" smtClean="0">
                <a:solidFill>
                  <a:srgbClr val="0000E7"/>
                </a:solidFill>
              </a:rPr>
              <a:t>“Over </a:t>
            </a:r>
            <a:r>
              <a:rPr lang="en-US" sz="2000" dirty="0">
                <a:solidFill>
                  <a:srgbClr val="0000E7"/>
                </a:solidFill>
              </a:rPr>
              <a:t>25 years ago, President Ronald Reagan and I ended our summit meeting in Geneva with a joint statement that </a:t>
            </a:r>
            <a:r>
              <a:rPr lang="en-US" sz="2000" dirty="0" smtClean="0">
                <a:solidFill>
                  <a:srgbClr val="0000E7"/>
                </a:solidFill>
              </a:rPr>
              <a:t>‘Nuclear </a:t>
            </a:r>
            <a:r>
              <a:rPr lang="en-US" sz="2000" dirty="0">
                <a:solidFill>
                  <a:srgbClr val="0000E7"/>
                </a:solidFill>
              </a:rPr>
              <a:t>war cannot be won and must never be fought</a:t>
            </a:r>
            <a:r>
              <a:rPr lang="en-US" sz="2000" dirty="0" smtClean="0">
                <a:solidFill>
                  <a:srgbClr val="0000E7"/>
                </a:solidFill>
              </a:rPr>
              <a:t>,’ </a:t>
            </a:r>
            <a:r>
              <a:rPr lang="en-US" sz="2000" dirty="0">
                <a:solidFill>
                  <a:srgbClr val="0000E7"/>
                </a:solidFill>
              </a:rPr>
              <a:t>and this new study underscores in stunning and disturbing detail why this is the case.</a:t>
            </a:r>
            <a:r>
              <a:rPr lang="en-US" altLang="en-US" sz="2000" dirty="0">
                <a:solidFill>
                  <a:srgbClr val="0000E7"/>
                </a:solidFill>
              </a:rPr>
              <a:t>”</a:t>
            </a:r>
            <a:endParaRPr lang="en-US" sz="2000" dirty="0">
              <a:solidFill>
                <a:srgbClr val="0000E7"/>
              </a:solidFill>
            </a:endParaRPr>
          </a:p>
          <a:p>
            <a:pPr algn="ctr"/>
            <a:r>
              <a:rPr lang="en-US" sz="2000" dirty="0">
                <a:solidFill>
                  <a:srgbClr val="0000E7"/>
                </a:solidFill>
              </a:rPr>
              <a:t>(CNN.com, May 11, 2012)</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Box 1"/>
          <p:cNvSpPr txBox="1">
            <a:spLocks noChangeArrowheads="1"/>
          </p:cNvSpPr>
          <p:nvPr/>
        </p:nvSpPr>
        <p:spPr bwMode="auto">
          <a:xfrm>
            <a:off x="692150" y="158750"/>
            <a:ext cx="7773988" cy="1200150"/>
          </a:xfrm>
          <a:prstGeom prst="rect">
            <a:avLst/>
          </a:prstGeom>
          <a:noFill/>
          <a:ln w="9525">
            <a:noFill/>
            <a:miter lim="800000"/>
            <a:headEnd/>
            <a:tailEnd/>
          </a:ln>
        </p:spPr>
        <p:txBody>
          <a:bodyPr>
            <a:spAutoFit/>
          </a:bodyPr>
          <a:lstStyle/>
          <a:p>
            <a:r>
              <a:rPr lang="en-US"/>
              <a:t>One U.S. Trident submarine has 96 nuclear weapons, each 100 or 475 kt, making each Trident more powerful than 1000 Hiroshimas.</a:t>
            </a:r>
          </a:p>
        </p:txBody>
      </p:sp>
      <p:sp>
        <p:nvSpPr>
          <p:cNvPr id="146435" name="TextBox 2"/>
          <p:cNvSpPr txBox="1">
            <a:spLocks noChangeArrowheads="1"/>
          </p:cNvSpPr>
          <p:nvPr/>
        </p:nvSpPr>
        <p:spPr bwMode="auto">
          <a:xfrm>
            <a:off x="719138" y="5291138"/>
            <a:ext cx="7493000" cy="831850"/>
          </a:xfrm>
          <a:prstGeom prst="rect">
            <a:avLst/>
          </a:prstGeom>
          <a:noFill/>
          <a:ln w="9525">
            <a:noFill/>
            <a:miter lim="800000"/>
            <a:headEnd/>
            <a:tailEnd/>
          </a:ln>
        </p:spPr>
        <p:txBody>
          <a:bodyPr>
            <a:spAutoFit/>
          </a:bodyPr>
          <a:lstStyle/>
          <a:p>
            <a:r>
              <a:rPr lang="en-US"/>
              <a:t>The U.S. has 14 Tridents, and that is less than half the U.S. nuclear arsenal.</a:t>
            </a:r>
          </a:p>
        </p:txBody>
      </p:sp>
      <p:pic>
        <p:nvPicPr>
          <p:cNvPr id="146436" name="Picture 3"/>
          <p:cNvPicPr>
            <a:picLocks noChangeAspect="1"/>
          </p:cNvPicPr>
          <p:nvPr/>
        </p:nvPicPr>
        <p:blipFill>
          <a:blip r:embed="rId2" cstate="print"/>
          <a:srcRect t="10034" b="6097"/>
          <a:stretch>
            <a:fillRect/>
          </a:stretch>
        </p:blipFill>
        <p:spPr bwMode="auto">
          <a:xfrm>
            <a:off x="1336675" y="1508125"/>
            <a:ext cx="6499225" cy="3630613"/>
          </a:xfrm>
          <a:prstGeom prst="rect">
            <a:avLst/>
          </a:prstGeom>
          <a:noFill/>
          <a:ln w="9525">
            <a:noFill/>
            <a:miter lim="800000"/>
            <a:headEnd/>
            <a:tailEnd/>
          </a:ln>
        </p:spPr>
      </p:pic>
      <p:sp>
        <p:nvSpPr>
          <p:cNvPr id="146437" name="TextBox 4"/>
          <p:cNvSpPr txBox="1">
            <a:spLocks noChangeArrowheads="1"/>
          </p:cNvSpPr>
          <p:nvPr/>
        </p:nvSpPr>
        <p:spPr bwMode="auto">
          <a:xfrm>
            <a:off x="2228850" y="6407150"/>
            <a:ext cx="3443288" cy="338138"/>
          </a:xfrm>
          <a:prstGeom prst="rect">
            <a:avLst/>
          </a:prstGeom>
          <a:noFill/>
          <a:ln w="9525">
            <a:noFill/>
            <a:miter lim="800000"/>
            <a:headEnd/>
            <a:tailEnd/>
          </a:ln>
        </p:spPr>
        <p:txBody>
          <a:bodyPr>
            <a:spAutoFit/>
          </a:bodyPr>
          <a:lstStyle/>
          <a:p>
            <a:r>
              <a:rPr lang="en-US" sz="800">
                <a:solidFill>
                  <a:schemeClr val="bg1"/>
                </a:solidFill>
              </a:rPr>
              <a:t>http://commons.wikimedia.org/wiki/File:Ohio-class_submarine_launches_Trident_ICBMs_(artist_concept).jpg</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711200" y="0"/>
            <a:ext cx="7740650" cy="6848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371475" y="457200"/>
            <a:ext cx="8443913" cy="822325"/>
          </a:xfrm>
          <a:prstGeom prst="rect">
            <a:avLst/>
          </a:prstGeom>
          <a:noFill/>
          <a:ln w="38100">
            <a:noFill/>
            <a:miter lim="800000"/>
            <a:headEnd/>
            <a:tailEnd/>
          </a:ln>
        </p:spPr>
        <p:txBody>
          <a:bodyPr>
            <a:spAutoFit/>
          </a:bodyPr>
          <a:lstStyle/>
          <a:p>
            <a:pPr algn="ctr">
              <a:spcBef>
                <a:spcPct val="50000"/>
              </a:spcBef>
            </a:pPr>
            <a:r>
              <a:rPr lang="en-US" b="1"/>
              <a:t>What would be the consequences of a </a:t>
            </a:r>
            <a:r>
              <a:rPr lang="en-US" b="1" u="sng"/>
              <a:t>full-scale nuclear war</a:t>
            </a:r>
            <a:r>
              <a:rPr lang="en-US" b="1"/>
              <a:t> between the US and Russia?</a:t>
            </a:r>
          </a:p>
        </p:txBody>
      </p:sp>
      <p:sp>
        <p:nvSpPr>
          <p:cNvPr id="148483" name="Text Box 6"/>
          <p:cNvSpPr txBox="1">
            <a:spLocks noChangeArrowheads="1"/>
          </p:cNvSpPr>
          <p:nvPr/>
        </p:nvSpPr>
        <p:spPr bwMode="auto">
          <a:xfrm>
            <a:off x="239713" y="4022725"/>
            <a:ext cx="8904287" cy="1985963"/>
          </a:xfrm>
          <a:prstGeom prst="rect">
            <a:avLst/>
          </a:prstGeom>
          <a:noFill/>
          <a:ln w="38100">
            <a:noFill/>
            <a:miter lim="800000"/>
            <a:headEnd/>
            <a:tailEnd type="none" w="lg" len="lg"/>
          </a:ln>
        </p:spPr>
        <p:txBody>
          <a:bodyPr>
            <a:spAutoFit/>
          </a:bodyPr>
          <a:lstStyle/>
          <a:p>
            <a:pPr>
              <a:spcBef>
                <a:spcPct val="50000"/>
              </a:spcBef>
            </a:pPr>
            <a:r>
              <a:rPr lang="en-US" b="1"/>
              <a:t>What could produce 150 Tg of smoke?</a:t>
            </a:r>
          </a:p>
          <a:p>
            <a:pPr>
              <a:spcBef>
                <a:spcPct val="50000"/>
              </a:spcBef>
            </a:pPr>
            <a:r>
              <a:rPr lang="en-US" sz="2200"/>
              <a:t>- standard nuclear winter scenario of 30 years ago</a:t>
            </a:r>
          </a:p>
          <a:p>
            <a:pPr>
              <a:spcBef>
                <a:spcPct val="50000"/>
              </a:spcBef>
            </a:pPr>
            <a:r>
              <a:rPr lang="en-US" sz="2200"/>
              <a:t>- entire current arsenal if targeted the same way</a:t>
            </a:r>
          </a:p>
          <a:p>
            <a:pPr>
              <a:spcBef>
                <a:spcPct val="50000"/>
              </a:spcBef>
            </a:pPr>
            <a:r>
              <a:rPr lang="en-US" sz="2200"/>
              <a:t>- only 4000 weapons (2017 global arsenals of New START treaty)</a:t>
            </a:r>
          </a:p>
        </p:txBody>
      </p:sp>
      <p:sp>
        <p:nvSpPr>
          <p:cNvPr id="148484" name="Text Box 7"/>
          <p:cNvSpPr txBox="1">
            <a:spLocks noChangeArrowheads="1"/>
          </p:cNvSpPr>
          <p:nvPr/>
        </p:nvSpPr>
        <p:spPr bwMode="auto">
          <a:xfrm>
            <a:off x="315913" y="1466850"/>
            <a:ext cx="8572500" cy="2282825"/>
          </a:xfrm>
          <a:prstGeom prst="rect">
            <a:avLst/>
          </a:prstGeom>
          <a:noFill/>
          <a:ln w="38100">
            <a:noFill/>
            <a:miter lim="800000"/>
            <a:headEnd/>
            <a:tailEnd/>
          </a:ln>
        </p:spPr>
        <p:txBody>
          <a:bodyPr>
            <a:spAutoFit/>
          </a:bodyPr>
          <a:lstStyle/>
          <a:p>
            <a:pPr marL="342900" indent="-342900">
              <a:spcAft>
                <a:spcPct val="50000"/>
              </a:spcAft>
            </a:pPr>
            <a:r>
              <a:rPr lang="en-US">
                <a:solidFill>
                  <a:schemeClr val="accent2"/>
                </a:solidFill>
              </a:rPr>
              <a:t>We use the NASA GISS ModelE atmosphere-ocean general circulation model.</a:t>
            </a:r>
          </a:p>
          <a:p>
            <a:pPr marL="342900" indent="-342900">
              <a:spcAft>
                <a:spcPct val="50000"/>
              </a:spcAft>
            </a:pPr>
            <a:r>
              <a:rPr lang="en-US">
                <a:solidFill>
                  <a:schemeClr val="accent2"/>
                </a:solidFill>
              </a:rPr>
              <a:t>- 50 Tg or 150 Tg of smoke into the 300-150 mb layer (upper troposphere) over the US and Russia on May 15</a:t>
            </a:r>
          </a:p>
          <a:p>
            <a:pPr marL="342900" indent="-342900">
              <a:spcAft>
                <a:spcPct val="50000"/>
              </a:spcAft>
            </a:pPr>
            <a:r>
              <a:rPr lang="en-US">
                <a:solidFill>
                  <a:schemeClr val="accent2"/>
                </a:solidFill>
              </a:rPr>
              <a:t>- 30-yr control run, two 10-yr runs (50 Tg or 150 Tg)</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BCdaily150tg"/>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30" name="Picture 4"/>
          <p:cNvPicPr>
            <a:picLocks noChangeAspect="1" noChangeArrowheads="1"/>
          </p:cNvPicPr>
          <p:nvPr/>
        </p:nvPicPr>
        <p:blipFill>
          <a:blip r:embed="rId3" cstate="print"/>
          <a:srcRect/>
          <a:stretch>
            <a:fillRect/>
          </a:stretch>
        </p:blipFill>
        <p:spPr bwMode="auto">
          <a:xfrm>
            <a:off x="0" y="79375"/>
            <a:ext cx="9144000" cy="6672263"/>
          </a:xfrm>
          <a:prstGeom prst="rect">
            <a:avLst/>
          </a:prstGeom>
          <a:noFill/>
          <a:ln w="38100">
            <a:noFill/>
            <a:miter lim="800000"/>
            <a:headEnd/>
            <a:tailEnd/>
          </a:ln>
        </p:spPr>
      </p:pic>
      <p:sp>
        <p:nvSpPr>
          <p:cNvPr id="150531" name="TextBox 2"/>
          <p:cNvSpPr txBox="1">
            <a:spLocks noChangeArrowheads="1"/>
          </p:cNvSpPr>
          <p:nvPr/>
        </p:nvSpPr>
        <p:spPr bwMode="auto">
          <a:xfrm>
            <a:off x="7097713" y="160338"/>
            <a:ext cx="1944687" cy="400050"/>
          </a:xfrm>
          <a:prstGeom prst="rect">
            <a:avLst/>
          </a:prstGeom>
          <a:noFill/>
          <a:ln w="9525">
            <a:noFill/>
            <a:miter lim="800000"/>
            <a:headEnd/>
            <a:tailEnd/>
          </a:ln>
        </p:spPr>
        <p:txBody>
          <a:bodyPr>
            <a:spAutoFit/>
          </a:bodyPr>
          <a:lstStyle/>
          <a:p>
            <a:r>
              <a:rPr lang="en-US" sz="2000"/>
              <a:t>(days 17-109)</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4" name="Picture 2" descr="Image33"/>
          <p:cNvPicPr>
            <a:picLocks noChangeAspect="1" noChangeArrowheads="1"/>
          </p:cNvPicPr>
          <p:nvPr/>
        </p:nvPicPr>
        <p:blipFill>
          <a:blip r:embed="rId3" cstate="print"/>
          <a:srcRect/>
          <a:stretch>
            <a:fillRect/>
          </a:stretch>
        </p:blipFill>
        <p:spPr bwMode="auto">
          <a:xfrm>
            <a:off x="-428625" y="-3175"/>
            <a:ext cx="10050463" cy="6861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0" y="381000"/>
            <a:ext cx="9144000" cy="457200"/>
          </a:xfrm>
          <a:prstGeom prst="rect">
            <a:avLst/>
          </a:prstGeom>
          <a:noFill/>
          <a:ln w="9525">
            <a:noFill/>
            <a:miter lim="800000"/>
            <a:headEnd/>
            <a:tailEnd/>
          </a:ln>
        </p:spPr>
        <p:txBody>
          <a:bodyPr>
            <a:spAutoFit/>
          </a:bodyPr>
          <a:lstStyle/>
          <a:p>
            <a:pPr algn="ctr">
              <a:spcBef>
                <a:spcPct val="20000"/>
              </a:spcBef>
              <a:tabLst>
                <a:tab pos="2286000" algn="ctr"/>
                <a:tab pos="6858000" algn="ctr"/>
              </a:tabLst>
            </a:pPr>
            <a:r>
              <a:rPr lang="en-US"/>
              <a:t>Nuclear Holocaust</a:t>
            </a:r>
            <a:endParaRPr lang="en-US" b="1">
              <a:solidFill>
                <a:srgbClr val="FF0000"/>
              </a:solidFill>
            </a:endParaRPr>
          </a:p>
        </p:txBody>
      </p:sp>
      <p:grpSp>
        <p:nvGrpSpPr>
          <p:cNvPr id="2" name="Group 16"/>
          <p:cNvGrpSpPr>
            <a:grpSpLocks/>
          </p:cNvGrpSpPr>
          <p:nvPr/>
        </p:nvGrpSpPr>
        <p:grpSpPr bwMode="auto">
          <a:xfrm>
            <a:off x="0" y="838200"/>
            <a:ext cx="9144000" cy="914400"/>
            <a:chOff x="0" y="528"/>
            <a:chExt cx="5760" cy="576"/>
          </a:xfrm>
        </p:grpSpPr>
        <p:sp>
          <p:nvSpPr>
            <p:cNvPr id="20502" name="Line 4"/>
            <p:cNvSpPr>
              <a:spLocks noChangeShapeType="1"/>
            </p:cNvSpPr>
            <p:nvPr/>
          </p:nvSpPr>
          <p:spPr bwMode="auto">
            <a:xfrm flipH="1">
              <a:off x="1536" y="528"/>
              <a:ext cx="576" cy="288"/>
            </a:xfrm>
            <a:prstGeom prst="line">
              <a:avLst/>
            </a:prstGeom>
            <a:noFill/>
            <a:ln w="57150">
              <a:solidFill>
                <a:srgbClr val="FF0000"/>
              </a:solidFill>
              <a:round/>
              <a:headEnd/>
              <a:tailEnd type="stealth" w="med" len="med"/>
            </a:ln>
          </p:spPr>
          <p:txBody>
            <a:bodyPr/>
            <a:lstStyle/>
            <a:p>
              <a:endParaRPr lang="en-US"/>
            </a:p>
          </p:txBody>
        </p:sp>
        <p:sp>
          <p:nvSpPr>
            <p:cNvPr id="20503" name="Line 5"/>
            <p:cNvSpPr>
              <a:spLocks noChangeShapeType="1"/>
            </p:cNvSpPr>
            <p:nvPr/>
          </p:nvSpPr>
          <p:spPr bwMode="auto">
            <a:xfrm>
              <a:off x="3648" y="528"/>
              <a:ext cx="576" cy="288"/>
            </a:xfrm>
            <a:prstGeom prst="line">
              <a:avLst/>
            </a:prstGeom>
            <a:noFill/>
            <a:ln w="57150">
              <a:solidFill>
                <a:srgbClr val="FF0000"/>
              </a:solidFill>
              <a:round/>
              <a:headEnd/>
              <a:tailEnd type="stealth" w="med" len="med"/>
            </a:ln>
          </p:spPr>
          <p:txBody>
            <a:bodyPr/>
            <a:lstStyle/>
            <a:p>
              <a:endParaRPr lang="en-US"/>
            </a:p>
          </p:txBody>
        </p:sp>
        <p:sp>
          <p:nvSpPr>
            <p:cNvPr id="20504" name="Text Box 15"/>
            <p:cNvSpPr txBox="1">
              <a:spLocks noChangeArrowheads="1"/>
            </p:cNvSpPr>
            <p:nvPr/>
          </p:nvSpPr>
          <p:spPr bwMode="auto">
            <a:xfrm>
              <a:off x="0" y="816"/>
              <a:ext cx="5760" cy="288"/>
            </a:xfrm>
            <a:prstGeom prst="rect">
              <a:avLst/>
            </a:prstGeom>
            <a:noFill/>
            <a:ln w="9525">
              <a:noFill/>
              <a:miter lim="800000"/>
              <a:headEnd/>
              <a:tailEnd/>
            </a:ln>
          </p:spPr>
          <p:txBody>
            <a:bodyPr>
              <a:spAutoFit/>
            </a:bodyPr>
            <a:lstStyle/>
            <a:p>
              <a:pPr algn="ctr">
                <a:spcBef>
                  <a:spcPct val="20000"/>
                </a:spcBef>
                <a:tabLst>
                  <a:tab pos="2286000" algn="ctr"/>
                  <a:tab pos="6858000" algn="ctr"/>
                </a:tabLst>
              </a:pPr>
              <a:r>
                <a:rPr lang="en-US"/>
                <a:t>	Cities burn                                Ground bursts</a:t>
              </a:r>
            </a:p>
          </p:txBody>
        </p:sp>
      </p:grpSp>
      <p:grpSp>
        <p:nvGrpSpPr>
          <p:cNvPr id="3" name="Group 18"/>
          <p:cNvGrpSpPr>
            <a:grpSpLocks/>
          </p:cNvGrpSpPr>
          <p:nvPr/>
        </p:nvGrpSpPr>
        <p:grpSpPr bwMode="auto">
          <a:xfrm>
            <a:off x="0" y="1752600"/>
            <a:ext cx="9144000" cy="838200"/>
            <a:chOff x="0" y="1104"/>
            <a:chExt cx="5760" cy="528"/>
          </a:xfrm>
        </p:grpSpPr>
        <p:sp>
          <p:nvSpPr>
            <p:cNvPr id="20499" name="Line 8"/>
            <p:cNvSpPr>
              <a:spLocks noChangeShapeType="1"/>
            </p:cNvSpPr>
            <p:nvPr/>
          </p:nvSpPr>
          <p:spPr bwMode="auto">
            <a:xfrm flipH="1">
              <a:off x="1344" y="1104"/>
              <a:ext cx="0" cy="288"/>
            </a:xfrm>
            <a:prstGeom prst="line">
              <a:avLst/>
            </a:prstGeom>
            <a:noFill/>
            <a:ln w="57150">
              <a:solidFill>
                <a:schemeClr val="accent2"/>
              </a:solidFill>
              <a:round/>
              <a:headEnd/>
              <a:tailEnd type="stealth" w="med" len="med"/>
            </a:ln>
          </p:spPr>
          <p:txBody>
            <a:bodyPr/>
            <a:lstStyle/>
            <a:p>
              <a:endParaRPr lang="en-US"/>
            </a:p>
          </p:txBody>
        </p:sp>
        <p:sp>
          <p:nvSpPr>
            <p:cNvPr id="20500" name="Line 13"/>
            <p:cNvSpPr>
              <a:spLocks noChangeShapeType="1"/>
            </p:cNvSpPr>
            <p:nvPr/>
          </p:nvSpPr>
          <p:spPr bwMode="auto">
            <a:xfrm flipH="1">
              <a:off x="4272" y="1104"/>
              <a:ext cx="0" cy="288"/>
            </a:xfrm>
            <a:prstGeom prst="line">
              <a:avLst/>
            </a:prstGeom>
            <a:noFill/>
            <a:ln w="57150">
              <a:solidFill>
                <a:schemeClr val="accent2"/>
              </a:solidFill>
              <a:round/>
              <a:headEnd/>
              <a:tailEnd type="stealth" w="med" len="med"/>
            </a:ln>
          </p:spPr>
          <p:txBody>
            <a:bodyPr/>
            <a:lstStyle/>
            <a:p>
              <a:endParaRPr lang="en-US"/>
            </a:p>
          </p:txBody>
        </p:sp>
        <p:sp>
          <p:nvSpPr>
            <p:cNvPr id="20501" name="Text Box 17"/>
            <p:cNvSpPr txBox="1">
              <a:spLocks noChangeArrowheads="1"/>
            </p:cNvSpPr>
            <p:nvPr/>
          </p:nvSpPr>
          <p:spPr bwMode="auto">
            <a:xfrm>
              <a:off x="0" y="1344"/>
              <a:ext cx="5760" cy="288"/>
            </a:xfrm>
            <a:prstGeom prst="rect">
              <a:avLst/>
            </a:prstGeom>
            <a:noFill/>
            <a:ln w="9525">
              <a:noFill/>
              <a:miter lim="800000"/>
              <a:headEnd/>
              <a:tailEnd/>
            </a:ln>
          </p:spPr>
          <p:txBody>
            <a:bodyPr>
              <a:spAutoFit/>
            </a:bodyPr>
            <a:lstStyle/>
            <a:p>
              <a:pPr algn="ctr">
                <a:spcBef>
                  <a:spcPct val="20000"/>
                </a:spcBef>
                <a:tabLst>
                  <a:tab pos="2286000" algn="ctr"/>
                  <a:tab pos="6858000" algn="ctr"/>
                </a:tabLst>
              </a:pPr>
              <a:r>
                <a:rPr lang="en-US"/>
                <a:t>Massive amounts of smoke         Massive amounts of dust</a:t>
              </a:r>
              <a:endParaRPr lang="en-US" b="1">
                <a:solidFill>
                  <a:srgbClr val="FF0000"/>
                </a:solidFill>
              </a:endParaRPr>
            </a:p>
          </p:txBody>
        </p:sp>
      </p:grpSp>
      <p:grpSp>
        <p:nvGrpSpPr>
          <p:cNvPr id="4" name="Group 20"/>
          <p:cNvGrpSpPr>
            <a:grpSpLocks/>
          </p:cNvGrpSpPr>
          <p:nvPr/>
        </p:nvGrpSpPr>
        <p:grpSpPr bwMode="auto">
          <a:xfrm>
            <a:off x="0" y="2590800"/>
            <a:ext cx="9144000" cy="868363"/>
            <a:chOff x="0" y="1632"/>
            <a:chExt cx="5760" cy="547"/>
          </a:xfrm>
        </p:grpSpPr>
        <p:sp>
          <p:nvSpPr>
            <p:cNvPr id="20496" name="Line 9"/>
            <p:cNvSpPr>
              <a:spLocks noChangeShapeType="1"/>
            </p:cNvSpPr>
            <p:nvPr/>
          </p:nvSpPr>
          <p:spPr bwMode="auto">
            <a:xfrm flipH="1">
              <a:off x="4272" y="1632"/>
              <a:ext cx="0" cy="288"/>
            </a:xfrm>
            <a:prstGeom prst="line">
              <a:avLst/>
            </a:prstGeom>
            <a:noFill/>
            <a:ln w="57150">
              <a:solidFill>
                <a:schemeClr val="accent2"/>
              </a:solidFill>
              <a:round/>
              <a:headEnd/>
              <a:tailEnd type="stealth" w="med" len="med"/>
            </a:ln>
          </p:spPr>
          <p:txBody>
            <a:bodyPr/>
            <a:lstStyle/>
            <a:p>
              <a:endParaRPr lang="en-US"/>
            </a:p>
          </p:txBody>
        </p:sp>
        <p:sp>
          <p:nvSpPr>
            <p:cNvPr id="20497" name="Line 10"/>
            <p:cNvSpPr>
              <a:spLocks noChangeShapeType="1"/>
            </p:cNvSpPr>
            <p:nvPr/>
          </p:nvSpPr>
          <p:spPr bwMode="auto">
            <a:xfrm flipH="1">
              <a:off x="1344" y="1632"/>
              <a:ext cx="0" cy="288"/>
            </a:xfrm>
            <a:prstGeom prst="line">
              <a:avLst/>
            </a:prstGeom>
            <a:noFill/>
            <a:ln w="57150">
              <a:solidFill>
                <a:schemeClr val="accent2"/>
              </a:solidFill>
              <a:round/>
              <a:headEnd/>
              <a:tailEnd type="stealth" w="med" len="med"/>
            </a:ln>
          </p:spPr>
          <p:txBody>
            <a:bodyPr/>
            <a:lstStyle/>
            <a:p>
              <a:endParaRPr lang="en-US"/>
            </a:p>
          </p:txBody>
        </p:sp>
        <p:sp>
          <p:nvSpPr>
            <p:cNvPr id="20498" name="Text Box 19"/>
            <p:cNvSpPr txBox="1">
              <a:spLocks noChangeArrowheads="1"/>
            </p:cNvSpPr>
            <p:nvPr/>
          </p:nvSpPr>
          <p:spPr bwMode="auto">
            <a:xfrm>
              <a:off x="0" y="1891"/>
              <a:ext cx="5760" cy="288"/>
            </a:xfrm>
            <a:prstGeom prst="rect">
              <a:avLst/>
            </a:prstGeom>
            <a:noFill/>
            <a:ln w="9525">
              <a:noFill/>
              <a:miter lim="800000"/>
              <a:headEnd/>
              <a:tailEnd/>
            </a:ln>
          </p:spPr>
          <p:txBody>
            <a:bodyPr>
              <a:spAutoFit/>
            </a:bodyPr>
            <a:lstStyle/>
            <a:p>
              <a:pPr algn="ctr">
                <a:spcBef>
                  <a:spcPct val="20000"/>
                </a:spcBef>
                <a:tabLst>
                  <a:tab pos="2286000" algn="ctr"/>
                  <a:tab pos="6858000" algn="ctr"/>
                </a:tabLst>
              </a:pPr>
              <a:r>
                <a:rPr lang="en-US"/>
                <a:t>	Sunlight absorbed                      Sunlight reflected</a:t>
              </a:r>
            </a:p>
          </p:txBody>
        </p:sp>
      </p:grpSp>
      <p:grpSp>
        <p:nvGrpSpPr>
          <p:cNvPr id="5" name="Group 22"/>
          <p:cNvGrpSpPr>
            <a:grpSpLocks/>
          </p:cNvGrpSpPr>
          <p:nvPr/>
        </p:nvGrpSpPr>
        <p:grpSpPr bwMode="auto">
          <a:xfrm>
            <a:off x="0" y="3429000"/>
            <a:ext cx="9144000" cy="914400"/>
            <a:chOff x="0" y="2160"/>
            <a:chExt cx="5760" cy="576"/>
          </a:xfrm>
        </p:grpSpPr>
        <p:sp>
          <p:nvSpPr>
            <p:cNvPr id="20493" name="Line 6"/>
            <p:cNvSpPr>
              <a:spLocks noChangeShapeType="1"/>
            </p:cNvSpPr>
            <p:nvPr/>
          </p:nvSpPr>
          <p:spPr bwMode="auto">
            <a:xfrm>
              <a:off x="1680" y="2160"/>
              <a:ext cx="576" cy="288"/>
            </a:xfrm>
            <a:prstGeom prst="line">
              <a:avLst/>
            </a:prstGeom>
            <a:noFill/>
            <a:ln w="57150">
              <a:solidFill>
                <a:schemeClr val="accent2"/>
              </a:solidFill>
              <a:round/>
              <a:headEnd/>
              <a:tailEnd type="stealth" w="med" len="med"/>
            </a:ln>
          </p:spPr>
          <p:txBody>
            <a:bodyPr/>
            <a:lstStyle/>
            <a:p>
              <a:endParaRPr lang="en-US"/>
            </a:p>
          </p:txBody>
        </p:sp>
        <p:sp>
          <p:nvSpPr>
            <p:cNvPr id="20494" name="Line 7"/>
            <p:cNvSpPr>
              <a:spLocks noChangeShapeType="1"/>
            </p:cNvSpPr>
            <p:nvPr/>
          </p:nvSpPr>
          <p:spPr bwMode="auto">
            <a:xfrm flipH="1">
              <a:off x="3648" y="2160"/>
              <a:ext cx="576" cy="288"/>
            </a:xfrm>
            <a:prstGeom prst="line">
              <a:avLst/>
            </a:prstGeom>
            <a:noFill/>
            <a:ln w="57150">
              <a:solidFill>
                <a:schemeClr val="accent2"/>
              </a:solidFill>
              <a:round/>
              <a:headEnd/>
              <a:tailEnd type="stealth" w="med" len="med"/>
            </a:ln>
          </p:spPr>
          <p:txBody>
            <a:bodyPr/>
            <a:lstStyle/>
            <a:p>
              <a:endParaRPr lang="en-US"/>
            </a:p>
          </p:txBody>
        </p:sp>
        <p:sp>
          <p:nvSpPr>
            <p:cNvPr id="20495" name="Text Box 21"/>
            <p:cNvSpPr txBox="1">
              <a:spLocks noChangeArrowheads="1"/>
            </p:cNvSpPr>
            <p:nvPr/>
          </p:nvSpPr>
          <p:spPr bwMode="auto">
            <a:xfrm>
              <a:off x="0" y="2448"/>
              <a:ext cx="5760" cy="288"/>
            </a:xfrm>
            <a:prstGeom prst="rect">
              <a:avLst/>
            </a:prstGeom>
            <a:noFill/>
            <a:ln w="9525">
              <a:noFill/>
              <a:miter lim="800000"/>
              <a:headEnd/>
              <a:tailEnd/>
            </a:ln>
          </p:spPr>
          <p:txBody>
            <a:bodyPr>
              <a:spAutoFit/>
            </a:bodyPr>
            <a:lstStyle/>
            <a:p>
              <a:pPr algn="ctr">
                <a:spcBef>
                  <a:spcPct val="20000"/>
                </a:spcBef>
                <a:tabLst>
                  <a:tab pos="2286000" algn="ctr"/>
                  <a:tab pos="6858000" algn="ctr"/>
                </a:tabLst>
              </a:pPr>
              <a:r>
                <a:rPr lang="en-US"/>
                <a:t>	Very little sunlight reaches the ground</a:t>
              </a:r>
              <a:endParaRPr lang="en-US" b="1">
                <a:solidFill>
                  <a:srgbClr val="FF0000"/>
                </a:solidFill>
              </a:endParaRPr>
            </a:p>
          </p:txBody>
        </p:sp>
      </p:grpSp>
      <p:grpSp>
        <p:nvGrpSpPr>
          <p:cNvPr id="6" name="Group 24"/>
          <p:cNvGrpSpPr>
            <a:grpSpLocks/>
          </p:cNvGrpSpPr>
          <p:nvPr/>
        </p:nvGrpSpPr>
        <p:grpSpPr bwMode="auto">
          <a:xfrm>
            <a:off x="0" y="4343400"/>
            <a:ext cx="9144000" cy="838200"/>
            <a:chOff x="0" y="2736"/>
            <a:chExt cx="5760" cy="528"/>
          </a:xfrm>
        </p:grpSpPr>
        <p:sp>
          <p:nvSpPr>
            <p:cNvPr id="20491" name="Line 11"/>
            <p:cNvSpPr>
              <a:spLocks noChangeShapeType="1"/>
            </p:cNvSpPr>
            <p:nvPr/>
          </p:nvSpPr>
          <p:spPr bwMode="auto">
            <a:xfrm flipH="1">
              <a:off x="2880" y="2736"/>
              <a:ext cx="0" cy="288"/>
            </a:xfrm>
            <a:prstGeom prst="line">
              <a:avLst/>
            </a:prstGeom>
            <a:noFill/>
            <a:ln w="57150">
              <a:solidFill>
                <a:schemeClr val="accent2"/>
              </a:solidFill>
              <a:round/>
              <a:headEnd/>
              <a:tailEnd type="stealth" w="med" len="med"/>
            </a:ln>
          </p:spPr>
          <p:txBody>
            <a:bodyPr/>
            <a:lstStyle/>
            <a:p>
              <a:endParaRPr lang="en-US"/>
            </a:p>
          </p:txBody>
        </p:sp>
        <p:sp>
          <p:nvSpPr>
            <p:cNvPr id="20492" name="Text Box 23"/>
            <p:cNvSpPr txBox="1">
              <a:spLocks noChangeArrowheads="1"/>
            </p:cNvSpPr>
            <p:nvPr/>
          </p:nvSpPr>
          <p:spPr bwMode="auto">
            <a:xfrm>
              <a:off x="0" y="2976"/>
              <a:ext cx="5760" cy="288"/>
            </a:xfrm>
            <a:prstGeom prst="rect">
              <a:avLst/>
            </a:prstGeom>
            <a:noFill/>
            <a:ln w="9525">
              <a:noFill/>
              <a:miter lim="800000"/>
              <a:headEnd/>
              <a:tailEnd/>
            </a:ln>
          </p:spPr>
          <p:txBody>
            <a:bodyPr>
              <a:spAutoFit/>
            </a:bodyPr>
            <a:lstStyle/>
            <a:p>
              <a:pPr algn="ctr">
                <a:spcBef>
                  <a:spcPct val="20000"/>
                </a:spcBef>
                <a:tabLst>
                  <a:tab pos="2286000" algn="ctr"/>
                  <a:tab pos="6858000" algn="ctr"/>
                </a:tabLst>
              </a:pPr>
              <a:r>
                <a:rPr lang="en-US"/>
                <a:t>	Rapid, large surface temperature drops</a:t>
              </a:r>
            </a:p>
          </p:txBody>
        </p:sp>
      </p:grpSp>
      <p:grpSp>
        <p:nvGrpSpPr>
          <p:cNvPr id="7" name="Group 26"/>
          <p:cNvGrpSpPr>
            <a:grpSpLocks/>
          </p:cNvGrpSpPr>
          <p:nvPr/>
        </p:nvGrpSpPr>
        <p:grpSpPr bwMode="auto">
          <a:xfrm>
            <a:off x="1219200" y="5181600"/>
            <a:ext cx="6705600" cy="914400"/>
            <a:chOff x="768" y="3264"/>
            <a:chExt cx="4224" cy="576"/>
          </a:xfrm>
        </p:grpSpPr>
        <p:sp>
          <p:nvSpPr>
            <p:cNvPr id="20489" name="Line 12"/>
            <p:cNvSpPr>
              <a:spLocks noChangeShapeType="1"/>
            </p:cNvSpPr>
            <p:nvPr/>
          </p:nvSpPr>
          <p:spPr bwMode="auto">
            <a:xfrm flipH="1">
              <a:off x="2880" y="3264"/>
              <a:ext cx="0" cy="288"/>
            </a:xfrm>
            <a:prstGeom prst="line">
              <a:avLst/>
            </a:prstGeom>
            <a:noFill/>
            <a:ln w="57150">
              <a:solidFill>
                <a:schemeClr val="accent2"/>
              </a:solidFill>
              <a:round/>
              <a:headEnd/>
              <a:tailEnd type="stealth" w="med" len="med"/>
            </a:ln>
          </p:spPr>
          <p:txBody>
            <a:bodyPr/>
            <a:lstStyle/>
            <a:p>
              <a:endParaRPr lang="en-US"/>
            </a:p>
          </p:txBody>
        </p:sp>
        <p:sp>
          <p:nvSpPr>
            <p:cNvPr id="20490" name="Text Box 25"/>
            <p:cNvSpPr txBox="1">
              <a:spLocks noChangeArrowheads="1"/>
            </p:cNvSpPr>
            <p:nvPr/>
          </p:nvSpPr>
          <p:spPr bwMode="auto">
            <a:xfrm>
              <a:off x="768" y="3552"/>
              <a:ext cx="4224" cy="288"/>
            </a:xfrm>
            <a:prstGeom prst="rect">
              <a:avLst/>
            </a:prstGeom>
            <a:noFill/>
            <a:ln w="9525">
              <a:noFill/>
              <a:miter lim="800000"/>
              <a:headEnd/>
              <a:tailEnd/>
            </a:ln>
          </p:spPr>
          <p:txBody>
            <a:bodyPr>
              <a:spAutoFit/>
            </a:bodyPr>
            <a:lstStyle/>
            <a:p>
              <a:pPr algn="ctr">
                <a:spcBef>
                  <a:spcPct val="20000"/>
                </a:spcBef>
                <a:tabLst>
                  <a:tab pos="2286000" algn="ctr"/>
                  <a:tab pos="6858000" algn="ctr"/>
                </a:tabLst>
              </a:pPr>
              <a:r>
                <a:rPr lang="ja-JP" altLang="en-US" b="1">
                  <a:solidFill>
                    <a:srgbClr val="CC0000"/>
                  </a:solidFill>
                </a:rPr>
                <a:t>“</a:t>
              </a:r>
              <a:r>
                <a:rPr lang="en-US" altLang="ja-JP" b="1">
                  <a:solidFill>
                    <a:srgbClr val="CC0000"/>
                  </a:solidFill>
                </a:rPr>
                <a:t>Nuclear Winter</a:t>
              </a:r>
              <a:r>
                <a:rPr lang="ja-JP" altLang="en-US" b="1">
                  <a:solidFill>
                    <a:srgbClr val="CC0000"/>
                  </a:solidFill>
                </a:rPr>
                <a:t>”</a:t>
              </a:r>
              <a:endParaRPr lang="en-US" b="1">
                <a:solidFill>
                  <a:srgbClr val="CC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8" name="Picture 4"/>
          <p:cNvPicPr>
            <a:picLocks noChangeAspect="1" noChangeArrowheads="1"/>
          </p:cNvPicPr>
          <p:nvPr/>
        </p:nvPicPr>
        <p:blipFill>
          <a:blip r:embed="rId3" cstate="print"/>
          <a:srcRect/>
          <a:stretch>
            <a:fillRect/>
          </a:stretch>
        </p:blipFill>
        <p:spPr bwMode="auto">
          <a:xfrm>
            <a:off x="0" y="80963"/>
            <a:ext cx="9144000" cy="6672262"/>
          </a:xfrm>
          <a:prstGeom prst="rect">
            <a:avLst/>
          </a:prstGeom>
          <a:noFill/>
          <a:ln w="38100">
            <a:noFill/>
            <a:miter lim="800000"/>
            <a:headEnd/>
            <a:tailEnd/>
          </a:ln>
        </p:spPr>
      </p:pic>
      <p:sp>
        <p:nvSpPr>
          <p:cNvPr id="270341" name="AutoShape 5"/>
          <p:cNvSpPr>
            <a:spLocks noChangeArrowheads="1"/>
          </p:cNvSpPr>
          <p:nvPr/>
        </p:nvSpPr>
        <p:spPr bwMode="auto">
          <a:xfrm>
            <a:off x="4997450" y="1617663"/>
            <a:ext cx="106363" cy="128587"/>
          </a:xfrm>
          <a:prstGeom prst="irregularSeal1">
            <a:avLst/>
          </a:prstGeom>
          <a:solidFill>
            <a:srgbClr val="FF0000"/>
          </a:solidFill>
          <a:ln w="38100">
            <a:solidFill>
              <a:srgbClr val="FF0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4"/>
          <p:cNvPicPr>
            <a:picLocks noChangeAspect="1" noChangeArrowheads="1"/>
          </p:cNvPicPr>
          <p:nvPr/>
        </p:nvPicPr>
        <p:blipFill>
          <a:blip r:embed="rId3" cstate="print"/>
          <a:srcRect/>
          <a:stretch>
            <a:fillRect/>
          </a:stretch>
        </p:blipFill>
        <p:spPr bwMode="auto">
          <a:xfrm>
            <a:off x="0" y="0"/>
            <a:ext cx="9129713" cy="6858000"/>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cstate="print"/>
          <a:srcRect/>
          <a:stretch>
            <a:fillRect/>
          </a:stretch>
        </p:blipFill>
        <p:spPr bwMode="auto">
          <a:xfrm>
            <a:off x="0" y="80963"/>
            <a:ext cx="9144000" cy="6672262"/>
          </a:xfrm>
          <a:prstGeom prst="rect">
            <a:avLst/>
          </a:prstGeom>
          <a:noFill/>
          <a:ln w="38100">
            <a:noFill/>
            <a:miter lim="800000"/>
            <a:headEnd/>
            <a:tailEnd/>
          </a:ln>
        </p:spPr>
      </p:pic>
      <p:sp>
        <p:nvSpPr>
          <p:cNvPr id="154627" name="AutoShape 3"/>
          <p:cNvSpPr>
            <a:spLocks noChangeArrowheads="1"/>
          </p:cNvSpPr>
          <p:nvPr/>
        </p:nvSpPr>
        <p:spPr bwMode="auto">
          <a:xfrm>
            <a:off x="2208213" y="1903413"/>
            <a:ext cx="106362" cy="128587"/>
          </a:xfrm>
          <a:prstGeom prst="irregularSeal1">
            <a:avLst/>
          </a:prstGeom>
          <a:solidFill>
            <a:srgbClr val="FF0000"/>
          </a:solidFill>
          <a:ln w="38100">
            <a:solidFill>
              <a:srgbClr val="FF0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5650" name="Picture 4"/>
          <p:cNvPicPr>
            <a:picLocks noChangeAspect="1" noChangeArrowheads="1"/>
          </p:cNvPicPr>
          <p:nvPr/>
        </p:nvPicPr>
        <p:blipFill>
          <a:blip r:embed="rId3" cstate="print"/>
          <a:srcRect/>
          <a:stretch>
            <a:fillRect/>
          </a:stretch>
        </p:blipFill>
        <p:spPr bwMode="auto">
          <a:xfrm>
            <a:off x="12700" y="1588"/>
            <a:ext cx="9131300" cy="6850062"/>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6674" name="Picture 4"/>
          <p:cNvPicPr>
            <a:picLocks noChangeAspect="1" noChangeArrowheads="1"/>
          </p:cNvPicPr>
          <p:nvPr/>
        </p:nvPicPr>
        <p:blipFill>
          <a:blip r:embed="rId3" cstate="print"/>
          <a:srcRect/>
          <a:stretch>
            <a:fillRect/>
          </a:stretch>
        </p:blipFill>
        <p:spPr bwMode="auto">
          <a:xfrm>
            <a:off x="0" y="95250"/>
            <a:ext cx="9144000" cy="6672263"/>
          </a:xfrm>
          <a:prstGeom prst="rect">
            <a:avLst/>
          </a:prstGeom>
          <a:noFill/>
          <a:ln w="38100">
            <a:noFill/>
            <a:miter lim="800000"/>
            <a:headEnd/>
            <a:tailEnd/>
          </a:ln>
        </p:spPr>
      </p:pic>
      <p:sp>
        <p:nvSpPr>
          <p:cNvPr id="273413" name="AutoShape 5"/>
          <p:cNvSpPr>
            <a:spLocks noChangeArrowheads="1"/>
          </p:cNvSpPr>
          <p:nvPr/>
        </p:nvSpPr>
        <p:spPr bwMode="auto">
          <a:xfrm>
            <a:off x="2208213" y="1903413"/>
            <a:ext cx="106362" cy="128587"/>
          </a:xfrm>
          <a:prstGeom prst="irregularSeal1">
            <a:avLst/>
          </a:prstGeom>
          <a:solidFill>
            <a:srgbClr val="FF0000"/>
          </a:solidFill>
          <a:ln w="38100">
            <a:solidFill>
              <a:srgbClr val="FF0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698" name="Picture 5"/>
          <p:cNvPicPr>
            <a:picLocks noChangeAspect="1" noChangeArrowheads="1"/>
          </p:cNvPicPr>
          <p:nvPr/>
        </p:nvPicPr>
        <p:blipFill>
          <a:blip r:embed="rId3" cstate="print"/>
          <a:srcRect/>
          <a:stretch>
            <a:fillRect/>
          </a:stretch>
        </p:blipFill>
        <p:spPr bwMode="auto">
          <a:xfrm>
            <a:off x="0" y="0"/>
            <a:ext cx="9144000" cy="6862763"/>
          </a:xfrm>
          <a:prstGeom prst="rect">
            <a:avLst/>
          </a:prstGeom>
          <a:noFill/>
          <a:ln w="9525">
            <a:noFill/>
            <a:miter lim="800000"/>
            <a:headEnd/>
            <a:tailEnd/>
          </a:ln>
        </p:spPr>
      </p:pic>
      <p:sp>
        <p:nvSpPr>
          <p:cNvPr id="157699" name="Rectangle 6"/>
          <p:cNvSpPr>
            <a:spLocks noChangeArrowheads="1"/>
          </p:cNvSpPr>
          <p:nvPr/>
        </p:nvSpPr>
        <p:spPr bwMode="auto">
          <a:xfrm>
            <a:off x="4486275" y="93663"/>
            <a:ext cx="1323975" cy="346075"/>
          </a:xfrm>
          <a:prstGeom prst="rect">
            <a:avLst/>
          </a:prstGeom>
          <a:solidFill>
            <a:schemeClr val="bg1"/>
          </a:solidFill>
          <a:ln w="38100">
            <a:noFill/>
            <a:miter lim="800000"/>
            <a:headEnd/>
            <a:tailEnd type="none" w="lg" len="lg"/>
          </a:ln>
        </p:spPr>
        <p:txBody>
          <a:bodyPr wrap="none" anchor="ctr"/>
          <a:lstStyle/>
          <a:p>
            <a:endParaRPr lang="en-US"/>
          </a:p>
        </p:txBody>
      </p:sp>
      <p:sp>
        <p:nvSpPr>
          <p:cNvPr id="157700" name="Rectangle 7"/>
          <p:cNvSpPr>
            <a:spLocks noChangeArrowheads="1"/>
          </p:cNvSpPr>
          <p:nvPr/>
        </p:nvSpPr>
        <p:spPr bwMode="auto">
          <a:xfrm>
            <a:off x="117475" y="2830513"/>
            <a:ext cx="373063" cy="944562"/>
          </a:xfrm>
          <a:prstGeom prst="rect">
            <a:avLst/>
          </a:prstGeom>
          <a:solidFill>
            <a:schemeClr val="bg1"/>
          </a:solidFill>
          <a:ln w="38100">
            <a:noFill/>
            <a:miter lim="800000"/>
            <a:headEnd/>
            <a:tailEnd type="none" w="lg" len="lg"/>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a:blip r:embed="rId3" cstate="print"/>
          <a:srcRect/>
          <a:stretch>
            <a:fillRect/>
          </a:stretch>
        </p:blipFill>
        <p:spPr bwMode="auto">
          <a:xfrm>
            <a:off x="369888" y="0"/>
            <a:ext cx="8362950" cy="6858000"/>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6" name="Picture 4"/>
          <p:cNvPicPr>
            <a:picLocks noChangeAspect="1" noChangeArrowheads="1"/>
          </p:cNvPicPr>
          <p:nvPr/>
        </p:nvPicPr>
        <p:blipFill>
          <a:blip r:embed="rId3" cstate="print"/>
          <a:srcRect/>
          <a:stretch>
            <a:fillRect/>
          </a:stretch>
        </p:blipFill>
        <p:spPr bwMode="auto">
          <a:xfrm>
            <a:off x="395288" y="0"/>
            <a:ext cx="8275637" cy="6856413"/>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0770" name="Picture 6"/>
          <p:cNvPicPr>
            <a:picLocks noChangeAspect="1" noChangeArrowheads="1"/>
          </p:cNvPicPr>
          <p:nvPr/>
        </p:nvPicPr>
        <p:blipFill>
          <a:blip r:embed="rId3" cstate="print"/>
          <a:srcRect/>
          <a:stretch>
            <a:fillRect/>
          </a:stretch>
        </p:blipFill>
        <p:spPr bwMode="auto">
          <a:xfrm>
            <a:off x="0" y="0"/>
            <a:ext cx="9144000" cy="6848475"/>
          </a:xfrm>
          <a:prstGeom prst="rect">
            <a:avLst/>
          </a:prstGeom>
          <a:noFill/>
          <a:ln w="38100">
            <a:noFill/>
            <a:miter lim="800000"/>
            <a:headEnd/>
            <a:tailEnd/>
          </a:ln>
        </p:spPr>
      </p:pic>
      <p:sp>
        <p:nvSpPr>
          <p:cNvPr id="160771" name="Text Box 5"/>
          <p:cNvSpPr txBox="1">
            <a:spLocks noChangeArrowheads="1"/>
          </p:cNvSpPr>
          <p:nvPr/>
        </p:nvSpPr>
        <p:spPr bwMode="auto">
          <a:xfrm>
            <a:off x="6443663" y="3743325"/>
            <a:ext cx="1379537" cy="495300"/>
          </a:xfrm>
          <a:prstGeom prst="rect">
            <a:avLst/>
          </a:prstGeom>
          <a:solidFill>
            <a:schemeClr val="bg1"/>
          </a:solidFill>
          <a:ln w="38100">
            <a:solidFill>
              <a:schemeClr val="tx1"/>
            </a:solidFill>
            <a:miter lim="800000"/>
            <a:headEnd/>
            <a:tailEnd/>
          </a:ln>
        </p:spPr>
        <p:txBody>
          <a:bodyPr>
            <a:spAutoFit/>
          </a:bodyPr>
          <a:lstStyle/>
          <a:p>
            <a:pPr algn="r">
              <a:spcBef>
                <a:spcPct val="50000"/>
              </a:spcBef>
            </a:pPr>
            <a:r>
              <a:rPr lang="en-US"/>
              <a:t>150 Tg</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794"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38100">
            <a:noFill/>
            <a:miter lim="800000"/>
            <a:headEnd/>
            <a:tailEnd/>
          </a:ln>
        </p:spPr>
      </p:pic>
      <p:sp>
        <p:nvSpPr>
          <p:cNvPr id="161795" name="Text Box 5"/>
          <p:cNvSpPr txBox="1">
            <a:spLocks noChangeArrowheads="1"/>
          </p:cNvSpPr>
          <p:nvPr/>
        </p:nvSpPr>
        <p:spPr bwMode="auto">
          <a:xfrm>
            <a:off x="6443663" y="3743325"/>
            <a:ext cx="1379537" cy="495300"/>
          </a:xfrm>
          <a:prstGeom prst="rect">
            <a:avLst/>
          </a:prstGeom>
          <a:solidFill>
            <a:schemeClr val="bg1"/>
          </a:solidFill>
          <a:ln w="38100">
            <a:solidFill>
              <a:schemeClr val="tx1"/>
            </a:solidFill>
            <a:miter lim="800000"/>
            <a:headEnd/>
            <a:tailEnd/>
          </a:ln>
        </p:spPr>
        <p:txBody>
          <a:bodyPr>
            <a:spAutoFit/>
          </a:bodyPr>
          <a:lstStyle/>
          <a:p>
            <a:pPr algn="r">
              <a:spcBef>
                <a:spcPct val="50000"/>
              </a:spcBef>
            </a:pPr>
            <a:r>
              <a:rPr lang="en-US"/>
              <a:t>50 Tg</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theredCrops.jpg"/>
          <p:cNvPicPr>
            <a:picLocks noChangeAspect="1"/>
          </p:cNvPicPr>
          <p:nvPr/>
        </p:nvPicPr>
        <p:blipFill>
          <a:blip r:embed="rId3" cstate="print"/>
          <a:srcRect r="27714" b="17949"/>
          <a:stretch>
            <a:fillRect/>
          </a:stretch>
        </p:blipFill>
        <p:spPr>
          <a:xfrm>
            <a:off x="0" y="-66675"/>
            <a:ext cx="9144000" cy="692467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pic>
      <p:sp>
        <p:nvSpPr>
          <p:cNvPr id="5" name="Rectangle 4"/>
          <p:cNvSpPr/>
          <p:nvPr/>
        </p:nvSpPr>
        <p:spPr bwMode="auto">
          <a:xfrm>
            <a:off x="-112426" y="0"/>
            <a:ext cx="6549513" cy="2989944"/>
          </a:xfrm>
          <a:prstGeom prst="rect">
            <a:avLst/>
          </a:prstGeom>
          <a:gradFill flip="none" rotWithShape="1">
            <a:gsLst>
              <a:gs pos="100000">
                <a:schemeClr val="bg2">
                  <a:lumMod val="75000"/>
                  <a:alpha val="4000"/>
                </a:schemeClr>
              </a:gs>
              <a:gs pos="21001">
                <a:srgbClr val="5F5F5F"/>
              </a:gs>
            </a:gsLst>
            <a:lin ang="5400000" scaled="0"/>
            <a:tileRect/>
          </a:gradFill>
          <a:ln w="38100" cap="flat" cmpd="sng" algn="ctr">
            <a:noFill/>
            <a:prstDash val="solid"/>
            <a:round/>
            <a:headEnd type="none" w="med" len="med"/>
            <a:tailEnd type="stealth" w="lg" len="lg"/>
          </a:ln>
          <a:effectLst/>
        </p:spPr>
        <p:txBody>
          <a:bodyPr/>
          <a:lstStyle/>
          <a:p>
            <a:pPr>
              <a:defRPr/>
            </a:pPr>
            <a:endParaRPr lang="en-US"/>
          </a:p>
        </p:txBody>
      </p:sp>
      <p:sp>
        <p:nvSpPr>
          <p:cNvPr id="21510" name="Rectangle 5"/>
          <p:cNvSpPr>
            <a:spLocks noChangeArrowheads="1"/>
          </p:cNvSpPr>
          <p:nvPr/>
        </p:nvSpPr>
        <p:spPr bwMode="auto">
          <a:xfrm>
            <a:off x="6408738" y="0"/>
            <a:ext cx="2862262" cy="4264025"/>
          </a:xfrm>
          <a:prstGeom prst="rect">
            <a:avLst/>
          </a:prstGeom>
          <a:solidFill>
            <a:schemeClr val="tx1"/>
          </a:solidFill>
          <a:ln w="38100">
            <a:noFill/>
            <a:round/>
            <a:headEnd/>
            <a:tailEnd type="stealth" w="lg" len="lg"/>
          </a:ln>
        </p:spPr>
        <p:txBody>
          <a:bodyPr/>
          <a:lstStyle/>
          <a:p>
            <a:endParaRPr lang="en-US"/>
          </a:p>
        </p:txBody>
      </p:sp>
      <p:sp>
        <p:nvSpPr>
          <p:cNvPr id="21511" name="TextBox 2"/>
          <p:cNvSpPr txBox="1">
            <a:spLocks noChangeArrowheads="1"/>
          </p:cNvSpPr>
          <p:nvPr/>
        </p:nvSpPr>
        <p:spPr bwMode="auto">
          <a:xfrm>
            <a:off x="6946900" y="1322388"/>
            <a:ext cx="1778000" cy="1077912"/>
          </a:xfrm>
          <a:prstGeom prst="rect">
            <a:avLst/>
          </a:prstGeom>
          <a:noFill/>
          <a:ln w="9525">
            <a:noFill/>
            <a:miter lim="800000"/>
            <a:headEnd/>
            <a:tailEnd/>
          </a:ln>
        </p:spPr>
        <p:txBody>
          <a:bodyPr>
            <a:spAutoFit/>
          </a:bodyPr>
          <a:lstStyle/>
          <a:p>
            <a:pPr algn="ctr"/>
            <a:r>
              <a:rPr lang="en-US" sz="3200">
                <a:solidFill>
                  <a:srgbClr val="FF0000"/>
                </a:solidFill>
              </a:rPr>
              <a:t>Nuclear Winter</a:t>
            </a:r>
          </a:p>
        </p:txBody>
      </p:sp>
      <p:sp>
        <p:nvSpPr>
          <p:cNvPr id="21512" name="TextBox 1"/>
          <p:cNvSpPr txBox="1">
            <a:spLocks noChangeArrowheads="1"/>
          </p:cNvSpPr>
          <p:nvPr/>
        </p:nvSpPr>
        <p:spPr bwMode="auto">
          <a:xfrm>
            <a:off x="501650" y="4814888"/>
            <a:ext cx="7983538" cy="584200"/>
          </a:xfrm>
          <a:prstGeom prst="rect">
            <a:avLst/>
          </a:prstGeom>
          <a:noFill/>
          <a:ln w="9525">
            <a:noFill/>
            <a:miter lim="800000"/>
            <a:headEnd/>
            <a:tailEnd/>
          </a:ln>
        </p:spPr>
        <p:txBody>
          <a:bodyPr>
            <a:spAutoFit/>
          </a:bodyPr>
          <a:lstStyle/>
          <a:p>
            <a:pPr algn="ctr">
              <a:spcAft>
                <a:spcPts val="1200"/>
              </a:spcAft>
            </a:pPr>
            <a:r>
              <a:rPr lang="en-US" sz="3200" b="1">
                <a:solidFill>
                  <a:srgbClr val="FFFFFF"/>
                </a:solidFill>
              </a:rPr>
              <a:t>Cold, dry, dark, and more UV</a:t>
            </a:r>
          </a:p>
        </p:txBody>
      </p:sp>
      <p:sp>
        <p:nvSpPr>
          <p:cNvPr id="21513" name="TextBox 6"/>
          <p:cNvSpPr txBox="1">
            <a:spLocks noChangeArrowheads="1"/>
          </p:cNvSpPr>
          <p:nvPr/>
        </p:nvSpPr>
        <p:spPr bwMode="auto">
          <a:xfrm>
            <a:off x="555625" y="5726113"/>
            <a:ext cx="7981950" cy="584200"/>
          </a:xfrm>
          <a:prstGeom prst="rect">
            <a:avLst/>
          </a:prstGeom>
          <a:solidFill>
            <a:srgbClr val="000000"/>
          </a:solidFill>
          <a:ln w="9525">
            <a:noFill/>
            <a:miter lim="800000"/>
            <a:headEnd/>
            <a:tailEnd/>
          </a:ln>
        </p:spPr>
        <p:txBody>
          <a:bodyPr>
            <a:spAutoFit/>
          </a:bodyPr>
          <a:lstStyle/>
          <a:p>
            <a:pPr algn="ctr">
              <a:spcAft>
                <a:spcPts val="1200"/>
              </a:spcAft>
            </a:pPr>
            <a:r>
              <a:rPr lang="en-US" sz="3200" b="1">
                <a:solidFill>
                  <a:srgbClr val="CC0000"/>
                </a:solidFill>
              </a:rPr>
              <a:t>CROPS DYING and GLOBAL FAMINE</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8" name="Picture 4"/>
          <p:cNvPicPr>
            <a:picLocks noChangeAspect="1" noChangeArrowheads="1"/>
          </p:cNvPicPr>
          <p:nvPr/>
        </p:nvPicPr>
        <p:blipFill>
          <a:blip r:embed="rId3" cstate="print"/>
          <a:srcRect/>
          <a:stretch>
            <a:fillRect/>
          </a:stretch>
        </p:blipFill>
        <p:spPr bwMode="auto">
          <a:xfrm>
            <a:off x="323850" y="0"/>
            <a:ext cx="8380413" cy="6872288"/>
          </a:xfrm>
          <a:prstGeom prst="rect">
            <a:avLst/>
          </a:prstGeom>
          <a:noFill/>
          <a:ln w="38100">
            <a:noFill/>
            <a:miter lim="800000"/>
            <a:headEnd/>
            <a:tailEnd/>
          </a:ln>
        </p:spPr>
      </p:pic>
      <p:sp>
        <p:nvSpPr>
          <p:cNvPr id="358405" name="AutoShape 5"/>
          <p:cNvSpPr>
            <a:spLocks noChangeArrowheads="1"/>
          </p:cNvSpPr>
          <p:nvPr/>
        </p:nvSpPr>
        <p:spPr bwMode="auto">
          <a:xfrm>
            <a:off x="5035550" y="1446213"/>
            <a:ext cx="106363" cy="128587"/>
          </a:xfrm>
          <a:prstGeom prst="irregularSeal1">
            <a:avLst/>
          </a:prstGeom>
          <a:solidFill>
            <a:srgbClr val="FF0000"/>
          </a:solidFill>
          <a:ln w="38100">
            <a:solidFill>
              <a:srgbClr val="FF0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2" name="Picture 5"/>
          <p:cNvPicPr>
            <a:picLocks noChangeAspect="1" noChangeArrowheads="1"/>
          </p:cNvPicPr>
          <p:nvPr/>
        </p:nvPicPr>
        <p:blipFill>
          <a:blip r:embed="rId3" cstate="print"/>
          <a:srcRect/>
          <a:stretch>
            <a:fillRect/>
          </a:stretch>
        </p:blipFill>
        <p:spPr bwMode="auto">
          <a:xfrm>
            <a:off x="0" y="0"/>
            <a:ext cx="9144000" cy="6831013"/>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cstate="print"/>
          <a:srcRect/>
          <a:stretch>
            <a:fillRect/>
          </a:stretch>
        </p:blipFill>
        <p:spPr bwMode="auto">
          <a:xfrm>
            <a:off x="0" y="0"/>
            <a:ext cx="9144000" cy="6838950"/>
          </a:xfrm>
          <a:prstGeom prst="rect">
            <a:avLst/>
          </a:prstGeom>
          <a:noFill/>
          <a:ln w="38100">
            <a:noFill/>
            <a:miter lim="800000"/>
            <a:headEnd/>
            <a:tailEnd/>
          </a:ln>
        </p:spPr>
      </p:pic>
      <p:sp>
        <p:nvSpPr>
          <p:cNvPr id="164867" name="Text Box 3"/>
          <p:cNvSpPr txBox="1">
            <a:spLocks noChangeArrowheads="1"/>
          </p:cNvSpPr>
          <p:nvPr/>
        </p:nvSpPr>
        <p:spPr bwMode="auto">
          <a:xfrm>
            <a:off x="2051050" y="1516063"/>
            <a:ext cx="700088" cy="374650"/>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a:t>5 Tg</a:t>
            </a:r>
          </a:p>
        </p:txBody>
      </p:sp>
      <p:sp>
        <p:nvSpPr>
          <p:cNvPr id="164868" name="Text Box 4"/>
          <p:cNvSpPr txBox="1">
            <a:spLocks noChangeArrowheads="1"/>
          </p:cNvSpPr>
          <p:nvPr/>
        </p:nvSpPr>
        <p:spPr bwMode="auto">
          <a:xfrm>
            <a:off x="3797300" y="2366963"/>
            <a:ext cx="792163" cy="374650"/>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a:t>50 Tg</a:t>
            </a:r>
          </a:p>
        </p:txBody>
      </p:sp>
      <p:sp>
        <p:nvSpPr>
          <p:cNvPr id="164869" name="Text Box 5"/>
          <p:cNvSpPr txBox="1">
            <a:spLocks noChangeArrowheads="1"/>
          </p:cNvSpPr>
          <p:nvPr/>
        </p:nvSpPr>
        <p:spPr bwMode="auto">
          <a:xfrm>
            <a:off x="5437188" y="3368675"/>
            <a:ext cx="942975" cy="374650"/>
          </a:xfrm>
          <a:prstGeom prst="rect">
            <a:avLst/>
          </a:prstGeom>
          <a:noFill/>
          <a:ln w="38100">
            <a:solidFill>
              <a:schemeClr val="tx1"/>
            </a:solidFill>
            <a:miter lim="800000"/>
            <a:headEnd/>
            <a:tailEnd type="none" w="lg" len="lg"/>
          </a:ln>
        </p:spPr>
        <p:txBody>
          <a:bodyPr>
            <a:spAutoFit/>
          </a:bodyPr>
          <a:lstStyle/>
          <a:p>
            <a:pPr algn="ctr">
              <a:spcBef>
                <a:spcPct val="50000"/>
              </a:spcBef>
            </a:pPr>
            <a:r>
              <a:rPr lang="en-US" sz="1600"/>
              <a:t>150 Tg</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4"/>
          <p:cNvPicPr>
            <a:picLocks noChangeAspect="1" noChangeArrowheads="1"/>
          </p:cNvPicPr>
          <p:nvPr/>
        </p:nvPicPr>
        <p:blipFill>
          <a:blip r:embed="rId3" cstate="print"/>
          <a:srcRect/>
          <a:stretch>
            <a:fillRect/>
          </a:stretch>
        </p:blipFill>
        <p:spPr bwMode="auto">
          <a:xfrm>
            <a:off x="0" y="180975"/>
            <a:ext cx="9144000" cy="6122988"/>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4" name="Picture 5"/>
          <p:cNvPicPr>
            <a:picLocks noChangeAspect="1" noChangeArrowheads="1"/>
          </p:cNvPicPr>
          <p:nvPr/>
        </p:nvPicPr>
        <p:blipFill>
          <a:blip r:embed="rId3" cstate="print"/>
          <a:srcRect/>
          <a:stretch>
            <a:fillRect/>
          </a:stretch>
        </p:blipFill>
        <p:spPr bwMode="auto">
          <a:xfrm>
            <a:off x="0" y="660400"/>
            <a:ext cx="9144000" cy="5546725"/>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Text Box 4"/>
          <p:cNvSpPr txBox="1">
            <a:spLocks noChangeArrowheads="1"/>
          </p:cNvSpPr>
          <p:nvPr/>
        </p:nvSpPr>
        <p:spPr bwMode="auto">
          <a:xfrm>
            <a:off x="473075" y="542925"/>
            <a:ext cx="8299450" cy="5326063"/>
          </a:xfrm>
          <a:prstGeom prst="rect">
            <a:avLst/>
          </a:prstGeom>
          <a:noFill/>
          <a:ln w="38100">
            <a:noFill/>
            <a:miter lim="800000"/>
            <a:headEnd/>
            <a:tailEnd/>
          </a:ln>
        </p:spPr>
        <p:txBody>
          <a:bodyPr>
            <a:spAutoFit/>
          </a:bodyPr>
          <a:lstStyle/>
          <a:p>
            <a:pPr marL="342900" indent="-342900" algn="ctr">
              <a:spcBef>
                <a:spcPct val="50000"/>
              </a:spcBef>
            </a:pPr>
            <a:r>
              <a:rPr lang="en-US" sz="3200" b="1">
                <a:solidFill>
                  <a:schemeClr val="hlink"/>
                </a:solidFill>
              </a:rPr>
              <a:t>Uncertainties</a:t>
            </a:r>
          </a:p>
          <a:p>
            <a:pPr marL="342900" indent="-342900">
              <a:spcBef>
                <a:spcPct val="50000"/>
              </a:spcBef>
              <a:buFontTx/>
              <a:buBlip>
                <a:blip r:embed="rId3"/>
              </a:buBlip>
            </a:pPr>
            <a:r>
              <a:rPr lang="en-US"/>
              <a:t>Climate model response – sensitivity, aerosol advection</a:t>
            </a:r>
          </a:p>
          <a:p>
            <a:pPr marL="342900" indent="-342900">
              <a:spcBef>
                <a:spcPct val="50000"/>
              </a:spcBef>
              <a:buFontTx/>
              <a:buBlip>
                <a:blip r:embed="rId3"/>
              </a:buBlip>
            </a:pPr>
            <a:r>
              <a:rPr lang="en-US"/>
              <a:t>Sub-grid-scale vertical motion of smoke </a:t>
            </a:r>
          </a:p>
          <a:p>
            <a:pPr marL="342900" indent="-342900">
              <a:spcBef>
                <a:spcPct val="50000"/>
              </a:spcBef>
              <a:buFontTx/>
              <a:buBlip>
                <a:blip r:embed="rId3"/>
              </a:buBlip>
            </a:pPr>
            <a:r>
              <a:rPr lang="en-US"/>
              <a:t>Aerosol properties – initial size distribution, absorption</a:t>
            </a:r>
          </a:p>
          <a:p>
            <a:pPr marL="342900" indent="-342900">
              <a:spcBef>
                <a:spcPct val="50000"/>
              </a:spcBef>
              <a:buFontTx/>
              <a:buBlip>
                <a:blip r:embed="rId3"/>
              </a:buBlip>
            </a:pPr>
            <a:r>
              <a:rPr lang="en-US"/>
              <a:t>Aerosol coagulation</a:t>
            </a:r>
          </a:p>
          <a:p>
            <a:pPr marL="342900" indent="-342900">
              <a:spcBef>
                <a:spcPct val="50000"/>
              </a:spcBef>
              <a:buFontTx/>
              <a:buBlip>
                <a:blip r:embed="rId3"/>
              </a:buBlip>
            </a:pPr>
            <a:r>
              <a:rPr lang="en-US"/>
              <a:t>Chemical interactions, including aerosol aging</a:t>
            </a:r>
          </a:p>
          <a:p>
            <a:pPr marL="342900" indent="-342900">
              <a:spcBef>
                <a:spcPct val="50000"/>
              </a:spcBef>
              <a:buFontTx/>
              <a:buBlip>
                <a:blip r:embed="rId3"/>
              </a:buBlip>
            </a:pPr>
            <a:r>
              <a:rPr lang="en-US"/>
              <a:t>Ozone responses</a:t>
            </a:r>
          </a:p>
          <a:p>
            <a:pPr marL="342900" indent="-342900">
              <a:spcBef>
                <a:spcPct val="50000"/>
              </a:spcBef>
              <a:buFontTx/>
              <a:buBlip>
                <a:blip r:embed="rId3"/>
              </a:buBlip>
            </a:pPr>
            <a:r>
              <a:rPr lang="en-US"/>
              <a:t>Dirty snow</a:t>
            </a:r>
          </a:p>
          <a:p>
            <a:pPr marL="342900" indent="-342900">
              <a:spcBef>
                <a:spcPct val="50000"/>
              </a:spcBef>
              <a:buFontTx/>
              <a:buBlip>
                <a:blip r:embed="rId3"/>
              </a:buBlip>
            </a:pPr>
            <a:r>
              <a:rPr lang="en-US" b="1"/>
              <a:t>Amount of smoke</a:t>
            </a: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Text Box 4"/>
          <p:cNvSpPr txBox="1">
            <a:spLocks noChangeArrowheads="1"/>
          </p:cNvSpPr>
          <p:nvPr/>
        </p:nvSpPr>
        <p:spPr bwMode="auto">
          <a:xfrm>
            <a:off x="473075" y="542925"/>
            <a:ext cx="8299450" cy="5386090"/>
          </a:xfrm>
          <a:prstGeom prst="rect">
            <a:avLst/>
          </a:prstGeom>
          <a:noFill/>
          <a:ln w="38100">
            <a:noFill/>
            <a:miter lim="800000"/>
            <a:headEnd/>
            <a:tailEnd/>
          </a:ln>
        </p:spPr>
        <p:txBody>
          <a:bodyPr>
            <a:spAutoFit/>
          </a:bodyPr>
          <a:lstStyle/>
          <a:p>
            <a:pPr marL="342900" indent="-342900" algn="ctr">
              <a:spcBef>
                <a:spcPct val="50000"/>
              </a:spcBef>
              <a:defRPr/>
            </a:pPr>
            <a:r>
              <a:rPr lang="en-US" sz="3200" b="1" dirty="0">
                <a:solidFill>
                  <a:schemeClr val="hlink"/>
                </a:solidFill>
                <a:ea typeface="+mn-ea"/>
              </a:rPr>
              <a:t>Uncertainties</a:t>
            </a:r>
          </a:p>
          <a:p>
            <a:pPr marL="342900" indent="-342900">
              <a:spcBef>
                <a:spcPct val="50000"/>
              </a:spcBef>
              <a:buFontTx/>
              <a:buBlip>
                <a:blip r:embed="rId3"/>
              </a:buBlip>
              <a:defRPr/>
            </a:pPr>
            <a:r>
              <a:rPr lang="en-US" strike="sngStrike" dirty="0">
                <a:ea typeface="+mn-ea"/>
              </a:rPr>
              <a:t>Climate model response – sensitivity, aerosol advection</a:t>
            </a:r>
          </a:p>
          <a:p>
            <a:pPr marL="342900" indent="-342900">
              <a:spcBef>
                <a:spcPct val="50000"/>
              </a:spcBef>
              <a:buFontTx/>
              <a:buBlip>
                <a:blip r:embed="rId3"/>
              </a:buBlip>
              <a:defRPr/>
            </a:pPr>
            <a:r>
              <a:rPr lang="en-US" strike="sngStrike" dirty="0">
                <a:ea typeface="+mn-ea"/>
              </a:rPr>
              <a:t>Sub-grid-scale vertical motion of smoke </a:t>
            </a:r>
          </a:p>
          <a:p>
            <a:pPr marL="342900" indent="-342900">
              <a:spcBef>
                <a:spcPct val="50000"/>
              </a:spcBef>
              <a:buFontTx/>
              <a:buBlip>
                <a:blip r:embed="rId3"/>
              </a:buBlip>
              <a:defRPr/>
            </a:pPr>
            <a:r>
              <a:rPr lang="en-US" dirty="0">
                <a:ea typeface="+mn-ea"/>
              </a:rPr>
              <a:t>Aerosol properties – initial size distribution, absorption</a:t>
            </a:r>
          </a:p>
          <a:p>
            <a:pPr marL="342900" indent="-342900">
              <a:spcBef>
                <a:spcPct val="50000"/>
              </a:spcBef>
              <a:buFontTx/>
              <a:buBlip>
                <a:blip r:embed="rId3"/>
              </a:buBlip>
              <a:defRPr/>
            </a:pPr>
            <a:r>
              <a:rPr lang="en-US" dirty="0">
                <a:ea typeface="+mn-ea"/>
              </a:rPr>
              <a:t>Aerosol coagulation</a:t>
            </a:r>
          </a:p>
          <a:p>
            <a:pPr marL="342900" indent="-342900">
              <a:spcBef>
                <a:spcPct val="50000"/>
              </a:spcBef>
              <a:buFontTx/>
              <a:buBlip>
                <a:blip r:embed="rId3"/>
              </a:buBlip>
              <a:defRPr/>
            </a:pPr>
            <a:r>
              <a:rPr lang="en-US" dirty="0">
                <a:ea typeface="+mn-ea"/>
              </a:rPr>
              <a:t>Chemical interactions, including aerosol aging</a:t>
            </a:r>
          </a:p>
          <a:p>
            <a:pPr marL="342900" indent="-342900">
              <a:spcBef>
                <a:spcPct val="50000"/>
              </a:spcBef>
              <a:buFontTx/>
              <a:buBlip>
                <a:blip r:embed="rId3"/>
              </a:buBlip>
              <a:defRPr/>
            </a:pPr>
            <a:r>
              <a:rPr lang="en-US" strike="sngStrike" dirty="0">
                <a:ea typeface="+mn-ea"/>
              </a:rPr>
              <a:t>Ozone responses</a:t>
            </a:r>
          </a:p>
          <a:p>
            <a:pPr marL="342900" indent="-342900">
              <a:spcBef>
                <a:spcPct val="50000"/>
              </a:spcBef>
              <a:buFontTx/>
              <a:buBlip>
                <a:blip r:embed="rId3"/>
              </a:buBlip>
              <a:defRPr/>
            </a:pPr>
            <a:r>
              <a:rPr lang="en-US" strike="sngStrike" dirty="0">
                <a:ea typeface="+mn-ea"/>
              </a:rPr>
              <a:t>Dirty snow</a:t>
            </a:r>
          </a:p>
          <a:p>
            <a:pPr marL="342900" indent="-342900">
              <a:spcBef>
                <a:spcPct val="50000"/>
              </a:spcBef>
              <a:buFontTx/>
              <a:buBlip>
                <a:blip r:embed="rId3"/>
              </a:buBlip>
              <a:defRPr/>
            </a:pPr>
            <a:r>
              <a:rPr lang="en-US" b="1" dirty="0">
                <a:ea typeface="+mn-ea"/>
              </a:rPr>
              <a:t>Amount of smoke</a:t>
            </a:r>
          </a:p>
        </p:txBody>
      </p:sp>
      <p:sp>
        <p:nvSpPr>
          <p:cNvPr id="168963" name="TextBox 2"/>
          <p:cNvSpPr txBox="1">
            <a:spLocks noChangeArrowheads="1"/>
          </p:cNvSpPr>
          <p:nvPr/>
        </p:nvSpPr>
        <p:spPr bwMode="auto">
          <a:xfrm>
            <a:off x="5407025" y="2982913"/>
            <a:ext cx="2125663" cy="461962"/>
          </a:xfrm>
          <a:prstGeom prst="rect">
            <a:avLst/>
          </a:prstGeom>
          <a:noFill/>
          <a:ln w="38100">
            <a:solidFill>
              <a:schemeClr val="tx1"/>
            </a:solidFill>
            <a:miter lim="800000"/>
            <a:headEnd/>
            <a:tailEnd/>
          </a:ln>
        </p:spPr>
        <p:txBody>
          <a:bodyPr>
            <a:spAutoFit/>
          </a:bodyPr>
          <a:lstStyle/>
          <a:p>
            <a:pPr algn="ctr"/>
            <a:r>
              <a:rPr lang="en-US"/>
              <a:t>Mills et al.</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4"/>
          <p:cNvSpPr txBox="1">
            <a:spLocks noChangeArrowheads="1"/>
          </p:cNvSpPr>
          <p:nvPr/>
        </p:nvSpPr>
        <p:spPr bwMode="auto">
          <a:xfrm>
            <a:off x="393700" y="217488"/>
            <a:ext cx="8437563" cy="5935662"/>
          </a:xfrm>
          <a:prstGeom prst="rect">
            <a:avLst/>
          </a:prstGeom>
          <a:noFill/>
          <a:ln w="38100">
            <a:noFill/>
            <a:miter lim="800000"/>
            <a:headEnd/>
            <a:tailEnd/>
          </a:ln>
        </p:spPr>
        <p:txBody>
          <a:bodyPr>
            <a:spAutoFit/>
          </a:bodyPr>
          <a:lstStyle/>
          <a:p>
            <a:pPr marL="228600" indent="-228600" algn="ctr">
              <a:spcBef>
                <a:spcPct val="50000"/>
              </a:spcBef>
              <a:spcAft>
                <a:spcPct val="50000"/>
              </a:spcAft>
            </a:pPr>
            <a:r>
              <a:rPr lang="en-US" sz="3200" b="1"/>
              <a:t>What</a:t>
            </a:r>
            <a:r>
              <a:rPr lang="ja-JP" altLang="en-US" sz="3200" b="1"/>
              <a:t>’</a:t>
            </a:r>
            <a:r>
              <a:rPr lang="en-US" altLang="ja-JP" sz="3200" b="1"/>
              <a:t>s New?</a:t>
            </a:r>
          </a:p>
          <a:p>
            <a:pPr marL="228600" indent="-228600">
              <a:spcBef>
                <a:spcPct val="50000"/>
              </a:spcBef>
            </a:pPr>
            <a:r>
              <a:rPr lang="en-US" b="1"/>
              <a:t>A nuclear war between new nuclear states, using much less than 1% of the current nuclear arsenal, would produce climate change unprecedented in human history.</a:t>
            </a:r>
          </a:p>
          <a:p>
            <a:pPr marL="228600" indent="-228600">
              <a:spcBef>
                <a:spcPct val="50000"/>
              </a:spcBef>
            </a:pPr>
            <a:r>
              <a:rPr lang="en-US" b="1">
                <a:solidFill>
                  <a:schemeClr val="accent2"/>
                </a:solidFill>
              </a:rPr>
              <a:t>Nuclear winter theory was correct.</a:t>
            </a:r>
          </a:p>
          <a:p>
            <a:pPr marL="228600" indent="-228600">
              <a:spcBef>
                <a:spcPct val="50000"/>
              </a:spcBef>
            </a:pPr>
            <a:r>
              <a:rPr lang="en-US" b="1"/>
              <a:t>The current arsenal can still produce nuclear winter.</a:t>
            </a:r>
          </a:p>
          <a:p>
            <a:pPr marL="228600" indent="-228600">
              <a:spcBef>
                <a:spcPct val="50000"/>
              </a:spcBef>
            </a:pPr>
            <a:r>
              <a:rPr lang="en-US" b="1">
                <a:solidFill>
                  <a:schemeClr val="accent2"/>
                </a:solidFill>
              </a:rPr>
              <a:t>The effects of regional or global nuclear war would last for more than a decade.  (This new result was only possible because now we can use an atmospheric GCM that includes the entire troposphere, stratosphere and mesosphere, coupled to a complete ocean GCM.)</a:t>
            </a:r>
            <a:endParaRPr lang="en-US" b="1" u="sng">
              <a:solidFill>
                <a:schemeClr val="accent2"/>
              </a:solidFill>
              <a:sym typeface="Wingdings" pitchFamily="2" charset="2"/>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401638" y="249238"/>
            <a:ext cx="8086725" cy="5456237"/>
          </a:xfrm>
          <a:prstGeom prst="rect">
            <a:avLst/>
          </a:prstGeom>
          <a:noFill/>
          <a:ln w="38100">
            <a:noFill/>
            <a:miter lim="800000"/>
            <a:headEnd/>
            <a:tailEnd/>
          </a:ln>
        </p:spPr>
        <p:txBody>
          <a:bodyPr>
            <a:spAutoFit/>
          </a:bodyPr>
          <a:lstStyle/>
          <a:p>
            <a:pPr algn="ctr">
              <a:spcBef>
                <a:spcPct val="50000"/>
              </a:spcBef>
              <a:spcAft>
                <a:spcPct val="50000"/>
              </a:spcAft>
            </a:pPr>
            <a:r>
              <a:rPr lang="en-US" sz="3200" b="1"/>
              <a:t>Summary</a:t>
            </a:r>
          </a:p>
          <a:p>
            <a:pPr>
              <a:spcBef>
                <a:spcPct val="50000"/>
              </a:spcBef>
            </a:pPr>
            <a:r>
              <a:rPr lang="en-US" sz="3200"/>
              <a:t>Current nuclear arsenal </a:t>
            </a:r>
            <a:r>
              <a:rPr lang="en-US" sz="3200">
                <a:sym typeface="Wingdings" pitchFamily="2" charset="2"/>
              </a:rPr>
              <a:t> </a:t>
            </a:r>
            <a:r>
              <a:rPr lang="en-US" sz="3200" u="sng">
                <a:sym typeface="Wingdings" pitchFamily="2" charset="2"/>
              </a:rPr>
              <a:t>nuclear winter</a:t>
            </a:r>
          </a:p>
          <a:p>
            <a:pPr>
              <a:spcBef>
                <a:spcPct val="50000"/>
              </a:spcBef>
            </a:pPr>
            <a:r>
              <a:rPr lang="en-US" sz="3200">
                <a:solidFill>
                  <a:schemeClr val="accent2"/>
                </a:solidFill>
                <a:sym typeface="Wingdings" pitchFamily="2" charset="2"/>
              </a:rPr>
              <a:t>Part of current nuclear arsenal targeted at cities and industrial areas  </a:t>
            </a:r>
            <a:r>
              <a:rPr lang="en-US" sz="3200" u="sng">
                <a:solidFill>
                  <a:schemeClr val="accent2"/>
                </a:solidFill>
                <a:sym typeface="Wingdings" pitchFamily="2" charset="2"/>
              </a:rPr>
              <a:t>nuclear winter</a:t>
            </a:r>
          </a:p>
          <a:p>
            <a:pPr>
              <a:spcBef>
                <a:spcPct val="50000"/>
              </a:spcBef>
            </a:pPr>
            <a:r>
              <a:rPr lang="en-US" sz="3200">
                <a:sym typeface="Wingdings" pitchFamily="2" charset="2"/>
              </a:rPr>
              <a:t>Miniscule portion of current nuclear arsenal targeted at cities and industrial areas  </a:t>
            </a:r>
            <a:r>
              <a:rPr lang="en-US" sz="3200" u="sng">
                <a:sym typeface="Wingdings" pitchFamily="2" charset="2"/>
              </a:rPr>
              <a:t>millions dead and potential for hundreds of millions to starve</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577850" y="163513"/>
            <a:ext cx="8308975" cy="5943600"/>
          </a:xfrm>
          <a:prstGeom prst="rect">
            <a:avLst/>
          </a:prstGeom>
          <a:noFill/>
          <a:ln w="9525">
            <a:noFill/>
            <a:miter lim="800000"/>
            <a:headEnd/>
            <a:tailEnd/>
          </a:ln>
        </p:spPr>
        <p:txBody>
          <a:bodyPr>
            <a:spAutoFit/>
          </a:bodyPr>
          <a:lstStyle/>
          <a:p>
            <a:pPr algn="ctr">
              <a:spcBef>
                <a:spcPct val="50000"/>
              </a:spcBef>
            </a:pPr>
            <a:r>
              <a:rPr lang="en-US" b="1" dirty="0"/>
              <a:t>Nuclear Winter Analogs</a:t>
            </a:r>
          </a:p>
          <a:p>
            <a:pPr>
              <a:spcBef>
                <a:spcPct val="50000"/>
              </a:spcBef>
              <a:buFontTx/>
              <a:buChar char="•"/>
            </a:pPr>
            <a:r>
              <a:rPr lang="en-US" sz="2000" dirty="0"/>
              <a:t> </a:t>
            </a:r>
            <a:r>
              <a:rPr lang="en-US" sz="2000" b="1" dirty="0"/>
              <a:t>Seasonal cycle</a:t>
            </a:r>
          </a:p>
          <a:p>
            <a:pPr>
              <a:spcBef>
                <a:spcPct val="50000"/>
              </a:spcBef>
              <a:buFontTx/>
              <a:buChar char="•"/>
            </a:pPr>
            <a:r>
              <a:rPr lang="en-US" sz="2000" b="1" dirty="0"/>
              <a:t> Diurnal cycle (day and night)</a:t>
            </a:r>
          </a:p>
          <a:p>
            <a:pPr>
              <a:spcBef>
                <a:spcPct val="50000"/>
              </a:spcBef>
              <a:buFontTx/>
              <a:buChar char="•"/>
            </a:pPr>
            <a:r>
              <a:rPr lang="en-US" sz="2000" b="1" dirty="0"/>
              <a:t> Firestorm:  1906 San Francisco earthquake</a:t>
            </a:r>
          </a:p>
          <a:p>
            <a:pPr>
              <a:spcBef>
                <a:spcPct val="50000"/>
              </a:spcBef>
              <a:buFontTx/>
              <a:buChar char="•"/>
            </a:pPr>
            <a:r>
              <a:rPr lang="en-US" sz="2000" b="1" dirty="0"/>
              <a:t> Fires:  World War II firestorms</a:t>
            </a:r>
          </a:p>
          <a:p>
            <a:pPr lvl="1">
              <a:spcBef>
                <a:spcPct val="50000"/>
              </a:spcBef>
              <a:buFontTx/>
              <a:buChar char="•"/>
            </a:pPr>
            <a:r>
              <a:rPr lang="en-US" sz="2000" dirty="0"/>
              <a:t> Dresden, Hamburg, Darmstadt, Tokyo </a:t>
            </a:r>
            <a:r>
              <a:rPr lang="en-US" sz="2000" dirty="0" smtClean="0"/>
              <a:t>(</a:t>
            </a:r>
            <a:r>
              <a:rPr lang="en-US" altLang="ja-JP" sz="2000" dirty="0" smtClean="0"/>
              <a:t>“conventional” </a:t>
            </a:r>
            <a:r>
              <a:rPr lang="en-US" altLang="ja-JP" sz="2000" dirty="0"/>
              <a:t>bombs)</a:t>
            </a:r>
          </a:p>
          <a:p>
            <a:pPr lvl="1">
              <a:spcBef>
                <a:spcPct val="50000"/>
              </a:spcBef>
              <a:buFontTx/>
              <a:buChar char="•"/>
            </a:pPr>
            <a:r>
              <a:rPr lang="en-US" sz="2000" dirty="0"/>
              <a:t> Hiroshima, Nagasaki (nuclear bombs)</a:t>
            </a:r>
          </a:p>
          <a:p>
            <a:pPr>
              <a:spcBef>
                <a:spcPct val="50000"/>
              </a:spcBef>
              <a:buFontTx/>
              <a:buChar char="•"/>
            </a:pPr>
            <a:r>
              <a:rPr lang="en-US" sz="2000" dirty="0"/>
              <a:t> </a:t>
            </a:r>
            <a:r>
              <a:rPr lang="en-US" sz="2000" b="1" dirty="0"/>
              <a:t>Smoke and dust transport, Surface temperature effects</a:t>
            </a:r>
          </a:p>
          <a:p>
            <a:pPr lvl="1">
              <a:spcBef>
                <a:spcPct val="50000"/>
              </a:spcBef>
              <a:buFontTx/>
              <a:buChar char="•"/>
            </a:pPr>
            <a:r>
              <a:rPr lang="en-US" sz="2000" dirty="0"/>
              <a:t> Martian dust storms</a:t>
            </a:r>
          </a:p>
          <a:p>
            <a:pPr lvl="1">
              <a:spcBef>
                <a:spcPct val="50000"/>
              </a:spcBef>
              <a:buFontTx/>
              <a:buChar char="•"/>
            </a:pPr>
            <a:r>
              <a:rPr lang="en-US" sz="2000" dirty="0"/>
              <a:t> Asteroid impact </a:t>
            </a:r>
            <a:r>
              <a:rPr lang="en-US" sz="2000" dirty="0">
                <a:sym typeface="Wingdings" pitchFamily="2" charset="2"/>
              </a:rPr>
              <a:t> dinosaur extinction</a:t>
            </a:r>
          </a:p>
          <a:p>
            <a:pPr lvl="1">
              <a:spcBef>
                <a:spcPct val="50000"/>
              </a:spcBef>
              <a:buFontTx/>
              <a:buChar char="•"/>
            </a:pPr>
            <a:r>
              <a:rPr lang="en-US" sz="2000" dirty="0">
                <a:sym typeface="Wingdings" pitchFamily="2" charset="2"/>
              </a:rPr>
              <a:t> Forest fires</a:t>
            </a:r>
          </a:p>
          <a:p>
            <a:pPr lvl="1">
              <a:spcBef>
                <a:spcPct val="50000"/>
              </a:spcBef>
              <a:buFontTx/>
              <a:buChar char="•"/>
            </a:pPr>
            <a:r>
              <a:rPr lang="en-US" sz="2000" dirty="0"/>
              <a:t> Saharan dust</a:t>
            </a:r>
          </a:p>
          <a:p>
            <a:pPr lvl="1">
              <a:spcBef>
                <a:spcPct val="50000"/>
              </a:spcBef>
              <a:buFontTx/>
              <a:buChar char="•"/>
            </a:pPr>
            <a:r>
              <a:rPr lang="en-US" sz="2000" dirty="0">
                <a:sym typeface="Wingdings" pitchFamily="2" charset="2"/>
              </a:rPr>
              <a:t> Volcanic eruptions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5715000" y="0"/>
            <a:ext cx="3429000" cy="6858000"/>
          </a:xfrm>
          <a:prstGeom prst="rect">
            <a:avLst/>
          </a:prstGeom>
          <a:solidFill>
            <a:schemeClr val="bg1"/>
          </a:solidFill>
          <a:ln w="9525">
            <a:noFill/>
            <a:miter lim="800000"/>
            <a:headEnd/>
            <a:tailEnd/>
          </a:ln>
        </p:spPr>
        <p:txBody>
          <a:bodyPr wrap="none" anchor="ctr"/>
          <a:lstStyle/>
          <a:p>
            <a:endParaRPr lang="en-US"/>
          </a:p>
        </p:txBody>
      </p:sp>
      <p:pic>
        <p:nvPicPr>
          <p:cNvPr id="23555" name="Picture 3" descr="SaganTurco2"/>
          <p:cNvPicPr>
            <a:picLocks noChangeAspect="1" noChangeArrowheads="1"/>
          </p:cNvPicPr>
          <p:nvPr/>
        </p:nvPicPr>
        <p:blipFill>
          <a:blip r:embed="rId3" cstate="print"/>
          <a:srcRect/>
          <a:stretch>
            <a:fillRect/>
          </a:stretch>
        </p:blipFill>
        <p:spPr bwMode="auto">
          <a:xfrm>
            <a:off x="0" y="0"/>
            <a:ext cx="5794375" cy="6858000"/>
          </a:xfrm>
          <a:prstGeom prst="rect">
            <a:avLst/>
          </a:prstGeom>
          <a:noFill/>
          <a:ln w="9525">
            <a:noFill/>
            <a:miter lim="800000"/>
            <a:headEnd/>
            <a:tailEnd/>
          </a:ln>
        </p:spPr>
      </p:pic>
      <p:pic>
        <p:nvPicPr>
          <p:cNvPr id="23556" name="Picture 4" descr="toon"/>
          <p:cNvPicPr>
            <a:picLocks noChangeAspect="1" noChangeArrowheads="1"/>
          </p:cNvPicPr>
          <p:nvPr/>
        </p:nvPicPr>
        <p:blipFill>
          <a:blip r:embed="rId4" cstate="print"/>
          <a:srcRect/>
          <a:stretch>
            <a:fillRect/>
          </a:stretch>
        </p:blipFill>
        <p:spPr bwMode="auto">
          <a:xfrm>
            <a:off x="4710113" y="0"/>
            <a:ext cx="2073275" cy="2838450"/>
          </a:xfrm>
          <a:prstGeom prst="rect">
            <a:avLst/>
          </a:prstGeom>
          <a:noFill/>
          <a:ln w="9525">
            <a:noFill/>
            <a:miter lim="800000"/>
            <a:headEnd/>
            <a:tailEnd/>
          </a:ln>
        </p:spPr>
      </p:pic>
      <p:sp>
        <p:nvSpPr>
          <p:cNvPr id="23557" name="Text Box 5"/>
          <p:cNvSpPr txBox="1">
            <a:spLocks noChangeArrowheads="1"/>
          </p:cNvSpPr>
          <p:nvPr/>
        </p:nvSpPr>
        <p:spPr bwMode="auto">
          <a:xfrm>
            <a:off x="3124200" y="1905000"/>
            <a:ext cx="1447800" cy="336550"/>
          </a:xfrm>
          <a:prstGeom prst="rect">
            <a:avLst/>
          </a:prstGeom>
          <a:solidFill>
            <a:schemeClr val="bg1"/>
          </a:solidFill>
          <a:ln w="9525">
            <a:noFill/>
            <a:miter lim="800000"/>
            <a:headEnd/>
            <a:tailEnd/>
          </a:ln>
        </p:spPr>
        <p:txBody>
          <a:bodyPr>
            <a:spAutoFit/>
          </a:bodyPr>
          <a:lstStyle/>
          <a:p>
            <a:pPr algn="r">
              <a:spcBef>
                <a:spcPct val="50000"/>
              </a:spcBef>
            </a:pPr>
            <a:r>
              <a:rPr lang="en-US" sz="1600" b="1">
                <a:latin typeface="Arial Narrow" pitchFamily="34" charset="0"/>
              </a:rPr>
              <a:t>BRIAN TOON</a:t>
            </a:r>
          </a:p>
        </p:txBody>
      </p:sp>
      <p:sp>
        <p:nvSpPr>
          <p:cNvPr id="23558" name="Text Box 6"/>
          <p:cNvSpPr txBox="1">
            <a:spLocks noChangeArrowheads="1"/>
          </p:cNvSpPr>
          <p:nvPr/>
        </p:nvSpPr>
        <p:spPr bwMode="auto">
          <a:xfrm>
            <a:off x="6629400" y="2890838"/>
            <a:ext cx="2514600" cy="336550"/>
          </a:xfrm>
          <a:prstGeom prst="rect">
            <a:avLst/>
          </a:prstGeom>
          <a:solidFill>
            <a:schemeClr val="bg1"/>
          </a:solidFill>
          <a:ln w="9525">
            <a:noFill/>
            <a:miter lim="800000"/>
            <a:headEnd/>
            <a:tailEnd/>
          </a:ln>
        </p:spPr>
        <p:txBody>
          <a:bodyPr>
            <a:spAutoFit/>
          </a:bodyPr>
          <a:lstStyle/>
          <a:p>
            <a:pPr algn="r">
              <a:spcBef>
                <a:spcPct val="50000"/>
              </a:spcBef>
            </a:pPr>
            <a:r>
              <a:rPr lang="en-US" sz="1600" b="1">
                <a:latin typeface="Arial Narrow" pitchFamily="34" charset="0"/>
              </a:rPr>
              <a:t>TOM ACKERMAN</a:t>
            </a:r>
          </a:p>
        </p:txBody>
      </p:sp>
      <p:pic>
        <p:nvPicPr>
          <p:cNvPr id="23559" name="Picture 7" descr="JimPollack"/>
          <p:cNvPicPr>
            <a:picLocks noChangeAspect="1" noChangeArrowheads="1"/>
          </p:cNvPicPr>
          <p:nvPr/>
        </p:nvPicPr>
        <p:blipFill>
          <a:blip r:embed="rId5" cstate="print"/>
          <a:srcRect l="42708" t="15625" r="31250" b="48438"/>
          <a:stretch>
            <a:fillRect/>
          </a:stretch>
        </p:blipFill>
        <p:spPr bwMode="auto">
          <a:xfrm>
            <a:off x="5791200" y="3773488"/>
            <a:ext cx="3352800" cy="3084512"/>
          </a:xfrm>
          <a:prstGeom prst="rect">
            <a:avLst/>
          </a:prstGeom>
          <a:noFill/>
          <a:ln w="9525">
            <a:noFill/>
            <a:miter lim="800000"/>
            <a:headEnd/>
            <a:tailEnd/>
          </a:ln>
        </p:spPr>
      </p:pic>
      <p:sp>
        <p:nvSpPr>
          <p:cNvPr id="23560" name="Text Box 8"/>
          <p:cNvSpPr txBox="1">
            <a:spLocks noChangeArrowheads="1"/>
          </p:cNvSpPr>
          <p:nvPr/>
        </p:nvSpPr>
        <p:spPr bwMode="auto">
          <a:xfrm>
            <a:off x="6248400" y="3429000"/>
            <a:ext cx="2514600" cy="336550"/>
          </a:xfrm>
          <a:prstGeom prst="rect">
            <a:avLst/>
          </a:prstGeom>
          <a:solidFill>
            <a:schemeClr val="bg1"/>
          </a:solidFill>
          <a:ln w="9525">
            <a:noFill/>
            <a:miter lim="800000"/>
            <a:headEnd/>
            <a:tailEnd/>
          </a:ln>
        </p:spPr>
        <p:txBody>
          <a:bodyPr>
            <a:spAutoFit/>
          </a:bodyPr>
          <a:lstStyle/>
          <a:p>
            <a:pPr algn="ctr">
              <a:spcBef>
                <a:spcPct val="50000"/>
              </a:spcBef>
            </a:pPr>
            <a:r>
              <a:rPr lang="en-US" sz="1600" b="1">
                <a:latin typeface="Arial Narrow" pitchFamily="34" charset="0"/>
              </a:rPr>
              <a:t>JIM POLLACK</a:t>
            </a:r>
          </a:p>
        </p:txBody>
      </p:sp>
      <p:pic>
        <p:nvPicPr>
          <p:cNvPr id="23561" name="Picture 9" descr="03090041-1cn_Tom_Ackerman"/>
          <p:cNvPicPr>
            <a:picLocks noChangeAspect="1" noChangeArrowheads="1"/>
          </p:cNvPicPr>
          <p:nvPr/>
        </p:nvPicPr>
        <p:blipFill>
          <a:blip r:embed="rId6" cstate="print"/>
          <a:srcRect/>
          <a:stretch>
            <a:fillRect/>
          </a:stretch>
        </p:blipFill>
        <p:spPr bwMode="auto">
          <a:xfrm>
            <a:off x="7054850" y="0"/>
            <a:ext cx="2089150" cy="2925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19063" y="3059113"/>
            <a:ext cx="8910637" cy="3198812"/>
          </a:xfrm>
          <a:prstGeom prst="rect">
            <a:avLst/>
          </a:prstGeom>
          <a:noFill/>
          <a:ln w="38100">
            <a:noFill/>
            <a:miter lim="800000"/>
            <a:headEnd/>
            <a:tailEnd/>
          </a:ln>
        </p:spPr>
        <p:txBody>
          <a:bodyPr>
            <a:spAutoFit/>
          </a:bodyPr>
          <a:lstStyle/>
          <a:p>
            <a:pPr defTabSz="457200">
              <a:spcAft>
                <a:spcPct val="20000"/>
              </a:spcAft>
            </a:pPr>
            <a:r>
              <a:rPr lang="en-US" sz="2000"/>
              <a:t>	</a:t>
            </a:r>
            <a:r>
              <a:rPr lang="en-US" sz="1800"/>
              <a:t>Within an hour after the earthquake shock the smoke of San Francisco</a:t>
            </a:r>
            <a:r>
              <a:rPr lang="ja-JP" altLang="en-US" sz="1800"/>
              <a:t>’</a:t>
            </a:r>
            <a:r>
              <a:rPr lang="en-US" altLang="ja-JP" sz="1800"/>
              <a:t>s burning was a lurid tower visible a hundred miles away.  And for three days and nights this lurid tower swayed in the sky, reddening the sun, darkening the day, and filling the land with smoke.</a:t>
            </a:r>
          </a:p>
          <a:p>
            <a:pPr defTabSz="457200"/>
            <a:r>
              <a:rPr lang="en-US" sz="1800"/>
              <a:t>	... I watched the vast conflagration from out on the bay.  It was dead calm.  Not a flicker of wind stirred.  Yet from every side wind was pouring in upon the doomed city.  East, west, north, and south, strong winds were blowing upon the doomed city.  The heated air rising made an enormous suck.  Thus did the fire of itself build its own colossal chimney through the atmosphere.  Day and night this dead calm continued, and yet, near the flames, the wind was often half a gale, so mighty was the suck.</a:t>
            </a:r>
          </a:p>
        </p:txBody>
      </p:sp>
      <p:pic>
        <p:nvPicPr>
          <p:cNvPr id="173059" name="Picture 3" descr="SanFranciscoFireCoulter"/>
          <p:cNvPicPr>
            <a:picLocks noChangeAspect="1" noChangeArrowheads="1"/>
          </p:cNvPicPr>
          <p:nvPr/>
        </p:nvPicPr>
        <p:blipFill>
          <a:blip r:embed="rId3" cstate="print"/>
          <a:srcRect b="8868"/>
          <a:stretch>
            <a:fillRect/>
          </a:stretch>
        </p:blipFill>
        <p:spPr bwMode="auto">
          <a:xfrm>
            <a:off x="2368550" y="0"/>
            <a:ext cx="6775450" cy="3082925"/>
          </a:xfrm>
          <a:prstGeom prst="rect">
            <a:avLst/>
          </a:prstGeom>
          <a:noFill/>
          <a:ln w="9525">
            <a:noFill/>
            <a:miter lim="800000"/>
            <a:headEnd/>
            <a:tailEnd/>
          </a:ln>
        </p:spPr>
      </p:pic>
      <p:sp>
        <p:nvSpPr>
          <p:cNvPr id="173060" name="Text Box 4"/>
          <p:cNvSpPr txBox="1">
            <a:spLocks noChangeArrowheads="1"/>
          </p:cNvSpPr>
          <p:nvPr/>
        </p:nvSpPr>
        <p:spPr bwMode="auto">
          <a:xfrm>
            <a:off x="0" y="123825"/>
            <a:ext cx="2355850" cy="2730500"/>
          </a:xfrm>
          <a:prstGeom prst="rect">
            <a:avLst/>
          </a:prstGeom>
          <a:noFill/>
          <a:ln w="38100">
            <a:noFill/>
            <a:miter lim="800000"/>
            <a:headEnd/>
            <a:tailEnd/>
          </a:ln>
        </p:spPr>
        <p:txBody>
          <a:bodyPr>
            <a:spAutoFit/>
          </a:bodyPr>
          <a:lstStyle/>
          <a:p>
            <a:pPr algn="ctr">
              <a:spcAft>
                <a:spcPct val="55000"/>
              </a:spcAft>
            </a:pPr>
            <a:r>
              <a:rPr lang="en-US" sz="2000">
                <a:solidFill>
                  <a:schemeClr val="accent2"/>
                </a:solidFill>
              </a:rPr>
              <a:t>THE STORY OF AN EYEWITNESS</a:t>
            </a:r>
          </a:p>
          <a:p>
            <a:pPr algn="ctr">
              <a:spcAft>
                <a:spcPct val="55000"/>
              </a:spcAft>
            </a:pPr>
            <a:r>
              <a:rPr lang="en-US" sz="2000">
                <a:solidFill>
                  <a:schemeClr val="accent2"/>
                </a:solidFill>
              </a:rPr>
              <a:t>By Jack London</a:t>
            </a:r>
            <a:endParaRPr lang="en-US" sz="2000" i="1">
              <a:solidFill>
                <a:schemeClr val="accent2"/>
              </a:solidFill>
            </a:endParaRPr>
          </a:p>
          <a:p>
            <a:pPr algn="ctr">
              <a:spcAft>
                <a:spcPct val="55000"/>
              </a:spcAft>
            </a:pPr>
            <a:r>
              <a:rPr lang="en-US" sz="2000" i="1">
                <a:solidFill>
                  <a:schemeClr val="accent2"/>
                </a:solidFill>
              </a:rPr>
              <a:t>Collier's,</a:t>
            </a:r>
            <a:r>
              <a:rPr lang="en-US" sz="2000">
                <a:solidFill>
                  <a:schemeClr val="accent2"/>
                </a:solidFill>
              </a:rPr>
              <a:t> the National Weekly</a:t>
            </a:r>
          </a:p>
          <a:p>
            <a:pPr algn="ctr">
              <a:spcAft>
                <a:spcPct val="55000"/>
              </a:spcAft>
            </a:pPr>
            <a:r>
              <a:rPr lang="en-US" sz="2000">
                <a:solidFill>
                  <a:schemeClr val="accent2"/>
                </a:solidFill>
              </a:rPr>
              <a:t>May 5, 1906</a:t>
            </a:r>
            <a:endParaRPr lang="en-US" sz="2000"/>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Fearthquake1906"/>
          <p:cNvPicPr>
            <a:picLocks noChangeAspect="1" noChangeArrowheads="1"/>
          </p:cNvPicPr>
          <p:nvPr/>
        </p:nvPicPr>
        <p:blipFill>
          <a:blip r:embed="rId3" cstate="print"/>
          <a:srcRect l="536" t="7108" r="873"/>
          <a:stretch>
            <a:fillRect/>
          </a:stretch>
        </p:blipFill>
        <p:spPr bwMode="auto">
          <a:xfrm>
            <a:off x="604838" y="42863"/>
            <a:ext cx="7888287" cy="5353050"/>
          </a:xfrm>
          <a:prstGeom prst="rect">
            <a:avLst/>
          </a:prstGeom>
          <a:noFill/>
          <a:ln w="9525">
            <a:noFill/>
            <a:miter lim="800000"/>
            <a:headEnd/>
            <a:tailEnd/>
          </a:ln>
        </p:spPr>
      </p:pic>
      <p:sp>
        <p:nvSpPr>
          <p:cNvPr id="174083" name="Text Box 3"/>
          <p:cNvSpPr txBox="1">
            <a:spLocks noChangeArrowheads="1"/>
          </p:cNvSpPr>
          <p:nvPr/>
        </p:nvSpPr>
        <p:spPr bwMode="auto">
          <a:xfrm>
            <a:off x="425450" y="5399088"/>
            <a:ext cx="8369300" cy="825500"/>
          </a:xfrm>
          <a:prstGeom prst="rect">
            <a:avLst/>
          </a:prstGeom>
          <a:noFill/>
          <a:ln w="38100">
            <a:noFill/>
            <a:miter lim="800000"/>
            <a:headEnd/>
            <a:tailEnd/>
          </a:ln>
        </p:spPr>
        <p:txBody>
          <a:bodyPr>
            <a:spAutoFit/>
          </a:bodyPr>
          <a:lstStyle/>
          <a:p>
            <a:pPr>
              <a:spcBef>
                <a:spcPct val="50000"/>
              </a:spcBef>
            </a:pPr>
            <a:r>
              <a:rPr lang="en-US" sz="1600"/>
              <a:t>This photograph, taken from a series of kites five weeks after the great earthquake of April 18, 1906, shows the devastation brought on the city of San Francisco by the quake and subsequent fire.  (photo courtesy of Harry Myers)</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6" name="Picture 2" descr="Image42"/>
          <p:cNvPicPr>
            <a:picLocks noChangeAspect="1" noChangeArrowheads="1"/>
          </p:cNvPicPr>
          <p:nvPr/>
        </p:nvPicPr>
        <p:blipFill>
          <a:blip r:embed="rId3" cstate="print"/>
          <a:srcRect l="20799" r="19200"/>
          <a:stretch>
            <a:fillRect/>
          </a:stretch>
        </p:blipFill>
        <p:spPr bwMode="auto">
          <a:xfrm>
            <a:off x="3116263" y="0"/>
            <a:ext cx="6027737" cy="6858000"/>
          </a:xfrm>
          <a:prstGeom prst="rect">
            <a:avLst/>
          </a:prstGeom>
          <a:noFill/>
          <a:ln w="9525">
            <a:noFill/>
            <a:miter lim="800000"/>
            <a:headEnd/>
            <a:tailEnd/>
          </a:ln>
        </p:spPr>
      </p:pic>
      <p:sp>
        <p:nvSpPr>
          <p:cNvPr id="175107" name="Text Box 3"/>
          <p:cNvSpPr txBox="1">
            <a:spLocks noChangeArrowheads="1"/>
          </p:cNvSpPr>
          <p:nvPr/>
        </p:nvSpPr>
        <p:spPr bwMode="auto">
          <a:xfrm>
            <a:off x="0" y="304800"/>
            <a:ext cx="3200400" cy="2465388"/>
          </a:xfrm>
          <a:prstGeom prst="rect">
            <a:avLst/>
          </a:prstGeom>
          <a:noFill/>
          <a:ln w="9525">
            <a:noFill/>
            <a:miter lim="800000"/>
            <a:headEnd/>
            <a:tailEnd/>
          </a:ln>
        </p:spPr>
        <p:txBody>
          <a:bodyPr>
            <a:spAutoFit/>
          </a:bodyPr>
          <a:lstStyle/>
          <a:p>
            <a:pPr>
              <a:spcBef>
                <a:spcPct val="50000"/>
              </a:spcBef>
            </a:pPr>
            <a:r>
              <a:rPr lang="en-US"/>
              <a:t>Church of Our Lady, Dresden, Germany</a:t>
            </a:r>
          </a:p>
          <a:p>
            <a:pPr>
              <a:spcBef>
                <a:spcPct val="50000"/>
              </a:spcBef>
            </a:pPr>
            <a:r>
              <a:rPr lang="en-US"/>
              <a:t>Destroyed by fire storm created by Allied bombing during WW II</a:t>
            </a:r>
          </a:p>
        </p:txBody>
      </p:sp>
      <p:sp>
        <p:nvSpPr>
          <p:cNvPr id="287748" name="Text Box 4"/>
          <p:cNvSpPr txBox="1">
            <a:spLocks noChangeArrowheads="1"/>
          </p:cNvSpPr>
          <p:nvPr/>
        </p:nvSpPr>
        <p:spPr bwMode="auto">
          <a:xfrm>
            <a:off x="76200" y="3048000"/>
            <a:ext cx="2971800" cy="3013075"/>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Kurt Vonnegut was a prisoner of war in Dresden when it was firebombed and described the experience in </a:t>
            </a:r>
            <a:r>
              <a:rPr lang="en-US" i="1">
                <a:solidFill>
                  <a:schemeClr val="accent2"/>
                </a:solidFill>
              </a:rPr>
              <a:t>Slaughterhouse-Five</a:t>
            </a:r>
            <a:r>
              <a:rPr lang="en-US">
                <a:solidFill>
                  <a:schemeClr val="accent2"/>
                </a:solidFill>
              </a:rPr>
              <a:t> (1969).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8" grpId="0"/>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30" name="Picture 2" descr="Slaughterhouse-Five2"/>
          <p:cNvPicPr>
            <a:picLocks noChangeAspect="1" noChangeArrowheads="1"/>
          </p:cNvPicPr>
          <p:nvPr/>
        </p:nvPicPr>
        <p:blipFill>
          <a:blip r:embed="rId3" cstate="print"/>
          <a:srcRect/>
          <a:stretch>
            <a:fillRect/>
          </a:stretch>
        </p:blipFill>
        <p:spPr bwMode="auto">
          <a:xfrm>
            <a:off x="2500313" y="111125"/>
            <a:ext cx="4576762" cy="6029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519113" y="214313"/>
            <a:ext cx="8077200" cy="5578475"/>
          </a:xfrm>
          <a:prstGeom prst="rect">
            <a:avLst/>
          </a:prstGeom>
          <a:noFill/>
          <a:ln w="9525">
            <a:noFill/>
            <a:miter lim="800000"/>
            <a:headEnd/>
            <a:tailEnd/>
          </a:ln>
        </p:spPr>
        <p:txBody>
          <a:bodyPr>
            <a:spAutoFit/>
          </a:bodyPr>
          <a:lstStyle/>
          <a:p>
            <a:pPr algn="just">
              <a:spcBef>
                <a:spcPct val="50000"/>
              </a:spcBef>
              <a:tabLst>
                <a:tab pos="460375" algn="l"/>
              </a:tabLst>
            </a:pPr>
            <a:r>
              <a:rPr lang="en-US" sz="2000"/>
              <a:t>	He was down in the meat locker on the night Dresden was destroyed.  There were sounds like giant footsteps above.  Those were sticks of high-explosive bombs.  The giants walked and walked. ...</a:t>
            </a:r>
          </a:p>
          <a:p>
            <a:pPr algn="just">
              <a:spcBef>
                <a:spcPct val="50000"/>
              </a:spcBef>
              <a:tabLst>
                <a:tab pos="460375" algn="l"/>
              </a:tabLst>
            </a:pPr>
            <a:r>
              <a:rPr lang="en-US" sz="2000"/>
              <a:t>	So it goes.</a:t>
            </a:r>
          </a:p>
          <a:p>
            <a:pPr algn="just">
              <a:spcBef>
                <a:spcPct val="50000"/>
              </a:spcBef>
              <a:tabLst>
                <a:tab pos="460375" algn="l"/>
              </a:tabLst>
            </a:pPr>
            <a:r>
              <a:rPr lang="en-US" sz="2000"/>
              <a:t>	A guard would go to the head of the stairs every so often to see what it was like outside, then he would come down and whisper to the other guards.  There was a fire-storm out there.  Dresden was one big flame. The one flame ate everything organic, everything that would burn.</a:t>
            </a:r>
          </a:p>
          <a:p>
            <a:pPr algn="just">
              <a:spcBef>
                <a:spcPct val="50000"/>
              </a:spcBef>
              <a:tabLst>
                <a:tab pos="460375" algn="l"/>
              </a:tabLst>
            </a:pPr>
            <a:r>
              <a:rPr lang="en-US" sz="2000"/>
              <a:t>	</a:t>
            </a:r>
            <a:r>
              <a:rPr lang="en-US" sz="2000" i="1"/>
              <a:t>It wasn</a:t>
            </a:r>
            <a:r>
              <a:rPr lang="ja-JP" altLang="en-US" sz="2000" i="1"/>
              <a:t>’</a:t>
            </a:r>
            <a:r>
              <a:rPr lang="en-US" altLang="ja-JP" sz="2000" i="1"/>
              <a:t>t safe to come out of the shelter until noon the next day.  When the Americans and their guards did come out, the sky was black with smoke.  The sun was an angry little pinhead.  Dresden was like the moon now, nothing but minerals.  The stones were hot.  Everybody else in the neighborhood was dead.</a:t>
            </a:r>
          </a:p>
          <a:p>
            <a:pPr algn="just">
              <a:spcBef>
                <a:spcPct val="50000"/>
              </a:spcBef>
              <a:tabLst>
                <a:tab pos="460375" algn="l"/>
              </a:tabLst>
            </a:pPr>
            <a:r>
              <a:rPr lang="en-US" sz="2000"/>
              <a:t>	So it goes.</a:t>
            </a:r>
          </a:p>
        </p:txBody>
      </p:sp>
      <p:sp>
        <p:nvSpPr>
          <p:cNvPr id="177155" name="Text Box 3"/>
          <p:cNvSpPr txBox="1">
            <a:spLocks noChangeArrowheads="1"/>
          </p:cNvSpPr>
          <p:nvPr/>
        </p:nvSpPr>
        <p:spPr bwMode="auto">
          <a:xfrm>
            <a:off x="2201863" y="5803900"/>
            <a:ext cx="5035550" cy="336550"/>
          </a:xfrm>
          <a:prstGeom prst="rect">
            <a:avLst/>
          </a:prstGeom>
          <a:noFill/>
          <a:ln w="9525">
            <a:noFill/>
            <a:miter lim="800000"/>
            <a:headEnd/>
            <a:tailEnd/>
          </a:ln>
        </p:spPr>
        <p:txBody>
          <a:bodyPr>
            <a:spAutoFit/>
          </a:bodyPr>
          <a:lstStyle/>
          <a:p>
            <a:pPr algn="ctr">
              <a:spcBef>
                <a:spcPct val="50000"/>
              </a:spcBef>
            </a:pPr>
            <a:r>
              <a:rPr lang="en-US" sz="1600">
                <a:solidFill>
                  <a:schemeClr val="accent2"/>
                </a:solidFill>
              </a:rPr>
              <a:t> </a:t>
            </a:r>
            <a:r>
              <a:rPr lang="en-US" sz="1600" i="1">
                <a:solidFill>
                  <a:schemeClr val="accent2"/>
                </a:solidFill>
              </a:rPr>
              <a:t>Slaughterhouse-Five </a:t>
            </a:r>
            <a:r>
              <a:rPr lang="en-US" sz="1600">
                <a:solidFill>
                  <a:schemeClr val="accent2"/>
                </a:solidFill>
              </a:rPr>
              <a:t>(1969) by Kurt Vonnegut</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MartianDustframe_tes_big"/>
          <p:cNvPicPr>
            <a:picLocks noChangeAspect="1" noChangeArrowheads="1"/>
          </p:cNvPicPr>
          <p:nvPr/>
        </p:nvPicPr>
        <p:blipFill>
          <a:blip r:embed="rId3" cstate="print"/>
          <a:srcRect/>
          <a:stretch>
            <a:fillRect/>
          </a:stretch>
        </p:blipFill>
        <p:spPr bwMode="auto">
          <a:xfrm>
            <a:off x="0" y="112713"/>
            <a:ext cx="9144000" cy="6669087"/>
          </a:xfrm>
          <a:prstGeom prst="rect">
            <a:avLst/>
          </a:prstGeom>
          <a:noFill/>
          <a:ln w="9525">
            <a:noFill/>
            <a:miter lim="800000"/>
            <a:headEnd/>
            <a:tailEnd/>
          </a:ln>
        </p:spPr>
      </p:pic>
      <p:sp>
        <p:nvSpPr>
          <p:cNvPr id="178179" name="Text Box 3"/>
          <p:cNvSpPr txBox="1">
            <a:spLocks noChangeArrowheads="1"/>
          </p:cNvSpPr>
          <p:nvPr/>
        </p:nvSpPr>
        <p:spPr bwMode="auto">
          <a:xfrm>
            <a:off x="228600" y="6248400"/>
            <a:ext cx="2590800" cy="336550"/>
          </a:xfrm>
          <a:prstGeom prst="rect">
            <a:avLst/>
          </a:prstGeom>
          <a:noFill/>
          <a:ln w="9525">
            <a:noFill/>
            <a:miter lim="800000"/>
            <a:headEnd/>
            <a:tailEnd/>
          </a:ln>
        </p:spPr>
        <p:txBody>
          <a:bodyPr>
            <a:spAutoFit/>
          </a:bodyPr>
          <a:lstStyle/>
          <a:p>
            <a:pPr>
              <a:spcBef>
                <a:spcPct val="50000"/>
              </a:spcBef>
            </a:pPr>
            <a:r>
              <a:rPr lang="en-US" sz="1600">
                <a:solidFill>
                  <a:schemeClr val="bg1"/>
                </a:solidFill>
              </a:rPr>
              <a:t>Martian Global Surveyor</a:t>
            </a: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OceanBlaster,jpg"/>
          <p:cNvPicPr>
            <a:picLocks noChangeAspect="1" noChangeArrowheads="1"/>
          </p:cNvPicPr>
          <p:nvPr/>
        </p:nvPicPr>
        <p:blipFill>
          <a:blip r:embed="rId3" cstate="print"/>
          <a:srcRect/>
          <a:stretch>
            <a:fillRect/>
          </a:stretch>
        </p:blipFill>
        <p:spPr bwMode="auto">
          <a:xfrm>
            <a:off x="3525838" y="0"/>
            <a:ext cx="5618162" cy="6858000"/>
          </a:xfrm>
          <a:prstGeom prst="rect">
            <a:avLst/>
          </a:prstGeom>
          <a:noFill/>
          <a:ln w="9525">
            <a:noFill/>
            <a:miter lim="800000"/>
            <a:headEnd/>
            <a:tailEnd/>
          </a:ln>
        </p:spPr>
      </p:pic>
      <p:sp>
        <p:nvSpPr>
          <p:cNvPr id="179203" name="Text Box 3"/>
          <p:cNvSpPr txBox="1">
            <a:spLocks noChangeArrowheads="1"/>
          </p:cNvSpPr>
          <p:nvPr/>
        </p:nvSpPr>
        <p:spPr bwMode="auto">
          <a:xfrm>
            <a:off x="228600" y="533400"/>
            <a:ext cx="2971800" cy="4108450"/>
          </a:xfrm>
          <a:prstGeom prst="rect">
            <a:avLst/>
          </a:prstGeom>
          <a:noFill/>
          <a:ln w="9525">
            <a:noFill/>
            <a:miter lim="800000"/>
            <a:headEnd/>
            <a:tailEnd/>
          </a:ln>
        </p:spPr>
        <p:txBody>
          <a:bodyPr>
            <a:spAutoFit/>
          </a:bodyPr>
          <a:lstStyle/>
          <a:p>
            <a:pPr algn="ctr">
              <a:spcBef>
                <a:spcPct val="50000"/>
              </a:spcBef>
            </a:pPr>
            <a:r>
              <a:rPr lang="en-US"/>
              <a:t>Asteroid impact or massive volcanism wiped out the large dinosaurs 65,000,000 years ago.</a:t>
            </a:r>
          </a:p>
          <a:p>
            <a:pPr algn="ctr">
              <a:spcBef>
                <a:spcPct val="50000"/>
              </a:spcBef>
            </a:pPr>
            <a:endParaRPr lang="en-US"/>
          </a:p>
          <a:p>
            <a:pPr algn="ctr">
              <a:spcBef>
                <a:spcPct val="50000"/>
              </a:spcBef>
            </a:pPr>
            <a:r>
              <a:rPr lang="en-US">
                <a:solidFill>
                  <a:schemeClr val="accent2"/>
                </a:solidFill>
              </a:rPr>
              <a:t>This was the beginning of the Age of Mammals.</a:t>
            </a: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descr="CIMG3649"/>
          <p:cNvPicPr>
            <a:picLocks noChangeAspect="1" noChangeArrowheads="1"/>
          </p:cNvPicPr>
          <p:nvPr/>
        </p:nvPicPr>
        <p:blipFill>
          <a:blip r:embed="rId3" cstate="print"/>
          <a:srcRect/>
          <a:stretch>
            <a:fillRect/>
          </a:stretch>
        </p:blipFill>
        <p:spPr bwMode="auto">
          <a:xfrm>
            <a:off x="-762000" y="0"/>
            <a:ext cx="9906000" cy="7429500"/>
          </a:xfrm>
          <a:prstGeom prst="rect">
            <a:avLst/>
          </a:prstGeom>
          <a:noFill/>
          <a:ln w="9525">
            <a:noFill/>
            <a:miter lim="800000"/>
            <a:headEnd/>
            <a:tailEnd/>
          </a:ln>
        </p:spPr>
      </p:pic>
      <p:sp>
        <p:nvSpPr>
          <p:cNvPr id="180227" name="Text Box 6"/>
          <p:cNvSpPr txBox="1">
            <a:spLocks noChangeArrowheads="1"/>
          </p:cNvSpPr>
          <p:nvPr/>
        </p:nvSpPr>
        <p:spPr bwMode="auto">
          <a:xfrm>
            <a:off x="3236913" y="6011863"/>
            <a:ext cx="4000500" cy="457200"/>
          </a:xfrm>
          <a:prstGeom prst="rect">
            <a:avLst/>
          </a:prstGeom>
          <a:solidFill>
            <a:schemeClr val="bg1"/>
          </a:solidFill>
          <a:ln w="38100">
            <a:noFill/>
            <a:miter lim="800000"/>
            <a:headEnd/>
            <a:tailEnd type="none" w="lg" len="lg"/>
          </a:ln>
        </p:spPr>
        <p:txBody>
          <a:bodyPr>
            <a:spAutoFit/>
          </a:bodyPr>
          <a:lstStyle/>
          <a:p>
            <a:pPr algn="ctr">
              <a:spcBef>
                <a:spcPct val="50000"/>
              </a:spcBef>
            </a:pPr>
            <a:r>
              <a:rPr lang="en-US">
                <a:solidFill>
                  <a:schemeClr val="accent2"/>
                </a:solidFill>
              </a:rPr>
              <a:t>Yellowstone, June 8, 2007</a:t>
            </a: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YellowstoneSmoke2"/>
          <p:cNvPicPr>
            <a:picLocks noChangeAspect="1" noChangeArrowheads="1"/>
          </p:cNvPicPr>
          <p:nvPr/>
        </p:nvPicPr>
        <p:blipFill>
          <a:blip r:embed="rId3" cstate="print">
            <a:lum bright="12000"/>
          </a:blip>
          <a:srcRect/>
          <a:stretch>
            <a:fillRect/>
          </a:stretch>
        </p:blipFill>
        <p:spPr bwMode="auto">
          <a:xfrm>
            <a:off x="0" y="0"/>
            <a:ext cx="4168775" cy="6858000"/>
          </a:xfrm>
          <a:prstGeom prst="rect">
            <a:avLst/>
          </a:prstGeom>
          <a:noFill/>
          <a:ln w="9525">
            <a:noFill/>
            <a:miter lim="800000"/>
            <a:headEnd/>
            <a:tailEnd/>
          </a:ln>
        </p:spPr>
      </p:pic>
      <p:pic>
        <p:nvPicPr>
          <p:cNvPr id="181251" name="Picture 3" descr="YellowstoneTemp2"/>
          <p:cNvPicPr>
            <a:picLocks noChangeAspect="1" noChangeArrowheads="1"/>
          </p:cNvPicPr>
          <p:nvPr/>
        </p:nvPicPr>
        <p:blipFill>
          <a:blip r:embed="rId4" cstate="print"/>
          <a:srcRect/>
          <a:stretch>
            <a:fillRect/>
          </a:stretch>
        </p:blipFill>
        <p:spPr bwMode="auto">
          <a:xfrm>
            <a:off x="4246563" y="407988"/>
            <a:ext cx="4897437" cy="5697537"/>
          </a:xfrm>
          <a:prstGeom prst="rect">
            <a:avLst/>
          </a:prstGeom>
          <a:noFill/>
          <a:ln w="9525">
            <a:noFill/>
            <a:miter lim="800000"/>
            <a:headEnd/>
            <a:tailEnd/>
          </a:ln>
        </p:spPr>
      </p:pic>
      <p:sp>
        <p:nvSpPr>
          <p:cNvPr id="181252" name="Line 4"/>
          <p:cNvSpPr>
            <a:spLocks noChangeShapeType="1"/>
          </p:cNvSpPr>
          <p:nvPr/>
        </p:nvSpPr>
        <p:spPr bwMode="auto">
          <a:xfrm flipV="1">
            <a:off x="3856038" y="3794125"/>
            <a:ext cx="1323975" cy="1022350"/>
          </a:xfrm>
          <a:prstGeom prst="line">
            <a:avLst/>
          </a:prstGeom>
          <a:noFill/>
          <a:ln w="38100">
            <a:solidFill>
              <a:schemeClr val="accent2"/>
            </a:solidFill>
            <a:round/>
            <a:headEnd/>
            <a:tailEnd type="stealth" w="med" len="med"/>
          </a:ln>
        </p:spPr>
        <p:txBody>
          <a:bodyPr/>
          <a:lstStyle/>
          <a:p>
            <a:endParaRPr lang="en-US"/>
          </a:p>
        </p:txBody>
      </p:sp>
      <p:sp>
        <p:nvSpPr>
          <p:cNvPr id="181253" name="Text Box 5"/>
          <p:cNvSpPr txBox="1">
            <a:spLocks noChangeArrowheads="1"/>
          </p:cNvSpPr>
          <p:nvPr/>
        </p:nvSpPr>
        <p:spPr bwMode="auto">
          <a:xfrm>
            <a:off x="4259263" y="6215063"/>
            <a:ext cx="1995487" cy="366712"/>
          </a:xfrm>
          <a:prstGeom prst="rect">
            <a:avLst/>
          </a:prstGeom>
          <a:solidFill>
            <a:schemeClr val="bg1"/>
          </a:solidFill>
          <a:ln w="38100">
            <a:noFill/>
            <a:miter lim="800000"/>
            <a:headEnd/>
            <a:tailEnd/>
          </a:ln>
        </p:spPr>
        <p:txBody>
          <a:bodyPr>
            <a:spAutoFit/>
          </a:bodyPr>
          <a:lstStyle/>
          <a:p>
            <a:pPr algn="ctr">
              <a:spcBef>
                <a:spcPct val="50000"/>
              </a:spcBef>
            </a:pPr>
            <a:r>
              <a:rPr lang="en-US" sz="1800"/>
              <a:t>Robock (1991)</a:t>
            </a: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3" cstate="print"/>
          <a:srcRect/>
          <a:stretch>
            <a:fillRect/>
          </a:stretch>
        </p:blipFill>
        <p:spPr bwMode="auto">
          <a:xfrm>
            <a:off x="0" y="0"/>
            <a:ext cx="9131300" cy="3541713"/>
          </a:xfrm>
          <a:prstGeom prst="rect">
            <a:avLst/>
          </a:prstGeom>
          <a:noFill/>
          <a:ln w="38100">
            <a:noFill/>
            <a:miter lim="800000"/>
            <a:headEnd/>
            <a:tailEnd type="none" w="lg" len="lg"/>
          </a:ln>
        </p:spPr>
      </p:pic>
      <p:pic>
        <p:nvPicPr>
          <p:cNvPr id="182275" name="Picture 3"/>
          <p:cNvPicPr>
            <a:picLocks noChangeAspect="1" noChangeArrowheads="1"/>
          </p:cNvPicPr>
          <p:nvPr/>
        </p:nvPicPr>
        <p:blipFill>
          <a:blip r:embed="rId4" cstate="print"/>
          <a:srcRect/>
          <a:stretch>
            <a:fillRect/>
          </a:stretch>
        </p:blipFill>
        <p:spPr bwMode="auto">
          <a:xfrm>
            <a:off x="3298825" y="2217738"/>
            <a:ext cx="2676525" cy="447675"/>
          </a:xfrm>
          <a:prstGeom prst="rect">
            <a:avLst/>
          </a:prstGeom>
          <a:noFill/>
          <a:ln w="38100">
            <a:noFill/>
            <a:miter lim="800000"/>
            <a:headEnd/>
            <a:tailEnd type="none" w="lg" len="lg"/>
          </a:ln>
        </p:spPr>
      </p:pic>
      <p:pic>
        <p:nvPicPr>
          <p:cNvPr id="182276" name="Picture 4"/>
          <p:cNvPicPr>
            <a:picLocks noChangeAspect="1" noChangeArrowheads="1"/>
          </p:cNvPicPr>
          <p:nvPr/>
        </p:nvPicPr>
        <p:blipFill>
          <a:blip r:embed="rId5" cstate="print"/>
          <a:srcRect/>
          <a:stretch>
            <a:fillRect/>
          </a:stretch>
        </p:blipFill>
        <p:spPr bwMode="auto">
          <a:xfrm>
            <a:off x="0" y="3541713"/>
            <a:ext cx="4235450" cy="3316287"/>
          </a:xfrm>
          <a:prstGeom prst="rect">
            <a:avLst/>
          </a:prstGeom>
          <a:noFill/>
          <a:ln w="38100">
            <a:noFill/>
            <a:miter lim="800000"/>
            <a:headEnd/>
            <a:tailEnd type="none" w="lg" len="lg"/>
          </a:ln>
        </p:spPr>
      </p:pic>
      <p:pic>
        <p:nvPicPr>
          <p:cNvPr id="182277" name="Picture 5"/>
          <p:cNvPicPr>
            <a:picLocks noChangeAspect="1" noChangeArrowheads="1"/>
          </p:cNvPicPr>
          <p:nvPr/>
        </p:nvPicPr>
        <p:blipFill>
          <a:blip r:embed="rId6" cstate="print"/>
          <a:srcRect/>
          <a:stretch>
            <a:fillRect/>
          </a:stretch>
        </p:blipFill>
        <p:spPr bwMode="auto">
          <a:xfrm>
            <a:off x="3759200" y="4019550"/>
            <a:ext cx="5407025" cy="2838450"/>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685800" y="1074738"/>
            <a:ext cx="7543800" cy="5021262"/>
          </a:xfrm>
          <a:prstGeom prst="rect">
            <a:avLst/>
          </a:prstGeom>
          <a:noFill/>
          <a:ln w="9525">
            <a:noFill/>
            <a:miter lim="800000"/>
            <a:headEnd/>
            <a:tailEnd/>
          </a:ln>
        </p:spPr>
        <p:txBody>
          <a:bodyPr>
            <a:spAutoFit/>
          </a:bodyPr>
          <a:lstStyle/>
          <a:p>
            <a:pPr marL="457200" indent="-457200">
              <a:spcBef>
                <a:spcPct val="50000"/>
              </a:spcBef>
            </a:pPr>
            <a:r>
              <a:rPr lang="en-US"/>
              <a:t>Richard </a:t>
            </a:r>
            <a:r>
              <a:rPr lang="en-US" b="1">
                <a:solidFill>
                  <a:schemeClr val="accent2"/>
                </a:solidFill>
              </a:rPr>
              <a:t>T</a:t>
            </a:r>
            <a:r>
              <a:rPr lang="en-US"/>
              <a:t>urco, Brian </a:t>
            </a:r>
            <a:r>
              <a:rPr lang="en-US" b="1">
                <a:solidFill>
                  <a:schemeClr val="accent2"/>
                </a:solidFill>
              </a:rPr>
              <a:t>T</a:t>
            </a:r>
            <a:r>
              <a:rPr lang="en-US"/>
              <a:t>oon, Tom </a:t>
            </a:r>
            <a:r>
              <a:rPr lang="en-US" b="1">
                <a:solidFill>
                  <a:schemeClr val="accent2"/>
                </a:solidFill>
              </a:rPr>
              <a:t>A</a:t>
            </a:r>
            <a:r>
              <a:rPr lang="en-US"/>
              <a:t>ckerman, Jim </a:t>
            </a:r>
            <a:r>
              <a:rPr lang="en-US" b="1">
                <a:solidFill>
                  <a:schemeClr val="accent2"/>
                </a:solidFill>
              </a:rPr>
              <a:t>P</a:t>
            </a:r>
            <a:r>
              <a:rPr lang="en-US"/>
              <a:t>ollack, and Carl </a:t>
            </a:r>
            <a:r>
              <a:rPr lang="en-US" b="1">
                <a:solidFill>
                  <a:schemeClr val="accent2"/>
                </a:solidFill>
              </a:rPr>
              <a:t>S</a:t>
            </a:r>
            <a:r>
              <a:rPr lang="en-US"/>
              <a:t>agan, 1983:  Nuclear winter: Global consequences of multiple nuclear </a:t>
            </a:r>
            <a:r>
              <a:rPr lang="fr-FR"/>
              <a:t>explosions</a:t>
            </a:r>
            <a:r>
              <a:rPr lang="en-US"/>
              <a:t>, </a:t>
            </a:r>
            <a:r>
              <a:rPr lang="en-US" i="1"/>
              <a:t>Science</a:t>
            </a:r>
            <a:r>
              <a:rPr lang="en-US"/>
              <a:t>, </a:t>
            </a:r>
            <a:r>
              <a:rPr lang="en-US" b="1"/>
              <a:t>222</a:t>
            </a:r>
            <a:r>
              <a:rPr lang="en-US"/>
              <a:t>, 1283-1292.</a:t>
            </a:r>
          </a:p>
          <a:p>
            <a:pPr marL="457200" indent="-457200">
              <a:spcBef>
                <a:spcPct val="50000"/>
              </a:spcBef>
            </a:pPr>
            <a:r>
              <a:rPr lang="en-US">
                <a:solidFill>
                  <a:schemeClr val="accent2"/>
                </a:solidFill>
              </a:rPr>
              <a:t>The famous </a:t>
            </a:r>
            <a:r>
              <a:rPr lang="en-US" b="1">
                <a:solidFill>
                  <a:schemeClr val="accent2"/>
                </a:solidFill>
              </a:rPr>
              <a:t>TTAPS</a:t>
            </a:r>
            <a:r>
              <a:rPr lang="en-US">
                <a:solidFill>
                  <a:schemeClr val="accent2"/>
                </a:solidFill>
              </a:rPr>
              <a:t> paper – one of the two first climate model simulations of nuclear winter.</a:t>
            </a:r>
          </a:p>
          <a:p>
            <a:pPr marL="457200" indent="-457200">
              <a:spcBef>
                <a:spcPct val="50000"/>
              </a:spcBef>
            </a:pPr>
            <a:r>
              <a:rPr lang="en-US"/>
              <a:t>Gave </a:t>
            </a:r>
            <a:r>
              <a:rPr lang="en-US" b="1"/>
              <a:t>Nuclear Winter</a:t>
            </a:r>
            <a:r>
              <a:rPr lang="en-US"/>
              <a:t> its name.</a:t>
            </a:r>
          </a:p>
          <a:p>
            <a:pPr marL="457200" indent="-457200">
              <a:spcBef>
                <a:spcPct val="50000"/>
              </a:spcBef>
            </a:pPr>
            <a:r>
              <a:rPr lang="en-US">
                <a:solidFill>
                  <a:schemeClr val="accent2"/>
                </a:solidFill>
              </a:rPr>
              <a:t>Used a single column radiative-convective climate model which represented the entire Northern Hemisphere by one column and calculate the vertical distribution of temperature change for annual average radiation out to 300 days.</a:t>
            </a:r>
          </a:p>
        </p:txBody>
      </p:sp>
      <p:sp>
        <p:nvSpPr>
          <p:cNvPr id="24579" name="Text Box 3"/>
          <p:cNvSpPr txBox="1">
            <a:spLocks noChangeArrowheads="1"/>
          </p:cNvSpPr>
          <p:nvPr/>
        </p:nvSpPr>
        <p:spPr bwMode="auto">
          <a:xfrm>
            <a:off x="3048000" y="228600"/>
            <a:ext cx="3124200" cy="457200"/>
          </a:xfrm>
          <a:prstGeom prst="rect">
            <a:avLst/>
          </a:prstGeom>
          <a:noFill/>
          <a:ln w="9525">
            <a:noFill/>
            <a:miter lim="800000"/>
            <a:headEnd/>
            <a:tailEnd/>
          </a:ln>
        </p:spPr>
        <p:txBody>
          <a:bodyPr>
            <a:spAutoFit/>
          </a:bodyPr>
          <a:lstStyle/>
          <a:p>
            <a:pPr algn="ctr">
              <a:spcBef>
                <a:spcPct val="50000"/>
              </a:spcBef>
            </a:pPr>
            <a:r>
              <a:rPr lang="en-US" b="1"/>
              <a:t>TTAPS</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print"/>
          <a:srcRect/>
          <a:stretch>
            <a:fillRect/>
          </a:stretch>
        </p:blipFill>
        <p:spPr bwMode="auto">
          <a:xfrm>
            <a:off x="0" y="0"/>
            <a:ext cx="7258050" cy="3886200"/>
          </a:xfrm>
          <a:prstGeom prst="rect">
            <a:avLst/>
          </a:prstGeom>
          <a:noFill/>
          <a:ln w="38100">
            <a:noFill/>
            <a:miter lim="800000"/>
            <a:headEnd/>
            <a:tailEnd type="none" w="lg" len="lg"/>
          </a:ln>
        </p:spPr>
      </p:pic>
      <p:sp>
        <p:nvSpPr>
          <p:cNvPr id="183299" name="TextBox 2"/>
          <p:cNvSpPr txBox="1">
            <a:spLocks noChangeArrowheads="1"/>
          </p:cNvSpPr>
          <p:nvPr/>
        </p:nvSpPr>
        <p:spPr bwMode="auto">
          <a:xfrm>
            <a:off x="6307138" y="1190625"/>
            <a:ext cx="2684462" cy="830263"/>
          </a:xfrm>
          <a:prstGeom prst="rect">
            <a:avLst/>
          </a:prstGeom>
          <a:solidFill>
            <a:schemeClr val="bg1"/>
          </a:solidFill>
          <a:ln w="28575">
            <a:solidFill>
              <a:schemeClr val="tx1"/>
            </a:solidFill>
            <a:miter lim="800000"/>
            <a:headEnd/>
            <a:tailEnd/>
          </a:ln>
        </p:spPr>
        <p:txBody>
          <a:bodyPr>
            <a:spAutoFit/>
          </a:bodyPr>
          <a:lstStyle/>
          <a:p>
            <a:pPr algn="ctr"/>
            <a:r>
              <a:rPr lang="en-US"/>
              <a:t>Alberta, Canada, May 28, 2001</a:t>
            </a:r>
          </a:p>
        </p:txBody>
      </p:sp>
      <p:pic>
        <p:nvPicPr>
          <p:cNvPr id="357379" name="Picture 3"/>
          <p:cNvPicPr>
            <a:picLocks noChangeAspect="1" noChangeArrowheads="1"/>
          </p:cNvPicPr>
          <p:nvPr/>
        </p:nvPicPr>
        <p:blipFill>
          <a:blip r:embed="rId4" cstate="print"/>
          <a:srcRect/>
          <a:stretch>
            <a:fillRect/>
          </a:stretch>
        </p:blipFill>
        <p:spPr bwMode="auto">
          <a:xfrm>
            <a:off x="1944688" y="2278063"/>
            <a:ext cx="7199312" cy="4579937"/>
          </a:xfrm>
          <a:prstGeom prst="rect">
            <a:avLst/>
          </a:prstGeom>
          <a:noFill/>
          <a:ln w="38100">
            <a:noFill/>
            <a:miter lim="800000"/>
            <a:headEnd/>
            <a:tailEnd type="none" w="lg" len="lg"/>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7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2" name="Picture 3"/>
          <p:cNvPicPr>
            <a:picLocks noChangeAspect="1" noChangeArrowheads="1"/>
          </p:cNvPicPr>
          <p:nvPr/>
        </p:nvPicPr>
        <p:blipFill>
          <a:blip r:embed="rId3" cstate="print"/>
          <a:srcRect/>
          <a:stretch>
            <a:fillRect/>
          </a:stretch>
        </p:blipFill>
        <p:spPr bwMode="auto">
          <a:xfrm>
            <a:off x="0" y="0"/>
            <a:ext cx="9144000" cy="2603500"/>
          </a:xfrm>
          <a:prstGeom prst="rect">
            <a:avLst/>
          </a:prstGeom>
          <a:noFill/>
          <a:ln w="38100">
            <a:noFill/>
            <a:miter lim="800000"/>
            <a:headEnd/>
            <a:tailEnd type="none" w="lg" len="lg"/>
          </a:ln>
        </p:spPr>
      </p:pic>
      <p:pic>
        <p:nvPicPr>
          <p:cNvPr id="184323" name="Picture 4"/>
          <p:cNvPicPr>
            <a:picLocks noChangeAspect="1" noChangeArrowheads="1"/>
          </p:cNvPicPr>
          <p:nvPr/>
        </p:nvPicPr>
        <p:blipFill>
          <a:blip r:embed="rId4" cstate="print"/>
          <a:srcRect/>
          <a:stretch>
            <a:fillRect/>
          </a:stretch>
        </p:blipFill>
        <p:spPr bwMode="auto">
          <a:xfrm>
            <a:off x="536575" y="2606675"/>
            <a:ext cx="8145463" cy="4251325"/>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6" name="Picture 5"/>
          <p:cNvPicPr>
            <a:picLocks noChangeAspect="1" noChangeArrowheads="1"/>
          </p:cNvPicPr>
          <p:nvPr/>
        </p:nvPicPr>
        <p:blipFill>
          <a:blip r:embed="rId3" cstate="print"/>
          <a:srcRect/>
          <a:stretch>
            <a:fillRect/>
          </a:stretch>
        </p:blipFill>
        <p:spPr bwMode="auto">
          <a:xfrm>
            <a:off x="411163" y="220663"/>
            <a:ext cx="8362950" cy="6434137"/>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404813" y="5365750"/>
            <a:ext cx="8328025" cy="822325"/>
          </a:xfrm>
          <a:prstGeom prst="rect">
            <a:avLst/>
          </a:prstGeom>
          <a:noFill/>
          <a:ln w="38100">
            <a:noFill/>
            <a:miter lim="800000"/>
            <a:headEnd/>
            <a:tailEnd/>
          </a:ln>
        </p:spPr>
        <p:txBody>
          <a:bodyPr>
            <a:spAutoFit/>
          </a:bodyPr>
          <a:lstStyle/>
          <a:p>
            <a:pPr algn="ctr">
              <a:spcBef>
                <a:spcPct val="50000"/>
              </a:spcBef>
            </a:pPr>
            <a:r>
              <a:rPr lang="en-US"/>
              <a:t>Dust storms from the Saharan desert regularly demonstrate long-range tropospheric aerosol transport.</a:t>
            </a:r>
          </a:p>
        </p:txBody>
      </p:sp>
      <p:pic>
        <p:nvPicPr>
          <p:cNvPr id="186371" name="Picture 3" descr="SaharaDustStormWestAfrica"/>
          <p:cNvPicPr>
            <a:picLocks noChangeAspect="1" noChangeArrowheads="1"/>
          </p:cNvPicPr>
          <p:nvPr/>
        </p:nvPicPr>
        <p:blipFill>
          <a:blip r:embed="rId3" cstate="print"/>
          <a:srcRect/>
          <a:stretch>
            <a:fillRect/>
          </a:stretch>
        </p:blipFill>
        <p:spPr bwMode="auto">
          <a:xfrm>
            <a:off x="647700" y="15875"/>
            <a:ext cx="7791450" cy="5254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457200" y="1219200"/>
            <a:ext cx="2743200" cy="4291013"/>
          </a:xfrm>
          <a:prstGeom prst="rect">
            <a:avLst/>
          </a:prstGeom>
          <a:noFill/>
          <a:ln w="9525">
            <a:noFill/>
            <a:miter lim="800000"/>
            <a:headEnd/>
            <a:tailEnd/>
          </a:ln>
        </p:spPr>
        <p:txBody>
          <a:bodyPr>
            <a:spAutoFit/>
          </a:bodyPr>
          <a:lstStyle/>
          <a:p>
            <a:pPr algn="ctr" eaLnBrk="0" hangingPunct="0">
              <a:spcBef>
                <a:spcPct val="50000"/>
              </a:spcBef>
            </a:pPr>
            <a:r>
              <a:rPr lang="ja-JP" altLang="en-US"/>
              <a:t>“</a:t>
            </a:r>
            <a:r>
              <a:rPr lang="en-US" altLang="ja-JP"/>
              <a:t>The Scream</a:t>
            </a:r>
            <a:r>
              <a:rPr lang="ja-JP" altLang="en-US"/>
              <a:t>”</a:t>
            </a:r>
            <a:endParaRPr lang="en-US" altLang="ja-JP"/>
          </a:p>
          <a:p>
            <a:pPr algn="ctr" eaLnBrk="0" hangingPunct="0">
              <a:spcBef>
                <a:spcPct val="50000"/>
              </a:spcBef>
            </a:pPr>
            <a:r>
              <a:rPr lang="en-US"/>
              <a:t>Edvard Munch</a:t>
            </a:r>
          </a:p>
          <a:p>
            <a:pPr algn="ctr" eaLnBrk="0" hangingPunct="0">
              <a:spcBef>
                <a:spcPct val="50000"/>
              </a:spcBef>
            </a:pPr>
            <a:endParaRPr lang="en-US"/>
          </a:p>
          <a:p>
            <a:pPr algn="ctr" eaLnBrk="0" hangingPunct="0">
              <a:spcBef>
                <a:spcPct val="50000"/>
              </a:spcBef>
            </a:pPr>
            <a:r>
              <a:rPr lang="en-US"/>
              <a:t>Painted in 1893 based on Munch</a:t>
            </a:r>
            <a:r>
              <a:rPr lang="ja-JP" altLang="en-US"/>
              <a:t>’</a:t>
            </a:r>
            <a:r>
              <a:rPr lang="en-US" altLang="ja-JP"/>
              <a:t>s memory of the brilliant sunsets following the 1883 Krakatau eruption.</a:t>
            </a:r>
            <a:endParaRPr lang="en-US"/>
          </a:p>
        </p:txBody>
      </p:sp>
      <p:pic>
        <p:nvPicPr>
          <p:cNvPr id="187395" name="Picture 3" descr="Scream2"/>
          <p:cNvPicPr>
            <a:picLocks noChangeAspect="1" noChangeArrowheads="1"/>
          </p:cNvPicPr>
          <p:nvPr/>
        </p:nvPicPr>
        <p:blipFill>
          <a:blip r:embed="rId3" cstate="print">
            <a:lum bright="-6000"/>
          </a:blip>
          <a:srcRect l="6000" t="4485" b="3587"/>
          <a:stretch>
            <a:fillRect/>
          </a:stretch>
        </p:blipFill>
        <p:spPr bwMode="auto">
          <a:xfrm>
            <a:off x="3890963" y="-15875"/>
            <a:ext cx="5253037" cy="686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Image45"/>
          <p:cNvPicPr>
            <a:picLocks noChangeAspect="1" noChangeArrowheads="1"/>
          </p:cNvPicPr>
          <p:nvPr/>
        </p:nvPicPr>
        <p:blipFill>
          <a:blip r:embed="rId3" cstate="print"/>
          <a:srcRect l="4385" t="6425" r="5263" b="3615"/>
          <a:stretch>
            <a:fillRect/>
          </a:stretch>
        </p:blipFill>
        <p:spPr bwMode="auto">
          <a:xfrm>
            <a:off x="762000" y="152400"/>
            <a:ext cx="7848600" cy="5334000"/>
          </a:xfrm>
          <a:prstGeom prst="rect">
            <a:avLst/>
          </a:prstGeom>
          <a:noFill/>
          <a:ln w="9525">
            <a:noFill/>
            <a:miter lim="800000"/>
            <a:headEnd/>
            <a:tailEnd/>
          </a:ln>
        </p:spPr>
      </p:pic>
      <p:sp>
        <p:nvSpPr>
          <p:cNvPr id="188419" name="Text Box 3"/>
          <p:cNvSpPr txBox="1">
            <a:spLocks noChangeArrowheads="1"/>
          </p:cNvSpPr>
          <p:nvPr/>
        </p:nvSpPr>
        <p:spPr bwMode="auto">
          <a:xfrm>
            <a:off x="1143000" y="5751513"/>
            <a:ext cx="6400800" cy="457200"/>
          </a:xfrm>
          <a:prstGeom prst="rect">
            <a:avLst/>
          </a:prstGeom>
          <a:noFill/>
          <a:ln w="9525">
            <a:noFill/>
            <a:miter lim="800000"/>
            <a:headEnd/>
            <a:tailEnd/>
          </a:ln>
        </p:spPr>
        <p:txBody>
          <a:bodyPr>
            <a:spAutoFit/>
          </a:bodyPr>
          <a:lstStyle/>
          <a:p>
            <a:pPr algn="ctr">
              <a:spcBef>
                <a:spcPct val="50000"/>
              </a:spcBef>
            </a:pPr>
            <a:r>
              <a:rPr lang="en-US"/>
              <a:t>El Chichón, before the 1982 eruptions</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1143000" y="5751513"/>
            <a:ext cx="6400800" cy="457200"/>
          </a:xfrm>
          <a:prstGeom prst="rect">
            <a:avLst/>
          </a:prstGeom>
          <a:noFill/>
          <a:ln w="9525">
            <a:noFill/>
            <a:miter lim="800000"/>
            <a:headEnd/>
            <a:tailEnd/>
          </a:ln>
        </p:spPr>
        <p:txBody>
          <a:bodyPr>
            <a:spAutoFit/>
          </a:bodyPr>
          <a:lstStyle/>
          <a:p>
            <a:pPr algn="ctr">
              <a:spcBef>
                <a:spcPct val="50000"/>
              </a:spcBef>
            </a:pPr>
            <a:r>
              <a:rPr lang="en-US"/>
              <a:t>El Chichón, after the 1982 eruptions</a:t>
            </a:r>
          </a:p>
        </p:txBody>
      </p:sp>
      <p:pic>
        <p:nvPicPr>
          <p:cNvPr id="189443" name="Picture 3" descr="NewImage2"/>
          <p:cNvPicPr>
            <a:picLocks noChangeAspect="1" noChangeArrowheads="1"/>
          </p:cNvPicPr>
          <p:nvPr/>
        </p:nvPicPr>
        <p:blipFill>
          <a:blip r:embed="rId3" cstate="print"/>
          <a:srcRect l="4504" t="3964" r="5405" b="6636"/>
          <a:stretch>
            <a:fillRect/>
          </a:stretch>
        </p:blipFill>
        <p:spPr bwMode="auto">
          <a:xfrm>
            <a:off x="533400" y="96838"/>
            <a:ext cx="8153400" cy="5514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1630363" y="523875"/>
            <a:ext cx="4419600" cy="457200"/>
          </a:xfrm>
          <a:prstGeom prst="rect">
            <a:avLst/>
          </a:prstGeom>
          <a:noFill/>
          <a:ln w="9525">
            <a:noFill/>
            <a:miter lim="800000"/>
            <a:headEnd/>
            <a:tailEnd/>
          </a:ln>
        </p:spPr>
        <p:txBody>
          <a:bodyPr>
            <a:spAutoFit/>
          </a:bodyPr>
          <a:lstStyle/>
          <a:p>
            <a:pPr algn="ctr" eaLnBrk="0" hangingPunct="0">
              <a:spcBef>
                <a:spcPct val="50000"/>
              </a:spcBef>
            </a:pPr>
            <a:r>
              <a:rPr lang="en-US" b="1">
                <a:solidFill>
                  <a:schemeClr val="accent2"/>
                </a:solidFill>
              </a:rPr>
              <a:t>El Chichón, 1982</a:t>
            </a:r>
            <a:endParaRPr lang="en-US"/>
          </a:p>
        </p:txBody>
      </p:sp>
      <p:sp>
        <p:nvSpPr>
          <p:cNvPr id="190467" name="Text Box 3"/>
          <p:cNvSpPr txBox="1">
            <a:spLocks noChangeArrowheads="1"/>
          </p:cNvSpPr>
          <p:nvPr/>
        </p:nvSpPr>
        <p:spPr bwMode="auto">
          <a:xfrm>
            <a:off x="2286000" y="6324600"/>
            <a:ext cx="4191000" cy="366713"/>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rPr>
              <a:t>(Robock and Matson, 1983)</a:t>
            </a:r>
          </a:p>
        </p:txBody>
      </p:sp>
      <p:pic>
        <p:nvPicPr>
          <p:cNvPr id="190468" name="Picture 4" descr="ECtransport1"/>
          <p:cNvPicPr>
            <a:picLocks noChangeAspect="1" noChangeArrowheads="1"/>
          </p:cNvPicPr>
          <p:nvPr/>
        </p:nvPicPr>
        <p:blipFill>
          <a:blip r:embed="rId3" cstate="print"/>
          <a:srcRect/>
          <a:stretch>
            <a:fillRect/>
          </a:stretch>
        </p:blipFill>
        <p:spPr bwMode="auto">
          <a:xfrm>
            <a:off x="1066800" y="1063625"/>
            <a:ext cx="6238875" cy="4962525"/>
          </a:xfrm>
          <a:prstGeom prst="rect">
            <a:avLst/>
          </a:prstGeom>
          <a:noFill/>
          <a:ln w="9525">
            <a:noFill/>
            <a:miter lim="800000"/>
            <a:headEnd/>
            <a:tailEnd/>
          </a:ln>
        </p:spPr>
      </p:pic>
      <p:pic>
        <p:nvPicPr>
          <p:cNvPr id="308229" name="Picture 5" descr="ECtransport2"/>
          <p:cNvPicPr>
            <a:picLocks noChangeAspect="1" noChangeArrowheads="1"/>
          </p:cNvPicPr>
          <p:nvPr/>
        </p:nvPicPr>
        <p:blipFill>
          <a:blip r:embed="rId4" cstate="print"/>
          <a:srcRect/>
          <a:stretch>
            <a:fillRect/>
          </a:stretch>
        </p:blipFill>
        <p:spPr bwMode="auto">
          <a:xfrm>
            <a:off x="990600" y="1068388"/>
            <a:ext cx="6305550" cy="4995862"/>
          </a:xfrm>
          <a:prstGeom prst="rect">
            <a:avLst/>
          </a:prstGeom>
          <a:noFill/>
          <a:ln w="9525">
            <a:noFill/>
            <a:miter lim="800000"/>
            <a:headEnd/>
            <a:tailEnd/>
          </a:ln>
        </p:spPr>
      </p:pic>
      <p:pic>
        <p:nvPicPr>
          <p:cNvPr id="308230" name="Picture 6" descr="ECtransport3"/>
          <p:cNvPicPr>
            <a:picLocks noChangeAspect="1" noChangeArrowheads="1"/>
          </p:cNvPicPr>
          <p:nvPr/>
        </p:nvPicPr>
        <p:blipFill>
          <a:blip r:embed="rId5" cstate="print"/>
          <a:srcRect/>
          <a:stretch>
            <a:fillRect/>
          </a:stretch>
        </p:blipFill>
        <p:spPr bwMode="auto">
          <a:xfrm>
            <a:off x="1143000" y="1144588"/>
            <a:ext cx="6172200" cy="49831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82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8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1491" name="Text Box 3"/>
          <p:cNvSpPr txBox="1">
            <a:spLocks noChangeArrowheads="1"/>
          </p:cNvSpPr>
          <p:nvPr/>
        </p:nvSpPr>
        <p:spPr bwMode="auto">
          <a:xfrm>
            <a:off x="231775" y="174625"/>
            <a:ext cx="8653463" cy="1552575"/>
          </a:xfrm>
          <a:prstGeom prst="rect">
            <a:avLst/>
          </a:prstGeom>
          <a:noFill/>
          <a:ln w="9525">
            <a:noFill/>
            <a:miter lim="800000"/>
            <a:headEnd/>
            <a:tailEnd/>
          </a:ln>
        </p:spPr>
        <p:txBody>
          <a:bodyPr>
            <a:spAutoFit/>
          </a:bodyPr>
          <a:lstStyle/>
          <a:p>
            <a:pPr algn="just" eaLnBrk="0" hangingPunct="0">
              <a:spcBef>
                <a:spcPct val="50000"/>
              </a:spcBef>
            </a:pPr>
            <a:r>
              <a:rPr lang="en-US"/>
              <a:t>1783-84, The Lakagígar (Laki), Iceland volcano erupted for 8 months, filling the atmosphere with particles, cooling the Eurasian continent and causing a collapse of the African and Indian monsoons.</a:t>
            </a: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457200" y="2746375"/>
            <a:ext cx="8337550" cy="3354388"/>
          </a:xfrm>
          <a:prstGeom prst="rect">
            <a:avLst/>
          </a:prstGeom>
          <a:noFill/>
          <a:ln w="9525">
            <a:noFill/>
            <a:miter lim="800000"/>
            <a:headEnd/>
            <a:tailEnd/>
          </a:ln>
        </p:spPr>
        <p:txBody>
          <a:bodyPr anchor="ctr">
            <a:spAutoFit/>
          </a:bodyPr>
          <a:lstStyle/>
          <a:p>
            <a:r>
              <a:rPr lang="ja-JP" altLang="en-US" sz="2000">
                <a:cs typeface="Times New Roman" pitchFamily="18" charset="0"/>
              </a:rPr>
              <a:t>“</a:t>
            </a:r>
            <a:r>
              <a:rPr lang="en-US" altLang="ja-JP" sz="2000">
                <a:cs typeface="Times New Roman" pitchFamily="18" charset="0"/>
              </a:rPr>
              <a:t>The inundation of 1783 was not sufficient, great part of the lands therefore could not be sown for want of being watered, and another part was in the same predicament for want of seed.  In 1784, the Nile again did not rise to the favorable height, and the dearth immediately became excessive.  Soon after the end of November, the famine carried off, at Cairo, nearly as many as the plague; the streets, which before were full of beggars, now afforded not a single one: all had perished or deserted the city.</a:t>
            </a:r>
            <a:r>
              <a:rPr lang="ja-JP" altLang="en-US" sz="2000">
                <a:cs typeface="Times New Roman" pitchFamily="18" charset="0"/>
              </a:rPr>
              <a:t>”</a:t>
            </a:r>
            <a:r>
              <a:rPr lang="en-US" altLang="ja-JP" sz="1800">
                <a:cs typeface="Times New Roman" pitchFamily="18" charset="0"/>
              </a:rPr>
              <a:t>   </a:t>
            </a:r>
          </a:p>
          <a:p>
            <a:endParaRPr lang="en-US" sz="1800">
              <a:cs typeface="Times New Roman" pitchFamily="18" charset="0"/>
            </a:endParaRPr>
          </a:p>
          <a:p>
            <a:r>
              <a:rPr lang="en-US" sz="1800">
                <a:cs typeface="Times New Roman" pitchFamily="18" charset="0"/>
              </a:rPr>
              <a:t>By January 1785, 1/6 of the population of Egypt had either died or left the country in the previous two years.  </a:t>
            </a:r>
          </a:p>
        </p:txBody>
      </p:sp>
      <p:sp>
        <p:nvSpPr>
          <p:cNvPr id="192515" name="Rectangle 3"/>
          <p:cNvSpPr>
            <a:spLocks noChangeArrowheads="1"/>
          </p:cNvSpPr>
          <p:nvPr/>
        </p:nvSpPr>
        <p:spPr bwMode="auto">
          <a:xfrm>
            <a:off x="457200" y="768350"/>
            <a:ext cx="5334000" cy="1631950"/>
          </a:xfrm>
          <a:prstGeom prst="rect">
            <a:avLst/>
          </a:prstGeom>
          <a:noFill/>
          <a:ln w="9525">
            <a:noFill/>
            <a:miter lim="800000"/>
            <a:headEnd/>
            <a:tailEnd/>
          </a:ln>
        </p:spPr>
        <p:txBody>
          <a:bodyPr anchor="ctr">
            <a:spAutoFit/>
          </a:bodyPr>
          <a:lstStyle/>
          <a:p>
            <a:pPr algn="ctr"/>
            <a:r>
              <a:rPr lang="en-US" sz="2000">
                <a:solidFill>
                  <a:schemeClr val="accent2"/>
                </a:solidFill>
                <a:cs typeface="Times New Roman" pitchFamily="18" charset="0"/>
              </a:rPr>
              <a:t>Constantin-François de Chasseboeuf, </a:t>
            </a:r>
            <a:r>
              <a:rPr lang="en-US" sz="2000" b="1">
                <a:solidFill>
                  <a:schemeClr val="accent2"/>
                </a:solidFill>
                <a:cs typeface="Times New Roman" pitchFamily="18" charset="0"/>
              </a:rPr>
              <a:t>Comte de Volney</a:t>
            </a:r>
            <a:r>
              <a:rPr lang="en-US" sz="2000">
                <a:solidFill>
                  <a:schemeClr val="accent2"/>
                </a:solidFill>
                <a:cs typeface="Times New Roman" pitchFamily="18" charset="0"/>
              </a:rPr>
              <a:t/>
            </a:r>
            <a:br>
              <a:rPr lang="en-US" sz="2000">
                <a:solidFill>
                  <a:schemeClr val="accent2"/>
                </a:solidFill>
                <a:cs typeface="Times New Roman" pitchFamily="18" charset="0"/>
              </a:rPr>
            </a:br>
            <a:r>
              <a:rPr lang="en-US" sz="2000" i="1">
                <a:solidFill>
                  <a:schemeClr val="accent2"/>
                </a:solidFill>
                <a:cs typeface="Times New Roman" pitchFamily="18" charset="0"/>
              </a:rPr>
              <a:t>Travels through Syria and Egypt, in the years 1783, 1784, and 1785, Vol. I</a:t>
            </a:r>
            <a:r>
              <a:rPr lang="en-US" sz="2000">
                <a:solidFill>
                  <a:schemeClr val="accent2"/>
                </a:solidFill>
                <a:cs typeface="Times New Roman" pitchFamily="18" charset="0"/>
              </a:rPr>
              <a:t/>
            </a:r>
            <a:br>
              <a:rPr lang="en-US" sz="2000">
                <a:solidFill>
                  <a:schemeClr val="accent2"/>
                </a:solidFill>
                <a:cs typeface="Times New Roman" pitchFamily="18" charset="0"/>
              </a:rPr>
            </a:br>
            <a:r>
              <a:rPr lang="en-US" sz="2000">
                <a:solidFill>
                  <a:schemeClr val="accent2"/>
                </a:solidFill>
                <a:cs typeface="Times New Roman" pitchFamily="18" charset="0"/>
              </a:rPr>
              <a:t>Dublin, 258 pp. (1788)</a:t>
            </a:r>
            <a:endParaRPr lang="en-US" sz="2000">
              <a:solidFill>
                <a:schemeClr val="accent2"/>
              </a:solidFill>
            </a:endParaRPr>
          </a:p>
        </p:txBody>
      </p:sp>
      <p:sp>
        <p:nvSpPr>
          <p:cNvPr id="192516" name="Text Box 4"/>
          <p:cNvSpPr txBox="1">
            <a:spLocks noChangeArrowheads="1"/>
          </p:cNvSpPr>
          <p:nvPr/>
        </p:nvSpPr>
        <p:spPr bwMode="auto">
          <a:xfrm>
            <a:off x="1849438" y="6294438"/>
            <a:ext cx="6000750" cy="244475"/>
          </a:xfrm>
          <a:prstGeom prst="rect">
            <a:avLst/>
          </a:prstGeom>
          <a:noFill/>
          <a:ln w="38100">
            <a:noFill/>
            <a:miter lim="800000"/>
            <a:headEnd/>
            <a:tailEnd type="none" w="lg" len="lg"/>
          </a:ln>
        </p:spPr>
        <p:txBody>
          <a:bodyPr>
            <a:spAutoFit/>
          </a:bodyPr>
          <a:lstStyle/>
          <a:p>
            <a:pPr>
              <a:spcBef>
                <a:spcPct val="50000"/>
              </a:spcBef>
            </a:pPr>
            <a:r>
              <a:rPr lang="en-US" sz="1000">
                <a:solidFill>
                  <a:schemeClr val="bg1"/>
                </a:solidFill>
              </a:rPr>
              <a:t>http://www.academie-francaise.fr/images/immortels/portraits/volney.jpg</a:t>
            </a:r>
          </a:p>
        </p:txBody>
      </p:sp>
      <p:pic>
        <p:nvPicPr>
          <p:cNvPr id="192517" name="Picture 5" descr="volney"/>
          <p:cNvPicPr>
            <a:picLocks noChangeAspect="1" noChangeArrowheads="1"/>
          </p:cNvPicPr>
          <p:nvPr/>
        </p:nvPicPr>
        <p:blipFill>
          <a:blip r:embed="rId3" cstate="print"/>
          <a:srcRect/>
          <a:stretch>
            <a:fillRect/>
          </a:stretch>
        </p:blipFill>
        <p:spPr bwMode="auto">
          <a:xfrm>
            <a:off x="6167438" y="122238"/>
            <a:ext cx="2163762" cy="2465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823913" y="917575"/>
            <a:ext cx="3473450" cy="3443288"/>
            <a:chOff x="519" y="578"/>
            <a:chExt cx="2188" cy="2169"/>
          </a:xfrm>
        </p:grpSpPr>
        <p:grpSp>
          <p:nvGrpSpPr>
            <p:cNvPr id="28525" name="Group 3"/>
            <p:cNvGrpSpPr>
              <a:grpSpLocks noChangeAspect="1"/>
            </p:cNvGrpSpPr>
            <p:nvPr/>
          </p:nvGrpSpPr>
          <p:grpSpPr bwMode="auto">
            <a:xfrm>
              <a:off x="519" y="578"/>
              <a:ext cx="2188" cy="2169"/>
              <a:chOff x="948" y="198"/>
              <a:chExt cx="4158" cy="4122"/>
            </a:xfrm>
          </p:grpSpPr>
          <p:grpSp>
            <p:nvGrpSpPr>
              <p:cNvPr id="28528" name="Group 4"/>
              <p:cNvGrpSpPr>
                <a:grpSpLocks noChangeAspect="1"/>
              </p:cNvGrpSpPr>
              <p:nvPr/>
            </p:nvGrpSpPr>
            <p:grpSpPr bwMode="auto">
              <a:xfrm>
                <a:off x="948" y="198"/>
                <a:ext cx="4158" cy="1128"/>
                <a:chOff x="948" y="198"/>
                <a:chExt cx="4158" cy="1128"/>
              </a:xfrm>
            </p:grpSpPr>
            <p:grpSp>
              <p:nvGrpSpPr>
                <p:cNvPr id="30652" name="Group 5"/>
                <p:cNvGrpSpPr>
                  <a:grpSpLocks noChangeAspect="1"/>
                </p:cNvGrpSpPr>
                <p:nvPr/>
              </p:nvGrpSpPr>
              <p:grpSpPr bwMode="auto">
                <a:xfrm>
                  <a:off x="948" y="198"/>
                  <a:ext cx="4158" cy="378"/>
                  <a:chOff x="948" y="198"/>
                  <a:chExt cx="4158" cy="378"/>
                </a:xfrm>
              </p:grpSpPr>
              <p:grpSp>
                <p:nvGrpSpPr>
                  <p:cNvPr id="31183" name="Group 6"/>
                  <p:cNvGrpSpPr>
                    <a:grpSpLocks noChangeAspect="1"/>
                  </p:cNvGrpSpPr>
                  <p:nvPr/>
                </p:nvGrpSpPr>
                <p:grpSpPr bwMode="auto">
                  <a:xfrm>
                    <a:off x="948" y="198"/>
                    <a:ext cx="378" cy="378"/>
                    <a:chOff x="948" y="198"/>
                    <a:chExt cx="2322" cy="2322"/>
                  </a:xfrm>
                </p:grpSpPr>
                <p:sp>
                  <p:nvSpPr>
                    <p:cNvPr id="31424" name="Rectangle 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425" name="Oval 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26" name="Oval 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27" name="Oval 1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28" name="Oval 1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29" name="Oval 1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0" name="Oval 1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1" name="Oval 1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2" name="Oval 1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3" name="Oval 1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4" name="Oval 1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5" name="Oval 1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6" name="Oval 1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7" name="Oval 2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8" name="Oval 2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39" name="Oval 2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40" name="Oval 2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41" name="Oval 2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42" name="Oval 2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43" name="Oval 2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44" name="Oval 2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45" name="Oval 2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46" name="Oval 2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84" name="Group 30"/>
                  <p:cNvGrpSpPr>
                    <a:grpSpLocks noChangeAspect="1"/>
                  </p:cNvGrpSpPr>
                  <p:nvPr/>
                </p:nvGrpSpPr>
                <p:grpSpPr bwMode="auto">
                  <a:xfrm>
                    <a:off x="1326" y="198"/>
                    <a:ext cx="378" cy="378"/>
                    <a:chOff x="948" y="198"/>
                    <a:chExt cx="2322" cy="2322"/>
                  </a:xfrm>
                </p:grpSpPr>
                <p:sp>
                  <p:nvSpPr>
                    <p:cNvPr id="31401" name="Rectangle 3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402" name="Oval 3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03" name="Oval 3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04" name="Oval 3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05" name="Oval 3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06" name="Oval 3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07" name="Oval 3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08" name="Oval 3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09" name="Oval 3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0" name="Oval 4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1" name="Oval 4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2" name="Oval 4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3" name="Oval 4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4" name="Oval 4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5" name="Oval 4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6" name="Oval 4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7" name="Oval 4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8" name="Oval 4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19" name="Oval 4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20" name="Oval 5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21" name="Oval 5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22" name="Oval 5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23" name="Oval 5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85" name="Group 54"/>
                  <p:cNvGrpSpPr>
                    <a:grpSpLocks noChangeAspect="1"/>
                  </p:cNvGrpSpPr>
                  <p:nvPr/>
                </p:nvGrpSpPr>
                <p:grpSpPr bwMode="auto">
                  <a:xfrm>
                    <a:off x="1704" y="198"/>
                    <a:ext cx="378" cy="378"/>
                    <a:chOff x="948" y="198"/>
                    <a:chExt cx="2322" cy="2322"/>
                  </a:xfrm>
                </p:grpSpPr>
                <p:sp>
                  <p:nvSpPr>
                    <p:cNvPr id="31378" name="Rectangle 5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379" name="Oval 5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0" name="Oval 5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1" name="Oval 5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2" name="Oval 5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3" name="Oval 6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4" name="Oval 6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5" name="Oval 6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6" name="Oval 6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7" name="Oval 6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8" name="Oval 6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89" name="Oval 6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0" name="Oval 6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1" name="Oval 6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2" name="Oval 6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3" name="Oval 7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4" name="Oval 7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5" name="Oval 7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6" name="Oval 7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7" name="Oval 7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8" name="Oval 7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99" name="Oval 7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400" name="Oval 7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86" name="Group 78"/>
                  <p:cNvGrpSpPr>
                    <a:grpSpLocks noChangeAspect="1"/>
                  </p:cNvGrpSpPr>
                  <p:nvPr/>
                </p:nvGrpSpPr>
                <p:grpSpPr bwMode="auto">
                  <a:xfrm>
                    <a:off x="4728" y="198"/>
                    <a:ext cx="378" cy="378"/>
                    <a:chOff x="948" y="198"/>
                    <a:chExt cx="2322" cy="2322"/>
                  </a:xfrm>
                </p:grpSpPr>
                <p:sp>
                  <p:nvSpPr>
                    <p:cNvPr id="31355" name="Rectangle 7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356" name="Oval 8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57" name="Oval 8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58" name="Oval 8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59" name="Oval 8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0" name="Oval 8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1" name="Oval 8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2" name="Oval 8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3" name="Oval 8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4" name="Oval 8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5" name="Oval 8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6" name="Oval 9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7" name="Oval 9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8" name="Oval 9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69" name="Oval 9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70" name="Oval 9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71" name="Oval 9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72" name="Oval 9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73" name="Oval 9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74" name="Oval 9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75" name="Oval 9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76" name="Oval 10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77" name="Oval 10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87" name="Group 102"/>
                  <p:cNvGrpSpPr>
                    <a:grpSpLocks noChangeAspect="1"/>
                  </p:cNvGrpSpPr>
                  <p:nvPr/>
                </p:nvGrpSpPr>
                <p:grpSpPr bwMode="auto">
                  <a:xfrm>
                    <a:off x="2082" y="198"/>
                    <a:ext cx="378" cy="378"/>
                    <a:chOff x="948" y="198"/>
                    <a:chExt cx="2322" cy="2322"/>
                  </a:xfrm>
                </p:grpSpPr>
                <p:sp>
                  <p:nvSpPr>
                    <p:cNvPr id="31332" name="Rectangle 10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333" name="Oval 10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34" name="Oval 10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35" name="Oval 10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36" name="Oval 10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37" name="Oval 10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38" name="Oval 10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39" name="Oval 11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0" name="Oval 11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1" name="Oval 11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2" name="Oval 11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3" name="Oval 11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4" name="Oval 11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5" name="Oval 11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6" name="Oval 11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7" name="Oval 11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8" name="Oval 11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49" name="Oval 12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50" name="Oval 12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51" name="Oval 12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52" name="Oval 12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53" name="Oval 12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54" name="Oval 12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88" name="Group 126"/>
                  <p:cNvGrpSpPr>
                    <a:grpSpLocks noChangeAspect="1"/>
                  </p:cNvGrpSpPr>
                  <p:nvPr/>
                </p:nvGrpSpPr>
                <p:grpSpPr bwMode="auto">
                  <a:xfrm>
                    <a:off x="2460" y="198"/>
                    <a:ext cx="378" cy="378"/>
                    <a:chOff x="948" y="198"/>
                    <a:chExt cx="2322" cy="2322"/>
                  </a:xfrm>
                </p:grpSpPr>
                <p:sp>
                  <p:nvSpPr>
                    <p:cNvPr id="31309" name="Rectangle 12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310" name="Oval 12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1" name="Oval 12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2" name="Oval 13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3" name="Oval 13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4" name="Oval 13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5" name="Oval 13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6" name="Oval 13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7" name="Oval 13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8" name="Oval 13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19" name="Oval 13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0" name="Oval 13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1" name="Oval 13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2" name="Oval 14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3" name="Oval 14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4" name="Oval 14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5" name="Oval 14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6" name="Oval 14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7" name="Oval 14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8" name="Oval 14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29" name="Oval 14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30" name="Oval 14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31" name="Oval 14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89" name="Group 150"/>
                  <p:cNvGrpSpPr>
                    <a:grpSpLocks noChangeAspect="1"/>
                  </p:cNvGrpSpPr>
                  <p:nvPr/>
                </p:nvGrpSpPr>
                <p:grpSpPr bwMode="auto">
                  <a:xfrm>
                    <a:off x="2838" y="198"/>
                    <a:ext cx="378" cy="378"/>
                    <a:chOff x="948" y="198"/>
                    <a:chExt cx="2322" cy="2322"/>
                  </a:xfrm>
                </p:grpSpPr>
                <p:sp>
                  <p:nvSpPr>
                    <p:cNvPr id="31286" name="Rectangle 15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287" name="Oval 15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88" name="Oval 15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89" name="Oval 15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0" name="Oval 15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1" name="Oval 15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2" name="Oval 15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3" name="Oval 15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4" name="Oval 15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5" name="Oval 16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6" name="Oval 16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7" name="Oval 16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8" name="Oval 16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99" name="Oval 16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0" name="Oval 16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1" name="Oval 16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2" name="Oval 16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3" name="Oval 16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4" name="Oval 16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5" name="Oval 17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6" name="Oval 17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7" name="Oval 17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308" name="Oval 17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90" name="Group 174"/>
                  <p:cNvGrpSpPr>
                    <a:grpSpLocks noChangeAspect="1"/>
                  </p:cNvGrpSpPr>
                  <p:nvPr/>
                </p:nvGrpSpPr>
                <p:grpSpPr bwMode="auto">
                  <a:xfrm>
                    <a:off x="3216" y="198"/>
                    <a:ext cx="378" cy="378"/>
                    <a:chOff x="948" y="198"/>
                    <a:chExt cx="2322" cy="2322"/>
                  </a:xfrm>
                </p:grpSpPr>
                <p:sp>
                  <p:nvSpPr>
                    <p:cNvPr id="31263" name="Rectangle 17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264" name="Oval 17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65" name="Oval 17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66" name="Oval 17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67" name="Oval 17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68" name="Oval 18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69" name="Oval 18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0" name="Oval 18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1" name="Oval 18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2" name="Oval 18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3" name="Oval 18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4" name="Oval 18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5" name="Oval 18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6" name="Oval 18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7" name="Oval 18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8" name="Oval 19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79" name="Oval 19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80" name="Oval 19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81" name="Oval 19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82" name="Oval 19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83" name="Oval 19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84" name="Oval 19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85" name="Oval 19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91" name="Group 198"/>
                  <p:cNvGrpSpPr>
                    <a:grpSpLocks noChangeAspect="1"/>
                  </p:cNvGrpSpPr>
                  <p:nvPr/>
                </p:nvGrpSpPr>
                <p:grpSpPr bwMode="auto">
                  <a:xfrm>
                    <a:off x="3594" y="198"/>
                    <a:ext cx="378" cy="378"/>
                    <a:chOff x="948" y="198"/>
                    <a:chExt cx="2322" cy="2322"/>
                  </a:xfrm>
                </p:grpSpPr>
                <p:sp>
                  <p:nvSpPr>
                    <p:cNvPr id="31240" name="Rectangle 19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241" name="Oval 20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42" name="Oval 20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43" name="Oval 20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44" name="Oval 20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45" name="Oval 20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46" name="Oval 20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47" name="Oval 20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48" name="Oval 20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49" name="Oval 20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0" name="Oval 20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1" name="Oval 21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2" name="Oval 21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3" name="Oval 21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4" name="Oval 21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5" name="Oval 21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6" name="Oval 21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7" name="Oval 21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8" name="Oval 21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59" name="Oval 21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60" name="Oval 21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61" name="Oval 22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62" name="Oval 22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92" name="Group 222"/>
                  <p:cNvGrpSpPr>
                    <a:grpSpLocks noChangeAspect="1"/>
                  </p:cNvGrpSpPr>
                  <p:nvPr/>
                </p:nvGrpSpPr>
                <p:grpSpPr bwMode="auto">
                  <a:xfrm>
                    <a:off x="3972" y="198"/>
                    <a:ext cx="378" cy="378"/>
                    <a:chOff x="948" y="198"/>
                    <a:chExt cx="2322" cy="2322"/>
                  </a:xfrm>
                </p:grpSpPr>
                <p:sp>
                  <p:nvSpPr>
                    <p:cNvPr id="31217" name="Rectangle 22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218" name="Oval 22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19" name="Oval 22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0" name="Oval 22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1" name="Oval 22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2" name="Oval 22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3" name="Oval 22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4" name="Oval 23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5" name="Oval 23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6" name="Oval 23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7" name="Oval 23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8" name="Oval 23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29" name="Oval 23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0" name="Oval 23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1" name="Oval 23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2" name="Oval 23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3" name="Oval 23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4" name="Oval 24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5" name="Oval 24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6" name="Oval 24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7" name="Oval 24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8" name="Oval 24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39" name="Oval 24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1193" name="Group 246"/>
                  <p:cNvGrpSpPr>
                    <a:grpSpLocks noChangeAspect="1"/>
                  </p:cNvGrpSpPr>
                  <p:nvPr/>
                </p:nvGrpSpPr>
                <p:grpSpPr bwMode="auto">
                  <a:xfrm>
                    <a:off x="4350" y="198"/>
                    <a:ext cx="378" cy="378"/>
                    <a:chOff x="948" y="198"/>
                    <a:chExt cx="2322" cy="2322"/>
                  </a:xfrm>
                </p:grpSpPr>
                <p:sp>
                  <p:nvSpPr>
                    <p:cNvPr id="31194" name="Rectangle 24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195" name="Oval 24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96" name="Oval 24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97" name="Oval 25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98" name="Oval 25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99" name="Oval 25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0" name="Oval 25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1" name="Oval 25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2" name="Oval 25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3" name="Oval 25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4" name="Oval 25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5" name="Oval 25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6" name="Oval 25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7" name="Oval 26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8" name="Oval 26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09" name="Oval 26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10" name="Oval 26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11" name="Oval 26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12" name="Oval 26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13" name="Oval 26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14" name="Oval 26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15" name="Oval 26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216" name="Oval 26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30653" name="Group 270"/>
                <p:cNvGrpSpPr>
                  <a:grpSpLocks noChangeAspect="1"/>
                </p:cNvGrpSpPr>
                <p:nvPr/>
              </p:nvGrpSpPr>
              <p:grpSpPr bwMode="auto">
                <a:xfrm>
                  <a:off x="948" y="570"/>
                  <a:ext cx="4158" cy="378"/>
                  <a:chOff x="948" y="198"/>
                  <a:chExt cx="4158" cy="378"/>
                </a:xfrm>
              </p:grpSpPr>
              <p:grpSp>
                <p:nvGrpSpPr>
                  <p:cNvPr id="30919" name="Group 271"/>
                  <p:cNvGrpSpPr>
                    <a:grpSpLocks noChangeAspect="1"/>
                  </p:cNvGrpSpPr>
                  <p:nvPr/>
                </p:nvGrpSpPr>
                <p:grpSpPr bwMode="auto">
                  <a:xfrm>
                    <a:off x="948" y="198"/>
                    <a:ext cx="378" cy="378"/>
                    <a:chOff x="948" y="198"/>
                    <a:chExt cx="2322" cy="2322"/>
                  </a:xfrm>
                </p:grpSpPr>
                <p:sp>
                  <p:nvSpPr>
                    <p:cNvPr id="31160" name="Rectangle 27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161" name="Oval 27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62" name="Oval 27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63" name="Oval 27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64" name="Oval 27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65" name="Oval 27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66" name="Oval 27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67" name="Oval 27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68" name="Oval 28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69" name="Oval 28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0" name="Oval 28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1" name="Oval 28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2" name="Oval 28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3" name="Oval 28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4" name="Oval 28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5" name="Oval 28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6" name="Oval 28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7" name="Oval 28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8" name="Oval 29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79" name="Oval 29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80" name="Oval 29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81" name="Oval 29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82" name="Oval 29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0" name="Group 295"/>
                  <p:cNvGrpSpPr>
                    <a:grpSpLocks noChangeAspect="1"/>
                  </p:cNvGrpSpPr>
                  <p:nvPr/>
                </p:nvGrpSpPr>
                <p:grpSpPr bwMode="auto">
                  <a:xfrm>
                    <a:off x="1326" y="198"/>
                    <a:ext cx="378" cy="378"/>
                    <a:chOff x="948" y="198"/>
                    <a:chExt cx="2322" cy="2322"/>
                  </a:xfrm>
                </p:grpSpPr>
                <p:sp>
                  <p:nvSpPr>
                    <p:cNvPr id="31137" name="Rectangle 29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138" name="Oval 29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39" name="Oval 29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0" name="Oval 29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1" name="Oval 30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2" name="Oval 30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3" name="Oval 30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4" name="Oval 30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5" name="Oval 30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6" name="Oval 30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7" name="Oval 30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8" name="Oval 30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49" name="Oval 30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0" name="Oval 30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1" name="Oval 31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2" name="Oval 31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3" name="Oval 31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4" name="Oval 31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5" name="Oval 31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6" name="Oval 31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7" name="Oval 31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8" name="Oval 31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59" name="Oval 31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1" name="Group 319"/>
                  <p:cNvGrpSpPr>
                    <a:grpSpLocks noChangeAspect="1"/>
                  </p:cNvGrpSpPr>
                  <p:nvPr/>
                </p:nvGrpSpPr>
                <p:grpSpPr bwMode="auto">
                  <a:xfrm>
                    <a:off x="1704" y="198"/>
                    <a:ext cx="378" cy="378"/>
                    <a:chOff x="948" y="198"/>
                    <a:chExt cx="2322" cy="2322"/>
                  </a:xfrm>
                </p:grpSpPr>
                <p:sp>
                  <p:nvSpPr>
                    <p:cNvPr id="31114" name="Rectangle 32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115" name="Oval 32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16" name="Oval 32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17" name="Oval 32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18" name="Oval 32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19" name="Oval 32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0" name="Oval 32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1" name="Oval 32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2" name="Oval 32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3" name="Oval 32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4" name="Oval 33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5" name="Oval 33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6" name="Oval 33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7" name="Oval 33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8" name="Oval 33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29" name="Oval 33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30" name="Oval 33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31" name="Oval 33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32" name="Oval 33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33" name="Oval 33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34" name="Oval 34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35" name="Oval 34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36" name="Oval 34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2" name="Group 343"/>
                  <p:cNvGrpSpPr>
                    <a:grpSpLocks noChangeAspect="1"/>
                  </p:cNvGrpSpPr>
                  <p:nvPr/>
                </p:nvGrpSpPr>
                <p:grpSpPr bwMode="auto">
                  <a:xfrm>
                    <a:off x="4728" y="198"/>
                    <a:ext cx="378" cy="378"/>
                    <a:chOff x="948" y="198"/>
                    <a:chExt cx="2322" cy="2322"/>
                  </a:xfrm>
                </p:grpSpPr>
                <p:sp>
                  <p:nvSpPr>
                    <p:cNvPr id="31091" name="Rectangle 34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092" name="Oval 34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93" name="Oval 34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94" name="Oval 34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95" name="Oval 34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96" name="Oval 34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97" name="Oval 35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98" name="Oval 35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99" name="Oval 35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0" name="Oval 35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1" name="Oval 35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2" name="Oval 35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3" name="Oval 35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4" name="Oval 35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5" name="Oval 35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6" name="Oval 35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7" name="Oval 36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8" name="Oval 36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09" name="Oval 36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10" name="Oval 36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11" name="Oval 36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12" name="Oval 36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113" name="Oval 36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3" name="Group 367"/>
                  <p:cNvGrpSpPr>
                    <a:grpSpLocks noChangeAspect="1"/>
                  </p:cNvGrpSpPr>
                  <p:nvPr/>
                </p:nvGrpSpPr>
                <p:grpSpPr bwMode="auto">
                  <a:xfrm>
                    <a:off x="2082" y="198"/>
                    <a:ext cx="378" cy="378"/>
                    <a:chOff x="948" y="198"/>
                    <a:chExt cx="2322" cy="2322"/>
                  </a:xfrm>
                </p:grpSpPr>
                <p:sp>
                  <p:nvSpPr>
                    <p:cNvPr id="31068" name="Rectangle 36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069" name="Oval 36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0" name="Oval 37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1" name="Oval 37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2" name="Oval 37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3" name="Oval 37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4" name="Oval 37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5" name="Oval 37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6" name="Oval 37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7" name="Oval 37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8" name="Oval 37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79" name="Oval 37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0" name="Oval 38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1" name="Oval 38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2" name="Oval 38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3" name="Oval 38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4" name="Oval 38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5" name="Oval 38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6" name="Oval 38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7" name="Oval 38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8" name="Oval 38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89" name="Oval 38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90" name="Oval 39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4" name="Group 391"/>
                  <p:cNvGrpSpPr>
                    <a:grpSpLocks noChangeAspect="1"/>
                  </p:cNvGrpSpPr>
                  <p:nvPr/>
                </p:nvGrpSpPr>
                <p:grpSpPr bwMode="auto">
                  <a:xfrm>
                    <a:off x="2460" y="198"/>
                    <a:ext cx="378" cy="378"/>
                    <a:chOff x="948" y="198"/>
                    <a:chExt cx="2322" cy="2322"/>
                  </a:xfrm>
                </p:grpSpPr>
                <p:sp>
                  <p:nvSpPr>
                    <p:cNvPr id="31045" name="Rectangle 39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046" name="Oval 39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47" name="Oval 39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48" name="Oval 39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49" name="Oval 39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0" name="Oval 39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1" name="Oval 39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2" name="Oval 39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3" name="Oval 40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4" name="Oval 40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5" name="Oval 40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6" name="Oval 40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7" name="Oval 40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8" name="Oval 40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59" name="Oval 40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60" name="Oval 40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61" name="Oval 40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62" name="Oval 40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63" name="Oval 41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64" name="Oval 41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65" name="Oval 41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66" name="Oval 41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67" name="Oval 41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5" name="Group 415"/>
                  <p:cNvGrpSpPr>
                    <a:grpSpLocks noChangeAspect="1"/>
                  </p:cNvGrpSpPr>
                  <p:nvPr/>
                </p:nvGrpSpPr>
                <p:grpSpPr bwMode="auto">
                  <a:xfrm>
                    <a:off x="2838" y="198"/>
                    <a:ext cx="378" cy="378"/>
                    <a:chOff x="948" y="198"/>
                    <a:chExt cx="2322" cy="2322"/>
                  </a:xfrm>
                </p:grpSpPr>
                <p:sp>
                  <p:nvSpPr>
                    <p:cNvPr id="31022" name="Rectangle 41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023" name="Oval 41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24" name="Oval 41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25" name="Oval 41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26" name="Oval 42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27" name="Oval 42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28" name="Oval 42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29" name="Oval 42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0" name="Oval 42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1" name="Oval 42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2" name="Oval 42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3" name="Oval 42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4" name="Oval 42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5" name="Oval 42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6" name="Oval 43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7" name="Oval 43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8" name="Oval 43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39" name="Oval 43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40" name="Oval 43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41" name="Oval 43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42" name="Oval 43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43" name="Oval 43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44" name="Oval 43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6" name="Group 439"/>
                  <p:cNvGrpSpPr>
                    <a:grpSpLocks noChangeAspect="1"/>
                  </p:cNvGrpSpPr>
                  <p:nvPr/>
                </p:nvGrpSpPr>
                <p:grpSpPr bwMode="auto">
                  <a:xfrm>
                    <a:off x="3216" y="198"/>
                    <a:ext cx="378" cy="378"/>
                    <a:chOff x="948" y="198"/>
                    <a:chExt cx="2322" cy="2322"/>
                  </a:xfrm>
                </p:grpSpPr>
                <p:sp>
                  <p:nvSpPr>
                    <p:cNvPr id="30999" name="Rectangle 44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1000" name="Oval 44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1" name="Oval 44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2" name="Oval 44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3" name="Oval 44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4" name="Oval 44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5" name="Oval 44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6" name="Oval 44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7" name="Oval 44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8" name="Oval 44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09" name="Oval 45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0" name="Oval 45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1" name="Oval 45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2" name="Oval 45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3" name="Oval 45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4" name="Oval 45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5" name="Oval 45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6" name="Oval 45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7" name="Oval 45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8" name="Oval 45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19" name="Oval 46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20" name="Oval 46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1021" name="Oval 46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7" name="Group 463"/>
                  <p:cNvGrpSpPr>
                    <a:grpSpLocks noChangeAspect="1"/>
                  </p:cNvGrpSpPr>
                  <p:nvPr/>
                </p:nvGrpSpPr>
                <p:grpSpPr bwMode="auto">
                  <a:xfrm>
                    <a:off x="3594" y="198"/>
                    <a:ext cx="378" cy="378"/>
                    <a:chOff x="948" y="198"/>
                    <a:chExt cx="2322" cy="2322"/>
                  </a:xfrm>
                </p:grpSpPr>
                <p:sp>
                  <p:nvSpPr>
                    <p:cNvPr id="30976" name="Rectangle 46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977" name="Oval 46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78" name="Oval 46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79" name="Oval 46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0" name="Oval 46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1" name="Oval 46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2" name="Oval 47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3" name="Oval 47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4" name="Oval 47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5" name="Oval 47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6" name="Oval 47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7" name="Oval 47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8" name="Oval 47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89" name="Oval 47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0" name="Oval 47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1" name="Oval 47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2" name="Oval 48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3" name="Oval 48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4" name="Oval 48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5" name="Oval 48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6" name="Oval 48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7" name="Oval 48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98" name="Oval 48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8" name="Group 487"/>
                  <p:cNvGrpSpPr>
                    <a:grpSpLocks noChangeAspect="1"/>
                  </p:cNvGrpSpPr>
                  <p:nvPr/>
                </p:nvGrpSpPr>
                <p:grpSpPr bwMode="auto">
                  <a:xfrm>
                    <a:off x="3972" y="198"/>
                    <a:ext cx="378" cy="378"/>
                    <a:chOff x="948" y="198"/>
                    <a:chExt cx="2322" cy="2322"/>
                  </a:xfrm>
                </p:grpSpPr>
                <p:sp>
                  <p:nvSpPr>
                    <p:cNvPr id="30953" name="Rectangle 48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954" name="Oval 48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55" name="Oval 49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56" name="Oval 49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57" name="Oval 49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58" name="Oval 49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59" name="Oval 49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0" name="Oval 49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1" name="Oval 49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2" name="Oval 49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3" name="Oval 49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4" name="Oval 49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5" name="Oval 50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6" name="Oval 50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7" name="Oval 50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8" name="Oval 50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69" name="Oval 50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70" name="Oval 50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71" name="Oval 50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72" name="Oval 50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73" name="Oval 50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74" name="Oval 50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75" name="Oval 51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929" name="Group 511"/>
                  <p:cNvGrpSpPr>
                    <a:grpSpLocks noChangeAspect="1"/>
                  </p:cNvGrpSpPr>
                  <p:nvPr/>
                </p:nvGrpSpPr>
                <p:grpSpPr bwMode="auto">
                  <a:xfrm>
                    <a:off x="4350" y="198"/>
                    <a:ext cx="378" cy="378"/>
                    <a:chOff x="948" y="198"/>
                    <a:chExt cx="2322" cy="2322"/>
                  </a:xfrm>
                </p:grpSpPr>
                <p:sp>
                  <p:nvSpPr>
                    <p:cNvPr id="30930" name="Rectangle 51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931" name="Oval 51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32" name="Oval 51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33" name="Oval 51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34" name="Oval 51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35" name="Oval 51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36" name="Oval 51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37" name="Oval 51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38" name="Oval 52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39" name="Oval 52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0" name="Oval 52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1" name="Oval 52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2" name="Oval 52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3" name="Oval 52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4" name="Oval 52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5" name="Oval 52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6" name="Oval 52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7" name="Oval 52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8" name="Oval 53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49" name="Oval 53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50" name="Oval 53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51" name="Oval 53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52" name="Oval 53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30654" name="Group 535"/>
                <p:cNvGrpSpPr>
                  <a:grpSpLocks noChangeAspect="1"/>
                </p:cNvGrpSpPr>
                <p:nvPr/>
              </p:nvGrpSpPr>
              <p:grpSpPr bwMode="auto">
                <a:xfrm>
                  <a:off x="948" y="948"/>
                  <a:ext cx="4158" cy="378"/>
                  <a:chOff x="948" y="198"/>
                  <a:chExt cx="4158" cy="378"/>
                </a:xfrm>
              </p:grpSpPr>
              <p:grpSp>
                <p:nvGrpSpPr>
                  <p:cNvPr id="30655" name="Group 536"/>
                  <p:cNvGrpSpPr>
                    <a:grpSpLocks noChangeAspect="1"/>
                  </p:cNvGrpSpPr>
                  <p:nvPr/>
                </p:nvGrpSpPr>
                <p:grpSpPr bwMode="auto">
                  <a:xfrm>
                    <a:off x="948" y="198"/>
                    <a:ext cx="378" cy="378"/>
                    <a:chOff x="948" y="198"/>
                    <a:chExt cx="2322" cy="2322"/>
                  </a:xfrm>
                </p:grpSpPr>
                <p:sp>
                  <p:nvSpPr>
                    <p:cNvPr id="30896" name="Rectangle 53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897" name="Oval 53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98" name="Oval 53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99" name="Oval 54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0" name="Oval 54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1" name="Oval 54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2" name="Oval 54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3" name="Oval 54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4" name="Oval 54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5" name="Oval 54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6" name="Oval 54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7" name="Oval 54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8" name="Oval 54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09" name="Oval 55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0" name="Oval 55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1" name="Oval 55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2" name="Oval 55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3" name="Oval 55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4" name="Oval 55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5" name="Oval 55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6" name="Oval 55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7" name="Oval 55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918" name="Oval 55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56" name="Group 560"/>
                  <p:cNvGrpSpPr>
                    <a:grpSpLocks noChangeAspect="1"/>
                  </p:cNvGrpSpPr>
                  <p:nvPr/>
                </p:nvGrpSpPr>
                <p:grpSpPr bwMode="auto">
                  <a:xfrm>
                    <a:off x="1326" y="198"/>
                    <a:ext cx="378" cy="378"/>
                    <a:chOff x="948" y="198"/>
                    <a:chExt cx="2322" cy="2322"/>
                  </a:xfrm>
                </p:grpSpPr>
                <p:sp>
                  <p:nvSpPr>
                    <p:cNvPr id="30873" name="Rectangle 56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874" name="Oval 56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75" name="Oval 56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76" name="Oval 56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77" name="Oval 56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78" name="Oval 56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79" name="Oval 56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0" name="Oval 56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1" name="Oval 56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2" name="Oval 57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3" name="Oval 57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4" name="Oval 57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5" name="Oval 57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6" name="Oval 57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7" name="Oval 57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8" name="Oval 57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89" name="Oval 57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90" name="Oval 57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91" name="Oval 57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92" name="Oval 58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93" name="Oval 58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94" name="Oval 58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95" name="Oval 58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57" name="Group 584"/>
                  <p:cNvGrpSpPr>
                    <a:grpSpLocks noChangeAspect="1"/>
                  </p:cNvGrpSpPr>
                  <p:nvPr/>
                </p:nvGrpSpPr>
                <p:grpSpPr bwMode="auto">
                  <a:xfrm>
                    <a:off x="1704" y="198"/>
                    <a:ext cx="378" cy="378"/>
                    <a:chOff x="948" y="198"/>
                    <a:chExt cx="2322" cy="2322"/>
                  </a:xfrm>
                </p:grpSpPr>
                <p:sp>
                  <p:nvSpPr>
                    <p:cNvPr id="30850" name="Rectangle 58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851" name="Oval 58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52" name="Oval 58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53" name="Oval 58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54" name="Oval 58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55" name="Oval 59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56" name="Oval 59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57" name="Oval 59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58" name="Oval 59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59" name="Oval 59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0" name="Oval 59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1" name="Oval 59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2" name="Oval 59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3" name="Oval 59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4" name="Oval 59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5" name="Oval 60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6" name="Oval 60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7" name="Oval 60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8" name="Oval 60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69" name="Oval 60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70" name="Oval 60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71" name="Oval 60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72" name="Oval 60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58" name="Group 608"/>
                  <p:cNvGrpSpPr>
                    <a:grpSpLocks noChangeAspect="1"/>
                  </p:cNvGrpSpPr>
                  <p:nvPr/>
                </p:nvGrpSpPr>
                <p:grpSpPr bwMode="auto">
                  <a:xfrm>
                    <a:off x="4728" y="198"/>
                    <a:ext cx="378" cy="378"/>
                    <a:chOff x="948" y="198"/>
                    <a:chExt cx="2322" cy="2322"/>
                  </a:xfrm>
                </p:grpSpPr>
                <p:sp>
                  <p:nvSpPr>
                    <p:cNvPr id="30827" name="Rectangle 60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828" name="Oval 61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29" name="Oval 61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0" name="Oval 61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1" name="Oval 61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2" name="Oval 61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3" name="Oval 61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4" name="Oval 61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5" name="Oval 61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6" name="Oval 61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7" name="Oval 61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8" name="Oval 62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39" name="Oval 62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0" name="Oval 62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1" name="Oval 62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2" name="Oval 62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3" name="Oval 62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4" name="Oval 62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5" name="Oval 62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6" name="Oval 62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7" name="Oval 62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8" name="Oval 63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49" name="Oval 63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59" name="Group 632"/>
                  <p:cNvGrpSpPr>
                    <a:grpSpLocks noChangeAspect="1"/>
                  </p:cNvGrpSpPr>
                  <p:nvPr/>
                </p:nvGrpSpPr>
                <p:grpSpPr bwMode="auto">
                  <a:xfrm>
                    <a:off x="2082" y="198"/>
                    <a:ext cx="378" cy="378"/>
                    <a:chOff x="948" y="198"/>
                    <a:chExt cx="2322" cy="2322"/>
                  </a:xfrm>
                </p:grpSpPr>
                <p:sp>
                  <p:nvSpPr>
                    <p:cNvPr id="30804" name="Rectangle 63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805" name="Oval 63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06" name="Oval 63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07" name="Oval 63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08" name="Oval 63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09" name="Oval 63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0" name="Oval 63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1" name="Oval 64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2" name="Oval 64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3" name="Oval 64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4" name="Oval 64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5" name="Oval 64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6" name="Oval 64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7" name="Oval 64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8" name="Oval 64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19" name="Oval 64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20" name="Oval 64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21" name="Oval 65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22" name="Oval 65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23" name="Oval 65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24" name="Oval 65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25" name="Oval 65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26" name="Oval 65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60" name="Group 656"/>
                  <p:cNvGrpSpPr>
                    <a:grpSpLocks noChangeAspect="1"/>
                  </p:cNvGrpSpPr>
                  <p:nvPr/>
                </p:nvGrpSpPr>
                <p:grpSpPr bwMode="auto">
                  <a:xfrm>
                    <a:off x="2460" y="198"/>
                    <a:ext cx="378" cy="378"/>
                    <a:chOff x="948" y="198"/>
                    <a:chExt cx="2322" cy="2322"/>
                  </a:xfrm>
                </p:grpSpPr>
                <p:sp>
                  <p:nvSpPr>
                    <p:cNvPr id="30781" name="Rectangle 65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782" name="Oval 65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83" name="Oval 65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84" name="Oval 66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85" name="Oval 66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86" name="Oval 66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87" name="Oval 66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88" name="Oval 66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89" name="Oval 66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0" name="Oval 66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1" name="Oval 66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2" name="Oval 66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3" name="Oval 66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4" name="Oval 67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5" name="Oval 67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6" name="Oval 67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7" name="Oval 67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8" name="Oval 67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99" name="Oval 67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00" name="Oval 67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01" name="Oval 67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02" name="Oval 67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803" name="Oval 67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61" name="Group 680"/>
                  <p:cNvGrpSpPr>
                    <a:grpSpLocks noChangeAspect="1"/>
                  </p:cNvGrpSpPr>
                  <p:nvPr/>
                </p:nvGrpSpPr>
                <p:grpSpPr bwMode="auto">
                  <a:xfrm>
                    <a:off x="2838" y="198"/>
                    <a:ext cx="378" cy="378"/>
                    <a:chOff x="948" y="198"/>
                    <a:chExt cx="2322" cy="2322"/>
                  </a:xfrm>
                </p:grpSpPr>
                <p:sp>
                  <p:nvSpPr>
                    <p:cNvPr id="30758" name="Rectangle 68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759" name="Oval 68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0" name="Oval 68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1" name="Oval 68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2" name="Oval 68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3" name="Oval 68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4" name="Oval 68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5" name="Oval 68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6" name="Oval 68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7" name="Oval 69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8" name="Oval 69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69" name="Oval 69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0" name="Oval 69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1" name="Oval 69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2" name="Oval 69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3" name="Oval 69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4" name="Oval 69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5" name="Oval 69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6" name="Oval 69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7" name="Oval 70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8" name="Oval 70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79" name="Oval 70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80" name="Oval 70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62" name="Group 704"/>
                  <p:cNvGrpSpPr>
                    <a:grpSpLocks noChangeAspect="1"/>
                  </p:cNvGrpSpPr>
                  <p:nvPr/>
                </p:nvGrpSpPr>
                <p:grpSpPr bwMode="auto">
                  <a:xfrm>
                    <a:off x="3216" y="198"/>
                    <a:ext cx="378" cy="378"/>
                    <a:chOff x="948" y="198"/>
                    <a:chExt cx="2322" cy="2322"/>
                  </a:xfrm>
                </p:grpSpPr>
                <p:sp>
                  <p:nvSpPr>
                    <p:cNvPr id="30735" name="Rectangle 70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736" name="Oval 70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37" name="Oval 70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38" name="Oval 70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39" name="Oval 70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0" name="Oval 71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1" name="Oval 71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2" name="Oval 71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3" name="Oval 71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4" name="Oval 71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5" name="Oval 71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6" name="Oval 71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7" name="Oval 71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8" name="Oval 71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49" name="Oval 71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50" name="Oval 72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51" name="Oval 72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52" name="Oval 72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53" name="Oval 72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54" name="Oval 72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55" name="Oval 72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56" name="Oval 72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57" name="Oval 72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63" name="Group 728"/>
                  <p:cNvGrpSpPr>
                    <a:grpSpLocks noChangeAspect="1"/>
                  </p:cNvGrpSpPr>
                  <p:nvPr/>
                </p:nvGrpSpPr>
                <p:grpSpPr bwMode="auto">
                  <a:xfrm>
                    <a:off x="3594" y="198"/>
                    <a:ext cx="378" cy="378"/>
                    <a:chOff x="948" y="198"/>
                    <a:chExt cx="2322" cy="2322"/>
                  </a:xfrm>
                </p:grpSpPr>
                <p:sp>
                  <p:nvSpPr>
                    <p:cNvPr id="30712" name="Rectangle 72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713" name="Oval 73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14" name="Oval 73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15" name="Oval 73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16" name="Oval 73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17" name="Oval 73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18" name="Oval 73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19" name="Oval 73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0" name="Oval 73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1" name="Oval 73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2" name="Oval 73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3" name="Oval 74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4" name="Oval 74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5" name="Oval 74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6" name="Oval 74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7" name="Oval 74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8" name="Oval 74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29" name="Oval 74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30" name="Oval 74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31" name="Oval 74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32" name="Oval 74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33" name="Oval 75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34" name="Oval 75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64" name="Group 752"/>
                  <p:cNvGrpSpPr>
                    <a:grpSpLocks noChangeAspect="1"/>
                  </p:cNvGrpSpPr>
                  <p:nvPr/>
                </p:nvGrpSpPr>
                <p:grpSpPr bwMode="auto">
                  <a:xfrm>
                    <a:off x="3972" y="198"/>
                    <a:ext cx="378" cy="378"/>
                    <a:chOff x="948" y="198"/>
                    <a:chExt cx="2322" cy="2322"/>
                  </a:xfrm>
                </p:grpSpPr>
                <p:sp>
                  <p:nvSpPr>
                    <p:cNvPr id="30689" name="Rectangle 75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690" name="Oval 75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1" name="Oval 75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2" name="Oval 75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3" name="Oval 75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4" name="Oval 75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5" name="Oval 75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6" name="Oval 76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7" name="Oval 76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8" name="Oval 76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99" name="Oval 76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0" name="Oval 76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1" name="Oval 76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2" name="Oval 76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3" name="Oval 76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4" name="Oval 76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5" name="Oval 76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6" name="Oval 77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7" name="Oval 77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8" name="Oval 77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09" name="Oval 77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10" name="Oval 77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711" name="Oval 77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665" name="Group 776"/>
                  <p:cNvGrpSpPr>
                    <a:grpSpLocks noChangeAspect="1"/>
                  </p:cNvGrpSpPr>
                  <p:nvPr/>
                </p:nvGrpSpPr>
                <p:grpSpPr bwMode="auto">
                  <a:xfrm>
                    <a:off x="4350" y="198"/>
                    <a:ext cx="378" cy="378"/>
                    <a:chOff x="948" y="198"/>
                    <a:chExt cx="2322" cy="2322"/>
                  </a:xfrm>
                </p:grpSpPr>
                <p:sp>
                  <p:nvSpPr>
                    <p:cNvPr id="30666" name="Rectangle 77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667" name="Oval 77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68" name="Oval 77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69" name="Oval 78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0" name="Oval 78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1" name="Oval 78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2" name="Oval 78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3" name="Oval 78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4" name="Oval 78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5" name="Oval 78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6" name="Oval 78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7" name="Oval 78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8" name="Oval 78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79" name="Oval 79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0" name="Oval 79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1" name="Oval 79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2" name="Oval 79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3" name="Oval 79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4" name="Oval 79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5" name="Oval 79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6" name="Oval 79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7" name="Oval 79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88" name="Oval 79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grpSp>
            <p:nvGrpSpPr>
              <p:cNvPr id="28529" name="Group 800"/>
              <p:cNvGrpSpPr>
                <a:grpSpLocks noChangeAspect="1"/>
              </p:cNvGrpSpPr>
              <p:nvPr/>
            </p:nvGrpSpPr>
            <p:grpSpPr bwMode="auto">
              <a:xfrm>
                <a:off x="948" y="1320"/>
                <a:ext cx="4158" cy="1128"/>
                <a:chOff x="948" y="198"/>
                <a:chExt cx="4158" cy="1128"/>
              </a:xfrm>
            </p:grpSpPr>
            <p:grpSp>
              <p:nvGrpSpPr>
                <p:cNvPr id="29857" name="Group 801"/>
                <p:cNvGrpSpPr>
                  <a:grpSpLocks noChangeAspect="1"/>
                </p:cNvGrpSpPr>
                <p:nvPr/>
              </p:nvGrpSpPr>
              <p:grpSpPr bwMode="auto">
                <a:xfrm>
                  <a:off x="948" y="198"/>
                  <a:ext cx="4158" cy="378"/>
                  <a:chOff x="948" y="198"/>
                  <a:chExt cx="4158" cy="378"/>
                </a:xfrm>
              </p:grpSpPr>
              <p:grpSp>
                <p:nvGrpSpPr>
                  <p:cNvPr id="30388" name="Group 802"/>
                  <p:cNvGrpSpPr>
                    <a:grpSpLocks noChangeAspect="1"/>
                  </p:cNvGrpSpPr>
                  <p:nvPr/>
                </p:nvGrpSpPr>
                <p:grpSpPr bwMode="auto">
                  <a:xfrm>
                    <a:off x="948" y="198"/>
                    <a:ext cx="378" cy="378"/>
                    <a:chOff x="948" y="198"/>
                    <a:chExt cx="2322" cy="2322"/>
                  </a:xfrm>
                </p:grpSpPr>
                <p:sp>
                  <p:nvSpPr>
                    <p:cNvPr id="30629" name="Rectangle 80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630" name="Oval 80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1" name="Oval 80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2" name="Oval 80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3" name="Oval 80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4" name="Oval 80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5" name="Oval 80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6" name="Oval 81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7" name="Oval 81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8" name="Oval 81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39" name="Oval 81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0" name="Oval 81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1" name="Oval 81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2" name="Oval 81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3" name="Oval 81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4" name="Oval 81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5" name="Oval 81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6" name="Oval 82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7" name="Oval 82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8" name="Oval 82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49" name="Oval 82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50" name="Oval 82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51" name="Oval 82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89" name="Group 826"/>
                  <p:cNvGrpSpPr>
                    <a:grpSpLocks noChangeAspect="1"/>
                  </p:cNvGrpSpPr>
                  <p:nvPr/>
                </p:nvGrpSpPr>
                <p:grpSpPr bwMode="auto">
                  <a:xfrm>
                    <a:off x="1326" y="198"/>
                    <a:ext cx="378" cy="378"/>
                    <a:chOff x="948" y="198"/>
                    <a:chExt cx="2322" cy="2322"/>
                  </a:xfrm>
                </p:grpSpPr>
                <p:sp>
                  <p:nvSpPr>
                    <p:cNvPr id="30606" name="Rectangle 82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607" name="Oval 82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08" name="Oval 82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09" name="Oval 83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0" name="Oval 83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1" name="Oval 83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2" name="Oval 83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3" name="Oval 83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4" name="Oval 83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5" name="Oval 83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6" name="Oval 83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7" name="Oval 83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8" name="Oval 83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19" name="Oval 84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0" name="Oval 84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1" name="Oval 84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2" name="Oval 84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3" name="Oval 84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4" name="Oval 84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5" name="Oval 84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6" name="Oval 84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7" name="Oval 84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28" name="Oval 84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0" name="Group 850"/>
                  <p:cNvGrpSpPr>
                    <a:grpSpLocks noChangeAspect="1"/>
                  </p:cNvGrpSpPr>
                  <p:nvPr/>
                </p:nvGrpSpPr>
                <p:grpSpPr bwMode="auto">
                  <a:xfrm>
                    <a:off x="1704" y="198"/>
                    <a:ext cx="378" cy="378"/>
                    <a:chOff x="948" y="198"/>
                    <a:chExt cx="2322" cy="2322"/>
                  </a:xfrm>
                </p:grpSpPr>
                <p:sp>
                  <p:nvSpPr>
                    <p:cNvPr id="30583" name="Rectangle 85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584" name="Oval 85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85" name="Oval 85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86" name="Oval 85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87" name="Oval 85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88" name="Oval 85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89" name="Oval 85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0" name="Oval 85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1" name="Oval 85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2" name="Oval 86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3" name="Oval 86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4" name="Oval 86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5" name="Oval 86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6" name="Oval 86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7" name="Oval 86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8" name="Oval 86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99" name="Oval 86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00" name="Oval 86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01" name="Oval 86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02" name="Oval 87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03" name="Oval 87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04" name="Oval 87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605" name="Oval 87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1" name="Group 874"/>
                  <p:cNvGrpSpPr>
                    <a:grpSpLocks noChangeAspect="1"/>
                  </p:cNvGrpSpPr>
                  <p:nvPr/>
                </p:nvGrpSpPr>
                <p:grpSpPr bwMode="auto">
                  <a:xfrm>
                    <a:off x="4728" y="198"/>
                    <a:ext cx="378" cy="378"/>
                    <a:chOff x="948" y="198"/>
                    <a:chExt cx="2322" cy="2322"/>
                  </a:xfrm>
                </p:grpSpPr>
                <p:sp>
                  <p:nvSpPr>
                    <p:cNvPr id="30560" name="Rectangle 87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561" name="Oval 87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62" name="Oval 87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63" name="Oval 87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64" name="Oval 87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65" name="Oval 88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66" name="Oval 88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67" name="Oval 88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68" name="Oval 88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69" name="Oval 88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0" name="Oval 88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1" name="Oval 88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2" name="Oval 88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3" name="Oval 88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4" name="Oval 88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5" name="Oval 89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6" name="Oval 89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7" name="Oval 89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8" name="Oval 89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79" name="Oval 89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80" name="Oval 89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81" name="Oval 89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82" name="Oval 89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2" name="Group 898"/>
                  <p:cNvGrpSpPr>
                    <a:grpSpLocks noChangeAspect="1"/>
                  </p:cNvGrpSpPr>
                  <p:nvPr/>
                </p:nvGrpSpPr>
                <p:grpSpPr bwMode="auto">
                  <a:xfrm>
                    <a:off x="2082" y="198"/>
                    <a:ext cx="378" cy="378"/>
                    <a:chOff x="948" y="198"/>
                    <a:chExt cx="2322" cy="2322"/>
                  </a:xfrm>
                </p:grpSpPr>
                <p:sp>
                  <p:nvSpPr>
                    <p:cNvPr id="30537" name="Rectangle 89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538" name="Oval 90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39" name="Oval 90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0" name="Oval 90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1" name="Oval 90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2" name="Oval 90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3" name="Oval 90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4" name="Oval 90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5" name="Oval 90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6" name="Oval 90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7" name="Oval 90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8" name="Oval 91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49" name="Oval 91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0" name="Oval 91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1" name="Oval 91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2" name="Oval 91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3" name="Oval 91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4" name="Oval 91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5" name="Oval 91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6" name="Oval 91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7" name="Oval 91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8" name="Oval 92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59" name="Oval 92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3" name="Group 922"/>
                  <p:cNvGrpSpPr>
                    <a:grpSpLocks noChangeAspect="1"/>
                  </p:cNvGrpSpPr>
                  <p:nvPr/>
                </p:nvGrpSpPr>
                <p:grpSpPr bwMode="auto">
                  <a:xfrm>
                    <a:off x="2460" y="198"/>
                    <a:ext cx="378" cy="378"/>
                    <a:chOff x="948" y="198"/>
                    <a:chExt cx="2322" cy="2322"/>
                  </a:xfrm>
                </p:grpSpPr>
                <p:sp>
                  <p:nvSpPr>
                    <p:cNvPr id="30514" name="Rectangle 92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515" name="Oval 92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16" name="Oval 92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17" name="Oval 92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18" name="Oval 92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19" name="Oval 92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0" name="Oval 92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1" name="Oval 93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2" name="Oval 93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3" name="Oval 93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4" name="Oval 93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5" name="Oval 93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6" name="Oval 93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7" name="Oval 93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8" name="Oval 93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29" name="Oval 93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30" name="Oval 93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31" name="Oval 94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32" name="Oval 94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33" name="Oval 94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34" name="Oval 94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35" name="Oval 94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36" name="Oval 94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4" name="Group 946"/>
                  <p:cNvGrpSpPr>
                    <a:grpSpLocks noChangeAspect="1"/>
                  </p:cNvGrpSpPr>
                  <p:nvPr/>
                </p:nvGrpSpPr>
                <p:grpSpPr bwMode="auto">
                  <a:xfrm>
                    <a:off x="2838" y="198"/>
                    <a:ext cx="378" cy="378"/>
                    <a:chOff x="948" y="198"/>
                    <a:chExt cx="2322" cy="2322"/>
                  </a:xfrm>
                </p:grpSpPr>
                <p:sp>
                  <p:nvSpPr>
                    <p:cNvPr id="30491" name="Rectangle 94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492" name="Oval 94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93" name="Oval 94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94" name="Oval 95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95" name="Oval 95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96" name="Oval 95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97" name="Oval 95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98" name="Oval 95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99" name="Oval 95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0" name="Oval 95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1" name="Oval 95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2" name="Oval 95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3" name="Oval 95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4" name="Oval 96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5" name="Oval 96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6" name="Oval 96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7" name="Oval 96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8" name="Oval 96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09" name="Oval 96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10" name="Oval 96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11" name="Oval 96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12" name="Oval 96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513" name="Oval 96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5" name="Group 970"/>
                  <p:cNvGrpSpPr>
                    <a:grpSpLocks noChangeAspect="1"/>
                  </p:cNvGrpSpPr>
                  <p:nvPr/>
                </p:nvGrpSpPr>
                <p:grpSpPr bwMode="auto">
                  <a:xfrm>
                    <a:off x="3216" y="198"/>
                    <a:ext cx="378" cy="378"/>
                    <a:chOff x="948" y="198"/>
                    <a:chExt cx="2322" cy="2322"/>
                  </a:xfrm>
                </p:grpSpPr>
                <p:sp>
                  <p:nvSpPr>
                    <p:cNvPr id="30468" name="Rectangle 97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469" name="Oval 97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0" name="Oval 97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1" name="Oval 97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2" name="Oval 97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3" name="Oval 97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4" name="Oval 97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5" name="Oval 97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6" name="Oval 97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7" name="Oval 98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8" name="Oval 98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79" name="Oval 98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0" name="Oval 98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1" name="Oval 98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2" name="Oval 98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3" name="Oval 98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4" name="Oval 98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5" name="Oval 98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6" name="Oval 98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7" name="Oval 99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8" name="Oval 99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89" name="Oval 99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90" name="Oval 99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6" name="Group 994"/>
                  <p:cNvGrpSpPr>
                    <a:grpSpLocks noChangeAspect="1"/>
                  </p:cNvGrpSpPr>
                  <p:nvPr/>
                </p:nvGrpSpPr>
                <p:grpSpPr bwMode="auto">
                  <a:xfrm>
                    <a:off x="3594" y="198"/>
                    <a:ext cx="378" cy="378"/>
                    <a:chOff x="948" y="198"/>
                    <a:chExt cx="2322" cy="2322"/>
                  </a:xfrm>
                </p:grpSpPr>
                <p:sp>
                  <p:nvSpPr>
                    <p:cNvPr id="30445" name="Rectangle 99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446" name="Oval 99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47" name="Oval 99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48" name="Oval 99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49" name="Oval 99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0" name="Oval 100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1" name="Oval 100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2" name="Oval 100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3" name="Oval 100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4" name="Oval 100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5" name="Oval 100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6" name="Oval 100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7" name="Oval 100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8" name="Oval 100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59" name="Oval 100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60" name="Oval 101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61" name="Oval 101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62" name="Oval 101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63" name="Oval 101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64" name="Oval 101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65" name="Oval 101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66" name="Oval 101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67" name="Oval 101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7" name="Group 1018"/>
                  <p:cNvGrpSpPr>
                    <a:grpSpLocks noChangeAspect="1"/>
                  </p:cNvGrpSpPr>
                  <p:nvPr/>
                </p:nvGrpSpPr>
                <p:grpSpPr bwMode="auto">
                  <a:xfrm>
                    <a:off x="3972" y="198"/>
                    <a:ext cx="378" cy="378"/>
                    <a:chOff x="948" y="198"/>
                    <a:chExt cx="2322" cy="2322"/>
                  </a:xfrm>
                </p:grpSpPr>
                <p:sp>
                  <p:nvSpPr>
                    <p:cNvPr id="30422" name="Rectangle 101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423" name="Oval 102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24" name="Oval 102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25" name="Oval 102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26" name="Oval 102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27" name="Oval 102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28" name="Oval 102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29" name="Oval 102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0" name="Oval 102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1" name="Oval 102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2" name="Oval 102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3" name="Oval 103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4" name="Oval 103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5" name="Oval 103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6" name="Oval 103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7" name="Oval 103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8" name="Oval 103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39" name="Oval 103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40" name="Oval 103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41" name="Oval 103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42" name="Oval 103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43" name="Oval 104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44" name="Oval 104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398" name="Group 1042"/>
                  <p:cNvGrpSpPr>
                    <a:grpSpLocks noChangeAspect="1"/>
                  </p:cNvGrpSpPr>
                  <p:nvPr/>
                </p:nvGrpSpPr>
                <p:grpSpPr bwMode="auto">
                  <a:xfrm>
                    <a:off x="4350" y="198"/>
                    <a:ext cx="378" cy="378"/>
                    <a:chOff x="948" y="198"/>
                    <a:chExt cx="2322" cy="2322"/>
                  </a:xfrm>
                </p:grpSpPr>
                <p:sp>
                  <p:nvSpPr>
                    <p:cNvPr id="30399" name="Rectangle 104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400" name="Oval 104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1" name="Oval 104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2" name="Oval 104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3" name="Oval 104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4" name="Oval 104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5" name="Oval 104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6" name="Oval 105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7" name="Oval 105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8" name="Oval 105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09" name="Oval 105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0" name="Oval 105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1" name="Oval 105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2" name="Oval 105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3" name="Oval 105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4" name="Oval 105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5" name="Oval 105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6" name="Oval 106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7" name="Oval 106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8" name="Oval 106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19" name="Oval 106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20" name="Oval 106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421" name="Oval 106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29858" name="Group 1066"/>
                <p:cNvGrpSpPr>
                  <a:grpSpLocks noChangeAspect="1"/>
                </p:cNvGrpSpPr>
                <p:nvPr/>
              </p:nvGrpSpPr>
              <p:grpSpPr bwMode="auto">
                <a:xfrm>
                  <a:off x="948" y="570"/>
                  <a:ext cx="4158" cy="378"/>
                  <a:chOff x="948" y="198"/>
                  <a:chExt cx="4158" cy="378"/>
                </a:xfrm>
              </p:grpSpPr>
              <p:grpSp>
                <p:nvGrpSpPr>
                  <p:cNvPr id="30124" name="Group 1067"/>
                  <p:cNvGrpSpPr>
                    <a:grpSpLocks noChangeAspect="1"/>
                  </p:cNvGrpSpPr>
                  <p:nvPr/>
                </p:nvGrpSpPr>
                <p:grpSpPr bwMode="auto">
                  <a:xfrm>
                    <a:off x="948" y="198"/>
                    <a:ext cx="378" cy="378"/>
                    <a:chOff x="948" y="198"/>
                    <a:chExt cx="2322" cy="2322"/>
                  </a:xfrm>
                </p:grpSpPr>
                <p:sp>
                  <p:nvSpPr>
                    <p:cNvPr id="30365" name="Rectangle 106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366" name="Oval 106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67" name="Oval 107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68" name="Oval 107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69" name="Oval 107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0" name="Oval 107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1" name="Oval 107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2" name="Oval 107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3" name="Oval 107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4" name="Oval 107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5" name="Oval 107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6" name="Oval 107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7" name="Oval 108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8" name="Oval 108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79" name="Oval 108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80" name="Oval 108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81" name="Oval 108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82" name="Oval 108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83" name="Oval 108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84" name="Oval 108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85" name="Oval 108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86" name="Oval 108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87" name="Oval 109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25" name="Group 1091"/>
                  <p:cNvGrpSpPr>
                    <a:grpSpLocks noChangeAspect="1"/>
                  </p:cNvGrpSpPr>
                  <p:nvPr/>
                </p:nvGrpSpPr>
                <p:grpSpPr bwMode="auto">
                  <a:xfrm>
                    <a:off x="1326" y="198"/>
                    <a:ext cx="378" cy="378"/>
                    <a:chOff x="948" y="198"/>
                    <a:chExt cx="2322" cy="2322"/>
                  </a:xfrm>
                </p:grpSpPr>
                <p:sp>
                  <p:nvSpPr>
                    <p:cNvPr id="30342" name="Rectangle 109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343" name="Oval 109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44" name="Oval 109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45" name="Oval 109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46" name="Oval 109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47" name="Oval 109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48" name="Oval 109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49" name="Oval 109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0" name="Oval 110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1" name="Oval 110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2" name="Oval 110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3" name="Oval 110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4" name="Oval 110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5" name="Oval 110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6" name="Oval 110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7" name="Oval 110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8" name="Oval 110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59" name="Oval 110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60" name="Oval 111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61" name="Oval 111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62" name="Oval 111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63" name="Oval 111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64" name="Oval 111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26" name="Group 1115"/>
                  <p:cNvGrpSpPr>
                    <a:grpSpLocks noChangeAspect="1"/>
                  </p:cNvGrpSpPr>
                  <p:nvPr/>
                </p:nvGrpSpPr>
                <p:grpSpPr bwMode="auto">
                  <a:xfrm>
                    <a:off x="1704" y="198"/>
                    <a:ext cx="378" cy="378"/>
                    <a:chOff x="948" y="198"/>
                    <a:chExt cx="2322" cy="2322"/>
                  </a:xfrm>
                </p:grpSpPr>
                <p:sp>
                  <p:nvSpPr>
                    <p:cNvPr id="30319" name="Rectangle 111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320" name="Oval 111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1" name="Oval 111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2" name="Oval 111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3" name="Oval 112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4" name="Oval 112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5" name="Oval 112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6" name="Oval 112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7" name="Oval 112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8" name="Oval 112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29" name="Oval 112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0" name="Oval 112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1" name="Oval 112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2" name="Oval 112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3" name="Oval 113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4" name="Oval 113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5" name="Oval 113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6" name="Oval 113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7" name="Oval 113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8" name="Oval 113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39" name="Oval 113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40" name="Oval 113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41" name="Oval 113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27" name="Group 1139"/>
                  <p:cNvGrpSpPr>
                    <a:grpSpLocks noChangeAspect="1"/>
                  </p:cNvGrpSpPr>
                  <p:nvPr/>
                </p:nvGrpSpPr>
                <p:grpSpPr bwMode="auto">
                  <a:xfrm>
                    <a:off x="4728" y="198"/>
                    <a:ext cx="378" cy="378"/>
                    <a:chOff x="948" y="198"/>
                    <a:chExt cx="2322" cy="2322"/>
                  </a:xfrm>
                </p:grpSpPr>
                <p:sp>
                  <p:nvSpPr>
                    <p:cNvPr id="30296" name="Rectangle 114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297" name="Oval 114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98" name="Oval 114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99" name="Oval 114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0" name="Oval 114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1" name="Oval 114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2" name="Oval 114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3" name="Oval 114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4" name="Oval 114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5" name="Oval 114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6" name="Oval 115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7" name="Oval 115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8" name="Oval 115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09" name="Oval 115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0" name="Oval 115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1" name="Oval 115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2" name="Oval 115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3" name="Oval 115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4" name="Oval 115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5" name="Oval 115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6" name="Oval 116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7" name="Oval 116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318" name="Oval 116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28" name="Group 1163"/>
                  <p:cNvGrpSpPr>
                    <a:grpSpLocks noChangeAspect="1"/>
                  </p:cNvGrpSpPr>
                  <p:nvPr/>
                </p:nvGrpSpPr>
                <p:grpSpPr bwMode="auto">
                  <a:xfrm>
                    <a:off x="2082" y="198"/>
                    <a:ext cx="378" cy="378"/>
                    <a:chOff x="948" y="198"/>
                    <a:chExt cx="2322" cy="2322"/>
                  </a:xfrm>
                </p:grpSpPr>
                <p:sp>
                  <p:nvSpPr>
                    <p:cNvPr id="30273" name="Rectangle 116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274" name="Oval 116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75" name="Oval 116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76" name="Oval 116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77" name="Oval 116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78" name="Oval 116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79" name="Oval 117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0" name="Oval 117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1" name="Oval 117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2" name="Oval 117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3" name="Oval 117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4" name="Oval 117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5" name="Oval 117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6" name="Oval 117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7" name="Oval 117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8" name="Oval 117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89" name="Oval 118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90" name="Oval 118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91" name="Oval 118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92" name="Oval 118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93" name="Oval 118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94" name="Oval 118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95" name="Oval 118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29" name="Group 1187"/>
                  <p:cNvGrpSpPr>
                    <a:grpSpLocks noChangeAspect="1"/>
                  </p:cNvGrpSpPr>
                  <p:nvPr/>
                </p:nvGrpSpPr>
                <p:grpSpPr bwMode="auto">
                  <a:xfrm>
                    <a:off x="2460" y="198"/>
                    <a:ext cx="378" cy="378"/>
                    <a:chOff x="948" y="198"/>
                    <a:chExt cx="2322" cy="2322"/>
                  </a:xfrm>
                </p:grpSpPr>
                <p:sp>
                  <p:nvSpPr>
                    <p:cNvPr id="30250" name="Rectangle 118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251" name="Oval 118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52" name="Oval 119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53" name="Oval 119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54" name="Oval 119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55" name="Oval 119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56" name="Oval 119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57" name="Oval 119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58" name="Oval 119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59" name="Oval 119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0" name="Oval 119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1" name="Oval 119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2" name="Oval 120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3" name="Oval 120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4" name="Oval 120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5" name="Oval 120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6" name="Oval 120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7" name="Oval 120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8" name="Oval 120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69" name="Oval 120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70" name="Oval 120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71" name="Oval 120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72" name="Oval 121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30" name="Group 1211"/>
                  <p:cNvGrpSpPr>
                    <a:grpSpLocks noChangeAspect="1"/>
                  </p:cNvGrpSpPr>
                  <p:nvPr/>
                </p:nvGrpSpPr>
                <p:grpSpPr bwMode="auto">
                  <a:xfrm>
                    <a:off x="2838" y="198"/>
                    <a:ext cx="378" cy="378"/>
                    <a:chOff x="948" y="198"/>
                    <a:chExt cx="2322" cy="2322"/>
                  </a:xfrm>
                </p:grpSpPr>
                <p:sp>
                  <p:nvSpPr>
                    <p:cNvPr id="30227" name="Rectangle 121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228" name="Oval 121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29" name="Oval 121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0" name="Oval 121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1" name="Oval 121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2" name="Oval 121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3" name="Oval 121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4" name="Oval 121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5" name="Oval 122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6" name="Oval 122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7" name="Oval 122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8" name="Oval 122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39" name="Oval 122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0" name="Oval 122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1" name="Oval 122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2" name="Oval 122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3" name="Oval 122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4" name="Oval 122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5" name="Oval 123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6" name="Oval 123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7" name="Oval 123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8" name="Oval 123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49" name="Oval 123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31" name="Group 1235"/>
                  <p:cNvGrpSpPr>
                    <a:grpSpLocks noChangeAspect="1"/>
                  </p:cNvGrpSpPr>
                  <p:nvPr/>
                </p:nvGrpSpPr>
                <p:grpSpPr bwMode="auto">
                  <a:xfrm>
                    <a:off x="3216" y="198"/>
                    <a:ext cx="378" cy="378"/>
                    <a:chOff x="948" y="198"/>
                    <a:chExt cx="2322" cy="2322"/>
                  </a:xfrm>
                </p:grpSpPr>
                <p:sp>
                  <p:nvSpPr>
                    <p:cNvPr id="30204" name="Rectangle 123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205" name="Oval 123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06" name="Oval 123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07" name="Oval 123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08" name="Oval 124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09" name="Oval 124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0" name="Oval 124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1" name="Oval 124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2" name="Oval 124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3" name="Oval 124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4" name="Oval 124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5" name="Oval 124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6" name="Oval 124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7" name="Oval 124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8" name="Oval 125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19" name="Oval 125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20" name="Oval 125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21" name="Oval 125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22" name="Oval 125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23" name="Oval 125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24" name="Oval 125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25" name="Oval 125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26" name="Oval 125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32" name="Group 1259"/>
                  <p:cNvGrpSpPr>
                    <a:grpSpLocks noChangeAspect="1"/>
                  </p:cNvGrpSpPr>
                  <p:nvPr/>
                </p:nvGrpSpPr>
                <p:grpSpPr bwMode="auto">
                  <a:xfrm>
                    <a:off x="3594" y="198"/>
                    <a:ext cx="378" cy="378"/>
                    <a:chOff x="948" y="198"/>
                    <a:chExt cx="2322" cy="2322"/>
                  </a:xfrm>
                </p:grpSpPr>
                <p:sp>
                  <p:nvSpPr>
                    <p:cNvPr id="30181" name="Rectangle 126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182" name="Oval 126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83" name="Oval 126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84" name="Oval 126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85" name="Oval 126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86" name="Oval 126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87" name="Oval 126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88" name="Oval 126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89" name="Oval 126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0" name="Oval 126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1" name="Oval 127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2" name="Oval 127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3" name="Oval 127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4" name="Oval 127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5" name="Oval 127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6" name="Oval 127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7" name="Oval 127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8" name="Oval 127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99" name="Oval 127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00" name="Oval 127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01" name="Oval 128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02" name="Oval 128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203" name="Oval 128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33" name="Group 1283"/>
                  <p:cNvGrpSpPr>
                    <a:grpSpLocks noChangeAspect="1"/>
                  </p:cNvGrpSpPr>
                  <p:nvPr/>
                </p:nvGrpSpPr>
                <p:grpSpPr bwMode="auto">
                  <a:xfrm>
                    <a:off x="3972" y="198"/>
                    <a:ext cx="378" cy="378"/>
                    <a:chOff x="948" y="198"/>
                    <a:chExt cx="2322" cy="2322"/>
                  </a:xfrm>
                </p:grpSpPr>
                <p:sp>
                  <p:nvSpPr>
                    <p:cNvPr id="30158" name="Rectangle 128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159" name="Oval 128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0" name="Oval 128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1" name="Oval 128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2" name="Oval 128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3" name="Oval 128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4" name="Oval 129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5" name="Oval 129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6" name="Oval 129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7" name="Oval 129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8" name="Oval 129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69" name="Oval 129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0" name="Oval 129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1" name="Oval 129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2" name="Oval 129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3" name="Oval 129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4" name="Oval 130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5" name="Oval 130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6" name="Oval 130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7" name="Oval 130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8" name="Oval 130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79" name="Oval 130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80" name="Oval 130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30134" name="Group 1307"/>
                  <p:cNvGrpSpPr>
                    <a:grpSpLocks noChangeAspect="1"/>
                  </p:cNvGrpSpPr>
                  <p:nvPr/>
                </p:nvGrpSpPr>
                <p:grpSpPr bwMode="auto">
                  <a:xfrm>
                    <a:off x="4350" y="198"/>
                    <a:ext cx="378" cy="378"/>
                    <a:chOff x="948" y="198"/>
                    <a:chExt cx="2322" cy="2322"/>
                  </a:xfrm>
                </p:grpSpPr>
                <p:sp>
                  <p:nvSpPr>
                    <p:cNvPr id="30135" name="Rectangle 130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136" name="Oval 130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37" name="Oval 131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38" name="Oval 131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39" name="Oval 131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0" name="Oval 131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1" name="Oval 131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2" name="Oval 131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3" name="Oval 131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4" name="Oval 131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5" name="Oval 131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6" name="Oval 131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7" name="Oval 132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8" name="Oval 132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49" name="Oval 132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50" name="Oval 132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51" name="Oval 132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52" name="Oval 132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53" name="Oval 132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54" name="Oval 132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55" name="Oval 132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56" name="Oval 132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57" name="Oval 133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29859" name="Group 1331"/>
                <p:cNvGrpSpPr>
                  <a:grpSpLocks noChangeAspect="1"/>
                </p:cNvGrpSpPr>
                <p:nvPr/>
              </p:nvGrpSpPr>
              <p:grpSpPr bwMode="auto">
                <a:xfrm>
                  <a:off x="948" y="948"/>
                  <a:ext cx="4158" cy="378"/>
                  <a:chOff x="948" y="198"/>
                  <a:chExt cx="4158" cy="378"/>
                </a:xfrm>
              </p:grpSpPr>
              <p:grpSp>
                <p:nvGrpSpPr>
                  <p:cNvPr id="29860" name="Group 1332"/>
                  <p:cNvGrpSpPr>
                    <a:grpSpLocks noChangeAspect="1"/>
                  </p:cNvGrpSpPr>
                  <p:nvPr/>
                </p:nvGrpSpPr>
                <p:grpSpPr bwMode="auto">
                  <a:xfrm>
                    <a:off x="948" y="198"/>
                    <a:ext cx="378" cy="378"/>
                    <a:chOff x="948" y="198"/>
                    <a:chExt cx="2322" cy="2322"/>
                  </a:xfrm>
                </p:grpSpPr>
                <p:sp>
                  <p:nvSpPr>
                    <p:cNvPr id="30101" name="Rectangle 133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102" name="Oval 133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03" name="Oval 133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04" name="Oval 133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05" name="Oval 133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06" name="Oval 133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07" name="Oval 133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08" name="Oval 134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09" name="Oval 134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0" name="Oval 134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1" name="Oval 134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2" name="Oval 134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3" name="Oval 134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4" name="Oval 134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5" name="Oval 134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6" name="Oval 134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7" name="Oval 134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8" name="Oval 135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19" name="Oval 135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20" name="Oval 135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21" name="Oval 135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22" name="Oval 135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23" name="Oval 135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1" name="Group 1356"/>
                  <p:cNvGrpSpPr>
                    <a:grpSpLocks noChangeAspect="1"/>
                  </p:cNvGrpSpPr>
                  <p:nvPr/>
                </p:nvGrpSpPr>
                <p:grpSpPr bwMode="auto">
                  <a:xfrm>
                    <a:off x="1326" y="198"/>
                    <a:ext cx="378" cy="378"/>
                    <a:chOff x="948" y="198"/>
                    <a:chExt cx="2322" cy="2322"/>
                  </a:xfrm>
                </p:grpSpPr>
                <p:sp>
                  <p:nvSpPr>
                    <p:cNvPr id="30078" name="Rectangle 135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079" name="Oval 135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0" name="Oval 135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1" name="Oval 136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2" name="Oval 136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3" name="Oval 136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4" name="Oval 136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5" name="Oval 136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6" name="Oval 136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7" name="Oval 136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8" name="Oval 136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89" name="Oval 136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0" name="Oval 136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1" name="Oval 137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2" name="Oval 137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3" name="Oval 137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4" name="Oval 137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5" name="Oval 137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6" name="Oval 137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7" name="Oval 137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8" name="Oval 137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99" name="Oval 137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100" name="Oval 137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2" name="Group 1380"/>
                  <p:cNvGrpSpPr>
                    <a:grpSpLocks noChangeAspect="1"/>
                  </p:cNvGrpSpPr>
                  <p:nvPr/>
                </p:nvGrpSpPr>
                <p:grpSpPr bwMode="auto">
                  <a:xfrm>
                    <a:off x="1704" y="198"/>
                    <a:ext cx="378" cy="378"/>
                    <a:chOff x="948" y="198"/>
                    <a:chExt cx="2322" cy="2322"/>
                  </a:xfrm>
                </p:grpSpPr>
                <p:sp>
                  <p:nvSpPr>
                    <p:cNvPr id="30055" name="Rectangle 138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056" name="Oval 138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57" name="Oval 138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58" name="Oval 138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59" name="Oval 138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0" name="Oval 138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1" name="Oval 138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2" name="Oval 138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3" name="Oval 138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4" name="Oval 139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5" name="Oval 139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6" name="Oval 139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7" name="Oval 139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8" name="Oval 139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69" name="Oval 139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70" name="Oval 139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71" name="Oval 139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72" name="Oval 139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73" name="Oval 139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74" name="Oval 140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75" name="Oval 140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76" name="Oval 140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77" name="Oval 140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3" name="Group 1404"/>
                  <p:cNvGrpSpPr>
                    <a:grpSpLocks noChangeAspect="1"/>
                  </p:cNvGrpSpPr>
                  <p:nvPr/>
                </p:nvGrpSpPr>
                <p:grpSpPr bwMode="auto">
                  <a:xfrm>
                    <a:off x="4728" y="198"/>
                    <a:ext cx="378" cy="378"/>
                    <a:chOff x="948" y="198"/>
                    <a:chExt cx="2322" cy="2322"/>
                  </a:xfrm>
                </p:grpSpPr>
                <p:sp>
                  <p:nvSpPr>
                    <p:cNvPr id="30032" name="Rectangle 140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033" name="Oval 140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34" name="Oval 140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35" name="Oval 140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36" name="Oval 140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37" name="Oval 141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38" name="Oval 141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39" name="Oval 141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0" name="Oval 141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1" name="Oval 141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2" name="Oval 141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3" name="Oval 141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4" name="Oval 141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5" name="Oval 141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6" name="Oval 141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7" name="Oval 142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8" name="Oval 142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49" name="Oval 142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50" name="Oval 142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51" name="Oval 142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52" name="Oval 142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53" name="Oval 142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54" name="Oval 142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4" name="Group 1428"/>
                  <p:cNvGrpSpPr>
                    <a:grpSpLocks noChangeAspect="1"/>
                  </p:cNvGrpSpPr>
                  <p:nvPr/>
                </p:nvGrpSpPr>
                <p:grpSpPr bwMode="auto">
                  <a:xfrm>
                    <a:off x="2082" y="198"/>
                    <a:ext cx="378" cy="378"/>
                    <a:chOff x="948" y="198"/>
                    <a:chExt cx="2322" cy="2322"/>
                  </a:xfrm>
                </p:grpSpPr>
                <p:sp>
                  <p:nvSpPr>
                    <p:cNvPr id="30009" name="Rectangle 142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0010" name="Oval 143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1" name="Oval 143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2" name="Oval 143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3" name="Oval 143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4" name="Oval 143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5" name="Oval 143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6" name="Oval 143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7" name="Oval 143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8" name="Oval 143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19" name="Oval 143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0" name="Oval 144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1" name="Oval 144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2" name="Oval 144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3" name="Oval 144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4" name="Oval 144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5" name="Oval 144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6" name="Oval 144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7" name="Oval 144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8" name="Oval 144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29" name="Oval 144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30" name="Oval 145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31" name="Oval 145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5" name="Group 1452"/>
                  <p:cNvGrpSpPr>
                    <a:grpSpLocks noChangeAspect="1"/>
                  </p:cNvGrpSpPr>
                  <p:nvPr/>
                </p:nvGrpSpPr>
                <p:grpSpPr bwMode="auto">
                  <a:xfrm>
                    <a:off x="2460" y="198"/>
                    <a:ext cx="378" cy="378"/>
                    <a:chOff x="948" y="198"/>
                    <a:chExt cx="2322" cy="2322"/>
                  </a:xfrm>
                </p:grpSpPr>
                <p:sp>
                  <p:nvSpPr>
                    <p:cNvPr id="29986" name="Rectangle 145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987" name="Oval 145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88" name="Oval 145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89" name="Oval 145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0" name="Oval 145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1" name="Oval 145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2" name="Oval 145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3" name="Oval 146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4" name="Oval 146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5" name="Oval 146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6" name="Oval 146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7" name="Oval 146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8" name="Oval 146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99" name="Oval 146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0" name="Oval 146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1" name="Oval 146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2" name="Oval 146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3" name="Oval 147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4" name="Oval 147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5" name="Oval 147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6" name="Oval 147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7" name="Oval 147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30008" name="Oval 147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6" name="Group 1476"/>
                  <p:cNvGrpSpPr>
                    <a:grpSpLocks noChangeAspect="1"/>
                  </p:cNvGrpSpPr>
                  <p:nvPr/>
                </p:nvGrpSpPr>
                <p:grpSpPr bwMode="auto">
                  <a:xfrm>
                    <a:off x="2838" y="198"/>
                    <a:ext cx="378" cy="378"/>
                    <a:chOff x="948" y="198"/>
                    <a:chExt cx="2322" cy="2322"/>
                  </a:xfrm>
                </p:grpSpPr>
                <p:sp>
                  <p:nvSpPr>
                    <p:cNvPr id="29963" name="Rectangle 147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964" name="Oval 147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65" name="Oval 147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66" name="Oval 148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67" name="Oval 148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68" name="Oval 148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69" name="Oval 148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0" name="Oval 148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1" name="Oval 148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2" name="Oval 148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3" name="Oval 148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4" name="Oval 148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5" name="Oval 148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6" name="Oval 149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7" name="Oval 149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8" name="Oval 149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79" name="Oval 149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80" name="Oval 149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81" name="Oval 149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82" name="Oval 149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83" name="Oval 149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84" name="Oval 149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85" name="Oval 149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7" name="Group 1500"/>
                  <p:cNvGrpSpPr>
                    <a:grpSpLocks noChangeAspect="1"/>
                  </p:cNvGrpSpPr>
                  <p:nvPr/>
                </p:nvGrpSpPr>
                <p:grpSpPr bwMode="auto">
                  <a:xfrm>
                    <a:off x="3216" y="198"/>
                    <a:ext cx="378" cy="378"/>
                    <a:chOff x="948" y="198"/>
                    <a:chExt cx="2322" cy="2322"/>
                  </a:xfrm>
                </p:grpSpPr>
                <p:sp>
                  <p:nvSpPr>
                    <p:cNvPr id="29940" name="Rectangle 150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941" name="Oval 150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42" name="Oval 150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43" name="Oval 150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44" name="Oval 150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45" name="Oval 150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46" name="Oval 150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47" name="Oval 150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48" name="Oval 150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49" name="Oval 151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0" name="Oval 151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1" name="Oval 151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2" name="Oval 151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3" name="Oval 151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4" name="Oval 151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5" name="Oval 151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6" name="Oval 151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7" name="Oval 151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8" name="Oval 151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59" name="Oval 152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60" name="Oval 152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61" name="Oval 152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62" name="Oval 152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8" name="Group 1524"/>
                  <p:cNvGrpSpPr>
                    <a:grpSpLocks noChangeAspect="1"/>
                  </p:cNvGrpSpPr>
                  <p:nvPr/>
                </p:nvGrpSpPr>
                <p:grpSpPr bwMode="auto">
                  <a:xfrm>
                    <a:off x="3594" y="198"/>
                    <a:ext cx="378" cy="378"/>
                    <a:chOff x="948" y="198"/>
                    <a:chExt cx="2322" cy="2322"/>
                  </a:xfrm>
                </p:grpSpPr>
                <p:sp>
                  <p:nvSpPr>
                    <p:cNvPr id="29917" name="Rectangle 152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918" name="Oval 152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19" name="Oval 152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0" name="Oval 152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1" name="Oval 152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2" name="Oval 153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3" name="Oval 153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4" name="Oval 153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5" name="Oval 153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6" name="Oval 153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7" name="Oval 153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8" name="Oval 153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29" name="Oval 153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0" name="Oval 153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1" name="Oval 153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2" name="Oval 154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3" name="Oval 154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4" name="Oval 154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5" name="Oval 154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6" name="Oval 154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7" name="Oval 154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8" name="Oval 154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39" name="Oval 154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69" name="Group 1548"/>
                  <p:cNvGrpSpPr>
                    <a:grpSpLocks noChangeAspect="1"/>
                  </p:cNvGrpSpPr>
                  <p:nvPr/>
                </p:nvGrpSpPr>
                <p:grpSpPr bwMode="auto">
                  <a:xfrm>
                    <a:off x="3972" y="198"/>
                    <a:ext cx="378" cy="378"/>
                    <a:chOff x="948" y="198"/>
                    <a:chExt cx="2322" cy="2322"/>
                  </a:xfrm>
                </p:grpSpPr>
                <p:sp>
                  <p:nvSpPr>
                    <p:cNvPr id="29894" name="Rectangle 154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895" name="Oval 155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96" name="Oval 155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97" name="Oval 155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98" name="Oval 155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99" name="Oval 155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0" name="Oval 155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1" name="Oval 155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2" name="Oval 155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3" name="Oval 155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4" name="Oval 155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5" name="Oval 156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6" name="Oval 156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7" name="Oval 156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8" name="Oval 156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09" name="Oval 156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10" name="Oval 156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11" name="Oval 156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12" name="Oval 156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13" name="Oval 156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14" name="Oval 156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15" name="Oval 157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916" name="Oval 157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870" name="Group 1572"/>
                  <p:cNvGrpSpPr>
                    <a:grpSpLocks noChangeAspect="1"/>
                  </p:cNvGrpSpPr>
                  <p:nvPr/>
                </p:nvGrpSpPr>
                <p:grpSpPr bwMode="auto">
                  <a:xfrm>
                    <a:off x="4350" y="198"/>
                    <a:ext cx="378" cy="378"/>
                    <a:chOff x="948" y="198"/>
                    <a:chExt cx="2322" cy="2322"/>
                  </a:xfrm>
                </p:grpSpPr>
                <p:sp>
                  <p:nvSpPr>
                    <p:cNvPr id="29871" name="Rectangle 157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872" name="Oval 157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73" name="Oval 157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74" name="Oval 157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75" name="Oval 157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76" name="Oval 157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77" name="Oval 157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78" name="Oval 158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79" name="Oval 158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0" name="Oval 158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1" name="Oval 158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2" name="Oval 158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3" name="Oval 158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4" name="Oval 158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5" name="Oval 158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6" name="Oval 158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7" name="Oval 158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8" name="Oval 159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89" name="Oval 159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90" name="Oval 159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91" name="Oval 159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92" name="Oval 159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93" name="Oval 159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grpSp>
            <p:nvGrpSpPr>
              <p:cNvPr id="28530" name="Group 1596"/>
              <p:cNvGrpSpPr>
                <a:grpSpLocks noChangeAspect="1"/>
              </p:cNvGrpSpPr>
              <p:nvPr/>
            </p:nvGrpSpPr>
            <p:grpSpPr bwMode="auto">
              <a:xfrm>
                <a:off x="948" y="2442"/>
                <a:ext cx="4158" cy="1128"/>
                <a:chOff x="948" y="198"/>
                <a:chExt cx="4158" cy="1128"/>
              </a:xfrm>
            </p:grpSpPr>
            <p:grpSp>
              <p:nvGrpSpPr>
                <p:cNvPr id="29062" name="Group 1597"/>
                <p:cNvGrpSpPr>
                  <a:grpSpLocks noChangeAspect="1"/>
                </p:cNvGrpSpPr>
                <p:nvPr/>
              </p:nvGrpSpPr>
              <p:grpSpPr bwMode="auto">
                <a:xfrm>
                  <a:off x="948" y="198"/>
                  <a:ext cx="4158" cy="378"/>
                  <a:chOff x="948" y="198"/>
                  <a:chExt cx="4158" cy="378"/>
                </a:xfrm>
              </p:grpSpPr>
              <p:grpSp>
                <p:nvGrpSpPr>
                  <p:cNvPr id="29593" name="Group 1598"/>
                  <p:cNvGrpSpPr>
                    <a:grpSpLocks noChangeAspect="1"/>
                  </p:cNvGrpSpPr>
                  <p:nvPr/>
                </p:nvGrpSpPr>
                <p:grpSpPr bwMode="auto">
                  <a:xfrm>
                    <a:off x="948" y="198"/>
                    <a:ext cx="378" cy="378"/>
                    <a:chOff x="948" y="198"/>
                    <a:chExt cx="2322" cy="2322"/>
                  </a:xfrm>
                </p:grpSpPr>
                <p:sp>
                  <p:nvSpPr>
                    <p:cNvPr id="29834" name="Rectangle 159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835" name="Oval 160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36" name="Oval 160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37" name="Oval 160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38" name="Oval 160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39" name="Oval 160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0" name="Oval 160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1" name="Oval 160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2" name="Oval 160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3" name="Oval 160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4" name="Oval 160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5" name="Oval 161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6" name="Oval 161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7" name="Oval 161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8" name="Oval 161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49" name="Oval 161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50" name="Oval 161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51" name="Oval 161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52" name="Oval 161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53" name="Oval 161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54" name="Oval 161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55" name="Oval 162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56" name="Oval 162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594" name="Group 1622"/>
                  <p:cNvGrpSpPr>
                    <a:grpSpLocks noChangeAspect="1"/>
                  </p:cNvGrpSpPr>
                  <p:nvPr/>
                </p:nvGrpSpPr>
                <p:grpSpPr bwMode="auto">
                  <a:xfrm>
                    <a:off x="1326" y="198"/>
                    <a:ext cx="378" cy="378"/>
                    <a:chOff x="948" y="198"/>
                    <a:chExt cx="2322" cy="2322"/>
                  </a:xfrm>
                </p:grpSpPr>
                <p:sp>
                  <p:nvSpPr>
                    <p:cNvPr id="29811" name="Rectangle 162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812" name="Oval 162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13" name="Oval 162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14" name="Oval 162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15" name="Oval 162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16" name="Oval 162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17" name="Oval 162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18" name="Oval 163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19" name="Oval 163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0" name="Oval 163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1" name="Oval 163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2" name="Oval 163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3" name="Oval 163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4" name="Oval 163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5" name="Oval 163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6" name="Oval 163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7" name="Oval 163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8" name="Oval 164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29" name="Oval 164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30" name="Oval 164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31" name="Oval 164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32" name="Oval 164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33" name="Oval 164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595" name="Group 1646"/>
                  <p:cNvGrpSpPr>
                    <a:grpSpLocks noChangeAspect="1"/>
                  </p:cNvGrpSpPr>
                  <p:nvPr/>
                </p:nvGrpSpPr>
                <p:grpSpPr bwMode="auto">
                  <a:xfrm>
                    <a:off x="1704" y="198"/>
                    <a:ext cx="378" cy="378"/>
                    <a:chOff x="948" y="198"/>
                    <a:chExt cx="2322" cy="2322"/>
                  </a:xfrm>
                </p:grpSpPr>
                <p:sp>
                  <p:nvSpPr>
                    <p:cNvPr id="29788" name="Rectangle 164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789" name="Oval 164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0" name="Oval 164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1" name="Oval 165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2" name="Oval 165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3" name="Oval 165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4" name="Oval 165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5" name="Oval 165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6" name="Oval 165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7" name="Oval 165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8" name="Oval 165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99" name="Oval 165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0" name="Oval 165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1" name="Oval 166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2" name="Oval 166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3" name="Oval 166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4" name="Oval 166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5" name="Oval 166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6" name="Oval 166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7" name="Oval 166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8" name="Oval 166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09" name="Oval 166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810" name="Oval 166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596" name="Group 1670"/>
                  <p:cNvGrpSpPr>
                    <a:grpSpLocks noChangeAspect="1"/>
                  </p:cNvGrpSpPr>
                  <p:nvPr/>
                </p:nvGrpSpPr>
                <p:grpSpPr bwMode="auto">
                  <a:xfrm>
                    <a:off x="4728" y="198"/>
                    <a:ext cx="378" cy="378"/>
                    <a:chOff x="948" y="198"/>
                    <a:chExt cx="2322" cy="2322"/>
                  </a:xfrm>
                </p:grpSpPr>
                <p:sp>
                  <p:nvSpPr>
                    <p:cNvPr id="29765" name="Rectangle 167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766" name="Oval 167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67" name="Oval 167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68" name="Oval 167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69" name="Oval 167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0" name="Oval 167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1" name="Oval 167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2" name="Oval 167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3" name="Oval 167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4" name="Oval 168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5" name="Oval 168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6" name="Oval 168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7" name="Oval 168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8" name="Oval 168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79" name="Oval 168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80" name="Oval 168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81" name="Oval 168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82" name="Oval 168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83" name="Oval 168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84" name="Oval 169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85" name="Oval 169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86" name="Oval 169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87" name="Oval 169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597" name="Group 1694"/>
                  <p:cNvGrpSpPr>
                    <a:grpSpLocks noChangeAspect="1"/>
                  </p:cNvGrpSpPr>
                  <p:nvPr/>
                </p:nvGrpSpPr>
                <p:grpSpPr bwMode="auto">
                  <a:xfrm>
                    <a:off x="2082" y="198"/>
                    <a:ext cx="378" cy="378"/>
                    <a:chOff x="948" y="198"/>
                    <a:chExt cx="2322" cy="2322"/>
                  </a:xfrm>
                </p:grpSpPr>
                <p:sp>
                  <p:nvSpPr>
                    <p:cNvPr id="29742" name="Rectangle 169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743" name="Oval 169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44" name="Oval 169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45" name="Oval 169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46" name="Oval 169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47" name="Oval 170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48" name="Oval 170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49" name="Oval 170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0" name="Oval 170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1" name="Oval 170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2" name="Oval 170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3" name="Oval 170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4" name="Oval 170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5" name="Oval 170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6" name="Oval 170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7" name="Oval 171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8" name="Oval 171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59" name="Oval 171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60" name="Oval 171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61" name="Oval 171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62" name="Oval 171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63" name="Oval 171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64" name="Oval 171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598" name="Group 1718"/>
                  <p:cNvGrpSpPr>
                    <a:grpSpLocks noChangeAspect="1"/>
                  </p:cNvGrpSpPr>
                  <p:nvPr/>
                </p:nvGrpSpPr>
                <p:grpSpPr bwMode="auto">
                  <a:xfrm>
                    <a:off x="2460" y="198"/>
                    <a:ext cx="378" cy="378"/>
                    <a:chOff x="948" y="198"/>
                    <a:chExt cx="2322" cy="2322"/>
                  </a:xfrm>
                </p:grpSpPr>
                <p:sp>
                  <p:nvSpPr>
                    <p:cNvPr id="29719" name="Rectangle 171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720" name="Oval 172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1" name="Oval 172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2" name="Oval 172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3" name="Oval 172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4" name="Oval 172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5" name="Oval 172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6" name="Oval 172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7" name="Oval 172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8" name="Oval 172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29" name="Oval 172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0" name="Oval 173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1" name="Oval 173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2" name="Oval 173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3" name="Oval 173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4" name="Oval 173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5" name="Oval 173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6" name="Oval 173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7" name="Oval 173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8" name="Oval 173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39" name="Oval 173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40" name="Oval 174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41" name="Oval 174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599" name="Group 1742"/>
                  <p:cNvGrpSpPr>
                    <a:grpSpLocks noChangeAspect="1"/>
                  </p:cNvGrpSpPr>
                  <p:nvPr/>
                </p:nvGrpSpPr>
                <p:grpSpPr bwMode="auto">
                  <a:xfrm>
                    <a:off x="2838" y="198"/>
                    <a:ext cx="378" cy="378"/>
                    <a:chOff x="948" y="198"/>
                    <a:chExt cx="2322" cy="2322"/>
                  </a:xfrm>
                </p:grpSpPr>
                <p:sp>
                  <p:nvSpPr>
                    <p:cNvPr id="29696" name="Rectangle 174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697" name="Oval 174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98" name="Oval 174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99" name="Oval 174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0" name="Oval 174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1" name="Oval 174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2" name="Oval 174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3" name="Oval 175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4" name="Oval 175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5" name="Oval 175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6" name="Oval 175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7" name="Oval 175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8" name="Oval 175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09" name="Oval 175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0" name="Oval 175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1" name="Oval 175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2" name="Oval 175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3" name="Oval 176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4" name="Oval 176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5" name="Oval 176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6" name="Oval 176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7" name="Oval 176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718" name="Oval 176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600" name="Group 1766"/>
                  <p:cNvGrpSpPr>
                    <a:grpSpLocks noChangeAspect="1"/>
                  </p:cNvGrpSpPr>
                  <p:nvPr/>
                </p:nvGrpSpPr>
                <p:grpSpPr bwMode="auto">
                  <a:xfrm>
                    <a:off x="3216" y="198"/>
                    <a:ext cx="378" cy="378"/>
                    <a:chOff x="948" y="198"/>
                    <a:chExt cx="2322" cy="2322"/>
                  </a:xfrm>
                </p:grpSpPr>
                <p:sp>
                  <p:nvSpPr>
                    <p:cNvPr id="29673" name="Rectangle 176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674" name="Oval 176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75" name="Oval 176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76" name="Oval 177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77" name="Oval 177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78" name="Oval 177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79" name="Oval 177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0" name="Oval 177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1" name="Oval 177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2" name="Oval 177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3" name="Oval 177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4" name="Oval 177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5" name="Oval 177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6" name="Oval 178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7" name="Oval 178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8" name="Oval 178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89" name="Oval 178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90" name="Oval 178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91" name="Oval 178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92" name="Oval 178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93" name="Oval 178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94" name="Oval 178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95" name="Oval 178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601" name="Group 1790"/>
                  <p:cNvGrpSpPr>
                    <a:grpSpLocks noChangeAspect="1"/>
                  </p:cNvGrpSpPr>
                  <p:nvPr/>
                </p:nvGrpSpPr>
                <p:grpSpPr bwMode="auto">
                  <a:xfrm>
                    <a:off x="3594" y="198"/>
                    <a:ext cx="378" cy="378"/>
                    <a:chOff x="948" y="198"/>
                    <a:chExt cx="2322" cy="2322"/>
                  </a:xfrm>
                </p:grpSpPr>
                <p:sp>
                  <p:nvSpPr>
                    <p:cNvPr id="29650" name="Rectangle 179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651" name="Oval 179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52" name="Oval 179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53" name="Oval 179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54" name="Oval 179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55" name="Oval 179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56" name="Oval 179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57" name="Oval 179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58" name="Oval 179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59" name="Oval 180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0" name="Oval 180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1" name="Oval 180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2" name="Oval 180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3" name="Oval 180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4" name="Oval 180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5" name="Oval 180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6" name="Oval 180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7" name="Oval 180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8" name="Oval 180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69" name="Oval 181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70" name="Oval 181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71" name="Oval 181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72" name="Oval 181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602" name="Group 1814"/>
                  <p:cNvGrpSpPr>
                    <a:grpSpLocks noChangeAspect="1"/>
                  </p:cNvGrpSpPr>
                  <p:nvPr/>
                </p:nvGrpSpPr>
                <p:grpSpPr bwMode="auto">
                  <a:xfrm>
                    <a:off x="3972" y="198"/>
                    <a:ext cx="378" cy="378"/>
                    <a:chOff x="948" y="198"/>
                    <a:chExt cx="2322" cy="2322"/>
                  </a:xfrm>
                </p:grpSpPr>
                <p:sp>
                  <p:nvSpPr>
                    <p:cNvPr id="29627" name="Rectangle 181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628" name="Oval 181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29" name="Oval 181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0" name="Oval 181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1" name="Oval 181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2" name="Oval 182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3" name="Oval 182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4" name="Oval 182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5" name="Oval 182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6" name="Oval 182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7" name="Oval 182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8" name="Oval 182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39" name="Oval 182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0" name="Oval 182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1" name="Oval 182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2" name="Oval 183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3" name="Oval 183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4" name="Oval 183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5" name="Oval 183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6" name="Oval 183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7" name="Oval 183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8" name="Oval 183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49" name="Oval 183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603" name="Group 1838"/>
                  <p:cNvGrpSpPr>
                    <a:grpSpLocks noChangeAspect="1"/>
                  </p:cNvGrpSpPr>
                  <p:nvPr/>
                </p:nvGrpSpPr>
                <p:grpSpPr bwMode="auto">
                  <a:xfrm>
                    <a:off x="4350" y="198"/>
                    <a:ext cx="378" cy="378"/>
                    <a:chOff x="948" y="198"/>
                    <a:chExt cx="2322" cy="2322"/>
                  </a:xfrm>
                </p:grpSpPr>
                <p:sp>
                  <p:nvSpPr>
                    <p:cNvPr id="29604" name="Rectangle 183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605" name="Oval 184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06" name="Oval 184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07" name="Oval 184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08" name="Oval 184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09" name="Oval 184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0" name="Oval 184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1" name="Oval 184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2" name="Oval 184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3" name="Oval 184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4" name="Oval 184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5" name="Oval 185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6" name="Oval 185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7" name="Oval 185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8" name="Oval 185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19" name="Oval 185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20" name="Oval 185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21" name="Oval 185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22" name="Oval 185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23" name="Oval 185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24" name="Oval 185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25" name="Oval 186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626" name="Oval 186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29063" name="Group 1862"/>
                <p:cNvGrpSpPr>
                  <a:grpSpLocks noChangeAspect="1"/>
                </p:cNvGrpSpPr>
                <p:nvPr/>
              </p:nvGrpSpPr>
              <p:grpSpPr bwMode="auto">
                <a:xfrm>
                  <a:off x="948" y="570"/>
                  <a:ext cx="4158" cy="378"/>
                  <a:chOff x="948" y="198"/>
                  <a:chExt cx="4158" cy="378"/>
                </a:xfrm>
              </p:grpSpPr>
              <p:grpSp>
                <p:nvGrpSpPr>
                  <p:cNvPr id="29329" name="Group 1863"/>
                  <p:cNvGrpSpPr>
                    <a:grpSpLocks noChangeAspect="1"/>
                  </p:cNvGrpSpPr>
                  <p:nvPr/>
                </p:nvGrpSpPr>
                <p:grpSpPr bwMode="auto">
                  <a:xfrm>
                    <a:off x="948" y="198"/>
                    <a:ext cx="378" cy="378"/>
                    <a:chOff x="948" y="198"/>
                    <a:chExt cx="2322" cy="2322"/>
                  </a:xfrm>
                </p:grpSpPr>
                <p:sp>
                  <p:nvSpPr>
                    <p:cNvPr id="29570" name="Rectangle 186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571" name="Oval 186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72" name="Oval 186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73" name="Oval 186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74" name="Oval 186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75" name="Oval 186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76" name="Oval 187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77" name="Oval 187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78" name="Oval 187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79" name="Oval 187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0" name="Oval 187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1" name="Oval 187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2" name="Oval 187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3" name="Oval 187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4" name="Oval 187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5" name="Oval 187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6" name="Oval 188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7" name="Oval 188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8" name="Oval 188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89" name="Oval 188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90" name="Oval 188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91" name="Oval 188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92" name="Oval 188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0" name="Group 1887"/>
                  <p:cNvGrpSpPr>
                    <a:grpSpLocks noChangeAspect="1"/>
                  </p:cNvGrpSpPr>
                  <p:nvPr/>
                </p:nvGrpSpPr>
                <p:grpSpPr bwMode="auto">
                  <a:xfrm>
                    <a:off x="1326" y="198"/>
                    <a:ext cx="378" cy="378"/>
                    <a:chOff x="948" y="198"/>
                    <a:chExt cx="2322" cy="2322"/>
                  </a:xfrm>
                </p:grpSpPr>
                <p:sp>
                  <p:nvSpPr>
                    <p:cNvPr id="29547" name="Rectangle 188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548" name="Oval 188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49" name="Oval 189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0" name="Oval 189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1" name="Oval 189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2" name="Oval 189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3" name="Oval 189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4" name="Oval 189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5" name="Oval 189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6" name="Oval 189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7" name="Oval 189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8" name="Oval 189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59" name="Oval 190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0" name="Oval 190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1" name="Oval 190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2" name="Oval 190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3" name="Oval 190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4" name="Oval 190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5" name="Oval 190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6" name="Oval 190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7" name="Oval 190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8" name="Oval 190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69" name="Oval 191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1" name="Group 1911"/>
                  <p:cNvGrpSpPr>
                    <a:grpSpLocks noChangeAspect="1"/>
                  </p:cNvGrpSpPr>
                  <p:nvPr/>
                </p:nvGrpSpPr>
                <p:grpSpPr bwMode="auto">
                  <a:xfrm>
                    <a:off x="1704" y="198"/>
                    <a:ext cx="378" cy="378"/>
                    <a:chOff x="948" y="198"/>
                    <a:chExt cx="2322" cy="2322"/>
                  </a:xfrm>
                </p:grpSpPr>
                <p:sp>
                  <p:nvSpPr>
                    <p:cNvPr id="29524" name="Rectangle 191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525" name="Oval 191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26" name="Oval 191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27" name="Oval 191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28" name="Oval 191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29" name="Oval 191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0" name="Oval 191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1" name="Oval 191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2" name="Oval 192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3" name="Oval 192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4" name="Oval 192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5" name="Oval 192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6" name="Oval 192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7" name="Oval 192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8" name="Oval 192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39" name="Oval 192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40" name="Oval 192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41" name="Oval 192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42" name="Oval 193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43" name="Oval 193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44" name="Oval 193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45" name="Oval 193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46" name="Oval 193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2" name="Group 1935"/>
                  <p:cNvGrpSpPr>
                    <a:grpSpLocks noChangeAspect="1"/>
                  </p:cNvGrpSpPr>
                  <p:nvPr/>
                </p:nvGrpSpPr>
                <p:grpSpPr bwMode="auto">
                  <a:xfrm>
                    <a:off x="4728" y="198"/>
                    <a:ext cx="378" cy="378"/>
                    <a:chOff x="948" y="198"/>
                    <a:chExt cx="2322" cy="2322"/>
                  </a:xfrm>
                </p:grpSpPr>
                <p:sp>
                  <p:nvSpPr>
                    <p:cNvPr id="29501" name="Rectangle 193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502" name="Oval 193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03" name="Oval 193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04" name="Oval 193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05" name="Oval 194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06" name="Oval 194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07" name="Oval 194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08" name="Oval 194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09" name="Oval 194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0" name="Oval 194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1" name="Oval 194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2" name="Oval 194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3" name="Oval 194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4" name="Oval 194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5" name="Oval 195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6" name="Oval 195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7" name="Oval 195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8" name="Oval 195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19" name="Oval 195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20" name="Oval 195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21" name="Oval 195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22" name="Oval 195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23" name="Oval 195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3" name="Group 1959"/>
                  <p:cNvGrpSpPr>
                    <a:grpSpLocks noChangeAspect="1"/>
                  </p:cNvGrpSpPr>
                  <p:nvPr/>
                </p:nvGrpSpPr>
                <p:grpSpPr bwMode="auto">
                  <a:xfrm>
                    <a:off x="2082" y="198"/>
                    <a:ext cx="378" cy="378"/>
                    <a:chOff x="948" y="198"/>
                    <a:chExt cx="2322" cy="2322"/>
                  </a:xfrm>
                </p:grpSpPr>
                <p:sp>
                  <p:nvSpPr>
                    <p:cNvPr id="29478" name="Rectangle 196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479" name="Oval 196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0" name="Oval 196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1" name="Oval 196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2" name="Oval 196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3" name="Oval 196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4" name="Oval 196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5" name="Oval 196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6" name="Oval 196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7" name="Oval 196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8" name="Oval 197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89" name="Oval 197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0" name="Oval 197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1" name="Oval 197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2" name="Oval 197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3" name="Oval 197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4" name="Oval 197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5" name="Oval 197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6" name="Oval 197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7" name="Oval 197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8" name="Oval 198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99" name="Oval 198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500" name="Oval 198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4" name="Group 1983"/>
                  <p:cNvGrpSpPr>
                    <a:grpSpLocks noChangeAspect="1"/>
                  </p:cNvGrpSpPr>
                  <p:nvPr/>
                </p:nvGrpSpPr>
                <p:grpSpPr bwMode="auto">
                  <a:xfrm>
                    <a:off x="2460" y="198"/>
                    <a:ext cx="378" cy="378"/>
                    <a:chOff x="948" y="198"/>
                    <a:chExt cx="2322" cy="2322"/>
                  </a:xfrm>
                </p:grpSpPr>
                <p:sp>
                  <p:nvSpPr>
                    <p:cNvPr id="29455" name="Rectangle 198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456" name="Oval 198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57" name="Oval 198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58" name="Oval 198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59" name="Oval 198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0" name="Oval 198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1" name="Oval 199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2" name="Oval 199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3" name="Oval 199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4" name="Oval 199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5" name="Oval 199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6" name="Oval 199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7" name="Oval 199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8" name="Oval 199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69" name="Oval 199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70" name="Oval 199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71" name="Oval 200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72" name="Oval 200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73" name="Oval 200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74" name="Oval 200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75" name="Oval 200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76" name="Oval 200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77" name="Oval 200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5" name="Group 2007"/>
                  <p:cNvGrpSpPr>
                    <a:grpSpLocks noChangeAspect="1"/>
                  </p:cNvGrpSpPr>
                  <p:nvPr/>
                </p:nvGrpSpPr>
                <p:grpSpPr bwMode="auto">
                  <a:xfrm>
                    <a:off x="2838" y="198"/>
                    <a:ext cx="378" cy="378"/>
                    <a:chOff x="948" y="198"/>
                    <a:chExt cx="2322" cy="2322"/>
                  </a:xfrm>
                </p:grpSpPr>
                <p:sp>
                  <p:nvSpPr>
                    <p:cNvPr id="29432" name="Rectangle 200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433" name="Oval 200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34" name="Oval 201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35" name="Oval 201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36" name="Oval 201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37" name="Oval 201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38" name="Oval 201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39" name="Oval 201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0" name="Oval 201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1" name="Oval 201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2" name="Oval 201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3" name="Oval 201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4" name="Oval 202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5" name="Oval 202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6" name="Oval 202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7" name="Oval 202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8" name="Oval 202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49" name="Oval 202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50" name="Oval 202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51" name="Oval 202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52" name="Oval 202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53" name="Oval 202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54" name="Oval 203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6" name="Group 2031"/>
                  <p:cNvGrpSpPr>
                    <a:grpSpLocks noChangeAspect="1"/>
                  </p:cNvGrpSpPr>
                  <p:nvPr/>
                </p:nvGrpSpPr>
                <p:grpSpPr bwMode="auto">
                  <a:xfrm>
                    <a:off x="3216" y="198"/>
                    <a:ext cx="378" cy="378"/>
                    <a:chOff x="948" y="198"/>
                    <a:chExt cx="2322" cy="2322"/>
                  </a:xfrm>
                </p:grpSpPr>
                <p:sp>
                  <p:nvSpPr>
                    <p:cNvPr id="29409" name="Rectangle 203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410" name="Oval 203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1" name="Oval 203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2" name="Oval 203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3" name="Oval 203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4" name="Oval 203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5" name="Oval 203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6" name="Oval 203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7" name="Oval 204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8" name="Oval 204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19" name="Oval 204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0" name="Oval 204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1" name="Oval 204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2" name="Oval 204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3" name="Oval 204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4" name="Oval 204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5" name="Oval 204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6" name="Oval 204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7" name="Oval 205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8" name="Oval 205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29" name="Oval 205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30" name="Oval 205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31" name="Oval 205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7" name="Group 2055"/>
                  <p:cNvGrpSpPr>
                    <a:grpSpLocks noChangeAspect="1"/>
                  </p:cNvGrpSpPr>
                  <p:nvPr/>
                </p:nvGrpSpPr>
                <p:grpSpPr bwMode="auto">
                  <a:xfrm>
                    <a:off x="3594" y="198"/>
                    <a:ext cx="378" cy="378"/>
                    <a:chOff x="948" y="198"/>
                    <a:chExt cx="2322" cy="2322"/>
                  </a:xfrm>
                </p:grpSpPr>
                <p:sp>
                  <p:nvSpPr>
                    <p:cNvPr id="29386" name="Rectangle 205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387" name="Oval 205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88" name="Oval 205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89" name="Oval 205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0" name="Oval 206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1" name="Oval 206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2" name="Oval 206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3" name="Oval 206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4" name="Oval 206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5" name="Oval 206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6" name="Oval 206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7" name="Oval 206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8" name="Oval 206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99" name="Oval 206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0" name="Oval 207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1" name="Oval 207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2" name="Oval 207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3" name="Oval 207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4" name="Oval 207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5" name="Oval 207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6" name="Oval 207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7" name="Oval 207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408" name="Oval 207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8" name="Group 2079"/>
                  <p:cNvGrpSpPr>
                    <a:grpSpLocks noChangeAspect="1"/>
                  </p:cNvGrpSpPr>
                  <p:nvPr/>
                </p:nvGrpSpPr>
                <p:grpSpPr bwMode="auto">
                  <a:xfrm>
                    <a:off x="3972" y="198"/>
                    <a:ext cx="378" cy="378"/>
                    <a:chOff x="948" y="198"/>
                    <a:chExt cx="2322" cy="2322"/>
                  </a:xfrm>
                </p:grpSpPr>
                <p:sp>
                  <p:nvSpPr>
                    <p:cNvPr id="29363" name="Rectangle 208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364" name="Oval 208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65" name="Oval 208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66" name="Oval 208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67" name="Oval 208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68" name="Oval 208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69" name="Oval 208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0" name="Oval 208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1" name="Oval 208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2" name="Oval 208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3" name="Oval 209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4" name="Oval 209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5" name="Oval 209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6" name="Oval 209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7" name="Oval 209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8" name="Oval 209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79" name="Oval 209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80" name="Oval 209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81" name="Oval 209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82" name="Oval 209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83" name="Oval 210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84" name="Oval 210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85" name="Oval 210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339" name="Group 2103"/>
                  <p:cNvGrpSpPr>
                    <a:grpSpLocks noChangeAspect="1"/>
                  </p:cNvGrpSpPr>
                  <p:nvPr/>
                </p:nvGrpSpPr>
                <p:grpSpPr bwMode="auto">
                  <a:xfrm>
                    <a:off x="4350" y="198"/>
                    <a:ext cx="378" cy="378"/>
                    <a:chOff x="948" y="198"/>
                    <a:chExt cx="2322" cy="2322"/>
                  </a:xfrm>
                </p:grpSpPr>
                <p:sp>
                  <p:nvSpPr>
                    <p:cNvPr id="29340" name="Rectangle 210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341" name="Oval 210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42" name="Oval 210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43" name="Oval 210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44" name="Oval 210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45" name="Oval 210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46" name="Oval 211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47" name="Oval 211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48" name="Oval 211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49" name="Oval 211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0" name="Oval 211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1" name="Oval 211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2" name="Oval 211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3" name="Oval 211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4" name="Oval 211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5" name="Oval 211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6" name="Oval 212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7" name="Oval 212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8" name="Oval 212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59" name="Oval 212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60" name="Oval 212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61" name="Oval 212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62" name="Oval 212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29064" name="Group 2127"/>
                <p:cNvGrpSpPr>
                  <a:grpSpLocks noChangeAspect="1"/>
                </p:cNvGrpSpPr>
                <p:nvPr/>
              </p:nvGrpSpPr>
              <p:grpSpPr bwMode="auto">
                <a:xfrm>
                  <a:off x="948" y="948"/>
                  <a:ext cx="4158" cy="378"/>
                  <a:chOff x="948" y="198"/>
                  <a:chExt cx="4158" cy="378"/>
                </a:xfrm>
              </p:grpSpPr>
              <p:grpSp>
                <p:nvGrpSpPr>
                  <p:cNvPr id="29065" name="Group 2128"/>
                  <p:cNvGrpSpPr>
                    <a:grpSpLocks noChangeAspect="1"/>
                  </p:cNvGrpSpPr>
                  <p:nvPr/>
                </p:nvGrpSpPr>
                <p:grpSpPr bwMode="auto">
                  <a:xfrm>
                    <a:off x="948" y="198"/>
                    <a:ext cx="378" cy="378"/>
                    <a:chOff x="948" y="198"/>
                    <a:chExt cx="2322" cy="2322"/>
                  </a:xfrm>
                </p:grpSpPr>
                <p:sp>
                  <p:nvSpPr>
                    <p:cNvPr id="29306" name="Rectangle 212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307" name="Oval 213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08" name="Oval 213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09" name="Oval 213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0" name="Oval 213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1" name="Oval 213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2" name="Oval 213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3" name="Oval 213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4" name="Oval 213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5" name="Oval 213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6" name="Oval 213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7" name="Oval 214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8" name="Oval 214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19" name="Oval 214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0" name="Oval 214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1" name="Oval 214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2" name="Oval 214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3" name="Oval 214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4" name="Oval 214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5" name="Oval 214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6" name="Oval 214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7" name="Oval 215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28" name="Oval 215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66" name="Group 2152"/>
                  <p:cNvGrpSpPr>
                    <a:grpSpLocks noChangeAspect="1"/>
                  </p:cNvGrpSpPr>
                  <p:nvPr/>
                </p:nvGrpSpPr>
                <p:grpSpPr bwMode="auto">
                  <a:xfrm>
                    <a:off x="1326" y="198"/>
                    <a:ext cx="378" cy="378"/>
                    <a:chOff x="948" y="198"/>
                    <a:chExt cx="2322" cy="2322"/>
                  </a:xfrm>
                </p:grpSpPr>
                <p:sp>
                  <p:nvSpPr>
                    <p:cNvPr id="29283" name="Rectangle 215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284" name="Oval 215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85" name="Oval 215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86" name="Oval 215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87" name="Oval 215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88" name="Oval 215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89" name="Oval 215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0" name="Oval 216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1" name="Oval 216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2" name="Oval 216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3" name="Oval 216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4" name="Oval 216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5" name="Oval 216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6" name="Oval 216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7" name="Oval 216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8" name="Oval 216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99" name="Oval 216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00" name="Oval 217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01" name="Oval 217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02" name="Oval 217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03" name="Oval 217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04" name="Oval 217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305" name="Oval 217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67" name="Group 2176"/>
                  <p:cNvGrpSpPr>
                    <a:grpSpLocks noChangeAspect="1"/>
                  </p:cNvGrpSpPr>
                  <p:nvPr/>
                </p:nvGrpSpPr>
                <p:grpSpPr bwMode="auto">
                  <a:xfrm>
                    <a:off x="1704" y="198"/>
                    <a:ext cx="378" cy="378"/>
                    <a:chOff x="948" y="198"/>
                    <a:chExt cx="2322" cy="2322"/>
                  </a:xfrm>
                </p:grpSpPr>
                <p:sp>
                  <p:nvSpPr>
                    <p:cNvPr id="29260" name="Rectangle 217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261" name="Oval 217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62" name="Oval 217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63" name="Oval 218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64" name="Oval 218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65" name="Oval 218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66" name="Oval 218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67" name="Oval 218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68" name="Oval 218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69" name="Oval 218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0" name="Oval 218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1" name="Oval 218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2" name="Oval 218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3" name="Oval 219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4" name="Oval 219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5" name="Oval 219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6" name="Oval 219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7" name="Oval 219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8" name="Oval 219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79" name="Oval 219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80" name="Oval 219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81" name="Oval 219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82" name="Oval 219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68" name="Group 2200"/>
                  <p:cNvGrpSpPr>
                    <a:grpSpLocks noChangeAspect="1"/>
                  </p:cNvGrpSpPr>
                  <p:nvPr/>
                </p:nvGrpSpPr>
                <p:grpSpPr bwMode="auto">
                  <a:xfrm>
                    <a:off x="4728" y="198"/>
                    <a:ext cx="378" cy="378"/>
                    <a:chOff x="948" y="198"/>
                    <a:chExt cx="2322" cy="2322"/>
                  </a:xfrm>
                </p:grpSpPr>
                <p:sp>
                  <p:nvSpPr>
                    <p:cNvPr id="29237" name="Rectangle 220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238" name="Oval 220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39" name="Oval 220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0" name="Oval 220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1" name="Oval 220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2" name="Oval 220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3" name="Oval 220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4" name="Oval 220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5" name="Oval 220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6" name="Oval 221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7" name="Oval 221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8" name="Oval 221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49" name="Oval 221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0" name="Oval 221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1" name="Oval 221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2" name="Oval 221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3" name="Oval 221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4" name="Oval 221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5" name="Oval 221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6" name="Oval 222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7" name="Oval 222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8" name="Oval 222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59" name="Oval 222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69" name="Group 2224"/>
                  <p:cNvGrpSpPr>
                    <a:grpSpLocks noChangeAspect="1"/>
                  </p:cNvGrpSpPr>
                  <p:nvPr/>
                </p:nvGrpSpPr>
                <p:grpSpPr bwMode="auto">
                  <a:xfrm>
                    <a:off x="2082" y="198"/>
                    <a:ext cx="378" cy="378"/>
                    <a:chOff x="948" y="198"/>
                    <a:chExt cx="2322" cy="2322"/>
                  </a:xfrm>
                </p:grpSpPr>
                <p:sp>
                  <p:nvSpPr>
                    <p:cNvPr id="29214" name="Rectangle 222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215" name="Oval 222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16" name="Oval 222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17" name="Oval 222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18" name="Oval 222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19" name="Oval 223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0" name="Oval 223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1" name="Oval 223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2" name="Oval 223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3" name="Oval 223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4" name="Oval 223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5" name="Oval 223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6" name="Oval 223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7" name="Oval 223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8" name="Oval 223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29" name="Oval 224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30" name="Oval 224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31" name="Oval 224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32" name="Oval 224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33" name="Oval 224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34" name="Oval 224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35" name="Oval 224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36" name="Oval 224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70" name="Group 2248"/>
                  <p:cNvGrpSpPr>
                    <a:grpSpLocks noChangeAspect="1"/>
                  </p:cNvGrpSpPr>
                  <p:nvPr/>
                </p:nvGrpSpPr>
                <p:grpSpPr bwMode="auto">
                  <a:xfrm>
                    <a:off x="2460" y="198"/>
                    <a:ext cx="378" cy="378"/>
                    <a:chOff x="948" y="198"/>
                    <a:chExt cx="2322" cy="2322"/>
                  </a:xfrm>
                </p:grpSpPr>
                <p:sp>
                  <p:nvSpPr>
                    <p:cNvPr id="29191" name="Rectangle 224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192" name="Oval 225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93" name="Oval 225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94" name="Oval 225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95" name="Oval 225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96" name="Oval 225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97" name="Oval 225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98" name="Oval 225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99" name="Oval 225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0" name="Oval 225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1" name="Oval 225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2" name="Oval 226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3" name="Oval 226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4" name="Oval 226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5" name="Oval 226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6" name="Oval 226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7" name="Oval 226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8" name="Oval 226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09" name="Oval 226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10" name="Oval 226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11" name="Oval 226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12" name="Oval 227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213" name="Oval 227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71" name="Group 2272"/>
                  <p:cNvGrpSpPr>
                    <a:grpSpLocks noChangeAspect="1"/>
                  </p:cNvGrpSpPr>
                  <p:nvPr/>
                </p:nvGrpSpPr>
                <p:grpSpPr bwMode="auto">
                  <a:xfrm>
                    <a:off x="2838" y="198"/>
                    <a:ext cx="378" cy="378"/>
                    <a:chOff x="948" y="198"/>
                    <a:chExt cx="2322" cy="2322"/>
                  </a:xfrm>
                </p:grpSpPr>
                <p:sp>
                  <p:nvSpPr>
                    <p:cNvPr id="29168" name="Rectangle 227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169" name="Oval 227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0" name="Oval 227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1" name="Oval 227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2" name="Oval 227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3" name="Oval 227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4" name="Oval 227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5" name="Oval 228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6" name="Oval 228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7" name="Oval 228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8" name="Oval 228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79" name="Oval 228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0" name="Oval 228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1" name="Oval 228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2" name="Oval 228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3" name="Oval 228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4" name="Oval 228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5" name="Oval 229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6" name="Oval 229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7" name="Oval 229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8" name="Oval 229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89" name="Oval 229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90" name="Oval 229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72" name="Group 2296"/>
                  <p:cNvGrpSpPr>
                    <a:grpSpLocks noChangeAspect="1"/>
                  </p:cNvGrpSpPr>
                  <p:nvPr/>
                </p:nvGrpSpPr>
                <p:grpSpPr bwMode="auto">
                  <a:xfrm>
                    <a:off x="3216" y="198"/>
                    <a:ext cx="378" cy="378"/>
                    <a:chOff x="948" y="198"/>
                    <a:chExt cx="2322" cy="2322"/>
                  </a:xfrm>
                </p:grpSpPr>
                <p:sp>
                  <p:nvSpPr>
                    <p:cNvPr id="29145" name="Rectangle 229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146" name="Oval 229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47" name="Oval 229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48" name="Oval 230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49" name="Oval 230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0" name="Oval 230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1" name="Oval 230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2" name="Oval 230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3" name="Oval 230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4" name="Oval 230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5" name="Oval 230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6" name="Oval 230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7" name="Oval 230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8" name="Oval 231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59" name="Oval 231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60" name="Oval 231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61" name="Oval 231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62" name="Oval 231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63" name="Oval 231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64" name="Oval 231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65" name="Oval 231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66" name="Oval 231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67" name="Oval 231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73" name="Group 2320"/>
                  <p:cNvGrpSpPr>
                    <a:grpSpLocks noChangeAspect="1"/>
                  </p:cNvGrpSpPr>
                  <p:nvPr/>
                </p:nvGrpSpPr>
                <p:grpSpPr bwMode="auto">
                  <a:xfrm>
                    <a:off x="3594" y="198"/>
                    <a:ext cx="378" cy="378"/>
                    <a:chOff x="948" y="198"/>
                    <a:chExt cx="2322" cy="2322"/>
                  </a:xfrm>
                </p:grpSpPr>
                <p:sp>
                  <p:nvSpPr>
                    <p:cNvPr id="29122" name="Rectangle 232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123" name="Oval 232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24" name="Oval 232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25" name="Oval 232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26" name="Oval 232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27" name="Oval 232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28" name="Oval 232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29" name="Oval 232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0" name="Oval 232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1" name="Oval 233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2" name="Oval 233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3" name="Oval 233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4" name="Oval 233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5" name="Oval 233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6" name="Oval 233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7" name="Oval 233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8" name="Oval 233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39" name="Oval 233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40" name="Oval 233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41" name="Oval 234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42" name="Oval 234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43" name="Oval 234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44" name="Oval 234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74" name="Group 2344"/>
                  <p:cNvGrpSpPr>
                    <a:grpSpLocks noChangeAspect="1"/>
                  </p:cNvGrpSpPr>
                  <p:nvPr/>
                </p:nvGrpSpPr>
                <p:grpSpPr bwMode="auto">
                  <a:xfrm>
                    <a:off x="3972" y="198"/>
                    <a:ext cx="378" cy="378"/>
                    <a:chOff x="948" y="198"/>
                    <a:chExt cx="2322" cy="2322"/>
                  </a:xfrm>
                </p:grpSpPr>
                <p:sp>
                  <p:nvSpPr>
                    <p:cNvPr id="29099" name="Rectangle 234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100" name="Oval 234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1" name="Oval 234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2" name="Oval 234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3" name="Oval 234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4" name="Oval 235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5" name="Oval 235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6" name="Oval 235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7" name="Oval 235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8" name="Oval 235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09" name="Oval 235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0" name="Oval 235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1" name="Oval 235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2" name="Oval 235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3" name="Oval 235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4" name="Oval 236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5" name="Oval 236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6" name="Oval 236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7" name="Oval 236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8" name="Oval 236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19" name="Oval 236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20" name="Oval 236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121" name="Oval 236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9075" name="Group 2368"/>
                  <p:cNvGrpSpPr>
                    <a:grpSpLocks noChangeAspect="1"/>
                  </p:cNvGrpSpPr>
                  <p:nvPr/>
                </p:nvGrpSpPr>
                <p:grpSpPr bwMode="auto">
                  <a:xfrm>
                    <a:off x="4350" y="198"/>
                    <a:ext cx="378" cy="378"/>
                    <a:chOff x="948" y="198"/>
                    <a:chExt cx="2322" cy="2322"/>
                  </a:xfrm>
                </p:grpSpPr>
                <p:sp>
                  <p:nvSpPr>
                    <p:cNvPr id="29076" name="Rectangle 236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077" name="Oval 237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78" name="Oval 237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79" name="Oval 237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0" name="Oval 237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1" name="Oval 237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2" name="Oval 237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3" name="Oval 237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4" name="Oval 237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5" name="Oval 237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6" name="Oval 237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7" name="Oval 238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8" name="Oval 238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89" name="Oval 238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0" name="Oval 238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1" name="Oval 238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2" name="Oval 238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3" name="Oval 238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4" name="Oval 238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5" name="Oval 238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6" name="Oval 238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7" name="Oval 239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98" name="Oval 239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grpSp>
            <p:nvGrpSpPr>
              <p:cNvPr id="28531" name="Group 2392"/>
              <p:cNvGrpSpPr>
                <a:grpSpLocks noChangeAspect="1"/>
              </p:cNvGrpSpPr>
              <p:nvPr/>
            </p:nvGrpSpPr>
            <p:grpSpPr bwMode="auto">
              <a:xfrm>
                <a:off x="948" y="3570"/>
                <a:ext cx="4158" cy="750"/>
                <a:chOff x="894" y="3612"/>
                <a:chExt cx="4158" cy="750"/>
              </a:xfrm>
            </p:grpSpPr>
            <p:grpSp>
              <p:nvGrpSpPr>
                <p:cNvPr id="28532" name="Group 2393"/>
                <p:cNvGrpSpPr>
                  <a:grpSpLocks noChangeAspect="1"/>
                </p:cNvGrpSpPr>
                <p:nvPr/>
              </p:nvGrpSpPr>
              <p:grpSpPr bwMode="auto">
                <a:xfrm>
                  <a:off x="894" y="3612"/>
                  <a:ext cx="4158" cy="378"/>
                  <a:chOff x="948" y="198"/>
                  <a:chExt cx="4158" cy="378"/>
                </a:xfrm>
              </p:grpSpPr>
              <p:grpSp>
                <p:nvGrpSpPr>
                  <p:cNvPr id="28798" name="Group 2394"/>
                  <p:cNvGrpSpPr>
                    <a:grpSpLocks noChangeAspect="1"/>
                  </p:cNvGrpSpPr>
                  <p:nvPr/>
                </p:nvGrpSpPr>
                <p:grpSpPr bwMode="auto">
                  <a:xfrm>
                    <a:off x="948" y="198"/>
                    <a:ext cx="378" cy="378"/>
                    <a:chOff x="948" y="198"/>
                    <a:chExt cx="2322" cy="2322"/>
                  </a:xfrm>
                </p:grpSpPr>
                <p:sp>
                  <p:nvSpPr>
                    <p:cNvPr id="29039" name="Rectangle 239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040" name="Oval 239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1" name="Oval 239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2" name="Oval 239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3" name="Oval 239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4" name="Oval 240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5" name="Oval 240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6" name="Oval 240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7" name="Oval 240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8" name="Oval 240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49" name="Oval 240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0" name="Oval 240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1" name="Oval 240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2" name="Oval 240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3" name="Oval 240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4" name="Oval 241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5" name="Oval 241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6" name="Oval 241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7" name="Oval 241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8" name="Oval 241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59" name="Oval 241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60" name="Oval 241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61" name="Oval 241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799" name="Group 2418"/>
                  <p:cNvGrpSpPr>
                    <a:grpSpLocks noChangeAspect="1"/>
                  </p:cNvGrpSpPr>
                  <p:nvPr/>
                </p:nvGrpSpPr>
                <p:grpSpPr bwMode="auto">
                  <a:xfrm>
                    <a:off x="1326" y="198"/>
                    <a:ext cx="378" cy="378"/>
                    <a:chOff x="948" y="198"/>
                    <a:chExt cx="2322" cy="2322"/>
                  </a:xfrm>
                </p:grpSpPr>
                <p:sp>
                  <p:nvSpPr>
                    <p:cNvPr id="29016" name="Rectangle 241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9017" name="Oval 242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18" name="Oval 242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19" name="Oval 242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0" name="Oval 242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1" name="Oval 242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2" name="Oval 242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3" name="Oval 242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4" name="Oval 242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5" name="Oval 242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6" name="Oval 242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7" name="Oval 243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8" name="Oval 243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29" name="Oval 243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0" name="Oval 243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1" name="Oval 243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2" name="Oval 243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3" name="Oval 243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4" name="Oval 243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5" name="Oval 243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6" name="Oval 243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7" name="Oval 244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38" name="Oval 244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0" name="Group 2442"/>
                  <p:cNvGrpSpPr>
                    <a:grpSpLocks noChangeAspect="1"/>
                  </p:cNvGrpSpPr>
                  <p:nvPr/>
                </p:nvGrpSpPr>
                <p:grpSpPr bwMode="auto">
                  <a:xfrm>
                    <a:off x="1704" y="198"/>
                    <a:ext cx="378" cy="378"/>
                    <a:chOff x="948" y="198"/>
                    <a:chExt cx="2322" cy="2322"/>
                  </a:xfrm>
                </p:grpSpPr>
                <p:sp>
                  <p:nvSpPr>
                    <p:cNvPr id="28993" name="Rectangle 244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994" name="Oval 244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95" name="Oval 244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96" name="Oval 244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97" name="Oval 244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98" name="Oval 244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99" name="Oval 244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0" name="Oval 245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1" name="Oval 245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2" name="Oval 245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3" name="Oval 245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4" name="Oval 245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5" name="Oval 245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6" name="Oval 245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7" name="Oval 245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8" name="Oval 245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09" name="Oval 245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10" name="Oval 246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11" name="Oval 246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12" name="Oval 246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13" name="Oval 246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14" name="Oval 246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9015" name="Oval 246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1" name="Group 2466"/>
                  <p:cNvGrpSpPr>
                    <a:grpSpLocks noChangeAspect="1"/>
                  </p:cNvGrpSpPr>
                  <p:nvPr/>
                </p:nvGrpSpPr>
                <p:grpSpPr bwMode="auto">
                  <a:xfrm>
                    <a:off x="4728" y="198"/>
                    <a:ext cx="378" cy="378"/>
                    <a:chOff x="948" y="198"/>
                    <a:chExt cx="2322" cy="2322"/>
                  </a:xfrm>
                </p:grpSpPr>
                <p:sp>
                  <p:nvSpPr>
                    <p:cNvPr id="28970" name="Rectangle 246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971" name="Oval 246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72" name="Oval 246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73" name="Oval 247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74" name="Oval 247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75" name="Oval 247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76" name="Oval 247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77" name="Oval 247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78" name="Oval 247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79" name="Oval 247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0" name="Oval 247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1" name="Oval 247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2" name="Oval 247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3" name="Oval 248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4" name="Oval 248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5" name="Oval 248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6" name="Oval 248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7" name="Oval 248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8" name="Oval 248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89" name="Oval 248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90" name="Oval 248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91" name="Oval 248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92" name="Oval 248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2" name="Group 2490"/>
                  <p:cNvGrpSpPr>
                    <a:grpSpLocks noChangeAspect="1"/>
                  </p:cNvGrpSpPr>
                  <p:nvPr/>
                </p:nvGrpSpPr>
                <p:grpSpPr bwMode="auto">
                  <a:xfrm>
                    <a:off x="2082" y="198"/>
                    <a:ext cx="378" cy="378"/>
                    <a:chOff x="948" y="198"/>
                    <a:chExt cx="2322" cy="2322"/>
                  </a:xfrm>
                </p:grpSpPr>
                <p:sp>
                  <p:nvSpPr>
                    <p:cNvPr id="28947" name="Rectangle 249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948" name="Oval 249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49" name="Oval 249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0" name="Oval 249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1" name="Oval 249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2" name="Oval 249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3" name="Oval 249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4" name="Oval 249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5" name="Oval 249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6" name="Oval 250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7" name="Oval 250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8" name="Oval 250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59" name="Oval 250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0" name="Oval 250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1" name="Oval 250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2" name="Oval 250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3" name="Oval 250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4" name="Oval 250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5" name="Oval 250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6" name="Oval 251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7" name="Oval 251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8" name="Oval 251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69" name="Oval 251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3" name="Group 2514"/>
                  <p:cNvGrpSpPr>
                    <a:grpSpLocks noChangeAspect="1"/>
                  </p:cNvGrpSpPr>
                  <p:nvPr/>
                </p:nvGrpSpPr>
                <p:grpSpPr bwMode="auto">
                  <a:xfrm>
                    <a:off x="2460" y="198"/>
                    <a:ext cx="378" cy="378"/>
                    <a:chOff x="948" y="198"/>
                    <a:chExt cx="2322" cy="2322"/>
                  </a:xfrm>
                </p:grpSpPr>
                <p:sp>
                  <p:nvSpPr>
                    <p:cNvPr id="28924" name="Rectangle 251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925" name="Oval 251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26" name="Oval 251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27" name="Oval 251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28" name="Oval 251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29" name="Oval 252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0" name="Oval 252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1" name="Oval 252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2" name="Oval 252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3" name="Oval 252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4" name="Oval 252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5" name="Oval 252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6" name="Oval 252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7" name="Oval 252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8" name="Oval 252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39" name="Oval 253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40" name="Oval 253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41" name="Oval 253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42" name="Oval 253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43" name="Oval 253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44" name="Oval 253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45" name="Oval 253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46" name="Oval 253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4" name="Group 2538"/>
                  <p:cNvGrpSpPr>
                    <a:grpSpLocks noChangeAspect="1"/>
                  </p:cNvGrpSpPr>
                  <p:nvPr/>
                </p:nvGrpSpPr>
                <p:grpSpPr bwMode="auto">
                  <a:xfrm>
                    <a:off x="2838" y="198"/>
                    <a:ext cx="378" cy="378"/>
                    <a:chOff x="948" y="198"/>
                    <a:chExt cx="2322" cy="2322"/>
                  </a:xfrm>
                </p:grpSpPr>
                <p:sp>
                  <p:nvSpPr>
                    <p:cNvPr id="28901" name="Rectangle 253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902" name="Oval 254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03" name="Oval 254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04" name="Oval 254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05" name="Oval 254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06" name="Oval 254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07" name="Oval 254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08" name="Oval 254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09" name="Oval 254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0" name="Oval 254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1" name="Oval 254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2" name="Oval 255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3" name="Oval 255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4" name="Oval 255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5" name="Oval 255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6" name="Oval 255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7" name="Oval 255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8" name="Oval 255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19" name="Oval 255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20" name="Oval 255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21" name="Oval 255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22" name="Oval 256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23" name="Oval 256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5" name="Group 2562"/>
                  <p:cNvGrpSpPr>
                    <a:grpSpLocks noChangeAspect="1"/>
                  </p:cNvGrpSpPr>
                  <p:nvPr/>
                </p:nvGrpSpPr>
                <p:grpSpPr bwMode="auto">
                  <a:xfrm>
                    <a:off x="3216" y="198"/>
                    <a:ext cx="378" cy="378"/>
                    <a:chOff x="948" y="198"/>
                    <a:chExt cx="2322" cy="2322"/>
                  </a:xfrm>
                </p:grpSpPr>
                <p:sp>
                  <p:nvSpPr>
                    <p:cNvPr id="28878" name="Rectangle 256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879" name="Oval 256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0" name="Oval 256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1" name="Oval 256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2" name="Oval 256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3" name="Oval 256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4" name="Oval 256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5" name="Oval 257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6" name="Oval 257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7" name="Oval 257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8" name="Oval 257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89" name="Oval 257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0" name="Oval 257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1" name="Oval 257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2" name="Oval 257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3" name="Oval 257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4" name="Oval 257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5" name="Oval 258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6" name="Oval 258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7" name="Oval 258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8" name="Oval 258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99" name="Oval 258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900" name="Oval 258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6" name="Group 2586"/>
                  <p:cNvGrpSpPr>
                    <a:grpSpLocks noChangeAspect="1"/>
                  </p:cNvGrpSpPr>
                  <p:nvPr/>
                </p:nvGrpSpPr>
                <p:grpSpPr bwMode="auto">
                  <a:xfrm>
                    <a:off x="3594" y="198"/>
                    <a:ext cx="378" cy="378"/>
                    <a:chOff x="948" y="198"/>
                    <a:chExt cx="2322" cy="2322"/>
                  </a:xfrm>
                </p:grpSpPr>
                <p:sp>
                  <p:nvSpPr>
                    <p:cNvPr id="28855" name="Rectangle 258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856" name="Oval 258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57" name="Oval 258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58" name="Oval 259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59" name="Oval 259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0" name="Oval 259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1" name="Oval 259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2" name="Oval 259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3" name="Oval 259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4" name="Oval 259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5" name="Oval 259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6" name="Oval 259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7" name="Oval 259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8" name="Oval 260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69" name="Oval 260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70" name="Oval 260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71" name="Oval 260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72" name="Oval 260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73" name="Oval 260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74" name="Oval 260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75" name="Oval 260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76" name="Oval 260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77" name="Oval 260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7" name="Group 2610"/>
                  <p:cNvGrpSpPr>
                    <a:grpSpLocks noChangeAspect="1"/>
                  </p:cNvGrpSpPr>
                  <p:nvPr/>
                </p:nvGrpSpPr>
                <p:grpSpPr bwMode="auto">
                  <a:xfrm>
                    <a:off x="3972" y="198"/>
                    <a:ext cx="378" cy="378"/>
                    <a:chOff x="948" y="198"/>
                    <a:chExt cx="2322" cy="2322"/>
                  </a:xfrm>
                </p:grpSpPr>
                <p:sp>
                  <p:nvSpPr>
                    <p:cNvPr id="28832" name="Rectangle 261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833" name="Oval 261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34" name="Oval 261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35" name="Oval 261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36" name="Oval 261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37" name="Oval 261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38" name="Oval 261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39" name="Oval 261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0" name="Oval 261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1" name="Oval 262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2" name="Oval 262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3" name="Oval 262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4" name="Oval 262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5" name="Oval 262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6" name="Oval 262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7" name="Oval 262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8" name="Oval 262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49" name="Oval 262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50" name="Oval 262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51" name="Oval 263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52" name="Oval 263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53" name="Oval 263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54" name="Oval 263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808" name="Group 2634"/>
                  <p:cNvGrpSpPr>
                    <a:grpSpLocks noChangeAspect="1"/>
                  </p:cNvGrpSpPr>
                  <p:nvPr/>
                </p:nvGrpSpPr>
                <p:grpSpPr bwMode="auto">
                  <a:xfrm>
                    <a:off x="4350" y="198"/>
                    <a:ext cx="378" cy="378"/>
                    <a:chOff x="948" y="198"/>
                    <a:chExt cx="2322" cy="2322"/>
                  </a:xfrm>
                </p:grpSpPr>
                <p:sp>
                  <p:nvSpPr>
                    <p:cNvPr id="28809" name="Rectangle 263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810" name="Oval 263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1" name="Oval 263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2" name="Oval 263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3" name="Oval 263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4" name="Oval 264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5" name="Oval 264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6" name="Oval 264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7" name="Oval 264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8" name="Oval 264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19" name="Oval 264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0" name="Oval 264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1" name="Oval 264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2" name="Oval 264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3" name="Oval 264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4" name="Oval 265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5" name="Oval 265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6" name="Oval 265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7" name="Oval 265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8" name="Oval 265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29" name="Oval 265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30" name="Oval 265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831" name="Oval 265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28533" name="Group 2658"/>
                <p:cNvGrpSpPr>
                  <a:grpSpLocks noChangeAspect="1"/>
                </p:cNvGrpSpPr>
                <p:nvPr/>
              </p:nvGrpSpPr>
              <p:grpSpPr bwMode="auto">
                <a:xfrm>
                  <a:off x="894" y="3984"/>
                  <a:ext cx="4158" cy="378"/>
                  <a:chOff x="948" y="198"/>
                  <a:chExt cx="4158" cy="378"/>
                </a:xfrm>
              </p:grpSpPr>
              <p:grpSp>
                <p:nvGrpSpPr>
                  <p:cNvPr id="28534" name="Group 2659"/>
                  <p:cNvGrpSpPr>
                    <a:grpSpLocks noChangeAspect="1"/>
                  </p:cNvGrpSpPr>
                  <p:nvPr/>
                </p:nvGrpSpPr>
                <p:grpSpPr bwMode="auto">
                  <a:xfrm>
                    <a:off x="948" y="198"/>
                    <a:ext cx="378" cy="378"/>
                    <a:chOff x="948" y="198"/>
                    <a:chExt cx="2322" cy="2322"/>
                  </a:xfrm>
                </p:grpSpPr>
                <p:sp>
                  <p:nvSpPr>
                    <p:cNvPr id="28775" name="Rectangle 266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776" name="Oval 266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77" name="Oval 266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78" name="Oval 266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79" name="Oval 266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0" name="Oval 266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1" name="Oval 266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2" name="Oval 266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3" name="Oval 266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4" name="Oval 266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5" name="Oval 267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6" name="Oval 267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7" name="Oval 267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8" name="Oval 267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89" name="Oval 267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90" name="Oval 267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91" name="Oval 267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92" name="Oval 267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93" name="Oval 267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94" name="Oval 267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95" name="Oval 268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96" name="Oval 268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97" name="Oval 268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35" name="Group 2683"/>
                  <p:cNvGrpSpPr>
                    <a:grpSpLocks noChangeAspect="1"/>
                  </p:cNvGrpSpPr>
                  <p:nvPr/>
                </p:nvGrpSpPr>
                <p:grpSpPr bwMode="auto">
                  <a:xfrm>
                    <a:off x="1326" y="198"/>
                    <a:ext cx="378" cy="378"/>
                    <a:chOff x="948" y="198"/>
                    <a:chExt cx="2322" cy="2322"/>
                  </a:xfrm>
                </p:grpSpPr>
                <p:sp>
                  <p:nvSpPr>
                    <p:cNvPr id="28752" name="Rectangle 268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753" name="Oval 268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54" name="Oval 268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55" name="Oval 268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56" name="Oval 268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57" name="Oval 268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58" name="Oval 269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59" name="Oval 269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0" name="Oval 269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1" name="Oval 269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2" name="Oval 269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3" name="Oval 269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4" name="Oval 269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5" name="Oval 269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6" name="Oval 269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7" name="Oval 269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8" name="Oval 270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69" name="Oval 270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70" name="Oval 270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71" name="Oval 270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72" name="Oval 270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73" name="Oval 270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74" name="Oval 270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36" name="Group 2707"/>
                  <p:cNvGrpSpPr>
                    <a:grpSpLocks noChangeAspect="1"/>
                  </p:cNvGrpSpPr>
                  <p:nvPr/>
                </p:nvGrpSpPr>
                <p:grpSpPr bwMode="auto">
                  <a:xfrm>
                    <a:off x="1704" y="198"/>
                    <a:ext cx="378" cy="378"/>
                    <a:chOff x="948" y="198"/>
                    <a:chExt cx="2322" cy="2322"/>
                  </a:xfrm>
                </p:grpSpPr>
                <p:sp>
                  <p:nvSpPr>
                    <p:cNvPr id="28729" name="Rectangle 270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730" name="Oval 270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1" name="Oval 271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2" name="Oval 271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3" name="Oval 271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4" name="Oval 271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5" name="Oval 271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6" name="Oval 271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7" name="Oval 271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8" name="Oval 271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39" name="Oval 271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0" name="Oval 271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1" name="Oval 272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2" name="Oval 272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3" name="Oval 272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4" name="Oval 272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5" name="Oval 272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6" name="Oval 272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7" name="Oval 272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8" name="Oval 272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49" name="Oval 272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50" name="Oval 272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51" name="Oval 273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37" name="Group 2731"/>
                  <p:cNvGrpSpPr>
                    <a:grpSpLocks noChangeAspect="1"/>
                  </p:cNvGrpSpPr>
                  <p:nvPr/>
                </p:nvGrpSpPr>
                <p:grpSpPr bwMode="auto">
                  <a:xfrm>
                    <a:off x="4728" y="198"/>
                    <a:ext cx="378" cy="378"/>
                    <a:chOff x="948" y="198"/>
                    <a:chExt cx="2322" cy="2322"/>
                  </a:xfrm>
                </p:grpSpPr>
                <p:sp>
                  <p:nvSpPr>
                    <p:cNvPr id="28706" name="Rectangle 273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707" name="Oval 273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08" name="Oval 273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09" name="Oval 273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0" name="Oval 273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1" name="Oval 273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2" name="Oval 273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3" name="Oval 273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4" name="Oval 274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5" name="Oval 274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6" name="Oval 274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7" name="Oval 274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8" name="Oval 274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19" name="Oval 274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0" name="Oval 274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1" name="Oval 274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2" name="Oval 274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3" name="Oval 274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4" name="Oval 275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5" name="Oval 275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6" name="Oval 275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7" name="Oval 275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28" name="Oval 275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38" name="Group 2755"/>
                  <p:cNvGrpSpPr>
                    <a:grpSpLocks noChangeAspect="1"/>
                  </p:cNvGrpSpPr>
                  <p:nvPr/>
                </p:nvGrpSpPr>
                <p:grpSpPr bwMode="auto">
                  <a:xfrm>
                    <a:off x="2082" y="198"/>
                    <a:ext cx="378" cy="378"/>
                    <a:chOff x="948" y="198"/>
                    <a:chExt cx="2322" cy="2322"/>
                  </a:xfrm>
                </p:grpSpPr>
                <p:sp>
                  <p:nvSpPr>
                    <p:cNvPr id="28683" name="Rectangle 275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684" name="Oval 275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85" name="Oval 275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86" name="Oval 275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87" name="Oval 276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88" name="Oval 276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89" name="Oval 276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0" name="Oval 276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1" name="Oval 276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2" name="Oval 276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3" name="Oval 276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4" name="Oval 276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5" name="Oval 276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6" name="Oval 276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7" name="Oval 277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8" name="Oval 277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99" name="Oval 277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00" name="Oval 277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01" name="Oval 277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02" name="Oval 277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03" name="Oval 277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04" name="Oval 277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705" name="Oval 277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39" name="Group 2779"/>
                  <p:cNvGrpSpPr>
                    <a:grpSpLocks noChangeAspect="1"/>
                  </p:cNvGrpSpPr>
                  <p:nvPr/>
                </p:nvGrpSpPr>
                <p:grpSpPr bwMode="auto">
                  <a:xfrm>
                    <a:off x="2460" y="198"/>
                    <a:ext cx="378" cy="378"/>
                    <a:chOff x="948" y="198"/>
                    <a:chExt cx="2322" cy="2322"/>
                  </a:xfrm>
                </p:grpSpPr>
                <p:sp>
                  <p:nvSpPr>
                    <p:cNvPr id="28660" name="Rectangle 278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661" name="Oval 278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62" name="Oval 278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63" name="Oval 278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64" name="Oval 278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65" name="Oval 278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66" name="Oval 278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67" name="Oval 278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68" name="Oval 278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69" name="Oval 278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0" name="Oval 279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1" name="Oval 279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2" name="Oval 279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3" name="Oval 279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4" name="Oval 279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5" name="Oval 279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6" name="Oval 279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7" name="Oval 279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8" name="Oval 279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79" name="Oval 279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80" name="Oval 280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81" name="Oval 280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82" name="Oval 280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40" name="Group 2803"/>
                  <p:cNvGrpSpPr>
                    <a:grpSpLocks noChangeAspect="1"/>
                  </p:cNvGrpSpPr>
                  <p:nvPr/>
                </p:nvGrpSpPr>
                <p:grpSpPr bwMode="auto">
                  <a:xfrm>
                    <a:off x="2838" y="198"/>
                    <a:ext cx="378" cy="378"/>
                    <a:chOff x="948" y="198"/>
                    <a:chExt cx="2322" cy="2322"/>
                  </a:xfrm>
                </p:grpSpPr>
                <p:sp>
                  <p:nvSpPr>
                    <p:cNvPr id="28637" name="Rectangle 280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638" name="Oval 280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39" name="Oval 280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0" name="Oval 280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1" name="Oval 280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2" name="Oval 280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3" name="Oval 281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4" name="Oval 281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5" name="Oval 281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6" name="Oval 281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7" name="Oval 281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8" name="Oval 281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49" name="Oval 281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0" name="Oval 281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1" name="Oval 281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2" name="Oval 281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3" name="Oval 282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4" name="Oval 282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5" name="Oval 282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6" name="Oval 282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7" name="Oval 282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8" name="Oval 282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59" name="Oval 282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41" name="Group 2827"/>
                  <p:cNvGrpSpPr>
                    <a:grpSpLocks noChangeAspect="1"/>
                  </p:cNvGrpSpPr>
                  <p:nvPr/>
                </p:nvGrpSpPr>
                <p:grpSpPr bwMode="auto">
                  <a:xfrm>
                    <a:off x="3216" y="198"/>
                    <a:ext cx="378" cy="378"/>
                    <a:chOff x="948" y="198"/>
                    <a:chExt cx="2322" cy="2322"/>
                  </a:xfrm>
                </p:grpSpPr>
                <p:sp>
                  <p:nvSpPr>
                    <p:cNvPr id="28614" name="Rectangle 282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615" name="Oval 282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16" name="Oval 283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17" name="Oval 283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18" name="Oval 283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19" name="Oval 283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0" name="Oval 283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1" name="Oval 283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2" name="Oval 283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3" name="Oval 283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4" name="Oval 283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5" name="Oval 283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6" name="Oval 284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7" name="Oval 284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8" name="Oval 284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29" name="Oval 284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30" name="Oval 284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31" name="Oval 284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32" name="Oval 284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33" name="Oval 284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34" name="Oval 284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35" name="Oval 284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36" name="Oval 285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42" name="Group 2851"/>
                  <p:cNvGrpSpPr>
                    <a:grpSpLocks noChangeAspect="1"/>
                  </p:cNvGrpSpPr>
                  <p:nvPr/>
                </p:nvGrpSpPr>
                <p:grpSpPr bwMode="auto">
                  <a:xfrm>
                    <a:off x="3594" y="198"/>
                    <a:ext cx="378" cy="378"/>
                    <a:chOff x="948" y="198"/>
                    <a:chExt cx="2322" cy="2322"/>
                  </a:xfrm>
                </p:grpSpPr>
                <p:sp>
                  <p:nvSpPr>
                    <p:cNvPr id="28591" name="Rectangle 285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592" name="Oval 285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93" name="Oval 285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94" name="Oval 285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95" name="Oval 285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96" name="Oval 285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97" name="Oval 285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98" name="Oval 285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99" name="Oval 286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0" name="Oval 286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1" name="Oval 286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2" name="Oval 286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3" name="Oval 286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4" name="Oval 286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5" name="Oval 286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6" name="Oval 286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7" name="Oval 286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8" name="Oval 286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09" name="Oval 287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10" name="Oval 287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11" name="Oval 287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12" name="Oval 287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613" name="Oval 287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43" name="Group 2875"/>
                  <p:cNvGrpSpPr>
                    <a:grpSpLocks noChangeAspect="1"/>
                  </p:cNvGrpSpPr>
                  <p:nvPr/>
                </p:nvGrpSpPr>
                <p:grpSpPr bwMode="auto">
                  <a:xfrm>
                    <a:off x="3972" y="198"/>
                    <a:ext cx="378" cy="378"/>
                    <a:chOff x="948" y="198"/>
                    <a:chExt cx="2322" cy="2322"/>
                  </a:xfrm>
                </p:grpSpPr>
                <p:sp>
                  <p:nvSpPr>
                    <p:cNvPr id="28568" name="Rectangle 287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569" name="Oval 287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0" name="Oval 287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1" name="Oval 287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2" name="Oval 288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3" name="Oval 288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4" name="Oval 288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5" name="Oval 288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6" name="Oval 288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7" name="Oval 288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8" name="Oval 288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79" name="Oval 288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0" name="Oval 288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1" name="Oval 288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2" name="Oval 289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3" name="Oval 289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4" name="Oval 289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5" name="Oval 289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6" name="Oval 289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7" name="Oval 289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8" name="Oval 289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89" name="Oval 289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90" name="Oval 289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8544" name="Group 2899"/>
                  <p:cNvGrpSpPr>
                    <a:grpSpLocks noChangeAspect="1"/>
                  </p:cNvGrpSpPr>
                  <p:nvPr/>
                </p:nvGrpSpPr>
                <p:grpSpPr bwMode="auto">
                  <a:xfrm>
                    <a:off x="4350" y="198"/>
                    <a:ext cx="378" cy="378"/>
                    <a:chOff x="948" y="198"/>
                    <a:chExt cx="2322" cy="2322"/>
                  </a:xfrm>
                </p:grpSpPr>
                <p:sp>
                  <p:nvSpPr>
                    <p:cNvPr id="28545" name="Rectangle 290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8546" name="Oval 290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47" name="Oval 290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48" name="Oval 290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49" name="Oval 290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0" name="Oval 290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1" name="Oval 290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2" name="Oval 290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3" name="Oval 290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4" name="Oval 290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5" name="Oval 291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6" name="Oval 291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7" name="Oval 291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8" name="Oval 291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59" name="Oval 291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60" name="Oval 291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61" name="Oval 291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62" name="Oval 291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63" name="Oval 291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64" name="Oval 291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65" name="Oval 292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66" name="Oval 292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8567" name="Oval 292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grpSp>
        <p:sp>
          <p:nvSpPr>
            <p:cNvPr id="28526" name="Rectangle 2923"/>
            <p:cNvSpPr>
              <a:spLocks noChangeAspect="1" noChangeArrowheads="1"/>
            </p:cNvSpPr>
            <p:nvPr/>
          </p:nvSpPr>
          <p:spPr bwMode="auto">
            <a:xfrm>
              <a:off x="1515" y="1565"/>
              <a:ext cx="199" cy="199"/>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527" name="Oval 2924"/>
            <p:cNvSpPr>
              <a:spLocks noChangeAspect="1" noChangeArrowheads="1"/>
            </p:cNvSpPr>
            <p:nvPr/>
          </p:nvSpPr>
          <p:spPr bwMode="auto">
            <a:xfrm>
              <a:off x="1610" y="1650"/>
              <a:ext cx="13" cy="12"/>
            </a:xfrm>
            <a:prstGeom prst="ellipse">
              <a:avLst/>
            </a:prstGeom>
            <a:solidFill>
              <a:schemeClr val="tx1"/>
            </a:solidFill>
            <a:ln w="38100">
              <a:solidFill>
                <a:schemeClr val="tx1"/>
              </a:solidFill>
              <a:round/>
              <a:headEnd/>
              <a:tailEnd/>
            </a:ln>
          </p:spPr>
          <p:txBody>
            <a:bodyPr wrap="none" anchor="ctr"/>
            <a:lstStyle/>
            <a:p>
              <a:endParaRPr lang="en-US"/>
            </a:p>
          </p:txBody>
        </p:sp>
      </p:grpSp>
      <p:sp>
        <p:nvSpPr>
          <p:cNvPr id="25603" name="Text Box 2925"/>
          <p:cNvSpPr txBox="1">
            <a:spLocks noChangeArrowheads="1"/>
          </p:cNvSpPr>
          <p:nvPr/>
        </p:nvSpPr>
        <p:spPr bwMode="auto">
          <a:xfrm>
            <a:off x="909638" y="4760913"/>
            <a:ext cx="3368675" cy="425450"/>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000" b="1"/>
              <a:t>5000 MT baseline case</a:t>
            </a:r>
            <a:endParaRPr lang="en-US" sz="2000"/>
          </a:p>
        </p:txBody>
      </p:sp>
      <p:sp>
        <p:nvSpPr>
          <p:cNvPr id="25604" name="Text Box 2926"/>
          <p:cNvSpPr txBox="1">
            <a:spLocks noChangeArrowheads="1"/>
          </p:cNvSpPr>
          <p:nvPr/>
        </p:nvSpPr>
        <p:spPr bwMode="auto">
          <a:xfrm>
            <a:off x="4811713" y="4762500"/>
            <a:ext cx="3368675" cy="425450"/>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000" b="1"/>
              <a:t>100 MT city attack case</a:t>
            </a:r>
            <a:endParaRPr lang="en-US" sz="2000"/>
          </a:p>
        </p:txBody>
      </p:sp>
      <p:grpSp>
        <p:nvGrpSpPr>
          <p:cNvPr id="25605" name="Group 2927"/>
          <p:cNvGrpSpPr>
            <a:grpSpLocks/>
          </p:cNvGrpSpPr>
          <p:nvPr/>
        </p:nvGrpSpPr>
        <p:grpSpPr bwMode="auto">
          <a:xfrm>
            <a:off x="4768850" y="909638"/>
            <a:ext cx="3473450" cy="3443287"/>
            <a:chOff x="3004" y="573"/>
            <a:chExt cx="2188" cy="2169"/>
          </a:xfrm>
        </p:grpSpPr>
        <p:grpSp>
          <p:nvGrpSpPr>
            <p:cNvPr id="25606" name="Group 2928"/>
            <p:cNvGrpSpPr>
              <a:grpSpLocks noChangeAspect="1"/>
            </p:cNvGrpSpPr>
            <p:nvPr/>
          </p:nvGrpSpPr>
          <p:grpSpPr bwMode="auto">
            <a:xfrm>
              <a:off x="3004" y="573"/>
              <a:ext cx="2188" cy="594"/>
              <a:chOff x="948" y="198"/>
              <a:chExt cx="4158" cy="1128"/>
            </a:xfrm>
          </p:grpSpPr>
          <p:grpSp>
            <p:nvGrpSpPr>
              <p:cNvPr id="27730" name="Group 2929"/>
              <p:cNvGrpSpPr>
                <a:grpSpLocks noChangeAspect="1"/>
              </p:cNvGrpSpPr>
              <p:nvPr/>
            </p:nvGrpSpPr>
            <p:grpSpPr bwMode="auto">
              <a:xfrm>
                <a:off x="948" y="198"/>
                <a:ext cx="4158" cy="378"/>
                <a:chOff x="948" y="198"/>
                <a:chExt cx="4158" cy="378"/>
              </a:xfrm>
            </p:grpSpPr>
            <p:grpSp>
              <p:nvGrpSpPr>
                <p:cNvPr id="28261" name="Group 2930"/>
                <p:cNvGrpSpPr>
                  <a:grpSpLocks noChangeAspect="1"/>
                </p:cNvGrpSpPr>
                <p:nvPr/>
              </p:nvGrpSpPr>
              <p:grpSpPr bwMode="auto">
                <a:xfrm>
                  <a:off x="948" y="198"/>
                  <a:ext cx="378" cy="378"/>
                  <a:chOff x="948" y="198"/>
                  <a:chExt cx="2322" cy="2322"/>
                </a:xfrm>
              </p:grpSpPr>
              <p:sp>
                <p:nvSpPr>
                  <p:cNvPr id="28502" name="Rectangle 293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503" name="Oval 293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04" name="Oval 293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05" name="Oval 293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06" name="Oval 293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07" name="Oval 293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08" name="Oval 293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09" name="Oval 293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0" name="Oval 293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1" name="Oval 294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2" name="Oval 294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3" name="Oval 294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4" name="Oval 294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5" name="Oval 294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6" name="Oval 294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7" name="Oval 294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8" name="Oval 294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19" name="Oval 294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20" name="Oval 294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21" name="Oval 295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22" name="Oval 295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23" name="Oval 295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24" name="Oval 295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62" name="Group 2954"/>
                <p:cNvGrpSpPr>
                  <a:grpSpLocks noChangeAspect="1"/>
                </p:cNvGrpSpPr>
                <p:nvPr/>
              </p:nvGrpSpPr>
              <p:grpSpPr bwMode="auto">
                <a:xfrm>
                  <a:off x="1326" y="198"/>
                  <a:ext cx="378" cy="378"/>
                  <a:chOff x="948" y="198"/>
                  <a:chExt cx="2322" cy="2322"/>
                </a:xfrm>
              </p:grpSpPr>
              <p:sp>
                <p:nvSpPr>
                  <p:cNvPr id="28479" name="Rectangle 295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480" name="Oval 295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1" name="Oval 295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2" name="Oval 295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3" name="Oval 295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4" name="Oval 296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5" name="Oval 296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6" name="Oval 296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7" name="Oval 296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8" name="Oval 296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89" name="Oval 296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0" name="Oval 296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1" name="Oval 296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2" name="Oval 296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3" name="Oval 296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4" name="Oval 297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5" name="Oval 297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6" name="Oval 297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7" name="Oval 297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8" name="Oval 297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99" name="Oval 297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00" name="Oval 297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501" name="Oval 297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63" name="Group 2978"/>
                <p:cNvGrpSpPr>
                  <a:grpSpLocks noChangeAspect="1"/>
                </p:cNvGrpSpPr>
                <p:nvPr/>
              </p:nvGrpSpPr>
              <p:grpSpPr bwMode="auto">
                <a:xfrm>
                  <a:off x="1704" y="198"/>
                  <a:ext cx="378" cy="378"/>
                  <a:chOff x="948" y="198"/>
                  <a:chExt cx="2322" cy="2322"/>
                </a:xfrm>
              </p:grpSpPr>
              <p:sp>
                <p:nvSpPr>
                  <p:cNvPr id="28456" name="Rectangle 297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457" name="Oval 298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58" name="Oval 298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59" name="Oval 298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0" name="Oval 298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1" name="Oval 298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2" name="Oval 298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3" name="Oval 298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4" name="Oval 298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5" name="Oval 298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6" name="Oval 298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7" name="Oval 299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8" name="Oval 299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69" name="Oval 299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0" name="Oval 299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1" name="Oval 299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2" name="Oval 299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3" name="Oval 299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4" name="Oval 299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5" name="Oval 299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6" name="Oval 299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7" name="Oval 300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78" name="Oval 300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64" name="Group 3002"/>
                <p:cNvGrpSpPr>
                  <a:grpSpLocks noChangeAspect="1"/>
                </p:cNvGrpSpPr>
                <p:nvPr/>
              </p:nvGrpSpPr>
              <p:grpSpPr bwMode="auto">
                <a:xfrm>
                  <a:off x="4728" y="198"/>
                  <a:ext cx="378" cy="378"/>
                  <a:chOff x="948" y="198"/>
                  <a:chExt cx="2322" cy="2322"/>
                </a:xfrm>
              </p:grpSpPr>
              <p:sp>
                <p:nvSpPr>
                  <p:cNvPr id="28433" name="Rectangle 300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434" name="Oval 300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35" name="Oval 300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36" name="Oval 300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37" name="Oval 300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38" name="Oval 300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39" name="Oval 300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0" name="Oval 301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1" name="Oval 301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2" name="Oval 301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3" name="Oval 301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4" name="Oval 301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5" name="Oval 301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6" name="Oval 301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7" name="Oval 301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8" name="Oval 301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49" name="Oval 301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50" name="Oval 302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51" name="Oval 302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52" name="Oval 302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53" name="Oval 302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54" name="Oval 302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55" name="Oval 302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65" name="Group 3026"/>
                <p:cNvGrpSpPr>
                  <a:grpSpLocks noChangeAspect="1"/>
                </p:cNvGrpSpPr>
                <p:nvPr/>
              </p:nvGrpSpPr>
              <p:grpSpPr bwMode="auto">
                <a:xfrm>
                  <a:off x="2082" y="198"/>
                  <a:ext cx="378" cy="378"/>
                  <a:chOff x="948" y="198"/>
                  <a:chExt cx="2322" cy="2322"/>
                </a:xfrm>
              </p:grpSpPr>
              <p:sp>
                <p:nvSpPr>
                  <p:cNvPr id="28410" name="Rectangle 302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411" name="Oval 302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12" name="Oval 302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13" name="Oval 303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14" name="Oval 303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15" name="Oval 303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16" name="Oval 303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17" name="Oval 303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18" name="Oval 303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19" name="Oval 303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0" name="Oval 303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1" name="Oval 303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2" name="Oval 303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3" name="Oval 304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4" name="Oval 304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5" name="Oval 304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6" name="Oval 304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7" name="Oval 304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8" name="Oval 304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29" name="Oval 304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30" name="Oval 304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31" name="Oval 304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32" name="Oval 304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66" name="Group 3050"/>
                <p:cNvGrpSpPr>
                  <a:grpSpLocks noChangeAspect="1"/>
                </p:cNvGrpSpPr>
                <p:nvPr/>
              </p:nvGrpSpPr>
              <p:grpSpPr bwMode="auto">
                <a:xfrm>
                  <a:off x="2460" y="198"/>
                  <a:ext cx="378" cy="378"/>
                  <a:chOff x="948" y="198"/>
                  <a:chExt cx="2322" cy="2322"/>
                </a:xfrm>
              </p:grpSpPr>
              <p:sp>
                <p:nvSpPr>
                  <p:cNvPr id="28387" name="Rectangle 305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388" name="Oval 305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89" name="Oval 305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0" name="Oval 305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1" name="Oval 305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2" name="Oval 305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3" name="Oval 305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4" name="Oval 305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5" name="Oval 305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6" name="Oval 306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7" name="Oval 306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8" name="Oval 306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99" name="Oval 306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0" name="Oval 306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1" name="Oval 306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2" name="Oval 306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3" name="Oval 306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4" name="Oval 306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5" name="Oval 306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6" name="Oval 307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7" name="Oval 307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8" name="Oval 307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409" name="Oval 307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67" name="Group 3074"/>
                <p:cNvGrpSpPr>
                  <a:grpSpLocks noChangeAspect="1"/>
                </p:cNvGrpSpPr>
                <p:nvPr/>
              </p:nvGrpSpPr>
              <p:grpSpPr bwMode="auto">
                <a:xfrm>
                  <a:off x="2838" y="198"/>
                  <a:ext cx="378" cy="378"/>
                  <a:chOff x="948" y="198"/>
                  <a:chExt cx="2322" cy="2322"/>
                </a:xfrm>
              </p:grpSpPr>
              <p:sp>
                <p:nvSpPr>
                  <p:cNvPr id="28364" name="Rectangle 307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365" name="Oval 307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66" name="Oval 307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67" name="Oval 307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68" name="Oval 307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69" name="Oval 308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0" name="Oval 308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1" name="Oval 308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2" name="Oval 308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3" name="Oval 308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4" name="Oval 308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5" name="Oval 308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6" name="Oval 308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7" name="Oval 308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8" name="Oval 308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79" name="Oval 309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80" name="Oval 309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81" name="Oval 309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82" name="Oval 309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83" name="Oval 309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84" name="Oval 309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85" name="Oval 309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86" name="Oval 309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68" name="Group 3098"/>
                <p:cNvGrpSpPr>
                  <a:grpSpLocks noChangeAspect="1"/>
                </p:cNvGrpSpPr>
                <p:nvPr/>
              </p:nvGrpSpPr>
              <p:grpSpPr bwMode="auto">
                <a:xfrm>
                  <a:off x="3216" y="198"/>
                  <a:ext cx="378" cy="378"/>
                  <a:chOff x="948" y="198"/>
                  <a:chExt cx="2322" cy="2322"/>
                </a:xfrm>
              </p:grpSpPr>
              <p:sp>
                <p:nvSpPr>
                  <p:cNvPr id="28341" name="Rectangle 309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342" name="Oval 310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43" name="Oval 310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44" name="Oval 310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45" name="Oval 310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46" name="Oval 310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47" name="Oval 310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48" name="Oval 310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49" name="Oval 310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0" name="Oval 310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1" name="Oval 310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2" name="Oval 311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3" name="Oval 311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4" name="Oval 311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5" name="Oval 311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6" name="Oval 311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7" name="Oval 311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8" name="Oval 311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59" name="Oval 311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60" name="Oval 311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61" name="Oval 311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62" name="Oval 312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63" name="Oval 312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69" name="Group 3122"/>
                <p:cNvGrpSpPr>
                  <a:grpSpLocks noChangeAspect="1"/>
                </p:cNvGrpSpPr>
                <p:nvPr/>
              </p:nvGrpSpPr>
              <p:grpSpPr bwMode="auto">
                <a:xfrm>
                  <a:off x="3594" y="198"/>
                  <a:ext cx="378" cy="378"/>
                  <a:chOff x="948" y="198"/>
                  <a:chExt cx="2322" cy="2322"/>
                </a:xfrm>
              </p:grpSpPr>
              <p:sp>
                <p:nvSpPr>
                  <p:cNvPr id="28318" name="Rectangle 312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319" name="Oval 312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0" name="Oval 312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1" name="Oval 312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2" name="Oval 312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3" name="Oval 312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4" name="Oval 312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5" name="Oval 313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6" name="Oval 313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7" name="Oval 313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8" name="Oval 313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29" name="Oval 313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0" name="Oval 313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1" name="Oval 313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2" name="Oval 313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3" name="Oval 313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4" name="Oval 313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5" name="Oval 314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6" name="Oval 314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7" name="Oval 314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8" name="Oval 314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39" name="Oval 314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40" name="Oval 314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70" name="Group 3146"/>
                <p:cNvGrpSpPr>
                  <a:grpSpLocks noChangeAspect="1"/>
                </p:cNvGrpSpPr>
                <p:nvPr/>
              </p:nvGrpSpPr>
              <p:grpSpPr bwMode="auto">
                <a:xfrm>
                  <a:off x="3972" y="198"/>
                  <a:ext cx="378" cy="378"/>
                  <a:chOff x="948" y="198"/>
                  <a:chExt cx="2322" cy="2322"/>
                </a:xfrm>
              </p:grpSpPr>
              <p:sp>
                <p:nvSpPr>
                  <p:cNvPr id="28295" name="Rectangle 314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296" name="Oval 314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97" name="Oval 314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98" name="Oval 315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99" name="Oval 315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0" name="Oval 315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1" name="Oval 315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2" name="Oval 315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3" name="Oval 315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4" name="Oval 315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5" name="Oval 315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6" name="Oval 315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7" name="Oval 315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8" name="Oval 316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09" name="Oval 316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10" name="Oval 316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11" name="Oval 316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12" name="Oval 316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13" name="Oval 316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14" name="Oval 316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15" name="Oval 316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16" name="Oval 316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317" name="Oval 316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271" name="Group 3170"/>
                <p:cNvGrpSpPr>
                  <a:grpSpLocks noChangeAspect="1"/>
                </p:cNvGrpSpPr>
                <p:nvPr/>
              </p:nvGrpSpPr>
              <p:grpSpPr bwMode="auto">
                <a:xfrm>
                  <a:off x="4350" y="198"/>
                  <a:ext cx="378" cy="378"/>
                  <a:chOff x="948" y="198"/>
                  <a:chExt cx="2322" cy="2322"/>
                </a:xfrm>
              </p:grpSpPr>
              <p:sp>
                <p:nvSpPr>
                  <p:cNvPr id="28272" name="Rectangle 317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273" name="Oval 317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74" name="Oval 317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75" name="Oval 317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76" name="Oval 317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77" name="Oval 317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78" name="Oval 317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79" name="Oval 317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0" name="Oval 317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1" name="Oval 318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2" name="Oval 318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3" name="Oval 318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4" name="Oval 318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5" name="Oval 318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6" name="Oval 318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7" name="Oval 318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8" name="Oval 318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89" name="Oval 318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90" name="Oval 318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91" name="Oval 319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92" name="Oval 319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93" name="Oval 319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94" name="Oval 319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nvGrpSpPr>
              <p:cNvPr id="27731" name="Group 3194"/>
              <p:cNvGrpSpPr>
                <a:grpSpLocks noChangeAspect="1"/>
              </p:cNvGrpSpPr>
              <p:nvPr/>
            </p:nvGrpSpPr>
            <p:grpSpPr bwMode="auto">
              <a:xfrm>
                <a:off x="948" y="570"/>
                <a:ext cx="4158" cy="378"/>
                <a:chOff x="948" y="198"/>
                <a:chExt cx="4158" cy="378"/>
              </a:xfrm>
            </p:grpSpPr>
            <p:grpSp>
              <p:nvGrpSpPr>
                <p:cNvPr id="27997" name="Group 3195"/>
                <p:cNvGrpSpPr>
                  <a:grpSpLocks noChangeAspect="1"/>
                </p:cNvGrpSpPr>
                <p:nvPr/>
              </p:nvGrpSpPr>
              <p:grpSpPr bwMode="auto">
                <a:xfrm>
                  <a:off x="948" y="198"/>
                  <a:ext cx="378" cy="378"/>
                  <a:chOff x="948" y="198"/>
                  <a:chExt cx="2322" cy="2322"/>
                </a:xfrm>
              </p:grpSpPr>
              <p:sp>
                <p:nvSpPr>
                  <p:cNvPr id="28238" name="Rectangle 319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239" name="Oval 319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0" name="Oval 319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1" name="Oval 319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2" name="Oval 320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3" name="Oval 320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4" name="Oval 320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5" name="Oval 320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6" name="Oval 320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7" name="Oval 320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8" name="Oval 320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49" name="Oval 320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0" name="Oval 320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1" name="Oval 320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2" name="Oval 321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3" name="Oval 321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4" name="Oval 321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5" name="Oval 321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6" name="Oval 321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7" name="Oval 321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8" name="Oval 321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59" name="Oval 321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60" name="Oval 321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998" name="Group 3219"/>
                <p:cNvGrpSpPr>
                  <a:grpSpLocks noChangeAspect="1"/>
                </p:cNvGrpSpPr>
                <p:nvPr/>
              </p:nvGrpSpPr>
              <p:grpSpPr bwMode="auto">
                <a:xfrm>
                  <a:off x="1326" y="198"/>
                  <a:ext cx="378" cy="378"/>
                  <a:chOff x="948" y="198"/>
                  <a:chExt cx="2322" cy="2322"/>
                </a:xfrm>
              </p:grpSpPr>
              <p:sp>
                <p:nvSpPr>
                  <p:cNvPr id="28215" name="Rectangle 322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216" name="Oval 322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17" name="Oval 322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18" name="Oval 322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19" name="Oval 322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0" name="Oval 322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1" name="Oval 322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2" name="Oval 322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3" name="Oval 322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4" name="Oval 322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5" name="Oval 323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6" name="Oval 323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7" name="Oval 323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8" name="Oval 323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29" name="Oval 323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30" name="Oval 323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31" name="Oval 323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32" name="Oval 323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33" name="Oval 323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34" name="Oval 323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35" name="Oval 324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36" name="Oval 324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37" name="Oval 324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999" name="Group 3243"/>
                <p:cNvGrpSpPr>
                  <a:grpSpLocks noChangeAspect="1"/>
                </p:cNvGrpSpPr>
                <p:nvPr/>
              </p:nvGrpSpPr>
              <p:grpSpPr bwMode="auto">
                <a:xfrm>
                  <a:off x="1704" y="198"/>
                  <a:ext cx="378" cy="378"/>
                  <a:chOff x="948" y="198"/>
                  <a:chExt cx="2322" cy="2322"/>
                </a:xfrm>
              </p:grpSpPr>
              <p:sp>
                <p:nvSpPr>
                  <p:cNvPr id="28192" name="Rectangle 324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193" name="Oval 324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94" name="Oval 324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95" name="Oval 324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96" name="Oval 324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97" name="Oval 324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98" name="Oval 325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99" name="Oval 325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0" name="Oval 325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1" name="Oval 325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2" name="Oval 325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3" name="Oval 325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4" name="Oval 325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5" name="Oval 325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6" name="Oval 325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7" name="Oval 325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8" name="Oval 326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09" name="Oval 326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10" name="Oval 326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11" name="Oval 326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12" name="Oval 326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13" name="Oval 326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214" name="Oval 326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000" name="Group 3267"/>
                <p:cNvGrpSpPr>
                  <a:grpSpLocks noChangeAspect="1"/>
                </p:cNvGrpSpPr>
                <p:nvPr/>
              </p:nvGrpSpPr>
              <p:grpSpPr bwMode="auto">
                <a:xfrm>
                  <a:off x="4728" y="198"/>
                  <a:ext cx="378" cy="378"/>
                  <a:chOff x="948" y="198"/>
                  <a:chExt cx="2322" cy="2322"/>
                </a:xfrm>
              </p:grpSpPr>
              <p:sp>
                <p:nvSpPr>
                  <p:cNvPr id="28169" name="Rectangle 326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170" name="Oval 326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1" name="Oval 327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2" name="Oval 327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3" name="Oval 327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4" name="Oval 327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5" name="Oval 327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6" name="Oval 327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7" name="Oval 327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8" name="Oval 327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79" name="Oval 327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0" name="Oval 327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1" name="Oval 328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2" name="Oval 328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3" name="Oval 328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4" name="Oval 328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5" name="Oval 328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6" name="Oval 328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7" name="Oval 328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8" name="Oval 328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89" name="Oval 328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90" name="Oval 328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91" name="Oval 329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001" name="Group 3291"/>
                <p:cNvGrpSpPr>
                  <a:grpSpLocks noChangeAspect="1"/>
                </p:cNvGrpSpPr>
                <p:nvPr/>
              </p:nvGrpSpPr>
              <p:grpSpPr bwMode="auto">
                <a:xfrm>
                  <a:off x="2082" y="198"/>
                  <a:ext cx="378" cy="378"/>
                  <a:chOff x="948" y="198"/>
                  <a:chExt cx="2322" cy="2322"/>
                </a:xfrm>
              </p:grpSpPr>
              <p:sp>
                <p:nvSpPr>
                  <p:cNvPr id="28146" name="Rectangle 329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147" name="Oval 329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48" name="Oval 329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49" name="Oval 329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0" name="Oval 329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1" name="Oval 329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2" name="Oval 329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3" name="Oval 329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4" name="Oval 330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5" name="Oval 330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6" name="Oval 330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7" name="Oval 330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8" name="Oval 330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59" name="Oval 330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0" name="Oval 330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1" name="Oval 330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2" name="Oval 330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3" name="Oval 330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4" name="Oval 331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5" name="Oval 331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6" name="Oval 331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7" name="Oval 331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68" name="Oval 331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002" name="Group 3315"/>
                <p:cNvGrpSpPr>
                  <a:grpSpLocks noChangeAspect="1"/>
                </p:cNvGrpSpPr>
                <p:nvPr/>
              </p:nvGrpSpPr>
              <p:grpSpPr bwMode="auto">
                <a:xfrm>
                  <a:off x="2460" y="198"/>
                  <a:ext cx="378" cy="378"/>
                  <a:chOff x="948" y="198"/>
                  <a:chExt cx="2322" cy="2322"/>
                </a:xfrm>
              </p:grpSpPr>
              <p:sp>
                <p:nvSpPr>
                  <p:cNvPr id="28123" name="Rectangle 331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124" name="Oval 331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25" name="Oval 331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26" name="Oval 331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27" name="Oval 332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28" name="Oval 332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29" name="Oval 332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0" name="Oval 332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1" name="Oval 332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2" name="Oval 332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3" name="Oval 332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4" name="Oval 332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5" name="Oval 332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6" name="Oval 332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7" name="Oval 333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8" name="Oval 333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39" name="Oval 333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40" name="Oval 333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41" name="Oval 333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42" name="Oval 333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43" name="Oval 333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44" name="Oval 333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45" name="Oval 333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003" name="Group 3339"/>
                <p:cNvGrpSpPr>
                  <a:grpSpLocks noChangeAspect="1"/>
                </p:cNvGrpSpPr>
                <p:nvPr/>
              </p:nvGrpSpPr>
              <p:grpSpPr bwMode="auto">
                <a:xfrm>
                  <a:off x="2838" y="198"/>
                  <a:ext cx="378" cy="378"/>
                  <a:chOff x="948" y="198"/>
                  <a:chExt cx="2322" cy="2322"/>
                </a:xfrm>
              </p:grpSpPr>
              <p:sp>
                <p:nvSpPr>
                  <p:cNvPr id="28100" name="Rectangle 334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101" name="Oval 334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02" name="Oval 334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03" name="Oval 334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04" name="Oval 334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05" name="Oval 334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06" name="Oval 334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07" name="Oval 334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08" name="Oval 334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09" name="Oval 334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0" name="Oval 335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1" name="Oval 335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2" name="Oval 335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3" name="Oval 335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4" name="Oval 335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5" name="Oval 335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6" name="Oval 335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7" name="Oval 335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8" name="Oval 335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19" name="Oval 335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20" name="Oval 336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21" name="Oval 336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122" name="Oval 336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004" name="Group 3363"/>
                <p:cNvGrpSpPr>
                  <a:grpSpLocks noChangeAspect="1"/>
                </p:cNvGrpSpPr>
                <p:nvPr/>
              </p:nvGrpSpPr>
              <p:grpSpPr bwMode="auto">
                <a:xfrm>
                  <a:off x="3216" y="198"/>
                  <a:ext cx="378" cy="378"/>
                  <a:chOff x="948" y="198"/>
                  <a:chExt cx="2322" cy="2322"/>
                </a:xfrm>
              </p:grpSpPr>
              <p:sp>
                <p:nvSpPr>
                  <p:cNvPr id="28077" name="Rectangle 336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078" name="Oval 336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79" name="Oval 336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0" name="Oval 336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1" name="Oval 336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2" name="Oval 336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3" name="Oval 337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4" name="Oval 337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5" name="Oval 337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6" name="Oval 337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7" name="Oval 337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8" name="Oval 337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89" name="Oval 337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0" name="Oval 337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1" name="Oval 337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2" name="Oval 337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3" name="Oval 338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4" name="Oval 338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5" name="Oval 338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6" name="Oval 338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7" name="Oval 338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8" name="Oval 338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99" name="Oval 338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005" name="Group 3387"/>
                <p:cNvGrpSpPr>
                  <a:grpSpLocks noChangeAspect="1"/>
                </p:cNvGrpSpPr>
                <p:nvPr/>
              </p:nvGrpSpPr>
              <p:grpSpPr bwMode="auto">
                <a:xfrm>
                  <a:off x="3594" y="198"/>
                  <a:ext cx="378" cy="378"/>
                  <a:chOff x="948" y="198"/>
                  <a:chExt cx="2322" cy="2322"/>
                </a:xfrm>
              </p:grpSpPr>
              <p:sp>
                <p:nvSpPr>
                  <p:cNvPr id="28054" name="Rectangle 338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055" name="Oval 338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56" name="Oval 339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57" name="Oval 339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58" name="Oval 339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59" name="Oval 339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0" name="Oval 339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1" name="Oval 339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2" name="Oval 339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3" name="Oval 339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4" name="Oval 339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5" name="Oval 339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6" name="Oval 340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7" name="Oval 340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8" name="Oval 340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69" name="Oval 340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70" name="Oval 340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71" name="Oval 340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72" name="Oval 340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73" name="Oval 340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74" name="Oval 340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75" name="Oval 340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76" name="Oval 341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006" name="Group 3411"/>
                <p:cNvGrpSpPr>
                  <a:grpSpLocks noChangeAspect="1"/>
                </p:cNvGrpSpPr>
                <p:nvPr/>
              </p:nvGrpSpPr>
              <p:grpSpPr bwMode="auto">
                <a:xfrm>
                  <a:off x="3972" y="198"/>
                  <a:ext cx="378" cy="378"/>
                  <a:chOff x="948" y="198"/>
                  <a:chExt cx="2322" cy="2322"/>
                </a:xfrm>
              </p:grpSpPr>
              <p:sp>
                <p:nvSpPr>
                  <p:cNvPr id="28031" name="Rectangle 341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032" name="Oval 341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33" name="Oval 341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34" name="Oval 341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35" name="Oval 341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36" name="Oval 341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37" name="Oval 341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38" name="Oval 341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39" name="Oval 342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0" name="Oval 342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1" name="Oval 342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2" name="Oval 342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3" name="Oval 342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4" name="Oval 342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5" name="Oval 342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6" name="Oval 342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7" name="Oval 342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8" name="Oval 342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49" name="Oval 343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50" name="Oval 343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51" name="Oval 343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52" name="Oval 343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53" name="Oval 343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8007" name="Group 3435"/>
                <p:cNvGrpSpPr>
                  <a:grpSpLocks noChangeAspect="1"/>
                </p:cNvGrpSpPr>
                <p:nvPr/>
              </p:nvGrpSpPr>
              <p:grpSpPr bwMode="auto">
                <a:xfrm>
                  <a:off x="4350" y="198"/>
                  <a:ext cx="378" cy="378"/>
                  <a:chOff x="948" y="198"/>
                  <a:chExt cx="2322" cy="2322"/>
                </a:xfrm>
              </p:grpSpPr>
              <p:sp>
                <p:nvSpPr>
                  <p:cNvPr id="28008" name="Rectangle 343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8009" name="Oval 343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0" name="Oval 343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1" name="Oval 343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2" name="Oval 344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3" name="Oval 344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4" name="Oval 344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5" name="Oval 344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6" name="Oval 344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7" name="Oval 344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8" name="Oval 344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19" name="Oval 344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0" name="Oval 344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1" name="Oval 344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2" name="Oval 345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3" name="Oval 345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4" name="Oval 345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5" name="Oval 345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6" name="Oval 345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7" name="Oval 345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8" name="Oval 345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29" name="Oval 345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8030" name="Oval 345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nvGrpSpPr>
              <p:cNvPr id="27732" name="Group 3459"/>
              <p:cNvGrpSpPr>
                <a:grpSpLocks noChangeAspect="1"/>
              </p:cNvGrpSpPr>
              <p:nvPr/>
            </p:nvGrpSpPr>
            <p:grpSpPr bwMode="auto">
              <a:xfrm>
                <a:off x="948" y="948"/>
                <a:ext cx="4158" cy="378"/>
                <a:chOff x="948" y="198"/>
                <a:chExt cx="4158" cy="378"/>
              </a:xfrm>
            </p:grpSpPr>
            <p:grpSp>
              <p:nvGrpSpPr>
                <p:cNvPr id="27733" name="Group 3460"/>
                <p:cNvGrpSpPr>
                  <a:grpSpLocks noChangeAspect="1"/>
                </p:cNvGrpSpPr>
                <p:nvPr/>
              </p:nvGrpSpPr>
              <p:grpSpPr bwMode="auto">
                <a:xfrm>
                  <a:off x="948" y="198"/>
                  <a:ext cx="378" cy="378"/>
                  <a:chOff x="948" y="198"/>
                  <a:chExt cx="2322" cy="2322"/>
                </a:xfrm>
              </p:grpSpPr>
              <p:sp>
                <p:nvSpPr>
                  <p:cNvPr id="27974" name="Rectangle 346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975" name="Oval 346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76" name="Oval 346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77" name="Oval 346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78" name="Oval 346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79" name="Oval 346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0" name="Oval 346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1" name="Oval 346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2" name="Oval 346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3" name="Oval 347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4" name="Oval 347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5" name="Oval 347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6" name="Oval 347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7" name="Oval 347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8" name="Oval 347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89" name="Oval 347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90" name="Oval 347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91" name="Oval 347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92" name="Oval 347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93" name="Oval 348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94" name="Oval 348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95" name="Oval 348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96" name="Oval 348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34" name="Group 3484"/>
                <p:cNvGrpSpPr>
                  <a:grpSpLocks noChangeAspect="1"/>
                </p:cNvGrpSpPr>
                <p:nvPr/>
              </p:nvGrpSpPr>
              <p:grpSpPr bwMode="auto">
                <a:xfrm>
                  <a:off x="1326" y="198"/>
                  <a:ext cx="378" cy="378"/>
                  <a:chOff x="948" y="198"/>
                  <a:chExt cx="2322" cy="2322"/>
                </a:xfrm>
              </p:grpSpPr>
              <p:sp>
                <p:nvSpPr>
                  <p:cNvPr id="27951" name="Rectangle 348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952" name="Oval 348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53" name="Oval 348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54" name="Oval 348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55" name="Oval 348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56" name="Oval 349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57" name="Oval 349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58" name="Oval 349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59" name="Oval 349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0" name="Oval 349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1" name="Oval 349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2" name="Oval 349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3" name="Oval 349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4" name="Oval 349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5" name="Oval 349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6" name="Oval 350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7" name="Oval 350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8" name="Oval 350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69" name="Oval 350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70" name="Oval 350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71" name="Oval 350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72" name="Oval 350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73" name="Oval 350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35" name="Group 3508"/>
                <p:cNvGrpSpPr>
                  <a:grpSpLocks noChangeAspect="1"/>
                </p:cNvGrpSpPr>
                <p:nvPr/>
              </p:nvGrpSpPr>
              <p:grpSpPr bwMode="auto">
                <a:xfrm>
                  <a:off x="1704" y="198"/>
                  <a:ext cx="378" cy="378"/>
                  <a:chOff x="948" y="198"/>
                  <a:chExt cx="2322" cy="2322"/>
                </a:xfrm>
              </p:grpSpPr>
              <p:sp>
                <p:nvSpPr>
                  <p:cNvPr id="27928" name="Rectangle 350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929" name="Oval 351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0" name="Oval 351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1" name="Oval 351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2" name="Oval 351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3" name="Oval 351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4" name="Oval 351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5" name="Oval 351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6" name="Oval 351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7" name="Oval 351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8" name="Oval 351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39" name="Oval 352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0" name="Oval 352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1" name="Oval 352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2" name="Oval 352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3" name="Oval 352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4" name="Oval 352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5" name="Oval 352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6" name="Oval 352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7" name="Oval 352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8" name="Oval 352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49" name="Oval 353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50" name="Oval 353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36" name="Group 3532"/>
                <p:cNvGrpSpPr>
                  <a:grpSpLocks noChangeAspect="1"/>
                </p:cNvGrpSpPr>
                <p:nvPr/>
              </p:nvGrpSpPr>
              <p:grpSpPr bwMode="auto">
                <a:xfrm>
                  <a:off x="4728" y="198"/>
                  <a:ext cx="378" cy="378"/>
                  <a:chOff x="948" y="198"/>
                  <a:chExt cx="2322" cy="2322"/>
                </a:xfrm>
              </p:grpSpPr>
              <p:sp>
                <p:nvSpPr>
                  <p:cNvPr id="27905" name="Rectangle 353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906" name="Oval 353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07" name="Oval 353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08" name="Oval 353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09" name="Oval 353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0" name="Oval 353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1" name="Oval 353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2" name="Oval 354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3" name="Oval 354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4" name="Oval 354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5" name="Oval 354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6" name="Oval 354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7" name="Oval 354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8" name="Oval 354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19" name="Oval 354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20" name="Oval 354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21" name="Oval 354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22" name="Oval 355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23" name="Oval 355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24" name="Oval 355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25" name="Oval 355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26" name="Oval 355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27" name="Oval 355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37" name="Group 3556"/>
                <p:cNvGrpSpPr>
                  <a:grpSpLocks noChangeAspect="1"/>
                </p:cNvGrpSpPr>
                <p:nvPr/>
              </p:nvGrpSpPr>
              <p:grpSpPr bwMode="auto">
                <a:xfrm>
                  <a:off x="2082" y="198"/>
                  <a:ext cx="378" cy="378"/>
                  <a:chOff x="948" y="198"/>
                  <a:chExt cx="2322" cy="2322"/>
                </a:xfrm>
              </p:grpSpPr>
              <p:sp>
                <p:nvSpPr>
                  <p:cNvPr id="27882" name="Rectangle 355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883" name="Oval 355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84" name="Oval 355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85" name="Oval 356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86" name="Oval 356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87" name="Oval 356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88" name="Oval 356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89" name="Oval 356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0" name="Oval 356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1" name="Oval 356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2" name="Oval 356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3" name="Oval 356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4" name="Oval 356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5" name="Oval 357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6" name="Oval 357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7" name="Oval 357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8" name="Oval 357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99" name="Oval 357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00" name="Oval 357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01" name="Oval 357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02" name="Oval 357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03" name="Oval 357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904" name="Oval 357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38" name="Group 3580"/>
                <p:cNvGrpSpPr>
                  <a:grpSpLocks noChangeAspect="1"/>
                </p:cNvGrpSpPr>
                <p:nvPr/>
              </p:nvGrpSpPr>
              <p:grpSpPr bwMode="auto">
                <a:xfrm>
                  <a:off x="2460" y="198"/>
                  <a:ext cx="378" cy="378"/>
                  <a:chOff x="948" y="198"/>
                  <a:chExt cx="2322" cy="2322"/>
                </a:xfrm>
              </p:grpSpPr>
              <p:sp>
                <p:nvSpPr>
                  <p:cNvPr id="27859" name="Rectangle 358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860" name="Oval 358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1" name="Oval 358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2" name="Oval 358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3" name="Oval 358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4" name="Oval 358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5" name="Oval 358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6" name="Oval 358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7" name="Oval 358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8" name="Oval 359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69" name="Oval 359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0" name="Oval 359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1" name="Oval 359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2" name="Oval 359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3" name="Oval 359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4" name="Oval 359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5" name="Oval 359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6" name="Oval 359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7" name="Oval 359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8" name="Oval 360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79" name="Oval 360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80" name="Oval 360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81" name="Oval 360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39" name="Group 3604"/>
                <p:cNvGrpSpPr>
                  <a:grpSpLocks noChangeAspect="1"/>
                </p:cNvGrpSpPr>
                <p:nvPr/>
              </p:nvGrpSpPr>
              <p:grpSpPr bwMode="auto">
                <a:xfrm>
                  <a:off x="2838" y="198"/>
                  <a:ext cx="378" cy="378"/>
                  <a:chOff x="948" y="198"/>
                  <a:chExt cx="2322" cy="2322"/>
                </a:xfrm>
              </p:grpSpPr>
              <p:sp>
                <p:nvSpPr>
                  <p:cNvPr id="27836" name="Rectangle 360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837" name="Oval 360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38" name="Oval 360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39" name="Oval 360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0" name="Oval 360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1" name="Oval 361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2" name="Oval 361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3" name="Oval 361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4" name="Oval 361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5" name="Oval 361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6" name="Oval 361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7" name="Oval 361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8" name="Oval 361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49" name="Oval 361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0" name="Oval 361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1" name="Oval 362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2" name="Oval 362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3" name="Oval 362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4" name="Oval 362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5" name="Oval 362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6" name="Oval 362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7" name="Oval 362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58" name="Oval 362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40" name="Group 3628"/>
                <p:cNvGrpSpPr>
                  <a:grpSpLocks noChangeAspect="1"/>
                </p:cNvGrpSpPr>
                <p:nvPr/>
              </p:nvGrpSpPr>
              <p:grpSpPr bwMode="auto">
                <a:xfrm>
                  <a:off x="3216" y="198"/>
                  <a:ext cx="378" cy="378"/>
                  <a:chOff x="948" y="198"/>
                  <a:chExt cx="2322" cy="2322"/>
                </a:xfrm>
              </p:grpSpPr>
              <p:sp>
                <p:nvSpPr>
                  <p:cNvPr id="27813" name="Rectangle 362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814" name="Oval 363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15" name="Oval 363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16" name="Oval 363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17" name="Oval 363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18" name="Oval 363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19" name="Oval 363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0" name="Oval 363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1" name="Oval 363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2" name="Oval 363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3" name="Oval 363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4" name="Oval 364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5" name="Oval 364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6" name="Oval 364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7" name="Oval 364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8" name="Oval 364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29" name="Oval 364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30" name="Oval 364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31" name="Oval 364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32" name="Oval 364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33" name="Oval 364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34" name="Oval 365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35" name="Oval 365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41" name="Group 3652"/>
                <p:cNvGrpSpPr>
                  <a:grpSpLocks noChangeAspect="1"/>
                </p:cNvGrpSpPr>
                <p:nvPr/>
              </p:nvGrpSpPr>
              <p:grpSpPr bwMode="auto">
                <a:xfrm>
                  <a:off x="3594" y="198"/>
                  <a:ext cx="378" cy="378"/>
                  <a:chOff x="948" y="198"/>
                  <a:chExt cx="2322" cy="2322"/>
                </a:xfrm>
              </p:grpSpPr>
              <p:sp>
                <p:nvSpPr>
                  <p:cNvPr id="27790" name="Rectangle 365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791" name="Oval 365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92" name="Oval 365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93" name="Oval 365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94" name="Oval 365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95" name="Oval 365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96" name="Oval 365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97" name="Oval 366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98" name="Oval 366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99" name="Oval 366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0" name="Oval 366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1" name="Oval 366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2" name="Oval 366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3" name="Oval 366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4" name="Oval 366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5" name="Oval 366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6" name="Oval 366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7" name="Oval 367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8" name="Oval 367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09" name="Oval 367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10" name="Oval 367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11" name="Oval 367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812" name="Oval 367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42" name="Group 3676"/>
                <p:cNvGrpSpPr>
                  <a:grpSpLocks noChangeAspect="1"/>
                </p:cNvGrpSpPr>
                <p:nvPr/>
              </p:nvGrpSpPr>
              <p:grpSpPr bwMode="auto">
                <a:xfrm>
                  <a:off x="3972" y="198"/>
                  <a:ext cx="378" cy="378"/>
                  <a:chOff x="948" y="198"/>
                  <a:chExt cx="2322" cy="2322"/>
                </a:xfrm>
              </p:grpSpPr>
              <p:sp>
                <p:nvSpPr>
                  <p:cNvPr id="27767" name="Rectangle 367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768" name="Oval 367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69" name="Oval 367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0" name="Oval 368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1" name="Oval 368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2" name="Oval 368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3" name="Oval 368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4" name="Oval 368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5" name="Oval 368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6" name="Oval 368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7" name="Oval 368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8" name="Oval 368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79" name="Oval 368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0" name="Oval 369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1" name="Oval 369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2" name="Oval 369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3" name="Oval 369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4" name="Oval 369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5" name="Oval 369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6" name="Oval 369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7" name="Oval 369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8" name="Oval 369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89" name="Oval 369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743" name="Group 3700"/>
                <p:cNvGrpSpPr>
                  <a:grpSpLocks noChangeAspect="1"/>
                </p:cNvGrpSpPr>
                <p:nvPr/>
              </p:nvGrpSpPr>
              <p:grpSpPr bwMode="auto">
                <a:xfrm>
                  <a:off x="4350" y="198"/>
                  <a:ext cx="378" cy="378"/>
                  <a:chOff x="948" y="198"/>
                  <a:chExt cx="2322" cy="2322"/>
                </a:xfrm>
              </p:grpSpPr>
              <p:sp>
                <p:nvSpPr>
                  <p:cNvPr id="27744" name="Rectangle 370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745" name="Oval 370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46" name="Oval 370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47" name="Oval 370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48" name="Oval 370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49" name="Oval 370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0" name="Oval 370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1" name="Oval 370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2" name="Oval 370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3" name="Oval 371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4" name="Oval 371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5" name="Oval 371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6" name="Oval 371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7" name="Oval 371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8" name="Oval 371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59" name="Oval 371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60" name="Oval 371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61" name="Oval 371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62" name="Oval 371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63" name="Oval 372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64" name="Oval 372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65" name="Oval 372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66" name="Oval 372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grpSp>
          <p:nvGrpSpPr>
            <p:cNvPr id="25607" name="Group 3724"/>
            <p:cNvGrpSpPr>
              <a:grpSpLocks noChangeAspect="1"/>
            </p:cNvGrpSpPr>
            <p:nvPr/>
          </p:nvGrpSpPr>
          <p:grpSpPr bwMode="auto">
            <a:xfrm>
              <a:off x="3004" y="1163"/>
              <a:ext cx="2188" cy="594"/>
              <a:chOff x="948" y="198"/>
              <a:chExt cx="4158" cy="1128"/>
            </a:xfrm>
          </p:grpSpPr>
          <p:grpSp>
            <p:nvGrpSpPr>
              <p:cNvPr id="26935" name="Group 3725"/>
              <p:cNvGrpSpPr>
                <a:grpSpLocks noChangeAspect="1"/>
              </p:cNvGrpSpPr>
              <p:nvPr/>
            </p:nvGrpSpPr>
            <p:grpSpPr bwMode="auto">
              <a:xfrm>
                <a:off x="948" y="198"/>
                <a:ext cx="4158" cy="378"/>
                <a:chOff x="948" y="198"/>
                <a:chExt cx="4158" cy="378"/>
              </a:xfrm>
            </p:grpSpPr>
            <p:grpSp>
              <p:nvGrpSpPr>
                <p:cNvPr id="27466" name="Group 3726"/>
                <p:cNvGrpSpPr>
                  <a:grpSpLocks noChangeAspect="1"/>
                </p:cNvGrpSpPr>
                <p:nvPr/>
              </p:nvGrpSpPr>
              <p:grpSpPr bwMode="auto">
                <a:xfrm>
                  <a:off x="948" y="198"/>
                  <a:ext cx="378" cy="378"/>
                  <a:chOff x="948" y="198"/>
                  <a:chExt cx="2322" cy="2322"/>
                </a:xfrm>
              </p:grpSpPr>
              <p:sp>
                <p:nvSpPr>
                  <p:cNvPr id="27707" name="Rectangle 372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708" name="Oval 372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09" name="Oval 372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0" name="Oval 373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1" name="Oval 373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2" name="Oval 373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3" name="Oval 373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4" name="Oval 373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5" name="Oval 373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6" name="Oval 373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7" name="Oval 373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8" name="Oval 373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19" name="Oval 373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0" name="Oval 374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1" name="Oval 374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2" name="Oval 374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3" name="Oval 374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4" name="Oval 374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5" name="Oval 374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6" name="Oval 374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7" name="Oval 374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8" name="Oval 374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29" name="Oval 374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67" name="Group 3750"/>
                <p:cNvGrpSpPr>
                  <a:grpSpLocks noChangeAspect="1"/>
                </p:cNvGrpSpPr>
                <p:nvPr/>
              </p:nvGrpSpPr>
              <p:grpSpPr bwMode="auto">
                <a:xfrm>
                  <a:off x="1326" y="198"/>
                  <a:ext cx="378" cy="378"/>
                  <a:chOff x="948" y="198"/>
                  <a:chExt cx="2322" cy="2322"/>
                </a:xfrm>
              </p:grpSpPr>
              <p:sp>
                <p:nvSpPr>
                  <p:cNvPr id="27684" name="Rectangle 375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685" name="Oval 375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86" name="Oval 375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87" name="Oval 375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88" name="Oval 375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89" name="Oval 375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0" name="Oval 375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1" name="Oval 375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2" name="Oval 375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3" name="Oval 376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4" name="Oval 376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5" name="Oval 376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6" name="Oval 376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7" name="Oval 376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8" name="Oval 376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99" name="Oval 376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00" name="Oval 376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01" name="Oval 376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02" name="Oval 376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03" name="Oval 377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04" name="Oval 377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05" name="Oval 377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706" name="Oval 377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68" name="Group 3774"/>
                <p:cNvGrpSpPr>
                  <a:grpSpLocks noChangeAspect="1"/>
                </p:cNvGrpSpPr>
                <p:nvPr/>
              </p:nvGrpSpPr>
              <p:grpSpPr bwMode="auto">
                <a:xfrm>
                  <a:off x="1704" y="198"/>
                  <a:ext cx="378" cy="378"/>
                  <a:chOff x="948" y="198"/>
                  <a:chExt cx="2322" cy="2322"/>
                </a:xfrm>
              </p:grpSpPr>
              <p:sp>
                <p:nvSpPr>
                  <p:cNvPr id="27661" name="Rectangle 377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662" name="Oval 377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63" name="Oval 377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64" name="Oval 377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65" name="Oval 377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66" name="Oval 378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67" name="Oval 378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68" name="Oval 378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69" name="Oval 378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0" name="Oval 378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1" name="Oval 378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2" name="Oval 378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3" name="Oval 378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4" name="Oval 378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5" name="Oval 378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6" name="Oval 379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7" name="Oval 379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8" name="Oval 379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79" name="Oval 379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80" name="Oval 379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81" name="Oval 379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82" name="Oval 379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83" name="Oval 379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69" name="Group 3798"/>
                <p:cNvGrpSpPr>
                  <a:grpSpLocks noChangeAspect="1"/>
                </p:cNvGrpSpPr>
                <p:nvPr/>
              </p:nvGrpSpPr>
              <p:grpSpPr bwMode="auto">
                <a:xfrm>
                  <a:off x="4728" y="198"/>
                  <a:ext cx="378" cy="378"/>
                  <a:chOff x="948" y="198"/>
                  <a:chExt cx="2322" cy="2322"/>
                </a:xfrm>
              </p:grpSpPr>
              <p:sp>
                <p:nvSpPr>
                  <p:cNvPr id="27638" name="Rectangle 379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639" name="Oval 380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0" name="Oval 380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1" name="Oval 380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2" name="Oval 380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3" name="Oval 380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4" name="Oval 380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5" name="Oval 380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6" name="Oval 380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7" name="Oval 380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8" name="Oval 380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49" name="Oval 381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0" name="Oval 381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1" name="Oval 381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2" name="Oval 381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3" name="Oval 381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4" name="Oval 381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5" name="Oval 381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6" name="Oval 381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7" name="Oval 381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8" name="Oval 381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59" name="Oval 382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60" name="Oval 382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70" name="Group 3822"/>
                <p:cNvGrpSpPr>
                  <a:grpSpLocks noChangeAspect="1"/>
                </p:cNvGrpSpPr>
                <p:nvPr/>
              </p:nvGrpSpPr>
              <p:grpSpPr bwMode="auto">
                <a:xfrm>
                  <a:off x="2082" y="198"/>
                  <a:ext cx="378" cy="378"/>
                  <a:chOff x="948" y="198"/>
                  <a:chExt cx="2322" cy="2322"/>
                </a:xfrm>
              </p:grpSpPr>
              <p:sp>
                <p:nvSpPr>
                  <p:cNvPr id="27615" name="Rectangle 382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616" name="Oval 382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17" name="Oval 382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18" name="Oval 382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19" name="Oval 382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0" name="Oval 382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1" name="Oval 382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2" name="Oval 383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3" name="Oval 383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4" name="Oval 383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5" name="Oval 383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6" name="Oval 383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7" name="Oval 383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8" name="Oval 383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29" name="Oval 383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30" name="Oval 383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31" name="Oval 383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32" name="Oval 384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33" name="Oval 384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34" name="Oval 384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35" name="Oval 384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36" name="Oval 384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37" name="Oval 384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71" name="Group 3846"/>
                <p:cNvGrpSpPr>
                  <a:grpSpLocks noChangeAspect="1"/>
                </p:cNvGrpSpPr>
                <p:nvPr/>
              </p:nvGrpSpPr>
              <p:grpSpPr bwMode="auto">
                <a:xfrm>
                  <a:off x="2460" y="198"/>
                  <a:ext cx="378" cy="378"/>
                  <a:chOff x="948" y="198"/>
                  <a:chExt cx="2322" cy="2322"/>
                </a:xfrm>
              </p:grpSpPr>
              <p:sp>
                <p:nvSpPr>
                  <p:cNvPr id="27592" name="Rectangle 384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593" name="Oval 384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94" name="Oval 384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95" name="Oval 385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96" name="Oval 385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97" name="Oval 385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98" name="Oval 385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99" name="Oval 385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0" name="Oval 385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1" name="Oval 385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2" name="Oval 385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3" name="Oval 385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4" name="Oval 385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5" name="Oval 386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6" name="Oval 386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7" name="Oval 386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8" name="Oval 386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09" name="Oval 386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10" name="Oval 386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11" name="Oval 386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12" name="Oval 386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13" name="Oval 386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614" name="Oval 386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72" name="Group 3870"/>
                <p:cNvGrpSpPr>
                  <a:grpSpLocks noChangeAspect="1"/>
                </p:cNvGrpSpPr>
                <p:nvPr/>
              </p:nvGrpSpPr>
              <p:grpSpPr bwMode="auto">
                <a:xfrm>
                  <a:off x="2838" y="198"/>
                  <a:ext cx="378" cy="378"/>
                  <a:chOff x="948" y="198"/>
                  <a:chExt cx="2322" cy="2322"/>
                </a:xfrm>
              </p:grpSpPr>
              <p:sp>
                <p:nvSpPr>
                  <p:cNvPr id="27569" name="Rectangle 387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570" name="Oval 387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1" name="Oval 387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2" name="Oval 387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3" name="Oval 387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4" name="Oval 387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5" name="Oval 387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6" name="Oval 387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7" name="Oval 387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8" name="Oval 388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79" name="Oval 388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0" name="Oval 388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1" name="Oval 388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2" name="Oval 388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3" name="Oval 388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4" name="Oval 388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5" name="Oval 388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6" name="Oval 388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7" name="Oval 388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8" name="Oval 389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89" name="Oval 389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90" name="Oval 389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91" name="Oval 389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73" name="Group 3894"/>
                <p:cNvGrpSpPr>
                  <a:grpSpLocks noChangeAspect="1"/>
                </p:cNvGrpSpPr>
                <p:nvPr/>
              </p:nvGrpSpPr>
              <p:grpSpPr bwMode="auto">
                <a:xfrm>
                  <a:off x="3216" y="198"/>
                  <a:ext cx="378" cy="378"/>
                  <a:chOff x="948" y="198"/>
                  <a:chExt cx="2322" cy="2322"/>
                </a:xfrm>
              </p:grpSpPr>
              <p:sp>
                <p:nvSpPr>
                  <p:cNvPr id="27546" name="Rectangle 389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547" name="Oval 389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48" name="Oval 389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49" name="Oval 389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0" name="Oval 389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1" name="Oval 390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2" name="Oval 390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3" name="Oval 390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4" name="Oval 390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5" name="Oval 390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6" name="Oval 390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7" name="Oval 390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8" name="Oval 390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59" name="Oval 390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0" name="Oval 390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1" name="Oval 391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2" name="Oval 391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3" name="Oval 391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4" name="Oval 391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5" name="Oval 391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6" name="Oval 391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7" name="Oval 391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68" name="Oval 391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74" name="Group 3918"/>
                <p:cNvGrpSpPr>
                  <a:grpSpLocks noChangeAspect="1"/>
                </p:cNvGrpSpPr>
                <p:nvPr/>
              </p:nvGrpSpPr>
              <p:grpSpPr bwMode="auto">
                <a:xfrm>
                  <a:off x="3594" y="198"/>
                  <a:ext cx="378" cy="378"/>
                  <a:chOff x="948" y="198"/>
                  <a:chExt cx="2322" cy="2322"/>
                </a:xfrm>
              </p:grpSpPr>
              <p:sp>
                <p:nvSpPr>
                  <p:cNvPr id="27523" name="Rectangle 391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524" name="Oval 392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25" name="Oval 392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26" name="Oval 392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27" name="Oval 392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28" name="Oval 392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29" name="Oval 392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0" name="Oval 392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1" name="Oval 392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2" name="Oval 392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3" name="Oval 392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4" name="Oval 393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5" name="Oval 393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6" name="Oval 393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7" name="Oval 393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8" name="Oval 393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39" name="Oval 393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40" name="Oval 393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41" name="Oval 393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42" name="Oval 393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43" name="Oval 393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44" name="Oval 394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45" name="Oval 394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75" name="Group 3942"/>
                <p:cNvGrpSpPr>
                  <a:grpSpLocks noChangeAspect="1"/>
                </p:cNvGrpSpPr>
                <p:nvPr/>
              </p:nvGrpSpPr>
              <p:grpSpPr bwMode="auto">
                <a:xfrm>
                  <a:off x="3972" y="198"/>
                  <a:ext cx="378" cy="378"/>
                  <a:chOff x="948" y="198"/>
                  <a:chExt cx="2322" cy="2322"/>
                </a:xfrm>
              </p:grpSpPr>
              <p:sp>
                <p:nvSpPr>
                  <p:cNvPr id="27500" name="Rectangle 394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501" name="Oval 394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02" name="Oval 394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03" name="Oval 394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04" name="Oval 394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05" name="Oval 394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06" name="Oval 394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07" name="Oval 395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08" name="Oval 395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09" name="Oval 395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0" name="Oval 395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1" name="Oval 395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2" name="Oval 395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3" name="Oval 395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4" name="Oval 395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5" name="Oval 395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6" name="Oval 395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7" name="Oval 396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8" name="Oval 396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19" name="Oval 396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20" name="Oval 396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21" name="Oval 396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522" name="Oval 396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476" name="Group 3966"/>
                <p:cNvGrpSpPr>
                  <a:grpSpLocks noChangeAspect="1"/>
                </p:cNvGrpSpPr>
                <p:nvPr/>
              </p:nvGrpSpPr>
              <p:grpSpPr bwMode="auto">
                <a:xfrm>
                  <a:off x="4350" y="198"/>
                  <a:ext cx="378" cy="378"/>
                  <a:chOff x="948" y="198"/>
                  <a:chExt cx="2322" cy="2322"/>
                </a:xfrm>
              </p:grpSpPr>
              <p:sp>
                <p:nvSpPr>
                  <p:cNvPr id="27477" name="Rectangle 396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478" name="Oval 396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79" name="Oval 396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0" name="Oval 397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1" name="Oval 397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2" name="Oval 397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3" name="Oval 397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4" name="Oval 397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5" name="Oval 397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6" name="Oval 397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7" name="Oval 397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8" name="Oval 397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89" name="Oval 397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0" name="Oval 398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1" name="Oval 398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2" name="Oval 398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3" name="Oval 398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4" name="Oval 398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5" name="Oval 398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6" name="Oval 398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7" name="Oval 398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8" name="Oval 398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99" name="Oval 398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nvGrpSpPr>
              <p:cNvPr id="26936" name="Group 3990"/>
              <p:cNvGrpSpPr>
                <a:grpSpLocks noChangeAspect="1"/>
              </p:cNvGrpSpPr>
              <p:nvPr/>
            </p:nvGrpSpPr>
            <p:grpSpPr bwMode="auto">
              <a:xfrm>
                <a:off x="948" y="570"/>
                <a:ext cx="4158" cy="378"/>
                <a:chOff x="948" y="198"/>
                <a:chExt cx="4158" cy="378"/>
              </a:xfrm>
            </p:grpSpPr>
            <p:grpSp>
              <p:nvGrpSpPr>
                <p:cNvPr id="27202" name="Group 3991"/>
                <p:cNvGrpSpPr>
                  <a:grpSpLocks noChangeAspect="1"/>
                </p:cNvGrpSpPr>
                <p:nvPr/>
              </p:nvGrpSpPr>
              <p:grpSpPr bwMode="auto">
                <a:xfrm>
                  <a:off x="948" y="198"/>
                  <a:ext cx="378" cy="378"/>
                  <a:chOff x="948" y="198"/>
                  <a:chExt cx="2322" cy="2322"/>
                </a:xfrm>
              </p:grpSpPr>
              <p:sp>
                <p:nvSpPr>
                  <p:cNvPr id="27443" name="Rectangle 399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444" name="Oval 399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45" name="Oval 399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46" name="Oval 399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47" name="Oval 399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48" name="Oval 399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49" name="Oval 399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0" name="Oval 399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1" name="Oval 400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2" name="Oval 400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3" name="Oval 400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4" name="Oval 400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5" name="Oval 400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6" name="Oval 400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7" name="Oval 400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8" name="Oval 400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59" name="Oval 400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60" name="Oval 400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61" name="Oval 401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62" name="Oval 401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63" name="Oval 401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64" name="Oval 401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65" name="Oval 401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03" name="Group 4015"/>
                <p:cNvGrpSpPr>
                  <a:grpSpLocks noChangeAspect="1"/>
                </p:cNvGrpSpPr>
                <p:nvPr/>
              </p:nvGrpSpPr>
              <p:grpSpPr bwMode="auto">
                <a:xfrm>
                  <a:off x="1326" y="198"/>
                  <a:ext cx="378" cy="378"/>
                  <a:chOff x="948" y="198"/>
                  <a:chExt cx="2322" cy="2322"/>
                </a:xfrm>
              </p:grpSpPr>
              <p:sp>
                <p:nvSpPr>
                  <p:cNvPr id="27420" name="Rectangle 401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421" name="Oval 401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22" name="Oval 401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23" name="Oval 401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24" name="Oval 402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25" name="Oval 402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26" name="Oval 402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27" name="Oval 402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28" name="Oval 402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29" name="Oval 402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0" name="Oval 402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1" name="Oval 402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2" name="Oval 402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3" name="Oval 402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4" name="Oval 403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5" name="Oval 403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6" name="Oval 403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7" name="Oval 403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8" name="Oval 403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39" name="Oval 403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40" name="Oval 403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41" name="Oval 403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42" name="Oval 403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04" name="Group 4039"/>
                <p:cNvGrpSpPr>
                  <a:grpSpLocks noChangeAspect="1"/>
                </p:cNvGrpSpPr>
                <p:nvPr/>
              </p:nvGrpSpPr>
              <p:grpSpPr bwMode="auto">
                <a:xfrm>
                  <a:off x="1704" y="198"/>
                  <a:ext cx="378" cy="378"/>
                  <a:chOff x="948" y="198"/>
                  <a:chExt cx="2322" cy="2322"/>
                </a:xfrm>
              </p:grpSpPr>
              <p:sp>
                <p:nvSpPr>
                  <p:cNvPr id="27397" name="Rectangle 404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398" name="Oval 404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99" name="Oval 404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0" name="Oval 404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1" name="Oval 404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2" name="Oval 404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3" name="Oval 404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4" name="Oval 404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5" name="Oval 404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6" name="Oval 404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7" name="Oval 405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8" name="Oval 405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09" name="Oval 405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0" name="Oval 405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1" name="Oval 405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2" name="Oval 405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3" name="Oval 405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4" name="Oval 405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5" name="Oval 405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6" name="Oval 405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7" name="Oval 406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8" name="Oval 406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419" name="Oval 406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05" name="Group 4063"/>
                <p:cNvGrpSpPr>
                  <a:grpSpLocks noChangeAspect="1"/>
                </p:cNvGrpSpPr>
                <p:nvPr/>
              </p:nvGrpSpPr>
              <p:grpSpPr bwMode="auto">
                <a:xfrm>
                  <a:off x="4728" y="198"/>
                  <a:ext cx="378" cy="378"/>
                  <a:chOff x="948" y="198"/>
                  <a:chExt cx="2322" cy="2322"/>
                </a:xfrm>
              </p:grpSpPr>
              <p:sp>
                <p:nvSpPr>
                  <p:cNvPr id="27374" name="Rectangle 406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375" name="Oval 406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76" name="Oval 406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77" name="Oval 406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78" name="Oval 406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79" name="Oval 406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0" name="Oval 407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1" name="Oval 407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2" name="Oval 407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3" name="Oval 407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4" name="Oval 407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5" name="Oval 407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6" name="Oval 407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7" name="Oval 407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8" name="Oval 407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89" name="Oval 407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90" name="Oval 408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91" name="Oval 408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92" name="Oval 408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93" name="Oval 408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94" name="Oval 408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95" name="Oval 408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96" name="Oval 408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06" name="Group 4087"/>
                <p:cNvGrpSpPr>
                  <a:grpSpLocks noChangeAspect="1"/>
                </p:cNvGrpSpPr>
                <p:nvPr/>
              </p:nvGrpSpPr>
              <p:grpSpPr bwMode="auto">
                <a:xfrm>
                  <a:off x="2082" y="198"/>
                  <a:ext cx="378" cy="378"/>
                  <a:chOff x="948" y="198"/>
                  <a:chExt cx="2322" cy="2322"/>
                </a:xfrm>
              </p:grpSpPr>
              <p:sp>
                <p:nvSpPr>
                  <p:cNvPr id="27351" name="Rectangle 408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352" name="Oval 408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53" name="Oval 409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54" name="Oval 409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55" name="Oval 409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56" name="Oval 409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57" name="Oval 409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58" name="Oval 409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59" name="Oval 409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0" name="Oval 409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1" name="Oval 409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2" name="Oval 409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3" name="Oval 410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4" name="Oval 410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5" name="Oval 410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6" name="Oval 410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7" name="Oval 410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8" name="Oval 410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69" name="Oval 410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70" name="Oval 410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71" name="Oval 410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72" name="Oval 410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73" name="Oval 411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07" name="Group 4111"/>
                <p:cNvGrpSpPr>
                  <a:grpSpLocks noChangeAspect="1"/>
                </p:cNvGrpSpPr>
                <p:nvPr/>
              </p:nvGrpSpPr>
              <p:grpSpPr bwMode="auto">
                <a:xfrm>
                  <a:off x="2460" y="198"/>
                  <a:ext cx="378" cy="378"/>
                  <a:chOff x="948" y="198"/>
                  <a:chExt cx="2322" cy="2322"/>
                </a:xfrm>
              </p:grpSpPr>
              <p:sp>
                <p:nvSpPr>
                  <p:cNvPr id="27328" name="Rectangle 411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329" name="Oval 411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0" name="Oval 411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1" name="Oval 411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2" name="Oval 411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3" name="Oval 411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4" name="Oval 411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5" name="Oval 411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6" name="Oval 412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7" name="Oval 412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8" name="Oval 412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39" name="Oval 412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0" name="Oval 412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1" name="Oval 412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2" name="Oval 412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3" name="Oval 412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4" name="Oval 412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5" name="Oval 412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6" name="Oval 413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7" name="Oval 413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8" name="Oval 413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49" name="Oval 413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50" name="Oval 413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08" name="Group 4135"/>
                <p:cNvGrpSpPr>
                  <a:grpSpLocks noChangeAspect="1"/>
                </p:cNvGrpSpPr>
                <p:nvPr/>
              </p:nvGrpSpPr>
              <p:grpSpPr bwMode="auto">
                <a:xfrm>
                  <a:off x="2838" y="198"/>
                  <a:ext cx="378" cy="378"/>
                  <a:chOff x="948" y="198"/>
                  <a:chExt cx="2322" cy="2322"/>
                </a:xfrm>
              </p:grpSpPr>
              <p:sp>
                <p:nvSpPr>
                  <p:cNvPr id="27305" name="Rectangle 413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306" name="Oval 413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07" name="Oval 413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08" name="Oval 413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09" name="Oval 414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0" name="Oval 414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1" name="Oval 414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2" name="Oval 414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3" name="Oval 414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4" name="Oval 414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5" name="Oval 414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6" name="Oval 414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7" name="Oval 414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8" name="Oval 414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19" name="Oval 415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20" name="Oval 415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21" name="Oval 415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22" name="Oval 415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23" name="Oval 415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24" name="Oval 415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25" name="Oval 415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26" name="Oval 415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27" name="Oval 415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09" name="Group 4159"/>
                <p:cNvGrpSpPr>
                  <a:grpSpLocks noChangeAspect="1"/>
                </p:cNvGrpSpPr>
                <p:nvPr/>
              </p:nvGrpSpPr>
              <p:grpSpPr bwMode="auto">
                <a:xfrm>
                  <a:off x="3216" y="198"/>
                  <a:ext cx="378" cy="378"/>
                  <a:chOff x="948" y="198"/>
                  <a:chExt cx="2322" cy="2322"/>
                </a:xfrm>
              </p:grpSpPr>
              <p:sp>
                <p:nvSpPr>
                  <p:cNvPr id="27282" name="Rectangle 416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283" name="Oval 416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84" name="Oval 416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85" name="Oval 416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86" name="Oval 416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87" name="Oval 416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88" name="Oval 416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89" name="Oval 416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0" name="Oval 416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1" name="Oval 416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2" name="Oval 417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3" name="Oval 417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4" name="Oval 417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5" name="Oval 417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6" name="Oval 417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7" name="Oval 417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8" name="Oval 417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99" name="Oval 417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00" name="Oval 417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01" name="Oval 417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02" name="Oval 418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03" name="Oval 418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304" name="Oval 418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10" name="Group 4183"/>
                <p:cNvGrpSpPr>
                  <a:grpSpLocks noChangeAspect="1"/>
                </p:cNvGrpSpPr>
                <p:nvPr/>
              </p:nvGrpSpPr>
              <p:grpSpPr bwMode="auto">
                <a:xfrm>
                  <a:off x="3594" y="198"/>
                  <a:ext cx="378" cy="378"/>
                  <a:chOff x="948" y="198"/>
                  <a:chExt cx="2322" cy="2322"/>
                </a:xfrm>
              </p:grpSpPr>
              <p:sp>
                <p:nvSpPr>
                  <p:cNvPr id="27259" name="Rectangle 418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260" name="Oval 418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1" name="Oval 418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2" name="Oval 418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3" name="Oval 418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4" name="Oval 418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5" name="Oval 419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6" name="Oval 419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7" name="Oval 419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8" name="Oval 419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69" name="Oval 419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0" name="Oval 419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1" name="Oval 419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2" name="Oval 419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3" name="Oval 419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4" name="Oval 419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5" name="Oval 420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6" name="Oval 420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7" name="Oval 420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8" name="Oval 420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79" name="Oval 420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80" name="Oval 420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81" name="Oval 420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11" name="Group 4207"/>
                <p:cNvGrpSpPr>
                  <a:grpSpLocks noChangeAspect="1"/>
                </p:cNvGrpSpPr>
                <p:nvPr/>
              </p:nvGrpSpPr>
              <p:grpSpPr bwMode="auto">
                <a:xfrm>
                  <a:off x="3972" y="198"/>
                  <a:ext cx="378" cy="378"/>
                  <a:chOff x="948" y="198"/>
                  <a:chExt cx="2322" cy="2322"/>
                </a:xfrm>
              </p:grpSpPr>
              <p:sp>
                <p:nvSpPr>
                  <p:cNvPr id="27236" name="Rectangle 420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237" name="Oval 420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38" name="Oval 421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39" name="Oval 421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0" name="Oval 421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1" name="Oval 421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2" name="Oval 421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3" name="Oval 421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4" name="Oval 421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5" name="Oval 421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6" name="Oval 421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7" name="Oval 421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8" name="Oval 422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49" name="Oval 422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0" name="Oval 422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1" name="Oval 422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2" name="Oval 422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3" name="Oval 422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4" name="Oval 422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5" name="Oval 422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6" name="Oval 422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7" name="Oval 422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58" name="Oval 423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7212" name="Group 4231"/>
                <p:cNvGrpSpPr>
                  <a:grpSpLocks noChangeAspect="1"/>
                </p:cNvGrpSpPr>
                <p:nvPr/>
              </p:nvGrpSpPr>
              <p:grpSpPr bwMode="auto">
                <a:xfrm>
                  <a:off x="4350" y="198"/>
                  <a:ext cx="378" cy="378"/>
                  <a:chOff x="948" y="198"/>
                  <a:chExt cx="2322" cy="2322"/>
                </a:xfrm>
              </p:grpSpPr>
              <p:sp>
                <p:nvSpPr>
                  <p:cNvPr id="27213" name="Rectangle 423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214" name="Oval 423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15" name="Oval 423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16" name="Oval 423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17" name="Oval 423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18" name="Oval 423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19" name="Oval 423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0" name="Oval 423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1" name="Oval 424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2" name="Oval 424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3" name="Oval 424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4" name="Oval 424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5" name="Oval 424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6" name="Oval 424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7" name="Oval 424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8" name="Oval 424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29" name="Oval 424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30" name="Oval 424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31" name="Oval 425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32" name="Oval 425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33" name="Oval 425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34" name="Oval 425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35" name="Oval 425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nvGrpSpPr>
              <p:cNvPr id="26937" name="Group 4255"/>
              <p:cNvGrpSpPr>
                <a:grpSpLocks noChangeAspect="1"/>
              </p:cNvGrpSpPr>
              <p:nvPr/>
            </p:nvGrpSpPr>
            <p:grpSpPr bwMode="auto">
              <a:xfrm>
                <a:off x="948" y="948"/>
                <a:ext cx="4158" cy="378"/>
                <a:chOff x="948" y="198"/>
                <a:chExt cx="4158" cy="378"/>
              </a:xfrm>
            </p:grpSpPr>
            <p:grpSp>
              <p:nvGrpSpPr>
                <p:cNvPr id="26938" name="Group 4256"/>
                <p:cNvGrpSpPr>
                  <a:grpSpLocks noChangeAspect="1"/>
                </p:cNvGrpSpPr>
                <p:nvPr/>
              </p:nvGrpSpPr>
              <p:grpSpPr bwMode="auto">
                <a:xfrm>
                  <a:off x="948" y="198"/>
                  <a:ext cx="378" cy="378"/>
                  <a:chOff x="948" y="198"/>
                  <a:chExt cx="2322" cy="2322"/>
                </a:xfrm>
              </p:grpSpPr>
              <p:sp>
                <p:nvSpPr>
                  <p:cNvPr id="27179" name="Rectangle 425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180" name="Oval 425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1" name="Oval 425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2" name="Oval 426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3" name="Oval 426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4" name="Oval 426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5" name="Oval 426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6" name="Oval 426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7" name="Oval 426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8" name="Oval 426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89" name="Oval 426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0" name="Oval 426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1" name="Oval 426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2" name="Oval 427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3" name="Oval 427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4" name="Oval 427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5" name="Oval 427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6" name="Oval 427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7" name="Oval 427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8" name="Oval 427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99" name="Oval 427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00" name="Oval 427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201" name="Oval 427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39" name="Group 4280"/>
                <p:cNvGrpSpPr>
                  <a:grpSpLocks noChangeAspect="1"/>
                </p:cNvGrpSpPr>
                <p:nvPr/>
              </p:nvGrpSpPr>
              <p:grpSpPr bwMode="auto">
                <a:xfrm>
                  <a:off x="1326" y="198"/>
                  <a:ext cx="378" cy="378"/>
                  <a:chOff x="948" y="198"/>
                  <a:chExt cx="2322" cy="2322"/>
                </a:xfrm>
              </p:grpSpPr>
              <p:sp>
                <p:nvSpPr>
                  <p:cNvPr id="27156" name="Rectangle 428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157" name="Oval 428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58" name="Oval 428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59" name="Oval 428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0" name="Oval 428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1" name="Oval 428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2" name="Oval 428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3" name="Oval 428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4" name="Oval 428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5" name="Oval 429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6" name="Oval 429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7" name="Oval 429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8" name="Oval 429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69" name="Oval 429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0" name="Oval 429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1" name="Oval 429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2" name="Oval 429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3" name="Oval 429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4" name="Oval 429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5" name="Oval 430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6" name="Oval 430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7" name="Oval 430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78" name="Oval 430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0" name="Group 4304"/>
                <p:cNvGrpSpPr>
                  <a:grpSpLocks noChangeAspect="1"/>
                </p:cNvGrpSpPr>
                <p:nvPr/>
              </p:nvGrpSpPr>
              <p:grpSpPr bwMode="auto">
                <a:xfrm>
                  <a:off x="1704" y="198"/>
                  <a:ext cx="378" cy="378"/>
                  <a:chOff x="948" y="198"/>
                  <a:chExt cx="2322" cy="2322"/>
                </a:xfrm>
              </p:grpSpPr>
              <p:sp>
                <p:nvSpPr>
                  <p:cNvPr id="27133" name="Rectangle 430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134" name="Oval 430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35" name="Oval 430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36" name="Oval 430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37" name="Oval 430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38" name="Oval 431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39" name="Oval 431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0" name="Oval 431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1" name="Oval 431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2" name="Oval 431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3" name="Oval 431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4" name="Oval 431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5" name="Oval 431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6" name="Oval 431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7" name="Oval 431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8" name="Oval 432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49" name="Oval 432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50" name="Oval 432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51" name="Oval 432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52" name="Oval 432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53" name="Oval 432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54" name="Oval 432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55" name="Oval 432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1" name="Group 4328"/>
                <p:cNvGrpSpPr>
                  <a:grpSpLocks noChangeAspect="1"/>
                </p:cNvGrpSpPr>
                <p:nvPr/>
              </p:nvGrpSpPr>
              <p:grpSpPr bwMode="auto">
                <a:xfrm>
                  <a:off x="4728" y="198"/>
                  <a:ext cx="378" cy="378"/>
                  <a:chOff x="948" y="198"/>
                  <a:chExt cx="2322" cy="2322"/>
                </a:xfrm>
              </p:grpSpPr>
              <p:sp>
                <p:nvSpPr>
                  <p:cNvPr id="27110" name="Rectangle 432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111" name="Oval 433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12" name="Oval 433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13" name="Oval 433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14" name="Oval 433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15" name="Oval 433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16" name="Oval 433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17" name="Oval 433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18" name="Oval 433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19" name="Oval 433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0" name="Oval 433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1" name="Oval 434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2" name="Oval 434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3" name="Oval 434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4" name="Oval 434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5" name="Oval 434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6" name="Oval 434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7" name="Oval 434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8" name="Oval 434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29" name="Oval 434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30" name="Oval 434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31" name="Oval 435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32" name="Oval 435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2" name="Group 4352"/>
                <p:cNvGrpSpPr>
                  <a:grpSpLocks noChangeAspect="1"/>
                </p:cNvGrpSpPr>
                <p:nvPr/>
              </p:nvGrpSpPr>
              <p:grpSpPr bwMode="auto">
                <a:xfrm>
                  <a:off x="2082" y="198"/>
                  <a:ext cx="378" cy="378"/>
                  <a:chOff x="948" y="198"/>
                  <a:chExt cx="2322" cy="2322"/>
                </a:xfrm>
              </p:grpSpPr>
              <p:sp>
                <p:nvSpPr>
                  <p:cNvPr id="27087" name="Rectangle 435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088" name="Oval 435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89" name="Oval 435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0" name="Oval 435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1" name="Oval 435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2" name="Oval 435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3" name="Oval 435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4" name="Oval 436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5" name="Oval 436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6" name="Oval 436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7" name="Oval 436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8" name="Oval 436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99" name="Oval 436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0" name="Oval 436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1" name="Oval 436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2" name="Oval 436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3" name="Oval 436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4" name="Oval 437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5" name="Oval 437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6" name="Oval 437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7" name="Oval 437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8" name="Oval 437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109" name="Oval 437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3" name="Group 4376"/>
                <p:cNvGrpSpPr>
                  <a:grpSpLocks noChangeAspect="1"/>
                </p:cNvGrpSpPr>
                <p:nvPr/>
              </p:nvGrpSpPr>
              <p:grpSpPr bwMode="auto">
                <a:xfrm>
                  <a:off x="2460" y="198"/>
                  <a:ext cx="378" cy="378"/>
                  <a:chOff x="948" y="198"/>
                  <a:chExt cx="2322" cy="2322"/>
                </a:xfrm>
              </p:grpSpPr>
              <p:sp>
                <p:nvSpPr>
                  <p:cNvPr id="27064" name="Rectangle 437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065" name="Oval 437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66" name="Oval 437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67" name="Oval 438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68" name="Oval 438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69" name="Oval 438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0" name="Oval 438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1" name="Oval 438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2" name="Oval 438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3" name="Oval 438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4" name="Oval 438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5" name="Oval 438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6" name="Oval 438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7" name="Oval 439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8" name="Oval 439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79" name="Oval 439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80" name="Oval 439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81" name="Oval 439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82" name="Oval 439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83" name="Oval 439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84" name="Oval 439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85" name="Oval 439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86" name="Oval 439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4" name="Group 4400"/>
                <p:cNvGrpSpPr>
                  <a:grpSpLocks noChangeAspect="1"/>
                </p:cNvGrpSpPr>
                <p:nvPr/>
              </p:nvGrpSpPr>
              <p:grpSpPr bwMode="auto">
                <a:xfrm>
                  <a:off x="2838" y="198"/>
                  <a:ext cx="378" cy="378"/>
                  <a:chOff x="948" y="198"/>
                  <a:chExt cx="2322" cy="2322"/>
                </a:xfrm>
              </p:grpSpPr>
              <p:sp>
                <p:nvSpPr>
                  <p:cNvPr id="27041" name="Rectangle 440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042" name="Oval 440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43" name="Oval 440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44" name="Oval 440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45" name="Oval 440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46" name="Oval 440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47" name="Oval 440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48" name="Oval 440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49" name="Oval 440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0" name="Oval 441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1" name="Oval 441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2" name="Oval 441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3" name="Oval 441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4" name="Oval 441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5" name="Oval 441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6" name="Oval 441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7" name="Oval 441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8" name="Oval 441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59" name="Oval 441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60" name="Oval 442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61" name="Oval 442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62" name="Oval 442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63" name="Oval 442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5" name="Group 4424"/>
                <p:cNvGrpSpPr>
                  <a:grpSpLocks noChangeAspect="1"/>
                </p:cNvGrpSpPr>
                <p:nvPr/>
              </p:nvGrpSpPr>
              <p:grpSpPr bwMode="auto">
                <a:xfrm>
                  <a:off x="3216" y="198"/>
                  <a:ext cx="378" cy="378"/>
                  <a:chOff x="948" y="198"/>
                  <a:chExt cx="2322" cy="2322"/>
                </a:xfrm>
              </p:grpSpPr>
              <p:sp>
                <p:nvSpPr>
                  <p:cNvPr id="27018" name="Rectangle 442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7019" name="Oval 442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0" name="Oval 442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1" name="Oval 442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2" name="Oval 442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3" name="Oval 443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4" name="Oval 443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5" name="Oval 443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6" name="Oval 443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7" name="Oval 443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8" name="Oval 443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29" name="Oval 443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0" name="Oval 443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1" name="Oval 443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2" name="Oval 443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3" name="Oval 444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4" name="Oval 444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5" name="Oval 444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6" name="Oval 444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7" name="Oval 444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8" name="Oval 444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39" name="Oval 444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40" name="Oval 444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6" name="Group 4448"/>
                <p:cNvGrpSpPr>
                  <a:grpSpLocks noChangeAspect="1"/>
                </p:cNvGrpSpPr>
                <p:nvPr/>
              </p:nvGrpSpPr>
              <p:grpSpPr bwMode="auto">
                <a:xfrm>
                  <a:off x="3594" y="198"/>
                  <a:ext cx="378" cy="378"/>
                  <a:chOff x="948" y="198"/>
                  <a:chExt cx="2322" cy="2322"/>
                </a:xfrm>
              </p:grpSpPr>
              <p:sp>
                <p:nvSpPr>
                  <p:cNvPr id="26995" name="Rectangle 444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996" name="Oval 445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97" name="Oval 445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98" name="Oval 445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99" name="Oval 445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0" name="Oval 445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1" name="Oval 445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2" name="Oval 445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3" name="Oval 445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4" name="Oval 445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5" name="Oval 445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6" name="Oval 446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7" name="Oval 446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8" name="Oval 446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09" name="Oval 446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10" name="Oval 446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11" name="Oval 446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12" name="Oval 446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13" name="Oval 446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14" name="Oval 446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15" name="Oval 446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16" name="Oval 447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7017" name="Oval 447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7" name="Group 4472"/>
                <p:cNvGrpSpPr>
                  <a:grpSpLocks noChangeAspect="1"/>
                </p:cNvGrpSpPr>
                <p:nvPr/>
              </p:nvGrpSpPr>
              <p:grpSpPr bwMode="auto">
                <a:xfrm>
                  <a:off x="3972" y="198"/>
                  <a:ext cx="378" cy="378"/>
                  <a:chOff x="948" y="198"/>
                  <a:chExt cx="2322" cy="2322"/>
                </a:xfrm>
              </p:grpSpPr>
              <p:sp>
                <p:nvSpPr>
                  <p:cNvPr id="26972" name="Rectangle 447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973" name="Oval 447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74" name="Oval 447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75" name="Oval 447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76" name="Oval 447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77" name="Oval 447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78" name="Oval 447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79" name="Oval 448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0" name="Oval 448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1" name="Oval 448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2" name="Oval 448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3" name="Oval 448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4" name="Oval 448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5" name="Oval 448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6" name="Oval 448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7" name="Oval 448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8" name="Oval 448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89" name="Oval 449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90" name="Oval 449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91" name="Oval 449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92" name="Oval 449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93" name="Oval 449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94" name="Oval 449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948" name="Group 4496"/>
                <p:cNvGrpSpPr>
                  <a:grpSpLocks noChangeAspect="1"/>
                </p:cNvGrpSpPr>
                <p:nvPr/>
              </p:nvGrpSpPr>
              <p:grpSpPr bwMode="auto">
                <a:xfrm>
                  <a:off x="4350" y="198"/>
                  <a:ext cx="378" cy="378"/>
                  <a:chOff x="948" y="198"/>
                  <a:chExt cx="2322" cy="2322"/>
                </a:xfrm>
              </p:grpSpPr>
              <p:sp>
                <p:nvSpPr>
                  <p:cNvPr id="26949" name="Rectangle 449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950" name="Oval 449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1" name="Oval 449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2" name="Oval 450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3" name="Oval 450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4" name="Oval 450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5" name="Oval 450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6" name="Oval 450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7" name="Oval 450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8" name="Oval 450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59" name="Oval 450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0" name="Oval 450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1" name="Oval 450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2" name="Oval 451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3" name="Oval 451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4" name="Oval 451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5" name="Oval 451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6" name="Oval 451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7" name="Oval 451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8" name="Oval 451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69" name="Oval 451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70" name="Oval 451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71" name="Oval 451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grpSp>
          <p:nvGrpSpPr>
            <p:cNvPr id="25608" name="Group 4520"/>
            <p:cNvGrpSpPr>
              <a:grpSpLocks noChangeAspect="1"/>
            </p:cNvGrpSpPr>
            <p:nvPr/>
          </p:nvGrpSpPr>
          <p:grpSpPr bwMode="auto">
            <a:xfrm>
              <a:off x="3004" y="1754"/>
              <a:ext cx="2188" cy="593"/>
              <a:chOff x="948" y="198"/>
              <a:chExt cx="4158" cy="1128"/>
            </a:xfrm>
          </p:grpSpPr>
          <p:grpSp>
            <p:nvGrpSpPr>
              <p:cNvPr id="26140" name="Group 4521"/>
              <p:cNvGrpSpPr>
                <a:grpSpLocks noChangeAspect="1"/>
              </p:cNvGrpSpPr>
              <p:nvPr/>
            </p:nvGrpSpPr>
            <p:grpSpPr bwMode="auto">
              <a:xfrm>
                <a:off x="948" y="198"/>
                <a:ext cx="4158" cy="378"/>
                <a:chOff x="948" y="198"/>
                <a:chExt cx="4158" cy="378"/>
              </a:xfrm>
            </p:grpSpPr>
            <p:grpSp>
              <p:nvGrpSpPr>
                <p:cNvPr id="26671" name="Group 4522"/>
                <p:cNvGrpSpPr>
                  <a:grpSpLocks noChangeAspect="1"/>
                </p:cNvGrpSpPr>
                <p:nvPr/>
              </p:nvGrpSpPr>
              <p:grpSpPr bwMode="auto">
                <a:xfrm>
                  <a:off x="948" y="198"/>
                  <a:ext cx="378" cy="378"/>
                  <a:chOff x="948" y="198"/>
                  <a:chExt cx="2322" cy="2322"/>
                </a:xfrm>
              </p:grpSpPr>
              <p:sp>
                <p:nvSpPr>
                  <p:cNvPr id="26912" name="Rectangle 452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913" name="Oval 452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14" name="Oval 452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15" name="Oval 452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16" name="Oval 452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17" name="Oval 452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18" name="Oval 452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19" name="Oval 453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0" name="Oval 453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1" name="Oval 453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2" name="Oval 453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3" name="Oval 453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4" name="Oval 453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5" name="Oval 453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6" name="Oval 453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7" name="Oval 453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8" name="Oval 453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29" name="Oval 454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30" name="Oval 454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31" name="Oval 454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32" name="Oval 454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33" name="Oval 454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34" name="Oval 454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72" name="Group 4546"/>
                <p:cNvGrpSpPr>
                  <a:grpSpLocks noChangeAspect="1"/>
                </p:cNvGrpSpPr>
                <p:nvPr/>
              </p:nvGrpSpPr>
              <p:grpSpPr bwMode="auto">
                <a:xfrm>
                  <a:off x="1326" y="198"/>
                  <a:ext cx="378" cy="378"/>
                  <a:chOff x="948" y="198"/>
                  <a:chExt cx="2322" cy="2322"/>
                </a:xfrm>
              </p:grpSpPr>
              <p:sp>
                <p:nvSpPr>
                  <p:cNvPr id="26889" name="Rectangle 454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890" name="Oval 454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1" name="Oval 454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2" name="Oval 455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3" name="Oval 455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4" name="Oval 455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5" name="Oval 455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6" name="Oval 455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7" name="Oval 455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8" name="Oval 455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99" name="Oval 455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0" name="Oval 455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1" name="Oval 455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2" name="Oval 456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3" name="Oval 456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4" name="Oval 456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5" name="Oval 456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6" name="Oval 456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7" name="Oval 456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8" name="Oval 456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09" name="Oval 456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10" name="Oval 456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911" name="Oval 456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73" name="Group 4570"/>
                <p:cNvGrpSpPr>
                  <a:grpSpLocks noChangeAspect="1"/>
                </p:cNvGrpSpPr>
                <p:nvPr/>
              </p:nvGrpSpPr>
              <p:grpSpPr bwMode="auto">
                <a:xfrm>
                  <a:off x="1704" y="198"/>
                  <a:ext cx="378" cy="378"/>
                  <a:chOff x="948" y="198"/>
                  <a:chExt cx="2322" cy="2322"/>
                </a:xfrm>
              </p:grpSpPr>
              <p:sp>
                <p:nvSpPr>
                  <p:cNvPr id="26866" name="Rectangle 457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867" name="Oval 457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68" name="Oval 457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69" name="Oval 457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0" name="Oval 457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1" name="Oval 457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2" name="Oval 457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3" name="Oval 457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4" name="Oval 457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5" name="Oval 458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6" name="Oval 458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7" name="Oval 458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8" name="Oval 458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79" name="Oval 458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0" name="Oval 458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1" name="Oval 458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2" name="Oval 458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3" name="Oval 458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4" name="Oval 458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5" name="Oval 459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6" name="Oval 459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7" name="Oval 459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88" name="Oval 459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74" name="Group 4594"/>
                <p:cNvGrpSpPr>
                  <a:grpSpLocks noChangeAspect="1"/>
                </p:cNvGrpSpPr>
                <p:nvPr/>
              </p:nvGrpSpPr>
              <p:grpSpPr bwMode="auto">
                <a:xfrm>
                  <a:off x="4728" y="198"/>
                  <a:ext cx="378" cy="378"/>
                  <a:chOff x="948" y="198"/>
                  <a:chExt cx="2322" cy="2322"/>
                </a:xfrm>
              </p:grpSpPr>
              <p:sp>
                <p:nvSpPr>
                  <p:cNvPr id="26843" name="Rectangle 459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844" name="Oval 459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45" name="Oval 459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46" name="Oval 459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47" name="Oval 459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48" name="Oval 460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49" name="Oval 460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0" name="Oval 460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1" name="Oval 460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2" name="Oval 460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3" name="Oval 460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4" name="Oval 460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5" name="Oval 460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6" name="Oval 460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7" name="Oval 460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8" name="Oval 461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59" name="Oval 461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60" name="Oval 461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61" name="Oval 461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62" name="Oval 461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63" name="Oval 461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64" name="Oval 461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65" name="Oval 461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75" name="Group 4618"/>
                <p:cNvGrpSpPr>
                  <a:grpSpLocks noChangeAspect="1"/>
                </p:cNvGrpSpPr>
                <p:nvPr/>
              </p:nvGrpSpPr>
              <p:grpSpPr bwMode="auto">
                <a:xfrm>
                  <a:off x="2082" y="198"/>
                  <a:ext cx="378" cy="378"/>
                  <a:chOff x="948" y="198"/>
                  <a:chExt cx="2322" cy="2322"/>
                </a:xfrm>
              </p:grpSpPr>
              <p:sp>
                <p:nvSpPr>
                  <p:cNvPr id="26820" name="Rectangle 461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821" name="Oval 462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22" name="Oval 462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23" name="Oval 462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24" name="Oval 462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25" name="Oval 462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26" name="Oval 462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27" name="Oval 462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28" name="Oval 462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29" name="Oval 462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0" name="Oval 462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1" name="Oval 463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2" name="Oval 463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3" name="Oval 463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4" name="Oval 463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5" name="Oval 463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6" name="Oval 463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7" name="Oval 463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8" name="Oval 463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39" name="Oval 463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40" name="Oval 463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41" name="Oval 464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42" name="Oval 464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76" name="Group 4642"/>
                <p:cNvGrpSpPr>
                  <a:grpSpLocks noChangeAspect="1"/>
                </p:cNvGrpSpPr>
                <p:nvPr/>
              </p:nvGrpSpPr>
              <p:grpSpPr bwMode="auto">
                <a:xfrm>
                  <a:off x="2460" y="198"/>
                  <a:ext cx="378" cy="378"/>
                  <a:chOff x="948" y="198"/>
                  <a:chExt cx="2322" cy="2322"/>
                </a:xfrm>
              </p:grpSpPr>
              <p:sp>
                <p:nvSpPr>
                  <p:cNvPr id="26797" name="Rectangle 464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798" name="Oval 464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99" name="Oval 464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0" name="Oval 464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1" name="Oval 464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2" name="Oval 464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3" name="Oval 464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4" name="Oval 465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5" name="Oval 465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6" name="Oval 465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7" name="Oval 465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8" name="Oval 465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09" name="Oval 465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0" name="Oval 465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1" name="Oval 465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2" name="Oval 465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3" name="Oval 465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4" name="Oval 466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5" name="Oval 466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6" name="Oval 466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7" name="Oval 466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8" name="Oval 466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819" name="Oval 466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77" name="Group 4666"/>
                <p:cNvGrpSpPr>
                  <a:grpSpLocks noChangeAspect="1"/>
                </p:cNvGrpSpPr>
                <p:nvPr/>
              </p:nvGrpSpPr>
              <p:grpSpPr bwMode="auto">
                <a:xfrm>
                  <a:off x="2838" y="198"/>
                  <a:ext cx="378" cy="378"/>
                  <a:chOff x="948" y="198"/>
                  <a:chExt cx="2322" cy="2322"/>
                </a:xfrm>
              </p:grpSpPr>
              <p:sp>
                <p:nvSpPr>
                  <p:cNvPr id="26774" name="Rectangle 466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775" name="Oval 466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76" name="Oval 466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77" name="Oval 467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78" name="Oval 467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79" name="Oval 467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0" name="Oval 467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1" name="Oval 467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2" name="Oval 467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3" name="Oval 467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4" name="Oval 467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5" name="Oval 467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6" name="Oval 467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7" name="Oval 468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8" name="Oval 468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89" name="Oval 468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90" name="Oval 468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91" name="Oval 468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92" name="Oval 468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93" name="Oval 468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94" name="Oval 468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95" name="Oval 468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96" name="Oval 468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78" name="Group 4690"/>
                <p:cNvGrpSpPr>
                  <a:grpSpLocks noChangeAspect="1"/>
                </p:cNvGrpSpPr>
                <p:nvPr/>
              </p:nvGrpSpPr>
              <p:grpSpPr bwMode="auto">
                <a:xfrm>
                  <a:off x="3216" y="198"/>
                  <a:ext cx="378" cy="378"/>
                  <a:chOff x="948" y="198"/>
                  <a:chExt cx="2322" cy="2322"/>
                </a:xfrm>
              </p:grpSpPr>
              <p:sp>
                <p:nvSpPr>
                  <p:cNvPr id="26751" name="Rectangle 469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752" name="Oval 469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53" name="Oval 469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54" name="Oval 469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55" name="Oval 469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56" name="Oval 469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57" name="Oval 469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58" name="Oval 469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59" name="Oval 469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0" name="Oval 470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1" name="Oval 470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2" name="Oval 470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3" name="Oval 470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4" name="Oval 470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5" name="Oval 470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6" name="Oval 470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7" name="Oval 470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8" name="Oval 470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69" name="Oval 470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70" name="Oval 471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71" name="Oval 471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72" name="Oval 471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73" name="Oval 471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79" name="Group 4714"/>
                <p:cNvGrpSpPr>
                  <a:grpSpLocks noChangeAspect="1"/>
                </p:cNvGrpSpPr>
                <p:nvPr/>
              </p:nvGrpSpPr>
              <p:grpSpPr bwMode="auto">
                <a:xfrm>
                  <a:off x="3594" y="198"/>
                  <a:ext cx="378" cy="378"/>
                  <a:chOff x="948" y="198"/>
                  <a:chExt cx="2322" cy="2322"/>
                </a:xfrm>
              </p:grpSpPr>
              <p:sp>
                <p:nvSpPr>
                  <p:cNvPr id="26728" name="Rectangle 471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729" name="Oval 471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0" name="Oval 471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1" name="Oval 471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2" name="Oval 471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3" name="Oval 472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4" name="Oval 472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5" name="Oval 472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6" name="Oval 472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7" name="Oval 472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8" name="Oval 472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39" name="Oval 472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0" name="Oval 472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1" name="Oval 472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2" name="Oval 472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3" name="Oval 473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4" name="Oval 473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5" name="Oval 473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6" name="Oval 473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7" name="Oval 473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8" name="Oval 473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49" name="Oval 473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50" name="Oval 473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80" name="Group 4738"/>
                <p:cNvGrpSpPr>
                  <a:grpSpLocks noChangeAspect="1"/>
                </p:cNvGrpSpPr>
                <p:nvPr/>
              </p:nvGrpSpPr>
              <p:grpSpPr bwMode="auto">
                <a:xfrm>
                  <a:off x="3972" y="198"/>
                  <a:ext cx="378" cy="378"/>
                  <a:chOff x="948" y="198"/>
                  <a:chExt cx="2322" cy="2322"/>
                </a:xfrm>
              </p:grpSpPr>
              <p:sp>
                <p:nvSpPr>
                  <p:cNvPr id="26705" name="Rectangle 473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706" name="Oval 474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07" name="Oval 474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08" name="Oval 474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09" name="Oval 474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0" name="Oval 474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1" name="Oval 474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2" name="Oval 474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3" name="Oval 474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4" name="Oval 474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5" name="Oval 474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6" name="Oval 475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7" name="Oval 475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8" name="Oval 475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19" name="Oval 475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20" name="Oval 475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21" name="Oval 475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22" name="Oval 475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23" name="Oval 475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24" name="Oval 475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25" name="Oval 475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26" name="Oval 476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27" name="Oval 476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681" name="Group 4762"/>
                <p:cNvGrpSpPr>
                  <a:grpSpLocks noChangeAspect="1"/>
                </p:cNvGrpSpPr>
                <p:nvPr/>
              </p:nvGrpSpPr>
              <p:grpSpPr bwMode="auto">
                <a:xfrm>
                  <a:off x="4350" y="198"/>
                  <a:ext cx="378" cy="378"/>
                  <a:chOff x="948" y="198"/>
                  <a:chExt cx="2322" cy="2322"/>
                </a:xfrm>
              </p:grpSpPr>
              <p:sp>
                <p:nvSpPr>
                  <p:cNvPr id="26682" name="Rectangle 476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683" name="Oval 476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84" name="Oval 476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85" name="Oval 476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86" name="Oval 476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87" name="Oval 476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88" name="Oval 476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89" name="Oval 477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0" name="Oval 477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1" name="Oval 477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2" name="Oval 477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3" name="Oval 477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4" name="Oval 477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5" name="Oval 477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6" name="Oval 477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7" name="Oval 477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8" name="Oval 477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99" name="Oval 478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00" name="Oval 478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01" name="Oval 478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02" name="Oval 478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03" name="Oval 478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704" name="Oval 478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nvGrpSpPr>
              <p:cNvPr id="26141" name="Group 4786"/>
              <p:cNvGrpSpPr>
                <a:grpSpLocks noChangeAspect="1"/>
              </p:cNvGrpSpPr>
              <p:nvPr/>
            </p:nvGrpSpPr>
            <p:grpSpPr bwMode="auto">
              <a:xfrm>
                <a:off x="948" y="570"/>
                <a:ext cx="4158" cy="378"/>
                <a:chOff x="948" y="198"/>
                <a:chExt cx="4158" cy="378"/>
              </a:xfrm>
            </p:grpSpPr>
            <p:grpSp>
              <p:nvGrpSpPr>
                <p:cNvPr id="26407" name="Group 4787"/>
                <p:cNvGrpSpPr>
                  <a:grpSpLocks noChangeAspect="1"/>
                </p:cNvGrpSpPr>
                <p:nvPr/>
              </p:nvGrpSpPr>
              <p:grpSpPr bwMode="auto">
                <a:xfrm>
                  <a:off x="948" y="198"/>
                  <a:ext cx="378" cy="378"/>
                  <a:chOff x="948" y="198"/>
                  <a:chExt cx="2322" cy="2322"/>
                </a:xfrm>
              </p:grpSpPr>
              <p:sp>
                <p:nvSpPr>
                  <p:cNvPr id="26648" name="Rectangle 478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649" name="Oval 478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0" name="Oval 479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1" name="Oval 479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2" name="Oval 479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3" name="Oval 479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4" name="Oval 479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5" name="Oval 479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6" name="Oval 479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7" name="Oval 479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8" name="Oval 479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59" name="Oval 479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0" name="Oval 480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1" name="Oval 480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2" name="Oval 480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3" name="Oval 480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4" name="Oval 480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5" name="Oval 480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6" name="Oval 480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7" name="Oval 480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8" name="Oval 480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69" name="Oval 480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70" name="Oval 481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08" name="Group 4811"/>
                <p:cNvGrpSpPr>
                  <a:grpSpLocks noChangeAspect="1"/>
                </p:cNvGrpSpPr>
                <p:nvPr/>
              </p:nvGrpSpPr>
              <p:grpSpPr bwMode="auto">
                <a:xfrm>
                  <a:off x="1326" y="198"/>
                  <a:ext cx="378" cy="378"/>
                  <a:chOff x="948" y="198"/>
                  <a:chExt cx="2322" cy="2322"/>
                </a:xfrm>
              </p:grpSpPr>
              <p:sp>
                <p:nvSpPr>
                  <p:cNvPr id="26625" name="Rectangle 481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626" name="Oval 481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27" name="Oval 481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28" name="Oval 481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29" name="Oval 481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0" name="Oval 481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1" name="Oval 481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2" name="Oval 481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3" name="Oval 482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4" name="Oval 482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5" name="Oval 482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6" name="Oval 482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7" name="Oval 482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8" name="Oval 482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39" name="Oval 482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40" name="Oval 482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41" name="Oval 482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42" name="Oval 482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43" name="Oval 483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44" name="Oval 483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45" name="Oval 483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46" name="Oval 483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47" name="Oval 483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09" name="Group 4835"/>
                <p:cNvGrpSpPr>
                  <a:grpSpLocks noChangeAspect="1"/>
                </p:cNvGrpSpPr>
                <p:nvPr/>
              </p:nvGrpSpPr>
              <p:grpSpPr bwMode="auto">
                <a:xfrm>
                  <a:off x="1704" y="198"/>
                  <a:ext cx="378" cy="378"/>
                  <a:chOff x="948" y="198"/>
                  <a:chExt cx="2322" cy="2322"/>
                </a:xfrm>
              </p:grpSpPr>
              <p:sp>
                <p:nvSpPr>
                  <p:cNvPr id="26602" name="Rectangle 483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603" name="Oval 483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04" name="Oval 483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05" name="Oval 483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06" name="Oval 484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07" name="Oval 484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08" name="Oval 484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09" name="Oval 484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0" name="Oval 484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1" name="Oval 484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2" name="Oval 484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3" name="Oval 484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4" name="Oval 484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5" name="Oval 484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6" name="Oval 485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7" name="Oval 485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8" name="Oval 485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19" name="Oval 485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20" name="Oval 485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21" name="Oval 485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22" name="Oval 485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23" name="Oval 485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24" name="Oval 485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10" name="Group 4859"/>
                <p:cNvGrpSpPr>
                  <a:grpSpLocks noChangeAspect="1"/>
                </p:cNvGrpSpPr>
                <p:nvPr/>
              </p:nvGrpSpPr>
              <p:grpSpPr bwMode="auto">
                <a:xfrm>
                  <a:off x="4728" y="198"/>
                  <a:ext cx="378" cy="378"/>
                  <a:chOff x="948" y="198"/>
                  <a:chExt cx="2322" cy="2322"/>
                </a:xfrm>
              </p:grpSpPr>
              <p:sp>
                <p:nvSpPr>
                  <p:cNvPr id="26579" name="Rectangle 486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580" name="Oval 486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1" name="Oval 486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2" name="Oval 486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3" name="Oval 486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4" name="Oval 486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5" name="Oval 486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6" name="Oval 486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7" name="Oval 486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8" name="Oval 486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89" name="Oval 487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0" name="Oval 487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1" name="Oval 487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2" name="Oval 487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3" name="Oval 487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4" name="Oval 487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5" name="Oval 487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6" name="Oval 487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7" name="Oval 487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8" name="Oval 487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99" name="Oval 488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00" name="Oval 488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601" name="Oval 488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11" name="Group 4883"/>
                <p:cNvGrpSpPr>
                  <a:grpSpLocks noChangeAspect="1"/>
                </p:cNvGrpSpPr>
                <p:nvPr/>
              </p:nvGrpSpPr>
              <p:grpSpPr bwMode="auto">
                <a:xfrm>
                  <a:off x="2082" y="198"/>
                  <a:ext cx="378" cy="378"/>
                  <a:chOff x="948" y="198"/>
                  <a:chExt cx="2322" cy="2322"/>
                </a:xfrm>
              </p:grpSpPr>
              <p:sp>
                <p:nvSpPr>
                  <p:cNvPr id="26556" name="Rectangle 488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557" name="Oval 488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58" name="Oval 488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59" name="Oval 488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0" name="Oval 488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1" name="Oval 488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2" name="Oval 489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3" name="Oval 489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4" name="Oval 489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5" name="Oval 489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6" name="Oval 489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7" name="Oval 489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8" name="Oval 489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69" name="Oval 489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0" name="Oval 489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1" name="Oval 489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2" name="Oval 490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3" name="Oval 490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4" name="Oval 490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5" name="Oval 490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6" name="Oval 490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7" name="Oval 490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78" name="Oval 490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12" name="Group 4907"/>
                <p:cNvGrpSpPr>
                  <a:grpSpLocks noChangeAspect="1"/>
                </p:cNvGrpSpPr>
                <p:nvPr/>
              </p:nvGrpSpPr>
              <p:grpSpPr bwMode="auto">
                <a:xfrm>
                  <a:off x="2460" y="198"/>
                  <a:ext cx="378" cy="378"/>
                  <a:chOff x="948" y="198"/>
                  <a:chExt cx="2322" cy="2322"/>
                </a:xfrm>
              </p:grpSpPr>
              <p:sp>
                <p:nvSpPr>
                  <p:cNvPr id="26533" name="Rectangle 490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534" name="Oval 490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35" name="Oval 491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36" name="Oval 491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37" name="Oval 491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38" name="Oval 491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39" name="Oval 491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0" name="Oval 491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1" name="Oval 491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2" name="Oval 491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3" name="Oval 491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4" name="Oval 491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5" name="Oval 492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6" name="Oval 492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7" name="Oval 492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8" name="Oval 492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49" name="Oval 492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50" name="Oval 492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51" name="Oval 492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52" name="Oval 492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53" name="Oval 492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54" name="Oval 492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55" name="Oval 493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13" name="Group 4931"/>
                <p:cNvGrpSpPr>
                  <a:grpSpLocks noChangeAspect="1"/>
                </p:cNvGrpSpPr>
                <p:nvPr/>
              </p:nvGrpSpPr>
              <p:grpSpPr bwMode="auto">
                <a:xfrm>
                  <a:off x="2838" y="198"/>
                  <a:ext cx="378" cy="378"/>
                  <a:chOff x="948" y="198"/>
                  <a:chExt cx="2322" cy="2322"/>
                </a:xfrm>
              </p:grpSpPr>
              <p:sp>
                <p:nvSpPr>
                  <p:cNvPr id="26510" name="Rectangle 493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511" name="Oval 493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12" name="Oval 493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13" name="Oval 493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14" name="Oval 493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15" name="Oval 493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16" name="Oval 493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17" name="Oval 493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18" name="Oval 494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19" name="Oval 494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0" name="Oval 494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1" name="Oval 494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2" name="Oval 494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3" name="Oval 494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4" name="Oval 494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5" name="Oval 494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6" name="Oval 494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7" name="Oval 494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8" name="Oval 495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29" name="Oval 495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30" name="Oval 495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31" name="Oval 495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32" name="Oval 495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14" name="Group 4955"/>
                <p:cNvGrpSpPr>
                  <a:grpSpLocks noChangeAspect="1"/>
                </p:cNvGrpSpPr>
                <p:nvPr/>
              </p:nvGrpSpPr>
              <p:grpSpPr bwMode="auto">
                <a:xfrm>
                  <a:off x="3216" y="198"/>
                  <a:ext cx="378" cy="378"/>
                  <a:chOff x="948" y="198"/>
                  <a:chExt cx="2322" cy="2322"/>
                </a:xfrm>
              </p:grpSpPr>
              <p:sp>
                <p:nvSpPr>
                  <p:cNvPr id="26487" name="Rectangle 495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488" name="Oval 495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89" name="Oval 495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0" name="Oval 495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1" name="Oval 496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2" name="Oval 496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3" name="Oval 496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4" name="Oval 496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5" name="Oval 496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6" name="Oval 496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7" name="Oval 496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8" name="Oval 496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99" name="Oval 496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0" name="Oval 496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1" name="Oval 497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2" name="Oval 497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3" name="Oval 497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4" name="Oval 497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5" name="Oval 497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6" name="Oval 497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7" name="Oval 497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8" name="Oval 497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509" name="Oval 497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15" name="Group 4979"/>
                <p:cNvGrpSpPr>
                  <a:grpSpLocks noChangeAspect="1"/>
                </p:cNvGrpSpPr>
                <p:nvPr/>
              </p:nvGrpSpPr>
              <p:grpSpPr bwMode="auto">
                <a:xfrm>
                  <a:off x="3594" y="198"/>
                  <a:ext cx="378" cy="378"/>
                  <a:chOff x="948" y="198"/>
                  <a:chExt cx="2322" cy="2322"/>
                </a:xfrm>
              </p:grpSpPr>
              <p:sp>
                <p:nvSpPr>
                  <p:cNvPr id="26464" name="Rectangle 498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465" name="Oval 498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66" name="Oval 498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67" name="Oval 498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68" name="Oval 498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69" name="Oval 498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0" name="Oval 498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1" name="Oval 498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2" name="Oval 498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3" name="Oval 498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4" name="Oval 499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5" name="Oval 499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6" name="Oval 499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7" name="Oval 499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8" name="Oval 499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79" name="Oval 499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80" name="Oval 499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81" name="Oval 499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82" name="Oval 499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83" name="Oval 499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84" name="Oval 500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85" name="Oval 500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86" name="Oval 500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16" name="Group 5003"/>
                <p:cNvGrpSpPr>
                  <a:grpSpLocks noChangeAspect="1"/>
                </p:cNvGrpSpPr>
                <p:nvPr/>
              </p:nvGrpSpPr>
              <p:grpSpPr bwMode="auto">
                <a:xfrm>
                  <a:off x="3972" y="198"/>
                  <a:ext cx="378" cy="378"/>
                  <a:chOff x="948" y="198"/>
                  <a:chExt cx="2322" cy="2322"/>
                </a:xfrm>
              </p:grpSpPr>
              <p:sp>
                <p:nvSpPr>
                  <p:cNvPr id="26441" name="Rectangle 500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442" name="Oval 500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43" name="Oval 500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44" name="Oval 500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45" name="Oval 500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46" name="Oval 500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47" name="Oval 501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48" name="Oval 501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49" name="Oval 501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0" name="Oval 501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1" name="Oval 501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2" name="Oval 501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3" name="Oval 501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4" name="Oval 501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5" name="Oval 501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6" name="Oval 501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7" name="Oval 502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8" name="Oval 502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59" name="Oval 502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60" name="Oval 502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61" name="Oval 502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62" name="Oval 502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63" name="Oval 502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417" name="Group 5027"/>
                <p:cNvGrpSpPr>
                  <a:grpSpLocks noChangeAspect="1"/>
                </p:cNvGrpSpPr>
                <p:nvPr/>
              </p:nvGrpSpPr>
              <p:grpSpPr bwMode="auto">
                <a:xfrm>
                  <a:off x="4350" y="198"/>
                  <a:ext cx="378" cy="378"/>
                  <a:chOff x="948" y="198"/>
                  <a:chExt cx="2322" cy="2322"/>
                </a:xfrm>
              </p:grpSpPr>
              <p:sp>
                <p:nvSpPr>
                  <p:cNvPr id="26418" name="Rectangle 502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419" name="Oval 502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0" name="Oval 503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1" name="Oval 503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2" name="Oval 503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3" name="Oval 503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4" name="Oval 503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5" name="Oval 503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6" name="Oval 503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7" name="Oval 503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8" name="Oval 503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29" name="Oval 503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0" name="Oval 504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1" name="Oval 504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2" name="Oval 504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3" name="Oval 504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4" name="Oval 504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5" name="Oval 504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6" name="Oval 504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7" name="Oval 504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8" name="Oval 504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39" name="Oval 504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40" name="Oval 505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nvGrpSpPr>
              <p:cNvPr id="26142" name="Group 5051"/>
              <p:cNvGrpSpPr>
                <a:grpSpLocks noChangeAspect="1"/>
              </p:cNvGrpSpPr>
              <p:nvPr/>
            </p:nvGrpSpPr>
            <p:grpSpPr bwMode="auto">
              <a:xfrm>
                <a:off x="948" y="948"/>
                <a:ext cx="4158" cy="378"/>
                <a:chOff x="948" y="198"/>
                <a:chExt cx="4158" cy="378"/>
              </a:xfrm>
            </p:grpSpPr>
            <p:grpSp>
              <p:nvGrpSpPr>
                <p:cNvPr id="26143" name="Group 5052"/>
                <p:cNvGrpSpPr>
                  <a:grpSpLocks noChangeAspect="1"/>
                </p:cNvGrpSpPr>
                <p:nvPr/>
              </p:nvGrpSpPr>
              <p:grpSpPr bwMode="auto">
                <a:xfrm>
                  <a:off x="948" y="198"/>
                  <a:ext cx="378" cy="378"/>
                  <a:chOff x="948" y="198"/>
                  <a:chExt cx="2322" cy="2322"/>
                </a:xfrm>
              </p:grpSpPr>
              <p:sp>
                <p:nvSpPr>
                  <p:cNvPr id="26384" name="Rectangle 505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385" name="Oval 505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86" name="Oval 505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87" name="Oval 505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88" name="Oval 505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89" name="Oval 505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0" name="Oval 505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1" name="Oval 506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2" name="Oval 506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3" name="Oval 506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4" name="Oval 506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5" name="Oval 506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6" name="Oval 506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7" name="Oval 506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8" name="Oval 506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99" name="Oval 506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00" name="Oval 506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01" name="Oval 507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02" name="Oval 507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03" name="Oval 507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04" name="Oval 507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05" name="Oval 507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406" name="Oval 507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44" name="Group 5076"/>
                <p:cNvGrpSpPr>
                  <a:grpSpLocks noChangeAspect="1"/>
                </p:cNvGrpSpPr>
                <p:nvPr/>
              </p:nvGrpSpPr>
              <p:grpSpPr bwMode="auto">
                <a:xfrm>
                  <a:off x="1326" y="198"/>
                  <a:ext cx="378" cy="378"/>
                  <a:chOff x="948" y="198"/>
                  <a:chExt cx="2322" cy="2322"/>
                </a:xfrm>
              </p:grpSpPr>
              <p:sp>
                <p:nvSpPr>
                  <p:cNvPr id="26361" name="Rectangle 507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362" name="Oval 507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63" name="Oval 507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64" name="Oval 508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65" name="Oval 508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66" name="Oval 508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67" name="Oval 508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68" name="Oval 508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69" name="Oval 508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0" name="Oval 508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1" name="Oval 508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2" name="Oval 508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3" name="Oval 508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4" name="Oval 509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5" name="Oval 509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6" name="Oval 509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7" name="Oval 509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8" name="Oval 509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79" name="Oval 509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80" name="Oval 509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81" name="Oval 509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82" name="Oval 509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83" name="Oval 509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45" name="Group 5100"/>
                <p:cNvGrpSpPr>
                  <a:grpSpLocks noChangeAspect="1"/>
                </p:cNvGrpSpPr>
                <p:nvPr/>
              </p:nvGrpSpPr>
              <p:grpSpPr bwMode="auto">
                <a:xfrm>
                  <a:off x="1704" y="198"/>
                  <a:ext cx="378" cy="378"/>
                  <a:chOff x="948" y="198"/>
                  <a:chExt cx="2322" cy="2322"/>
                </a:xfrm>
              </p:grpSpPr>
              <p:sp>
                <p:nvSpPr>
                  <p:cNvPr id="26338" name="Rectangle 510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339" name="Oval 510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0" name="Oval 510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1" name="Oval 510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2" name="Oval 510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3" name="Oval 510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4" name="Oval 510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5" name="Oval 510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6" name="Oval 510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7" name="Oval 511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8" name="Oval 511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49" name="Oval 511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0" name="Oval 511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1" name="Oval 511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2" name="Oval 511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3" name="Oval 511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4" name="Oval 511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5" name="Oval 511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6" name="Oval 511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7" name="Oval 512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8" name="Oval 512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59" name="Oval 512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60" name="Oval 512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46" name="Group 5124"/>
                <p:cNvGrpSpPr>
                  <a:grpSpLocks noChangeAspect="1"/>
                </p:cNvGrpSpPr>
                <p:nvPr/>
              </p:nvGrpSpPr>
              <p:grpSpPr bwMode="auto">
                <a:xfrm>
                  <a:off x="4728" y="198"/>
                  <a:ext cx="378" cy="378"/>
                  <a:chOff x="948" y="198"/>
                  <a:chExt cx="2322" cy="2322"/>
                </a:xfrm>
              </p:grpSpPr>
              <p:sp>
                <p:nvSpPr>
                  <p:cNvPr id="26315" name="Rectangle 512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316" name="Oval 512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17" name="Oval 512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18" name="Oval 512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19" name="Oval 512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0" name="Oval 513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1" name="Oval 513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2" name="Oval 513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3" name="Oval 513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4" name="Oval 513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5" name="Oval 513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6" name="Oval 513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7" name="Oval 513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8" name="Oval 513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29" name="Oval 513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30" name="Oval 514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31" name="Oval 514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32" name="Oval 514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33" name="Oval 514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34" name="Oval 514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35" name="Oval 514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36" name="Oval 514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37" name="Oval 514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47" name="Group 5148"/>
                <p:cNvGrpSpPr>
                  <a:grpSpLocks noChangeAspect="1"/>
                </p:cNvGrpSpPr>
                <p:nvPr/>
              </p:nvGrpSpPr>
              <p:grpSpPr bwMode="auto">
                <a:xfrm>
                  <a:off x="2082" y="198"/>
                  <a:ext cx="378" cy="378"/>
                  <a:chOff x="948" y="198"/>
                  <a:chExt cx="2322" cy="2322"/>
                </a:xfrm>
              </p:grpSpPr>
              <p:sp>
                <p:nvSpPr>
                  <p:cNvPr id="26292" name="Rectangle 514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293" name="Oval 515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94" name="Oval 515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95" name="Oval 515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96" name="Oval 515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97" name="Oval 515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98" name="Oval 515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99" name="Oval 515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0" name="Oval 515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1" name="Oval 515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2" name="Oval 515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3" name="Oval 516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4" name="Oval 516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5" name="Oval 516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6" name="Oval 516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7" name="Oval 516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8" name="Oval 516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09" name="Oval 516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10" name="Oval 516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11" name="Oval 516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12" name="Oval 516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13" name="Oval 517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314" name="Oval 517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48" name="Group 5172"/>
                <p:cNvGrpSpPr>
                  <a:grpSpLocks noChangeAspect="1"/>
                </p:cNvGrpSpPr>
                <p:nvPr/>
              </p:nvGrpSpPr>
              <p:grpSpPr bwMode="auto">
                <a:xfrm>
                  <a:off x="2460" y="198"/>
                  <a:ext cx="378" cy="378"/>
                  <a:chOff x="948" y="198"/>
                  <a:chExt cx="2322" cy="2322"/>
                </a:xfrm>
              </p:grpSpPr>
              <p:sp>
                <p:nvSpPr>
                  <p:cNvPr id="26269" name="Rectangle 517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270" name="Oval 517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1" name="Oval 517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2" name="Oval 517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3" name="Oval 517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4" name="Oval 517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5" name="Oval 517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6" name="Oval 518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7" name="Oval 518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8" name="Oval 518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79" name="Oval 518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0" name="Oval 518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1" name="Oval 518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2" name="Oval 518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3" name="Oval 518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4" name="Oval 518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5" name="Oval 518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6" name="Oval 519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7" name="Oval 519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8" name="Oval 519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89" name="Oval 519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90" name="Oval 519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91" name="Oval 519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49" name="Group 5196"/>
                <p:cNvGrpSpPr>
                  <a:grpSpLocks noChangeAspect="1"/>
                </p:cNvGrpSpPr>
                <p:nvPr/>
              </p:nvGrpSpPr>
              <p:grpSpPr bwMode="auto">
                <a:xfrm>
                  <a:off x="2838" y="198"/>
                  <a:ext cx="378" cy="378"/>
                  <a:chOff x="948" y="198"/>
                  <a:chExt cx="2322" cy="2322"/>
                </a:xfrm>
              </p:grpSpPr>
              <p:sp>
                <p:nvSpPr>
                  <p:cNvPr id="26246" name="Rectangle 5197"/>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247" name="Oval 5198"/>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48" name="Oval 5199"/>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49" name="Oval 5200"/>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0" name="Oval 5201"/>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1" name="Oval 5202"/>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2" name="Oval 5203"/>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3" name="Oval 5204"/>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4" name="Oval 5205"/>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5" name="Oval 5206"/>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6" name="Oval 5207"/>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7" name="Oval 5208"/>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8" name="Oval 5209"/>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59" name="Oval 5210"/>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0" name="Oval 5211"/>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1" name="Oval 5212"/>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2" name="Oval 5213"/>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3" name="Oval 5214"/>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4" name="Oval 5215"/>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5" name="Oval 5216"/>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6" name="Oval 5217"/>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7" name="Oval 5218"/>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68" name="Oval 5219"/>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50" name="Group 5220"/>
                <p:cNvGrpSpPr>
                  <a:grpSpLocks noChangeAspect="1"/>
                </p:cNvGrpSpPr>
                <p:nvPr/>
              </p:nvGrpSpPr>
              <p:grpSpPr bwMode="auto">
                <a:xfrm>
                  <a:off x="3216" y="198"/>
                  <a:ext cx="378" cy="378"/>
                  <a:chOff x="948" y="198"/>
                  <a:chExt cx="2322" cy="2322"/>
                </a:xfrm>
              </p:grpSpPr>
              <p:sp>
                <p:nvSpPr>
                  <p:cNvPr id="26223" name="Rectangle 5221"/>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224" name="Oval 5222"/>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25" name="Oval 5223"/>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26" name="Oval 5224"/>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27" name="Oval 5225"/>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28" name="Oval 5226"/>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29" name="Oval 5227"/>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0" name="Oval 5228"/>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1" name="Oval 5229"/>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2" name="Oval 5230"/>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3" name="Oval 5231"/>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4" name="Oval 5232"/>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5" name="Oval 5233"/>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6" name="Oval 5234"/>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7" name="Oval 5235"/>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8" name="Oval 5236"/>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39" name="Oval 5237"/>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40" name="Oval 5238"/>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41" name="Oval 5239"/>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42" name="Oval 5240"/>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43" name="Oval 5241"/>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44" name="Oval 5242"/>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45" name="Oval 5243"/>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51" name="Group 5244"/>
                <p:cNvGrpSpPr>
                  <a:grpSpLocks noChangeAspect="1"/>
                </p:cNvGrpSpPr>
                <p:nvPr/>
              </p:nvGrpSpPr>
              <p:grpSpPr bwMode="auto">
                <a:xfrm>
                  <a:off x="3594" y="198"/>
                  <a:ext cx="378" cy="378"/>
                  <a:chOff x="948" y="198"/>
                  <a:chExt cx="2322" cy="2322"/>
                </a:xfrm>
              </p:grpSpPr>
              <p:sp>
                <p:nvSpPr>
                  <p:cNvPr id="26200" name="Rectangle 5245"/>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201" name="Oval 5246"/>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02" name="Oval 5247"/>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03" name="Oval 5248"/>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04" name="Oval 5249"/>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05" name="Oval 5250"/>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06" name="Oval 5251"/>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07" name="Oval 5252"/>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08" name="Oval 5253"/>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09" name="Oval 5254"/>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0" name="Oval 5255"/>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1" name="Oval 5256"/>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2" name="Oval 5257"/>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3" name="Oval 5258"/>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4" name="Oval 5259"/>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5" name="Oval 5260"/>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6" name="Oval 5261"/>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7" name="Oval 5262"/>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8" name="Oval 5263"/>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19" name="Oval 5264"/>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20" name="Oval 5265"/>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21" name="Oval 5266"/>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222" name="Oval 5267"/>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52" name="Group 5268"/>
                <p:cNvGrpSpPr>
                  <a:grpSpLocks noChangeAspect="1"/>
                </p:cNvGrpSpPr>
                <p:nvPr/>
              </p:nvGrpSpPr>
              <p:grpSpPr bwMode="auto">
                <a:xfrm>
                  <a:off x="3972" y="198"/>
                  <a:ext cx="378" cy="378"/>
                  <a:chOff x="948" y="198"/>
                  <a:chExt cx="2322" cy="2322"/>
                </a:xfrm>
              </p:grpSpPr>
              <p:sp>
                <p:nvSpPr>
                  <p:cNvPr id="26177" name="Rectangle 5269"/>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178" name="Oval 5270"/>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79" name="Oval 5271"/>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0" name="Oval 5272"/>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1" name="Oval 5273"/>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2" name="Oval 5274"/>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3" name="Oval 5275"/>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4" name="Oval 5276"/>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5" name="Oval 5277"/>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6" name="Oval 5278"/>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7" name="Oval 5279"/>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8" name="Oval 5280"/>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89" name="Oval 5281"/>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0" name="Oval 5282"/>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1" name="Oval 5283"/>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2" name="Oval 5284"/>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3" name="Oval 5285"/>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4" name="Oval 5286"/>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5" name="Oval 5287"/>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6" name="Oval 5288"/>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7" name="Oval 5289"/>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8" name="Oval 5290"/>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99" name="Oval 5291"/>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6153" name="Group 5292"/>
                <p:cNvGrpSpPr>
                  <a:grpSpLocks noChangeAspect="1"/>
                </p:cNvGrpSpPr>
                <p:nvPr/>
              </p:nvGrpSpPr>
              <p:grpSpPr bwMode="auto">
                <a:xfrm>
                  <a:off x="4350" y="198"/>
                  <a:ext cx="378" cy="378"/>
                  <a:chOff x="948" y="198"/>
                  <a:chExt cx="2322" cy="2322"/>
                </a:xfrm>
              </p:grpSpPr>
              <p:sp>
                <p:nvSpPr>
                  <p:cNvPr id="26154" name="Rectangle 5293"/>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155" name="Oval 5294"/>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56" name="Oval 5295"/>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57" name="Oval 5296"/>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58" name="Oval 5297"/>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59" name="Oval 5298"/>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0" name="Oval 5299"/>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1" name="Oval 5300"/>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2" name="Oval 5301"/>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3" name="Oval 5302"/>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4" name="Oval 5303"/>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5" name="Oval 5304"/>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6" name="Oval 5305"/>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7" name="Oval 5306"/>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8" name="Oval 5307"/>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69" name="Oval 5308"/>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70" name="Oval 5309"/>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71" name="Oval 5310"/>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72" name="Oval 5311"/>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73" name="Oval 5312"/>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74" name="Oval 5313"/>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75" name="Oval 5314"/>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76" name="Oval 5315"/>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grpSp>
          <p:nvGrpSpPr>
            <p:cNvPr id="25609" name="Group 5316"/>
            <p:cNvGrpSpPr>
              <a:grpSpLocks noChangeAspect="1"/>
            </p:cNvGrpSpPr>
            <p:nvPr/>
          </p:nvGrpSpPr>
          <p:grpSpPr bwMode="auto">
            <a:xfrm>
              <a:off x="3004" y="2347"/>
              <a:ext cx="2188" cy="199"/>
              <a:chOff x="948" y="198"/>
              <a:chExt cx="4158" cy="378"/>
            </a:xfrm>
          </p:grpSpPr>
          <p:grpSp>
            <p:nvGrpSpPr>
              <p:cNvPr id="25876" name="Group 5317"/>
              <p:cNvGrpSpPr>
                <a:grpSpLocks noChangeAspect="1"/>
              </p:cNvGrpSpPr>
              <p:nvPr/>
            </p:nvGrpSpPr>
            <p:grpSpPr bwMode="auto">
              <a:xfrm>
                <a:off x="948" y="198"/>
                <a:ext cx="378" cy="378"/>
                <a:chOff x="948" y="198"/>
                <a:chExt cx="2322" cy="2322"/>
              </a:xfrm>
            </p:grpSpPr>
            <p:sp>
              <p:nvSpPr>
                <p:cNvPr id="26117" name="Rectangle 531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118" name="Oval 531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19" name="Oval 532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0" name="Oval 532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1" name="Oval 532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2" name="Oval 532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3" name="Oval 532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4" name="Oval 532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5" name="Oval 532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6" name="Oval 532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7" name="Oval 532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8" name="Oval 532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29" name="Oval 533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0" name="Oval 533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1" name="Oval 533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2" name="Oval 533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3" name="Oval 533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4" name="Oval 533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5" name="Oval 533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6" name="Oval 533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7" name="Oval 533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8" name="Oval 533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39" name="Oval 534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77" name="Group 5341"/>
              <p:cNvGrpSpPr>
                <a:grpSpLocks noChangeAspect="1"/>
              </p:cNvGrpSpPr>
              <p:nvPr/>
            </p:nvGrpSpPr>
            <p:grpSpPr bwMode="auto">
              <a:xfrm>
                <a:off x="1326" y="198"/>
                <a:ext cx="378" cy="378"/>
                <a:chOff x="948" y="198"/>
                <a:chExt cx="2322" cy="2322"/>
              </a:xfrm>
            </p:grpSpPr>
            <p:sp>
              <p:nvSpPr>
                <p:cNvPr id="26094" name="Rectangle 534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095" name="Oval 534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96" name="Oval 534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97" name="Oval 534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98" name="Oval 534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99" name="Oval 534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0" name="Oval 534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1" name="Oval 534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2" name="Oval 535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3" name="Oval 535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4" name="Oval 535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5" name="Oval 535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6" name="Oval 535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7" name="Oval 535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8" name="Oval 535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09" name="Oval 535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10" name="Oval 535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11" name="Oval 535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12" name="Oval 536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13" name="Oval 536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14" name="Oval 536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15" name="Oval 536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116" name="Oval 536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78" name="Group 5365"/>
              <p:cNvGrpSpPr>
                <a:grpSpLocks noChangeAspect="1"/>
              </p:cNvGrpSpPr>
              <p:nvPr/>
            </p:nvGrpSpPr>
            <p:grpSpPr bwMode="auto">
              <a:xfrm>
                <a:off x="1704" y="198"/>
                <a:ext cx="378" cy="378"/>
                <a:chOff x="948" y="198"/>
                <a:chExt cx="2322" cy="2322"/>
              </a:xfrm>
            </p:grpSpPr>
            <p:sp>
              <p:nvSpPr>
                <p:cNvPr id="26071" name="Rectangle 536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072" name="Oval 536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73" name="Oval 536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74" name="Oval 536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75" name="Oval 537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76" name="Oval 537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77" name="Oval 537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78" name="Oval 537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79" name="Oval 537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0" name="Oval 537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1" name="Oval 537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2" name="Oval 537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3" name="Oval 537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4" name="Oval 537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5" name="Oval 538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6" name="Oval 538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7" name="Oval 538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8" name="Oval 538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89" name="Oval 538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90" name="Oval 538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91" name="Oval 538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92" name="Oval 538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93" name="Oval 538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79" name="Group 5389"/>
              <p:cNvGrpSpPr>
                <a:grpSpLocks noChangeAspect="1"/>
              </p:cNvGrpSpPr>
              <p:nvPr/>
            </p:nvGrpSpPr>
            <p:grpSpPr bwMode="auto">
              <a:xfrm>
                <a:off x="4728" y="198"/>
                <a:ext cx="378" cy="378"/>
                <a:chOff x="948" y="198"/>
                <a:chExt cx="2322" cy="2322"/>
              </a:xfrm>
            </p:grpSpPr>
            <p:sp>
              <p:nvSpPr>
                <p:cNvPr id="26048" name="Rectangle 539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049" name="Oval 539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0" name="Oval 539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1" name="Oval 539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2" name="Oval 539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3" name="Oval 539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4" name="Oval 539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5" name="Oval 539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6" name="Oval 539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7" name="Oval 539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8" name="Oval 540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59" name="Oval 540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0" name="Oval 540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1" name="Oval 540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2" name="Oval 540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3" name="Oval 540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4" name="Oval 540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5" name="Oval 540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6" name="Oval 540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7" name="Oval 540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8" name="Oval 541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69" name="Oval 541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70" name="Oval 541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80" name="Group 5413"/>
              <p:cNvGrpSpPr>
                <a:grpSpLocks noChangeAspect="1"/>
              </p:cNvGrpSpPr>
              <p:nvPr/>
            </p:nvGrpSpPr>
            <p:grpSpPr bwMode="auto">
              <a:xfrm>
                <a:off x="2082" y="198"/>
                <a:ext cx="378" cy="378"/>
                <a:chOff x="948" y="198"/>
                <a:chExt cx="2322" cy="2322"/>
              </a:xfrm>
            </p:grpSpPr>
            <p:sp>
              <p:nvSpPr>
                <p:cNvPr id="26025" name="Rectangle 541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026" name="Oval 541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27" name="Oval 541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28" name="Oval 541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29" name="Oval 541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0" name="Oval 541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1" name="Oval 542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2" name="Oval 542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3" name="Oval 542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4" name="Oval 542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5" name="Oval 542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6" name="Oval 542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7" name="Oval 542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8" name="Oval 542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39" name="Oval 542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40" name="Oval 542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41" name="Oval 543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42" name="Oval 543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43" name="Oval 543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44" name="Oval 543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45" name="Oval 543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46" name="Oval 543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47" name="Oval 543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81" name="Group 5437"/>
              <p:cNvGrpSpPr>
                <a:grpSpLocks noChangeAspect="1"/>
              </p:cNvGrpSpPr>
              <p:nvPr/>
            </p:nvGrpSpPr>
            <p:grpSpPr bwMode="auto">
              <a:xfrm>
                <a:off x="2460" y="198"/>
                <a:ext cx="378" cy="378"/>
                <a:chOff x="948" y="198"/>
                <a:chExt cx="2322" cy="2322"/>
              </a:xfrm>
            </p:grpSpPr>
            <p:sp>
              <p:nvSpPr>
                <p:cNvPr id="26002" name="Rectangle 543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6003" name="Oval 543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04" name="Oval 544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05" name="Oval 544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06" name="Oval 544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07" name="Oval 544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08" name="Oval 544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09" name="Oval 544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0" name="Oval 544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1" name="Oval 544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2" name="Oval 544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3" name="Oval 544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4" name="Oval 545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5" name="Oval 545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6" name="Oval 545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7" name="Oval 545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8" name="Oval 545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19" name="Oval 545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20" name="Oval 545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21" name="Oval 545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22" name="Oval 545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23" name="Oval 545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24" name="Oval 546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82" name="Group 5461"/>
              <p:cNvGrpSpPr>
                <a:grpSpLocks noChangeAspect="1"/>
              </p:cNvGrpSpPr>
              <p:nvPr/>
            </p:nvGrpSpPr>
            <p:grpSpPr bwMode="auto">
              <a:xfrm>
                <a:off x="2838" y="198"/>
                <a:ext cx="378" cy="378"/>
                <a:chOff x="948" y="198"/>
                <a:chExt cx="2322" cy="2322"/>
              </a:xfrm>
            </p:grpSpPr>
            <p:sp>
              <p:nvSpPr>
                <p:cNvPr id="25979" name="Rectangle 546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980" name="Oval 546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1" name="Oval 546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2" name="Oval 546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3" name="Oval 546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4" name="Oval 546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5" name="Oval 546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6" name="Oval 546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7" name="Oval 547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8" name="Oval 547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89" name="Oval 547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0" name="Oval 547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1" name="Oval 547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2" name="Oval 547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3" name="Oval 547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4" name="Oval 547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5" name="Oval 547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6" name="Oval 547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7" name="Oval 548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8" name="Oval 548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99" name="Oval 548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00" name="Oval 548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6001" name="Oval 548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83" name="Group 5485"/>
              <p:cNvGrpSpPr>
                <a:grpSpLocks noChangeAspect="1"/>
              </p:cNvGrpSpPr>
              <p:nvPr/>
            </p:nvGrpSpPr>
            <p:grpSpPr bwMode="auto">
              <a:xfrm>
                <a:off x="3216" y="198"/>
                <a:ext cx="378" cy="378"/>
                <a:chOff x="948" y="198"/>
                <a:chExt cx="2322" cy="2322"/>
              </a:xfrm>
            </p:grpSpPr>
            <p:sp>
              <p:nvSpPr>
                <p:cNvPr id="25956" name="Rectangle 548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957" name="Oval 548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58" name="Oval 548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59" name="Oval 548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0" name="Oval 549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1" name="Oval 549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2" name="Oval 549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3" name="Oval 549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4" name="Oval 549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5" name="Oval 549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6" name="Oval 549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7" name="Oval 549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8" name="Oval 549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69" name="Oval 549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0" name="Oval 550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1" name="Oval 550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2" name="Oval 550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3" name="Oval 550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4" name="Oval 550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5" name="Oval 550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6" name="Oval 550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7" name="Oval 550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78" name="Oval 550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84" name="Group 5509"/>
              <p:cNvGrpSpPr>
                <a:grpSpLocks noChangeAspect="1"/>
              </p:cNvGrpSpPr>
              <p:nvPr/>
            </p:nvGrpSpPr>
            <p:grpSpPr bwMode="auto">
              <a:xfrm>
                <a:off x="3594" y="198"/>
                <a:ext cx="378" cy="378"/>
                <a:chOff x="948" y="198"/>
                <a:chExt cx="2322" cy="2322"/>
              </a:xfrm>
            </p:grpSpPr>
            <p:sp>
              <p:nvSpPr>
                <p:cNvPr id="25933" name="Rectangle 551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934" name="Oval 551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35" name="Oval 551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36" name="Oval 551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37" name="Oval 551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38" name="Oval 551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39" name="Oval 551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0" name="Oval 551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1" name="Oval 551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2" name="Oval 551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3" name="Oval 552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4" name="Oval 552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5" name="Oval 552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6" name="Oval 552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7" name="Oval 552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8" name="Oval 552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49" name="Oval 552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50" name="Oval 552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51" name="Oval 552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52" name="Oval 552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53" name="Oval 553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54" name="Oval 553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55" name="Oval 553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85" name="Group 5533"/>
              <p:cNvGrpSpPr>
                <a:grpSpLocks noChangeAspect="1"/>
              </p:cNvGrpSpPr>
              <p:nvPr/>
            </p:nvGrpSpPr>
            <p:grpSpPr bwMode="auto">
              <a:xfrm>
                <a:off x="3972" y="198"/>
                <a:ext cx="378" cy="378"/>
                <a:chOff x="948" y="198"/>
                <a:chExt cx="2322" cy="2322"/>
              </a:xfrm>
            </p:grpSpPr>
            <p:sp>
              <p:nvSpPr>
                <p:cNvPr id="25910" name="Rectangle 553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911" name="Oval 553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12" name="Oval 553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13" name="Oval 553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14" name="Oval 553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15" name="Oval 553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16" name="Oval 554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17" name="Oval 554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18" name="Oval 554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19" name="Oval 554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0" name="Oval 554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1" name="Oval 554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2" name="Oval 554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3" name="Oval 554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4" name="Oval 554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5" name="Oval 554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6" name="Oval 555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7" name="Oval 555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8" name="Oval 555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29" name="Oval 555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30" name="Oval 555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31" name="Oval 555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32" name="Oval 555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886" name="Group 5557"/>
              <p:cNvGrpSpPr>
                <a:grpSpLocks noChangeAspect="1"/>
              </p:cNvGrpSpPr>
              <p:nvPr/>
            </p:nvGrpSpPr>
            <p:grpSpPr bwMode="auto">
              <a:xfrm>
                <a:off x="4350" y="198"/>
                <a:ext cx="378" cy="378"/>
                <a:chOff x="948" y="198"/>
                <a:chExt cx="2322" cy="2322"/>
              </a:xfrm>
            </p:grpSpPr>
            <p:sp>
              <p:nvSpPr>
                <p:cNvPr id="25887" name="Rectangle 555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888" name="Oval 555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89" name="Oval 556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0" name="Oval 556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1" name="Oval 556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2" name="Oval 556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3" name="Oval 556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4" name="Oval 556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5" name="Oval 556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6" name="Oval 556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7" name="Oval 556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8" name="Oval 556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99" name="Oval 557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0" name="Oval 557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1" name="Oval 557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2" name="Oval 557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3" name="Oval 557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4" name="Oval 557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5" name="Oval 557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6" name="Oval 557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7" name="Oval 557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8" name="Oval 557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909" name="Oval 558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grpSp>
          <p:nvGrpSpPr>
            <p:cNvPr id="25610" name="Group 5581"/>
            <p:cNvGrpSpPr>
              <a:grpSpLocks noChangeAspect="1"/>
            </p:cNvGrpSpPr>
            <p:nvPr/>
          </p:nvGrpSpPr>
          <p:grpSpPr bwMode="auto">
            <a:xfrm>
              <a:off x="3004" y="2543"/>
              <a:ext cx="199" cy="199"/>
              <a:chOff x="948" y="198"/>
              <a:chExt cx="2322" cy="2322"/>
            </a:xfrm>
          </p:grpSpPr>
          <p:sp>
            <p:nvSpPr>
              <p:cNvPr id="25853" name="Rectangle 558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5854" name="Oval 558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55" name="Oval 558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56" name="Oval 558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57" name="Oval 558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58" name="Oval 558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59" name="Oval 558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0" name="Oval 558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1" name="Oval 559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2" name="Oval 559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3" name="Oval 559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4" name="Oval 559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5" name="Oval 559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6" name="Oval 559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7" name="Oval 559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8" name="Oval 559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69" name="Oval 559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70" name="Oval 559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71" name="Oval 560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72" name="Oval 560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73" name="Oval 560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74" name="Oval 560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75" name="Oval 560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5611" name="Group 5605"/>
            <p:cNvGrpSpPr>
              <a:grpSpLocks noChangeAspect="1"/>
            </p:cNvGrpSpPr>
            <p:nvPr/>
          </p:nvGrpSpPr>
          <p:grpSpPr bwMode="auto">
            <a:xfrm>
              <a:off x="3203" y="2543"/>
              <a:ext cx="199" cy="199"/>
              <a:chOff x="948" y="198"/>
              <a:chExt cx="2322" cy="2322"/>
            </a:xfrm>
          </p:grpSpPr>
          <p:sp>
            <p:nvSpPr>
              <p:cNvPr id="25830" name="Rectangle 560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25831" name="Oval 560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32" name="Oval 560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33" name="Oval 560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34" name="Oval 561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35" name="Oval 561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36" name="Oval 561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37" name="Oval 561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38" name="Oval 561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39" name="Oval 561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0" name="Oval 561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1" name="Oval 561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2" name="Oval 561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3" name="Oval 561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4" name="Oval 562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5" name="Oval 562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6" name="Oval 562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7" name="Oval 562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8" name="Oval 562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49" name="Oval 562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50" name="Oval 562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51" name="Oval 562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25852" name="Oval 562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25612" name="Group 5629"/>
            <p:cNvGrpSpPr>
              <a:grpSpLocks noChangeAspect="1"/>
            </p:cNvGrpSpPr>
            <p:nvPr/>
          </p:nvGrpSpPr>
          <p:grpSpPr bwMode="auto">
            <a:xfrm>
              <a:off x="3402" y="2543"/>
              <a:ext cx="199" cy="199"/>
              <a:chOff x="948" y="198"/>
              <a:chExt cx="2322" cy="2322"/>
            </a:xfrm>
          </p:grpSpPr>
          <p:sp>
            <p:nvSpPr>
              <p:cNvPr id="25807" name="Rectangle 563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808" name="Oval 563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09" name="Oval 563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0" name="Oval 563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1" name="Oval 563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2" name="Oval 563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3" name="Oval 563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4" name="Oval 563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5" name="Oval 563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6" name="Oval 563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7" name="Oval 564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8" name="Oval 564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19" name="Oval 564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0" name="Oval 564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1" name="Oval 564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2" name="Oval 564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3" name="Oval 564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4" name="Oval 564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5" name="Oval 564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6" name="Oval 564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7" name="Oval 565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8" name="Oval 565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29" name="Oval 565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613" name="Group 5653"/>
            <p:cNvGrpSpPr>
              <a:grpSpLocks noChangeAspect="1"/>
            </p:cNvGrpSpPr>
            <p:nvPr/>
          </p:nvGrpSpPr>
          <p:grpSpPr bwMode="auto">
            <a:xfrm>
              <a:off x="4993" y="2543"/>
              <a:ext cx="199" cy="199"/>
              <a:chOff x="948" y="198"/>
              <a:chExt cx="2322" cy="2322"/>
            </a:xfrm>
          </p:grpSpPr>
          <p:sp>
            <p:nvSpPr>
              <p:cNvPr id="25784" name="Rectangle 565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785" name="Oval 565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86" name="Oval 565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87" name="Oval 565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88" name="Oval 565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89" name="Oval 565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0" name="Oval 566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1" name="Oval 566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2" name="Oval 566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3" name="Oval 566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4" name="Oval 566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5" name="Oval 566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6" name="Oval 566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7" name="Oval 566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8" name="Oval 566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99" name="Oval 566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00" name="Oval 567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01" name="Oval 567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02" name="Oval 567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03" name="Oval 567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04" name="Oval 567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05" name="Oval 567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806" name="Oval 567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614" name="Group 5677"/>
            <p:cNvGrpSpPr>
              <a:grpSpLocks noChangeAspect="1"/>
            </p:cNvGrpSpPr>
            <p:nvPr/>
          </p:nvGrpSpPr>
          <p:grpSpPr bwMode="auto">
            <a:xfrm>
              <a:off x="3601" y="2543"/>
              <a:ext cx="199" cy="199"/>
              <a:chOff x="948" y="198"/>
              <a:chExt cx="2322" cy="2322"/>
            </a:xfrm>
          </p:grpSpPr>
          <p:sp>
            <p:nvSpPr>
              <p:cNvPr id="25761" name="Rectangle 567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762" name="Oval 567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63" name="Oval 568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64" name="Oval 568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65" name="Oval 568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66" name="Oval 568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67" name="Oval 568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68" name="Oval 568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69" name="Oval 568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0" name="Oval 568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1" name="Oval 568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2" name="Oval 568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3" name="Oval 569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4" name="Oval 569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5" name="Oval 569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6" name="Oval 569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7" name="Oval 569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8" name="Oval 569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79" name="Oval 569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80" name="Oval 569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81" name="Oval 569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82" name="Oval 569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83" name="Oval 570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615" name="Group 5701"/>
            <p:cNvGrpSpPr>
              <a:grpSpLocks noChangeAspect="1"/>
            </p:cNvGrpSpPr>
            <p:nvPr/>
          </p:nvGrpSpPr>
          <p:grpSpPr bwMode="auto">
            <a:xfrm>
              <a:off x="3800" y="2543"/>
              <a:ext cx="199" cy="199"/>
              <a:chOff x="948" y="198"/>
              <a:chExt cx="2322" cy="2322"/>
            </a:xfrm>
          </p:grpSpPr>
          <p:sp>
            <p:nvSpPr>
              <p:cNvPr id="25738" name="Rectangle 570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739" name="Oval 570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0" name="Oval 570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1" name="Oval 570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2" name="Oval 570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3" name="Oval 570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4" name="Oval 570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5" name="Oval 570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6" name="Oval 571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7" name="Oval 571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8" name="Oval 571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49" name="Oval 571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0" name="Oval 571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1" name="Oval 571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2" name="Oval 571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3" name="Oval 571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4" name="Oval 571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5" name="Oval 571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6" name="Oval 572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7" name="Oval 572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8" name="Oval 572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59" name="Oval 572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60" name="Oval 572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616" name="Group 5725"/>
            <p:cNvGrpSpPr>
              <a:grpSpLocks noChangeAspect="1"/>
            </p:cNvGrpSpPr>
            <p:nvPr/>
          </p:nvGrpSpPr>
          <p:grpSpPr bwMode="auto">
            <a:xfrm>
              <a:off x="3999" y="2543"/>
              <a:ext cx="198" cy="199"/>
              <a:chOff x="948" y="198"/>
              <a:chExt cx="2322" cy="2322"/>
            </a:xfrm>
          </p:grpSpPr>
          <p:sp>
            <p:nvSpPr>
              <p:cNvPr id="25715" name="Rectangle 5726"/>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716" name="Oval 5727"/>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17" name="Oval 5728"/>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18" name="Oval 5729"/>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19" name="Oval 5730"/>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0" name="Oval 5731"/>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1" name="Oval 5732"/>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2" name="Oval 5733"/>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3" name="Oval 5734"/>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4" name="Oval 5735"/>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5" name="Oval 5736"/>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6" name="Oval 5737"/>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7" name="Oval 5738"/>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8" name="Oval 5739"/>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29" name="Oval 5740"/>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30" name="Oval 5741"/>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31" name="Oval 5742"/>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32" name="Oval 5743"/>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33" name="Oval 5744"/>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34" name="Oval 5745"/>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35" name="Oval 5746"/>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36" name="Oval 5747"/>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37" name="Oval 5748"/>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617" name="Group 5749"/>
            <p:cNvGrpSpPr>
              <a:grpSpLocks noChangeAspect="1"/>
            </p:cNvGrpSpPr>
            <p:nvPr/>
          </p:nvGrpSpPr>
          <p:grpSpPr bwMode="auto">
            <a:xfrm>
              <a:off x="4197" y="2543"/>
              <a:ext cx="199" cy="199"/>
              <a:chOff x="948" y="198"/>
              <a:chExt cx="2322" cy="2322"/>
            </a:xfrm>
          </p:grpSpPr>
          <p:sp>
            <p:nvSpPr>
              <p:cNvPr id="25692" name="Rectangle 5750"/>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693" name="Oval 5751"/>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94" name="Oval 5752"/>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95" name="Oval 5753"/>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96" name="Oval 5754"/>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97" name="Oval 5755"/>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98" name="Oval 5756"/>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99" name="Oval 5757"/>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0" name="Oval 5758"/>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1" name="Oval 5759"/>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2" name="Oval 5760"/>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3" name="Oval 5761"/>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4" name="Oval 5762"/>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5" name="Oval 5763"/>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6" name="Oval 5764"/>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7" name="Oval 5765"/>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8" name="Oval 5766"/>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09" name="Oval 5767"/>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10" name="Oval 5768"/>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11" name="Oval 5769"/>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12" name="Oval 5770"/>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13" name="Oval 5771"/>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714" name="Oval 5772"/>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618" name="Group 5773"/>
            <p:cNvGrpSpPr>
              <a:grpSpLocks noChangeAspect="1"/>
            </p:cNvGrpSpPr>
            <p:nvPr/>
          </p:nvGrpSpPr>
          <p:grpSpPr bwMode="auto">
            <a:xfrm>
              <a:off x="4396" y="2543"/>
              <a:ext cx="199" cy="199"/>
              <a:chOff x="948" y="198"/>
              <a:chExt cx="2322" cy="2322"/>
            </a:xfrm>
          </p:grpSpPr>
          <p:sp>
            <p:nvSpPr>
              <p:cNvPr id="25669" name="Rectangle 5774"/>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670" name="Oval 5775"/>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1" name="Oval 5776"/>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2" name="Oval 5777"/>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3" name="Oval 5778"/>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4" name="Oval 5779"/>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5" name="Oval 5780"/>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6" name="Oval 5781"/>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7" name="Oval 5782"/>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8" name="Oval 5783"/>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79" name="Oval 5784"/>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0" name="Oval 5785"/>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1" name="Oval 5786"/>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2" name="Oval 5787"/>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3" name="Oval 5788"/>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4" name="Oval 5789"/>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5" name="Oval 5790"/>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6" name="Oval 5791"/>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7" name="Oval 5792"/>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8" name="Oval 5793"/>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89" name="Oval 5794"/>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90" name="Oval 5795"/>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91" name="Oval 5796"/>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619" name="Group 5797"/>
            <p:cNvGrpSpPr>
              <a:grpSpLocks noChangeAspect="1"/>
            </p:cNvGrpSpPr>
            <p:nvPr/>
          </p:nvGrpSpPr>
          <p:grpSpPr bwMode="auto">
            <a:xfrm>
              <a:off x="4595" y="2543"/>
              <a:ext cx="199" cy="199"/>
              <a:chOff x="948" y="198"/>
              <a:chExt cx="2322" cy="2322"/>
            </a:xfrm>
          </p:grpSpPr>
          <p:sp>
            <p:nvSpPr>
              <p:cNvPr id="25646" name="Rectangle 5798"/>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647" name="Oval 5799"/>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48" name="Oval 5800"/>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49" name="Oval 5801"/>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0" name="Oval 5802"/>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1" name="Oval 5803"/>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2" name="Oval 5804"/>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3" name="Oval 5805"/>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4" name="Oval 5806"/>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5" name="Oval 5807"/>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6" name="Oval 5808"/>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7" name="Oval 5809"/>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8" name="Oval 5810"/>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59" name="Oval 5811"/>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0" name="Oval 5812"/>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1" name="Oval 5813"/>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2" name="Oval 5814"/>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3" name="Oval 5815"/>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4" name="Oval 5816"/>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5" name="Oval 5817"/>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6" name="Oval 5818"/>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7" name="Oval 5819"/>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68" name="Oval 5820"/>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grpSp>
          <p:nvGrpSpPr>
            <p:cNvPr id="25620" name="Group 5821"/>
            <p:cNvGrpSpPr>
              <a:grpSpLocks noChangeAspect="1"/>
            </p:cNvGrpSpPr>
            <p:nvPr/>
          </p:nvGrpSpPr>
          <p:grpSpPr bwMode="auto">
            <a:xfrm>
              <a:off x="4794" y="2543"/>
              <a:ext cx="199" cy="199"/>
              <a:chOff x="948" y="198"/>
              <a:chExt cx="2322" cy="2322"/>
            </a:xfrm>
          </p:grpSpPr>
          <p:sp>
            <p:nvSpPr>
              <p:cNvPr id="25623" name="Rectangle 5822"/>
              <p:cNvSpPr>
                <a:spLocks noChangeAspect="1" noChangeArrowheads="1"/>
              </p:cNvSpPr>
              <p:nvPr/>
            </p:nvSpPr>
            <p:spPr bwMode="auto">
              <a:xfrm>
                <a:off x="948" y="198"/>
                <a:ext cx="2322" cy="2322"/>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624" name="Oval 5823"/>
              <p:cNvSpPr>
                <a:spLocks noChangeAspect="1" noChangeArrowheads="1"/>
              </p:cNvSpPr>
              <p:nvPr/>
            </p:nvSpPr>
            <p:spPr bwMode="auto">
              <a:xfrm>
                <a:off x="1410" y="12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25" name="Oval 5824"/>
              <p:cNvSpPr>
                <a:spLocks noChangeAspect="1" noChangeArrowheads="1"/>
              </p:cNvSpPr>
              <p:nvPr/>
            </p:nvSpPr>
            <p:spPr bwMode="auto">
              <a:xfrm>
                <a:off x="1356" y="169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26" name="Oval 5825"/>
              <p:cNvSpPr>
                <a:spLocks noChangeAspect="1" noChangeArrowheads="1"/>
              </p:cNvSpPr>
              <p:nvPr/>
            </p:nvSpPr>
            <p:spPr bwMode="auto">
              <a:xfrm>
                <a:off x="1602" y="145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27" name="Oval 5826"/>
              <p:cNvSpPr>
                <a:spLocks noChangeAspect="1" noChangeArrowheads="1"/>
              </p:cNvSpPr>
              <p:nvPr/>
            </p:nvSpPr>
            <p:spPr bwMode="auto">
              <a:xfrm>
                <a:off x="1440" y="212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28" name="Oval 5827"/>
              <p:cNvSpPr>
                <a:spLocks noChangeAspect="1" noChangeArrowheads="1"/>
              </p:cNvSpPr>
              <p:nvPr/>
            </p:nvSpPr>
            <p:spPr bwMode="auto">
              <a:xfrm>
                <a:off x="1794" y="16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29" name="Oval 5828"/>
              <p:cNvSpPr>
                <a:spLocks noChangeAspect="1" noChangeArrowheads="1"/>
              </p:cNvSpPr>
              <p:nvPr/>
            </p:nvSpPr>
            <p:spPr bwMode="auto">
              <a:xfrm>
                <a:off x="2244" y="159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0" name="Oval 5829"/>
              <p:cNvSpPr>
                <a:spLocks noChangeAspect="1" noChangeArrowheads="1"/>
              </p:cNvSpPr>
              <p:nvPr/>
            </p:nvSpPr>
            <p:spPr bwMode="auto">
              <a:xfrm>
                <a:off x="2700" y="19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1" name="Oval 5830"/>
              <p:cNvSpPr>
                <a:spLocks noChangeAspect="1" noChangeArrowheads="1"/>
              </p:cNvSpPr>
              <p:nvPr/>
            </p:nvSpPr>
            <p:spPr bwMode="auto">
              <a:xfrm>
                <a:off x="1938" y="207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2" name="Oval 5831"/>
              <p:cNvSpPr>
                <a:spLocks noChangeAspect="1" noChangeArrowheads="1"/>
              </p:cNvSpPr>
              <p:nvPr/>
            </p:nvSpPr>
            <p:spPr bwMode="auto">
              <a:xfrm>
                <a:off x="2268" y="193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3" name="Oval 5832"/>
              <p:cNvSpPr>
                <a:spLocks noChangeAspect="1" noChangeArrowheads="1"/>
              </p:cNvSpPr>
              <p:nvPr/>
            </p:nvSpPr>
            <p:spPr bwMode="auto">
              <a:xfrm>
                <a:off x="2406" y="216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4" name="Oval 5833"/>
              <p:cNvSpPr>
                <a:spLocks noChangeAspect="1" noChangeArrowheads="1"/>
              </p:cNvSpPr>
              <p:nvPr/>
            </p:nvSpPr>
            <p:spPr bwMode="auto">
              <a:xfrm>
                <a:off x="2850" y="2232"/>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5" name="Oval 5834"/>
              <p:cNvSpPr>
                <a:spLocks noChangeAspect="1" noChangeArrowheads="1"/>
              </p:cNvSpPr>
              <p:nvPr/>
            </p:nvSpPr>
            <p:spPr bwMode="auto">
              <a:xfrm>
                <a:off x="1188" y="35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6" name="Oval 5835"/>
              <p:cNvSpPr>
                <a:spLocks noChangeAspect="1" noChangeArrowheads="1"/>
              </p:cNvSpPr>
              <p:nvPr/>
            </p:nvSpPr>
            <p:spPr bwMode="auto">
              <a:xfrm>
                <a:off x="1392" y="7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7" name="Oval 5836"/>
              <p:cNvSpPr>
                <a:spLocks noChangeAspect="1" noChangeArrowheads="1"/>
              </p:cNvSpPr>
              <p:nvPr/>
            </p:nvSpPr>
            <p:spPr bwMode="auto">
              <a:xfrm>
                <a:off x="1890" y="48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8" name="Oval 5837"/>
              <p:cNvSpPr>
                <a:spLocks noChangeAspect="1" noChangeArrowheads="1"/>
              </p:cNvSpPr>
              <p:nvPr/>
            </p:nvSpPr>
            <p:spPr bwMode="auto">
              <a:xfrm>
                <a:off x="2382" y="72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39" name="Oval 5838"/>
              <p:cNvSpPr>
                <a:spLocks noChangeAspect="1" noChangeArrowheads="1"/>
              </p:cNvSpPr>
              <p:nvPr/>
            </p:nvSpPr>
            <p:spPr bwMode="auto">
              <a:xfrm>
                <a:off x="1806" y="100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40" name="Oval 5839"/>
              <p:cNvSpPr>
                <a:spLocks noChangeAspect="1" noChangeArrowheads="1"/>
              </p:cNvSpPr>
              <p:nvPr/>
            </p:nvSpPr>
            <p:spPr bwMode="auto">
              <a:xfrm>
                <a:off x="2682" y="1044"/>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41" name="Oval 5840"/>
              <p:cNvSpPr>
                <a:spLocks noChangeAspect="1" noChangeArrowheads="1"/>
              </p:cNvSpPr>
              <p:nvPr/>
            </p:nvSpPr>
            <p:spPr bwMode="auto">
              <a:xfrm>
                <a:off x="2076" y="1350"/>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42" name="Oval 5841"/>
              <p:cNvSpPr>
                <a:spLocks noChangeAspect="1" noChangeArrowheads="1"/>
              </p:cNvSpPr>
              <p:nvPr/>
            </p:nvSpPr>
            <p:spPr bwMode="auto">
              <a:xfrm>
                <a:off x="2328" y="105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43" name="Oval 5842"/>
              <p:cNvSpPr>
                <a:spLocks noChangeAspect="1" noChangeArrowheads="1"/>
              </p:cNvSpPr>
              <p:nvPr/>
            </p:nvSpPr>
            <p:spPr bwMode="auto">
              <a:xfrm>
                <a:off x="3024" y="1326"/>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44" name="Oval 5843"/>
              <p:cNvSpPr>
                <a:spLocks noChangeAspect="1" noChangeArrowheads="1"/>
              </p:cNvSpPr>
              <p:nvPr/>
            </p:nvSpPr>
            <p:spPr bwMode="auto">
              <a:xfrm>
                <a:off x="2940" y="468"/>
                <a:ext cx="144" cy="144"/>
              </a:xfrm>
              <a:prstGeom prst="ellipse">
                <a:avLst/>
              </a:prstGeom>
              <a:solidFill>
                <a:schemeClr val="bg1"/>
              </a:solidFill>
              <a:ln w="38100">
                <a:solidFill>
                  <a:schemeClr val="tx1"/>
                </a:solidFill>
                <a:round/>
                <a:headEnd/>
                <a:tailEnd/>
              </a:ln>
            </p:spPr>
            <p:txBody>
              <a:bodyPr wrap="none" anchor="ctr"/>
              <a:lstStyle/>
              <a:p>
                <a:endParaRPr lang="en-US"/>
              </a:p>
            </p:txBody>
          </p:sp>
          <p:sp>
            <p:nvSpPr>
              <p:cNvPr id="25645" name="Oval 5844"/>
              <p:cNvSpPr>
                <a:spLocks noChangeAspect="1" noChangeArrowheads="1"/>
              </p:cNvSpPr>
              <p:nvPr/>
            </p:nvSpPr>
            <p:spPr bwMode="auto">
              <a:xfrm>
                <a:off x="2538" y="1542"/>
                <a:ext cx="144" cy="144"/>
              </a:xfrm>
              <a:prstGeom prst="ellipse">
                <a:avLst/>
              </a:prstGeom>
              <a:solidFill>
                <a:schemeClr val="bg1"/>
              </a:solidFill>
              <a:ln w="38100">
                <a:solidFill>
                  <a:schemeClr val="tx1"/>
                </a:solidFill>
                <a:round/>
                <a:headEnd/>
                <a:tailEnd/>
              </a:ln>
            </p:spPr>
            <p:txBody>
              <a:bodyPr wrap="none" anchor="ctr"/>
              <a:lstStyle/>
              <a:p>
                <a:endParaRPr lang="en-US"/>
              </a:p>
            </p:txBody>
          </p:sp>
        </p:grpSp>
        <p:sp>
          <p:nvSpPr>
            <p:cNvPr id="25621" name="Rectangle 5845"/>
            <p:cNvSpPr>
              <a:spLocks noChangeAspect="1" noChangeArrowheads="1"/>
            </p:cNvSpPr>
            <p:nvPr/>
          </p:nvSpPr>
          <p:spPr bwMode="auto">
            <a:xfrm>
              <a:off x="4000" y="1560"/>
              <a:ext cx="199" cy="199"/>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25622" name="Oval 5846"/>
            <p:cNvSpPr>
              <a:spLocks noChangeAspect="1" noChangeArrowheads="1"/>
            </p:cNvSpPr>
            <p:nvPr/>
          </p:nvSpPr>
          <p:spPr bwMode="auto">
            <a:xfrm>
              <a:off x="4095" y="1645"/>
              <a:ext cx="13" cy="12"/>
            </a:xfrm>
            <a:prstGeom prst="ellipse">
              <a:avLst/>
            </a:prstGeom>
            <a:solidFill>
              <a:schemeClr val="tx1"/>
            </a:solidFill>
            <a:ln w="38100">
              <a:solidFill>
                <a:schemeClr val="tx1"/>
              </a:solidFill>
              <a:round/>
              <a:headEnd/>
              <a:tailEnd/>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228600" y="1130300"/>
            <a:ext cx="8686800" cy="4362450"/>
          </a:xfrm>
          <a:prstGeom prst="rect">
            <a:avLst/>
          </a:prstGeom>
          <a:noFill/>
          <a:ln w="9525">
            <a:noFill/>
            <a:miter lim="800000"/>
            <a:headEnd/>
            <a:tailEnd/>
          </a:ln>
        </p:spPr>
        <p:txBody>
          <a:bodyPr>
            <a:spAutoFit/>
          </a:bodyPr>
          <a:lstStyle/>
          <a:p>
            <a:pPr algn="ctr" eaLnBrk="0" hangingPunct="0">
              <a:spcBef>
                <a:spcPct val="50000"/>
              </a:spcBef>
            </a:pPr>
            <a:r>
              <a:rPr lang="en-US" sz="2800" b="1"/>
              <a:t>In addition there was</a:t>
            </a:r>
            <a:br>
              <a:rPr lang="en-US" sz="2800" b="1"/>
            </a:br>
            <a:r>
              <a:rPr lang="en-US" sz="2800" b="1"/>
              <a:t>Famine in India and China in 1783</a:t>
            </a:r>
          </a:p>
          <a:p>
            <a:pPr algn="ctr" eaLnBrk="0" hangingPunct="0">
              <a:spcBef>
                <a:spcPct val="100000"/>
              </a:spcBef>
            </a:pPr>
            <a:r>
              <a:rPr lang="en-US" sz="2800">
                <a:solidFill>
                  <a:schemeClr val="accent2"/>
                </a:solidFill>
              </a:rPr>
              <a:t>The Chalisa Famine devastated India as the monsoon failed in the summer of 1783.</a:t>
            </a:r>
          </a:p>
          <a:p>
            <a:pPr algn="ctr" eaLnBrk="0" hangingPunct="0">
              <a:spcBef>
                <a:spcPct val="100000"/>
              </a:spcBef>
            </a:pPr>
            <a:r>
              <a:rPr lang="en-US" sz="2800"/>
              <a:t>The Great Tenmei Famine in Japan in 1783-1787, caused by the collapse of the East Asian monsoon, was locally exacerbated by the Mount Asama eruption of 1783.</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TamboraRadarImage"/>
          <p:cNvPicPr>
            <a:picLocks noChangeAspect="1" noChangeArrowheads="1"/>
          </p:cNvPicPr>
          <p:nvPr/>
        </p:nvPicPr>
        <p:blipFill>
          <a:blip r:embed="rId3" cstate="print"/>
          <a:srcRect/>
          <a:stretch>
            <a:fillRect/>
          </a:stretch>
        </p:blipFill>
        <p:spPr bwMode="auto">
          <a:xfrm>
            <a:off x="1133475" y="1308100"/>
            <a:ext cx="6350000" cy="5548313"/>
          </a:xfrm>
          <a:prstGeom prst="rect">
            <a:avLst/>
          </a:prstGeom>
          <a:noFill/>
          <a:ln w="9525">
            <a:noFill/>
            <a:miter lim="800000"/>
            <a:headEnd/>
            <a:tailEnd/>
          </a:ln>
        </p:spPr>
      </p:pic>
      <p:sp>
        <p:nvSpPr>
          <p:cNvPr id="194563" name="Text Box 3"/>
          <p:cNvSpPr txBox="1">
            <a:spLocks noChangeArrowheads="1"/>
          </p:cNvSpPr>
          <p:nvPr/>
        </p:nvSpPr>
        <p:spPr bwMode="auto">
          <a:xfrm>
            <a:off x="1517650" y="157163"/>
            <a:ext cx="5791200" cy="1006475"/>
          </a:xfrm>
          <a:prstGeom prst="rect">
            <a:avLst/>
          </a:prstGeom>
          <a:noFill/>
          <a:ln w="9525">
            <a:noFill/>
            <a:miter lim="800000"/>
            <a:headEnd/>
            <a:tailEnd/>
          </a:ln>
        </p:spPr>
        <p:txBody>
          <a:bodyPr>
            <a:spAutoFit/>
          </a:bodyPr>
          <a:lstStyle/>
          <a:p>
            <a:pPr algn="ctr" eaLnBrk="0" hangingPunct="0">
              <a:spcBef>
                <a:spcPct val="50000"/>
              </a:spcBef>
            </a:pPr>
            <a:r>
              <a:rPr lang="en-US" sz="2000" b="1">
                <a:solidFill>
                  <a:schemeClr val="accent2"/>
                </a:solidFill>
              </a:rPr>
              <a:t>Tambora in 1815</a:t>
            </a:r>
            <a:r>
              <a:rPr lang="en-US" sz="2000">
                <a:solidFill>
                  <a:schemeClr val="accent2"/>
                </a:solidFill>
              </a:rPr>
              <a:t>,</a:t>
            </a:r>
            <a:r>
              <a:rPr lang="en-US" sz="2000" b="1">
                <a:solidFill>
                  <a:schemeClr val="accent2"/>
                </a:solidFill>
              </a:rPr>
              <a:t> together with an eruption from an unknown volcano in 1809, produced</a:t>
            </a:r>
            <a:br>
              <a:rPr lang="en-US" sz="2000" b="1">
                <a:solidFill>
                  <a:schemeClr val="accent2"/>
                </a:solidFill>
              </a:rPr>
            </a:br>
            <a:r>
              <a:rPr lang="en-US" sz="2000" b="1">
                <a:solidFill>
                  <a:schemeClr val="accent2"/>
                </a:solidFill>
              </a:rPr>
              <a:t>the </a:t>
            </a:r>
            <a:r>
              <a:rPr lang="ja-JP" altLang="en-US" sz="2000" b="1">
                <a:solidFill>
                  <a:schemeClr val="accent2"/>
                </a:solidFill>
              </a:rPr>
              <a:t>“</a:t>
            </a:r>
            <a:r>
              <a:rPr lang="en-US" altLang="ja-JP" sz="2000" b="1">
                <a:solidFill>
                  <a:schemeClr val="accent2"/>
                </a:solidFill>
              </a:rPr>
              <a:t>Year Without a Summer</a:t>
            </a:r>
            <a:r>
              <a:rPr lang="ja-JP" altLang="en-US" sz="2000" b="1">
                <a:solidFill>
                  <a:schemeClr val="accent2"/>
                </a:solidFill>
              </a:rPr>
              <a:t>”</a:t>
            </a:r>
            <a:r>
              <a:rPr lang="en-US" altLang="ja-JP" sz="2000" b="1">
                <a:solidFill>
                  <a:schemeClr val="accent2"/>
                </a:solidFill>
              </a:rPr>
              <a:t> (1816)</a:t>
            </a:r>
            <a:endParaRPr lang="en-US" sz="2000" b="1">
              <a:solidFill>
                <a:schemeClr val="accent2"/>
              </a:solidFill>
            </a:endParaRP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685800" y="609600"/>
            <a:ext cx="5410200" cy="822325"/>
          </a:xfrm>
          <a:prstGeom prst="rect">
            <a:avLst/>
          </a:prstGeom>
          <a:noFill/>
          <a:ln w="9525">
            <a:noFill/>
            <a:miter lim="800000"/>
            <a:headEnd/>
            <a:tailEnd/>
          </a:ln>
        </p:spPr>
        <p:txBody>
          <a:bodyPr>
            <a:spAutoFit/>
          </a:bodyPr>
          <a:lstStyle/>
          <a:p>
            <a:pPr algn="ctr" eaLnBrk="0" hangingPunct="0">
              <a:spcBef>
                <a:spcPct val="50000"/>
              </a:spcBef>
            </a:pPr>
            <a:r>
              <a:rPr lang="en-US" b="1">
                <a:solidFill>
                  <a:schemeClr val="accent2"/>
                </a:solidFill>
              </a:rPr>
              <a:t>Tambora, 1815, produced the </a:t>
            </a:r>
            <a:r>
              <a:rPr lang="ja-JP" altLang="en-US" b="1">
                <a:solidFill>
                  <a:schemeClr val="accent2"/>
                </a:solidFill>
              </a:rPr>
              <a:t>“</a:t>
            </a:r>
            <a:r>
              <a:rPr lang="en-US" altLang="ja-JP" b="1">
                <a:solidFill>
                  <a:schemeClr val="accent2"/>
                </a:solidFill>
              </a:rPr>
              <a:t>Year Without a Summer</a:t>
            </a:r>
            <a:r>
              <a:rPr lang="ja-JP" altLang="en-US" b="1">
                <a:solidFill>
                  <a:schemeClr val="accent2"/>
                </a:solidFill>
              </a:rPr>
              <a:t>”</a:t>
            </a:r>
            <a:r>
              <a:rPr lang="en-US" altLang="ja-JP" b="1">
                <a:solidFill>
                  <a:schemeClr val="accent2"/>
                </a:solidFill>
              </a:rPr>
              <a:t> (1816)</a:t>
            </a:r>
            <a:endParaRPr lang="en-US">
              <a:solidFill>
                <a:srgbClr val="9900CC"/>
              </a:solidFill>
            </a:endParaRPr>
          </a:p>
        </p:txBody>
      </p:sp>
      <p:grpSp>
        <p:nvGrpSpPr>
          <p:cNvPr id="197635" name="Group 3"/>
          <p:cNvGrpSpPr>
            <a:grpSpLocks/>
          </p:cNvGrpSpPr>
          <p:nvPr/>
        </p:nvGrpSpPr>
        <p:grpSpPr bwMode="auto">
          <a:xfrm>
            <a:off x="5951538" y="1905000"/>
            <a:ext cx="2887662" cy="3962400"/>
            <a:chOff x="3696" y="1200"/>
            <a:chExt cx="1819" cy="2496"/>
          </a:xfrm>
        </p:grpSpPr>
        <p:sp>
          <p:nvSpPr>
            <p:cNvPr id="197647" name="Text Box 4"/>
            <p:cNvSpPr txBox="1">
              <a:spLocks noChangeArrowheads="1"/>
            </p:cNvSpPr>
            <p:nvPr/>
          </p:nvSpPr>
          <p:spPr bwMode="auto">
            <a:xfrm>
              <a:off x="3984" y="3216"/>
              <a:ext cx="1344" cy="480"/>
            </a:xfrm>
            <a:prstGeom prst="rect">
              <a:avLst/>
            </a:prstGeom>
            <a:noFill/>
            <a:ln w="9525">
              <a:noFill/>
              <a:miter lim="800000"/>
              <a:headEnd/>
              <a:tailEnd/>
            </a:ln>
          </p:spPr>
          <p:txBody>
            <a:bodyPr>
              <a:spAutoFit/>
            </a:bodyPr>
            <a:lstStyle/>
            <a:p>
              <a:pPr algn="ctr" eaLnBrk="0" hangingPunct="0">
                <a:spcBef>
                  <a:spcPct val="50000"/>
                </a:spcBef>
              </a:pPr>
              <a:r>
                <a:rPr lang="en-US">
                  <a:latin typeface="Times New Roman" pitchFamily="18" charset="0"/>
                </a:rPr>
                <a:t> </a:t>
              </a:r>
              <a:r>
                <a:rPr lang="en-US" sz="2000"/>
                <a:t>George Gordon,</a:t>
              </a:r>
            </a:p>
            <a:p>
              <a:pPr algn="ctr" eaLnBrk="0" hangingPunct="0"/>
              <a:r>
                <a:rPr lang="en-US" sz="2000"/>
                <a:t>Lord Byron</a:t>
              </a:r>
              <a:endParaRPr lang="en-US"/>
            </a:p>
          </p:txBody>
        </p:sp>
        <p:pic>
          <p:nvPicPr>
            <p:cNvPr id="197648" name="Picture 5" descr="Byron"/>
            <p:cNvPicPr>
              <a:picLocks noChangeAspect="1" noChangeArrowheads="1"/>
            </p:cNvPicPr>
            <p:nvPr/>
          </p:nvPicPr>
          <p:blipFill>
            <a:blip r:embed="rId3" cstate="print"/>
            <a:srcRect/>
            <a:stretch>
              <a:fillRect/>
            </a:stretch>
          </p:blipFill>
          <p:spPr bwMode="auto">
            <a:xfrm>
              <a:off x="3696" y="1200"/>
              <a:ext cx="1819" cy="2020"/>
            </a:xfrm>
            <a:prstGeom prst="rect">
              <a:avLst/>
            </a:prstGeom>
            <a:noFill/>
            <a:ln w="9525">
              <a:noFill/>
              <a:miter lim="800000"/>
              <a:headEnd/>
              <a:tailEnd/>
            </a:ln>
          </p:spPr>
        </p:pic>
      </p:grpSp>
      <p:grpSp>
        <p:nvGrpSpPr>
          <p:cNvPr id="197636" name="Group 6"/>
          <p:cNvGrpSpPr>
            <a:grpSpLocks/>
          </p:cNvGrpSpPr>
          <p:nvPr/>
        </p:nvGrpSpPr>
        <p:grpSpPr bwMode="auto">
          <a:xfrm>
            <a:off x="152400" y="1812925"/>
            <a:ext cx="2895600" cy="3749675"/>
            <a:chOff x="48" y="1056"/>
            <a:chExt cx="1824" cy="2362"/>
          </a:xfrm>
        </p:grpSpPr>
        <p:pic>
          <p:nvPicPr>
            <p:cNvPr id="197645" name="Picture 7" descr="PercyByssheShelley"/>
            <p:cNvPicPr>
              <a:picLocks noChangeAspect="1" noChangeArrowheads="1"/>
            </p:cNvPicPr>
            <p:nvPr/>
          </p:nvPicPr>
          <p:blipFill>
            <a:blip r:embed="rId4" cstate="print"/>
            <a:srcRect/>
            <a:stretch>
              <a:fillRect/>
            </a:stretch>
          </p:blipFill>
          <p:spPr bwMode="auto">
            <a:xfrm>
              <a:off x="192" y="1056"/>
              <a:ext cx="1604" cy="2064"/>
            </a:xfrm>
            <a:prstGeom prst="rect">
              <a:avLst/>
            </a:prstGeom>
            <a:noFill/>
            <a:ln w="9525">
              <a:noFill/>
              <a:miter lim="800000"/>
              <a:headEnd/>
              <a:tailEnd/>
            </a:ln>
          </p:spPr>
        </p:pic>
        <p:sp>
          <p:nvSpPr>
            <p:cNvPr id="197646" name="Text Box 8"/>
            <p:cNvSpPr txBox="1">
              <a:spLocks noChangeArrowheads="1"/>
            </p:cNvSpPr>
            <p:nvPr/>
          </p:nvSpPr>
          <p:spPr bwMode="auto">
            <a:xfrm>
              <a:off x="48" y="3168"/>
              <a:ext cx="1824" cy="250"/>
            </a:xfrm>
            <a:prstGeom prst="rect">
              <a:avLst/>
            </a:prstGeom>
            <a:noFill/>
            <a:ln w="9525">
              <a:noFill/>
              <a:miter lim="800000"/>
              <a:headEnd/>
              <a:tailEnd/>
            </a:ln>
          </p:spPr>
          <p:txBody>
            <a:bodyPr>
              <a:spAutoFit/>
            </a:bodyPr>
            <a:lstStyle/>
            <a:p>
              <a:pPr algn="ctr" eaLnBrk="0" hangingPunct="0">
                <a:spcBef>
                  <a:spcPct val="50000"/>
                </a:spcBef>
              </a:pPr>
              <a:r>
                <a:rPr lang="en-US" sz="2000"/>
                <a:t>Percy Bysshe Shelley</a:t>
              </a:r>
              <a:endParaRPr lang="en-US"/>
            </a:p>
          </p:txBody>
        </p:sp>
      </p:grpSp>
      <p:grpSp>
        <p:nvGrpSpPr>
          <p:cNvPr id="197637" name="Group 9"/>
          <p:cNvGrpSpPr>
            <a:grpSpLocks/>
          </p:cNvGrpSpPr>
          <p:nvPr/>
        </p:nvGrpSpPr>
        <p:grpSpPr bwMode="auto">
          <a:xfrm>
            <a:off x="3289300" y="1965325"/>
            <a:ext cx="2273300" cy="3521075"/>
            <a:chOff x="2016" y="1152"/>
            <a:chExt cx="1432" cy="2218"/>
          </a:xfrm>
        </p:grpSpPr>
        <p:pic>
          <p:nvPicPr>
            <p:cNvPr id="197643" name="Picture 10" descr="MaryShelley"/>
            <p:cNvPicPr>
              <a:picLocks noChangeAspect="1" noChangeArrowheads="1"/>
            </p:cNvPicPr>
            <p:nvPr/>
          </p:nvPicPr>
          <p:blipFill>
            <a:blip r:embed="rId5" cstate="print"/>
            <a:srcRect l="15384" r="17949"/>
            <a:stretch>
              <a:fillRect/>
            </a:stretch>
          </p:blipFill>
          <p:spPr bwMode="auto">
            <a:xfrm>
              <a:off x="2016" y="1152"/>
              <a:ext cx="1432" cy="1920"/>
            </a:xfrm>
            <a:prstGeom prst="rect">
              <a:avLst/>
            </a:prstGeom>
            <a:noFill/>
            <a:ln w="9525">
              <a:noFill/>
              <a:miter lim="800000"/>
              <a:headEnd/>
              <a:tailEnd/>
            </a:ln>
          </p:spPr>
        </p:pic>
        <p:sp>
          <p:nvSpPr>
            <p:cNvPr id="197644" name="Text Box 11"/>
            <p:cNvSpPr txBox="1">
              <a:spLocks noChangeArrowheads="1"/>
            </p:cNvSpPr>
            <p:nvPr/>
          </p:nvSpPr>
          <p:spPr bwMode="auto">
            <a:xfrm>
              <a:off x="2112" y="3120"/>
              <a:ext cx="1248" cy="250"/>
            </a:xfrm>
            <a:prstGeom prst="rect">
              <a:avLst/>
            </a:prstGeom>
            <a:noFill/>
            <a:ln w="9525">
              <a:noFill/>
              <a:miter lim="800000"/>
              <a:headEnd/>
              <a:tailEnd/>
            </a:ln>
          </p:spPr>
          <p:txBody>
            <a:bodyPr>
              <a:spAutoFit/>
            </a:bodyPr>
            <a:lstStyle/>
            <a:p>
              <a:pPr algn="ctr" eaLnBrk="0" hangingPunct="0">
                <a:spcBef>
                  <a:spcPct val="50000"/>
                </a:spcBef>
              </a:pPr>
              <a:r>
                <a:rPr lang="en-US" sz="2000"/>
                <a:t>Mary Shelley</a:t>
              </a:r>
              <a:endParaRPr lang="en-US"/>
            </a:p>
          </p:txBody>
        </p:sp>
      </p:grpSp>
      <p:pic>
        <p:nvPicPr>
          <p:cNvPr id="312332" name="Picture 12" descr="Frankenstein2b"/>
          <p:cNvPicPr>
            <a:picLocks noChangeAspect="1" noChangeArrowheads="1"/>
          </p:cNvPicPr>
          <p:nvPr/>
        </p:nvPicPr>
        <p:blipFill>
          <a:blip r:embed="rId6" cstate="print"/>
          <a:srcRect/>
          <a:stretch>
            <a:fillRect/>
          </a:stretch>
        </p:blipFill>
        <p:spPr bwMode="auto">
          <a:xfrm>
            <a:off x="4789488" y="457200"/>
            <a:ext cx="4489450" cy="5715000"/>
          </a:xfrm>
          <a:prstGeom prst="rect">
            <a:avLst/>
          </a:prstGeom>
          <a:noFill/>
          <a:ln w="9525">
            <a:noFill/>
            <a:miter lim="800000"/>
            <a:headEnd/>
            <a:tailEnd/>
          </a:ln>
        </p:spPr>
      </p:pic>
      <p:pic>
        <p:nvPicPr>
          <p:cNvPr id="312333" name="Picture 13" descr="Frankenstein"/>
          <p:cNvPicPr>
            <a:picLocks noChangeAspect="1" noChangeArrowheads="1"/>
          </p:cNvPicPr>
          <p:nvPr/>
        </p:nvPicPr>
        <p:blipFill>
          <a:blip r:embed="rId7" cstate="print"/>
          <a:srcRect t="3999"/>
          <a:stretch>
            <a:fillRect/>
          </a:stretch>
        </p:blipFill>
        <p:spPr bwMode="auto">
          <a:xfrm>
            <a:off x="2971800" y="685800"/>
            <a:ext cx="3355975" cy="5486400"/>
          </a:xfrm>
          <a:prstGeom prst="rect">
            <a:avLst/>
          </a:prstGeom>
          <a:noFill/>
          <a:ln w="9525">
            <a:noFill/>
            <a:miter lim="800000"/>
            <a:headEnd/>
            <a:tailEnd/>
          </a:ln>
        </p:spPr>
      </p:pic>
      <p:pic>
        <p:nvPicPr>
          <p:cNvPr id="312334" name="Picture 14" descr="Frankenstein4"/>
          <p:cNvPicPr>
            <a:picLocks noChangeAspect="1" noChangeArrowheads="1"/>
          </p:cNvPicPr>
          <p:nvPr/>
        </p:nvPicPr>
        <p:blipFill>
          <a:blip r:embed="rId8" cstate="print"/>
          <a:srcRect/>
          <a:stretch>
            <a:fillRect/>
          </a:stretch>
        </p:blipFill>
        <p:spPr bwMode="auto">
          <a:xfrm>
            <a:off x="0" y="685800"/>
            <a:ext cx="3386138" cy="5210175"/>
          </a:xfrm>
          <a:prstGeom prst="rect">
            <a:avLst/>
          </a:prstGeom>
          <a:noFill/>
          <a:ln w="9525">
            <a:noFill/>
            <a:miter lim="800000"/>
            <a:headEnd/>
            <a:tailEnd/>
          </a:ln>
        </p:spPr>
      </p:pic>
      <p:pic>
        <p:nvPicPr>
          <p:cNvPr id="312335" name="Picture 15" descr="Franskenstein8"/>
          <p:cNvPicPr>
            <a:picLocks noChangeAspect="1" noChangeArrowheads="1"/>
          </p:cNvPicPr>
          <p:nvPr/>
        </p:nvPicPr>
        <p:blipFill>
          <a:blip r:embed="rId9" cstate="print"/>
          <a:srcRect b="19740"/>
          <a:stretch>
            <a:fillRect/>
          </a:stretch>
        </p:blipFill>
        <p:spPr bwMode="auto">
          <a:xfrm>
            <a:off x="2743200" y="2133600"/>
            <a:ext cx="3633788" cy="3640138"/>
          </a:xfrm>
          <a:prstGeom prst="rect">
            <a:avLst/>
          </a:prstGeom>
          <a:noFill/>
          <a:ln w="9525">
            <a:noFill/>
            <a:miter lim="800000"/>
            <a:headEnd/>
            <a:tailEnd/>
          </a:ln>
        </p:spPr>
      </p:pic>
      <p:pic>
        <p:nvPicPr>
          <p:cNvPr id="312336" name="Picture 16" descr="FrankensteinStamp2"/>
          <p:cNvPicPr>
            <a:picLocks noChangeAspect="1" noChangeArrowheads="1"/>
          </p:cNvPicPr>
          <p:nvPr/>
        </p:nvPicPr>
        <p:blipFill>
          <a:blip r:embed="rId10" cstate="print"/>
          <a:srcRect/>
          <a:stretch>
            <a:fillRect/>
          </a:stretch>
        </p:blipFill>
        <p:spPr bwMode="auto">
          <a:xfrm>
            <a:off x="152400" y="152400"/>
            <a:ext cx="2449513" cy="304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12332"/>
                                        </p:tgtEl>
                                        <p:attrNameLst>
                                          <p:attrName>style.visibility</p:attrName>
                                        </p:attrNameLst>
                                      </p:cBhvr>
                                      <p:to>
                                        <p:strVal val="visible"/>
                                      </p:to>
                                    </p:set>
                                    <p:anim calcmode="lin" valueType="num">
                                      <p:cBhvr additive="base">
                                        <p:cTn id="7" dur="500" fill="hold"/>
                                        <p:tgtEl>
                                          <p:spTgt spid="312332"/>
                                        </p:tgtEl>
                                        <p:attrNameLst>
                                          <p:attrName>ppt_x</p:attrName>
                                        </p:attrNameLst>
                                      </p:cBhvr>
                                      <p:tavLst>
                                        <p:tav tm="0">
                                          <p:val>
                                            <p:strVal val="1+#ppt_w/2"/>
                                          </p:val>
                                        </p:tav>
                                        <p:tav tm="100000">
                                          <p:val>
                                            <p:strVal val="#ppt_x"/>
                                          </p:val>
                                        </p:tav>
                                      </p:tavLst>
                                    </p:anim>
                                    <p:anim calcmode="lin" valueType="num">
                                      <p:cBhvr additive="base">
                                        <p:cTn id="8" dur="500" fill="hold"/>
                                        <p:tgtEl>
                                          <p:spTgt spid="3123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312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312334"/>
                                        </p:tgtEl>
                                        <p:attrNameLst>
                                          <p:attrName>style.visibility</p:attrName>
                                        </p:attrNameLst>
                                      </p:cBhvr>
                                      <p:to>
                                        <p:strVal val="visible"/>
                                      </p:to>
                                    </p:set>
                                    <p:anim calcmode="lin" valueType="num">
                                      <p:cBhvr additive="base">
                                        <p:cTn id="17" dur="500" fill="hold"/>
                                        <p:tgtEl>
                                          <p:spTgt spid="312334"/>
                                        </p:tgtEl>
                                        <p:attrNameLst>
                                          <p:attrName>ppt_x</p:attrName>
                                        </p:attrNameLst>
                                      </p:cBhvr>
                                      <p:tavLst>
                                        <p:tav tm="0">
                                          <p:val>
                                            <p:strVal val="0-#ppt_w/2"/>
                                          </p:val>
                                        </p:tav>
                                        <p:tav tm="100000">
                                          <p:val>
                                            <p:strVal val="#ppt_x"/>
                                          </p:val>
                                        </p:tav>
                                      </p:tavLst>
                                    </p:anim>
                                    <p:anim calcmode="lin" valueType="num">
                                      <p:cBhvr additive="base">
                                        <p:cTn id="18" dur="500" fill="hold"/>
                                        <p:tgtEl>
                                          <p:spTgt spid="31233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123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312336"/>
                                        </p:tgtEl>
                                        <p:attrNameLst>
                                          <p:attrName>style.visibility</p:attrName>
                                        </p:attrNameLst>
                                      </p:cBhvr>
                                      <p:to>
                                        <p:strVal val="visible"/>
                                      </p:to>
                                    </p:set>
                                    <p:anim calcmode="lin" valueType="num">
                                      <p:cBhvr additive="base">
                                        <p:cTn id="27" dur="500" fill="hold"/>
                                        <p:tgtEl>
                                          <p:spTgt spid="312336"/>
                                        </p:tgtEl>
                                        <p:attrNameLst>
                                          <p:attrName>ppt_x</p:attrName>
                                        </p:attrNameLst>
                                      </p:cBhvr>
                                      <p:tavLst>
                                        <p:tav tm="0">
                                          <p:val>
                                            <p:strVal val="0-#ppt_w/2"/>
                                          </p:val>
                                        </p:tav>
                                        <p:tav tm="100000">
                                          <p:val>
                                            <p:strVal val="#ppt_x"/>
                                          </p:val>
                                        </p:tav>
                                      </p:tavLst>
                                    </p:anim>
                                    <p:anim calcmode="lin" valueType="num">
                                      <p:cBhvr additive="base">
                                        <p:cTn id="28" dur="500" fill="hold"/>
                                        <p:tgtEl>
                                          <p:spTgt spid="312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IMG_1824.JPG"/>
          <p:cNvPicPr>
            <a:picLocks noChangeAspect="1"/>
          </p:cNvPicPr>
          <p:nvPr/>
        </p:nvPicPr>
        <p:blipFill>
          <a:blip r:embed="rId3" cstate="print"/>
          <a:srcRect/>
          <a:stretch>
            <a:fillRect/>
          </a:stretch>
        </p:blipFill>
        <p:spPr bwMode="auto">
          <a:xfrm>
            <a:off x="0" y="0"/>
            <a:ext cx="10261600" cy="7696200"/>
          </a:xfrm>
          <a:prstGeom prst="rect">
            <a:avLst/>
          </a:prstGeom>
          <a:noFill/>
          <a:ln w="9525">
            <a:noFill/>
            <a:miter lim="800000"/>
            <a:headEnd/>
            <a:tailEnd/>
          </a:ln>
        </p:spPr>
      </p:pic>
      <p:pic>
        <p:nvPicPr>
          <p:cNvPr id="195587" name="Picture 3" descr="IMG_1833.JPG"/>
          <p:cNvPicPr>
            <a:picLocks noChangeAspect="1"/>
          </p:cNvPicPr>
          <p:nvPr/>
        </p:nvPicPr>
        <p:blipFill>
          <a:blip r:embed="rId4" cstate="print"/>
          <a:srcRect l="25887" t="8958" r="30782" b="15486"/>
          <a:stretch>
            <a:fillRect/>
          </a:stretch>
        </p:blipFill>
        <p:spPr bwMode="auto">
          <a:xfrm>
            <a:off x="0" y="2971800"/>
            <a:ext cx="3030538" cy="3962400"/>
          </a:xfrm>
          <a:prstGeom prst="rect">
            <a:avLst/>
          </a:prstGeom>
          <a:noFill/>
          <a:ln w="9525">
            <a:noFill/>
            <a:miter lim="800000"/>
            <a:headEnd/>
            <a:tailEnd/>
          </a:ln>
        </p:spPr>
      </p:pic>
      <p:pic>
        <p:nvPicPr>
          <p:cNvPr id="5" name="Picture 4" descr="Frankenstein.jpg"/>
          <p:cNvPicPr>
            <a:picLocks noChangeAspect="1"/>
          </p:cNvPicPr>
          <p:nvPr/>
        </p:nvPicPr>
        <p:blipFill>
          <a:blip r:embed="rId5" cstate="print"/>
          <a:srcRect l="20874" r="16176"/>
          <a:stretch>
            <a:fillRect/>
          </a:stretch>
        </p:blipFill>
        <p:spPr bwMode="auto">
          <a:xfrm>
            <a:off x="4684713" y="887413"/>
            <a:ext cx="4311650" cy="51371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685800" y="609600"/>
            <a:ext cx="5410200" cy="822325"/>
          </a:xfrm>
          <a:prstGeom prst="rect">
            <a:avLst/>
          </a:prstGeom>
          <a:noFill/>
          <a:ln w="9525">
            <a:noFill/>
            <a:miter lim="800000"/>
            <a:headEnd/>
            <a:tailEnd/>
          </a:ln>
        </p:spPr>
        <p:txBody>
          <a:bodyPr>
            <a:spAutoFit/>
          </a:bodyPr>
          <a:lstStyle/>
          <a:p>
            <a:pPr algn="ctr" eaLnBrk="0" hangingPunct="0">
              <a:spcBef>
                <a:spcPct val="50000"/>
              </a:spcBef>
            </a:pPr>
            <a:r>
              <a:rPr lang="en-US" b="1">
                <a:solidFill>
                  <a:schemeClr val="accent2"/>
                </a:solidFill>
              </a:rPr>
              <a:t>Tambora, 1815, produced the </a:t>
            </a:r>
            <a:r>
              <a:rPr lang="ja-JP" altLang="en-US" b="1">
                <a:solidFill>
                  <a:schemeClr val="accent2"/>
                </a:solidFill>
              </a:rPr>
              <a:t>“</a:t>
            </a:r>
            <a:r>
              <a:rPr lang="en-US" altLang="ja-JP" b="1">
                <a:solidFill>
                  <a:schemeClr val="accent2"/>
                </a:solidFill>
              </a:rPr>
              <a:t>Year Without a Summer</a:t>
            </a:r>
            <a:r>
              <a:rPr lang="ja-JP" altLang="en-US" b="1">
                <a:solidFill>
                  <a:schemeClr val="accent2"/>
                </a:solidFill>
              </a:rPr>
              <a:t>”</a:t>
            </a:r>
            <a:r>
              <a:rPr lang="en-US" altLang="ja-JP" b="1">
                <a:solidFill>
                  <a:schemeClr val="accent2"/>
                </a:solidFill>
              </a:rPr>
              <a:t> (1816)</a:t>
            </a:r>
            <a:endParaRPr lang="en-US">
              <a:solidFill>
                <a:srgbClr val="9900CC"/>
              </a:solidFill>
            </a:endParaRPr>
          </a:p>
        </p:txBody>
      </p:sp>
      <p:sp>
        <p:nvSpPr>
          <p:cNvPr id="198659" name="Text Box 3"/>
          <p:cNvSpPr txBox="1">
            <a:spLocks noChangeArrowheads="1"/>
          </p:cNvSpPr>
          <p:nvPr/>
        </p:nvSpPr>
        <p:spPr bwMode="auto">
          <a:xfrm>
            <a:off x="381000" y="1752600"/>
            <a:ext cx="1905000" cy="822325"/>
          </a:xfrm>
          <a:prstGeom prst="rect">
            <a:avLst/>
          </a:prstGeom>
          <a:noFill/>
          <a:ln w="9525">
            <a:noFill/>
            <a:miter lim="800000"/>
            <a:headEnd/>
            <a:tailEnd/>
          </a:ln>
        </p:spPr>
        <p:txBody>
          <a:bodyPr>
            <a:spAutoFit/>
          </a:bodyPr>
          <a:lstStyle/>
          <a:p>
            <a:pPr algn="ctr" eaLnBrk="0" hangingPunct="0">
              <a:spcBef>
                <a:spcPct val="50000"/>
              </a:spcBef>
            </a:pPr>
            <a:r>
              <a:rPr lang="ja-JP" altLang="en-US" i="1"/>
              <a:t>“</a:t>
            </a:r>
            <a:r>
              <a:rPr lang="en-US" altLang="ja-JP" i="1"/>
              <a:t>Darkness</a:t>
            </a:r>
            <a:r>
              <a:rPr lang="ja-JP" altLang="en-US" i="1"/>
              <a:t>”</a:t>
            </a:r>
            <a:r>
              <a:rPr lang="en-US" altLang="ja-JP"/>
              <a:t> by Byron</a:t>
            </a:r>
            <a:endParaRPr lang="en-US"/>
          </a:p>
        </p:txBody>
      </p:sp>
      <p:sp>
        <p:nvSpPr>
          <p:cNvPr id="198660" name="Text Box 4"/>
          <p:cNvSpPr txBox="1">
            <a:spLocks noChangeArrowheads="1"/>
          </p:cNvSpPr>
          <p:nvPr/>
        </p:nvSpPr>
        <p:spPr bwMode="auto">
          <a:xfrm>
            <a:off x="2590800" y="1808163"/>
            <a:ext cx="6172200" cy="4211637"/>
          </a:xfrm>
          <a:prstGeom prst="rect">
            <a:avLst/>
          </a:prstGeom>
          <a:noFill/>
          <a:ln w="9525">
            <a:noFill/>
            <a:miter lim="800000"/>
            <a:headEnd/>
            <a:tailEnd/>
          </a:ln>
        </p:spPr>
        <p:txBody>
          <a:bodyPr>
            <a:spAutoFit/>
          </a:bodyPr>
          <a:lstStyle/>
          <a:p>
            <a:pPr algn="just" eaLnBrk="0" hangingPunct="0"/>
            <a:r>
              <a:rPr lang="en-US" sz="1800" b="1"/>
              <a:t>I had a dream, which was not all a dream.</a:t>
            </a:r>
          </a:p>
          <a:p>
            <a:pPr algn="just" eaLnBrk="0" hangingPunct="0"/>
            <a:r>
              <a:rPr lang="en-US" sz="1800" b="1"/>
              <a:t>The bright sun was extinguish'd, and the stars</a:t>
            </a:r>
          </a:p>
          <a:p>
            <a:pPr algn="just" eaLnBrk="0" hangingPunct="0"/>
            <a:r>
              <a:rPr lang="en-US" sz="1800" b="1"/>
              <a:t>Did wander darkling in the eternal space,</a:t>
            </a:r>
          </a:p>
          <a:p>
            <a:pPr algn="just" eaLnBrk="0" hangingPunct="0"/>
            <a:r>
              <a:rPr lang="en-US" sz="1800" b="1"/>
              <a:t>Rayless, and pathless, and the icy earth</a:t>
            </a:r>
          </a:p>
          <a:p>
            <a:pPr algn="just" eaLnBrk="0" hangingPunct="0"/>
            <a:r>
              <a:rPr lang="en-US" sz="1800" b="1"/>
              <a:t>Swung blind and blackening in the moonless air;</a:t>
            </a:r>
          </a:p>
          <a:p>
            <a:pPr algn="just" eaLnBrk="0" hangingPunct="0"/>
            <a:r>
              <a:rPr lang="en-US" sz="1800" b="1"/>
              <a:t>Morn came and went—and came, and brought no day,</a:t>
            </a:r>
          </a:p>
          <a:p>
            <a:pPr algn="just" eaLnBrk="0" hangingPunct="0"/>
            <a:r>
              <a:rPr lang="en-US" sz="1800" b="1"/>
              <a:t>And men forgot their passions in the dread</a:t>
            </a:r>
          </a:p>
          <a:p>
            <a:pPr algn="just" eaLnBrk="0" hangingPunct="0"/>
            <a:r>
              <a:rPr lang="en-US" sz="1800" b="1"/>
              <a:t>Of this their desolation; and all hearts</a:t>
            </a:r>
          </a:p>
          <a:p>
            <a:pPr algn="just" eaLnBrk="0" hangingPunct="0"/>
            <a:r>
              <a:rPr lang="en-US" sz="1800" b="1"/>
              <a:t>Were chill'd into a selfish prayer for light:</a:t>
            </a:r>
          </a:p>
          <a:p>
            <a:pPr algn="just" eaLnBrk="0" hangingPunct="0"/>
            <a:r>
              <a:rPr lang="en-US" sz="1800" b="1"/>
              <a:t>And they did live by watchfires—and the thrones,</a:t>
            </a:r>
          </a:p>
          <a:p>
            <a:pPr algn="just" eaLnBrk="0" hangingPunct="0"/>
            <a:r>
              <a:rPr lang="en-US" sz="1800" b="1"/>
              <a:t>The palaces of crowned kings—the huts,</a:t>
            </a:r>
          </a:p>
          <a:p>
            <a:pPr algn="just" eaLnBrk="0" hangingPunct="0"/>
            <a:r>
              <a:rPr lang="en-US" sz="1800" b="1"/>
              <a:t>The habitations of all things which dwell,</a:t>
            </a:r>
          </a:p>
          <a:p>
            <a:pPr algn="just" eaLnBrk="0" hangingPunct="0"/>
            <a:r>
              <a:rPr lang="en-US" sz="1800" b="1"/>
              <a:t>Were burnt for beacons; cities were consumed,</a:t>
            </a:r>
          </a:p>
          <a:p>
            <a:pPr algn="just" eaLnBrk="0" hangingPunct="0"/>
            <a:r>
              <a:rPr lang="en-US" sz="1800" b="1"/>
              <a:t>And men were gather'd round their blazing homes</a:t>
            </a:r>
          </a:p>
          <a:p>
            <a:pPr algn="just" eaLnBrk="0" hangingPunct="0"/>
            <a:r>
              <a:rPr lang="en-US" sz="1800" b="1"/>
              <a:t>To look once more into each other's face; . . .</a:t>
            </a:r>
          </a:p>
        </p:txBody>
      </p:sp>
      <p:pic>
        <p:nvPicPr>
          <p:cNvPr id="198661" name="Picture 5" descr="Byron2flipped"/>
          <p:cNvPicPr>
            <a:picLocks noChangeAspect="1" noChangeArrowheads="1"/>
          </p:cNvPicPr>
          <p:nvPr/>
        </p:nvPicPr>
        <p:blipFill>
          <a:blip r:embed="rId3" cstate="print"/>
          <a:srcRect/>
          <a:stretch>
            <a:fillRect/>
          </a:stretch>
        </p:blipFill>
        <p:spPr bwMode="auto">
          <a:xfrm>
            <a:off x="304800" y="2667000"/>
            <a:ext cx="2120900" cy="317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682" name="Picture 2" descr="SimkinFatalities"/>
          <p:cNvPicPr>
            <a:picLocks noChangeAspect="1" noChangeArrowheads="1"/>
          </p:cNvPicPr>
          <p:nvPr/>
        </p:nvPicPr>
        <p:blipFill>
          <a:blip r:embed="rId3" cstate="print"/>
          <a:srcRect/>
          <a:stretch>
            <a:fillRect/>
          </a:stretch>
        </p:blipFill>
        <p:spPr bwMode="auto">
          <a:xfrm>
            <a:off x="990600" y="1752600"/>
            <a:ext cx="7467600" cy="4330700"/>
          </a:xfrm>
          <a:prstGeom prst="rect">
            <a:avLst/>
          </a:prstGeom>
          <a:noFill/>
          <a:ln w="9525">
            <a:noFill/>
            <a:miter lim="800000"/>
            <a:headEnd/>
            <a:tailEnd/>
          </a:ln>
        </p:spPr>
      </p:pic>
      <p:sp>
        <p:nvSpPr>
          <p:cNvPr id="199683" name="Text Box 3"/>
          <p:cNvSpPr txBox="1">
            <a:spLocks noChangeArrowheads="1"/>
          </p:cNvSpPr>
          <p:nvPr/>
        </p:nvSpPr>
        <p:spPr bwMode="auto">
          <a:xfrm>
            <a:off x="2238375" y="533400"/>
            <a:ext cx="4640263" cy="641350"/>
          </a:xfrm>
          <a:prstGeom prst="rect">
            <a:avLst/>
          </a:prstGeom>
          <a:noFill/>
          <a:ln w="9525">
            <a:noFill/>
            <a:miter lim="800000"/>
            <a:headEnd/>
            <a:tailEnd/>
          </a:ln>
        </p:spPr>
        <p:txBody>
          <a:bodyPr>
            <a:spAutoFit/>
          </a:bodyPr>
          <a:lstStyle/>
          <a:p>
            <a:pPr algn="ctr" eaLnBrk="0" hangingPunct="0">
              <a:spcBef>
                <a:spcPct val="50000"/>
              </a:spcBef>
            </a:pPr>
            <a:r>
              <a:rPr lang="en-US" sz="3600" b="1">
                <a:solidFill>
                  <a:schemeClr val="accent2"/>
                </a:solidFill>
              </a:rPr>
              <a:t>Volcano Fatalities</a:t>
            </a:r>
            <a:endParaRPr lang="en-US" sz="3600" b="1">
              <a:solidFill>
                <a:srgbClr val="9900CC"/>
              </a:solidFill>
            </a:endParaRPr>
          </a:p>
        </p:txBody>
      </p:sp>
      <p:grpSp>
        <p:nvGrpSpPr>
          <p:cNvPr id="2" name="Group 4"/>
          <p:cNvGrpSpPr>
            <a:grpSpLocks/>
          </p:cNvGrpSpPr>
          <p:nvPr/>
        </p:nvGrpSpPr>
        <p:grpSpPr bwMode="auto">
          <a:xfrm>
            <a:off x="609600" y="2997200"/>
            <a:ext cx="8153400" cy="3060700"/>
            <a:chOff x="384" y="1912"/>
            <a:chExt cx="5136" cy="1928"/>
          </a:xfrm>
        </p:grpSpPr>
        <p:sp>
          <p:nvSpPr>
            <p:cNvPr id="199692" name="Text Box 5"/>
            <p:cNvSpPr txBox="1">
              <a:spLocks noChangeArrowheads="1"/>
            </p:cNvSpPr>
            <p:nvPr/>
          </p:nvSpPr>
          <p:spPr bwMode="auto">
            <a:xfrm>
              <a:off x="384" y="2471"/>
              <a:ext cx="5136" cy="1369"/>
            </a:xfrm>
            <a:prstGeom prst="rect">
              <a:avLst/>
            </a:prstGeom>
            <a:solidFill>
              <a:schemeClr val="bg1"/>
            </a:solidFill>
            <a:ln w="9525">
              <a:noFill/>
              <a:miter lim="800000"/>
              <a:headEnd/>
              <a:tailEnd/>
            </a:ln>
          </p:spPr>
          <p:txBody>
            <a:bodyPr>
              <a:spAutoFit/>
            </a:bodyPr>
            <a:lstStyle/>
            <a:p>
              <a:pPr marL="911225" indent="-911225" eaLnBrk="0" hangingPunct="0">
                <a:spcBef>
                  <a:spcPct val="50000"/>
                </a:spcBef>
              </a:pPr>
              <a:endParaRPr lang="en-US"/>
            </a:p>
            <a:p>
              <a:pPr marL="911225" indent="-911225" eaLnBrk="0" hangingPunct="0">
                <a:lnSpc>
                  <a:spcPct val="110000"/>
                </a:lnSpc>
                <a:spcBef>
                  <a:spcPct val="50000"/>
                </a:spcBef>
              </a:pPr>
              <a:r>
                <a:rPr lang="en-US"/>
                <a:t>The </a:t>
              </a:r>
              <a:r>
                <a:rPr lang="en-US" b="1">
                  <a:solidFill>
                    <a:schemeClr val="accent2"/>
                  </a:solidFill>
                </a:rPr>
                <a:t>1783 Laki eruption</a:t>
              </a:r>
              <a:r>
                <a:rPr lang="en-US"/>
                <a:t> killed 75% of all the livestock and 24% of all the people on Iceland.</a:t>
              </a:r>
            </a:p>
            <a:p>
              <a:pPr marL="911225" indent="-911225" algn="ctr" eaLnBrk="0" hangingPunct="0">
                <a:spcBef>
                  <a:spcPct val="100000"/>
                </a:spcBef>
              </a:pPr>
              <a:endParaRPr lang="en-US"/>
            </a:p>
          </p:txBody>
        </p:sp>
        <p:sp>
          <p:nvSpPr>
            <p:cNvPr id="199693" name="Rectangle 6"/>
            <p:cNvSpPr>
              <a:spLocks noChangeArrowheads="1"/>
            </p:cNvSpPr>
            <p:nvPr/>
          </p:nvSpPr>
          <p:spPr bwMode="auto">
            <a:xfrm>
              <a:off x="3936" y="1912"/>
              <a:ext cx="516" cy="152"/>
            </a:xfrm>
            <a:prstGeom prst="rect">
              <a:avLst/>
            </a:prstGeom>
            <a:noFill/>
            <a:ln w="28575">
              <a:solidFill>
                <a:schemeClr val="tx1"/>
              </a:solidFill>
              <a:miter lim="800000"/>
              <a:headEnd/>
              <a:tailEnd/>
            </a:ln>
          </p:spPr>
          <p:txBody>
            <a:bodyPr anchor="ctr">
              <a:spAutoFit/>
            </a:bodyPr>
            <a:lstStyle/>
            <a:p>
              <a:endParaRPr lang="en-US"/>
            </a:p>
          </p:txBody>
        </p:sp>
      </p:grpSp>
      <p:sp>
        <p:nvSpPr>
          <p:cNvPr id="199685" name="Text Box 7"/>
          <p:cNvSpPr txBox="1">
            <a:spLocks noChangeArrowheads="1"/>
          </p:cNvSpPr>
          <p:nvPr/>
        </p:nvSpPr>
        <p:spPr bwMode="auto">
          <a:xfrm>
            <a:off x="2286000" y="6286500"/>
            <a:ext cx="3962400" cy="457200"/>
          </a:xfrm>
          <a:prstGeom prst="rect">
            <a:avLst/>
          </a:prstGeom>
          <a:noFill/>
          <a:ln w="9525">
            <a:noFill/>
            <a:miter lim="800000"/>
            <a:headEnd/>
            <a:tailEnd/>
          </a:ln>
        </p:spPr>
        <p:txBody>
          <a:bodyPr>
            <a:spAutoFit/>
          </a:bodyPr>
          <a:lstStyle/>
          <a:p>
            <a:pPr algn="ctr" eaLnBrk="0" hangingPunct="0">
              <a:spcBef>
                <a:spcPct val="50000"/>
              </a:spcBef>
            </a:pPr>
            <a:r>
              <a:rPr lang="en-US" b="1">
                <a:solidFill>
                  <a:schemeClr val="bg1"/>
                </a:solidFill>
              </a:rPr>
              <a:t>Simkin </a:t>
            </a:r>
            <a:r>
              <a:rPr lang="en-US" b="1" i="1">
                <a:solidFill>
                  <a:schemeClr val="bg1"/>
                </a:solidFill>
              </a:rPr>
              <a:t>et al.</a:t>
            </a:r>
            <a:r>
              <a:rPr lang="en-US" b="1">
                <a:solidFill>
                  <a:schemeClr val="bg1"/>
                </a:solidFill>
              </a:rPr>
              <a:t> (2001)</a:t>
            </a:r>
          </a:p>
        </p:txBody>
      </p:sp>
      <p:grpSp>
        <p:nvGrpSpPr>
          <p:cNvPr id="3" name="Group 13"/>
          <p:cNvGrpSpPr>
            <a:grpSpLocks/>
          </p:cNvGrpSpPr>
          <p:nvPr/>
        </p:nvGrpSpPr>
        <p:grpSpPr bwMode="auto">
          <a:xfrm>
            <a:off x="609600" y="2667000"/>
            <a:ext cx="8153400" cy="3395663"/>
            <a:chOff x="384" y="1680"/>
            <a:chExt cx="5136" cy="2139"/>
          </a:xfrm>
        </p:grpSpPr>
        <p:sp>
          <p:nvSpPr>
            <p:cNvPr id="199690" name="Rectangle 14"/>
            <p:cNvSpPr>
              <a:spLocks noChangeArrowheads="1"/>
            </p:cNvSpPr>
            <p:nvPr/>
          </p:nvSpPr>
          <p:spPr bwMode="auto">
            <a:xfrm>
              <a:off x="4512" y="1680"/>
              <a:ext cx="660" cy="312"/>
            </a:xfrm>
            <a:prstGeom prst="rect">
              <a:avLst/>
            </a:prstGeom>
            <a:noFill/>
            <a:ln w="28575">
              <a:solidFill>
                <a:schemeClr val="tx1"/>
              </a:solidFill>
              <a:miter lim="800000"/>
              <a:headEnd/>
              <a:tailEnd/>
            </a:ln>
          </p:spPr>
          <p:txBody>
            <a:bodyPr anchor="ctr">
              <a:spAutoFit/>
            </a:bodyPr>
            <a:lstStyle/>
            <a:p>
              <a:endParaRPr lang="en-US"/>
            </a:p>
          </p:txBody>
        </p:sp>
        <p:sp>
          <p:nvSpPr>
            <p:cNvPr id="199691" name="Text Box 15"/>
            <p:cNvSpPr txBox="1">
              <a:spLocks noChangeArrowheads="1"/>
            </p:cNvSpPr>
            <p:nvPr/>
          </p:nvSpPr>
          <p:spPr bwMode="auto">
            <a:xfrm>
              <a:off x="384" y="2496"/>
              <a:ext cx="5136" cy="1323"/>
            </a:xfrm>
            <a:prstGeom prst="rect">
              <a:avLst/>
            </a:prstGeom>
            <a:solidFill>
              <a:schemeClr val="bg1"/>
            </a:solidFill>
            <a:ln w="9525">
              <a:noFill/>
              <a:miter lim="800000"/>
              <a:headEnd/>
              <a:tailEnd/>
            </a:ln>
          </p:spPr>
          <p:txBody>
            <a:bodyPr>
              <a:spAutoFit/>
            </a:bodyPr>
            <a:lstStyle/>
            <a:p>
              <a:pPr marL="231775" indent="-231775" defTabSz="461963" eaLnBrk="0" hangingPunct="0">
                <a:spcBef>
                  <a:spcPct val="50000"/>
                </a:spcBef>
              </a:pPr>
              <a:r>
                <a:rPr lang="en-US"/>
                <a:t>The 1816 typhus epidemic in Ireland spread to England and Scotland, killing 65,000.  Bad harvests in India produced a cholera epidemic, which spread to Asia and Europe (the great cholera pandemic of the century).</a:t>
              </a:r>
            </a:p>
            <a:p>
              <a:pPr marL="231775" indent="-231775" defTabSz="461963" eaLnBrk="0" hangingPunct="0">
                <a:spcBef>
                  <a:spcPct val="50000"/>
                </a:spcBef>
              </a:pPr>
              <a:endParaRPr lang="en-US"/>
            </a:p>
          </p:txBody>
        </p:sp>
      </p:grpSp>
      <p:grpSp>
        <p:nvGrpSpPr>
          <p:cNvPr id="4" name="Group 16"/>
          <p:cNvGrpSpPr>
            <a:grpSpLocks/>
          </p:cNvGrpSpPr>
          <p:nvPr/>
        </p:nvGrpSpPr>
        <p:grpSpPr bwMode="auto">
          <a:xfrm>
            <a:off x="533400" y="2667000"/>
            <a:ext cx="8153400" cy="3319463"/>
            <a:chOff x="336" y="1680"/>
            <a:chExt cx="5136" cy="2091"/>
          </a:xfrm>
        </p:grpSpPr>
        <p:sp>
          <p:nvSpPr>
            <p:cNvPr id="199688" name="Rectangle 17"/>
            <p:cNvSpPr>
              <a:spLocks noChangeArrowheads="1"/>
            </p:cNvSpPr>
            <p:nvPr/>
          </p:nvSpPr>
          <p:spPr bwMode="auto">
            <a:xfrm>
              <a:off x="4512" y="1680"/>
              <a:ext cx="660" cy="312"/>
            </a:xfrm>
            <a:prstGeom prst="rect">
              <a:avLst/>
            </a:prstGeom>
            <a:noFill/>
            <a:ln w="28575">
              <a:solidFill>
                <a:schemeClr val="tx1"/>
              </a:solidFill>
              <a:miter lim="800000"/>
              <a:headEnd/>
              <a:tailEnd/>
            </a:ln>
          </p:spPr>
          <p:txBody>
            <a:bodyPr anchor="ctr">
              <a:spAutoFit/>
            </a:bodyPr>
            <a:lstStyle/>
            <a:p>
              <a:endParaRPr lang="en-US"/>
            </a:p>
          </p:txBody>
        </p:sp>
        <p:sp>
          <p:nvSpPr>
            <p:cNvPr id="199689" name="Text Box 18"/>
            <p:cNvSpPr txBox="1">
              <a:spLocks noChangeArrowheads="1"/>
            </p:cNvSpPr>
            <p:nvPr/>
          </p:nvSpPr>
          <p:spPr bwMode="auto">
            <a:xfrm>
              <a:off x="336" y="2448"/>
              <a:ext cx="5136" cy="1323"/>
            </a:xfrm>
            <a:prstGeom prst="rect">
              <a:avLst/>
            </a:prstGeom>
            <a:solidFill>
              <a:schemeClr val="bg1"/>
            </a:solidFill>
            <a:ln w="9525">
              <a:noFill/>
              <a:miter lim="800000"/>
              <a:headEnd/>
              <a:tailEnd/>
            </a:ln>
          </p:spPr>
          <p:txBody>
            <a:bodyPr>
              <a:spAutoFit/>
            </a:bodyPr>
            <a:lstStyle/>
            <a:p>
              <a:pPr marL="461963" indent="-461963" defTabSz="461963" eaLnBrk="0" hangingPunct="0">
                <a:spcBef>
                  <a:spcPct val="50000"/>
                </a:spcBef>
              </a:pPr>
              <a:r>
                <a:rPr lang="en-US"/>
                <a:t>The </a:t>
              </a:r>
              <a:r>
                <a:rPr lang="en-US" b="1">
                  <a:solidFill>
                    <a:schemeClr val="accent2"/>
                  </a:solidFill>
                </a:rPr>
                <a:t>1815 Tambora eruption</a:t>
              </a:r>
              <a:r>
                <a:rPr lang="en-US"/>
                <a:t> killed 35% of the people on Sumbawa (48,000 in 2 years, 10,000 immediately and 38,000 from hunger and disease) and 44,000 on Lombok 160 km to the east.</a:t>
              </a:r>
            </a:p>
            <a:p>
              <a:pPr marL="461963" indent="-461963" defTabSz="461963" eaLnBrk="0" hangingPunct="0">
                <a:spcBef>
                  <a:spcPct val="50000"/>
                </a:spcBef>
              </a:pP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Text Box 18"/>
          <p:cNvSpPr txBox="1">
            <a:spLocks noChangeArrowheads="1"/>
          </p:cNvSpPr>
          <p:nvPr/>
        </p:nvSpPr>
        <p:spPr bwMode="auto">
          <a:xfrm>
            <a:off x="465138" y="728663"/>
            <a:ext cx="8272462" cy="4464050"/>
          </a:xfrm>
          <a:prstGeom prst="rect">
            <a:avLst/>
          </a:prstGeom>
          <a:noFill/>
          <a:ln w="9525">
            <a:noFill/>
            <a:miter lim="800000"/>
            <a:headEnd/>
            <a:tailEnd/>
          </a:ln>
        </p:spPr>
        <p:txBody>
          <a:bodyPr>
            <a:spAutoFit/>
          </a:bodyPr>
          <a:lstStyle/>
          <a:p>
            <a:pPr marL="231775" indent="-231775">
              <a:spcAft>
                <a:spcPts val="1200"/>
              </a:spcAft>
              <a:buFont typeface="Arial" pitchFamily="34" charset="0"/>
              <a:buChar char="•"/>
            </a:pPr>
            <a:r>
              <a:rPr lang="en-US" b="1"/>
              <a:t>The 1815 Tambora eruption killed 35% of the people on Sumbawa (48,000 in 2 years, 10,000 immediately and 38,000 from hunger and disease) and 44,000 on Lombok 160 km to the east.</a:t>
            </a:r>
          </a:p>
          <a:p>
            <a:pPr marL="231775" indent="-231775">
              <a:spcAft>
                <a:spcPts val="1200"/>
              </a:spcAft>
              <a:buFont typeface="Arial" pitchFamily="34" charset="0"/>
              <a:buChar char="•"/>
            </a:pPr>
            <a:r>
              <a:rPr lang="en-US" b="1"/>
              <a:t>The 1816 typhus epidemic in Ireland spread to England and Scotland, killing 65,000. It was the last great subsistence crisis to affect the Western world.</a:t>
            </a:r>
          </a:p>
          <a:p>
            <a:pPr marL="231775" indent="-231775">
              <a:spcAft>
                <a:spcPts val="1200"/>
              </a:spcAft>
              <a:buFont typeface="Arial" pitchFamily="34" charset="0"/>
              <a:buChar char="•"/>
            </a:pPr>
            <a:r>
              <a:rPr lang="en-US" b="1"/>
              <a:t>Bad harvests in India produced a cholera epidemic, which spread to Asia and Europe (the great cholera pandemic of the century).</a:t>
            </a:r>
          </a:p>
        </p:txBody>
      </p:sp>
      <p:sp>
        <p:nvSpPr>
          <p:cNvPr id="200707" name="TextBox 6"/>
          <p:cNvSpPr txBox="1">
            <a:spLocks noChangeArrowheads="1"/>
          </p:cNvSpPr>
          <p:nvPr/>
        </p:nvSpPr>
        <p:spPr bwMode="auto">
          <a:xfrm>
            <a:off x="536575" y="5311775"/>
            <a:ext cx="7823200" cy="831850"/>
          </a:xfrm>
          <a:prstGeom prst="rect">
            <a:avLst/>
          </a:prstGeom>
          <a:noFill/>
          <a:ln w="9525">
            <a:noFill/>
            <a:miter lim="800000"/>
            <a:headEnd/>
            <a:tailEnd/>
          </a:ln>
        </p:spPr>
        <p:txBody>
          <a:bodyPr>
            <a:spAutoFit/>
          </a:bodyPr>
          <a:lstStyle/>
          <a:p>
            <a:pPr marL="231775" indent="-231775"/>
            <a:r>
              <a:rPr lang="en-US" sz="1600">
                <a:solidFill>
                  <a:schemeClr val="accent2"/>
                </a:solidFill>
              </a:rPr>
              <a:t>Oppenheimer, Clive, 2003:  Climatic, environmental and human consequences of the largest known historic eruption: Tambora volcano (Indonesia) 1815, </a:t>
            </a:r>
            <a:r>
              <a:rPr lang="en-US" sz="1600" i="1">
                <a:solidFill>
                  <a:schemeClr val="accent2"/>
                </a:solidFill>
              </a:rPr>
              <a:t>Prog. Phys. Geog.</a:t>
            </a:r>
            <a:r>
              <a:rPr lang="en-US" sz="1600">
                <a:solidFill>
                  <a:schemeClr val="accent2"/>
                </a:solidFill>
              </a:rPr>
              <a:t>, </a:t>
            </a:r>
            <a:r>
              <a:rPr lang="en-US" sz="1600" b="1">
                <a:solidFill>
                  <a:schemeClr val="accent2"/>
                </a:solidFill>
              </a:rPr>
              <a:t>27</a:t>
            </a:r>
            <a:r>
              <a:rPr lang="en-US" sz="1600">
                <a:solidFill>
                  <a:schemeClr val="accent2"/>
                </a:solidFill>
              </a:rPr>
              <a:t>, 230–259.</a:t>
            </a: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Text Box 3"/>
          <p:cNvSpPr txBox="1">
            <a:spLocks noChangeArrowheads="1"/>
          </p:cNvSpPr>
          <p:nvPr/>
        </p:nvSpPr>
        <p:spPr bwMode="auto">
          <a:xfrm>
            <a:off x="0" y="631825"/>
            <a:ext cx="9020175" cy="5632450"/>
          </a:xfrm>
          <a:prstGeom prst="rect">
            <a:avLst/>
          </a:prstGeom>
          <a:noFill/>
          <a:ln w="9525">
            <a:noFill/>
            <a:miter lim="800000"/>
            <a:headEnd/>
            <a:tailEnd/>
          </a:ln>
        </p:spPr>
        <p:txBody>
          <a:bodyPr>
            <a:spAutoFit/>
          </a:bodyPr>
          <a:lstStyle/>
          <a:p>
            <a:pPr marL="460375" indent="-460375">
              <a:spcBef>
                <a:spcPct val="50000"/>
              </a:spcBef>
              <a:buFontTx/>
              <a:buAutoNum type="arabicPeriod"/>
            </a:pPr>
            <a:r>
              <a:rPr lang="en-US" sz="2000" b="1">
                <a:solidFill>
                  <a:schemeClr val="accent2"/>
                </a:solidFill>
              </a:rPr>
              <a:t>A nuclear war cannot be won. </a:t>
            </a:r>
            <a:r>
              <a:rPr lang="en-US" sz="2000">
                <a:solidFill>
                  <a:schemeClr val="accent2"/>
                </a:solidFill>
              </a:rPr>
              <a:t> Even a </a:t>
            </a:r>
            <a:r>
              <a:rPr lang="ja-JP" altLang="en-US" sz="2000">
                <a:solidFill>
                  <a:schemeClr val="accent2"/>
                </a:solidFill>
              </a:rPr>
              <a:t>“</a:t>
            </a:r>
            <a:r>
              <a:rPr lang="en-US" altLang="ja-JP" sz="2000">
                <a:solidFill>
                  <a:schemeClr val="accent2"/>
                </a:solidFill>
              </a:rPr>
              <a:t>first strike</a:t>
            </a:r>
            <a:r>
              <a:rPr lang="ja-JP" altLang="en-US" sz="2000">
                <a:solidFill>
                  <a:schemeClr val="accent2"/>
                </a:solidFill>
              </a:rPr>
              <a:t>”</a:t>
            </a:r>
            <a:r>
              <a:rPr lang="en-US" altLang="ja-JP" sz="2000">
                <a:solidFill>
                  <a:schemeClr val="accent2"/>
                </a:solidFill>
              </a:rPr>
              <a:t> would be suicide.  It is not MAD any more but SAD – Self-Assured Destruction, even for a very small number of weapons.</a:t>
            </a:r>
          </a:p>
          <a:p>
            <a:pPr marL="460375" indent="-460375">
              <a:spcBef>
                <a:spcPct val="50000"/>
              </a:spcBef>
              <a:buFontTx/>
              <a:buAutoNum type="arabicPeriod"/>
            </a:pPr>
            <a:r>
              <a:rPr lang="en-US" sz="2000" b="1"/>
              <a:t>Even a </a:t>
            </a:r>
            <a:r>
              <a:rPr lang="ja-JP" altLang="en-US" sz="2000" b="1"/>
              <a:t>“</a:t>
            </a:r>
            <a:r>
              <a:rPr lang="en-US" altLang="ja-JP" sz="2000" b="1"/>
              <a:t>limited</a:t>
            </a:r>
            <a:r>
              <a:rPr lang="ja-JP" altLang="en-US" sz="2000" b="1"/>
              <a:t>”</a:t>
            </a:r>
            <a:r>
              <a:rPr lang="en-US" altLang="ja-JP" sz="2000" b="1"/>
              <a:t> nuclear war could cause severe effects</a:t>
            </a:r>
            <a:r>
              <a:rPr lang="en-US" altLang="ja-JP" sz="2000"/>
              <a:t>, if targeted at cities and industrial areas, and it is doubtful that a nuclear war could ever be limited.</a:t>
            </a:r>
          </a:p>
          <a:p>
            <a:pPr marL="460375" indent="-460375">
              <a:spcBef>
                <a:spcPct val="50000"/>
              </a:spcBef>
              <a:buFontTx/>
              <a:buAutoNum type="arabicPeriod"/>
            </a:pPr>
            <a:r>
              <a:rPr lang="ja-JP" altLang="en-US" sz="2000" b="1">
                <a:solidFill>
                  <a:schemeClr val="accent2"/>
                </a:solidFill>
              </a:rPr>
              <a:t>“</a:t>
            </a:r>
            <a:r>
              <a:rPr lang="en-US" altLang="ja-JP" sz="2000" b="1">
                <a:solidFill>
                  <a:schemeClr val="accent2"/>
                </a:solidFill>
              </a:rPr>
              <a:t>Star Wars</a:t>
            </a:r>
            <a:r>
              <a:rPr lang="ja-JP" altLang="en-US" sz="2000" b="1">
                <a:solidFill>
                  <a:schemeClr val="accent2"/>
                </a:solidFill>
              </a:rPr>
              <a:t>”</a:t>
            </a:r>
            <a:r>
              <a:rPr lang="en-US" altLang="ja-JP" sz="2000">
                <a:solidFill>
                  <a:schemeClr val="accent2"/>
                </a:solidFill>
              </a:rPr>
              <a:t> (Strategic Defense Initiative, now the Missile Defense Agency) </a:t>
            </a:r>
            <a:r>
              <a:rPr lang="en-US" altLang="ja-JP" sz="2000" b="1">
                <a:solidFill>
                  <a:schemeClr val="accent2"/>
                </a:solidFill>
              </a:rPr>
              <a:t>is not the answer</a:t>
            </a:r>
            <a:r>
              <a:rPr lang="en-US" altLang="ja-JP" sz="2000">
                <a:solidFill>
                  <a:schemeClr val="accent2"/>
                </a:solidFill>
              </a:rPr>
              <a:t>, since it still does not work after 30 years of work.  Even if it worked according to specifications, it would let in too many weapons, such as on cruise missiles.</a:t>
            </a:r>
          </a:p>
          <a:p>
            <a:pPr marL="460375" indent="-460375">
              <a:spcBef>
                <a:spcPct val="50000"/>
              </a:spcBef>
              <a:buFontTx/>
              <a:buAutoNum type="arabicPeriod"/>
            </a:pPr>
            <a:r>
              <a:rPr lang="en-US" sz="2000" b="1"/>
              <a:t>Indirect effects of nuclear war are greater that direct effects. </a:t>
            </a:r>
            <a:r>
              <a:rPr lang="en-US" sz="2000"/>
              <a:t> There would be many innocent victims in non-combatant nations.</a:t>
            </a:r>
          </a:p>
          <a:p>
            <a:pPr marL="460375" indent="-460375">
              <a:spcBef>
                <a:spcPct val="50000"/>
              </a:spcBef>
              <a:buFontTx/>
              <a:buAutoNum type="arabicPeriod"/>
            </a:pPr>
            <a:r>
              <a:rPr lang="en-US" sz="2000" b="1">
                <a:solidFill>
                  <a:schemeClr val="accent2"/>
                </a:solidFill>
              </a:rPr>
              <a:t>Only nuclear disarmament will prevent the possibility of a nuclear environmental catastrophe.</a:t>
            </a:r>
            <a:r>
              <a:rPr lang="en-US" sz="2000">
                <a:solidFill>
                  <a:schemeClr val="accent2"/>
                </a:solidFill>
              </a:rPr>
              <a:t>  Continuing American and Russian reductions set an example for others, maintain the nuclear deterrence of each, and dramatically lowering the chances of nuclear winter.</a:t>
            </a:r>
          </a:p>
        </p:txBody>
      </p:sp>
      <p:sp>
        <p:nvSpPr>
          <p:cNvPr id="201731" name="Text Box 4"/>
          <p:cNvSpPr txBox="1">
            <a:spLocks noChangeArrowheads="1"/>
          </p:cNvSpPr>
          <p:nvPr/>
        </p:nvSpPr>
        <p:spPr bwMode="auto">
          <a:xfrm>
            <a:off x="312738" y="0"/>
            <a:ext cx="8499475" cy="457200"/>
          </a:xfrm>
          <a:prstGeom prst="rect">
            <a:avLst/>
          </a:prstGeom>
          <a:noFill/>
          <a:ln w="9525">
            <a:noFill/>
            <a:miter lim="800000"/>
            <a:headEnd/>
            <a:tailEnd/>
          </a:ln>
        </p:spPr>
        <p:txBody>
          <a:bodyPr>
            <a:spAutoFit/>
          </a:bodyPr>
          <a:lstStyle/>
          <a:p>
            <a:pPr algn="ctr">
              <a:spcBef>
                <a:spcPct val="50000"/>
              </a:spcBef>
            </a:pPr>
            <a:r>
              <a:rPr lang="en-US" b="1"/>
              <a:t>Policy Implications of the Use of Nuclear Weapons</a:t>
            </a:r>
            <a:endParaRPr lang="en-US"/>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1"/>
          <p:cNvSpPr txBox="1">
            <a:spLocks noChangeArrowheads="1"/>
          </p:cNvSpPr>
          <p:nvPr/>
        </p:nvSpPr>
        <p:spPr bwMode="auto">
          <a:xfrm>
            <a:off x="163513" y="0"/>
            <a:ext cx="8780462" cy="6324600"/>
          </a:xfrm>
          <a:prstGeom prst="rect">
            <a:avLst/>
          </a:prstGeom>
          <a:noFill/>
          <a:ln w="9525">
            <a:noFill/>
            <a:miter lim="800000"/>
            <a:headEnd/>
            <a:tailEnd/>
          </a:ln>
        </p:spPr>
        <p:txBody>
          <a:bodyPr>
            <a:spAutoFit/>
          </a:bodyPr>
          <a:lstStyle/>
          <a:p>
            <a:pPr algn="ctr">
              <a:spcAft>
                <a:spcPts val="1200"/>
              </a:spcAft>
            </a:pPr>
            <a:r>
              <a:rPr lang="en-US" sz="2800" b="1" dirty="0"/>
              <a:t>Five Myths About Nuclear Weapons</a:t>
            </a:r>
          </a:p>
          <a:p>
            <a:pPr algn="ctr">
              <a:spcAft>
                <a:spcPts val="1800"/>
              </a:spcAft>
            </a:pPr>
            <a:r>
              <a:rPr lang="en-US" dirty="0"/>
              <a:t>Ward Wilson, </a:t>
            </a:r>
            <a:r>
              <a:rPr lang="en-US" i="1" dirty="0"/>
              <a:t>New York Times</a:t>
            </a:r>
            <a:r>
              <a:rPr lang="en-US" dirty="0"/>
              <a:t>, January 13, 2013</a:t>
            </a:r>
          </a:p>
          <a:p>
            <a:pPr marL="341313" indent="-341313">
              <a:spcAft>
                <a:spcPts val="1200"/>
              </a:spcAft>
              <a:buFontTx/>
              <a:buAutoNum type="arabicPeriod"/>
            </a:pPr>
            <a:r>
              <a:rPr lang="en-US" dirty="0"/>
              <a:t>Nuclear weapons altered the course of World War II. </a:t>
            </a:r>
            <a:r>
              <a:rPr lang="en-US" dirty="0">
                <a:solidFill>
                  <a:srgbClr val="0000FF"/>
                </a:solidFill>
              </a:rPr>
              <a:t>(66 Japanese cities were destroyed by conventional weapons.  Two more did not make a difference.)</a:t>
            </a:r>
          </a:p>
          <a:p>
            <a:pPr marL="341313" indent="-341313">
              <a:spcAft>
                <a:spcPts val="1200"/>
              </a:spcAft>
              <a:buFontTx/>
              <a:buAutoNum type="arabicPeriod"/>
            </a:pPr>
            <a:r>
              <a:rPr lang="en-US" dirty="0"/>
              <a:t>Decisive destruction.</a:t>
            </a:r>
            <a:r>
              <a:rPr lang="en-US" dirty="0">
                <a:solidFill>
                  <a:srgbClr val="0000FF"/>
                </a:solidFill>
              </a:rPr>
              <a:t> (Mass destruction doesn</a:t>
            </a:r>
            <a:r>
              <a:rPr lang="en-US" altLang="en-US" dirty="0">
                <a:solidFill>
                  <a:srgbClr val="0000FF"/>
                </a:solidFill>
              </a:rPr>
              <a:t>’</a:t>
            </a:r>
            <a:r>
              <a:rPr lang="en-US" dirty="0">
                <a:solidFill>
                  <a:srgbClr val="0000FF"/>
                </a:solidFill>
              </a:rPr>
              <a:t>t win wars; killing soldiers does.)</a:t>
            </a:r>
          </a:p>
          <a:p>
            <a:pPr marL="341313" indent="-341313">
              <a:spcAft>
                <a:spcPts val="1200"/>
              </a:spcAft>
              <a:buFontTx/>
              <a:buAutoNum type="arabicPeriod"/>
            </a:pPr>
            <a:r>
              <a:rPr lang="en-US" dirty="0"/>
              <a:t>Nuclear deterrence. </a:t>
            </a:r>
            <a:r>
              <a:rPr lang="en-US" dirty="0">
                <a:solidFill>
                  <a:srgbClr val="0000FF"/>
                </a:solidFill>
              </a:rPr>
              <a:t>(Did not stop Falklands War, Yom Kippur War, or Soviets after World War II.  Who won the wars in Afghanistan and Vietnam?)</a:t>
            </a:r>
          </a:p>
          <a:p>
            <a:pPr marL="341313" indent="-341313">
              <a:spcAft>
                <a:spcPts val="1200"/>
              </a:spcAft>
              <a:buFontTx/>
              <a:buAutoNum type="arabicPeriod"/>
            </a:pPr>
            <a:r>
              <a:rPr lang="en-US" dirty="0"/>
              <a:t>Nuclear weapons have </a:t>
            </a:r>
            <a:r>
              <a:rPr lang="en-US" altLang="en-US" dirty="0"/>
              <a:t>“</a:t>
            </a:r>
            <a:r>
              <a:rPr lang="en-US" dirty="0"/>
              <a:t>kept the peace.</a:t>
            </a:r>
            <a:r>
              <a:rPr lang="en-US" altLang="en-US" dirty="0"/>
              <a:t>”</a:t>
            </a:r>
            <a:r>
              <a:rPr lang="en-US" altLang="ja-JP" dirty="0">
                <a:solidFill>
                  <a:srgbClr val="0000FF"/>
                </a:solidFill>
              </a:rPr>
              <a:t> (Absence of nuclear war since 1945 does not prove this.)</a:t>
            </a:r>
          </a:p>
          <a:p>
            <a:pPr marL="341313" indent="-341313">
              <a:buFontTx/>
              <a:buAutoNum type="arabicPeriod"/>
            </a:pPr>
            <a:r>
              <a:rPr lang="en-US" dirty="0"/>
              <a:t>Irreversibility. </a:t>
            </a:r>
            <a:r>
              <a:rPr lang="en-US" dirty="0">
                <a:solidFill>
                  <a:srgbClr val="0000FF"/>
                </a:solidFill>
              </a:rPr>
              <a:t> (Technology cannot be </a:t>
            </a:r>
            <a:r>
              <a:rPr lang="en-US" dirty="0" err="1">
                <a:solidFill>
                  <a:srgbClr val="0000FF"/>
                </a:solidFill>
              </a:rPr>
              <a:t>uninvented</a:t>
            </a:r>
            <a:r>
              <a:rPr lang="en-US" dirty="0">
                <a:solidFill>
                  <a:srgbClr val="0000FF"/>
                </a:solidFill>
              </a:rPr>
              <a:t>, but it fades when no longer useful.)</a:t>
            </a: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cstate="print"/>
          <a:srcRect/>
          <a:stretch>
            <a:fillRect/>
          </a:stretch>
        </p:blipFill>
        <p:spPr bwMode="auto">
          <a:xfrm>
            <a:off x="322263" y="608013"/>
            <a:ext cx="8567737" cy="4594225"/>
          </a:xfrm>
          <a:prstGeom prst="rect">
            <a:avLst/>
          </a:prstGeom>
          <a:noFill/>
          <a:ln w="38100">
            <a:noFill/>
            <a:miter lim="800000"/>
            <a:headEnd/>
            <a:tailEnd type="none" w="lg" len="lg"/>
          </a:ln>
        </p:spPr>
      </p:pic>
      <p:sp>
        <p:nvSpPr>
          <p:cNvPr id="203779" name="TextBox 4"/>
          <p:cNvSpPr txBox="1">
            <a:spLocks noChangeArrowheads="1"/>
          </p:cNvSpPr>
          <p:nvPr/>
        </p:nvSpPr>
        <p:spPr bwMode="auto">
          <a:xfrm>
            <a:off x="952500" y="5516563"/>
            <a:ext cx="6546850" cy="339725"/>
          </a:xfrm>
          <a:prstGeom prst="rect">
            <a:avLst/>
          </a:prstGeom>
          <a:noFill/>
          <a:ln w="9525">
            <a:noFill/>
            <a:miter lim="800000"/>
            <a:headEnd/>
            <a:tailEnd/>
          </a:ln>
        </p:spPr>
        <p:txBody>
          <a:bodyPr>
            <a:spAutoFit/>
          </a:bodyPr>
          <a:lstStyle/>
          <a:p>
            <a:pPr algn="ctr"/>
            <a:r>
              <a:rPr lang="en-US" sz="1600">
                <a:hlinkClick r:id="rId4"/>
              </a:rPr>
              <a:t>http://climate.envsci.rutgers.edu/pdf/RobockToonSAD.pdf</a:t>
            </a:r>
            <a:r>
              <a:rPr lang="en-US" sz="1600"/>
              <a:t>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23"/>
          <p:cNvPicPr>
            <a:picLocks noChangeAspect="1" noChangeArrowheads="1"/>
          </p:cNvPicPr>
          <p:nvPr/>
        </p:nvPicPr>
        <p:blipFill>
          <a:blip r:embed="rId3" cstate="print">
            <a:lum bright="14000" contrast="28000"/>
          </a:blip>
          <a:srcRect l="11041" t="14153" r="8971" b="9097"/>
          <a:stretch>
            <a:fillRect/>
          </a:stretch>
        </p:blipFill>
        <p:spPr bwMode="auto">
          <a:xfrm>
            <a:off x="-19050" y="20638"/>
            <a:ext cx="9123363" cy="5975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2" name="Text Box 4"/>
          <p:cNvSpPr txBox="1">
            <a:spLocks noChangeArrowheads="1"/>
          </p:cNvSpPr>
          <p:nvPr/>
        </p:nvSpPr>
        <p:spPr bwMode="auto">
          <a:xfrm>
            <a:off x="557213" y="273050"/>
            <a:ext cx="7850187" cy="5178425"/>
          </a:xfrm>
          <a:prstGeom prst="rect">
            <a:avLst/>
          </a:prstGeom>
          <a:noFill/>
          <a:ln w="38100">
            <a:noFill/>
            <a:miter lim="800000"/>
            <a:headEnd/>
            <a:tailEnd type="none" w="lg" len="lg"/>
          </a:ln>
        </p:spPr>
        <p:txBody>
          <a:bodyPr>
            <a:spAutoFit/>
          </a:bodyPr>
          <a:lstStyle/>
          <a:p>
            <a:pPr algn="ctr"/>
            <a:r>
              <a:rPr lang="en-US"/>
              <a:t>Text of the Treaty Between the United States of America and the Russian Federation on Strategic Offensive Reductions (SORT treaty)</a:t>
            </a:r>
          </a:p>
          <a:p>
            <a:pPr algn="ctr">
              <a:spcBef>
                <a:spcPct val="50000"/>
              </a:spcBef>
            </a:pPr>
            <a:r>
              <a:rPr lang="en-US"/>
              <a:t>May 24, 2002</a:t>
            </a:r>
          </a:p>
          <a:p>
            <a:pPr algn="ctr">
              <a:spcBef>
                <a:spcPct val="50000"/>
              </a:spcBef>
            </a:pPr>
            <a:r>
              <a:rPr lang="en-US"/>
              <a:t>Article I</a:t>
            </a:r>
          </a:p>
          <a:p>
            <a:pPr algn="just">
              <a:spcBef>
                <a:spcPct val="50000"/>
              </a:spcBef>
            </a:pPr>
            <a:r>
              <a:rPr lang="en-US" sz="2000"/>
              <a:t>Each Party shall reduce and limit strategic nuclear warheads, as stated by the President of the United States of America on November 13, 2001 and as stated by the President of the Russian Federation on November 13, 2001 and December 13, 2001 respectively, so that </a:t>
            </a:r>
            <a:r>
              <a:rPr lang="en-US" sz="2000">
                <a:solidFill>
                  <a:schemeClr val="hlink"/>
                </a:solidFill>
              </a:rPr>
              <a:t>by December 31, 2012</a:t>
            </a:r>
            <a:r>
              <a:rPr lang="en-US" sz="2000"/>
              <a:t> the aggregate </a:t>
            </a:r>
            <a:r>
              <a:rPr lang="en-US" sz="2000">
                <a:solidFill>
                  <a:schemeClr val="hlink"/>
                </a:solidFill>
              </a:rPr>
              <a:t>number of such warheads does not exceed 1700-2200</a:t>
            </a:r>
            <a:r>
              <a:rPr lang="en-US" sz="2000"/>
              <a:t> for each Party. Each Party shall determine for itself the composition and structure of its strategic offensive arms, based on the established aggregate limit for the number of such warheads.</a:t>
            </a:r>
          </a:p>
        </p:txBody>
      </p:sp>
      <p:sp>
        <p:nvSpPr>
          <p:cNvPr id="204803" name="Text Box 6"/>
          <p:cNvSpPr txBox="1">
            <a:spLocks noChangeArrowheads="1"/>
          </p:cNvSpPr>
          <p:nvPr/>
        </p:nvSpPr>
        <p:spPr bwMode="auto">
          <a:xfrm>
            <a:off x="2482850" y="5680075"/>
            <a:ext cx="4100513" cy="274638"/>
          </a:xfrm>
          <a:prstGeom prst="rect">
            <a:avLst/>
          </a:prstGeom>
          <a:noFill/>
          <a:ln w="38100">
            <a:noFill/>
            <a:miter lim="800000"/>
            <a:headEnd/>
            <a:tailEnd type="none" w="lg" len="lg"/>
          </a:ln>
        </p:spPr>
        <p:txBody>
          <a:bodyPr>
            <a:spAutoFit/>
          </a:bodyPr>
          <a:lstStyle/>
          <a:p>
            <a:pPr>
              <a:spcBef>
                <a:spcPct val="50000"/>
              </a:spcBef>
            </a:pPr>
            <a:r>
              <a:rPr lang="en-US" sz="1200"/>
              <a:t>http://www.armscontrol.org/documents/sort.asp</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371475" y="328613"/>
            <a:ext cx="3994150" cy="2162175"/>
          </a:xfrm>
          <a:prstGeom prst="rect">
            <a:avLst/>
          </a:prstGeom>
          <a:noFill/>
          <a:ln w="38100">
            <a:noFill/>
            <a:miter lim="800000"/>
            <a:headEnd/>
            <a:tailEnd type="none" w="lg" len="lg"/>
          </a:ln>
        </p:spPr>
        <p:txBody>
          <a:bodyPr>
            <a:spAutoFit/>
          </a:bodyPr>
          <a:lstStyle/>
          <a:p>
            <a:pPr algn="ctr"/>
            <a:r>
              <a:rPr lang="en-US" b="1"/>
              <a:t>Barack Obama:</a:t>
            </a:r>
          </a:p>
          <a:p>
            <a:endParaRPr lang="en-US"/>
          </a:p>
          <a:p>
            <a:pPr algn="ctr"/>
            <a:r>
              <a:rPr lang="en-US" sz="2200">
                <a:solidFill>
                  <a:schemeClr val="accent2"/>
                </a:solidFill>
              </a:rPr>
              <a:t>in response to question during news conference, February 9, 2009</a:t>
            </a:r>
          </a:p>
          <a:p>
            <a:pPr algn="just"/>
            <a:endParaRPr lang="en-US" sz="2200"/>
          </a:p>
        </p:txBody>
      </p:sp>
      <p:sp>
        <p:nvSpPr>
          <p:cNvPr id="205827" name="Text Box 4"/>
          <p:cNvSpPr txBox="1">
            <a:spLocks noChangeArrowheads="1"/>
          </p:cNvSpPr>
          <p:nvPr/>
        </p:nvSpPr>
        <p:spPr bwMode="auto">
          <a:xfrm>
            <a:off x="233363" y="2686050"/>
            <a:ext cx="8380412" cy="3444875"/>
          </a:xfrm>
          <a:prstGeom prst="rect">
            <a:avLst/>
          </a:prstGeom>
          <a:noFill/>
          <a:ln w="38100">
            <a:noFill/>
            <a:miter lim="800000"/>
            <a:headEnd/>
            <a:tailEnd type="none" w="lg" len="lg"/>
          </a:ln>
        </p:spPr>
        <p:txBody>
          <a:bodyPr>
            <a:spAutoFit/>
          </a:bodyPr>
          <a:lstStyle/>
          <a:p>
            <a:r>
              <a:rPr lang="ja-JP" altLang="en-US" sz="2000"/>
              <a:t>“</a:t>
            </a:r>
            <a:r>
              <a:rPr lang="en-US" altLang="ja-JP" sz="2000"/>
              <a:t>If we see a nuclear arms race in a region as volatile as the Middle East, everybody will be in danger. And one of my goals is to prevent nuclear proliferation generally.  I think that </a:t>
            </a:r>
            <a:r>
              <a:rPr lang="en-US" altLang="ja-JP" sz="2000" b="1"/>
              <a:t>it's important for the United States, in concert with Russia, to lead the way on this.</a:t>
            </a:r>
            <a:r>
              <a:rPr lang="en-US" altLang="ja-JP" sz="2000"/>
              <a:t>  And, you know, I've mentioned this in conversations with the Russian president, Mr. Medvedev, to let him know that it is important for us to restart the conversations about how </a:t>
            </a:r>
            <a:r>
              <a:rPr lang="en-US" altLang="ja-JP" sz="2000" b="1"/>
              <a:t>we can start reducing our nuclear arsenals in an effective way so that we then have the standing to go to other countries</a:t>
            </a:r>
            <a:r>
              <a:rPr lang="en-US" altLang="ja-JP" sz="2000"/>
              <a:t> and start stitching back together the nonproliferation treaties that, frankly, have been weakened over the last several years.</a:t>
            </a:r>
            <a:r>
              <a:rPr lang="ja-JP" altLang="en-US" sz="2000"/>
              <a:t>”</a:t>
            </a:r>
            <a:r>
              <a:rPr lang="en-US" altLang="ja-JP" sz="2000"/>
              <a:t> </a:t>
            </a:r>
            <a:endParaRPr lang="en-US" sz="2000"/>
          </a:p>
        </p:txBody>
      </p:sp>
      <p:pic>
        <p:nvPicPr>
          <p:cNvPr id="205828" name="Picture 6" descr="President Obama says creating 4 million jobs is the most important part of his economic plan."/>
          <p:cNvPicPr>
            <a:picLocks noChangeAspect="1" noChangeArrowheads="1"/>
          </p:cNvPicPr>
          <p:nvPr/>
        </p:nvPicPr>
        <p:blipFill>
          <a:blip r:embed="rId3" cstate="print">
            <a:lum bright="16000"/>
          </a:blip>
          <a:srcRect/>
          <a:stretch>
            <a:fillRect/>
          </a:stretch>
        </p:blipFill>
        <p:spPr bwMode="auto">
          <a:xfrm>
            <a:off x="5294313" y="165100"/>
            <a:ext cx="3303587" cy="2478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3775075" y="6575425"/>
            <a:ext cx="5368925" cy="274638"/>
          </a:xfrm>
          <a:prstGeom prst="rect">
            <a:avLst/>
          </a:prstGeom>
          <a:solidFill>
            <a:srgbClr val="99CCFF"/>
          </a:solidFill>
          <a:ln w="9525">
            <a:noFill/>
            <a:miter lim="800000"/>
            <a:headEnd/>
            <a:tailEnd/>
          </a:ln>
        </p:spPr>
        <p:txBody>
          <a:bodyPr>
            <a:spAutoFit/>
          </a:bodyPr>
          <a:lstStyle/>
          <a:p>
            <a:pPr eaLnBrk="0" hangingPunct="0"/>
            <a:r>
              <a:rPr lang="en-US" sz="1200"/>
              <a:t>R.S. Norris, H.M. Kristensen, </a:t>
            </a:r>
            <a:r>
              <a:rPr lang="en-US" sz="1200" i="1"/>
              <a:t>Bull. Atom. Scientists</a:t>
            </a:r>
            <a:r>
              <a:rPr lang="en-US" sz="1200"/>
              <a:t>, </a:t>
            </a:r>
            <a:r>
              <a:rPr lang="en-US" sz="1200" b="1"/>
              <a:t>62 (4)</a:t>
            </a:r>
            <a:r>
              <a:rPr lang="en-US" sz="1200"/>
              <a:t>, 64 (2006).</a:t>
            </a:r>
            <a:endParaRPr lang="en-US" sz="1800"/>
          </a:p>
        </p:txBody>
      </p:sp>
      <p:sp>
        <p:nvSpPr>
          <p:cNvPr id="3076" name="Text Box 3"/>
          <p:cNvSpPr txBox="1">
            <a:spLocks noChangeArrowheads="1"/>
          </p:cNvSpPr>
          <p:nvPr/>
        </p:nvSpPr>
        <p:spPr bwMode="auto">
          <a:xfrm>
            <a:off x="457200" y="0"/>
            <a:ext cx="8229600" cy="457200"/>
          </a:xfrm>
          <a:prstGeom prst="rect">
            <a:avLst/>
          </a:prstGeom>
          <a:noFill/>
          <a:ln w="9525">
            <a:noFill/>
            <a:miter lim="800000"/>
            <a:headEnd/>
            <a:tailEnd/>
          </a:ln>
        </p:spPr>
        <p:txBody>
          <a:bodyPr>
            <a:spAutoFit/>
          </a:bodyPr>
          <a:lstStyle/>
          <a:p>
            <a:pPr algn="ctr" eaLnBrk="0" hangingPunct="0">
              <a:spcBef>
                <a:spcPct val="50000"/>
              </a:spcBef>
            </a:pPr>
            <a:r>
              <a:rPr lang="en-US" b="1"/>
              <a:t>History of Nuclear Warheads</a:t>
            </a:r>
            <a:endParaRPr lang="en-US"/>
          </a:p>
        </p:txBody>
      </p:sp>
      <p:graphicFrame>
        <p:nvGraphicFramePr>
          <p:cNvPr id="3074" name="Object 4"/>
          <p:cNvGraphicFramePr>
            <a:graphicFrameLocks noChangeAspect="1"/>
          </p:cNvGraphicFramePr>
          <p:nvPr/>
        </p:nvGraphicFramePr>
        <p:xfrm>
          <a:off x="198438" y="576263"/>
          <a:ext cx="8745537" cy="6040437"/>
        </p:xfrm>
        <a:graphic>
          <a:graphicData uri="http://schemas.openxmlformats.org/presentationml/2006/ole">
            <p:oleObj spid="_x0000_s3074" name="Worksheet" r:id="rId4" imgW="11712092" imgH="7597140" progId="Excel.Sheet.8">
              <p:embed/>
            </p:oleObj>
          </a:graphicData>
        </a:graphic>
      </p:graphicFrame>
      <p:sp>
        <p:nvSpPr>
          <p:cNvPr id="3077" name="Text Box 5"/>
          <p:cNvSpPr txBox="1">
            <a:spLocks noChangeArrowheads="1"/>
          </p:cNvSpPr>
          <p:nvPr/>
        </p:nvSpPr>
        <p:spPr bwMode="auto">
          <a:xfrm>
            <a:off x="2100263" y="1571625"/>
            <a:ext cx="1979612" cy="457200"/>
          </a:xfrm>
          <a:prstGeom prst="rect">
            <a:avLst/>
          </a:prstGeom>
          <a:noFill/>
          <a:ln w="38100">
            <a:noFill/>
            <a:miter lim="800000"/>
            <a:headEnd/>
            <a:tailEnd/>
          </a:ln>
        </p:spPr>
        <p:txBody>
          <a:bodyPr>
            <a:spAutoFit/>
          </a:bodyPr>
          <a:lstStyle/>
          <a:p>
            <a:pPr>
              <a:spcBef>
                <a:spcPct val="50000"/>
              </a:spcBef>
            </a:pPr>
            <a:r>
              <a:rPr lang="en-US">
                <a:solidFill>
                  <a:schemeClr val="hlink"/>
                </a:solidFill>
              </a:rPr>
              <a:t>Total</a:t>
            </a:r>
          </a:p>
        </p:txBody>
      </p:sp>
      <p:sp>
        <p:nvSpPr>
          <p:cNvPr id="3078" name="Text Box 6"/>
          <p:cNvSpPr txBox="1">
            <a:spLocks noChangeArrowheads="1"/>
          </p:cNvSpPr>
          <p:nvPr/>
        </p:nvSpPr>
        <p:spPr bwMode="auto">
          <a:xfrm>
            <a:off x="4379913" y="5022850"/>
            <a:ext cx="1235075" cy="457200"/>
          </a:xfrm>
          <a:prstGeom prst="rect">
            <a:avLst/>
          </a:prstGeom>
          <a:noFill/>
          <a:ln w="38100">
            <a:noFill/>
            <a:miter lim="800000"/>
            <a:headEnd/>
            <a:tailEnd/>
          </a:ln>
        </p:spPr>
        <p:txBody>
          <a:bodyPr>
            <a:spAutoFit/>
          </a:bodyPr>
          <a:lstStyle/>
          <a:p>
            <a:pPr>
              <a:spcBef>
                <a:spcPct val="50000"/>
              </a:spcBef>
            </a:pPr>
            <a:r>
              <a:rPr lang="en-US">
                <a:solidFill>
                  <a:srgbClr val="009900"/>
                </a:solidFill>
              </a:rPr>
              <a:t>U.S.</a:t>
            </a:r>
          </a:p>
        </p:txBody>
      </p:sp>
      <p:sp>
        <p:nvSpPr>
          <p:cNvPr id="3079" name="Text Box 7"/>
          <p:cNvSpPr txBox="1">
            <a:spLocks noChangeArrowheads="1"/>
          </p:cNvSpPr>
          <p:nvPr/>
        </p:nvSpPr>
        <p:spPr bwMode="auto">
          <a:xfrm>
            <a:off x="7558088" y="4186238"/>
            <a:ext cx="1157287" cy="457200"/>
          </a:xfrm>
          <a:prstGeom prst="rect">
            <a:avLst/>
          </a:prstGeom>
          <a:noFill/>
          <a:ln w="38100">
            <a:noFill/>
            <a:miter lim="800000"/>
            <a:headEnd/>
            <a:tailEnd/>
          </a:ln>
        </p:spPr>
        <p:txBody>
          <a:bodyPr>
            <a:spAutoFit/>
          </a:bodyPr>
          <a:lstStyle/>
          <a:p>
            <a:pPr>
              <a:spcBef>
                <a:spcPct val="50000"/>
              </a:spcBef>
            </a:pPr>
            <a:r>
              <a:rPr lang="en-US">
                <a:solidFill>
                  <a:srgbClr val="FF0000"/>
                </a:solidFill>
              </a:rPr>
              <a:t>Russia</a:t>
            </a:r>
          </a:p>
        </p:txBody>
      </p:sp>
      <p:sp>
        <p:nvSpPr>
          <p:cNvPr id="3080" name="Freeform 8"/>
          <p:cNvSpPr>
            <a:spLocks/>
          </p:cNvSpPr>
          <p:nvPr/>
        </p:nvSpPr>
        <p:spPr bwMode="auto">
          <a:xfrm>
            <a:off x="3116263" y="1846263"/>
            <a:ext cx="1179512" cy="758825"/>
          </a:xfrm>
          <a:custGeom>
            <a:avLst/>
            <a:gdLst>
              <a:gd name="T0" fmla="*/ 0 w 743"/>
              <a:gd name="T1" fmla="*/ 0 h 477"/>
              <a:gd name="T2" fmla="*/ 2147483647 w 743"/>
              <a:gd name="T3" fmla="*/ 2147483647 h 477"/>
              <a:gd name="T4" fmla="*/ 2147483647 w 743"/>
              <a:gd name="T5" fmla="*/ 2147483647 h 477"/>
              <a:gd name="T6" fmla="*/ 0 60000 65536"/>
              <a:gd name="T7" fmla="*/ 0 60000 65536"/>
              <a:gd name="T8" fmla="*/ 0 60000 65536"/>
              <a:gd name="T9" fmla="*/ 0 w 743"/>
              <a:gd name="T10" fmla="*/ 0 h 477"/>
              <a:gd name="T11" fmla="*/ 743 w 743"/>
              <a:gd name="T12" fmla="*/ 477 h 477"/>
            </a:gdLst>
            <a:ahLst/>
            <a:cxnLst>
              <a:cxn ang="T6">
                <a:pos x="T0" y="T1"/>
              </a:cxn>
              <a:cxn ang="T7">
                <a:pos x="T2" y="T3"/>
              </a:cxn>
              <a:cxn ang="T8">
                <a:pos x="T4" y="T5"/>
              </a:cxn>
            </a:cxnLst>
            <a:rect l="T9" t="T10" r="T11" b="T12"/>
            <a:pathLst>
              <a:path w="743" h="477">
                <a:moveTo>
                  <a:pt x="0" y="0"/>
                </a:moveTo>
                <a:cubicBezTo>
                  <a:pt x="140" y="23"/>
                  <a:pt x="281" y="47"/>
                  <a:pt x="405" y="126"/>
                </a:cubicBezTo>
                <a:cubicBezTo>
                  <a:pt x="529" y="205"/>
                  <a:pt x="636" y="341"/>
                  <a:pt x="743" y="477"/>
                </a:cubicBezTo>
              </a:path>
            </a:pathLst>
          </a:custGeom>
          <a:noFill/>
          <a:ln w="38100" cap="flat" cmpd="sng">
            <a:solidFill>
              <a:schemeClr val="hlink"/>
            </a:solidFill>
            <a:prstDash val="solid"/>
            <a:round/>
            <a:headEnd type="none" w="med" len="med"/>
            <a:tailEnd type="stealth" w="lg" len="lg"/>
          </a:ln>
        </p:spPr>
        <p:txBody>
          <a:bodyPr/>
          <a:lstStyle/>
          <a:p>
            <a:endParaRPr lang="en-US"/>
          </a:p>
        </p:txBody>
      </p:sp>
      <p:sp>
        <p:nvSpPr>
          <p:cNvPr id="3081" name="Freeform 9"/>
          <p:cNvSpPr>
            <a:spLocks/>
          </p:cNvSpPr>
          <p:nvPr/>
        </p:nvSpPr>
        <p:spPr bwMode="auto">
          <a:xfrm>
            <a:off x="5157788" y="4772025"/>
            <a:ext cx="357187" cy="422275"/>
          </a:xfrm>
          <a:custGeom>
            <a:avLst/>
            <a:gdLst>
              <a:gd name="T0" fmla="*/ 0 w 225"/>
              <a:gd name="T1" fmla="*/ 2147483647 h 266"/>
              <a:gd name="T2" fmla="*/ 2147483647 w 225"/>
              <a:gd name="T3" fmla="*/ 2147483647 h 266"/>
              <a:gd name="T4" fmla="*/ 2147483647 w 225"/>
              <a:gd name="T5" fmla="*/ 0 h 266"/>
              <a:gd name="T6" fmla="*/ 0 60000 65536"/>
              <a:gd name="T7" fmla="*/ 0 60000 65536"/>
              <a:gd name="T8" fmla="*/ 0 60000 65536"/>
              <a:gd name="T9" fmla="*/ 0 w 225"/>
              <a:gd name="T10" fmla="*/ 0 h 266"/>
              <a:gd name="T11" fmla="*/ 225 w 225"/>
              <a:gd name="T12" fmla="*/ 266 h 266"/>
            </a:gdLst>
            <a:ahLst/>
            <a:cxnLst>
              <a:cxn ang="T6">
                <a:pos x="T0" y="T1"/>
              </a:cxn>
              <a:cxn ang="T7">
                <a:pos x="T2" y="T3"/>
              </a:cxn>
              <a:cxn ang="T8">
                <a:pos x="T4" y="T5"/>
              </a:cxn>
            </a:cxnLst>
            <a:rect l="T9" t="T10" r="T11" b="T12"/>
            <a:pathLst>
              <a:path w="225" h="266">
                <a:moveTo>
                  <a:pt x="0" y="266"/>
                </a:moveTo>
                <a:cubicBezTo>
                  <a:pt x="24" y="209"/>
                  <a:pt x="49" y="152"/>
                  <a:pt x="86" y="108"/>
                </a:cubicBezTo>
                <a:cubicBezTo>
                  <a:pt x="123" y="64"/>
                  <a:pt x="174" y="32"/>
                  <a:pt x="225" y="0"/>
                </a:cubicBezTo>
              </a:path>
            </a:pathLst>
          </a:custGeom>
          <a:noFill/>
          <a:ln w="38100" cap="flat" cmpd="sng">
            <a:solidFill>
              <a:srgbClr val="009900"/>
            </a:solidFill>
            <a:prstDash val="solid"/>
            <a:round/>
            <a:headEnd type="none" w="med" len="med"/>
            <a:tailEnd type="stealth" w="lg" len="lg"/>
          </a:ln>
        </p:spPr>
        <p:txBody>
          <a:bodyPr/>
          <a:lstStyle/>
          <a:p>
            <a:endParaRPr lang="en-US"/>
          </a:p>
        </p:txBody>
      </p:sp>
      <p:sp>
        <p:nvSpPr>
          <p:cNvPr id="3082" name="Freeform 11"/>
          <p:cNvSpPr>
            <a:spLocks/>
          </p:cNvSpPr>
          <p:nvPr/>
        </p:nvSpPr>
        <p:spPr bwMode="auto">
          <a:xfrm>
            <a:off x="5165725" y="5180013"/>
            <a:ext cx="892175" cy="188912"/>
          </a:xfrm>
          <a:custGeom>
            <a:avLst/>
            <a:gdLst>
              <a:gd name="T0" fmla="*/ 0 w 562"/>
              <a:gd name="T1" fmla="*/ 0 h 101"/>
              <a:gd name="T2" fmla="*/ 2147483647 w 562"/>
              <a:gd name="T3" fmla="*/ 2147483647 h 101"/>
              <a:gd name="T4" fmla="*/ 2147483647 w 562"/>
              <a:gd name="T5" fmla="*/ 2147483647 h 101"/>
              <a:gd name="T6" fmla="*/ 0 60000 65536"/>
              <a:gd name="T7" fmla="*/ 0 60000 65536"/>
              <a:gd name="T8" fmla="*/ 0 60000 65536"/>
              <a:gd name="T9" fmla="*/ 0 w 562"/>
              <a:gd name="T10" fmla="*/ 0 h 101"/>
              <a:gd name="T11" fmla="*/ 562 w 562"/>
              <a:gd name="T12" fmla="*/ 101 h 101"/>
            </a:gdLst>
            <a:ahLst/>
            <a:cxnLst>
              <a:cxn ang="T6">
                <a:pos x="T0" y="T1"/>
              </a:cxn>
              <a:cxn ang="T7">
                <a:pos x="T2" y="T3"/>
              </a:cxn>
              <a:cxn ang="T8">
                <a:pos x="T4" y="T5"/>
              </a:cxn>
            </a:cxnLst>
            <a:rect l="T9" t="T10" r="T11" b="T12"/>
            <a:pathLst>
              <a:path w="562" h="101">
                <a:moveTo>
                  <a:pt x="0" y="0"/>
                </a:moveTo>
                <a:cubicBezTo>
                  <a:pt x="106" y="39"/>
                  <a:pt x="212" y="79"/>
                  <a:pt x="306" y="90"/>
                </a:cubicBezTo>
                <a:cubicBezTo>
                  <a:pt x="400" y="101"/>
                  <a:pt x="481" y="84"/>
                  <a:pt x="562" y="67"/>
                </a:cubicBezTo>
              </a:path>
            </a:pathLst>
          </a:custGeom>
          <a:noFill/>
          <a:ln w="38100" cap="flat" cmpd="sng">
            <a:solidFill>
              <a:srgbClr val="009900"/>
            </a:solidFill>
            <a:prstDash val="solid"/>
            <a:round/>
            <a:headEnd type="none" w="med" len="med"/>
            <a:tailEnd type="stealth" w="lg" len="lg"/>
          </a:ln>
        </p:spPr>
        <p:txBody>
          <a:bodyPr/>
          <a:lstStyle/>
          <a:p>
            <a:endParaRPr lang="en-US"/>
          </a:p>
        </p:txBody>
      </p:sp>
      <p:sp>
        <p:nvSpPr>
          <p:cNvPr id="3083" name="Freeform 12"/>
          <p:cNvSpPr>
            <a:spLocks/>
          </p:cNvSpPr>
          <p:nvPr/>
        </p:nvSpPr>
        <p:spPr bwMode="auto">
          <a:xfrm>
            <a:off x="6837363" y="4402138"/>
            <a:ext cx="728662" cy="184150"/>
          </a:xfrm>
          <a:custGeom>
            <a:avLst/>
            <a:gdLst>
              <a:gd name="T0" fmla="*/ 2147483647 w 459"/>
              <a:gd name="T1" fmla="*/ 2147483647 h 116"/>
              <a:gd name="T2" fmla="*/ 2147483647 w 459"/>
              <a:gd name="T3" fmla="*/ 2147483647 h 116"/>
              <a:gd name="T4" fmla="*/ 2147483647 w 459"/>
              <a:gd name="T5" fmla="*/ 2147483647 h 116"/>
              <a:gd name="T6" fmla="*/ 0 w 459"/>
              <a:gd name="T7" fmla="*/ 2147483647 h 116"/>
              <a:gd name="T8" fmla="*/ 0 60000 65536"/>
              <a:gd name="T9" fmla="*/ 0 60000 65536"/>
              <a:gd name="T10" fmla="*/ 0 60000 65536"/>
              <a:gd name="T11" fmla="*/ 0 60000 65536"/>
              <a:gd name="T12" fmla="*/ 0 w 459"/>
              <a:gd name="T13" fmla="*/ 0 h 116"/>
              <a:gd name="T14" fmla="*/ 459 w 459"/>
              <a:gd name="T15" fmla="*/ 116 h 116"/>
            </a:gdLst>
            <a:ahLst/>
            <a:cxnLst>
              <a:cxn ang="T8">
                <a:pos x="T0" y="T1"/>
              </a:cxn>
              <a:cxn ang="T9">
                <a:pos x="T2" y="T3"/>
              </a:cxn>
              <a:cxn ang="T10">
                <a:pos x="T4" y="T5"/>
              </a:cxn>
              <a:cxn ang="T11">
                <a:pos x="T6" y="T7"/>
              </a:cxn>
            </a:cxnLst>
            <a:rect l="T12" t="T13" r="T14" b="T15"/>
            <a:pathLst>
              <a:path w="459" h="116">
                <a:moveTo>
                  <a:pt x="459" y="4"/>
                </a:moveTo>
                <a:cubicBezTo>
                  <a:pt x="452" y="2"/>
                  <a:pt x="446" y="0"/>
                  <a:pt x="400" y="4"/>
                </a:cubicBezTo>
                <a:cubicBezTo>
                  <a:pt x="354" y="8"/>
                  <a:pt x="251" y="12"/>
                  <a:pt x="184" y="31"/>
                </a:cubicBezTo>
                <a:cubicBezTo>
                  <a:pt x="117" y="50"/>
                  <a:pt x="58" y="83"/>
                  <a:pt x="0" y="116"/>
                </a:cubicBezTo>
              </a:path>
            </a:pathLst>
          </a:custGeom>
          <a:noFill/>
          <a:ln w="38100" cap="flat" cmpd="sng">
            <a:solidFill>
              <a:srgbClr val="FF0000"/>
            </a:solidFill>
            <a:prstDash val="solid"/>
            <a:round/>
            <a:headEnd type="none" w="med" len="med"/>
            <a:tailEnd type="stealth" w="lg" len="lg"/>
          </a:ln>
        </p:spPr>
        <p:txBody>
          <a:bodyPr/>
          <a:lstStyle/>
          <a:p>
            <a:endParaRPr lang="en-US"/>
          </a:p>
        </p:txBody>
      </p:sp>
      <p:sp>
        <p:nvSpPr>
          <p:cNvPr id="3084" name="Freeform 13"/>
          <p:cNvSpPr>
            <a:spLocks/>
          </p:cNvSpPr>
          <p:nvPr/>
        </p:nvSpPr>
        <p:spPr bwMode="auto">
          <a:xfrm>
            <a:off x="7343775" y="4665663"/>
            <a:ext cx="679450" cy="849312"/>
          </a:xfrm>
          <a:custGeom>
            <a:avLst/>
            <a:gdLst>
              <a:gd name="T0" fmla="*/ 2147483647 w 428"/>
              <a:gd name="T1" fmla="*/ 0 h 535"/>
              <a:gd name="T2" fmla="*/ 2147483647 w 428"/>
              <a:gd name="T3" fmla="*/ 2147483647 h 535"/>
              <a:gd name="T4" fmla="*/ 0 w 428"/>
              <a:gd name="T5" fmla="*/ 2147483647 h 535"/>
              <a:gd name="T6" fmla="*/ 0 60000 65536"/>
              <a:gd name="T7" fmla="*/ 0 60000 65536"/>
              <a:gd name="T8" fmla="*/ 0 60000 65536"/>
              <a:gd name="T9" fmla="*/ 0 w 428"/>
              <a:gd name="T10" fmla="*/ 0 h 535"/>
              <a:gd name="T11" fmla="*/ 428 w 428"/>
              <a:gd name="T12" fmla="*/ 535 h 535"/>
            </a:gdLst>
            <a:ahLst/>
            <a:cxnLst>
              <a:cxn ang="T6">
                <a:pos x="T0" y="T1"/>
              </a:cxn>
              <a:cxn ang="T7">
                <a:pos x="T2" y="T3"/>
              </a:cxn>
              <a:cxn ang="T8">
                <a:pos x="T4" y="T5"/>
              </a:cxn>
            </a:cxnLst>
            <a:rect l="T9" t="T10" r="T11" b="T12"/>
            <a:pathLst>
              <a:path w="428" h="535">
                <a:moveTo>
                  <a:pt x="428" y="0"/>
                </a:moveTo>
                <a:cubicBezTo>
                  <a:pt x="375" y="122"/>
                  <a:pt x="323" y="244"/>
                  <a:pt x="252" y="333"/>
                </a:cubicBezTo>
                <a:cubicBezTo>
                  <a:pt x="181" y="422"/>
                  <a:pt x="90" y="478"/>
                  <a:pt x="0" y="535"/>
                </a:cubicBezTo>
              </a:path>
            </a:pathLst>
          </a:custGeom>
          <a:noFill/>
          <a:ln w="38100" cap="flat" cmpd="sng">
            <a:solidFill>
              <a:srgbClr val="FF0000"/>
            </a:solidFill>
            <a:prstDash val="solid"/>
            <a:round/>
            <a:headEnd type="none" w="med" len="med"/>
            <a:tailEnd type="stealth" w="lg" len="lg"/>
          </a:ln>
        </p:spPr>
        <p:txBody>
          <a:bodyPr/>
          <a:lstStyle/>
          <a:p>
            <a:endParaRPr lang="en-US"/>
          </a:p>
        </p:txBody>
      </p:sp>
      <p:grpSp>
        <p:nvGrpSpPr>
          <p:cNvPr id="2" name="Group 17"/>
          <p:cNvGrpSpPr>
            <a:grpSpLocks/>
          </p:cNvGrpSpPr>
          <p:nvPr/>
        </p:nvGrpSpPr>
        <p:grpSpPr bwMode="auto">
          <a:xfrm>
            <a:off x="4381500" y="679450"/>
            <a:ext cx="4113213" cy="5238750"/>
            <a:chOff x="2760" y="428"/>
            <a:chExt cx="2591" cy="3300"/>
          </a:xfrm>
        </p:grpSpPr>
        <p:sp>
          <p:nvSpPr>
            <p:cNvPr id="3089" name="Line 14"/>
            <p:cNvSpPr>
              <a:spLocks noChangeShapeType="1"/>
            </p:cNvSpPr>
            <p:nvPr/>
          </p:nvSpPr>
          <p:spPr bwMode="auto">
            <a:xfrm>
              <a:off x="3065" y="633"/>
              <a:ext cx="0" cy="3095"/>
            </a:xfrm>
            <a:prstGeom prst="line">
              <a:avLst/>
            </a:prstGeom>
            <a:noFill/>
            <a:ln w="38100">
              <a:solidFill>
                <a:srgbClr val="FF9900"/>
              </a:solidFill>
              <a:round/>
              <a:headEnd/>
              <a:tailEnd type="none" w="lg" len="lg"/>
            </a:ln>
          </p:spPr>
          <p:txBody>
            <a:bodyPr/>
            <a:lstStyle/>
            <a:p>
              <a:endParaRPr lang="en-US"/>
            </a:p>
          </p:txBody>
        </p:sp>
        <p:sp>
          <p:nvSpPr>
            <p:cNvPr id="3090" name="Text Box 16"/>
            <p:cNvSpPr txBox="1">
              <a:spLocks noChangeArrowheads="1"/>
            </p:cNvSpPr>
            <p:nvPr/>
          </p:nvSpPr>
          <p:spPr bwMode="auto">
            <a:xfrm>
              <a:off x="2760" y="428"/>
              <a:ext cx="2591" cy="197"/>
            </a:xfrm>
            <a:prstGeom prst="rect">
              <a:avLst/>
            </a:prstGeom>
            <a:noFill/>
            <a:ln w="38100">
              <a:solidFill>
                <a:srgbClr val="FF9900"/>
              </a:solidFill>
              <a:miter lim="800000"/>
              <a:headEnd/>
              <a:tailEnd type="none" w="lg" len="lg"/>
            </a:ln>
          </p:spPr>
          <p:txBody>
            <a:bodyPr lIns="0" rIns="0">
              <a:spAutoFit/>
            </a:bodyPr>
            <a:lstStyle/>
            <a:p>
              <a:pPr algn="ctr">
                <a:spcBef>
                  <a:spcPct val="50000"/>
                </a:spcBef>
              </a:pPr>
              <a:r>
                <a:rPr lang="en-US" sz="1200"/>
                <a:t>Aleksandrov and Stenchikov (1983), Turco et al. (1983)</a:t>
              </a:r>
            </a:p>
          </p:txBody>
        </p:sp>
      </p:grpSp>
      <p:grpSp>
        <p:nvGrpSpPr>
          <p:cNvPr id="3" name="Group 19"/>
          <p:cNvGrpSpPr>
            <a:grpSpLocks/>
          </p:cNvGrpSpPr>
          <p:nvPr/>
        </p:nvGrpSpPr>
        <p:grpSpPr bwMode="auto">
          <a:xfrm>
            <a:off x="4994275" y="1085850"/>
            <a:ext cx="955675" cy="4838700"/>
            <a:chOff x="3146" y="684"/>
            <a:chExt cx="602" cy="3048"/>
          </a:xfrm>
        </p:grpSpPr>
        <p:sp>
          <p:nvSpPr>
            <p:cNvPr id="3087" name="Line 15"/>
            <p:cNvSpPr>
              <a:spLocks noChangeShapeType="1"/>
            </p:cNvSpPr>
            <p:nvPr/>
          </p:nvSpPr>
          <p:spPr bwMode="auto">
            <a:xfrm>
              <a:off x="3146" y="735"/>
              <a:ext cx="0" cy="2997"/>
            </a:xfrm>
            <a:prstGeom prst="line">
              <a:avLst/>
            </a:prstGeom>
            <a:noFill/>
            <a:ln w="38100">
              <a:solidFill>
                <a:srgbClr val="FF9900"/>
              </a:solidFill>
              <a:round/>
              <a:headEnd/>
              <a:tailEnd type="none" w="lg" len="lg"/>
            </a:ln>
          </p:spPr>
          <p:txBody>
            <a:bodyPr/>
            <a:lstStyle/>
            <a:p>
              <a:endParaRPr lang="en-US"/>
            </a:p>
          </p:txBody>
        </p:sp>
        <p:sp>
          <p:nvSpPr>
            <p:cNvPr id="3088" name="Text Box 18"/>
            <p:cNvSpPr txBox="1">
              <a:spLocks noChangeArrowheads="1"/>
            </p:cNvSpPr>
            <p:nvPr/>
          </p:nvSpPr>
          <p:spPr bwMode="auto">
            <a:xfrm>
              <a:off x="3149" y="684"/>
              <a:ext cx="599" cy="178"/>
            </a:xfrm>
            <a:prstGeom prst="rect">
              <a:avLst/>
            </a:prstGeom>
            <a:noFill/>
            <a:ln w="38100">
              <a:solidFill>
                <a:srgbClr val="FF9900"/>
              </a:solidFill>
              <a:miter lim="800000"/>
              <a:headEnd/>
              <a:tailEnd type="none" w="lg" len="lg"/>
            </a:ln>
          </p:spPr>
          <p:txBody>
            <a:bodyPr lIns="0" rIns="0">
              <a:spAutoFit/>
            </a:bodyPr>
            <a:lstStyle/>
            <a:p>
              <a:pPr algn="ctr">
                <a:spcBef>
                  <a:spcPct val="50000"/>
                </a:spcBef>
              </a:pPr>
              <a:r>
                <a:rPr lang="en-US" sz="1000"/>
                <a:t>Robock (1984)</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342900" y="1008063"/>
            <a:ext cx="4802188" cy="2647950"/>
          </a:xfrm>
          <a:prstGeom prst="rect">
            <a:avLst/>
          </a:prstGeom>
          <a:noFill/>
          <a:ln w="38100">
            <a:noFill/>
            <a:miter lim="800000"/>
            <a:headEnd/>
            <a:tailEnd type="none" w="lg" len="lg"/>
          </a:ln>
        </p:spPr>
        <p:txBody>
          <a:bodyPr>
            <a:spAutoFit/>
          </a:bodyPr>
          <a:lstStyle/>
          <a:p>
            <a:pPr algn="ctr"/>
            <a:r>
              <a:rPr lang="en-US" b="1"/>
              <a:t>Mikhail Gorbachev:</a:t>
            </a:r>
          </a:p>
          <a:p>
            <a:endParaRPr lang="en-US"/>
          </a:p>
          <a:p>
            <a:r>
              <a:rPr lang="en-US">
                <a:solidFill>
                  <a:schemeClr val="accent2"/>
                </a:solidFill>
              </a:rPr>
              <a:t>commented in an interview in 1994 that when he received control over the Soviet nuclear arsenal,</a:t>
            </a:r>
          </a:p>
          <a:p>
            <a:pPr algn="just"/>
            <a:endParaRPr lang="en-US"/>
          </a:p>
        </p:txBody>
      </p:sp>
      <p:pic>
        <p:nvPicPr>
          <p:cNvPr id="206851" name="Picture 3" descr="gorbachev"/>
          <p:cNvPicPr>
            <a:picLocks noChangeAspect="1" noChangeArrowheads="1"/>
          </p:cNvPicPr>
          <p:nvPr/>
        </p:nvPicPr>
        <p:blipFill>
          <a:blip r:embed="rId3" cstate="print"/>
          <a:srcRect/>
          <a:stretch>
            <a:fillRect/>
          </a:stretch>
        </p:blipFill>
        <p:spPr bwMode="auto">
          <a:xfrm>
            <a:off x="5259388" y="239713"/>
            <a:ext cx="3333750" cy="3571875"/>
          </a:xfrm>
          <a:prstGeom prst="rect">
            <a:avLst/>
          </a:prstGeom>
          <a:noFill/>
          <a:ln w="9525">
            <a:noFill/>
            <a:miter lim="800000"/>
            <a:headEnd/>
            <a:tailEnd/>
          </a:ln>
        </p:spPr>
      </p:pic>
      <p:sp>
        <p:nvSpPr>
          <p:cNvPr id="206852" name="Text Box 4"/>
          <p:cNvSpPr txBox="1">
            <a:spLocks noChangeArrowheads="1"/>
          </p:cNvSpPr>
          <p:nvPr/>
        </p:nvSpPr>
        <p:spPr bwMode="auto">
          <a:xfrm>
            <a:off x="346075" y="4038600"/>
            <a:ext cx="8380413" cy="1917700"/>
          </a:xfrm>
          <a:prstGeom prst="rect">
            <a:avLst/>
          </a:prstGeom>
          <a:noFill/>
          <a:ln w="38100">
            <a:noFill/>
            <a:miter lim="800000"/>
            <a:headEnd/>
            <a:tailEnd type="none" w="lg" len="lg"/>
          </a:ln>
        </p:spPr>
        <p:txBody>
          <a:bodyPr>
            <a:spAutoFit/>
          </a:bodyPr>
          <a:lstStyle/>
          <a:p>
            <a:pPr algn="just"/>
            <a:r>
              <a:rPr lang="ja-JP" altLang="en-US"/>
              <a:t>“</a:t>
            </a:r>
            <a:r>
              <a:rPr lang="en-US" altLang="ja-JP"/>
              <a:t>Perhaps there was an emotional side to it…. But it was rectified by my knowledge of the might that had been accumulated.  One-thousandth of this might was enough to destroy all living things on earth.  And I knew the report on </a:t>
            </a:r>
            <a:r>
              <a:rPr lang="ja-JP" altLang="en-US"/>
              <a:t>‘</a:t>
            </a:r>
            <a:r>
              <a:rPr lang="en-US" altLang="ja-JP"/>
              <a:t>nuclear winter.</a:t>
            </a:r>
            <a:r>
              <a:rPr lang="ja-JP" altLang="en-US"/>
              <a:t>’”</a:t>
            </a:r>
            <a:r>
              <a:rPr lang="en-US" altLang="ja-JP"/>
              <a:t> </a:t>
            </a:r>
            <a:endParaRPr lang="en-US"/>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336550" y="592138"/>
            <a:ext cx="8243888" cy="5508625"/>
          </a:xfrm>
          <a:prstGeom prst="rect">
            <a:avLst/>
          </a:prstGeom>
          <a:noFill/>
          <a:ln w="38100">
            <a:noFill/>
            <a:miter lim="800000"/>
            <a:headEnd/>
            <a:tailEnd type="none" w="lg" len="lg"/>
          </a:ln>
        </p:spPr>
        <p:txBody>
          <a:bodyPr>
            <a:spAutoFit/>
          </a:bodyPr>
          <a:lstStyle/>
          <a:p>
            <a:r>
              <a:rPr lang="en-US" b="1"/>
              <a:t>Mikhail Gorbachev:</a:t>
            </a:r>
          </a:p>
          <a:p>
            <a:endParaRPr lang="en-US" b="1"/>
          </a:p>
          <a:p>
            <a:endParaRPr lang="en-US" b="1"/>
          </a:p>
          <a:p>
            <a:r>
              <a:rPr lang="ja-JP" altLang="en-US">
                <a:solidFill>
                  <a:schemeClr val="accent2"/>
                </a:solidFill>
              </a:rPr>
              <a:t>“</a:t>
            </a:r>
            <a:r>
              <a:rPr lang="en-US" altLang="ja-JP">
                <a:solidFill>
                  <a:schemeClr val="accent2"/>
                </a:solidFill>
              </a:rPr>
              <a:t>Mikhail Gorbachev explains</a:t>
            </a:r>
            <a:br>
              <a:rPr lang="en-US" altLang="ja-JP">
                <a:solidFill>
                  <a:schemeClr val="accent2"/>
                </a:solidFill>
              </a:rPr>
            </a:br>
            <a:r>
              <a:rPr lang="en-US" altLang="ja-JP">
                <a:solidFill>
                  <a:schemeClr val="accent2"/>
                </a:solidFill>
              </a:rPr>
              <a:t>what's rotten in Russia</a:t>
            </a:r>
            <a:r>
              <a:rPr lang="ja-JP" altLang="en-US">
                <a:solidFill>
                  <a:schemeClr val="accent2"/>
                </a:solidFill>
              </a:rPr>
              <a:t>”</a:t>
            </a:r>
            <a:endParaRPr lang="en-US" altLang="ja-JP">
              <a:solidFill>
                <a:schemeClr val="accent2"/>
              </a:solidFill>
            </a:endParaRPr>
          </a:p>
          <a:p>
            <a:r>
              <a:rPr lang="en-US">
                <a:solidFill>
                  <a:schemeClr val="accent2"/>
                </a:solidFill>
              </a:rPr>
              <a:t>by Mark Hertsgaard</a:t>
            </a:r>
            <a:br>
              <a:rPr lang="en-US">
                <a:solidFill>
                  <a:schemeClr val="accent2"/>
                </a:solidFill>
              </a:rPr>
            </a:br>
            <a:r>
              <a:rPr lang="en-US">
                <a:solidFill>
                  <a:schemeClr val="accent2"/>
                </a:solidFill>
              </a:rPr>
              <a:t>Salon.com, Sept. 7, 2000</a:t>
            </a:r>
          </a:p>
          <a:p>
            <a:endParaRPr lang="en-US">
              <a:solidFill>
                <a:schemeClr val="accent2"/>
              </a:solidFill>
            </a:endParaRPr>
          </a:p>
          <a:p>
            <a:endParaRPr lang="en-US"/>
          </a:p>
          <a:p>
            <a:pPr algn="just"/>
            <a:r>
              <a:rPr lang="ja-JP" altLang="en-US"/>
              <a:t>“</a:t>
            </a:r>
            <a:r>
              <a:rPr lang="en-US" altLang="ja-JP"/>
              <a:t>Models made by Russian and American scientists showed that a nuclear war would result in a nuclear winter that would be extremely destructive to all life on Earth; the knowledge of that was a great stimulus to us, to people of honor and morality, to act in that situation.</a:t>
            </a:r>
            <a:r>
              <a:rPr lang="ja-JP" altLang="en-US"/>
              <a:t>”</a:t>
            </a:r>
            <a:endParaRPr lang="en-US" altLang="ja-JP"/>
          </a:p>
          <a:p>
            <a:pPr algn="ctr"/>
            <a:r>
              <a:rPr lang="en-US" sz="1000">
                <a:solidFill>
                  <a:schemeClr val="accent2"/>
                </a:solidFill>
              </a:rPr>
              <a:t/>
            </a:r>
            <a:br>
              <a:rPr lang="en-US" sz="1000">
                <a:solidFill>
                  <a:schemeClr val="accent2"/>
                </a:solidFill>
              </a:rPr>
            </a:br>
            <a:r>
              <a:rPr lang="en-US" sz="1000">
                <a:solidFill>
                  <a:schemeClr val="accent2"/>
                </a:solidFill>
              </a:rPr>
              <a:t>http://dir.salon.com/story/news/feature/2000/09/07/gorbachev/index.html</a:t>
            </a:r>
            <a:endParaRPr lang="en-US"/>
          </a:p>
        </p:txBody>
      </p:sp>
      <p:pic>
        <p:nvPicPr>
          <p:cNvPr id="207875" name="Picture 3" descr="gorbachev"/>
          <p:cNvPicPr>
            <a:picLocks noChangeAspect="1" noChangeArrowheads="1"/>
          </p:cNvPicPr>
          <p:nvPr/>
        </p:nvPicPr>
        <p:blipFill>
          <a:blip r:embed="rId3" cstate="print"/>
          <a:srcRect/>
          <a:stretch>
            <a:fillRect/>
          </a:stretch>
        </p:blipFill>
        <p:spPr bwMode="auto">
          <a:xfrm>
            <a:off x="5259388" y="239713"/>
            <a:ext cx="3333750" cy="3571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NewSTART_P040810CK-0386_0B"/>
          <p:cNvPicPr>
            <a:picLocks noChangeAspect="1" noChangeArrowheads="1"/>
          </p:cNvPicPr>
          <p:nvPr/>
        </p:nvPicPr>
        <p:blipFill>
          <a:blip r:embed="rId3" cstate="print"/>
          <a:srcRect l="7727" r="7945"/>
          <a:stretch>
            <a:fillRect/>
          </a:stretch>
        </p:blipFill>
        <p:spPr bwMode="auto">
          <a:xfrm>
            <a:off x="638175" y="0"/>
            <a:ext cx="7670800" cy="5108575"/>
          </a:xfrm>
          <a:prstGeom prst="rect">
            <a:avLst/>
          </a:prstGeom>
          <a:noFill/>
          <a:ln w="9525">
            <a:noFill/>
            <a:miter lim="800000"/>
            <a:headEnd/>
            <a:tailEnd/>
          </a:ln>
        </p:spPr>
      </p:pic>
      <p:sp>
        <p:nvSpPr>
          <p:cNvPr id="208899" name="TextBox 2"/>
          <p:cNvSpPr txBox="1">
            <a:spLocks noChangeArrowheads="1"/>
          </p:cNvSpPr>
          <p:nvPr/>
        </p:nvSpPr>
        <p:spPr bwMode="auto">
          <a:xfrm>
            <a:off x="434975" y="5173663"/>
            <a:ext cx="8513763" cy="1016000"/>
          </a:xfrm>
          <a:prstGeom prst="rect">
            <a:avLst/>
          </a:prstGeom>
          <a:noFill/>
          <a:ln w="9525">
            <a:noFill/>
            <a:miter lim="800000"/>
            <a:headEnd/>
            <a:tailEnd/>
          </a:ln>
        </p:spPr>
        <p:txBody>
          <a:bodyPr>
            <a:spAutoFit/>
          </a:bodyPr>
          <a:lstStyle/>
          <a:p>
            <a:r>
              <a:rPr lang="en-US" sz="2000"/>
              <a:t>President Barack Obama and President Dmitry Medvedev of Russia sign the New START Treaty during a ceremony at Prague Castle in Prague, Czech Republic, April 8, 2010.</a:t>
            </a:r>
          </a:p>
        </p:txBody>
      </p:sp>
      <p:sp>
        <p:nvSpPr>
          <p:cNvPr id="208900" name="TextBox 4"/>
          <p:cNvSpPr txBox="1">
            <a:spLocks noChangeArrowheads="1"/>
          </p:cNvSpPr>
          <p:nvPr/>
        </p:nvSpPr>
        <p:spPr bwMode="auto">
          <a:xfrm>
            <a:off x="1879600" y="6299200"/>
            <a:ext cx="4106863" cy="554038"/>
          </a:xfrm>
          <a:prstGeom prst="rect">
            <a:avLst/>
          </a:prstGeom>
          <a:noFill/>
          <a:ln w="9525">
            <a:noFill/>
            <a:miter lim="800000"/>
            <a:headEnd/>
            <a:tailEnd/>
          </a:ln>
        </p:spPr>
        <p:txBody>
          <a:bodyPr>
            <a:spAutoFit/>
          </a:bodyPr>
          <a:lstStyle/>
          <a:p>
            <a:pPr algn="ctr"/>
            <a:r>
              <a:rPr lang="en-US" sz="1000">
                <a:solidFill>
                  <a:schemeClr val="bg1"/>
                </a:solidFill>
              </a:rPr>
              <a:t>(Official White House Photo by Chuck Kennedy)</a:t>
            </a:r>
            <a:br>
              <a:rPr lang="en-US" sz="1000">
                <a:solidFill>
                  <a:schemeClr val="bg1"/>
                </a:solidFill>
              </a:rPr>
            </a:br>
            <a:r>
              <a:rPr lang="en-US" sz="1000">
                <a:solidFill>
                  <a:schemeClr val="bg1"/>
                </a:solidFill>
              </a:rPr>
              <a:t>[Downloaded from http://www. whitehouse.gov/photos-and-video/photogallery/new-start-treaty-0 on July 5, 2010.]</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Box 1"/>
          <p:cNvSpPr txBox="1">
            <a:spLocks noChangeArrowheads="1"/>
          </p:cNvSpPr>
          <p:nvPr/>
        </p:nvSpPr>
        <p:spPr bwMode="auto">
          <a:xfrm>
            <a:off x="571500" y="684213"/>
            <a:ext cx="8120063" cy="5262562"/>
          </a:xfrm>
          <a:prstGeom prst="rect">
            <a:avLst/>
          </a:prstGeom>
          <a:noFill/>
          <a:ln w="9525">
            <a:noFill/>
            <a:miter lim="800000"/>
            <a:headEnd/>
            <a:tailEnd/>
          </a:ln>
        </p:spPr>
        <p:txBody>
          <a:bodyPr>
            <a:spAutoFit/>
          </a:bodyPr>
          <a:lstStyle/>
          <a:p>
            <a:r>
              <a:rPr lang="en-US"/>
              <a:t>New START requires each side, within 7 years of the treaty coming into force, to reduce warheads to a maximum of 1550 per side, but each long-range bomber counts as one warhead no matter how many it has.</a:t>
            </a:r>
          </a:p>
          <a:p>
            <a:endParaRPr lang="en-US"/>
          </a:p>
          <a:p>
            <a:r>
              <a:rPr lang="en-US">
                <a:solidFill>
                  <a:schemeClr val="accent2"/>
                </a:solidFill>
              </a:rPr>
              <a:t>4000 nuclear warheads (which could be in the arsenals of Russia and the US for the next decade) are enough to produce nuclear winter.</a:t>
            </a:r>
          </a:p>
          <a:p>
            <a:endParaRPr lang="en-US"/>
          </a:p>
          <a:p>
            <a:r>
              <a:rPr lang="en-US" b="1"/>
              <a:t>CONCLUSION:</a:t>
            </a:r>
          </a:p>
          <a:p>
            <a:endParaRPr lang="en-US" b="1"/>
          </a:p>
          <a:p>
            <a:r>
              <a:rPr lang="en-US"/>
              <a:t>As Carl Sagan said, </a:t>
            </a:r>
            <a:r>
              <a:rPr lang="ja-JP" altLang="en-US"/>
              <a:t>“</a:t>
            </a:r>
            <a:r>
              <a:rPr lang="en-US" altLang="ja-JP"/>
              <a:t>elementary planetary hygiene</a:t>
            </a:r>
            <a:r>
              <a:rPr lang="ja-JP" altLang="en-US"/>
              <a:t>”</a:t>
            </a:r>
            <a:r>
              <a:rPr lang="en-US" altLang="ja-JP"/>
              <a:t> demands many fewer nuclear weapons much more quickly than this.</a:t>
            </a:r>
            <a:endParaRPr lang="en-US"/>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614363" y="1624013"/>
            <a:ext cx="7856537" cy="3786187"/>
          </a:xfrm>
          <a:prstGeom prst="rect">
            <a:avLst/>
          </a:prstGeom>
          <a:noFill/>
          <a:ln w="9525">
            <a:noFill/>
            <a:miter lim="800000"/>
            <a:headEnd/>
            <a:tailEnd/>
          </a:ln>
        </p:spPr>
        <p:txBody>
          <a:bodyPr>
            <a:spAutoFit/>
          </a:bodyPr>
          <a:lstStyle/>
          <a:p>
            <a:pPr>
              <a:spcBef>
                <a:spcPct val="50000"/>
              </a:spcBef>
              <a:tabLst>
                <a:tab pos="457200" algn="l"/>
              </a:tabLst>
            </a:pPr>
            <a:r>
              <a:rPr lang="en-US">
                <a:solidFill>
                  <a:schemeClr val="accent2"/>
                </a:solidFill>
              </a:rPr>
              <a:t>	</a:t>
            </a:r>
            <a:r>
              <a:rPr lang="en-US" sz="3200" b="1">
                <a:solidFill>
                  <a:srgbClr val="C00000"/>
                </a:solidFill>
              </a:rPr>
              <a:t>Only nuclear disarmament will prevent the possibility of a nuclear environmental catastrophe.</a:t>
            </a:r>
          </a:p>
          <a:p>
            <a:pPr>
              <a:spcBef>
                <a:spcPct val="50000"/>
              </a:spcBef>
              <a:tabLst>
                <a:tab pos="457200" algn="l"/>
              </a:tabLst>
            </a:pPr>
            <a:endParaRPr lang="en-US">
              <a:solidFill>
                <a:srgbClr val="FF0000"/>
              </a:solidFill>
            </a:endParaRPr>
          </a:p>
          <a:p>
            <a:pPr>
              <a:spcBef>
                <a:spcPct val="50000"/>
              </a:spcBef>
              <a:tabLst>
                <a:tab pos="457200" algn="l"/>
              </a:tabLst>
            </a:pPr>
            <a:r>
              <a:rPr lang="en-US"/>
              <a:t>	Continuing American and Russian reductions set an example for the world, maintain the nuclear deterrence of each, and dramatically lower the chances of nuclear winter, </a:t>
            </a:r>
            <a:r>
              <a:rPr lang="en-US">
                <a:solidFill>
                  <a:schemeClr val="accent2"/>
                </a:solidFill>
              </a:rPr>
              <a:t>but are not enough.</a:t>
            </a:r>
          </a:p>
        </p:txBody>
      </p:sp>
      <p:sp>
        <p:nvSpPr>
          <p:cNvPr id="210947" name="Text Box 3"/>
          <p:cNvSpPr txBox="1">
            <a:spLocks noChangeArrowheads="1"/>
          </p:cNvSpPr>
          <p:nvPr/>
        </p:nvSpPr>
        <p:spPr bwMode="auto">
          <a:xfrm>
            <a:off x="312738" y="398463"/>
            <a:ext cx="8499475" cy="457200"/>
          </a:xfrm>
          <a:prstGeom prst="rect">
            <a:avLst/>
          </a:prstGeom>
          <a:noFill/>
          <a:ln w="9525">
            <a:noFill/>
            <a:miter lim="800000"/>
            <a:headEnd/>
            <a:tailEnd/>
          </a:ln>
        </p:spPr>
        <p:txBody>
          <a:bodyPr>
            <a:spAutoFit/>
          </a:bodyPr>
          <a:lstStyle/>
          <a:p>
            <a:pPr algn="ctr">
              <a:spcBef>
                <a:spcPct val="50000"/>
              </a:spcBef>
            </a:pPr>
            <a:r>
              <a:rPr lang="en-US" b="1"/>
              <a:t>Policy Implications of the Use of Nuclear Weapons</a:t>
            </a:r>
            <a:endParaRPr lang="en-US"/>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400050" y="2841625"/>
            <a:ext cx="8101013" cy="3257550"/>
          </a:xfrm>
          <a:prstGeom prst="rect">
            <a:avLst/>
          </a:prstGeom>
          <a:noFill/>
          <a:ln w="38100">
            <a:noFill/>
            <a:miter lim="800000"/>
            <a:headEnd/>
            <a:tailEnd type="none" w="lg" len="lg"/>
          </a:ln>
        </p:spPr>
        <p:txBody>
          <a:bodyPr>
            <a:spAutoFit/>
          </a:bodyPr>
          <a:lstStyle/>
          <a:p>
            <a:endParaRPr lang="en-US" b="1"/>
          </a:p>
          <a:p>
            <a:endParaRPr lang="en-US"/>
          </a:p>
          <a:p>
            <a:pPr algn="just"/>
            <a:r>
              <a:rPr lang="ja-JP" altLang="en-US"/>
              <a:t>“</a:t>
            </a:r>
            <a:r>
              <a:rPr lang="en-US" altLang="ja-JP"/>
              <a:t>More than two decades ago, scientists calculated that nuclear war could throw so much debris and smoke into the air that it would block life-giving sunlight from our atmosphere, causing a </a:t>
            </a:r>
            <a:r>
              <a:rPr lang="ja-JP" altLang="en-US"/>
              <a:t>‘</a:t>
            </a:r>
            <a:r>
              <a:rPr lang="en-US" altLang="ja-JP"/>
              <a:t>nuclear winter.</a:t>
            </a:r>
            <a:r>
              <a:rPr lang="ja-JP" altLang="en-US"/>
              <a:t>’</a:t>
            </a:r>
            <a:r>
              <a:rPr lang="en-US" altLang="ja-JP"/>
              <a:t> Their eloquent warnings here in Oslo helped galvanize the world's resolve to halt the nuclear arms race.</a:t>
            </a:r>
            <a:r>
              <a:rPr lang="ja-JP" altLang="en-US"/>
              <a:t>”</a:t>
            </a:r>
            <a:endParaRPr lang="en-US" altLang="ja-JP"/>
          </a:p>
          <a:p>
            <a:endParaRPr lang="en-US" sz="1600">
              <a:solidFill>
                <a:schemeClr val="accent2"/>
              </a:solidFill>
            </a:endParaRPr>
          </a:p>
        </p:txBody>
      </p:sp>
      <p:pic>
        <p:nvPicPr>
          <p:cNvPr id="211971" name="Picture 3" descr="al gore receives nobel prize"/>
          <p:cNvPicPr>
            <a:picLocks noChangeAspect="1" noChangeArrowheads="1"/>
          </p:cNvPicPr>
          <p:nvPr/>
        </p:nvPicPr>
        <p:blipFill>
          <a:blip r:embed="rId3" cstate="print"/>
          <a:srcRect/>
          <a:stretch>
            <a:fillRect/>
          </a:stretch>
        </p:blipFill>
        <p:spPr bwMode="auto">
          <a:xfrm>
            <a:off x="4267200" y="258763"/>
            <a:ext cx="4457700" cy="2971800"/>
          </a:xfrm>
          <a:prstGeom prst="rect">
            <a:avLst/>
          </a:prstGeom>
          <a:noFill/>
          <a:ln w="9525">
            <a:noFill/>
            <a:miter lim="800000"/>
            <a:headEnd/>
            <a:tailEnd/>
          </a:ln>
        </p:spPr>
      </p:pic>
      <p:sp>
        <p:nvSpPr>
          <p:cNvPr id="211972" name="Text Box 4"/>
          <p:cNvSpPr txBox="1">
            <a:spLocks noChangeArrowheads="1"/>
          </p:cNvSpPr>
          <p:nvPr/>
        </p:nvSpPr>
        <p:spPr bwMode="auto">
          <a:xfrm>
            <a:off x="239713" y="1058863"/>
            <a:ext cx="3859212" cy="1219200"/>
          </a:xfrm>
          <a:prstGeom prst="rect">
            <a:avLst/>
          </a:prstGeom>
          <a:noFill/>
          <a:ln w="38100">
            <a:noFill/>
            <a:miter lim="800000"/>
            <a:headEnd/>
            <a:tailEnd type="none" w="lg" len="lg"/>
          </a:ln>
        </p:spPr>
        <p:txBody>
          <a:bodyPr>
            <a:spAutoFit/>
          </a:bodyPr>
          <a:lstStyle/>
          <a:p>
            <a:pPr algn="ctr">
              <a:spcBef>
                <a:spcPct val="50000"/>
              </a:spcBef>
            </a:pPr>
            <a:r>
              <a:rPr lang="en-US" b="1"/>
              <a:t>Al Gore</a:t>
            </a:r>
          </a:p>
          <a:p>
            <a:pPr algn="ctr">
              <a:spcBef>
                <a:spcPct val="50000"/>
              </a:spcBef>
            </a:pPr>
            <a:r>
              <a:rPr lang="en-US" sz="2000">
                <a:solidFill>
                  <a:schemeClr val="accent2"/>
                </a:solidFill>
              </a:rPr>
              <a:t>Nobel Peace Prize address</a:t>
            </a:r>
            <a:br>
              <a:rPr lang="en-US" sz="2000">
                <a:solidFill>
                  <a:schemeClr val="accent2"/>
                </a:solidFill>
              </a:rPr>
            </a:br>
            <a:r>
              <a:rPr lang="en-US" sz="2000">
                <a:solidFill>
                  <a:schemeClr val="accent2"/>
                </a:solidFill>
              </a:rPr>
              <a:t>Dec. 10, 2007</a:t>
            </a: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2994" name="Picture 4" descr="IMG_9814.JPG"/>
          <p:cNvPicPr>
            <a:picLocks noChangeAspect="1"/>
          </p:cNvPicPr>
          <p:nvPr/>
        </p:nvPicPr>
        <p:blipFill>
          <a:blip r:embed="rId3" cstate="print"/>
          <a:srcRect l="22009" t="10405" r="17036" b="31288"/>
          <a:stretch>
            <a:fillRect/>
          </a:stretch>
        </p:blipFill>
        <p:spPr bwMode="auto">
          <a:xfrm>
            <a:off x="0" y="0"/>
            <a:ext cx="8274050" cy="5935663"/>
          </a:xfrm>
          <a:prstGeom prst="rect">
            <a:avLst/>
          </a:prstGeom>
          <a:noFill/>
          <a:ln w="9525">
            <a:noFill/>
            <a:miter lim="800000"/>
            <a:headEnd/>
            <a:tailEnd/>
          </a:ln>
        </p:spPr>
      </p:pic>
      <p:pic>
        <p:nvPicPr>
          <p:cNvPr id="212995" name="Picture 3" descr="IMG_9813.JPG"/>
          <p:cNvPicPr>
            <a:picLocks noChangeAspect="1"/>
          </p:cNvPicPr>
          <p:nvPr/>
        </p:nvPicPr>
        <p:blipFill>
          <a:blip r:embed="rId4" cstate="print"/>
          <a:srcRect l="34180" t="54973" r="31802" b="26666"/>
          <a:stretch>
            <a:fillRect/>
          </a:stretch>
        </p:blipFill>
        <p:spPr bwMode="auto">
          <a:xfrm>
            <a:off x="2797175" y="4289425"/>
            <a:ext cx="6346825" cy="256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11175" y="1352550"/>
            <a:ext cx="8164513" cy="2308225"/>
          </a:xfrm>
          <a:prstGeom prst="rect">
            <a:avLst/>
          </a:prstGeom>
          <a:noFill/>
          <a:ln w="9525">
            <a:noFill/>
            <a:miter lim="800000"/>
            <a:headEnd/>
            <a:tailEnd/>
          </a:ln>
        </p:spPr>
        <p:txBody>
          <a:bodyPr>
            <a:spAutoFit/>
          </a:bodyPr>
          <a:lstStyle/>
          <a:p>
            <a:pPr algn="ctr" eaLnBrk="0" hangingPunct="0">
              <a:spcBef>
                <a:spcPct val="50000"/>
              </a:spcBef>
            </a:pPr>
            <a:r>
              <a:rPr lang="en-US" sz="4800" b="1">
                <a:solidFill>
                  <a:srgbClr val="FFFF00"/>
                </a:solidFill>
              </a:rPr>
              <a:t>Climatic Consequences and Agricultural Impact of Regional Nuclear Conflict</a:t>
            </a:r>
            <a:endParaRPr lang="en-US" sz="3600" b="1">
              <a:solidFill>
                <a:srgbClr val="FFFF00"/>
              </a:solidFill>
            </a:endParaRPr>
          </a:p>
        </p:txBody>
      </p:sp>
      <p:sp>
        <p:nvSpPr>
          <p:cNvPr id="9219" name="Text Box 3"/>
          <p:cNvSpPr txBox="1">
            <a:spLocks noChangeArrowheads="1"/>
          </p:cNvSpPr>
          <p:nvPr/>
        </p:nvSpPr>
        <p:spPr bwMode="auto">
          <a:xfrm>
            <a:off x="280988" y="3800475"/>
            <a:ext cx="8686800" cy="2308225"/>
          </a:xfrm>
          <a:prstGeom prst="rect">
            <a:avLst/>
          </a:prstGeom>
          <a:noFill/>
          <a:ln w="9525">
            <a:noFill/>
            <a:miter lim="800000"/>
            <a:headEnd/>
            <a:tailEnd/>
          </a:ln>
        </p:spPr>
        <p:txBody>
          <a:bodyPr>
            <a:spAutoFit/>
          </a:bodyPr>
          <a:lstStyle/>
          <a:p>
            <a:pPr algn="ctr" eaLnBrk="0" hangingPunct="0">
              <a:spcAft>
                <a:spcPts val="1200"/>
              </a:spcAft>
            </a:pPr>
            <a:r>
              <a:rPr lang="en-US" sz="3600" b="1">
                <a:solidFill>
                  <a:srgbClr val="DDDDDD"/>
                </a:solidFill>
              </a:rPr>
              <a:t>Alan Robock</a:t>
            </a:r>
            <a:r>
              <a:rPr lang="en-US" sz="3600" b="1" baseline="30000">
                <a:solidFill>
                  <a:srgbClr val="DDDDDD"/>
                </a:solidFill>
              </a:rPr>
              <a:t>1</a:t>
            </a:r>
            <a:endParaRPr lang="en-US" sz="3600" b="1">
              <a:solidFill>
                <a:srgbClr val="DDDDDD"/>
              </a:solidFill>
            </a:endParaRPr>
          </a:p>
          <a:p>
            <a:pPr algn="ctr" eaLnBrk="0" hangingPunct="0">
              <a:spcAft>
                <a:spcPts val="1200"/>
              </a:spcAft>
            </a:pPr>
            <a:r>
              <a:rPr lang="en-US" sz="2800" b="1">
                <a:solidFill>
                  <a:srgbClr val="DDDDDD"/>
                </a:solidFill>
              </a:rPr>
              <a:t>Michael Mills</a:t>
            </a:r>
            <a:r>
              <a:rPr lang="en-US" sz="2800" b="1" baseline="30000">
                <a:solidFill>
                  <a:srgbClr val="DDDDDD"/>
                </a:solidFill>
              </a:rPr>
              <a:t>2</a:t>
            </a:r>
            <a:r>
              <a:rPr lang="en-US" sz="2800" b="1">
                <a:solidFill>
                  <a:srgbClr val="DDDDDD"/>
                </a:solidFill>
              </a:rPr>
              <a:t>, Owen Brian Toon</a:t>
            </a:r>
            <a:r>
              <a:rPr lang="en-US" sz="2800" b="1" baseline="30000">
                <a:solidFill>
                  <a:srgbClr val="DDDDDD"/>
                </a:solidFill>
              </a:rPr>
              <a:t>3</a:t>
            </a:r>
            <a:r>
              <a:rPr lang="en-US" sz="2800" b="1">
                <a:solidFill>
                  <a:srgbClr val="DDDDDD"/>
                </a:solidFill>
              </a:rPr>
              <a:t>, and Lili Xia</a:t>
            </a:r>
            <a:r>
              <a:rPr lang="en-US" sz="2800" b="1" baseline="30000">
                <a:solidFill>
                  <a:srgbClr val="DDDDDD"/>
                </a:solidFill>
              </a:rPr>
              <a:t>1</a:t>
            </a:r>
          </a:p>
          <a:p>
            <a:pPr algn="ctr" eaLnBrk="0" hangingPunct="0"/>
            <a:r>
              <a:rPr lang="en-US" sz="2000" b="1" i="1" baseline="30000">
                <a:solidFill>
                  <a:srgbClr val="DDDDDD"/>
                </a:solidFill>
              </a:rPr>
              <a:t>1</a:t>
            </a:r>
            <a:r>
              <a:rPr lang="en-US" sz="2000" b="1" i="1">
                <a:solidFill>
                  <a:srgbClr val="DDDDDD"/>
                </a:solidFill>
              </a:rPr>
              <a:t>Rutgers University, New Brunswick, New Jersey</a:t>
            </a:r>
          </a:p>
          <a:p>
            <a:pPr algn="ctr" eaLnBrk="0" hangingPunct="0"/>
            <a:r>
              <a:rPr lang="en-US" sz="2000" b="1" i="1" baseline="30000">
                <a:solidFill>
                  <a:srgbClr val="DDDDDD"/>
                </a:solidFill>
              </a:rPr>
              <a:t>2</a:t>
            </a:r>
            <a:r>
              <a:rPr lang="en-US" sz="2000" b="1" i="1">
                <a:solidFill>
                  <a:srgbClr val="DDDDDD"/>
                </a:solidFill>
              </a:rPr>
              <a:t>National Center for Atmospheric Research, Boulder, Colorado</a:t>
            </a:r>
          </a:p>
          <a:p>
            <a:pPr algn="ctr" eaLnBrk="0" hangingPunct="0"/>
            <a:r>
              <a:rPr lang="en-US" sz="2000" b="1" i="1" baseline="30000">
                <a:solidFill>
                  <a:srgbClr val="DDDDDD"/>
                </a:solidFill>
              </a:rPr>
              <a:t>3</a:t>
            </a:r>
            <a:r>
              <a:rPr lang="en-US" sz="2000" b="1" i="1">
                <a:solidFill>
                  <a:srgbClr val="DDDDDD"/>
                </a:solidFill>
              </a:rPr>
              <a:t>University of Colorado, Boulder</a:t>
            </a:r>
            <a:endParaRPr lang="en-US" sz="3200" b="1" i="1">
              <a:solidFill>
                <a:srgbClr val="DDDDDD"/>
              </a:solidFill>
            </a:endParaRPr>
          </a:p>
        </p:txBody>
      </p:sp>
      <p:sp>
        <p:nvSpPr>
          <p:cNvPr id="9220" name="Text Box 4"/>
          <p:cNvSpPr txBox="1">
            <a:spLocks noChangeArrowheads="1"/>
          </p:cNvSpPr>
          <p:nvPr/>
        </p:nvSpPr>
        <p:spPr bwMode="auto">
          <a:xfrm>
            <a:off x="2241550" y="6202363"/>
            <a:ext cx="4953000" cy="519112"/>
          </a:xfrm>
          <a:prstGeom prst="rect">
            <a:avLst/>
          </a:prstGeom>
          <a:noFill/>
          <a:ln w="9525">
            <a:noFill/>
            <a:miter lim="800000"/>
            <a:headEnd/>
            <a:tailEnd/>
          </a:ln>
        </p:spPr>
        <p:txBody>
          <a:bodyPr>
            <a:spAutoFit/>
          </a:bodyPr>
          <a:lstStyle/>
          <a:p>
            <a:pPr eaLnBrk="0" hangingPunct="0"/>
            <a:r>
              <a:rPr lang="en-US" sz="2800">
                <a:solidFill>
                  <a:schemeClr val="bg1"/>
                </a:solidFill>
              </a:rPr>
              <a:t>robock@envsci.rutgers.edu</a:t>
            </a:r>
            <a:endParaRPr lang="en-US">
              <a:solidFill>
                <a:schemeClr val="bg1"/>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24"/>
          <p:cNvPicPr>
            <a:picLocks noChangeAspect="1" noChangeArrowheads="1"/>
          </p:cNvPicPr>
          <p:nvPr/>
        </p:nvPicPr>
        <p:blipFill>
          <a:blip r:embed="rId3" cstate="print">
            <a:lum bright="12000" contrast="30000"/>
          </a:blip>
          <a:srcRect l="6900" t="8087" r="10352" b="10109"/>
          <a:stretch>
            <a:fillRect/>
          </a:stretch>
        </p:blipFill>
        <p:spPr bwMode="auto">
          <a:xfrm>
            <a:off x="-23813" y="20638"/>
            <a:ext cx="9144001" cy="6170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descr="IMG_9824.JPG"/>
          <p:cNvPicPr>
            <a:picLocks noChangeAspect="1"/>
          </p:cNvPicPr>
          <p:nvPr/>
        </p:nvPicPr>
        <p:blipFill>
          <a:blip r:embed="rId3" cstate="print"/>
          <a:srcRect l="3889" t="18147" b="35812"/>
          <a:stretch>
            <a:fillRect/>
          </a:stretch>
        </p:blipFill>
        <p:spPr bwMode="auto">
          <a:xfrm>
            <a:off x="0" y="0"/>
            <a:ext cx="9144000" cy="3284538"/>
          </a:xfrm>
          <a:prstGeom prst="rect">
            <a:avLst/>
          </a:prstGeom>
          <a:noFill/>
          <a:ln w="9525">
            <a:noFill/>
            <a:miter lim="800000"/>
            <a:headEnd/>
            <a:tailEnd/>
          </a:ln>
        </p:spPr>
      </p:pic>
      <p:pic>
        <p:nvPicPr>
          <p:cNvPr id="214019" name="Picture 2" descr="IMG_9815.JPG"/>
          <p:cNvPicPr>
            <a:picLocks noChangeAspect="1"/>
          </p:cNvPicPr>
          <p:nvPr/>
        </p:nvPicPr>
        <p:blipFill>
          <a:blip r:embed="rId4" cstate="print"/>
          <a:srcRect l="31667" t="62981" r="31296" b="17487"/>
          <a:stretch>
            <a:fillRect/>
          </a:stretch>
        </p:blipFill>
        <p:spPr bwMode="auto">
          <a:xfrm>
            <a:off x="0" y="3217863"/>
            <a:ext cx="9204325" cy="3640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1" descr="FidelWatchesSigned.JPG"/>
          <p:cNvPicPr>
            <a:picLocks noChangeAspect="1"/>
          </p:cNvPicPr>
          <p:nvPr/>
        </p:nvPicPr>
        <p:blipFill>
          <a:blip r:embed="rId3" cstate="print"/>
          <a:srcRect/>
          <a:stretch>
            <a:fillRect/>
          </a:stretch>
        </p:blipFill>
        <p:spPr bwMode="auto">
          <a:xfrm>
            <a:off x="0" y="-41275"/>
            <a:ext cx="9144000" cy="6899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1" descr="RMG_3238_1.jpg"/>
          <p:cNvPicPr>
            <a:picLocks noChangeAspect="1"/>
          </p:cNvPicPr>
          <p:nvPr/>
        </p:nvPicPr>
        <p:blipFill>
          <a:blip r:embed="rId3" cstate="print"/>
          <a:srcRect/>
          <a:stretch>
            <a:fillRect/>
          </a:stretch>
        </p:blipFill>
        <p:spPr bwMode="auto">
          <a:xfrm>
            <a:off x="0" y="0"/>
            <a:ext cx="9375775" cy="6981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1" descr="Scan-100916-0001.jpg"/>
          <p:cNvPicPr>
            <a:picLocks noChangeAspect="1"/>
          </p:cNvPicPr>
          <p:nvPr/>
        </p:nvPicPr>
        <p:blipFill>
          <a:blip r:embed="rId3" cstate="print"/>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 descr="Scan-100916-0002.jpg"/>
          <p:cNvPicPr>
            <a:picLocks noChangeAspect="1"/>
          </p:cNvPicPr>
          <p:nvPr/>
        </p:nvPicPr>
        <p:blipFill>
          <a:blip r:embed="rId3" cstate="print"/>
          <a:srcRect/>
          <a:stretch>
            <a:fillRect/>
          </a:stretch>
        </p:blipFill>
        <p:spPr bwMode="auto">
          <a:xfrm>
            <a:off x="2274888" y="0"/>
            <a:ext cx="457993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4"/>
          <p:cNvSpPr txBox="1">
            <a:spLocks noChangeArrowheads="1"/>
          </p:cNvSpPr>
          <p:nvPr/>
        </p:nvSpPr>
        <p:spPr bwMode="auto">
          <a:xfrm>
            <a:off x="341313" y="1058863"/>
            <a:ext cx="3859212" cy="1219200"/>
          </a:xfrm>
          <a:prstGeom prst="rect">
            <a:avLst/>
          </a:prstGeom>
          <a:noFill/>
          <a:ln w="38100">
            <a:noFill/>
            <a:miter lim="800000"/>
            <a:headEnd/>
            <a:tailEnd type="none" w="lg" len="lg"/>
          </a:ln>
        </p:spPr>
        <p:txBody>
          <a:bodyPr>
            <a:spAutoFit/>
          </a:bodyPr>
          <a:lstStyle/>
          <a:p>
            <a:pPr algn="ctr">
              <a:spcBef>
                <a:spcPct val="50000"/>
              </a:spcBef>
            </a:pPr>
            <a:r>
              <a:rPr lang="en-US" b="1"/>
              <a:t>Fidel Castro Ruz</a:t>
            </a:r>
          </a:p>
          <a:p>
            <a:pPr algn="ctr">
              <a:spcBef>
                <a:spcPct val="50000"/>
              </a:spcBef>
            </a:pPr>
            <a:r>
              <a:rPr lang="en-US" sz="2000" i="1">
                <a:solidFill>
                  <a:schemeClr val="accent2"/>
                </a:solidFill>
              </a:rPr>
              <a:t>Reflexiones</a:t>
            </a:r>
            <a:r>
              <a:rPr lang="en-US" sz="2000">
                <a:solidFill>
                  <a:schemeClr val="accent2"/>
                </a:solidFill>
              </a:rPr>
              <a:t/>
            </a:r>
            <a:br>
              <a:rPr lang="en-US" sz="2000">
                <a:solidFill>
                  <a:schemeClr val="accent2"/>
                </a:solidFill>
              </a:rPr>
            </a:br>
            <a:r>
              <a:rPr lang="en-US" sz="2000">
                <a:solidFill>
                  <a:schemeClr val="accent2"/>
                </a:solidFill>
              </a:rPr>
              <a:t>Sept. 23, 2010</a:t>
            </a:r>
          </a:p>
        </p:txBody>
      </p:sp>
      <p:pic>
        <p:nvPicPr>
          <p:cNvPr id="219139" name="Picture 2" descr="C:\Users\robock\Pictures\Cuba\RMG_2962_38.jpg"/>
          <p:cNvPicPr>
            <a:picLocks noChangeAspect="1" noChangeArrowheads="1"/>
          </p:cNvPicPr>
          <p:nvPr/>
        </p:nvPicPr>
        <p:blipFill>
          <a:blip r:embed="rId3" cstate="print"/>
          <a:srcRect t="23824" b="6131"/>
          <a:stretch>
            <a:fillRect/>
          </a:stretch>
        </p:blipFill>
        <p:spPr bwMode="auto">
          <a:xfrm>
            <a:off x="4702175" y="127000"/>
            <a:ext cx="3194050" cy="3475038"/>
          </a:xfrm>
          <a:prstGeom prst="rect">
            <a:avLst/>
          </a:prstGeom>
          <a:noFill/>
          <a:ln w="9525">
            <a:noFill/>
            <a:miter lim="800000"/>
            <a:headEnd/>
            <a:tailEnd/>
          </a:ln>
        </p:spPr>
      </p:pic>
      <p:sp>
        <p:nvSpPr>
          <p:cNvPr id="219140" name="TextBox 3"/>
          <p:cNvSpPr txBox="1">
            <a:spLocks noChangeArrowheads="1"/>
          </p:cNvSpPr>
          <p:nvPr/>
        </p:nvSpPr>
        <p:spPr bwMode="auto">
          <a:xfrm>
            <a:off x="515938" y="3832225"/>
            <a:ext cx="7939087" cy="1938338"/>
          </a:xfrm>
          <a:prstGeom prst="rect">
            <a:avLst/>
          </a:prstGeom>
          <a:noFill/>
          <a:ln w="9525">
            <a:noFill/>
            <a:miter lim="800000"/>
            <a:headEnd/>
            <a:tailEnd/>
          </a:ln>
        </p:spPr>
        <p:txBody>
          <a:bodyPr>
            <a:spAutoFit/>
          </a:bodyPr>
          <a:lstStyle/>
          <a:p>
            <a:r>
              <a:rPr lang="en-US" altLang="ja-JP" dirty="0" smtClean="0"/>
              <a:t>“While </a:t>
            </a:r>
            <a:r>
              <a:rPr lang="en-US" altLang="ja-JP" dirty="0"/>
              <a:t>the United States and Russia each committed to reducing their operative nuclear arsenals down to some 2,000 weapons in April 2010 in Prague, the only way to prevent a global climate catastrophe from taking place would be by eliminating nuclear weapons</a:t>
            </a:r>
            <a:r>
              <a:rPr lang="en-US" altLang="ja-JP" dirty="0" smtClean="0"/>
              <a:t>.”</a:t>
            </a:r>
            <a:endParaRPr lang="en-US" dirty="0"/>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3" cstate="print"/>
          <a:srcRect/>
          <a:stretch>
            <a:fillRect/>
          </a:stretch>
        </p:blipFill>
        <p:spPr bwMode="auto">
          <a:xfrm>
            <a:off x="231775" y="0"/>
            <a:ext cx="8599488" cy="4668838"/>
          </a:xfrm>
          <a:prstGeom prst="rect">
            <a:avLst/>
          </a:prstGeom>
          <a:noFill/>
          <a:ln w="38100">
            <a:noFill/>
            <a:miter lim="800000"/>
            <a:headEnd/>
            <a:tailEnd type="none" w="lg" len="lg"/>
          </a:ln>
        </p:spPr>
      </p:pic>
      <p:pic>
        <p:nvPicPr>
          <p:cNvPr id="220163" name="Picture 3"/>
          <p:cNvPicPr>
            <a:picLocks noChangeAspect="1" noChangeArrowheads="1"/>
          </p:cNvPicPr>
          <p:nvPr/>
        </p:nvPicPr>
        <p:blipFill>
          <a:blip r:embed="rId4" cstate="print"/>
          <a:srcRect l="787" r="368" b="11044"/>
          <a:stretch>
            <a:fillRect/>
          </a:stretch>
        </p:blipFill>
        <p:spPr bwMode="auto">
          <a:xfrm>
            <a:off x="231775" y="4586288"/>
            <a:ext cx="8597900" cy="2105025"/>
          </a:xfrm>
          <a:prstGeom prst="rect">
            <a:avLst/>
          </a:prstGeom>
          <a:noFill/>
          <a:ln w="38100">
            <a:noFill/>
            <a:miter lim="800000"/>
            <a:headEnd/>
            <a:tailEnd type="none" w="lg" len="lg"/>
          </a:ln>
        </p:spPr>
      </p:pic>
      <p:sp>
        <p:nvSpPr>
          <p:cNvPr id="4" name="Rectangle 3"/>
          <p:cNvSpPr>
            <a:spLocks noChangeArrowheads="1"/>
          </p:cNvSpPr>
          <p:nvPr/>
        </p:nvSpPr>
        <p:spPr bwMode="auto">
          <a:xfrm>
            <a:off x="296863" y="3214688"/>
            <a:ext cx="8208962" cy="638175"/>
          </a:xfrm>
          <a:prstGeom prst="rect">
            <a:avLst/>
          </a:prstGeom>
          <a:noFill/>
          <a:ln w="38100">
            <a:solidFill>
              <a:srgbClr val="FF0000"/>
            </a:solidFill>
            <a:round/>
            <a:headEnd/>
            <a:tailEnd type="stealth" w="lg" len="lg"/>
          </a:ln>
        </p:spPr>
        <p:txBody>
          <a:bodyPr/>
          <a:lstStyle/>
          <a:p>
            <a:endParaRPr lang="en-US"/>
          </a:p>
        </p:txBody>
      </p:sp>
      <p:sp>
        <p:nvSpPr>
          <p:cNvPr id="5" name="Rectangle 4"/>
          <p:cNvSpPr>
            <a:spLocks noChangeArrowheads="1"/>
          </p:cNvSpPr>
          <p:nvPr/>
        </p:nvSpPr>
        <p:spPr bwMode="auto">
          <a:xfrm>
            <a:off x="296863" y="4637088"/>
            <a:ext cx="8208962" cy="1989137"/>
          </a:xfrm>
          <a:prstGeom prst="rect">
            <a:avLst/>
          </a:prstGeom>
          <a:noFill/>
          <a:ln w="38100">
            <a:solidFill>
              <a:srgbClr val="FF0000"/>
            </a:solidFill>
            <a:round/>
            <a:headEnd/>
            <a:tailEnd type="stealth" w="lg" len="lg"/>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descr="AlanFidel6Table.jpg"/>
          <p:cNvPicPr>
            <a:picLocks noChangeAspect="1"/>
          </p:cNvPicPr>
          <p:nvPr/>
        </p:nvPicPr>
        <p:blipFill>
          <a:blip r:embed="rId3" cstate="print"/>
          <a:srcRect/>
          <a:stretch>
            <a:fillRect/>
          </a:stretch>
        </p:blipFill>
        <p:spPr bwMode="auto">
          <a:xfrm>
            <a:off x="285750" y="0"/>
            <a:ext cx="8572500" cy="6858000"/>
          </a:xfrm>
          <a:prstGeom prst="rect">
            <a:avLst/>
          </a:prstGeom>
          <a:noFill/>
          <a:ln w="9525">
            <a:noFill/>
            <a:miter lim="800000"/>
            <a:headEnd/>
            <a:tailEnd/>
          </a:ln>
        </p:spPr>
      </p:pic>
      <p:sp>
        <p:nvSpPr>
          <p:cNvPr id="221187" name="TextBox 2"/>
          <p:cNvSpPr txBox="1">
            <a:spLocks noChangeArrowheads="1"/>
          </p:cNvSpPr>
          <p:nvPr/>
        </p:nvSpPr>
        <p:spPr bwMode="auto">
          <a:xfrm>
            <a:off x="3287713" y="6181725"/>
            <a:ext cx="3033712" cy="460375"/>
          </a:xfrm>
          <a:prstGeom prst="rect">
            <a:avLst/>
          </a:prstGeom>
          <a:noFill/>
          <a:ln w="9525">
            <a:noFill/>
            <a:miter lim="800000"/>
            <a:headEnd/>
            <a:tailEnd/>
          </a:ln>
        </p:spPr>
        <p:txBody>
          <a:bodyPr>
            <a:spAutoFit/>
          </a:bodyPr>
          <a:lstStyle/>
          <a:p>
            <a:r>
              <a:rPr lang="en-US"/>
              <a:t>December 15, 2011</a:t>
            </a:r>
          </a:p>
        </p:txBody>
      </p:sp>
    </p:spTree>
  </p:cSld>
  <p:clrMapOvr>
    <a:masterClrMapping/>
  </p:clrMapOvr>
  <p:transition spd="slow"/>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1" descr="AlanFidel.jpg"/>
          <p:cNvPicPr>
            <a:picLocks noChangeAspect="1"/>
          </p:cNvPicPr>
          <p:nvPr/>
        </p:nvPicPr>
        <p:blipFill>
          <a:blip r:embed="rId3" cstate="print"/>
          <a:srcRect/>
          <a:stretch>
            <a:fillRect/>
          </a:stretch>
        </p:blipFill>
        <p:spPr bwMode="auto">
          <a:xfrm>
            <a:off x="285750" y="0"/>
            <a:ext cx="85725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 descr="AlanFidel4.jpg"/>
          <p:cNvPicPr>
            <a:picLocks noChangeAspect="1"/>
          </p:cNvPicPr>
          <p:nvPr/>
        </p:nvPicPr>
        <p:blipFill>
          <a:blip r:embed="rId3" cstate="print"/>
          <a:srcRect/>
          <a:stretch>
            <a:fillRect/>
          </a:stretch>
        </p:blipFill>
        <p:spPr bwMode="auto">
          <a:xfrm>
            <a:off x="2006600" y="0"/>
            <a:ext cx="54864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81000" y="1219200"/>
            <a:ext cx="8382000" cy="4339650"/>
          </a:xfrm>
          <a:prstGeom prst="rect">
            <a:avLst/>
          </a:prstGeom>
          <a:noFill/>
          <a:ln w="9525">
            <a:noFill/>
            <a:miter lim="800000"/>
            <a:headEnd/>
            <a:tailEnd/>
          </a:ln>
        </p:spPr>
        <p:txBody>
          <a:bodyPr>
            <a:spAutoFit/>
          </a:bodyPr>
          <a:lstStyle/>
          <a:p>
            <a:pPr marL="461963" indent="-461963">
              <a:spcBef>
                <a:spcPct val="50000"/>
              </a:spcBef>
            </a:pPr>
            <a:r>
              <a:rPr lang="en-US" dirty="0"/>
              <a:t>Vladimir V.</a:t>
            </a:r>
            <a:r>
              <a:rPr lang="en-US" b="1" dirty="0"/>
              <a:t> Aleksandrov</a:t>
            </a:r>
            <a:r>
              <a:rPr lang="en-US" dirty="0"/>
              <a:t> and Georgiy L. </a:t>
            </a:r>
            <a:r>
              <a:rPr lang="en-US" b="1" dirty="0"/>
              <a:t>Stenchikov</a:t>
            </a:r>
            <a:r>
              <a:rPr lang="en-US" dirty="0"/>
              <a:t>, 1983:  On the </a:t>
            </a:r>
            <a:r>
              <a:rPr lang="en-US" dirty="0" err="1"/>
              <a:t>modelling</a:t>
            </a:r>
            <a:r>
              <a:rPr lang="en-US" dirty="0"/>
              <a:t> of the climatic consequences of the nuclear war.  </a:t>
            </a:r>
            <a:r>
              <a:rPr lang="en-US" i="1" dirty="0"/>
              <a:t>Proc. Applied Math.</a:t>
            </a:r>
            <a:r>
              <a:rPr lang="en-US" dirty="0"/>
              <a:t>, Computing Centre, USSR Academy of Sciences, Moscow, 21 pp.</a:t>
            </a:r>
          </a:p>
          <a:p>
            <a:pPr marL="461963" indent="-461963">
              <a:spcBef>
                <a:spcPct val="50000"/>
              </a:spcBef>
            </a:pPr>
            <a:r>
              <a:rPr lang="en-US" dirty="0"/>
              <a:t>First published model simulation of nuclear winter.</a:t>
            </a:r>
          </a:p>
          <a:p>
            <a:pPr marL="461963" indent="-461963">
              <a:spcBef>
                <a:spcPct val="50000"/>
              </a:spcBef>
            </a:pPr>
            <a:r>
              <a:rPr lang="en-US" dirty="0"/>
              <a:t>First three-dimensional simulation using a general circulation model (GCM) – simulated 400 days with annual average radiation.</a:t>
            </a:r>
          </a:p>
          <a:p>
            <a:pPr marL="461963" indent="-461963">
              <a:spcBef>
                <a:spcPct val="50000"/>
              </a:spcBef>
            </a:pPr>
            <a:r>
              <a:rPr lang="en-US" dirty="0"/>
              <a:t>Used two-level Mintz-Arakawa GCM, with </a:t>
            </a:r>
            <a:r>
              <a:rPr lang="en-US" dirty="0" smtClean="0"/>
              <a:t>12ºx15º </a:t>
            </a:r>
            <a:r>
              <a:rPr lang="en-US" dirty="0"/>
              <a:t>lat-</a:t>
            </a:r>
            <a:r>
              <a:rPr lang="en-US" dirty="0" err="1"/>
              <a:t>lon</a:t>
            </a:r>
            <a:r>
              <a:rPr lang="en-US" dirty="0"/>
              <a:t> grid.</a:t>
            </a: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Box 1"/>
          <p:cNvSpPr txBox="1">
            <a:spLocks noChangeArrowheads="1"/>
          </p:cNvSpPr>
          <p:nvPr/>
        </p:nvSpPr>
        <p:spPr bwMode="auto">
          <a:xfrm>
            <a:off x="0" y="5067300"/>
            <a:ext cx="9144000" cy="1814513"/>
          </a:xfrm>
          <a:prstGeom prst="rect">
            <a:avLst/>
          </a:prstGeom>
          <a:solidFill>
            <a:srgbClr val="99CCFF"/>
          </a:solidFill>
          <a:ln w="9525">
            <a:noFill/>
            <a:miter lim="800000"/>
            <a:headEnd/>
            <a:tailEnd/>
          </a:ln>
        </p:spPr>
        <p:txBody>
          <a:bodyPr>
            <a:spAutoFit/>
          </a:bodyPr>
          <a:lstStyle/>
          <a:p>
            <a:pPr algn="ctr"/>
            <a:r>
              <a:rPr lang="en-US" sz="2800" b="1"/>
              <a:t>Good news:</a:t>
            </a:r>
            <a:r>
              <a:rPr lang="en-US" sz="2800"/>
              <a:t>  Norway hosted a conference on </a:t>
            </a:r>
            <a:br>
              <a:rPr lang="en-US" sz="2800"/>
            </a:br>
            <a:r>
              <a:rPr lang="en-US" sz="2800"/>
              <a:t>the </a:t>
            </a:r>
            <a:r>
              <a:rPr lang="en-US" sz="2800" b="1"/>
              <a:t>Humanitarian Impact of Nuclear Weapons</a:t>
            </a:r>
            <a:r>
              <a:rPr lang="en-US" sz="2800"/>
              <a:t/>
            </a:r>
            <a:br>
              <a:rPr lang="en-US" sz="2800"/>
            </a:br>
            <a:r>
              <a:rPr lang="en-US" sz="2800"/>
              <a:t>in Oslo in March, 2013, attended by 132 nations.</a:t>
            </a:r>
          </a:p>
          <a:p>
            <a:pPr algn="ctr"/>
            <a:r>
              <a:rPr lang="en-US" sz="2800"/>
              <a:t>Next meeting in Mexico in February, 2014.</a:t>
            </a:r>
          </a:p>
        </p:txBody>
      </p:sp>
      <p:pic>
        <p:nvPicPr>
          <p:cNvPr id="224259" name="Picture 3"/>
          <p:cNvPicPr>
            <a:picLocks noChangeAspect="1"/>
          </p:cNvPicPr>
          <p:nvPr/>
        </p:nvPicPr>
        <p:blipFill>
          <a:blip r:embed="rId3" cstate="print"/>
          <a:srcRect/>
          <a:stretch>
            <a:fillRect/>
          </a:stretch>
        </p:blipFill>
        <p:spPr bwMode="auto">
          <a:xfrm>
            <a:off x="173038" y="2443163"/>
            <a:ext cx="1787525" cy="1214437"/>
          </a:xfrm>
          <a:prstGeom prst="rect">
            <a:avLst/>
          </a:prstGeom>
          <a:noFill/>
          <a:ln w="9525">
            <a:noFill/>
            <a:miter lim="800000"/>
            <a:headEnd/>
            <a:tailEnd/>
          </a:ln>
        </p:spPr>
      </p:pic>
      <p:pic>
        <p:nvPicPr>
          <p:cNvPr id="224260" name="Picture 3" descr="IMG_0677.JPG"/>
          <p:cNvPicPr>
            <a:picLocks noChangeAspect="1"/>
          </p:cNvPicPr>
          <p:nvPr/>
        </p:nvPicPr>
        <p:blipFill>
          <a:blip r:embed="rId4" cstate="print"/>
          <a:srcRect/>
          <a:stretch>
            <a:fillRect/>
          </a:stretch>
        </p:blipFill>
        <p:spPr bwMode="auto">
          <a:xfrm>
            <a:off x="2490788" y="0"/>
            <a:ext cx="6653212" cy="49895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1"/>
          <p:cNvSpPr txBox="1">
            <a:spLocks noChangeArrowheads="1"/>
          </p:cNvSpPr>
          <p:nvPr/>
        </p:nvSpPr>
        <p:spPr bwMode="auto">
          <a:xfrm>
            <a:off x="163513" y="0"/>
            <a:ext cx="8780462" cy="6324600"/>
          </a:xfrm>
          <a:prstGeom prst="rect">
            <a:avLst/>
          </a:prstGeom>
          <a:noFill/>
          <a:ln>
            <a:noFill/>
          </a:ln>
          <a:extLst>
            <a:ext uri="{909E8E84-426E-40dd-AFC4-6F175D3DCCD1}"/>
            <a:ext uri="{91240B29-F687-4f45-9708-019B960494DF}"/>
          </a:extLst>
        </p:spPr>
        <p:txBody>
          <a:bodyPr>
            <a:spAutoFit/>
          </a:bodyPr>
          <a:lstStyle/>
          <a:p>
            <a:pPr algn="ctr">
              <a:spcAft>
                <a:spcPts val="1200"/>
              </a:spcAft>
              <a:defRPr/>
            </a:pPr>
            <a:r>
              <a:rPr lang="en-US" sz="2800" b="1" dirty="0"/>
              <a:t>Five Myths About Nuclear Weapons</a:t>
            </a:r>
          </a:p>
          <a:p>
            <a:pPr algn="ctr">
              <a:spcAft>
                <a:spcPts val="1800"/>
              </a:spcAft>
              <a:defRPr/>
            </a:pPr>
            <a:r>
              <a:rPr lang="en-US" dirty="0"/>
              <a:t>Ward Wilson, </a:t>
            </a:r>
            <a:r>
              <a:rPr lang="en-US" i="1" dirty="0"/>
              <a:t>New York Times</a:t>
            </a:r>
            <a:r>
              <a:rPr lang="en-US" dirty="0"/>
              <a:t>, January 13, 2013</a:t>
            </a:r>
          </a:p>
          <a:p>
            <a:pPr marL="400050" indent="-400050">
              <a:spcAft>
                <a:spcPts val="1200"/>
              </a:spcAft>
              <a:buFontTx/>
              <a:buAutoNum type="arabicPeriod"/>
              <a:defRPr/>
            </a:pPr>
            <a:r>
              <a:rPr lang="en-US" dirty="0"/>
              <a:t>Nuclear weapons altered the course of World War II. </a:t>
            </a:r>
            <a:r>
              <a:rPr lang="en-US" dirty="0">
                <a:solidFill>
                  <a:srgbClr val="0000FF"/>
                </a:solidFill>
              </a:rPr>
              <a:t>(66 Japanese cities were destroyed by conventional weapons.  Two more did not make a difference.)</a:t>
            </a:r>
          </a:p>
          <a:p>
            <a:pPr marL="400050" indent="-400050">
              <a:spcAft>
                <a:spcPts val="1200"/>
              </a:spcAft>
              <a:buFontTx/>
              <a:buAutoNum type="arabicPeriod"/>
              <a:defRPr/>
            </a:pPr>
            <a:r>
              <a:rPr lang="en-US" dirty="0"/>
              <a:t>Decisive destruction.</a:t>
            </a:r>
            <a:r>
              <a:rPr lang="en-US" dirty="0">
                <a:solidFill>
                  <a:srgbClr val="0000FF"/>
                </a:solidFill>
              </a:rPr>
              <a:t> (Mass destruction doesn</a:t>
            </a:r>
            <a:r>
              <a:rPr lang="en-US" altLang="en-US" dirty="0">
                <a:solidFill>
                  <a:srgbClr val="0000FF"/>
                </a:solidFill>
              </a:rPr>
              <a:t>’</a:t>
            </a:r>
            <a:r>
              <a:rPr lang="en-US" dirty="0">
                <a:solidFill>
                  <a:srgbClr val="0000FF"/>
                </a:solidFill>
              </a:rPr>
              <a:t>t win wars; killing soldiers does.)</a:t>
            </a:r>
          </a:p>
          <a:p>
            <a:pPr marL="400050" indent="-400050">
              <a:spcAft>
                <a:spcPts val="1200"/>
              </a:spcAft>
              <a:buFontTx/>
              <a:buAutoNum type="arabicPeriod"/>
              <a:defRPr/>
            </a:pPr>
            <a:r>
              <a:rPr lang="en-US" dirty="0"/>
              <a:t>Nuclear deterrence. </a:t>
            </a:r>
            <a:r>
              <a:rPr lang="en-US" dirty="0">
                <a:solidFill>
                  <a:srgbClr val="0000FF"/>
                </a:solidFill>
              </a:rPr>
              <a:t>(Did not stop Falklands War, Yom Kippur War, or Soviets after World War II.  Who won the wars in Afghanistan and Vietnam?)</a:t>
            </a:r>
          </a:p>
          <a:p>
            <a:pPr marL="400050" indent="-400050">
              <a:spcAft>
                <a:spcPts val="1200"/>
              </a:spcAft>
              <a:buFontTx/>
              <a:buAutoNum type="arabicPeriod"/>
              <a:defRPr/>
            </a:pPr>
            <a:r>
              <a:rPr lang="en-US" dirty="0"/>
              <a:t>Nuclear weapons have </a:t>
            </a:r>
            <a:r>
              <a:rPr lang="en-US" altLang="en-US" dirty="0"/>
              <a:t>“</a:t>
            </a:r>
            <a:r>
              <a:rPr lang="en-US" dirty="0"/>
              <a:t>kept the peace.</a:t>
            </a:r>
            <a:r>
              <a:rPr lang="en-US" altLang="en-US" dirty="0"/>
              <a:t>”</a:t>
            </a:r>
            <a:r>
              <a:rPr lang="en-US" altLang="ja-JP" dirty="0">
                <a:solidFill>
                  <a:srgbClr val="0000FF"/>
                </a:solidFill>
              </a:rPr>
              <a:t> (Absence of nuclear war since 1945 does not prove this.)</a:t>
            </a:r>
          </a:p>
          <a:p>
            <a:pPr marL="400050" indent="-400050">
              <a:buFontTx/>
              <a:buAutoNum type="arabicPeriod"/>
              <a:defRPr/>
            </a:pPr>
            <a:r>
              <a:rPr lang="en-US" dirty="0"/>
              <a:t>Irreversibility. </a:t>
            </a:r>
            <a:r>
              <a:rPr lang="en-US" dirty="0">
                <a:solidFill>
                  <a:srgbClr val="0000FF"/>
                </a:solidFill>
              </a:rPr>
              <a:t> (Technology cannot be </a:t>
            </a:r>
            <a:r>
              <a:rPr lang="en-US" dirty="0" err="1">
                <a:solidFill>
                  <a:srgbClr val="0000FF"/>
                </a:solidFill>
              </a:rPr>
              <a:t>uninvented</a:t>
            </a:r>
            <a:r>
              <a:rPr lang="en-US" dirty="0">
                <a:solidFill>
                  <a:srgbClr val="0000FF"/>
                </a:solidFill>
              </a:rPr>
              <a:t>, but it fades when no longer useful.)</a:t>
            </a: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Box 1"/>
          <p:cNvSpPr txBox="1">
            <a:spLocks noChangeArrowheads="1"/>
          </p:cNvSpPr>
          <p:nvPr/>
        </p:nvSpPr>
        <p:spPr bwMode="auto">
          <a:xfrm>
            <a:off x="266700" y="1535113"/>
            <a:ext cx="3821113" cy="3230562"/>
          </a:xfrm>
          <a:prstGeom prst="rect">
            <a:avLst/>
          </a:prstGeom>
          <a:noFill/>
          <a:ln w="9525">
            <a:noFill/>
            <a:miter lim="800000"/>
            <a:headEnd/>
            <a:tailEnd/>
          </a:ln>
        </p:spPr>
        <p:txBody>
          <a:bodyPr>
            <a:spAutoFit/>
          </a:bodyPr>
          <a:lstStyle/>
          <a:p>
            <a:pPr algn="ctr"/>
            <a:r>
              <a:rPr lang="en-US" altLang="ja-JP" sz="5400" b="1"/>
              <a:t>“How does it feel?”</a:t>
            </a:r>
          </a:p>
          <a:p>
            <a:endParaRPr lang="en-US"/>
          </a:p>
          <a:p>
            <a:endParaRPr lang="en-US"/>
          </a:p>
          <a:p>
            <a:pPr algn="ctr"/>
            <a:r>
              <a:rPr lang="en-US"/>
              <a:t>Bob Dylan (1965), </a:t>
            </a:r>
            <a:r>
              <a:rPr lang="en-US" i="1"/>
              <a:t>Like a Rolling Stone</a:t>
            </a:r>
          </a:p>
        </p:txBody>
      </p:sp>
      <p:pic>
        <p:nvPicPr>
          <p:cNvPr id="226307" name="Picture 3" descr="BobBorgata.JPG"/>
          <p:cNvPicPr>
            <a:picLocks noChangeAspect="1"/>
          </p:cNvPicPr>
          <p:nvPr/>
        </p:nvPicPr>
        <p:blipFill>
          <a:blip r:embed="rId3" cstate="print"/>
          <a:srcRect/>
          <a:stretch>
            <a:fillRect/>
          </a:stretch>
        </p:blipFill>
        <p:spPr bwMode="auto">
          <a:xfrm>
            <a:off x="4495800" y="0"/>
            <a:ext cx="46482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Box 1"/>
          <p:cNvSpPr txBox="1">
            <a:spLocks noChangeArrowheads="1"/>
          </p:cNvSpPr>
          <p:nvPr/>
        </p:nvSpPr>
        <p:spPr bwMode="auto">
          <a:xfrm>
            <a:off x="688975" y="433388"/>
            <a:ext cx="8077200" cy="5016500"/>
          </a:xfrm>
          <a:prstGeom prst="rect">
            <a:avLst/>
          </a:prstGeom>
          <a:noFill/>
          <a:ln w="9525">
            <a:noFill/>
            <a:miter lim="800000"/>
            <a:headEnd/>
            <a:tailEnd/>
          </a:ln>
        </p:spPr>
        <p:txBody>
          <a:bodyPr>
            <a:spAutoFit/>
          </a:bodyPr>
          <a:lstStyle/>
          <a:p>
            <a:r>
              <a:rPr lang="en-US" sz="3200"/>
              <a:t>I</a:t>
            </a:r>
            <a:r>
              <a:rPr lang="en-US" altLang="en-US" sz="3200"/>
              <a:t>’</a:t>
            </a:r>
            <a:r>
              <a:rPr lang="en-US" sz="3200"/>
              <a:t>m sorry.  This has really been a bummer, and it was not nice of me to present you with such a depressing story.</a:t>
            </a:r>
          </a:p>
          <a:p>
            <a:endParaRPr lang="en-US" sz="3200"/>
          </a:p>
          <a:p>
            <a:r>
              <a:rPr lang="en-US" sz="3200"/>
              <a:t>So what do you do with this information?</a:t>
            </a:r>
          </a:p>
          <a:p>
            <a:endParaRPr lang="en-US" sz="3200"/>
          </a:p>
          <a:p>
            <a:r>
              <a:rPr lang="en-US" sz="3200"/>
              <a:t>The most natural reaction is to try to forget it.  As Mark Twain said, </a:t>
            </a:r>
          </a:p>
          <a:p>
            <a:r>
              <a:rPr lang="en-US" sz="3200"/>
              <a:t/>
            </a:r>
            <a:br>
              <a:rPr lang="en-US" sz="3200"/>
            </a:br>
            <a:r>
              <a:rPr lang="en-US" altLang="en-US" sz="3200"/>
              <a:t>“</a:t>
            </a:r>
            <a:r>
              <a:rPr lang="en-US" altLang="ja-JP" sz="3200" b="1">
                <a:solidFill>
                  <a:srgbClr val="CC0000"/>
                </a:solidFill>
              </a:rPr>
              <a:t>Denial ain</a:t>
            </a:r>
            <a:r>
              <a:rPr lang="en-US" altLang="en-US" sz="3200" b="1">
                <a:solidFill>
                  <a:srgbClr val="CC0000"/>
                </a:solidFill>
              </a:rPr>
              <a:t>’</a:t>
            </a:r>
            <a:r>
              <a:rPr lang="en-US" altLang="ja-JP" sz="3200" b="1">
                <a:solidFill>
                  <a:srgbClr val="CC0000"/>
                </a:solidFill>
              </a:rPr>
              <a:t>t just a river in Egypt</a:t>
            </a:r>
            <a:r>
              <a:rPr lang="en-US" altLang="ja-JP" sz="3200"/>
              <a:t>.</a:t>
            </a:r>
            <a:r>
              <a:rPr lang="en-US" altLang="en-US" sz="3200"/>
              <a:t>”</a:t>
            </a:r>
            <a:endParaRPr lang="en-US" sz="320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Box 1"/>
          <p:cNvSpPr txBox="1">
            <a:spLocks noChangeArrowheads="1"/>
          </p:cNvSpPr>
          <p:nvPr/>
        </p:nvSpPr>
        <p:spPr bwMode="auto">
          <a:xfrm>
            <a:off x="498475" y="3644900"/>
            <a:ext cx="7821613" cy="461963"/>
          </a:xfrm>
          <a:prstGeom prst="rect">
            <a:avLst/>
          </a:prstGeom>
          <a:noFill/>
          <a:ln w="9525">
            <a:noFill/>
            <a:miter lim="800000"/>
            <a:headEnd/>
            <a:tailEnd/>
          </a:ln>
        </p:spPr>
        <p:txBody>
          <a:bodyPr>
            <a:spAutoFit/>
          </a:bodyPr>
          <a:lstStyle/>
          <a:p>
            <a:r>
              <a:rPr lang="en-US"/>
              <a:t>Go to </a:t>
            </a:r>
            <a:r>
              <a:rPr lang="en-US">
                <a:hlinkClick r:id="rId3"/>
              </a:rPr>
              <a:t>http://www.icanw.org</a:t>
            </a:r>
            <a:r>
              <a:rPr lang="en-US"/>
              <a:t> to join the movement.</a:t>
            </a:r>
          </a:p>
        </p:txBody>
      </p:sp>
      <p:pic>
        <p:nvPicPr>
          <p:cNvPr id="228355" name="Picture 2" descr="ican-regular-logo.jpg"/>
          <p:cNvPicPr>
            <a:picLocks noChangeAspect="1"/>
          </p:cNvPicPr>
          <p:nvPr/>
        </p:nvPicPr>
        <p:blipFill>
          <a:blip r:embed="rId4" cstate="print"/>
          <a:srcRect/>
          <a:stretch>
            <a:fillRect/>
          </a:stretch>
        </p:blipFill>
        <p:spPr bwMode="auto">
          <a:xfrm>
            <a:off x="1755775" y="4419600"/>
            <a:ext cx="5751513" cy="2438400"/>
          </a:xfrm>
          <a:prstGeom prst="rect">
            <a:avLst/>
          </a:prstGeom>
          <a:noFill/>
          <a:ln w="9525">
            <a:noFill/>
            <a:miter lim="800000"/>
            <a:headEnd/>
            <a:tailEnd/>
          </a:ln>
        </p:spPr>
      </p:pic>
      <p:sp>
        <p:nvSpPr>
          <p:cNvPr id="228356" name="TextBox 1"/>
          <p:cNvSpPr txBox="1">
            <a:spLocks noChangeArrowheads="1"/>
          </p:cNvSpPr>
          <p:nvPr/>
        </p:nvSpPr>
        <p:spPr bwMode="auto">
          <a:xfrm>
            <a:off x="461963" y="288925"/>
            <a:ext cx="8202612" cy="461963"/>
          </a:xfrm>
          <a:prstGeom prst="rect">
            <a:avLst/>
          </a:prstGeom>
          <a:noFill/>
          <a:ln w="9525">
            <a:noFill/>
            <a:miter lim="800000"/>
            <a:headEnd/>
            <a:tailEnd/>
          </a:ln>
        </p:spPr>
        <p:txBody>
          <a:bodyPr>
            <a:spAutoFit/>
          </a:bodyPr>
          <a:lstStyle/>
          <a:p>
            <a:r>
              <a:rPr lang="en-US"/>
              <a:t>Go to </a:t>
            </a:r>
            <a:r>
              <a:rPr lang="en-US">
                <a:hlinkClick r:id="rId5"/>
              </a:rPr>
              <a:t>http://www.globalzero.org/</a:t>
            </a:r>
            <a:r>
              <a:rPr lang="en-US"/>
              <a:t> to join the movement.</a:t>
            </a:r>
          </a:p>
        </p:txBody>
      </p:sp>
      <p:pic>
        <p:nvPicPr>
          <p:cNvPr id="228357" name="Picture 1"/>
          <p:cNvPicPr>
            <a:picLocks noChangeAspect="1"/>
          </p:cNvPicPr>
          <p:nvPr/>
        </p:nvPicPr>
        <p:blipFill>
          <a:blip r:embed="rId6" cstate="print"/>
          <a:srcRect/>
          <a:stretch>
            <a:fillRect/>
          </a:stretch>
        </p:blipFill>
        <p:spPr bwMode="auto">
          <a:xfrm>
            <a:off x="663575" y="1308100"/>
            <a:ext cx="7931150" cy="1741488"/>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a:stretch>
            <a:fillRect/>
          </a:stretch>
        </p:blipFill>
        <p:spPr bwMode="auto">
          <a:xfrm>
            <a:off x="0" y="558800"/>
            <a:ext cx="9148763" cy="5051425"/>
          </a:xfrm>
          <a:prstGeom prst="rect">
            <a:avLst/>
          </a:prstGeom>
          <a:noFill/>
          <a:ln w="38100">
            <a:noFill/>
            <a:miter lim="800000"/>
            <a:headEnd/>
            <a:tailEnd type="none" w="lg" len="lg"/>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3" cstate="print"/>
          <a:srcRect t="2711"/>
          <a:stretch>
            <a:fillRect/>
          </a:stretch>
        </p:blipFill>
        <p:spPr bwMode="auto">
          <a:xfrm>
            <a:off x="0" y="0"/>
            <a:ext cx="9159875" cy="6248400"/>
          </a:xfrm>
          <a:prstGeom prst="rect">
            <a:avLst/>
          </a:prstGeom>
          <a:noFill/>
          <a:ln w="38100">
            <a:noFill/>
            <a:miter lim="800000"/>
            <a:headEnd/>
            <a:tailEnd type="none" w="lg" len="lg"/>
          </a:ln>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533400" y="457200"/>
            <a:ext cx="8077200" cy="5578475"/>
          </a:xfrm>
          <a:prstGeom prst="rect">
            <a:avLst/>
          </a:prstGeom>
          <a:noFill/>
          <a:ln w="9525">
            <a:noFill/>
            <a:miter lim="800000"/>
            <a:headEnd/>
            <a:tailEnd/>
          </a:ln>
        </p:spPr>
        <p:txBody>
          <a:bodyPr>
            <a:spAutoFit/>
          </a:bodyPr>
          <a:lstStyle/>
          <a:p>
            <a:pPr algn="just">
              <a:spcBef>
                <a:spcPct val="50000"/>
              </a:spcBef>
              <a:tabLst>
                <a:tab pos="460375" algn="l"/>
              </a:tabLst>
            </a:pPr>
            <a:r>
              <a:rPr lang="en-US" sz="2000"/>
              <a:t>	It was a movie about American bombers in the Second World War and the gallant men who flew them.  Seen backwards by Billy, the story went like this:</a:t>
            </a:r>
          </a:p>
          <a:p>
            <a:pPr algn="just">
              <a:spcBef>
                <a:spcPct val="50000"/>
              </a:spcBef>
              <a:tabLst>
                <a:tab pos="460375" algn="l"/>
              </a:tabLst>
            </a:pPr>
            <a:r>
              <a:rPr lang="en-US" sz="2000"/>
              <a:t>	American planes, full of holes and wounded men and corpses took off backwards from an airfield in England.  Over France, a few German fighter planes flew at them backwards, sucked bullets and shell fragments from some of the planes and crewmen.  They did the same for wrecked American bombers on the ground, and those planes flew up backwards to join the formation.</a:t>
            </a:r>
          </a:p>
          <a:p>
            <a:pPr algn="just">
              <a:spcBef>
                <a:spcPct val="50000"/>
              </a:spcBef>
              <a:tabLst>
                <a:tab pos="460375" algn="l"/>
              </a:tabLst>
            </a:pPr>
            <a:r>
              <a:rPr lang="en-US" sz="2000"/>
              <a:t>	The formation flew backwards over a German city that was in flames.  The bombers opened their bomb bay doors, exerted a miraculous magnetism which shrunk the fires, gathered them into cylindrical steel containers, and lifted the containers into the bellies of the planes.  The containers were stored neatly in racks.  The Germans below had miraculous devices of their own, which were long steel tubes.  They used them to suck more fragments</a:t>
            </a:r>
            <a:br>
              <a:rPr lang="en-US" sz="2000"/>
            </a:br>
            <a:endParaRPr lang="en-US" sz="2000"/>
          </a:p>
        </p:txBody>
      </p:sp>
      <p:sp>
        <p:nvSpPr>
          <p:cNvPr id="231427" name="Text Box 3"/>
          <p:cNvSpPr txBox="1">
            <a:spLocks noChangeArrowheads="1"/>
          </p:cNvSpPr>
          <p:nvPr/>
        </p:nvSpPr>
        <p:spPr bwMode="auto">
          <a:xfrm>
            <a:off x="2216150" y="5888038"/>
            <a:ext cx="5035550" cy="336550"/>
          </a:xfrm>
          <a:prstGeom prst="rect">
            <a:avLst/>
          </a:prstGeom>
          <a:noFill/>
          <a:ln w="9525">
            <a:noFill/>
            <a:miter lim="800000"/>
            <a:headEnd/>
            <a:tailEnd/>
          </a:ln>
        </p:spPr>
        <p:txBody>
          <a:bodyPr>
            <a:spAutoFit/>
          </a:bodyPr>
          <a:lstStyle/>
          <a:p>
            <a:pPr algn="ctr">
              <a:spcBef>
                <a:spcPct val="50000"/>
              </a:spcBef>
            </a:pPr>
            <a:r>
              <a:rPr lang="en-US" sz="1600">
                <a:solidFill>
                  <a:schemeClr val="accent2"/>
                </a:solidFill>
              </a:rPr>
              <a:t> </a:t>
            </a:r>
            <a:r>
              <a:rPr lang="en-US" sz="1600" i="1">
                <a:solidFill>
                  <a:schemeClr val="accent2"/>
                </a:solidFill>
              </a:rPr>
              <a:t>Slaughterhouse-Five </a:t>
            </a:r>
            <a:r>
              <a:rPr lang="en-US" sz="1600">
                <a:solidFill>
                  <a:schemeClr val="accent2"/>
                </a:solidFill>
              </a:rPr>
              <a:t>(1969) by Kurt Vonnegut</a:t>
            </a: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p:cNvSpPr txBox="1">
            <a:spLocks noChangeArrowheads="1"/>
          </p:cNvSpPr>
          <p:nvPr/>
        </p:nvSpPr>
        <p:spPr bwMode="auto">
          <a:xfrm>
            <a:off x="533400" y="457200"/>
            <a:ext cx="8077200" cy="3902075"/>
          </a:xfrm>
          <a:prstGeom prst="rect">
            <a:avLst/>
          </a:prstGeom>
          <a:noFill/>
          <a:ln w="9525">
            <a:noFill/>
            <a:miter lim="800000"/>
            <a:headEnd/>
            <a:tailEnd/>
          </a:ln>
        </p:spPr>
        <p:txBody>
          <a:bodyPr>
            <a:spAutoFit/>
          </a:bodyPr>
          <a:lstStyle/>
          <a:p>
            <a:pPr algn="just">
              <a:spcBef>
                <a:spcPct val="50000"/>
              </a:spcBef>
              <a:tabLst>
                <a:tab pos="460375" algn="l"/>
              </a:tabLst>
            </a:pPr>
            <a:r>
              <a:rPr lang="en-US" sz="2000"/>
              <a:t>from the crewmen and planes.  But there were still a few wounded Americans, though and some of the bombers were in bad repair.  Over France, though, German fighters came up again, and made everything and everybody as good as new.</a:t>
            </a:r>
          </a:p>
          <a:p>
            <a:pPr algn="just">
              <a:spcBef>
                <a:spcPct val="50000"/>
              </a:spcBef>
              <a:tabLst>
                <a:tab pos="460375" algn="l"/>
              </a:tabLst>
            </a:pPr>
            <a:r>
              <a:rPr lang="en-US" sz="2000"/>
              <a:t>	When the bombers got back to their base, the steel cylinders were taken from the racks and shipped back to the United States of America, where factories were operating night and day, dismantling the cylinders, separating the dangerous contents into minerals.  Touchingly, it was mainly women who did this work.  The minerals were then shipped to specialists in remote areas.  It was their business to put them in to the ground, to hide them cleverly, so they would never hurt anybody ever again.</a:t>
            </a:r>
          </a:p>
        </p:txBody>
      </p:sp>
      <p:sp>
        <p:nvSpPr>
          <p:cNvPr id="232451" name="Text Box 3"/>
          <p:cNvSpPr txBox="1">
            <a:spLocks noChangeArrowheads="1"/>
          </p:cNvSpPr>
          <p:nvPr/>
        </p:nvSpPr>
        <p:spPr bwMode="auto">
          <a:xfrm>
            <a:off x="2216150" y="5888038"/>
            <a:ext cx="5035550" cy="336550"/>
          </a:xfrm>
          <a:prstGeom prst="rect">
            <a:avLst/>
          </a:prstGeom>
          <a:noFill/>
          <a:ln w="9525">
            <a:noFill/>
            <a:miter lim="800000"/>
            <a:headEnd/>
            <a:tailEnd/>
          </a:ln>
        </p:spPr>
        <p:txBody>
          <a:bodyPr>
            <a:spAutoFit/>
          </a:bodyPr>
          <a:lstStyle/>
          <a:p>
            <a:pPr algn="ctr">
              <a:spcBef>
                <a:spcPct val="50000"/>
              </a:spcBef>
            </a:pPr>
            <a:r>
              <a:rPr lang="en-US" sz="1600">
                <a:solidFill>
                  <a:schemeClr val="accent2"/>
                </a:solidFill>
              </a:rPr>
              <a:t> </a:t>
            </a:r>
            <a:r>
              <a:rPr lang="en-US" sz="1600" i="1">
                <a:solidFill>
                  <a:schemeClr val="accent2"/>
                </a:solidFill>
              </a:rPr>
              <a:t>Slaughterhouse-Five </a:t>
            </a:r>
            <a:r>
              <a:rPr lang="en-US" sz="1600">
                <a:solidFill>
                  <a:schemeClr val="accent2"/>
                </a:solidFill>
              </a:rPr>
              <a:t>(1969) by Kurt Vonnegut</a:t>
            </a: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3"/>
          <p:cNvSpPr>
            <a:spLocks noChangeArrowheads="1"/>
          </p:cNvSpPr>
          <p:nvPr/>
        </p:nvSpPr>
        <p:spPr bwMode="auto">
          <a:xfrm>
            <a:off x="8305800" y="5791200"/>
            <a:ext cx="838200" cy="10668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3475" name="Picture 2" descr="Image57"/>
          <p:cNvPicPr>
            <a:picLocks noChangeAspect="1" noChangeArrowheads="1"/>
          </p:cNvPicPr>
          <p:nvPr/>
        </p:nvPicPr>
        <p:blipFill>
          <a:blip r:embed="rId3" cstate="print"/>
          <a:srcRect l="6720" t="2800" r="14560" b="4813"/>
          <a:stretch>
            <a:fillRect/>
          </a:stretch>
        </p:blipFill>
        <p:spPr bwMode="auto">
          <a:xfrm>
            <a:off x="304800" y="0"/>
            <a:ext cx="8534400" cy="686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leksStench1"/>
          <p:cNvPicPr>
            <a:picLocks noChangeAspect="1" noChangeArrowheads="1"/>
          </p:cNvPicPr>
          <p:nvPr/>
        </p:nvPicPr>
        <p:blipFill>
          <a:blip r:embed="rId3" cstate="print"/>
          <a:srcRect/>
          <a:stretch>
            <a:fillRect/>
          </a:stretch>
        </p:blipFill>
        <p:spPr bwMode="auto">
          <a:xfrm>
            <a:off x="133350" y="0"/>
            <a:ext cx="8896350" cy="5781675"/>
          </a:xfrm>
          <a:prstGeom prst="rect">
            <a:avLst/>
          </a:prstGeom>
          <a:noFill/>
          <a:ln w="9525">
            <a:noFill/>
            <a:miter lim="800000"/>
            <a:headEnd/>
            <a:tailEnd/>
          </a:ln>
        </p:spPr>
      </p:pic>
      <p:sp>
        <p:nvSpPr>
          <p:cNvPr id="34819" name="Text Box 3"/>
          <p:cNvSpPr txBox="1">
            <a:spLocks noChangeArrowheads="1"/>
          </p:cNvSpPr>
          <p:nvPr/>
        </p:nvSpPr>
        <p:spPr bwMode="auto">
          <a:xfrm>
            <a:off x="285750" y="5810250"/>
            <a:ext cx="8429625" cy="457200"/>
          </a:xfrm>
          <a:prstGeom prst="rect">
            <a:avLst/>
          </a:prstGeom>
          <a:noFill/>
          <a:ln w="38100">
            <a:noFill/>
            <a:miter lim="800000"/>
            <a:headEnd/>
            <a:tailEnd/>
          </a:ln>
        </p:spPr>
        <p:txBody>
          <a:bodyPr>
            <a:spAutoFit/>
          </a:bodyPr>
          <a:lstStyle/>
          <a:p>
            <a:pPr algn="ctr">
              <a:spcBef>
                <a:spcPct val="50000"/>
              </a:spcBef>
            </a:pPr>
            <a:r>
              <a:rPr lang="en-US"/>
              <a:t>Streamfunction of zonally averaged mass flux [10</a:t>
            </a:r>
            <a:r>
              <a:rPr lang="en-US" baseline="30000"/>
              <a:t>12</a:t>
            </a:r>
            <a:r>
              <a:rPr lang="en-US"/>
              <a:t> g s</a:t>
            </a:r>
            <a:r>
              <a:rPr lang="en-US" baseline="30000"/>
              <a:t>-1</a:t>
            </a:r>
            <a:r>
              <a:rPr lang="en-US"/>
              <a:t>]</a:t>
            </a: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Box 1"/>
          <p:cNvSpPr txBox="1">
            <a:spLocks noChangeArrowheads="1"/>
          </p:cNvSpPr>
          <p:nvPr/>
        </p:nvSpPr>
        <p:spPr bwMode="auto">
          <a:xfrm>
            <a:off x="339725" y="2270125"/>
            <a:ext cx="8516938" cy="2062163"/>
          </a:xfrm>
          <a:prstGeom prst="rect">
            <a:avLst/>
          </a:prstGeom>
          <a:noFill/>
          <a:ln w="9525">
            <a:noFill/>
            <a:miter lim="800000"/>
            <a:headEnd/>
            <a:tailEnd/>
          </a:ln>
        </p:spPr>
        <p:txBody>
          <a:bodyPr>
            <a:spAutoFit/>
          </a:bodyPr>
          <a:lstStyle/>
          <a:p>
            <a:pPr algn="ctr"/>
            <a:r>
              <a:rPr lang="en-US" sz="3200"/>
              <a:t>For more about this work, go to</a:t>
            </a:r>
          </a:p>
          <a:p>
            <a:pPr algn="ctr"/>
            <a:endParaRPr lang="en-US" sz="3200"/>
          </a:p>
          <a:p>
            <a:pPr algn="ctr"/>
            <a:r>
              <a:rPr lang="en-US" sz="3200">
                <a:hlinkClick r:id="rId3"/>
              </a:rPr>
              <a:t>http://climate.envsci.rutgers.edu/nuclear/</a:t>
            </a:r>
            <a:endParaRPr lang="en-US" sz="3200"/>
          </a:p>
          <a:p>
            <a:pPr algn="ctr"/>
            <a:endParaRPr lang="en-US" sz="320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leksStench2"/>
          <p:cNvPicPr>
            <a:picLocks noChangeAspect="1" noChangeArrowheads="1"/>
          </p:cNvPicPr>
          <p:nvPr/>
        </p:nvPicPr>
        <p:blipFill>
          <a:blip r:embed="rId3" cstate="print"/>
          <a:srcRect/>
          <a:stretch>
            <a:fillRect/>
          </a:stretch>
        </p:blipFill>
        <p:spPr bwMode="auto">
          <a:xfrm>
            <a:off x="0" y="0"/>
            <a:ext cx="9144000" cy="6038850"/>
          </a:xfrm>
          <a:prstGeom prst="rect">
            <a:avLst/>
          </a:prstGeom>
          <a:noFill/>
          <a:ln w="9525">
            <a:noFill/>
            <a:miter lim="800000"/>
            <a:headEnd/>
            <a:tailEnd/>
          </a:ln>
        </p:spPr>
      </p:pic>
      <p:sp>
        <p:nvSpPr>
          <p:cNvPr id="35843" name="Text Box 3"/>
          <p:cNvSpPr txBox="1">
            <a:spLocks noChangeArrowheads="1"/>
          </p:cNvSpPr>
          <p:nvPr/>
        </p:nvSpPr>
        <p:spPr bwMode="auto">
          <a:xfrm>
            <a:off x="2876550" y="5553075"/>
            <a:ext cx="1200150" cy="457200"/>
          </a:xfrm>
          <a:prstGeom prst="rect">
            <a:avLst/>
          </a:prstGeom>
          <a:noFill/>
          <a:ln w="38100">
            <a:noFill/>
            <a:miter lim="800000"/>
            <a:headEnd/>
            <a:tailEnd/>
          </a:ln>
        </p:spPr>
        <p:txBody>
          <a:bodyPr>
            <a:spAutoFit/>
          </a:bodyPr>
          <a:lstStyle/>
          <a:p>
            <a:pPr>
              <a:spcBef>
                <a:spcPct val="50000"/>
              </a:spcBef>
            </a:pPr>
            <a:r>
              <a:rPr lang="en-US"/>
              <a:t>[K]</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1371600"/>
            <a:ext cx="8229600" cy="3013075"/>
          </a:xfrm>
          <a:prstGeom prst="rect">
            <a:avLst/>
          </a:prstGeom>
          <a:noFill/>
          <a:ln w="9525">
            <a:noFill/>
            <a:miter lim="800000"/>
            <a:headEnd/>
            <a:tailEnd/>
          </a:ln>
        </p:spPr>
        <p:txBody>
          <a:bodyPr>
            <a:spAutoFit/>
          </a:bodyPr>
          <a:lstStyle/>
          <a:p>
            <a:pPr marL="461963" indent="-461963">
              <a:spcBef>
                <a:spcPct val="50000"/>
              </a:spcBef>
            </a:pPr>
            <a:r>
              <a:rPr lang="en-US" b="1"/>
              <a:t>Robock</a:t>
            </a:r>
            <a:r>
              <a:rPr lang="en-US"/>
              <a:t>, Alan, 1984:  Snow and ice feedbacks prolong effects of nuclear winter.  </a:t>
            </a:r>
            <a:r>
              <a:rPr lang="en-US" i="1"/>
              <a:t>Nature</a:t>
            </a:r>
            <a:r>
              <a:rPr lang="en-US"/>
              <a:t>, </a:t>
            </a:r>
            <a:r>
              <a:rPr lang="en-US" b="1"/>
              <a:t>310</a:t>
            </a:r>
            <a:r>
              <a:rPr lang="en-US"/>
              <a:t>, 667-670.</a:t>
            </a:r>
          </a:p>
          <a:p>
            <a:pPr marL="461963" indent="-461963">
              <a:spcBef>
                <a:spcPct val="50000"/>
              </a:spcBef>
            </a:pPr>
            <a:r>
              <a:rPr lang="en-US"/>
              <a:t>Used an energy balance climate model and showed that snow and ice feedbacks prolong the surface temperature effects for several years.</a:t>
            </a:r>
          </a:p>
          <a:p>
            <a:pPr marL="461963" indent="-461963">
              <a:spcBef>
                <a:spcPct val="50000"/>
              </a:spcBef>
            </a:pPr>
            <a:r>
              <a:rPr lang="en-US"/>
              <a:t>Did simulations for nuclear holocaust starting in all four seasons.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35"/>
          <p:cNvPicPr>
            <a:picLocks noChangeAspect="1" noChangeArrowheads="1"/>
          </p:cNvPicPr>
          <p:nvPr/>
        </p:nvPicPr>
        <p:blipFill>
          <a:blip r:embed="rId3" cstate="print">
            <a:lum contrast="36000"/>
          </a:blip>
          <a:srcRect l="9660" t="11119" b="7076"/>
          <a:stretch>
            <a:fillRect/>
          </a:stretch>
        </p:blipFill>
        <p:spPr bwMode="auto">
          <a:xfrm>
            <a:off x="-12700" y="1812925"/>
            <a:ext cx="4384675" cy="3506788"/>
          </a:xfrm>
          <a:prstGeom prst="rect">
            <a:avLst/>
          </a:prstGeom>
          <a:noFill/>
          <a:ln w="9525">
            <a:noFill/>
            <a:miter lim="800000"/>
            <a:headEnd/>
            <a:tailEnd/>
          </a:ln>
        </p:spPr>
      </p:pic>
      <p:pic>
        <p:nvPicPr>
          <p:cNvPr id="37891" name="Picture 3" descr="Image36"/>
          <p:cNvPicPr>
            <a:picLocks noChangeAspect="1" noChangeArrowheads="1"/>
          </p:cNvPicPr>
          <p:nvPr/>
        </p:nvPicPr>
        <p:blipFill>
          <a:blip r:embed="rId4" cstate="print">
            <a:lum contrast="36000"/>
          </a:blip>
          <a:srcRect l="16562" t="6065" b="10109"/>
          <a:stretch>
            <a:fillRect/>
          </a:stretch>
        </p:blipFill>
        <p:spPr bwMode="auto">
          <a:xfrm>
            <a:off x="3140075" y="1752600"/>
            <a:ext cx="4094163" cy="3590925"/>
          </a:xfrm>
          <a:prstGeom prst="rect">
            <a:avLst/>
          </a:prstGeom>
          <a:noFill/>
          <a:ln w="9525">
            <a:noFill/>
            <a:miter lim="800000"/>
            <a:headEnd/>
            <a:tailEnd/>
          </a:ln>
        </p:spPr>
      </p:pic>
      <p:pic>
        <p:nvPicPr>
          <p:cNvPr id="37892" name="Picture 4" descr="Image37"/>
          <p:cNvPicPr>
            <a:picLocks noChangeAspect="1" noChangeArrowheads="1"/>
          </p:cNvPicPr>
          <p:nvPr/>
        </p:nvPicPr>
        <p:blipFill>
          <a:blip r:embed="rId5" cstate="print">
            <a:lum contrast="30000"/>
          </a:blip>
          <a:srcRect l="12421" t="7076" r="20012" b="8087"/>
          <a:stretch>
            <a:fillRect/>
          </a:stretch>
        </p:blipFill>
        <p:spPr bwMode="auto">
          <a:xfrm>
            <a:off x="5927725" y="1763713"/>
            <a:ext cx="3227388" cy="3579812"/>
          </a:xfrm>
          <a:prstGeom prst="rect">
            <a:avLst/>
          </a:prstGeom>
          <a:noFill/>
          <a:ln w="9525">
            <a:noFill/>
            <a:miter lim="800000"/>
            <a:headEnd/>
            <a:tailEnd/>
          </a:ln>
        </p:spPr>
      </p:pic>
      <p:grpSp>
        <p:nvGrpSpPr>
          <p:cNvPr id="2" name="Group 5"/>
          <p:cNvGrpSpPr>
            <a:grpSpLocks/>
          </p:cNvGrpSpPr>
          <p:nvPr/>
        </p:nvGrpSpPr>
        <p:grpSpPr bwMode="auto">
          <a:xfrm>
            <a:off x="1371600" y="762000"/>
            <a:ext cx="5638800" cy="1905000"/>
            <a:chOff x="864" y="480"/>
            <a:chExt cx="3552" cy="1200"/>
          </a:xfrm>
        </p:grpSpPr>
        <p:sp>
          <p:nvSpPr>
            <p:cNvPr id="37894" name="Text Box 6"/>
            <p:cNvSpPr txBox="1">
              <a:spLocks noChangeArrowheads="1"/>
            </p:cNvSpPr>
            <p:nvPr/>
          </p:nvSpPr>
          <p:spPr bwMode="auto">
            <a:xfrm>
              <a:off x="864" y="480"/>
              <a:ext cx="2400" cy="288"/>
            </a:xfrm>
            <a:prstGeom prst="rect">
              <a:avLst/>
            </a:prstGeom>
            <a:noFill/>
            <a:ln w="9525">
              <a:noFill/>
              <a:miter lim="800000"/>
              <a:headEnd/>
              <a:tailEnd/>
            </a:ln>
          </p:spPr>
          <p:txBody>
            <a:bodyPr>
              <a:spAutoFit/>
            </a:bodyPr>
            <a:lstStyle/>
            <a:p>
              <a:pPr>
                <a:spcBef>
                  <a:spcPct val="50000"/>
                </a:spcBef>
              </a:pPr>
              <a:r>
                <a:rPr lang="en-US"/>
                <a:t>Snow-albedo feedback</a:t>
              </a:r>
            </a:p>
          </p:txBody>
        </p:sp>
        <p:sp>
          <p:nvSpPr>
            <p:cNvPr id="37895" name="Line 7"/>
            <p:cNvSpPr>
              <a:spLocks noChangeShapeType="1"/>
            </p:cNvSpPr>
            <p:nvPr/>
          </p:nvSpPr>
          <p:spPr bwMode="auto">
            <a:xfrm>
              <a:off x="2256" y="816"/>
              <a:ext cx="576" cy="864"/>
            </a:xfrm>
            <a:prstGeom prst="line">
              <a:avLst/>
            </a:prstGeom>
            <a:noFill/>
            <a:ln w="57150">
              <a:solidFill>
                <a:schemeClr val="tx1"/>
              </a:solidFill>
              <a:round/>
              <a:headEnd/>
              <a:tailEnd type="stealth" w="med" len="lg"/>
            </a:ln>
          </p:spPr>
          <p:txBody>
            <a:bodyPr/>
            <a:lstStyle/>
            <a:p>
              <a:endParaRPr lang="en-US"/>
            </a:p>
          </p:txBody>
        </p:sp>
        <p:sp>
          <p:nvSpPr>
            <p:cNvPr id="37896" name="Line 8"/>
            <p:cNvSpPr>
              <a:spLocks noChangeShapeType="1"/>
            </p:cNvSpPr>
            <p:nvPr/>
          </p:nvSpPr>
          <p:spPr bwMode="auto">
            <a:xfrm>
              <a:off x="2784" y="768"/>
              <a:ext cx="1632" cy="912"/>
            </a:xfrm>
            <a:prstGeom prst="line">
              <a:avLst/>
            </a:prstGeom>
            <a:noFill/>
            <a:ln w="57150">
              <a:solidFill>
                <a:schemeClr val="tx1"/>
              </a:solidFill>
              <a:round/>
              <a:headEnd/>
              <a:tailEnd type="stealth" w="med" len="lg"/>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NWnature2"/>
          <p:cNvPicPr>
            <a:picLocks noChangeAspect="1" noChangeArrowheads="1"/>
          </p:cNvPicPr>
          <p:nvPr/>
        </p:nvPicPr>
        <p:blipFill>
          <a:blip r:embed="rId3" cstate="print"/>
          <a:srcRect/>
          <a:stretch>
            <a:fillRect/>
          </a:stretch>
        </p:blipFill>
        <p:spPr bwMode="auto">
          <a:xfrm>
            <a:off x="0" y="0"/>
            <a:ext cx="9144000" cy="6472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81000" y="855663"/>
            <a:ext cx="4829175" cy="4710112"/>
          </a:xfrm>
          <a:prstGeom prst="rect">
            <a:avLst/>
          </a:prstGeom>
          <a:noFill/>
          <a:ln w="9525">
            <a:noFill/>
            <a:miter lim="800000"/>
            <a:headEnd/>
            <a:tailEnd/>
          </a:ln>
        </p:spPr>
        <p:txBody>
          <a:bodyPr>
            <a:spAutoFit/>
          </a:bodyPr>
          <a:lstStyle/>
          <a:p>
            <a:pPr marL="461963" indent="-461963">
              <a:spcBef>
                <a:spcPct val="50000"/>
              </a:spcBef>
            </a:pPr>
            <a:r>
              <a:rPr lang="en-US"/>
              <a:t>Curt</a:t>
            </a:r>
            <a:r>
              <a:rPr lang="en-US" b="1"/>
              <a:t> Covey</a:t>
            </a:r>
            <a:r>
              <a:rPr lang="en-US"/>
              <a:t>, Steve </a:t>
            </a:r>
            <a:r>
              <a:rPr lang="en-US" b="1"/>
              <a:t>Schneider</a:t>
            </a:r>
            <a:r>
              <a:rPr lang="en-US"/>
              <a:t>, and Starley </a:t>
            </a:r>
            <a:r>
              <a:rPr lang="en-US" b="1"/>
              <a:t>Thompson</a:t>
            </a:r>
            <a:r>
              <a:rPr lang="en-US"/>
              <a:t>, 1984:  Global atmospheric effects of massive smoke injections from nuclear war: Results from general circulation model simulations. </a:t>
            </a:r>
            <a:r>
              <a:rPr lang="en-US" i="1"/>
              <a:t>Nature</a:t>
            </a:r>
            <a:r>
              <a:rPr lang="en-US"/>
              <a:t>, </a:t>
            </a:r>
            <a:r>
              <a:rPr lang="en-US" b="1"/>
              <a:t>308</a:t>
            </a:r>
            <a:r>
              <a:rPr lang="en-US"/>
              <a:t>, 21-25.</a:t>
            </a:r>
          </a:p>
          <a:p>
            <a:pPr marL="461963" indent="-461963">
              <a:spcBef>
                <a:spcPct val="50000"/>
              </a:spcBef>
            </a:pPr>
            <a:r>
              <a:rPr lang="en-US"/>
              <a:t>Used NCAR GCM to simulate the temperature effects for 20 days for winter, spring, and summer conditions.</a:t>
            </a:r>
          </a:p>
        </p:txBody>
      </p:sp>
      <p:pic>
        <p:nvPicPr>
          <p:cNvPr id="39939" name="Picture 3"/>
          <p:cNvPicPr>
            <a:picLocks noChangeAspect="1" noChangeArrowheads="1"/>
          </p:cNvPicPr>
          <p:nvPr/>
        </p:nvPicPr>
        <p:blipFill>
          <a:blip r:embed="rId3" cstate="print"/>
          <a:srcRect/>
          <a:stretch>
            <a:fillRect/>
          </a:stretch>
        </p:blipFill>
        <p:spPr bwMode="auto">
          <a:xfrm>
            <a:off x="5372100" y="0"/>
            <a:ext cx="3771900" cy="6858000"/>
          </a:xfrm>
          <a:prstGeom prst="rect">
            <a:avLst/>
          </a:prstGeom>
          <a:noFill/>
          <a:ln w="38100">
            <a:noFill/>
            <a:miter lim="800000"/>
            <a:headEnd/>
            <a:tailEnd type="none" w="lg" len="lg"/>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81000" y="1371600"/>
            <a:ext cx="8391525" cy="2308225"/>
          </a:xfrm>
          <a:prstGeom prst="rect">
            <a:avLst/>
          </a:prstGeom>
          <a:noFill/>
          <a:ln w="9525">
            <a:noFill/>
            <a:miter lim="800000"/>
            <a:headEnd/>
            <a:tailEnd/>
          </a:ln>
        </p:spPr>
        <p:txBody>
          <a:bodyPr>
            <a:spAutoFit/>
          </a:bodyPr>
          <a:lstStyle/>
          <a:p>
            <a:pPr marL="461963" indent="-461963">
              <a:spcBef>
                <a:spcPct val="50000"/>
              </a:spcBef>
            </a:pPr>
            <a:r>
              <a:rPr lang="en-US" b="1"/>
              <a:t>Thompson</a:t>
            </a:r>
            <a:r>
              <a:rPr lang="en-US"/>
              <a:t>, Starley L., 1985:  Global interactive transport simulations of nuclear war smoke, </a:t>
            </a:r>
            <a:r>
              <a:rPr lang="en-US" i="1"/>
              <a:t>Nature</a:t>
            </a:r>
            <a:r>
              <a:rPr lang="en-US"/>
              <a:t>, </a:t>
            </a:r>
            <a:r>
              <a:rPr lang="en-US" b="1"/>
              <a:t>317</a:t>
            </a:r>
            <a:r>
              <a:rPr lang="en-US"/>
              <a:t>, 35-39.</a:t>
            </a:r>
          </a:p>
          <a:p>
            <a:pPr marL="461963" indent="-461963">
              <a:spcBef>
                <a:spcPct val="50000"/>
              </a:spcBef>
            </a:pPr>
            <a:endParaRPr lang="en-US"/>
          </a:p>
          <a:p>
            <a:pPr marL="461963" indent="-461963">
              <a:spcBef>
                <a:spcPct val="50000"/>
              </a:spcBef>
            </a:pPr>
            <a:r>
              <a:rPr lang="en-US"/>
              <a:t>Used NCAR GCM to simulate the temperature effects for 20 days for winter, spring, and summer conditions.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27"/>
          <p:cNvPicPr>
            <a:picLocks noChangeAspect="1" noChangeArrowheads="1"/>
          </p:cNvPicPr>
          <p:nvPr/>
        </p:nvPicPr>
        <p:blipFill>
          <a:blip r:embed="rId3" cstate="print"/>
          <a:srcRect/>
          <a:stretch>
            <a:fillRect/>
          </a:stretch>
        </p:blipFill>
        <p:spPr bwMode="auto">
          <a:xfrm>
            <a:off x="-438150" y="-41275"/>
            <a:ext cx="10107613" cy="6899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srcRect/>
          <a:stretch>
            <a:fillRect/>
          </a:stretch>
        </p:blipFill>
        <p:spPr bwMode="auto">
          <a:xfrm>
            <a:off x="685800" y="457200"/>
            <a:ext cx="8001000" cy="654050"/>
          </a:xfrm>
          <a:prstGeom prst="rect">
            <a:avLst/>
          </a:prstGeom>
          <a:noFill/>
          <a:ln w="9525">
            <a:noFill/>
            <a:miter lim="800000"/>
            <a:headEnd/>
            <a:tailEnd/>
          </a:ln>
        </p:spPr>
      </p:pic>
      <p:sp>
        <p:nvSpPr>
          <p:cNvPr id="10243" name="TextBox 4"/>
          <p:cNvSpPr txBox="1">
            <a:spLocks noChangeArrowheads="1"/>
          </p:cNvSpPr>
          <p:nvPr/>
        </p:nvSpPr>
        <p:spPr bwMode="auto">
          <a:xfrm>
            <a:off x="931863" y="1557338"/>
            <a:ext cx="7585075" cy="4094162"/>
          </a:xfrm>
          <a:prstGeom prst="rect">
            <a:avLst/>
          </a:prstGeom>
          <a:noFill/>
          <a:ln w="9525">
            <a:noFill/>
            <a:miter lim="800000"/>
            <a:headEnd/>
            <a:tailEnd/>
          </a:ln>
        </p:spPr>
        <p:txBody>
          <a:bodyPr>
            <a:spAutoFit/>
          </a:bodyPr>
          <a:lstStyle/>
          <a:p>
            <a:r>
              <a:rPr lang="en-US" sz="2000" i="1"/>
              <a:t>Reviews of Geophysics</a:t>
            </a:r>
            <a:r>
              <a:rPr lang="en-US" sz="2000"/>
              <a:t>  distills and places in perspective previous scientific work in currently active subject areas of geophysics. Contributions evaluate overall progress in the field and cover all disciplines embraced by AGU.</a:t>
            </a:r>
          </a:p>
          <a:p>
            <a:endParaRPr lang="en-US" sz="2000"/>
          </a:p>
          <a:p>
            <a:r>
              <a:rPr lang="en-US" sz="2000">
                <a:solidFill>
                  <a:schemeClr val="accent2"/>
                </a:solidFill>
              </a:rPr>
              <a:t>Authorship is by invitation, but suggestions from readers and potential authors are welcome.  If you are interested in writing an article please talk with me, or write to </a:t>
            </a:r>
            <a:r>
              <a:rPr lang="en-US" sz="2000">
                <a:hlinkClick r:id="rId4"/>
              </a:rPr>
              <a:t>reviewsgeophysics@agu.org</a:t>
            </a:r>
            <a:r>
              <a:rPr lang="en-US" sz="2000">
                <a:solidFill>
                  <a:schemeClr val="accent2"/>
                </a:solidFill>
              </a:rPr>
              <a:t>,  with an abstract, outline, and explanation of how the paper fits the goals of the journal.  </a:t>
            </a:r>
          </a:p>
          <a:p>
            <a:endParaRPr lang="en-US" sz="2000"/>
          </a:p>
          <a:p>
            <a:r>
              <a:rPr lang="en-US" sz="2000" i="1"/>
              <a:t>Reviews of Geophysics</a:t>
            </a:r>
            <a:r>
              <a:rPr lang="en-US" sz="2000"/>
              <a:t>  has an impact factor of 12.364 in the 2011 Journal Citation Reports, highest in the geosciences.</a:t>
            </a:r>
          </a:p>
        </p:txBody>
      </p:sp>
      <p:sp>
        <p:nvSpPr>
          <p:cNvPr id="6" name="TextBox 5"/>
          <p:cNvSpPr txBox="1"/>
          <p:nvPr/>
        </p:nvSpPr>
        <p:spPr>
          <a:xfrm>
            <a:off x="4800600" y="609600"/>
            <a:ext cx="3810000" cy="369888"/>
          </a:xfrm>
          <a:prstGeom prst="rect">
            <a:avLst/>
          </a:prstGeom>
          <a:noFill/>
        </p:spPr>
        <p:txBody>
          <a:bodyPr>
            <a:spAutoFit/>
          </a:bodyPr>
          <a:lstStyle/>
          <a:p>
            <a:pPr algn="r">
              <a:defRPr/>
            </a:pPr>
            <a:r>
              <a:rPr lang="en-US" sz="1800" dirty="0">
                <a:solidFill>
                  <a:schemeClr val="bg1"/>
                </a:solidFill>
                <a:latin typeface="+mn-lt"/>
                <a:ea typeface="+mn-ea"/>
              </a:rPr>
              <a:t>http://www.agu.org/journals/rg/</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28"/>
          <p:cNvPicPr>
            <a:picLocks noChangeAspect="1" noChangeArrowheads="1"/>
          </p:cNvPicPr>
          <p:nvPr/>
        </p:nvPicPr>
        <p:blipFill>
          <a:blip r:embed="rId3" cstate="print"/>
          <a:srcRect/>
          <a:stretch>
            <a:fillRect/>
          </a:stretch>
        </p:blipFill>
        <p:spPr bwMode="auto">
          <a:xfrm>
            <a:off x="-144463" y="-3175"/>
            <a:ext cx="10050463" cy="6861175"/>
          </a:xfrm>
          <a:prstGeom prst="rect">
            <a:avLst/>
          </a:prstGeom>
          <a:noFill/>
          <a:ln w="9525">
            <a:noFill/>
            <a:miter lim="800000"/>
            <a:headEnd/>
            <a:tailEnd/>
          </a:ln>
        </p:spPr>
      </p:pic>
      <p:sp>
        <p:nvSpPr>
          <p:cNvPr id="527363" name="Freeform 3"/>
          <p:cNvSpPr>
            <a:spLocks/>
          </p:cNvSpPr>
          <p:nvPr/>
        </p:nvSpPr>
        <p:spPr bwMode="auto">
          <a:xfrm>
            <a:off x="3549650" y="1425575"/>
            <a:ext cx="1206500" cy="896938"/>
          </a:xfrm>
          <a:custGeom>
            <a:avLst/>
            <a:gdLst>
              <a:gd name="T0" fmla="*/ 0 w 702"/>
              <a:gd name="T1" fmla="*/ 2147483647 h 481"/>
              <a:gd name="T2" fmla="*/ 2147483647 w 702"/>
              <a:gd name="T3" fmla="*/ 2147483647 h 481"/>
              <a:gd name="T4" fmla="*/ 2147483647 w 702"/>
              <a:gd name="T5" fmla="*/ 0 h 481"/>
              <a:gd name="T6" fmla="*/ 0 60000 65536"/>
              <a:gd name="T7" fmla="*/ 0 60000 65536"/>
              <a:gd name="T8" fmla="*/ 0 60000 65536"/>
              <a:gd name="T9" fmla="*/ 0 w 702"/>
              <a:gd name="T10" fmla="*/ 0 h 481"/>
              <a:gd name="T11" fmla="*/ 702 w 702"/>
              <a:gd name="T12" fmla="*/ 481 h 481"/>
            </a:gdLst>
            <a:ahLst/>
            <a:cxnLst>
              <a:cxn ang="T6">
                <a:pos x="T0" y="T1"/>
              </a:cxn>
              <a:cxn ang="T7">
                <a:pos x="T2" y="T3"/>
              </a:cxn>
              <a:cxn ang="T8">
                <a:pos x="T4" y="T5"/>
              </a:cxn>
            </a:cxnLst>
            <a:rect l="T9" t="T10" r="T11" b="T12"/>
            <a:pathLst>
              <a:path w="702" h="481">
                <a:moveTo>
                  <a:pt x="0" y="481"/>
                </a:moveTo>
                <a:cubicBezTo>
                  <a:pt x="60" y="373"/>
                  <a:pt x="120" y="265"/>
                  <a:pt x="237" y="185"/>
                </a:cubicBezTo>
                <a:cubicBezTo>
                  <a:pt x="354" y="105"/>
                  <a:pt x="528" y="52"/>
                  <a:pt x="702" y="0"/>
                </a:cubicBezTo>
              </a:path>
            </a:pathLst>
          </a:custGeom>
          <a:noFill/>
          <a:ln w="76200" cap="flat" cmpd="sng">
            <a:solidFill>
              <a:srgbClr val="FFFF00"/>
            </a:solidFill>
            <a:prstDash val="solid"/>
            <a:round/>
            <a:headEnd type="none" w="med" len="med"/>
            <a:tailEnd type="stealth" w="lg" len="lg"/>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7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29"/>
          <p:cNvPicPr>
            <a:picLocks noChangeAspect="1" noChangeArrowheads="1"/>
          </p:cNvPicPr>
          <p:nvPr/>
        </p:nvPicPr>
        <p:blipFill>
          <a:blip r:embed="rId3" cstate="print"/>
          <a:srcRect/>
          <a:stretch>
            <a:fillRect/>
          </a:stretch>
        </p:blipFill>
        <p:spPr bwMode="auto">
          <a:xfrm>
            <a:off x="-396875" y="-31750"/>
            <a:ext cx="10093325" cy="6889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age30"/>
          <p:cNvPicPr>
            <a:picLocks noChangeAspect="1" noChangeArrowheads="1"/>
          </p:cNvPicPr>
          <p:nvPr/>
        </p:nvPicPr>
        <p:blipFill>
          <a:blip r:embed="rId3" cstate="print"/>
          <a:srcRect/>
          <a:stretch>
            <a:fillRect/>
          </a:stretch>
        </p:blipFill>
        <p:spPr bwMode="auto">
          <a:xfrm>
            <a:off x="0" y="0"/>
            <a:ext cx="10048875" cy="6859588"/>
          </a:xfrm>
          <a:prstGeom prst="rect">
            <a:avLst/>
          </a:prstGeom>
          <a:noFill/>
          <a:ln w="9525">
            <a:noFill/>
            <a:miter lim="800000"/>
            <a:headEnd/>
            <a:tailEnd/>
          </a:ln>
        </p:spPr>
      </p:pic>
      <p:sp>
        <p:nvSpPr>
          <p:cNvPr id="531459" name="Text Box 3"/>
          <p:cNvSpPr txBox="1">
            <a:spLocks noChangeArrowheads="1"/>
          </p:cNvSpPr>
          <p:nvPr/>
        </p:nvSpPr>
        <p:spPr bwMode="auto">
          <a:xfrm>
            <a:off x="0" y="3740150"/>
            <a:ext cx="1304925" cy="1684338"/>
          </a:xfrm>
          <a:prstGeom prst="rect">
            <a:avLst/>
          </a:prstGeom>
          <a:solidFill>
            <a:schemeClr val="tx1"/>
          </a:solidFill>
          <a:ln w="9525">
            <a:noFill/>
            <a:miter lim="800000"/>
            <a:headEnd/>
            <a:tailEnd/>
          </a:ln>
        </p:spPr>
        <p:txBody>
          <a:bodyPr>
            <a:spAutoFit/>
          </a:bodyPr>
          <a:lstStyle/>
          <a:p>
            <a:pPr algn="ctr">
              <a:spcBef>
                <a:spcPct val="50000"/>
              </a:spcBef>
            </a:pPr>
            <a:r>
              <a:rPr lang="en-US" sz="1400">
                <a:solidFill>
                  <a:srgbClr val="FFFF00"/>
                </a:solidFill>
              </a:rPr>
              <a:t>Light </a:t>
            </a:r>
            <a:r>
              <a:rPr lang="en-US" sz="1400" u="sng">
                <a:solidFill>
                  <a:srgbClr val="FFFF00"/>
                </a:solidFill>
              </a:rPr>
              <a:t>transmission</a:t>
            </a:r>
            <a:endParaRPr lang="en-US" sz="1400">
              <a:solidFill>
                <a:srgbClr val="FFFF00"/>
              </a:solidFill>
            </a:endParaRPr>
          </a:p>
          <a:p>
            <a:pPr algn="r">
              <a:spcBef>
                <a:spcPct val="50000"/>
              </a:spcBef>
            </a:pPr>
            <a:r>
              <a:rPr lang="en-US" sz="1700">
                <a:solidFill>
                  <a:srgbClr val="FFFF00"/>
                </a:solidFill>
              </a:rPr>
              <a:t>&lt; 10%</a:t>
            </a:r>
          </a:p>
          <a:p>
            <a:pPr algn="r">
              <a:spcBef>
                <a:spcPct val="50000"/>
              </a:spcBef>
            </a:pPr>
            <a:r>
              <a:rPr lang="en-US" sz="1700">
                <a:solidFill>
                  <a:srgbClr val="FFFF00"/>
                </a:solidFill>
              </a:rPr>
              <a:t>&lt; 40%</a:t>
            </a:r>
          </a:p>
          <a:p>
            <a:pPr algn="r">
              <a:spcBef>
                <a:spcPct val="50000"/>
              </a:spcBef>
            </a:pPr>
            <a:r>
              <a:rPr lang="en-US" sz="1700">
                <a:solidFill>
                  <a:srgbClr val="FFFF00"/>
                </a:solidFill>
              </a:rPr>
              <a:t>&lt; 70%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1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31"/>
          <p:cNvPicPr>
            <a:picLocks noChangeAspect="1" noChangeArrowheads="1"/>
          </p:cNvPicPr>
          <p:nvPr/>
        </p:nvPicPr>
        <p:blipFill>
          <a:blip r:embed="rId3" cstate="print"/>
          <a:srcRect b="3754"/>
          <a:stretch>
            <a:fillRect/>
          </a:stretch>
        </p:blipFill>
        <p:spPr bwMode="auto">
          <a:xfrm>
            <a:off x="-788988" y="-107950"/>
            <a:ext cx="10601326" cy="6965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32"/>
          <p:cNvPicPr>
            <a:picLocks noChangeAspect="1" noChangeArrowheads="1"/>
          </p:cNvPicPr>
          <p:nvPr/>
        </p:nvPicPr>
        <p:blipFill>
          <a:blip r:embed="rId3" cstate="print"/>
          <a:srcRect/>
          <a:stretch>
            <a:fillRect/>
          </a:stretch>
        </p:blipFill>
        <p:spPr bwMode="auto">
          <a:xfrm>
            <a:off x="-533400" y="0"/>
            <a:ext cx="10125075" cy="6913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33"/>
          <p:cNvPicPr>
            <a:picLocks noChangeAspect="1" noChangeArrowheads="1"/>
          </p:cNvPicPr>
          <p:nvPr/>
        </p:nvPicPr>
        <p:blipFill>
          <a:blip r:embed="rId3" cstate="print"/>
          <a:srcRect/>
          <a:stretch>
            <a:fillRect/>
          </a:stretch>
        </p:blipFill>
        <p:spPr bwMode="auto">
          <a:xfrm>
            <a:off x="-428625" y="-3175"/>
            <a:ext cx="10050463" cy="6861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noGrp="1"/>
          </p:cNvGraphicFramePr>
          <p:nvPr/>
        </p:nvGraphicFramePr>
        <p:xfrm>
          <a:off x="241852" y="288235"/>
          <a:ext cx="8660296" cy="6156108"/>
        </p:xfrm>
        <a:graphic>
          <a:graphicData uri="http://schemas.openxmlformats.org/drawingml/2006/chart">
            <c:chart xmlns:c="http://schemas.openxmlformats.org/drawingml/2006/chart" xmlns:r="http://schemas.openxmlformats.org/officeDocument/2006/relationships" r:id="rId3"/>
          </a:graphicData>
        </a:graphic>
      </p:graphicFrame>
      <p:sp>
        <p:nvSpPr>
          <p:cNvPr id="49155" name="Text Box 2"/>
          <p:cNvSpPr txBox="1">
            <a:spLocks noChangeArrowheads="1"/>
          </p:cNvSpPr>
          <p:nvPr/>
        </p:nvSpPr>
        <p:spPr bwMode="auto">
          <a:xfrm>
            <a:off x="4013200" y="6575425"/>
            <a:ext cx="5130800" cy="276225"/>
          </a:xfrm>
          <a:prstGeom prst="rect">
            <a:avLst/>
          </a:prstGeom>
          <a:solidFill>
            <a:schemeClr val="bg1"/>
          </a:solidFill>
          <a:ln w="9525">
            <a:noFill/>
            <a:miter lim="800000"/>
            <a:headEnd/>
            <a:tailEnd/>
          </a:ln>
        </p:spPr>
        <p:txBody>
          <a:bodyPr>
            <a:spAutoFit/>
          </a:bodyPr>
          <a:lstStyle/>
          <a:p>
            <a:pPr eaLnBrk="0" hangingPunct="0"/>
            <a:r>
              <a:rPr lang="en-US" sz="1200"/>
              <a:t>R. S. Norris, H. M. Kristensen, </a:t>
            </a:r>
            <a:r>
              <a:rPr lang="en-US" sz="1200" i="1"/>
              <a:t>Bull. Atom. Scientists</a:t>
            </a:r>
            <a:r>
              <a:rPr lang="en-US" sz="1200"/>
              <a:t>, </a:t>
            </a:r>
            <a:r>
              <a:rPr lang="en-US" sz="1200" b="1"/>
              <a:t>66</a:t>
            </a:r>
            <a:r>
              <a:rPr lang="en-US" sz="1200"/>
              <a:t>, 77 (2010).</a:t>
            </a:r>
            <a:endParaRPr lang="en-US" sz="1800"/>
          </a:p>
        </p:txBody>
      </p:sp>
      <p:sp>
        <p:nvSpPr>
          <p:cNvPr id="49156" name="Text Box 3"/>
          <p:cNvSpPr txBox="1">
            <a:spLocks noChangeArrowheads="1"/>
          </p:cNvSpPr>
          <p:nvPr/>
        </p:nvSpPr>
        <p:spPr bwMode="auto">
          <a:xfrm>
            <a:off x="2328863" y="-58738"/>
            <a:ext cx="5146675" cy="457201"/>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b="1"/>
              <a:t>History of Nuclear Warheads</a:t>
            </a:r>
            <a:endParaRPr lang="en-US"/>
          </a:p>
        </p:txBody>
      </p:sp>
      <p:sp>
        <p:nvSpPr>
          <p:cNvPr id="49157" name="Text Box 6"/>
          <p:cNvSpPr txBox="1">
            <a:spLocks noChangeArrowheads="1"/>
          </p:cNvSpPr>
          <p:nvPr/>
        </p:nvSpPr>
        <p:spPr bwMode="auto">
          <a:xfrm>
            <a:off x="4960938" y="4514850"/>
            <a:ext cx="1235075" cy="457200"/>
          </a:xfrm>
          <a:prstGeom prst="rect">
            <a:avLst/>
          </a:prstGeom>
          <a:noFill/>
          <a:ln w="38100">
            <a:noFill/>
            <a:miter lim="800000"/>
            <a:headEnd/>
            <a:tailEnd/>
          </a:ln>
        </p:spPr>
        <p:txBody>
          <a:bodyPr>
            <a:spAutoFit/>
          </a:bodyPr>
          <a:lstStyle/>
          <a:p>
            <a:pPr>
              <a:spcBef>
                <a:spcPct val="50000"/>
              </a:spcBef>
            </a:pPr>
            <a:r>
              <a:rPr lang="en-US">
                <a:solidFill>
                  <a:srgbClr val="0070C0"/>
                </a:solidFill>
              </a:rPr>
              <a:t>U.S.</a:t>
            </a:r>
          </a:p>
        </p:txBody>
      </p:sp>
      <p:sp>
        <p:nvSpPr>
          <p:cNvPr id="49158" name="Text Box 7"/>
          <p:cNvSpPr txBox="1">
            <a:spLocks noChangeArrowheads="1"/>
          </p:cNvSpPr>
          <p:nvPr/>
        </p:nvSpPr>
        <p:spPr bwMode="auto">
          <a:xfrm>
            <a:off x="2805113" y="4468813"/>
            <a:ext cx="1157287" cy="457200"/>
          </a:xfrm>
          <a:prstGeom prst="rect">
            <a:avLst/>
          </a:prstGeom>
          <a:noFill/>
          <a:ln w="38100">
            <a:noFill/>
            <a:miter lim="800000"/>
            <a:headEnd/>
            <a:tailEnd/>
          </a:ln>
        </p:spPr>
        <p:txBody>
          <a:bodyPr>
            <a:spAutoFit/>
          </a:bodyPr>
          <a:lstStyle/>
          <a:p>
            <a:pPr>
              <a:spcBef>
                <a:spcPct val="50000"/>
              </a:spcBef>
            </a:pPr>
            <a:r>
              <a:rPr lang="en-US">
                <a:solidFill>
                  <a:srgbClr val="FF0000"/>
                </a:solidFill>
              </a:rPr>
              <a:t>Russia</a:t>
            </a:r>
          </a:p>
        </p:txBody>
      </p:sp>
      <p:grpSp>
        <p:nvGrpSpPr>
          <p:cNvPr id="2" name="Group 13"/>
          <p:cNvGrpSpPr>
            <a:grpSpLocks/>
          </p:cNvGrpSpPr>
          <p:nvPr/>
        </p:nvGrpSpPr>
        <p:grpSpPr bwMode="auto">
          <a:xfrm>
            <a:off x="4367213" y="439738"/>
            <a:ext cx="4113212" cy="5562600"/>
            <a:chOff x="2760" y="405"/>
            <a:chExt cx="2591" cy="3504"/>
          </a:xfrm>
        </p:grpSpPr>
        <p:sp>
          <p:nvSpPr>
            <p:cNvPr id="49167" name="Line 14"/>
            <p:cNvSpPr>
              <a:spLocks noChangeShapeType="1"/>
            </p:cNvSpPr>
            <p:nvPr/>
          </p:nvSpPr>
          <p:spPr bwMode="auto">
            <a:xfrm>
              <a:off x="3065" y="606"/>
              <a:ext cx="0" cy="3303"/>
            </a:xfrm>
            <a:prstGeom prst="line">
              <a:avLst/>
            </a:prstGeom>
            <a:noFill/>
            <a:ln w="38100">
              <a:solidFill>
                <a:srgbClr val="FF9900"/>
              </a:solidFill>
              <a:round/>
              <a:headEnd/>
              <a:tailEnd type="none" w="lg" len="lg"/>
            </a:ln>
          </p:spPr>
          <p:txBody>
            <a:bodyPr/>
            <a:lstStyle/>
            <a:p>
              <a:endParaRPr lang="en-US"/>
            </a:p>
          </p:txBody>
        </p:sp>
        <p:sp>
          <p:nvSpPr>
            <p:cNvPr id="49168" name="Text Box 15"/>
            <p:cNvSpPr txBox="1">
              <a:spLocks noChangeArrowheads="1"/>
            </p:cNvSpPr>
            <p:nvPr/>
          </p:nvSpPr>
          <p:spPr bwMode="auto">
            <a:xfrm>
              <a:off x="2760" y="405"/>
              <a:ext cx="2591" cy="197"/>
            </a:xfrm>
            <a:prstGeom prst="rect">
              <a:avLst/>
            </a:prstGeom>
            <a:noFill/>
            <a:ln w="38100">
              <a:solidFill>
                <a:srgbClr val="FF9900"/>
              </a:solidFill>
              <a:miter lim="800000"/>
              <a:headEnd/>
              <a:tailEnd type="none" w="lg" len="lg"/>
            </a:ln>
          </p:spPr>
          <p:txBody>
            <a:bodyPr lIns="0" rIns="0">
              <a:spAutoFit/>
            </a:bodyPr>
            <a:lstStyle/>
            <a:p>
              <a:pPr algn="ctr">
                <a:spcBef>
                  <a:spcPct val="50000"/>
                </a:spcBef>
              </a:pPr>
              <a:r>
                <a:rPr lang="en-US" sz="1200"/>
                <a:t>Aleksandrov and Stenchikov (1983), Turco et al. (1983)</a:t>
              </a:r>
            </a:p>
          </p:txBody>
        </p:sp>
      </p:grpSp>
      <p:grpSp>
        <p:nvGrpSpPr>
          <p:cNvPr id="3" name="Group 16"/>
          <p:cNvGrpSpPr>
            <a:grpSpLocks/>
          </p:cNvGrpSpPr>
          <p:nvPr/>
        </p:nvGrpSpPr>
        <p:grpSpPr bwMode="auto">
          <a:xfrm>
            <a:off x="4949825" y="801688"/>
            <a:ext cx="2676525" cy="5199062"/>
            <a:chOff x="3123" y="647"/>
            <a:chExt cx="1686" cy="3275"/>
          </a:xfrm>
        </p:grpSpPr>
        <p:sp>
          <p:nvSpPr>
            <p:cNvPr id="49165" name="Line 17"/>
            <p:cNvSpPr>
              <a:spLocks noChangeShapeType="1"/>
            </p:cNvSpPr>
            <p:nvPr/>
          </p:nvSpPr>
          <p:spPr bwMode="auto">
            <a:xfrm>
              <a:off x="3123" y="735"/>
              <a:ext cx="0" cy="3187"/>
            </a:xfrm>
            <a:prstGeom prst="line">
              <a:avLst/>
            </a:prstGeom>
            <a:noFill/>
            <a:ln w="38100">
              <a:solidFill>
                <a:srgbClr val="FF9900"/>
              </a:solidFill>
              <a:round/>
              <a:headEnd/>
              <a:tailEnd type="none" w="lg" len="lg"/>
            </a:ln>
          </p:spPr>
          <p:txBody>
            <a:bodyPr/>
            <a:lstStyle/>
            <a:p>
              <a:endParaRPr lang="en-US"/>
            </a:p>
          </p:txBody>
        </p:sp>
        <p:sp>
          <p:nvSpPr>
            <p:cNvPr id="49166" name="Text Box 18"/>
            <p:cNvSpPr txBox="1">
              <a:spLocks noChangeArrowheads="1"/>
            </p:cNvSpPr>
            <p:nvPr/>
          </p:nvSpPr>
          <p:spPr bwMode="auto">
            <a:xfrm>
              <a:off x="3125" y="647"/>
              <a:ext cx="1684" cy="174"/>
            </a:xfrm>
            <a:prstGeom prst="rect">
              <a:avLst/>
            </a:prstGeom>
            <a:noFill/>
            <a:ln w="38100">
              <a:solidFill>
                <a:srgbClr val="FF9900"/>
              </a:solidFill>
              <a:miter lim="800000"/>
              <a:headEnd/>
              <a:tailEnd type="none" w="lg" len="lg"/>
            </a:ln>
          </p:spPr>
          <p:txBody>
            <a:bodyPr lIns="0" rIns="0">
              <a:spAutoFit/>
            </a:bodyPr>
            <a:lstStyle/>
            <a:p>
              <a:pPr algn="ctr">
                <a:spcBef>
                  <a:spcPct val="50000"/>
                </a:spcBef>
              </a:pPr>
              <a:r>
                <a:rPr lang="en-US" sz="1200"/>
                <a:t>Covey et al. (1984), Robock (1984)</a:t>
              </a:r>
            </a:p>
          </p:txBody>
        </p:sp>
      </p:grpSp>
      <p:sp>
        <p:nvSpPr>
          <p:cNvPr id="49161" name="Text Box 5"/>
          <p:cNvSpPr txBox="1">
            <a:spLocks noChangeArrowheads="1"/>
          </p:cNvSpPr>
          <p:nvPr/>
        </p:nvSpPr>
        <p:spPr bwMode="auto">
          <a:xfrm>
            <a:off x="3276600" y="2087563"/>
            <a:ext cx="1979613" cy="457200"/>
          </a:xfrm>
          <a:prstGeom prst="rect">
            <a:avLst/>
          </a:prstGeom>
          <a:noFill/>
          <a:ln w="38100">
            <a:noFill/>
            <a:miter lim="800000"/>
            <a:headEnd/>
            <a:tailEnd/>
          </a:ln>
        </p:spPr>
        <p:txBody>
          <a:bodyPr>
            <a:spAutoFit/>
          </a:bodyPr>
          <a:lstStyle/>
          <a:p>
            <a:pPr>
              <a:spcBef>
                <a:spcPct val="50000"/>
              </a:spcBef>
            </a:pPr>
            <a:r>
              <a:rPr lang="en-US"/>
              <a:t>Total</a:t>
            </a:r>
          </a:p>
        </p:txBody>
      </p:sp>
      <p:grpSp>
        <p:nvGrpSpPr>
          <p:cNvPr id="4" name="Group 16"/>
          <p:cNvGrpSpPr>
            <a:grpSpLocks/>
          </p:cNvGrpSpPr>
          <p:nvPr/>
        </p:nvGrpSpPr>
        <p:grpSpPr bwMode="auto">
          <a:xfrm>
            <a:off x="5705475" y="1476375"/>
            <a:ext cx="1863725" cy="4510088"/>
            <a:chOff x="3123" y="647"/>
            <a:chExt cx="1174" cy="2841"/>
          </a:xfrm>
        </p:grpSpPr>
        <p:sp>
          <p:nvSpPr>
            <p:cNvPr id="49163" name="Line 17"/>
            <p:cNvSpPr>
              <a:spLocks noChangeShapeType="1"/>
            </p:cNvSpPr>
            <p:nvPr/>
          </p:nvSpPr>
          <p:spPr bwMode="auto">
            <a:xfrm>
              <a:off x="3123" y="735"/>
              <a:ext cx="0" cy="2753"/>
            </a:xfrm>
            <a:prstGeom prst="line">
              <a:avLst/>
            </a:prstGeom>
            <a:noFill/>
            <a:ln w="38100">
              <a:solidFill>
                <a:srgbClr val="FF9900"/>
              </a:solidFill>
              <a:round/>
              <a:headEnd/>
              <a:tailEnd type="none" w="lg" len="lg"/>
            </a:ln>
          </p:spPr>
          <p:txBody>
            <a:bodyPr/>
            <a:lstStyle/>
            <a:p>
              <a:endParaRPr lang="en-US"/>
            </a:p>
          </p:txBody>
        </p:sp>
        <p:sp>
          <p:nvSpPr>
            <p:cNvPr id="49164" name="Text Box 18"/>
            <p:cNvSpPr txBox="1">
              <a:spLocks noChangeArrowheads="1"/>
            </p:cNvSpPr>
            <p:nvPr/>
          </p:nvSpPr>
          <p:spPr bwMode="auto">
            <a:xfrm>
              <a:off x="3125" y="647"/>
              <a:ext cx="1172" cy="174"/>
            </a:xfrm>
            <a:prstGeom prst="rect">
              <a:avLst/>
            </a:prstGeom>
            <a:noFill/>
            <a:ln w="38100">
              <a:solidFill>
                <a:srgbClr val="FF9900"/>
              </a:solidFill>
              <a:miter lim="800000"/>
              <a:headEnd/>
              <a:tailEnd type="none" w="lg" len="lg"/>
            </a:ln>
          </p:spPr>
          <p:txBody>
            <a:bodyPr lIns="0" rIns="0">
              <a:spAutoFit/>
            </a:bodyPr>
            <a:lstStyle/>
            <a:p>
              <a:pPr algn="ctr">
                <a:spcBef>
                  <a:spcPct val="50000"/>
                </a:spcBef>
              </a:pPr>
              <a:r>
                <a:rPr lang="en-US" sz="1200"/>
                <a:t>Soviet Union Ends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5643" y="594413"/>
            <a:ext cx="4475843" cy="2308324"/>
          </a:xfrm>
          <a:prstGeom prst="rect">
            <a:avLst/>
          </a:prstGeom>
          <a:noFill/>
          <a:ln w="38100">
            <a:noFill/>
            <a:miter lim="800000"/>
            <a:headEnd/>
            <a:tailEnd type="none" w="lg" len="lg"/>
          </a:ln>
        </p:spPr>
        <p:txBody>
          <a:bodyPr wrap="square">
            <a:spAutoFit/>
          </a:bodyPr>
          <a:lstStyle/>
          <a:p>
            <a:r>
              <a:rPr lang="en-US" b="1" dirty="0" smtClean="0"/>
              <a:t>Ronald Reagan:</a:t>
            </a:r>
            <a:endParaRPr lang="en-US" b="1" dirty="0"/>
          </a:p>
          <a:p>
            <a:endParaRPr lang="en-US" dirty="0"/>
          </a:p>
          <a:p>
            <a:r>
              <a:rPr lang="en-US" dirty="0" smtClean="0">
                <a:solidFill>
                  <a:schemeClr val="accent2"/>
                </a:solidFill>
              </a:rPr>
              <a:t>When asked about the effects of nuclear war in a February 12, 1985 interview in the </a:t>
            </a:r>
            <a:r>
              <a:rPr lang="en-US" i="1" dirty="0" smtClean="0">
                <a:solidFill>
                  <a:schemeClr val="accent2"/>
                </a:solidFill>
              </a:rPr>
              <a:t>New York Time</a:t>
            </a:r>
            <a:r>
              <a:rPr lang="en-US" dirty="0" smtClean="0">
                <a:solidFill>
                  <a:schemeClr val="accent2"/>
                </a:solidFill>
              </a:rPr>
              <a:t>s said,</a:t>
            </a:r>
            <a:endParaRPr lang="en-US" dirty="0">
              <a:solidFill>
                <a:schemeClr val="accent2"/>
              </a:solidFill>
            </a:endParaRPr>
          </a:p>
        </p:txBody>
      </p:sp>
      <p:sp>
        <p:nvSpPr>
          <p:cNvPr id="5" name="Text Box 4"/>
          <p:cNvSpPr txBox="1">
            <a:spLocks noChangeArrowheads="1"/>
          </p:cNvSpPr>
          <p:nvPr/>
        </p:nvSpPr>
        <p:spPr bwMode="auto">
          <a:xfrm>
            <a:off x="404132" y="3312884"/>
            <a:ext cx="8380413" cy="2862322"/>
          </a:xfrm>
          <a:prstGeom prst="rect">
            <a:avLst/>
          </a:prstGeom>
          <a:noFill/>
          <a:ln w="38100">
            <a:noFill/>
            <a:miter lim="800000"/>
            <a:headEnd/>
            <a:tailEnd type="none" w="lg" len="lg"/>
          </a:ln>
        </p:spPr>
        <p:txBody>
          <a:bodyPr>
            <a:spAutoFit/>
          </a:bodyPr>
          <a:lstStyle/>
          <a:p>
            <a:pPr algn="just"/>
            <a:r>
              <a:rPr lang="en-US" sz="2000" dirty="0" smtClean="0"/>
              <a:t>“A great many reputable scientists are telling us that such a war could just end up in no victory for anyone because we would wipe out the earth as we know it. And if you think back to ... natural calamities - back in the last century, in the </a:t>
            </a:r>
            <a:r>
              <a:rPr lang="en-US" sz="2000" dirty="0" smtClean="0"/>
              <a:t>1800’s</a:t>
            </a:r>
            <a:r>
              <a:rPr lang="en-US" sz="2000" dirty="0" smtClean="0"/>
              <a:t>, ... volcanoes - we saw the weather so changed that there was snow in July in many temperate countries.  And they called it the year in which there was no summer.  Now if one volcano can do that, what are we talking about with the whole nuclear exchange, the nuclear winter that scientists have been talking about?  It's possible </a:t>
            </a:r>
            <a:r>
              <a:rPr lang="en-US" sz="2000" dirty="0" smtClean="0"/>
              <a:t>...</a:t>
            </a:r>
            <a:r>
              <a:rPr lang="en-US" altLang="ja-JP" sz="2000" dirty="0" smtClean="0"/>
              <a:t>” </a:t>
            </a:r>
            <a:endParaRPr lang="en-US" sz="2000" dirty="0"/>
          </a:p>
        </p:txBody>
      </p:sp>
      <p:pic>
        <p:nvPicPr>
          <p:cNvPr id="484354" name="Picture 2" descr="http://www.westernjournalism.com/wp-content/uploads/2013/08/Ronald-Reagan-SC.jpg"/>
          <p:cNvPicPr>
            <a:picLocks noChangeAspect="1" noChangeArrowheads="1"/>
          </p:cNvPicPr>
          <p:nvPr/>
        </p:nvPicPr>
        <p:blipFill>
          <a:blip r:embed="rId3" cstate="print"/>
          <a:srcRect l="18295" t="5769" r="23036" b="30522"/>
          <a:stretch>
            <a:fillRect/>
          </a:stretch>
        </p:blipFill>
        <p:spPr bwMode="auto">
          <a:xfrm>
            <a:off x="4979143" y="224971"/>
            <a:ext cx="3526229" cy="2982687"/>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35643" y="594413"/>
            <a:ext cx="4802188" cy="3046988"/>
          </a:xfrm>
          <a:prstGeom prst="rect">
            <a:avLst/>
          </a:prstGeom>
          <a:noFill/>
          <a:ln w="38100">
            <a:noFill/>
            <a:miter lim="800000"/>
            <a:headEnd/>
            <a:tailEnd type="none" w="lg" len="lg"/>
          </a:ln>
        </p:spPr>
        <p:txBody>
          <a:bodyPr>
            <a:spAutoFit/>
          </a:bodyPr>
          <a:lstStyle/>
          <a:p>
            <a:r>
              <a:rPr lang="en-US" b="1" dirty="0"/>
              <a:t>Mikhail Gorbachev:</a:t>
            </a:r>
          </a:p>
          <a:p>
            <a:endParaRPr lang="en-US" dirty="0" smtClean="0"/>
          </a:p>
          <a:p>
            <a:endParaRPr lang="en-US" dirty="0"/>
          </a:p>
          <a:p>
            <a:r>
              <a:rPr lang="en-US" dirty="0">
                <a:solidFill>
                  <a:schemeClr val="accent2"/>
                </a:solidFill>
              </a:rPr>
              <a:t>commented in an interview in 1994 that when he received control over the Soviet nuclear arsenal,</a:t>
            </a:r>
          </a:p>
          <a:p>
            <a:pPr algn="just"/>
            <a:endParaRPr lang="en-US" dirty="0"/>
          </a:p>
        </p:txBody>
      </p:sp>
      <p:pic>
        <p:nvPicPr>
          <p:cNvPr id="50179" name="Picture 3" descr="gorbachev"/>
          <p:cNvPicPr>
            <a:picLocks noChangeAspect="1" noChangeArrowheads="1"/>
          </p:cNvPicPr>
          <p:nvPr/>
        </p:nvPicPr>
        <p:blipFill>
          <a:blip r:embed="rId3" cstate="print"/>
          <a:srcRect/>
          <a:stretch>
            <a:fillRect/>
          </a:stretch>
        </p:blipFill>
        <p:spPr bwMode="auto">
          <a:xfrm>
            <a:off x="5259388" y="239713"/>
            <a:ext cx="3333750" cy="3571875"/>
          </a:xfrm>
          <a:prstGeom prst="rect">
            <a:avLst/>
          </a:prstGeom>
          <a:noFill/>
          <a:ln w="9525">
            <a:noFill/>
            <a:miter lim="800000"/>
            <a:headEnd/>
            <a:tailEnd/>
          </a:ln>
        </p:spPr>
      </p:pic>
      <p:sp>
        <p:nvSpPr>
          <p:cNvPr id="50180" name="Text Box 4"/>
          <p:cNvSpPr txBox="1">
            <a:spLocks noChangeArrowheads="1"/>
          </p:cNvSpPr>
          <p:nvPr/>
        </p:nvSpPr>
        <p:spPr bwMode="auto">
          <a:xfrm>
            <a:off x="346075" y="4038600"/>
            <a:ext cx="8380413" cy="1938992"/>
          </a:xfrm>
          <a:prstGeom prst="rect">
            <a:avLst/>
          </a:prstGeom>
          <a:noFill/>
          <a:ln w="38100">
            <a:noFill/>
            <a:miter lim="800000"/>
            <a:headEnd/>
            <a:tailEnd type="none" w="lg" len="lg"/>
          </a:ln>
        </p:spPr>
        <p:txBody>
          <a:bodyPr>
            <a:spAutoFit/>
          </a:bodyPr>
          <a:lstStyle/>
          <a:p>
            <a:pPr algn="just"/>
            <a:r>
              <a:rPr lang="en-US" altLang="ja-JP" dirty="0" smtClean="0">
                <a:latin typeface="+mn-lt"/>
              </a:rPr>
              <a:t>“</a:t>
            </a:r>
            <a:r>
              <a:rPr lang="en-US" altLang="ja-JP" dirty="0" smtClean="0"/>
              <a:t>Perhaps </a:t>
            </a:r>
            <a:r>
              <a:rPr lang="en-US" altLang="ja-JP" dirty="0"/>
              <a:t>there was an emotional side to it…. But it was rectified by my knowledge of the might that had been accumulated.  One-thousandth of this might was enough to destroy all living things on earth.  And I knew the report on </a:t>
            </a:r>
            <a:r>
              <a:rPr lang="en-US" altLang="ja-JP" dirty="0" smtClean="0"/>
              <a:t>‘nuclear </a:t>
            </a:r>
            <a:r>
              <a:rPr lang="en-US" altLang="ja-JP" dirty="0"/>
              <a:t>winter</a:t>
            </a:r>
            <a:r>
              <a:rPr lang="en-US" altLang="ja-JP" dirty="0" smtClean="0"/>
              <a:t>.’”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36550" y="592138"/>
            <a:ext cx="8243888" cy="5940088"/>
          </a:xfrm>
          <a:prstGeom prst="rect">
            <a:avLst/>
          </a:prstGeom>
          <a:noFill/>
          <a:ln w="38100">
            <a:noFill/>
            <a:miter lim="800000"/>
            <a:headEnd/>
            <a:tailEnd type="none" w="lg" len="lg"/>
          </a:ln>
        </p:spPr>
        <p:txBody>
          <a:bodyPr>
            <a:spAutoFit/>
          </a:bodyPr>
          <a:lstStyle/>
          <a:p>
            <a:r>
              <a:rPr lang="en-US" b="1" dirty="0"/>
              <a:t>Mikhail Gorbachev:</a:t>
            </a:r>
          </a:p>
          <a:p>
            <a:endParaRPr lang="en-US" b="1" dirty="0"/>
          </a:p>
          <a:p>
            <a:endParaRPr lang="en-US" b="1" dirty="0"/>
          </a:p>
          <a:p>
            <a:r>
              <a:rPr lang="en-US" altLang="ja-JP" dirty="0" smtClean="0">
                <a:solidFill>
                  <a:schemeClr val="accent2"/>
                </a:solidFill>
              </a:rPr>
              <a:t>“Mikhail </a:t>
            </a:r>
            <a:r>
              <a:rPr lang="en-US" altLang="ja-JP" dirty="0">
                <a:solidFill>
                  <a:schemeClr val="accent2"/>
                </a:solidFill>
              </a:rPr>
              <a:t>Gorbachev explains</a:t>
            </a:r>
            <a:br>
              <a:rPr lang="en-US" altLang="ja-JP" dirty="0">
                <a:solidFill>
                  <a:schemeClr val="accent2"/>
                </a:solidFill>
              </a:rPr>
            </a:br>
            <a:r>
              <a:rPr lang="en-US" altLang="ja-JP" dirty="0">
                <a:solidFill>
                  <a:schemeClr val="accent2"/>
                </a:solidFill>
              </a:rPr>
              <a:t>what's rotten in </a:t>
            </a:r>
            <a:r>
              <a:rPr lang="en-US" altLang="ja-JP" dirty="0" smtClean="0">
                <a:solidFill>
                  <a:schemeClr val="accent2"/>
                </a:solidFill>
              </a:rPr>
              <a:t>Russia”</a:t>
            </a:r>
            <a:endParaRPr lang="en-US" altLang="ja-JP" dirty="0">
              <a:solidFill>
                <a:schemeClr val="accent2"/>
              </a:solidFill>
            </a:endParaRPr>
          </a:p>
          <a:p>
            <a:r>
              <a:rPr lang="en-US" dirty="0">
                <a:solidFill>
                  <a:schemeClr val="accent2"/>
                </a:solidFill>
              </a:rPr>
              <a:t>by Mark </a:t>
            </a:r>
            <a:r>
              <a:rPr lang="en-US" dirty="0" err="1">
                <a:solidFill>
                  <a:schemeClr val="accent2"/>
                </a:solidFill>
              </a:rPr>
              <a:t>Hertsgaard</a:t>
            </a:r>
            <a:r>
              <a:rPr lang="en-US" dirty="0">
                <a:solidFill>
                  <a:schemeClr val="accent2"/>
                </a:solidFill>
              </a:rPr>
              <a:t/>
            </a:r>
            <a:br>
              <a:rPr lang="en-US" dirty="0">
                <a:solidFill>
                  <a:schemeClr val="accent2"/>
                </a:solidFill>
              </a:rPr>
            </a:br>
            <a:r>
              <a:rPr lang="en-US" dirty="0">
                <a:solidFill>
                  <a:schemeClr val="accent2"/>
                </a:solidFill>
              </a:rPr>
              <a:t>Salon.com, Sept. 7, 2000</a:t>
            </a:r>
          </a:p>
          <a:p>
            <a:endParaRPr lang="en-US" dirty="0">
              <a:solidFill>
                <a:schemeClr val="accent2"/>
              </a:solidFill>
            </a:endParaRPr>
          </a:p>
          <a:p>
            <a:endParaRPr lang="en-US" dirty="0"/>
          </a:p>
          <a:p>
            <a:pPr algn="just"/>
            <a:r>
              <a:rPr lang="en-US" altLang="ja-JP" dirty="0" smtClean="0"/>
              <a:t>“Models </a:t>
            </a:r>
            <a:r>
              <a:rPr lang="en-US" altLang="ja-JP" dirty="0"/>
              <a:t>made by Russian and American scientists showed that a nuclear war would result in a nuclear winter that would be extremely destructive to all life on Earth; the knowledge of that was a great stimulus to us, to people of honor and morality, to act in that situation</a:t>
            </a:r>
            <a:r>
              <a:rPr lang="en-US" altLang="ja-JP" dirty="0" smtClean="0"/>
              <a:t>.”</a:t>
            </a:r>
          </a:p>
          <a:p>
            <a:pPr algn="just"/>
            <a:endParaRPr lang="en-US" altLang="ja-JP" dirty="0"/>
          </a:p>
          <a:p>
            <a:pPr algn="ctr"/>
            <a:r>
              <a:rPr lang="en-US" sz="1000" dirty="0">
                <a:solidFill>
                  <a:schemeClr val="accent2"/>
                </a:solidFill>
              </a:rPr>
              <a:t/>
            </a:r>
            <a:br>
              <a:rPr lang="en-US" sz="1000" dirty="0">
                <a:solidFill>
                  <a:schemeClr val="accent2"/>
                </a:solidFill>
              </a:rPr>
            </a:br>
            <a:r>
              <a:rPr lang="en-US" sz="1000" dirty="0">
                <a:solidFill>
                  <a:schemeClr val="bg1"/>
                </a:solidFill>
              </a:rPr>
              <a:t>http://dir.salon.com/story/news/feature/2000/09/07/gorbachev/index.html</a:t>
            </a:r>
            <a:endParaRPr lang="en-US" dirty="0">
              <a:solidFill>
                <a:schemeClr val="bg1"/>
              </a:solidFill>
            </a:endParaRPr>
          </a:p>
        </p:txBody>
      </p:sp>
      <p:pic>
        <p:nvPicPr>
          <p:cNvPr id="51203" name="Picture 3" descr="gorbachev"/>
          <p:cNvPicPr>
            <a:picLocks noChangeAspect="1" noChangeArrowheads="1"/>
          </p:cNvPicPr>
          <p:nvPr/>
        </p:nvPicPr>
        <p:blipFill>
          <a:blip r:embed="rId3" cstate="print"/>
          <a:srcRect/>
          <a:stretch>
            <a:fillRect/>
          </a:stretch>
        </p:blipFill>
        <p:spPr bwMode="auto">
          <a:xfrm>
            <a:off x="5259388" y="239713"/>
            <a:ext cx="3333750"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66738" y="-34925"/>
            <a:ext cx="8047037" cy="396875"/>
          </a:xfrm>
          <a:prstGeom prst="rect">
            <a:avLst/>
          </a:prstGeom>
          <a:noFill/>
          <a:ln w="38100">
            <a:noFill/>
            <a:miter lim="800000"/>
            <a:headEnd/>
            <a:tailEnd type="none" w="lg" len="lg"/>
          </a:ln>
        </p:spPr>
        <p:txBody>
          <a:bodyPr>
            <a:spAutoFit/>
          </a:bodyPr>
          <a:lstStyle/>
          <a:p>
            <a:pPr algn="ctr">
              <a:spcBef>
                <a:spcPct val="50000"/>
              </a:spcBef>
            </a:pPr>
            <a:r>
              <a:rPr lang="en-US" sz="2000"/>
              <a:t>This presentation is based on the following papers: </a:t>
            </a:r>
          </a:p>
        </p:txBody>
      </p:sp>
      <p:sp>
        <p:nvSpPr>
          <p:cNvPr id="11267" name="Text Box 3"/>
          <p:cNvSpPr txBox="1">
            <a:spLocks noChangeArrowheads="1"/>
          </p:cNvSpPr>
          <p:nvPr/>
        </p:nvSpPr>
        <p:spPr bwMode="auto">
          <a:xfrm>
            <a:off x="103188" y="407988"/>
            <a:ext cx="8848725" cy="5970587"/>
          </a:xfrm>
          <a:prstGeom prst="rect">
            <a:avLst/>
          </a:prstGeom>
          <a:noFill/>
          <a:ln w="38100">
            <a:noFill/>
            <a:miter lim="800000"/>
            <a:headEnd/>
            <a:tailEnd type="none" w="lg" len="lg"/>
          </a:ln>
        </p:spPr>
        <p:txBody>
          <a:bodyPr>
            <a:spAutoFit/>
          </a:bodyPr>
          <a:lstStyle/>
          <a:p>
            <a:pPr marL="347663" indent="-347663">
              <a:spcAft>
                <a:spcPct val="20000"/>
              </a:spcAft>
            </a:pPr>
            <a:r>
              <a:rPr lang="en-US" sz="1300"/>
              <a:t>Mills, Michael J., Owen B. Toon, Richard P. Turco, Douglas E. Kinnison, and Rolando R. Garcia, 2008:  Massive global ozone loss predicted following regional nuclear conflict.  </a:t>
            </a:r>
            <a:r>
              <a:rPr lang="en-US" sz="1300" i="1">
                <a:solidFill>
                  <a:schemeClr val="accent2"/>
                </a:solidFill>
              </a:rPr>
              <a:t>Proc. National Acad. Sci.</a:t>
            </a:r>
            <a:r>
              <a:rPr lang="en-US" sz="1300"/>
              <a:t>, </a:t>
            </a:r>
            <a:r>
              <a:rPr lang="en-US" sz="1300" b="1"/>
              <a:t>105</a:t>
            </a:r>
            <a:r>
              <a:rPr lang="en-US" sz="1300"/>
              <a:t>, 5307–5312.</a:t>
            </a:r>
          </a:p>
          <a:p>
            <a:pPr marL="347663" indent="-347663">
              <a:spcAft>
                <a:spcPct val="20000"/>
              </a:spcAft>
            </a:pPr>
            <a:r>
              <a:rPr lang="en-US" sz="1300"/>
              <a:t>Özdoğan, Mutlu, Alan Robock, and Christopher Kucharik, 2013: Impacts of a nuclear war in South Asia on soybean and maize production in the Midwest United States.</a:t>
            </a:r>
            <a:r>
              <a:rPr lang="en-US" sz="1300">
                <a:solidFill>
                  <a:srgbClr val="0000FF"/>
                </a:solidFill>
              </a:rPr>
              <a:t> </a:t>
            </a:r>
            <a:r>
              <a:rPr lang="en-US" sz="1300" i="1">
                <a:solidFill>
                  <a:srgbClr val="0000FF"/>
                </a:solidFill>
              </a:rPr>
              <a:t>Climatic Change</a:t>
            </a:r>
            <a:r>
              <a:rPr lang="en-US" sz="1300"/>
              <a:t>, </a:t>
            </a:r>
            <a:r>
              <a:rPr lang="en-US" sz="1300" b="1"/>
              <a:t>116</a:t>
            </a:r>
            <a:r>
              <a:rPr lang="en-US" sz="1300"/>
              <a:t>, 373-387, doi:10.1007/s10584-012-0518-1. </a:t>
            </a:r>
          </a:p>
          <a:p>
            <a:pPr marL="347663" indent="-347663">
              <a:spcAft>
                <a:spcPct val="20000"/>
              </a:spcAft>
            </a:pPr>
            <a:r>
              <a:rPr lang="en-US" sz="1300"/>
              <a:t>Robock, Alan, 2011:  Nuclear winter is a real and present danger.  </a:t>
            </a:r>
            <a:r>
              <a:rPr lang="en-US" sz="1300" i="1">
                <a:solidFill>
                  <a:schemeClr val="accent2"/>
                </a:solidFill>
              </a:rPr>
              <a:t>Nature</a:t>
            </a:r>
            <a:r>
              <a:rPr lang="en-US" sz="1300"/>
              <a:t>, </a:t>
            </a:r>
            <a:r>
              <a:rPr lang="en-US" sz="1300" b="1"/>
              <a:t>473</a:t>
            </a:r>
            <a:r>
              <a:rPr lang="en-US" sz="1300"/>
              <a:t>, 275-276.</a:t>
            </a:r>
          </a:p>
          <a:p>
            <a:pPr marL="347663" indent="-347663">
              <a:spcAft>
                <a:spcPts val="600"/>
              </a:spcAft>
            </a:pPr>
            <a:r>
              <a:rPr lang="en-US" sz="1300"/>
              <a:t>Robock, Alan, Luke Oman, Georgiy L. Stenchikov, Owen B. Toon, Charles Bardeen, and Richard P. Turco, 2007:  Climatic consequences of regional nuclear conflicts.  </a:t>
            </a:r>
            <a:r>
              <a:rPr lang="en-US" sz="1300" i="1">
                <a:solidFill>
                  <a:schemeClr val="accent2"/>
                </a:solidFill>
              </a:rPr>
              <a:t>Atm. Chem. Phys.</a:t>
            </a:r>
            <a:r>
              <a:rPr lang="en-US" sz="1300"/>
              <a:t>, </a:t>
            </a:r>
            <a:r>
              <a:rPr lang="en-US" sz="1300" b="1"/>
              <a:t>7</a:t>
            </a:r>
            <a:r>
              <a:rPr lang="en-US" sz="1300"/>
              <a:t>, 2003-2012.</a:t>
            </a:r>
          </a:p>
          <a:p>
            <a:pPr marL="347663" indent="-347663">
              <a:spcAft>
                <a:spcPct val="20000"/>
              </a:spcAft>
            </a:pPr>
            <a:r>
              <a:rPr lang="en-US" sz="1300"/>
              <a:t>Robock, Alan, Luke Oman, and Georgiy L. Stenchikov, 2007:  Nuclear winter revisited with a modern climate model and current nuclear arsenals: Still catastrophic consequences.  </a:t>
            </a:r>
            <a:r>
              <a:rPr lang="en-US" sz="1300" i="1">
                <a:solidFill>
                  <a:schemeClr val="accent2"/>
                </a:solidFill>
              </a:rPr>
              <a:t>J. Geophys. Res.</a:t>
            </a:r>
            <a:r>
              <a:rPr lang="en-US" sz="1300"/>
              <a:t>, </a:t>
            </a:r>
            <a:r>
              <a:rPr lang="en-US" sz="1300" b="1"/>
              <a:t>112</a:t>
            </a:r>
            <a:r>
              <a:rPr lang="en-US" sz="1300"/>
              <a:t>, D13107, doi:10.1029/2006JD008235.</a:t>
            </a:r>
          </a:p>
          <a:p>
            <a:pPr marL="347663" indent="-347663">
              <a:spcAft>
                <a:spcPct val="20000"/>
              </a:spcAft>
            </a:pPr>
            <a:r>
              <a:rPr lang="en-US" sz="1300"/>
              <a:t>Robock, Alan, Owen B. Toon, Richard P. Turco, Luke Oman, Georgiy L. Stenchikov, and Charles Bardeen, 2007:  The continuing environmental threat of nuclear weapons:  Integrated policy responses needed.  </a:t>
            </a:r>
            <a:r>
              <a:rPr lang="en-US" sz="1300" i="1">
                <a:solidFill>
                  <a:schemeClr val="accent2"/>
                </a:solidFill>
              </a:rPr>
              <a:t>EOS</a:t>
            </a:r>
            <a:r>
              <a:rPr lang="en-US" sz="1300"/>
              <a:t>, </a:t>
            </a:r>
            <a:r>
              <a:rPr lang="en-US" sz="1300" b="1"/>
              <a:t>88</a:t>
            </a:r>
            <a:r>
              <a:rPr lang="en-US" sz="1300"/>
              <a:t>, 228, 231, doi:10.1029/2007ES001816.</a:t>
            </a:r>
          </a:p>
          <a:p>
            <a:pPr marL="347663" indent="-347663">
              <a:spcAft>
                <a:spcPct val="20000"/>
              </a:spcAft>
            </a:pPr>
            <a:r>
              <a:rPr lang="en-US" sz="1300"/>
              <a:t>Robock, Alan, and Owen Brian Toon, 2010:  Local nuclear war, global suffering.  </a:t>
            </a:r>
            <a:r>
              <a:rPr lang="en-US" sz="1300" i="1">
                <a:solidFill>
                  <a:schemeClr val="accent2"/>
                </a:solidFill>
              </a:rPr>
              <a:t>Scientific American</a:t>
            </a:r>
            <a:r>
              <a:rPr lang="en-US" sz="1300"/>
              <a:t>, </a:t>
            </a:r>
            <a:r>
              <a:rPr lang="en-US" sz="1300" b="1"/>
              <a:t>302</a:t>
            </a:r>
            <a:r>
              <a:rPr lang="en-US" sz="1300"/>
              <a:t>, 74-81. </a:t>
            </a:r>
          </a:p>
          <a:p>
            <a:pPr marL="347663" indent="-347663">
              <a:spcAft>
                <a:spcPct val="20000"/>
              </a:spcAft>
            </a:pPr>
            <a:r>
              <a:rPr lang="en-US" sz="1300"/>
              <a:t>Robock, Alan, and Owen B. Toon, 2012: Self-assured destruction: The climate impacts of nuclear war, </a:t>
            </a:r>
            <a:r>
              <a:rPr lang="en-US" sz="1300" i="1">
                <a:solidFill>
                  <a:schemeClr val="accent2"/>
                </a:solidFill>
              </a:rPr>
              <a:t>Bull. Atomic Scientists</a:t>
            </a:r>
            <a:r>
              <a:rPr lang="en-US" sz="1300"/>
              <a:t>, </a:t>
            </a:r>
            <a:r>
              <a:rPr lang="en-US" sz="1300" b="1"/>
              <a:t>68</a:t>
            </a:r>
            <a:r>
              <a:rPr lang="en-US" sz="1300"/>
              <a:t>(5), 66-74, doi:10.1177/0096340212459127.</a:t>
            </a:r>
          </a:p>
          <a:p>
            <a:pPr marL="347663" indent="-347663">
              <a:spcAft>
                <a:spcPct val="20000"/>
              </a:spcAft>
            </a:pPr>
            <a:r>
              <a:rPr lang="en-US" sz="1300"/>
              <a:t>Toon, Owen B., Richard P. Turco, Alan Robock, Charles Bardeen, Luke Oman, and Georgiy L. Stenchikov, 2007:  Atmospheric effects and societal consequences of regional scale nuclear conflicts and acts of individual nuclear terrorism.  </a:t>
            </a:r>
            <a:r>
              <a:rPr lang="en-US" sz="1300" i="1">
                <a:solidFill>
                  <a:schemeClr val="accent2"/>
                </a:solidFill>
              </a:rPr>
              <a:t>Atm. Chem. Phys.</a:t>
            </a:r>
            <a:r>
              <a:rPr lang="en-US" sz="1300"/>
              <a:t>, </a:t>
            </a:r>
            <a:r>
              <a:rPr lang="en-US" sz="1300" b="1"/>
              <a:t>7</a:t>
            </a:r>
            <a:r>
              <a:rPr lang="en-US" sz="1300"/>
              <a:t>, 1973-2002.</a:t>
            </a:r>
          </a:p>
          <a:p>
            <a:pPr marL="347663" indent="-347663">
              <a:spcAft>
                <a:spcPct val="20000"/>
              </a:spcAft>
            </a:pPr>
            <a:r>
              <a:rPr lang="en-US" sz="1300"/>
              <a:t>Toon, Owen B., Alan Robock, Richard P. Turco, Charles Bardeen, Luke Oman, and Georgiy L. Stenchikov, 2007:  Consequences of regional-scale nuclear conflicts.  </a:t>
            </a:r>
            <a:r>
              <a:rPr lang="en-US" sz="1300" i="1">
                <a:solidFill>
                  <a:schemeClr val="accent2"/>
                </a:solidFill>
              </a:rPr>
              <a:t>Science</a:t>
            </a:r>
            <a:r>
              <a:rPr lang="en-US" sz="1300"/>
              <a:t>, </a:t>
            </a:r>
            <a:r>
              <a:rPr lang="en-US" sz="1300" b="1"/>
              <a:t>315</a:t>
            </a:r>
            <a:r>
              <a:rPr lang="en-US" sz="1300"/>
              <a:t>, 1224-1225.</a:t>
            </a:r>
          </a:p>
          <a:p>
            <a:pPr marL="347663" indent="-347663">
              <a:spcAft>
                <a:spcPct val="20000"/>
              </a:spcAft>
            </a:pPr>
            <a:r>
              <a:rPr lang="en-US" sz="1300"/>
              <a:t>Toon, Owen B., Alan Robock, and Richard P. Turco, 2008:  Environmental consequences of regional and global nuclear war in the 21st century.  </a:t>
            </a:r>
            <a:r>
              <a:rPr lang="en-US" sz="1300" i="1">
                <a:solidFill>
                  <a:schemeClr val="accent2"/>
                </a:solidFill>
              </a:rPr>
              <a:t>Physics Today</a:t>
            </a:r>
            <a:r>
              <a:rPr lang="en-US" sz="1300"/>
              <a:t>, </a:t>
            </a:r>
            <a:r>
              <a:rPr lang="en-US" sz="1300" b="1"/>
              <a:t>61</a:t>
            </a:r>
            <a:r>
              <a:rPr lang="en-US" sz="1300"/>
              <a:t>, No. 12, 37-42. </a:t>
            </a:r>
          </a:p>
          <a:p>
            <a:pPr marL="347663" indent="-347663"/>
            <a:r>
              <a:rPr lang="en-US" sz="1300"/>
              <a:t>Xia, Lili, and Alan Robock, 2013: Impacts of a nuclear war in South Asia on rice production in mainland China. </a:t>
            </a:r>
            <a:r>
              <a:rPr lang="en-US" sz="1300" i="1">
                <a:solidFill>
                  <a:srgbClr val="0000FF"/>
                </a:solidFill>
              </a:rPr>
              <a:t>Climatic Change</a:t>
            </a:r>
            <a:r>
              <a:rPr lang="en-US" sz="1300"/>
              <a:t> , </a:t>
            </a:r>
            <a:r>
              <a:rPr lang="en-US" sz="1300" b="1"/>
              <a:t>116</a:t>
            </a:r>
            <a:r>
              <a:rPr lang="en-US" sz="1300"/>
              <a:t>, 357-372, doi: 10.1007/s10584-012-0475-8. </a:t>
            </a:r>
          </a:p>
        </p:txBody>
      </p:sp>
      <p:sp>
        <p:nvSpPr>
          <p:cNvPr id="11268" name="Text Box 4"/>
          <p:cNvSpPr txBox="1">
            <a:spLocks noChangeArrowheads="1"/>
          </p:cNvSpPr>
          <p:nvPr/>
        </p:nvSpPr>
        <p:spPr bwMode="auto">
          <a:xfrm>
            <a:off x="1433513" y="6237288"/>
            <a:ext cx="6432550" cy="338137"/>
          </a:xfrm>
          <a:prstGeom prst="rect">
            <a:avLst/>
          </a:prstGeom>
          <a:noFill/>
          <a:ln w="9525">
            <a:noFill/>
            <a:miter lim="800000"/>
            <a:headEnd/>
            <a:tailEnd/>
          </a:ln>
        </p:spPr>
        <p:txBody>
          <a:bodyPr>
            <a:spAutoFit/>
          </a:bodyPr>
          <a:lstStyle/>
          <a:p>
            <a:pPr algn="ctr" eaLnBrk="0" hangingPunct="0">
              <a:spcBef>
                <a:spcPct val="50000"/>
              </a:spcBef>
            </a:pPr>
            <a:r>
              <a:rPr lang="en-US" sz="1600" b="1">
                <a:solidFill>
                  <a:schemeClr val="bg1"/>
                </a:solidFill>
              </a:rPr>
              <a:t>http://climate.envsci.rutgers.edu/~nuclear</a:t>
            </a:r>
            <a:endParaRPr lang="en-US" sz="1600">
              <a:solidFill>
                <a:schemeClr val="bg1"/>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extBox 2"/>
          <p:cNvSpPr txBox="1">
            <a:spLocks noChangeArrowheads="1"/>
          </p:cNvSpPr>
          <p:nvPr/>
        </p:nvSpPr>
        <p:spPr bwMode="auto">
          <a:xfrm>
            <a:off x="542925" y="174625"/>
            <a:ext cx="7961313" cy="4678363"/>
          </a:xfrm>
          <a:prstGeom prst="rect">
            <a:avLst/>
          </a:prstGeom>
          <a:noFill/>
          <a:ln w="9525">
            <a:noFill/>
            <a:miter lim="800000"/>
            <a:headEnd/>
            <a:tailEnd/>
          </a:ln>
        </p:spPr>
        <p:txBody>
          <a:bodyPr>
            <a:spAutoFit/>
          </a:bodyPr>
          <a:lstStyle/>
          <a:p>
            <a:pPr algn="ctr"/>
            <a:r>
              <a:rPr lang="en-US" b="1"/>
              <a:t>New NCAR Simulations</a:t>
            </a:r>
          </a:p>
          <a:p>
            <a:endParaRPr lang="en-US"/>
          </a:p>
          <a:p>
            <a:r>
              <a:rPr lang="en-US"/>
              <a:t>Thompson, S. L., and S. H. Schneider, 1986:  Nuclear winter reappraised, </a:t>
            </a:r>
            <a:r>
              <a:rPr lang="en-US" i="1"/>
              <a:t>Foreign Affairs</a:t>
            </a:r>
            <a:r>
              <a:rPr lang="en-US"/>
              <a:t>, </a:t>
            </a:r>
            <a:r>
              <a:rPr lang="en-US" b="1"/>
              <a:t>64</a:t>
            </a:r>
            <a:r>
              <a:rPr lang="en-US"/>
              <a:t>, 981-1005.</a:t>
            </a:r>
          </a:p>
          <a:p>
            <a:endParaRPr lang="en-US"/>
          </a:p>
          <a:p>
            <a:r>
              <a:rPr lang="en-US"/>
              <a:t>-  </a:t>
            </a:r>
            <a:r>
              <a:rPr lang="ja-JP" altLang="en-US" sz="2200"/>
              <a:t>“</a:t>
            </a:r>
            <a:r>
              <a:rPr lang="en-US" altLang="ja-JP" sz="2200"/>
              <a:t>moderately black</a:t>
            </a:r>
            <a:r>
              <a:rPr lang="ja-JP" altLang="en-US" sz="2200"/>
              <a:t>”</a:t>
            </a:r>
            <a:r>
              <a:rPr lang="en-US" altLang="ja-JP" sz="2200"/>
              <a:t> smoke</a:t>
            </a:r>
          </a:p>
          <a:p>
            <a:pPr>
              <a:buFontTx/>
              <a:buChar char="-"/>
            </a:pPr>
            <a:r>
              <a:rPr lang="en-US" sz="2200"/>
              <a:t> included infrared effects of smoke</a:t>
            </a:r>
          </a:p>
          <a:p>
            <a:pPr>
              <a:buFontTx/>
              <a:buChar char="-"/>
            </a:pPr>
            <a:r>
              <a:rPr lang="ja-JP" altLang="en-US" sz="2200"/>
              <a:t>“</a:t>
            </a:r>
            <a:r>
              <a:rPr lang="en-US" altLang="ja-JP" sz="2200"/>
              <a:t>about three-fourths of the smoke is removed from the model's atmosphere over the course of 30 days</a:t>
            </a:r>
            <a:r>
              <a:rPr lang="ja-JP" altLang="en-US" sz="2200"/>
              <a:t>”</a:t>
            </a:r>
            <a:r>
              <a:rPr lang="en-US" altLang="ja-JP" sz="2200"/>
              <a:t> because it was placed in the surface to 7 km layer</a:t>
            </a:r>
          </a:p>
          <a:p>
            <a:pPr>
              <a:buFontTx/>
              <a:buChar char="-"/>
            </a:pPr>
            <a:r>
              <a:rPr lang="en-US" sz="2200"/>
              <a:t>no diurnal cycle</a:t>
            </a:r>
          </a:p>
          <a:p>
            <a:pPr>
              <a:buFontTx/>
              <a:buChar char="-"/>
            </a:pPr>
            <a:r>
              <a:rPr lang="en-US" sz="2200"/>
              <a:t>specified constant sea surface temperatures</a:t>
            </a:r>
          </a:p>
          <a:p>
            <a:endParaRPr lang="en-US" sz="220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extBox 1"/>
          <p:cNvSpPr txBox="1">
            <a:spLocks noChangeArrowheads="1"/>
          </p:cNvSpPr>
          <p:nvPr/>
        </p:nvSpPr>
        <p:spPr bwMode="auto">
          <a:xfrm>
            <a:off x="422275" y="1138238"/>
            <a:ext cx="8351838" cy="3416300"/>
          </a:xfrm>
          <a:prstGeom prst="rect">
            <a:avLst/>
          </a:prstGeom>
          <a:noFill/>
          <a:ln w="9525">
            <a:noFill/>
            <a:miter lim="800000"/>
            <a:headEnd/>
            <a:tailEnd/>
          </a:ln>
        </p:spPr>
        <p:txBody>
          <a:bodyPr>
            <a:spAutoFit/>
          </a:bodyPr>
          <a:lstStyle/>
          <a:p>
            <a:r>
              <a:rPr lang="en-US" b="1"/>
              <a:t>Steve Schneider</a:t>
            </a:r>
            <a:r>
              <a:rPr lang="en-US"/>
              <a:t>, </a:t>
            </a:r>
            <a:r>
              <a:rPr lang="en-US" i="1"/>
              <a:t>Science as a Contact Sport</a:t>
            </a:r>
            <a:r>
              <a:rPr lang="en-US"/>
              <a:t> (2009), </a:t>
            </a:r>
            <a:br>
              <a:rPr lang="en-US"/>
            </a:br>
            <a:r>
              <a:rPr lang="en-US"/>
              <a:t>p. 102, summarizing a discussion with Walter Orr Roberts about  discussing their climate modeling results:</a:t>
            </a:r>
          </a:p>
          <a:p>
            <a:endParaRPr lang="en-US"/>
          </a:p>
          <a:p>
            <a:endParaRPr lang="en-US"/>
          </a:p>
          <a:p>
            <a:r>
              <a:rPr lang="ja-JP" altLang="en-US" b="1"/>
              <a:t>“</a:t>
            </a:r>
            <a:r>
              <a:rPr lang="en-US" altLang="ja-JP" b="1"/>
              <a:t>But I wasn</a:t>
            </a:r>
            <a:r>
              <a:rPr lang="ja-JP" altLang="en-US" b="1"/>
              <a:t>’</a:t>
            </a:r>
            <a:r>
              <a:rPr lang="en-US" altLang="ja-JP" b="1"/>
              <a:t>t going to use that phrase </a:t>
            </a:r>
            <a:r>
              <a:rPr lang="ja-JP" altLang="en-US" b="1"/>
              <a:t>‘</a:t>
            </a:r>
            <a:r>
              <a:rPr lang="en-US" altLang="ja-JP" b="1">
                <a:solidFill>
                  <a:srgbClr val="0000E7"/>
                </a:solidFill>
              </a:rPr>
              <a:t>nuclear fall</a:t>
            </a:r>
            <a:r>
              <a:rPr lang="ja-JP" altLang="en-US" b="1"/>
              <a:t>’</a:t>
            </a:r>
            <a:r>
              <a:rPr lang="en-US" altLang="ja-JP" b="1"/>
              <a:t> because I was media savvy enough to know that it would be used to attack Carl, conveniently ignoring the fact that a nuclear fall would be a disaster, too.</a:t>
            </a:r>
            <a:r>
              <a:rPr lang="ja-JP" altLang="en-US" b="1"/>
              <a:t>”</a:t>
            </a:r>
            <a:endParaRPr lang="en-US" b="1"/>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lum contrast="20000"/>
          </a:blip>
          <a:srcRect/>
          <a:stretch>
            <a:fillRect/>
          </a:stretch>
        </p:blipFill>
        <p:spPr bwMode="auto">
          <a:xfrm>
            <a:off x="1176338" y="1176338"/>
            <a:ext cx="6807200" cy="4927600"/>
          </a:xfrm>
          <a:prstGeom prst="rect">
            <a:avLst/>
          </a:prstGeom>
          <a:noFill/>
          <a:ln w="38100">
            <a:noFill/>
            <a:miter lim="800000"/>
            <a:headEnd/>
            <a:tailEnd type="none" w="lg" len="lg"/>
          </a:ln>
        </p:spPr>
      </p:pic>
      <p:sp>
        <p:nvSpPr>
          <p:cNvPr id="54275" name="TextBox 2"/>
          <p:cNvSpPr txBox="1">
            <a:spLocks noChangeArrowheads="1"/>
          </p:cNvSpPr>
          <p:nvPr/>
        </p:nvSpPr>
        <p:spPr bwMode="auto">
          <a:xfrm>
            <a:off x="550863" y="180975"/>
            <a:ext cx="8026400" cy="831850"/>
          </a:xfrm>
          <a:prstGeom prst="rect">
            <a:avLst/>
          </a:prstGeom>
          <a:noFill/>
          <a:ln w="9525">
            <a:noFill/>
            <a:miter lim="800000"/>
            <a:headEnd/>
            <a:tailEnd/>
          </a:ln>
        </p:spPr>
        <p:txBody>
          <a:bodyPr>
            <a:spAutoFit/>
          </a:bodyPr>
          <a:lstStyle/>
          <a:p>
            <a:pPr algn="ctr"/>
            <a:r>
              <a:rPr lang="ja-JP" altLang="en-US" b="1"/>
              <a:t>“</a:t>
            </a:r>
            <a:r>
              <a:rPr lang="en-US" altLang="ja-JP" b="1" dirty="0"/>
              <a:t>These temperature changes more closely describe</a:t>
            </a:r>
            <a:br>
              <a:rPr lang="en-US" altLang="ja-JP" b="1" dirty="0"/>
            </a:br>
            <a:r>
              <a:rPr lang="en-US" altLang="ja-JP" b="1" dirty="0"/>
              <a:t>a </a:t>
            </a:r>
            <a:r>
              <a:rPr lang="en-US" altLang="ja-JP" b="1" u="sng" dirty="0">
                <a:solidFill>
                  <a:srgbClr val="0000E7"/>
                </a:solidFill>
              </a:rPr>
              <a:t>nuclear </a:t>
            </a:r>
            <a:r>
              <a:rPr lang="en-US" altLang="ja-JP" b="1" u="sng" smtClean="0">
                <a:solidFill>
                  <a:srgbClr val="0000E7"/>
                </a:solidFill>
              </a:rPr>
              <a:t>‘fall’</a:t>
            </a:r>
            <a:r>
              <a:rPr lang="en-US" altLang="ja-JP" b="1" smtClean="0"/>
              <a:t> </a:t>
            </a:r>
            <a:r>
              <a:rPr lang="en-US" altLang="ja-JP" b="1" dirty="0"/>
              <a:t>than a nuclear winter.</a:t>
            </a:r>
            <a:r>
              <a:rPr lang="ja-JP" altLang="en-US" b="1"/>
              <a:t>”</a:t>
            </a:r>
            <a:endParaRPr lang="en-US" b="1" dirty="0"/>
          </a:p>
        </p:txBody>
      </p:sp>
      <p:sp>
        <p:nvSpPr>
          <p:cNvPr id="54276" name="TextBox 3"/>
          <p:cNvSpPr txBox="1">
            <a:spLocks noChangeArrowheads="1"/>
          </p:cNvSpPr>
          <p:nvPr/>
        </p:nvSpPr>
        <p:spPr bwMode="auto">
          <a:xfrm>
            <a:off x="1865313" y="6270625"/>
            <a:ext cx="5813425" cy="522288"/>
          </a:xfrm>
          <a:prstGeom prst="rect">
            <a:avLst/>
          </a:prstGeom>
          <a:noFill/>
          <a:ln w="9525">
            <a:noFill/>
            <a:miter lim="800000"/>
            <a:headEnd/>
            <a:tailEnd/>
          </a:ln>
        </p:spPr>
        <p:txBody>
          <a:bodyPr>
            <a:spAutoFit/>
          </a:bodyPr>
          <a:lstStyle/>
          <a:p>
            <a:r>
              <a:rPr lang="en-US" sz="1400" b="1">
                <a:solidFill>
                  <a:srgbClr val="FFFF00"/>
                </a:solidFill>
              </a:rPr>
              <a:t>Thompson, S. L., and S. H. Schneider, 1986: Nuclear winter reappraised, </a:t>
            </a:r>
            <a:r>
              <a:rPr lang="en-US" sz="1400" b="1" i="1">
                <a:solidFill>
                  <a:srgbClr val="FFFF00"/>
                </a:solidFill>
              </a:rPr>
              <a:t>Foreign Affairs</a:t>
            </a:r>
            <a:r>
              <a:rPr lang="en-US" sz="1400" b="1">
                <a:solidFill>
                  <a:srgbClr val="FFFF00"/>
                </a:solidFill>
              </a:rPr>
              <a:t>, 64, 981-1005.</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extBox 1"/>
          <p:cNvSpPr txBox="1">
            <a:spLocks noChangeArrowheads="1"/>
          </p:cNvSpPr>
          <p:nvPr/>
        </p:nvSpPr>
        <p:spPr bwMode="auto">
          <a:xfrm>
            <a:off x="463550" y="414338"/>
            <a:ext cx="8308975" cy="5632450"/>
          </a:xfrm>
          <a:prstGeom prst="rect">
            <a:avLst/>
          </a:prstGeom>
          <a:noFill/>
          <a:ln w="9525">
            <a:noFill/>
            <a:miter lim="800000"/>
            <a:headEnd/>
            <a:tailEnd/>
          </a:ln>
        </p:spPr>
        <p:txBody>
          <a:bodyPr>
            <a:spAutoFit/>
          </a:bodyPr>
          <a:lstStyle/>
          <a:p>
            <a:r>
              <a:rPr lang="en-US" dirty="0"/>
              <a:t>Thompson, S. L., and S. H. Schneider, 1986:  Nuclear winter reappraised, </a:t>
            </a:r>
            <a:r>
              <a:rPr lang="en-US" i="1" dirty="0"/>
              <a:t>Foreign Affairs</a:t>
            </a:r>
            <a:r>
              <a:rPr lang="en-US" dirty="0"/>
              <a:t>, </a:t>
            </a:r>
            <a:r>
              <a:rPr lang="en-US" b="1" dirty="0"/>
              <a:t>64</a:t>
            </a:r>
            <a:r>
              <a:rPr lang="en-US" dirty="0"/>
              <a:t>, 981-1005.</a:t>
            </a:r>
          </a:p>
          <a:p>
            <a:endParaRPr lang="en-US" dirty="0"/>
          </a:p>
          <a:p>
            <a:r>
              <a:rPr lang="ja-JP" altLang="en-US"/>
              <a:t>“</a:t>
            </a:r>
            <a:r>
              <a:rPr lang="en-US" altLang="ja-JP" dirty="0"/>
              <a:t>... it can be misleading to interpret the curves on the figures without taking into account geographic and weather variability as well.  Indeed, for certain biological impacts it would be sufficient to have only a few hours of temperature below some critical level-e.g., subfreezing for wheat, or </a:t>
            </a:r>
            <a:r>
              <a:rPr lang="en-US" altLang="ja-JP" dirty="0" smtClean="0"/>
              <a:t>10-15ºC </a:t>
            </a:r>
            <a:r>
              <a:rPr lang="en-US" altLang="ja-JP" dirty="0"/>
              <a:t>(</a:t>
            </a:r>
            <a:r>
              <a:rPr lang="en-US" altLang="ja-JP" dirty="0" smtClean="0"/>
              <a:t>50-59ºF</a:t>
            </a:r>
            <a:r>
              <a:rPr lang="en-US" altLang="ja-JP" dirty="0"/>
              <a:t>) for rice.</a:t>
            </a:r>
            <a:r>
              <a:rPr lang="ja-JP" altLang="en-US"/>
              <a:t>”</a:t>
            </a:r>
            <a:endParaRPr lang="en-US" altLang="ja-JP" dirty="0"/>
          </a:p>
          <a:p>
            <a:endParaRPr lang="en-US" dirty="0"/>
          </a:p>
          <a:p>
            <a:r>
              <a:rPr lang="ja-JP" altLang="en-US"/>
              <a:t>“</a:t>
            </a:r>
            <a:r>
              <a:rPr lang="en-US" altLang="ja-JP" dirty="0"/>
              <a:t>... it is still quite plausible that climatic disturbances, radioactive fallout, ozone depletions and the interruption of basic societal services, when taken together, could threaten more people globally than would the direct effects of explosions in a large nuclear war.</a:t>
            </a:r>
            <a:r>
              <a:rPr lang="ja-JP" altLang="en-US"/>
              <a:t>”</a:t>
            </a: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extBox 1"/>
          <p:cNvSpPr txBox="1">
            <a:spLocks noChangeArrowheads="1"/>
          </p:cNvSpPr>
          <p:nvPr/>
        </p:nvSpPr>
        <p:spPr bwMode="auto">
          <a:xfrm>
            <a:off x="566738" y="544513"/>
            <a:ext cx="8272462" cy="4524375"/>
          </a:xfrm>
          <a:prstGeom prst="rect">
            <a:avLst/>
          </a:prstGeom>
          <a:noFill/>
          <a:ln w="9525">
            <a:noFill/>
            <a:miter lim="800000"/>
            <a:headEnd/>
            <a:tailEnd/>
          </a:ln>
        </p:spPr>
        <p:txBody>
          <a:bodyPr>
            <a:spAutoFit/>
          </a:bodyPr>
          <a:lstStyle/>
          <a:p>
            <a:pPr marL="282575" indent="-282575"/>
            <a:r>
              <a:rPr lang="de-DE"/>
              <a:t>Schneider, Stephen H., and Starley L. Thompson, 1988:  </a:t>
            </a:r>
            <a:r>
              <a:rPr lang="en-US"/>
              <a:t>Simulating the climatic effects of nuclear war, </a:t>
            </a:r>
            <a:r>
              <a:rPr lang="en-US" i="1"/>
              <a:t>Nature</a:t>
            </a:r>
            <a:r>
              <a:rPr lang="en-US"/>
              <a:t>, </a:t>
            </a:r>
            <a:r>
              <a:rPr lang="en-US" b="1"/>
              <a:t>333</a:t>
            </a:r>
            <a:r>
              <a:rPr lang="en-US"/>
              <a:t>, 221-227.</a:t>
            </a:r>
          </a:p>
          <a:p>
            <a:pPr marL="282575" indent="-282575"/>
            <a:endParaRPr lang="en-US"/>
          </a:p>
          <a:p>
            <a:pPr marL="282575" indent="-282575"/>
            <a:r>
              <a:rPr lang="ja-JP" altLang="en-US"/>
              <a:t>“</a:t>
            </a:r>
            <a:r>
              <a:rPr lang="en-US" altLang="ja-JP"/>
              <a:t>Because autumn is the time that the growing season ends in the mid-latitudes of the northern hemisphere and the summer monsoons fade in Asia and northern Africa, </a:t>
            </a:r>
            <a:r>
              <a:rPr lang="en-US" altLang="ja-JP">
                <a:solidFill>
                  <a:srgbClr val="0000E7"/>
                </a:solidFill>
              </a:rPr>
              <a:t>we are willing to continue to use our 'nuclear fall</a:t>
            </a:r>
            <a:r>
              <a:rPr lang="ja-JP" altLang="en-US">
                <a:solidFill>
                  <a:srgbClr val="0000E7"/>
                </a:solidFill>
              </a:rPr>
              <a:t>‘</a:t>
            </a:r>
            <a:r>
              <a:rPr lang="en-US" altLang="ja-JP"/>
              <a:t> metaphor as an appropriate shorthand label for the magnitude and biological implications of the results from present models given presently accepted baseline estimates by smoke production.</a:t>
            </a:r>
            <a:r>
              <a:rPr lang="ja-JP" altLang="en-US"/>
              <a:t>”</a:t>
            </a:r>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609600" y="457200"/>
            <a:ext cx="8135938" cy="4524375"/>
          </a:xfrm>
          <a:prstGeom prst="rect">
            <a:avLst/>
          </a:prstGeom>
          <a:noFill/>
          <a:ln w="9525">
            <a:noFill/>
            <a:miter lim="800000"/>
            <a:headEnd/>
            <a:tailEnd/>
          </a:ln>
        </p:spPr>
        <p:txBody>
          <a:bodyPr>
            <a:spAutoFit/>
          </a:bodyPr>
          <a:lstStyle/>
          <a:p>
            <a:pPr marL="282575" indent="-282575"/>
            <a:r>
              <a:rPr lang="en-US"/>
              <a:t>Turco, R. P., O. B. Toon, T. P. Ackerman, J. B. Pollack, and C. Sagan, 1990:  Climate and smoke: An appraisal of nuclear winter, </a:t>
            </a:r>
            <a:r>
              <a:rPr lang="en-US" i="1"/>
              <a:t>Science</a:t>
            </a:r>
            <a:r>
              <a:rPr lang="en-US"/>
              <a:t>, </a:t>
            </a:r>
            <a:r>
              <a:rPr lang="en-US" b="1"/>
              <a:t>247</a:t>
            </a:r>
            <a:r>
              <a:rPr lang="en-US"/>
              <a:t>, 166-176.</a:t>
            </a:r>
          </a:p>
          <a:p>
            <a:pPr marL="282575" indent="-282575"/>
            <a:endParaRPr lang="en-US"/>
          </a:p>
          <a:p>
            <a:pPr marL="282575" indent="-282575"/>
            <a:r>
              <a:rPr lang="ja-JP" altLang="en-US"/>
              <a:t>“</a:t>
            </a:r>
            <a:r>
              <a:rPr lang="en-US" altLang="ja-JP"/>
              <a:t>Serious new environmental problems associated with soot injection have been identified, including disruption of monsoon precipitation and severe depletion of the stratospheric ozone layer in the Northern Hemisphere.  The basic physics of nuclear winter has been reaffirmed through several authoritative international technical assessments and numerous individual scientific investigations.</a:t>
            </a:r>
            <a:r>
              <a:rPr lang="ja-JP" altLang="en-US"/>
              <a:t>”</a:t>
            </a:r>
            <a:endParaRPr lang="en-US"/>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609600" y="457200"/>
            <a:ext cx="8135938" cy="4894263"/>
          </a:xfrm>
          <a:prstGeom prst="rect">
            <a:avLst/>
          </a:prstGeom>
          <a:noFill/>
          <a:ln w="9525">
            <a:noFill/>
            <a:miter lim="800000"/>
            <a:headEnd/>
            <a:tailEnd/>
          </a:ln>
        </p:spPr>
        <p:txBody>
          <a:bodyPr>
            <a:spAutoFit/>
          </a:bodyPr>
          <a:lstStyle/>
          <a:p>
            <a:pPr marL="282575" indent="-282575"/>
            <a:r>
              <a:rPr lang="en-US"/>
              <a:t>Turco, R. P., O. B. Toon, T. P. Ackerman, J. B. Pollack, and C. Sagan, </a:t>
            </a:r>
            <a:r>
              <a:rPr lang="en-US" b="1"/>
              <a:t>1990</a:t>
            </a:r>
            <a:r>
              <a:rPr lang="en-US"/>
              <a:t>:  Climate and smoke: An appraisal of nuclear winter, </a:t>
            </a:r>
            <a:r>
              <a:rPr lang="en-US" i="1"/>
              <a:t>Science</a:t>
            </a:r>
            <a:r>
              <a:rPr lang="en-US"/>
              <a:t>, </a:t>
            </a:r>
            <a:r>
              <a:rPr lang="en-US" b="1"/>
              <a:t>247</a:t>
            </a:r>
            <a:r>
              <a:rPr lang="en-US"/>
              <a:t>, 166-176.</a:t>
            </a:r>
          </a:p>
          <a:p>
            <a:pPr marL="282575" indent="-282575"/>
            <a:endParaRPr lang="en-US"/>
          </a:p>
          <a:p>
            <a:pPr marL="282575" indent="-282575"/>
            <a:r>
              <a:rPr lang="ja-JP" altLang="en-US"/>
              <a:t>“</a:t>
            </a:r>
            <a:r>
              <a:rPr lang="en-US" altLang="ja-JP"/>
              <a:t>Serious new environmental problems associated with soot injection have been identified, including disruption of monsoon precipitation and severe depletion of the stratospheric ozone layer in the Northern Hemisphere.  </a:t>
            </a:r>
            <a:r>
              <a:rPr lang="en-US" altLang="ja-JP" b="1"/>
              <a:t>The basic physics of nuclear winter has been reaffirmed through several authoritative international technical assessments and numerous individual scientific investigations.</a:t>
            </a:r>
            <a:r>
              <a:rPr lang="ja-JP" altLang="en-US"/>
              <a:t>”</a:t>
            </a:r>
            <a:endParaRPr lang="en-US" altLang="ja-JP"/>
          </a:p>
          <a:p>
            <a:pPr marL="282575" indent="-282575"/>
            <a:endParaRPr lang="en-US"/>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230188" y="457200"/>
            <a:ext cx="8515350" cy="5632450"/>
          </a:xfrm>
          <a:prstGeom prst="rect">
            <a:avLst/>
          </a:prstGeom>
          <a:noFill/>
          <a:ln w="9525">
            <a:noFill/>
            <a:miter lim="800000"/>
            <a:headEnd/>
            <a:tailEnd/>
          </a:ln>
        </p:spPr>
        <p:txBody>
          <a:bodyPr>
            <a:spAutoFit/>
          </a:bodyPr>
          <a:lstStyle/>
          <a:p>
            <a:pPr marL="282575" indent="-282575"/>
            <a:r>
              <a:rPr lang="en-US"/>
              <a:t>Turco, R. P., O. B. Toon, T. P. Ackerman, J. B. Pollack, and C. Sagan, </a:t>
            </a:r>
            <a:r>
              <a:rPr lang="en-US" b="1"/>
              <a:t>1990</a:t>
            </a:r>
            <a:r>
              <a:rPr lang="en-US"/>
              <a:t>:  Climate and smoke: An appraisal of nuclear winter, </a:t>
            </a:r>
            <a:r>
              <a:rPr lang="en-US" i="1"/>
              <a:t>Science</a:t>
            </a:r>
            <a:r>
              <a:rPr lang="en-US"/>
              <a:t>, </a:t>
            </a:r>
            <a:r>
              <a:rPr lang="en-US" b="1"/>
              <a:t>247</a:t>
            </a:r>
            <a:r>
              <a:rPr lang="en-US"/>
              <a:t>, 166-176.</a:t>
            </a:r>
          </a:p>
          <a:p>
            <a:pPr marL="282575" indent="-282575"/>
            <a:endParaRPr lang="en-US"/>
          </a:p>
          <a:p>
            <a:pPr marL="282575" indent="-282575"/>
            <a:r>
              <a:rPr lang="ja-JP" altLang="en-US"/>
              <a:t>“</a:t>
            </a:r>
            <a:r>
              <a:rPr lang="en-US" altLang="ja-JP"/>
              <a:t>Serious new environmental problems associated with soot injection have been identified, including disruption of monsoon precipitation and severe depletion of the stratospheric ozone layer in the Northern Hemisphere.  </a:t>
            </a:r>
            <a:r>
              <a:rPr lang="en-US" altLang="ja-JP" b="1"/>
              <a:t>The basic physics of nuclear winter has been reaffirmed through several authoritative international technical assessments and numerous individual scientific investigations.</a:t>
            </a:r>
            <a:r>
              <a:rPr lang="ja-JP" altLang="en-US"/>
              <a:t>”</a:t>
            </a:r>
            <a:endParaRPr lang="en-US" altLang="ja-JP"/>
          </a:p>
          <a:p>
            <a:pPr marL="282575" indent="-282575"/>
            <a:endParaRPr lang="en-US"/>
          </a:p>
          <a:p>
            <a:pPr marL="282575" indent="-282575"/>
            <a:r>
              <a:rPr lang="en-US" b="1" u="sng">
                <a:solidFill>
                  <a:schemeClr val="accent2"/>
                </a:solidFill>
              </a:rPr>
              <a:t>Why do we still remember that nuclear winter was disproven and that the results would be nuclear fall?</a:t>
            </a: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558800" y="2074863"/>
            <a:ext cx="8040688" cy="2032000"/>
          </a:xfrm>
          <a:prstGeom prst="rect">
            <a:avLst/>
          </a:prstGeom>
          <a:noFill/>
          <a:ln w="9525">
            <a:noFill/>
            <a:miter lim="800000"/>
            <a:headEnd/>
            <a:tailEnd/>
          </a:ln>
        </p:spPr>
        <p:txBody>
          <a:bodyPr>
            <a:spAutoFit/>
          </a:bodyPr>
          <a:lstStyle/>
          <a:p>
            <a:pPr algn="ctr"/>
            <a:r>
              <a:rPr lang="ja-JP" altLang="en-US" sz="5400" b="1"/>
              <a:t>“</a:t>
            </a:r>
            <a:r>
              <a:rPr lang="en-US" altLang="ja-JP" sz="5400" b="1"/>
              <a:t>How does it feel?</a:t>
            </a:r>
            <a:r>
              <a:rPr lang="ja-JP" altLang="en-US" sz="5400" b="1"/>
              <a:t>”</a:t>
            </a:r>
            <a:endParaRPr lang="en-US" altLang="ja-JP" sz="5400" b="1"/>
          </a:p>
          <a:p>
            <a:endParaRPr lang="en-US"/>
          </a:p>
          <a:p>
            <a:endParaRPr lang="en-US"/>
          </a:p>
          <a:p>
            <a:pPr algn="ctr"/>
            <a:r>
              <a:rPr lang="en-US"/>
              <a:t>Bob Dylan (1965), </a:t>
            </a:r>
            <a:r>
              <a:rPr lang="en-US" i="1"/>
              <a:t>Like a Rolling Stone</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657225" y="657225"/>
            <a:ext cx="7886700" cy="4340225"/>
          </a:xfrm>
          <a:prstGeom prst="rect">
            <a:avLst/>
          </a:prstGeom>
          <a:noFill/>
          <a:ln w="38100">
            <a:noFill/>
            <a:miter lim="800000"/>
            <a:headEnd/>
            <a:tailEnd/>
          </a:ln>
        </p:spPr>
        <p:txBody>
          <a:bodyPr>
            <a:spAutoFit/>
          </a:bodyPr>
          <a:lstStyle/>
          <a:p>
            <a:pPr>
              <a:spcBef>
                <a:spcPct val="50000"/>
              </a:spcBef>
            </a:pPr>
            <a:r>
              <a:rPr lang="en-US" b="1"/>
              <a:t>Thirty years after the threat of nuclear winter was discovered, we ask:</a:t>
            </a:r>
          </a:p>
          <a:p>
            <a:pPr>
              <a:spcBef>
                <a:spcPct val="50000"/>
              </a:spcBef>
            </a:pPr>
            <a:endParaRPr lang="en-US" b="1"/>
          </a:p>
          <a:p>
            <a:pPr>
              <a:spcBef>
                <a:spcPct val="50000"/>
              </a:spcBef>
            </a:pPr>
            <a:r>
              <a:rPr lang="en-US">
                <a:solidFill>
                  <a:schemeClr val="hlink"/>
                </a:solidFill>
              </a:rPr>
              <a:t>1.  Although the Cold War and its associated nuclear arms race are over, could remaining nuclear arsenals still produce nuclear winter?</a:t>
            </a:r>
            <a:br>
              <a:rPr lang="en-US">
                <a:solidFill>
                  <a:schemeClr val="hlink"/>
                </a:solidFill>
              </a:rPr>
            </a:br>
            <a:endParaRPr lang="en-US"/>
          </a:p>
          <a:p>
            <a:pPr>
              <a:spcBef>
                <a:spcPct val="50000"/>
              </a:spcBef>
            </a:pPr>
            <a:r>
              <a:rPr lang="en-US"/>
              <a:t>2.  What would be the consequences of the use of a much smaller number of nuclear weapons in a regional nuclear conflict?</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agan_uc_big"/>
          <p:cNvPicPr>
            <a:picLocks noChangeAspect="1" noChangeArrowheads="1"/>
          </p:cNvPicPr>
          <p:nvPr/>
        </p:nvPicPr>
        <p:blipFill>
          <a:blip r:embed="rId3" cstate="print"/>
          <a:srcRect/>
          <a:stretch>
            <a:fillRect/>
          </a:stretch>
        </p:blipFill>
        <p:spPr bwMode="auto">
          <a:xfrm>
            <a:off x="1219200" y="144463"/>
            <a:ext cx="3794125" cy="6003925"/>
          </a:xfrm>
          <a:prstGeom prst="rect">
            <a:avLst/>
          </a:prstGeom>
          <a:noFill/>
          <a:ln w="9525">
            <a:noFill/>
            <a:miter lim="800000"/>
            <a:headEnd/>
            <a:tailEnd/>
          </a:ln>
        </p:spPr>
      </p:pic>
      <p:sp>
        <p:nvSpPr>
          <p:cNvPr id="12291" name="Text Box 5"/>
          <p:cNvSpPr txBox="1">
            <a:spLocks noChangeArrowheads="1"/>
          </p:cNvSpPr>
          <p:nvPr/>
        </p:nvSpPr>
        <p:spPr bwMode="auto">
          <a:xfrm>
            <a:off x="6051550" y="606425"/>
            <a:ext cx="2497138" cy="4838700"/>
          </a:xfrm>
          <a:prstGeom prst="rect">
            <a:avLst/>
          </a:prstGeom>
          <a:noFill/>
          <a:ln w="38100">
            <a:noFill/>
            <a:miter lim="800000"/>
            <a:headEnd/>
            <a:tailEnd/>
          </a:ln>
        </p:spPr>
        <p:txBody>
          <a:bodyPr>
            <a:spAutoFit/>
          </a:bodyPr>
          <a:lstStyle/>
          <a:p>
            <a:pPr algn="ctr">
              <a:spcBef>
                <a:spcPct val="50000"/>
              </a:spcBef>
            </a:pPr>
            <a:r>
              <a:rPr lang="en-US"/>
              <a:t>This presentation is dedicated to Carl Sagan (1934-1996), who did more than anyone else to warn the planet of the dangers of nuclear winter, and who died much too young.</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657225" y="657225"/>
            <a:ext cx="7886700" cy="4340225"/>
          </a:xfrm>
          <a:prstGeom prst="rect">
            <a:avLst/>
          </a:prstGeom>
          <a:noFill/>
          <a:ln w="38100">
            <a:noFill/>
            <a:miter lim="800000"/>
            <a:headEnd/>
            <a:tailEnd/>
          </a:ln>
        </p:spPr>
        <p:txBody>
          <a:bodyPr>
            <a:spAutoFit/>
          </a:bodyPr>
          <a:lstStyle/>
          <a:p>
            <a:pPr>
              <a:spcBef>
                <a:spcPct val="50000"/>
              </a:spcBef>
            </a:pPr>
            <a:r>
              <a:rPr lang="en-US" b="1"/>
              <a:t>Thirty years after the threat of nuclear winter was discovered, we now ask:</a:t>
            </a:r>
          </a:p>
          <a:p>
            <a:pPr>
              <a:spcBef>
                <a:spcPct val="50000"/>
              </a:spcBef>
            </a:pPr>
            <a:endParaRPr lang="en-US" b="1"/>
          </a:p>
          <a:p>
            <a:pPr>
              <a:spcBef>
                <a:spcPct val="50000"/>
              </a:spcBef>
            </a:pPr>
            <a:r>
              <a:rPr lang="en-US">
                <a:solidFill>
                  <a:schemeClr val="hlink"/>
                </a:solidFill>
              </a:rPr>
              <a:t>1.  Although the Cold War and its associated nuclear arms race are over, could remaining nuclear arsenals still produce nuclear winter?  </a:t>
            </a:r>
            <a:r>
              <a:rPr lang="en-US">
                <a:solidFill>
                  <a:srgbClr val="CC0000"/>
                </a:solidFill>
              </a:rPr>
              <a:t>YES, AND IT WOULD LAST LONGER THAN WE THOUGHT BEFORE.</a:t>
            </a:r>
          </a:p>
          <a:p>
            <a:pPr>
              <a:spcBef>
                <a:spcPct val="50000"/>
              </a:spcBef>
            </a:pPr>
            <a:r>
              <a:rPr lang="en-US"/>
              <a:t>2.  What would be the consequences of the use of a much smaller number of nuclear weapons in a regional nuclear conflict? </a:t>
            </a:r>
            <a:endParaRPr lang="en-US">
              <a:solidFill>
                <a:srgbClr val="FF0000"/>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57225" y="657225"/>
            <a:ext cx="7886700" cy="5448300"/>
          </a:xfrm>
          <a:prstGeom prst="rect">
            <a:avLst/>
          </a:prstGeom>
          <a:noFill/>
          <a:ln w="38100">
            <a:noFill/>
            <a:miter lim="800000"/>
            <a:headEnd/>
            <a:tailEnd/>
          </a:ln>
        </p:spPr>
        <p:txBody>
          <a:bodyPr>
            <a:spAutoFit/>
          </a:bodyPr>
          <a:lstStyle/>
          <a:p>
            <a:pPr>
              <a:spcBef>
                <a:spcPct val="50000"/>
              </a:spcBef>
            </a:pPr>
            <a:r>
              <a:rPr lang="en-US" b="1"/>
              <a:t>Thirty years after the threat of nuclear winter was discovered, we now ask:</a:t>
            </a:r>
          </a:p>
          <a:p>
            <a:pPr>
              <a:spcBef>
                <a:spcPct val="50000"/>
              </a:spcBef>
            </a:pPr>
            <a:endParaRPr lang="en-US" b="1"/>
          </a:p>
          <a:p>
            <a:pPr>
              <a:spcBef>
                <a:spcPct val="50000"/>
              </a:spcBef>
            </a:pPr>
            <a:r>
              <a:rPr lang="en-US">
                <a:solidFill>
                  <a:schemeClr val="hlink"/>
                </a:solidFill>
              </a:rPr>
              <a:t>1.  Although the Cold War and its associated nuclear arms race are over, could remaining nuclear arsenals still produce nuclear winter?  </a:t>
            </a:r>
            <a:r>
              <a:rPr lang="en-US">
                <a:solidFill>
                  <a:srgbClr val="CC0000"/>
                </a:solidFill>
              </a:rPr>
              <a:t>YES, AND IT WOULD LAST LONGER THAN WE THOUGHT BEFORE.</a:t>
            </a:r>
          </a:p>
          <a:p>
            <a:pPr>
              <a:spcBef>
                <a:spcPct val="50000"/>
              </a:spcBef>
            </a:pPr>
            <a:r>
              <a:rPr lang="en-US"/>
              <a:t>2.  What would be the consequences of the use of a much smaller number of nuclear weapons in a regional nuclear conflict?  </a:t>
            </a:r>
            <a:r>
              <a:rPr lang="en-US">
                <a:solidFill>
                  <a:srgbClr val="CC0000"/>
                </a:solidFill>
              </a:rPr>
              <a:t>NOT NUCLEAR WINTER, BUT MILLIONS DEAD FROM BLAST, RADIOACTIVITY AND FIRES, AND SEVERE IMPACTS ON GLOBAL AGRICULTURE FOR MORE THAN A DECADE.</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19063" y="3059113"/>
            <a:ext cx="8910637" cy="3198812"/>
          </a:xfrm>
          <a:prstGeom prst="rect">
            <a:avLst/>
          </a:prstGeom>
          <a:noFill/>
          <a:ln w="38100">
            <a:noFill/>
            <a:miter lim="800000"/>
            <a:headEnd/>
            <a:tailEnd/>
          </a:ln>
        </p:spPr>
        <p:txBody>
          <a:bodyPr>
            <a:spAutoFit/>
          </a:bodyPr>
          <a:lstStyle/>
          <a:p>
            <a:pPr defTabSz="457200">
              <a:spcAft>
                <a:spcPct val="20000"/>
              </a:spcAft>
            </a:pPr>
            <a:r>
              <a:rPr lang="en-US" sz="2000"/>
              <a:t>	</a:t>
            </a:r>
            <a:r>
              <a:rPr lang="en-US" sz="1800"/>
              <a:t>Within an hour after the earthquake shock the smoke of San Francisco</a:t>
            </a:r>
            <a:r>
              <a:rPr lang="ja-JP" altLang="en-US" sz="1800"/>
              <a:t>’</a:t>
            </a:r>
            <a:r>
              <a:rPr lang="en-US" altLang="ja-JP" sz="1800"/>
              <a:t>s burning was a lurid tower visible a hundred miles away.  And for three days and nights this lurid tower swayed in the sky, reddening the sun, darkening the day, and filling the land with smoke.</a:t>
            </a:r>
          </a:p>
          <a:p>
            <a:pPr defTabSz="457200"/>
            <a:r>
              <a:rPr lang="en-US" sz="1800"/>
              <a:t>	... I watched the vast conflagration from out on the bay.  It was dead calm.  Not a flicker of wind stirred.  Yet from every side wind was pouring in upon the doomed city.  East, west, north, and south, strong winds were blowing upon the doomed city.  The heated air rising made an enormous suck.  Thus did the fire of itself build its own colossal chimney through the atmosphere.  Day and night this dead calm continued, and yet, near the flames, the wind was often half a gale, so mighty was the suck.</a:t>
            </a:r>
          </a:p>
        </p:txBody>
      </p:sp>
      <p:pic>
        <p:nvPicPr>
          <p:cNvPr id="64515" name="Picture 3" descr="SanFranciscoFireCoulter"/>
          <p:cNvPicPr>
            <a:picLocks noChangeAspect="1" noChangeArrowheads="1"/>
          </p:cNvPicPr>
          <p:nvPr/>
        </p:nvPicPr>
        <p:blipFill>
          <a:blip r:embed="rId3" cstate="print"/>
          <a:srcRect b="8868"/>
          <a:stretch>
            <a:fillRect/>
          </a:stretch>
        </p:blipFill>
        <p:spPr bwMode="auto">
          <a:xfrm>
            <a:off x="2368550" y="0"/>
            <a:ext cx="6775450" cy="3082925"/>
          </a:xfrm>
          <a:prstGeom prst="rect">
            <a:avLst/>
          </a:prstGeom>
          <a:noFill/>
          <a:ln w="9525">
            <a:noFill/>
            <a:miter lim="800000"/>
            <a:headEnd/>
            <a:tailEnd/>
          </a:ln>
        </p:spPr>
      </p:pic>
      <p:sp>
        <p:nvSpPr>
          <p:cNvPr id="64516" name="Text Box 4"/>
          <p:cNvSpPr txBox="1">
            <a:spLocks noChangeArrowheads="1"/>
          </p:cNvSpPr>
          <p:nvPr/>
        </p:nvSpPr>
        <p:spPr bwMode="auto">
          <a:xfrm>
            <a:off x="0" y="123825"/>
            <a:ext cx="2355850" cy="2730500"/>
          </a:xfrm>
          <a:prstGeom prst="rect">
            <a:avLst/>
          </a:prstGeom>
          <a:noFill/>
          <a:ln w="38100">
            <a:noFill/>
            <a:miter lim="800000"/>
            <a:headEnd/>
            <a:tailEnd/>
          </a:ln>
        </p:spPr>
        <p:txBody>
          <a:bodyPr>
            <a:spAutoFit/>
          </a:bodyPr>
          <a:lstStyle/>
          <a:p>
            <a:pPr algn="ctr">
              <a:spcAft>
                <a:spcPct val="55000"/>
              </a:spcAft>
            </a:pPr>
            <a:r>
              <a:rPr lang="en-US" sz="2000">
                <a:solidFill>
                  <a:schemeClr val="accent2"/>
                </a:solidFill>
              </a:rPr>
              <a:t>THE STORY OF AN EYEWITNESS</a:t>
            </a:r>
          </a:p>
          <a:p>
            <a:pPr algn="ctr">
              <a:spcAft>
                <a:spcPct val="55000"/>
              </a:spcAft>
            </a:pPr>
            <a:r>
              <a:rPr lang="en-US" sz="2000">
                <a:solidFill>
                  <a:schemeClr val="accent2"/>
                </a:solidFill>
              </a:rPr>
              <a:t>By Jack London</a:t>
            </a:r>
            <a:endParaRPr lang="en-US" sz="2000" i="1">
              <a:solidFill>
                <a:schemeClr val="accent2"/>
              </a:solidFill>
            </a:endParaRPr>
          </a:p>
          <a:p>
            <a:pPr algn="ctr">
              <a:spcAft>
                <a:spcPct val="55000"/>
              </a:spcAft>
            </a:pPr>
            <a:r>
              <a:rPr lang="en-US" sz="2000" i="1">
                <a:solidFill>
                  <a:schemeClr val="accent2"/>
                </a:solidFill>
              </a:rPr>
              <a:t>Collier's,</a:t>
            </a:r>
            <a:r>
              <a:rPr lang="en-US" sz="2000">
                <a:solidFill>
                  <a:schemeClr val="accent2"/>
                </a:solidFill>
              </a:rPr>
              <a:t> the National Weekly</a:t>
            </a:r>
          </a:p>
          <a:p>
            <a:pPr algn="ctr">
              <a:spcAft>
                <a:spcPct val="55000"/>
              </a:spcAft>
            </a:pPr>
            <a:r>
              <a:rPr lang="en-US" sz="2000">
                <a:solidFill>
                  <a:schemeClr val="accent2"/>
                </a:solidFill>
              </a:rPr>
              <a:t>May 5, 1906</a:t>
            </a:r>
            <a:endParaRPr lang="en-US" sz="200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2" descr="SFearthquake1906"/>
          <p:cNvPicPr>
            <a:picLocks noChangeAspect="1" noChangeArrowheads="1"/>
          </p:cNvPicPr>
          <p:nvPr/>
        </p:nvPicPr>
        <p:blipFill>
          <a:blip r:embed="rId3" cstate="print"/>
          <a:srcRect l="536" t="7108" r="873"/>
          <a:stretch>
            <a:fillRect/>
          </a:stretch>
        </p:blipFill>
        <p:spPr bwMode="auto">
          <a:xfrm>
            <a:off x="604838" y="42863"/>
            <a:ext cx="7888287" cy="5353050"/>
          </a:xfrm>
          <a:prstGeom prst="rect">
            <a:avLst/>
          </a:prstGeom>
          <a:noFill/>
          <a:ln w="9525">
            <a:noFill/>
            <a:miter lim="800000"/>
            <a:headEnd/>
            <a:tailEnd/>
          </a:ln>
        </p:spPr>
      </p:pic>
      <p:sp>
        <p:nvSpPr>
          <p:cNvPr id="65539" name="Text Box 3"/>
          <p:cNvSpPr txBox="1">
            <a:spLocks noChangeArrowheads="1"/>
          </p:cNvSpPr>
          <p:nvPr/>
        </p:nvSpPr>
        <p:spPr bwMode="auto">
          <a:xfrm>
            <a:off x="425450" y="5399088"/>
            <a:ext cx="8369300" cy="825500"/>
          </a:xfrm>
          <a:prstGeom prst="rect">
            <a:avLst/>
          </a:prstGeom>
          <a:noFill/>
          <a:ln w="38100">
            <a:noFill/>
            <a:miter lim="800000"/>
            <a:headEnd/>
            <a:tailEnd/>
          </a:ln>
        </p:spPr>
        <p:txBody>
          <a:bodyPr>
            <a:spAutoFit/>
          </a:bodyPr>
          <a:lstStyle/>
          <a:p>
            <a:pPr>
              <a:spcBef>
                <a:spcPct val="50000"/>
              </a:spcBef>
            </a:pPr>
            <a:r>
              <a:rPr lang="en-US" sz="1600"/>
              <a:t>This photograph, taken from a series of kites five weeks after the great earthquake of April 18, 1906, shows the devastation brought on the city of San Francisco by the quake and subsequent fire.  (photo courtesy of Harry Myers)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descr="Image11"/>
          <p:cNvPicPr>
            <a:picLocks noChangeAspect="1" noChangeArrowheads="1"/>
          </p:cNvPicPr>
          <p:nvPr/>
        </p:nvPicPr>
        <p:blipFill>
          <a:blip r:embed="rId3" cstate="print"/>
          <a:srcRect l="3149" t="5261" r="5511" b="4277"/>
          <a:stretch>
            <a:fillRect/>
          </a:stretch>
        </p:blipFill>
        <p:spPr bwMode="auto">
          <a:xfrm>
            <a:off x="-990600" y="0"/>
            <a:ext cx="10134600" cy="6853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2" descr="Image12"/>
          <p:cNvPicPr>
            <a:picLocks noChangeAspect="1" noChangeArrowheads="1"/>
          </p:cNvPicPr>
          <p:nvPr/>
        </p:nvPicPr>
        <p:blipFill>
          <a:blip r:embed="rId3" cstate="print"/>
          <a:srcRect l="4630" t="5765" r="4814" b="3662"/>
          <a:stretch>
            <a:fillRect/>
          </a:stretch>
        </p:blipFill>
        <p:spPr bwMode="auto">
          <a:xfrm>
            <a:off x="0" y="0"/>
            <a:ext cx="10058400" cy="686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52400" y="-152400"/>
            <a:ext cx="9525000" cy="1143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68611" name="Picture 2" descr="Image16"/>
          <p:cNvPicPr>
            <a:picLocks noChangeAspect="1" noChangeArrowheads="1"/>
          </p:cNvPicPr>
          <p:nvPr/>
        </p:nvPicPr>
        <p:blipFill>
          <a:blip r:embed="rId3" cstate="print"/>
          <a:srcRect l="13333" t="15869" r="14479" b="12106"/>
          <a:stretch>
            <a:fillRect/>
          </a:stretch>
        </p:blipFill>
        <p:spPr bwMode="auto">
          <a:xfrm>
            <a:off x="0" y="706438"/>
            <a:ext cx="9144000" cy="6227762"/>
          </a:xfrm>
          <a:prstGeom prst="rect">
            <a:avLst/>
          </a:prstGeom>
          <a:noFill/>
          <a:ln w="9525">
            <a:noFill/>
            <a:miter lim="800000"/>
            <a:headEnd/>
            <a:tailEnd/>
          </a:ln>
        </p:spPr>
      </p:pic>
      <p:sp>
        <p:nvSpPr>
          <p:cNvPr id="68612" name="TextBox 1"/>
          <p:cNvSpPr txBox="1">
            <a:spLocks noChangeArrowheads="1"/>
          </p:cNvSpPr>
          <p:nvPr/>
        </p:nvSpPr>
        <p:spPr bwMode="auto">
          <a:xfrm>
            <a:off x="4791075" y="6273800"/>
            <a:ext cx="4430713" cy="460375"/>
          </a:xfrm>
          <a:prstGeom prst="rect">
            <a:avLst/>
          </a:prstGeom>
          <a:noFill/>
          <a:ln w="9525">
            <a:noFill/>
            <a:miter lim="800000"/>
            <a:headEnd/>
            <a:tailEnd/>
          </a:ln>
        </p:spPr>
        <p:txBody>
          <a:bodyPr>
            <a:spAutoFit/>
          </a:bodyPr>
          <a:lstStyle/>
          <a:p>
            <a:pPr algn="ctr"/>
            <a:r>
              <a:rPr lang="en-US">
                <a:solidFill>
                  <a:srgbClr val="FFFF00"/>
                </a:solidFill>
              </a:rPr>
              <a:t>Illustration by Jon Lomberg</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extBox 1"/>
          <p:cNvSpPr txBox="1">
            <a:spLocks noChangeArrowheads="1"/>
          </p:cNvSpPr>
          <p:nvPr/>
        </p:nvSpPr>
        <p:spPr bwMode="auto">
          <a:xfrm>
            <a:off x="566738" y="544513"/>
            <a:ext cx="8272462" cy="4154487"/>
          </a:xfrm>
          <a:prstGeom prst="rect">
            <a:avLst/>
          </a:prstGeom>
          <a:noFill/>
          <a:ln w="9525">
            <a:noFill/>
            <a:miter lim="800000"/>
            <a:headEnd/>
            <a:tailEnd/>
          </a:ln>
        </p:spPr>
        <p:txBody>
          <a:bodyPr>
            <a:spAutoFit/>
          </a:bodyPr>
          <a:lstStyle/>
          <a:p>
            <a:pPr marL="282575" indent="-282575"/>
            <a:r>
              <a:rPr lang="de-DE"/>
              <a:t>Schneider, Stephen H., and Starley L. Thompson, 1988:  </a:t>
            </a:r>
            <a:r>
              <a:rPr lang="en-US"/>
              <a:t>Simulating the climatic effects of nuclear war, </a:t>
            </a:r>
            <a:r>
              <a:rPr lang="en-US" i="1"/>
              <a:t>Nature</a:t>
            </a:r>
            <a:r>
              <a:rPr lang="en-US"/>
              <a:t>, </a:t>
            </a:r>
            <a:r>
              <a:rPr lang="en-US" b="1"/>
              <a:t>333</a:t>
            </a:r>
            <a:r>
              <a:rPr lang="en-US"/>
              <a:t>, 221-227.</a:t>
            </a:r>
          </a:p>
          <a:p>
            <a:pPr marL="282575" indent="-282575"/>
            <a:endParaRPr lang="en-US"/>
          </a:p>
          <a:p>
            <a:pPr marL="282575" indent="-282575"/>
            <a:r>
              <a:rPr lang="ja-JP" altLang="en-US"/>
              <a:t>“</a:t>
            </a:r>
            <a:r>
              <a:rPr lang="en-US" altLang="ja-JP"/>
              <a:t>Some preliminary studies [Robock, 1984; Covey, 1987] have implied that long-term [&gt; 1 month] climate changes would be expected given plausible amounts of remnant smoke, but </a:t>
            </a:r>
            <a:r>
              <a:rPr lang="en-US" altLang="ja-JP" b="1"/>
              <a:t>more credible quantitative conclusions must await the next generation of coupled atmosphere-ocean GCMs to be applied to the problem of nuclear smoke</a:t>
            </a:r>
            <a:r>
              <a:rPr lang="en-US" altLang="ja-JP"/>
              <a:t>.</a:t>
            </a:r>
            <a:r>
              <a:rPr lang="ja-JP" altLang="en-US"/>
              <a:t>”</a:t>
            </a:r>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392113" y="293688"/>
            <a:ext cx="8466137" cy="3743325"/>
          </a:xfrm>
          <a:prstGeom prst="rect">
            <a:avLst/>
          </a:prstGeom>
          <a:noFill/>
          <a:ln w="38100">
            <a:noFill/>
            <a:miter lim="800000"/>
            <a:headEnd/>
            <a:tailEnd/>
          </a:ln>
        </p:spPr>
        <p:txBody>
          <a:bodyPr>
            <a:spAutoFit/>
          </a:bodyPr>
          <a:lstStyle/>
          <a:p>
            <a:pPr algn="just">
              <a:spcBef>
                <a:spcPct val="50000"/>
              </a:spcBef>
            </a:pPr>
            <a:r>
              <a:rPr lang="en-US"/>
              <a:t>	This is also a story of new scientific results made possible through the development of more sophisticated, detailed climate models and the computers to run them on.</a:t>
            </a:r>
          </a:p>
          <a:p>
            <a:pPr algn="just">
              <a:spcBef>
                <a:spcPct val="50000"/>
              </a:spcBef>
            </a:pPr>
            <a:r>
              <a:rPr lang="en-US">
                <a:solidFill>
                  <a:schemeClr val="accent2"/>
                </a:solidFill>
              </a:rPr>
              <a:t>	Initial experiments were limited by available computer time, but pushed models to include aerosols for the first time.</a:t>
            </a:r>
          </a:p>
          <a:p>
            <a:pPr algn="just">
              <a:spcBef>
                <a:spcPct val="50000"/>
              </a:spcBef>
            </a:pPr>
            <a:r>
              <a:rPr lang="en-US"/>
              <a:t>	Now we can use sophisticated climate models, even for initial exploratory work.</a:t>
            </a:r>
          </a:p>
        </p:txBody>
      </p:sp>
      <p:pic>
        <p:nvPicPr>
          <p:cNvPr id="70659" name="Picture 7" descr="IBMblueGene23look1"/>
          <p:cNvPicPr>
            <a:picLocks noChangeAspect="1" noChangeArrowheads="1"/>
          </p:cNvPicPr>
          <p:nvPr/>
        </p:nvPicPr>
        <p:blipFill>
          <a:blip r:embed="rId3" cstate="print"/>
          <a:srcRect/>
          <a:stretch>
            <a:fillRect/>
          </a:stretch>
        </p:blipFill>
        <p:spPr bwMode="auto">
          <a:xfrm>
            <a:off x="5510213" y="3779838"/>
            <a:ext cx="3187700" cy="2363787"/>
          </a:xfrm>
          <a:prstGeom prst="rect">
            <a:avLst/>
          </a:prstGeom>
          <a:noFill/>
          <a:ln w="9525">
            <a:noFill/>
            <a:miter lim="800000"/>
            <a:headEnd/>
            <a:tailEnd/>
          </a:ln>
        </p:spPr>
      </p:pic>
      <p:sp>
        <p:nvSpPr>
          <p:cNvPr id="70660" name="Line 9"/>
          <p:cNvSpPr>
            <a:spLocks noChangeShapeType="1"/>
          </p:cNvSpPr>
          <p:nvPr/>
        </p:nvSpPr>
        <p:spPr bwMode="auto">
          <a:xfrm flipV="1">
            <a:off x="4041775" y="5102225"/>
            <a:ext cx="906463" cy="7938"/>
          </a:xfrm>
          <a:prstGeom prst="line">
            <a:avLst/>
          </a:prstGeom>
          <a:noFill/>
          <a:ln w="57150">
            <a:solidFill>
              <a:schemeClr val="accent2"/>
            </a:solidFill>
            <a:round/>
            <a:headEnd/>
            <a:tailEnd type="stealth" w="lg" len="lg"/>
          </a:ln>
        </p:spPr>
        <p:txBody>
          <a:bodyPr/>
          <a:lstStyle/>
          <a:p>
            <a:endParaRPr lang="en-US"/>
          </a:p>
        </p:txBody>
      </p:sp>
      <p:pic>
        <p:nvPicPr>
          <p:cNvPr id="70661" name="Picture 10" descr="cray1"/>
          <p:cNvPicPr>
            <a:picLocks noChangeAspect="1" noChangeArrowheads="1"/>
          </p:cNvPicPr>
          <p:nvPr/>
        </p:nvPicPr>
        <p:blipFill>
          <a:blip r:embed="rId4" cstate="print"/>
          <a:srcRect/>
          <a:stretch>
            <a:fillRect/>
          </a:stretch>
        </p:blipFill>
        <p:spPr bwMode="auto">
          <a:xfrm>
            <a:off x="1165225" y="4168775"/>
            <a:ext cx="2528888" cy="1897063"/>
          </a:xfrm>
          <a:prstGeom prst="rect">
            <a:avLst/>
          </a:prstGeom>
          <a:noFill/>
          <a:ln w="9525">
            <a:noFill/>
            <a:miter lim="800000"/>
            <a:headEnd/>
            <a:tailEnd/>
          </a:ln>
        </p:spPr>
      </p:pic>
      <p:sp>
        <p:nvSpPr>
          <p:cNvPr id="70662" name="Text Box 11"/>
          <p:cNvSpPr txBox="1">
            <a:spLocks noChangeArrowheads="1"/>
          </p:cNvSpPr>
          <p:nvPr/>
        </p:nvSpPr>
        <p:spPr bwMode="auto">
          <a:xfrm>
            <a:off x="2032000" y="6202363"/>
            <a:ext cx="1641475" cy="457200"/>
          </a:xfrm>
          <a:prstGeom prst="rect">
            <a:avLst/>
          </a:prstGeom>
          <a:noFill/>
          <a:ln w="38100">
            <a:noFill/>
            <a:miter lim="800000"/>
            <a:headEnd/>
            <a:tailEnd/>
          </a:ln>
        </p:spPr>
        <p:txBody>
          <a:bodyPr>
            <a:spAutoFit/>
          </a:bodyPr>
          <a:lstStyle/>
          <a:p>
            <a:pPr>
              <a:spcBef>
                <a:spcPct val="50000"/>
              </a:spcBef>
            </a:pPr>
            <a:r>
              <a:rPr lang="en-US">
                <a:solidFill>
                  <a:srgbClr val="DDDDDD"/>
                </a:solidFill>
              </a:rPr>
              <a:t>Cray 1-A</a:t>
            </a:r>
          </a:p>
        </p:txBody>
      </p:sp>
      <p:sp>
        <p:nvSpPr>
          <p:cNvPr id="70663" name="Text Box 12"/>
          <p:cNvSpPr txBox="1">
            <a:spLocks noChangeArrowheads="1"/>
          </p:cNvSpPr>
          <p:nvPr/>
        </p:nvSpPr>
        <p:spPr bwMode="auto">
          <a:xfrm>
            <a:off x="4702175" y="6196013"/>
            <a:ext cx="2727325" cy="457200"/>
          </a:xfrm>
          <a:prstGeom prst="rect">
            <a:avLst/>
          </a:prstGeom>
          <a:noFill/>
          <a:ln w="38100">
            <a:noFill/>
            <a:miter lim="800000"/>
            <a:headEnd/>
            <a:tailEnd/>
          </a:ln>
        </p:spPr>
        <p:txBody>
          <a:bodyPr>
            <a:spAutoFit/>
          </a:bodyPr>
          <a:lstStyle/>
          <a:p>
            <a:pPr>
              <a:spcBef>
                <a:spcPct val="50000"/>
              </a:spcBef>
            </a:pPr>
            <a:r>
              <a:rPr lang="en-US">
                <a:solidFill>
                  <a:srgbClr val="DDDDDD"/>
                </a:solidFill>
              </a:rPr>
              <a:t>IBM Blue Gene/L</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370" name="Group 282"/>
          <p:cNvGraphicFramePr>
            <a:graphicFrameLocks noGrp="1"/>
          </p:cNvGraphicFramePr>
          <p:nvPr/>
        </p:nvGraphicFramePr>
        <p:xfrm>
          <a:off x="331788" y="1060450"/>
          <a:ext cx="8572500" cy="3568960"/>
        </p:xfrm>
        <a:graphic>
          <a:graphicData uri="http://schemas.openxmlformats.org/drawingml/2006/table">
            <a:tbl>
              <a:tblPr/>
              <a:tblGrid>
                <a:gridCol w="1641475"/>
                <a:gridCol w="858837"/>
                <a:gridCol w="1103313"/>
                <a:gridCol w="954087"/>
                <a:gridCol w="1331913"/>
                <a:gridCol w="1093787"/>
                <a:gridCol w="1589088"/>
              </a:tblGrid>
              <a:tr h="639763">
                <a:tc>
                  <a:txBody>
                    <a:bodyPr/>
                    <a:lstStyle/>
                    <a:p>
                      <a:pPr marL="0" marR="0" lvl="0" indent="0" algn="l" defTabSz="914400" rtl="0" eaLnBrk="1" fontAlgn="base" latinLnBrk="0" hangingPunct="1">
                        <a:lnSpc>
                          <a:spcPct val="100000"/>
                        </a:lnSpc>
                        <a:spcBef>
                          <a:spcPct val="20000"/>
                        </a:spcBef>
                        <a:spcAft>
                          <a:spcPct val="20000"/>
                        </a:spcAft>
                        <a:buClrTx/>
                        <a:buSzTx/>
                        <a:buFontTx/>
                        <a:buNone/>
                        <a:tabLst/>
                      </a:pPr>
                      <a:r>
                        <a:rPr kumimoji="0" lang="en-US" sz="1200" b="1"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Study</a:t>
                      </a:r>
                      <a:endParaRPr kumimoji="0" lang="en-US" sz="1800" b="1"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anchor="b" horzOverflow="overflow">
                    <a:lnL>
                      <a:noFill/>
                    </a:lnL>
                    <a:lnR>
                      <a:noFill/>
                    </a:lnR>
                    <a:lnT w="12700" cap="flat" cmpd="sng" algn="ctr">
                      <a:solidFill>
                        <a:srgbClr val="000000"/>
                      </a:solidFill>
                      <a:prstDash val="solid"/>
                      <a:round/>
                      <a:headEnd type="none" w="med" len="med"/>
                      <a:tailEnd type="none" w="lg" len="lg"/>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Model type</a:t>
                      </a:r>
                      <a:endParaRPr kumimoji="0" lang="en-US" sz="1800" b="1"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anchor="b" horzOverflow="overflow">
                    <a:lnL>
                      <a:noFill/>
                    </a:lnL>
                    <a:lnR>
                      <a:noFill/>
                    </a:lnR>
                    <a:lnT w="12700" cap="flat" cmpd="sng" algn="ctr">
                      <a:solidFill>
                        <a:srgbClr val="000000"/>
                      </a:solidFill>
                      <a:prstDash val="solid"/>
                      <a:round/>
                      <a:headEnd type="none" w="med" len="med"/>
                      <a:tailEnd type="none" w="lg" len="lg"/>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Horizontal resolution</a:t>
                      </a:r>
                      <a:b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b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(lat x lon)</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anchor="b" horzOverflow="overflow">
                    <a:lnL>
                      <a:noFill/>
                    </a:lnL>
                    <a:lnR>
                      <a:noFill/>
                    </a:lnR>
                    <a:lnT w="12700" cap="flat" cmpd="sng" algn="ctr">
                      <a:solidFill>
                        <a:srgbClr val="000000"/>
                      </a:solidFill>
                      <a:prstDash val="solid"/>
                      <a:round/>
                      <a:headEnd type="none" w="med" len="med"/>
                      <a:tailEnd type="none" w="lg" len="lg"/>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Vertical levels</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anchor="b" horzOverflow="overflow">
                    <a:lnL>
                      <a:noFill/>
                    </a:lnL>
                    <a:lnR>
                      <a:noFill/>
                    </a:lnR>
                    <a:lnT w="12700" cap="flat" cmpd="sng" algn="ctr">
                      <a:solidFill>
                        <a:srgbClr val="000000"/>
                      </a:solidFill>
                      <a:prstDash val="solid"/>
                      <a:round/>
                      <a:headEnd type="none" w="med" len="med"/>
                      <a:tailEnd type="none" w="lg" len="lg"/>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Seasonal cycle?/</a:t>
                      </a:r>
                      <a:b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b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Continuous?</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anchor="b" horzOverflow="overflow">
                    <a:lnL>
                      <a:noFill/>
                    </a:lnL>
                    <a:lnR>
                      <a:noFill/>
                    </a:lnR>
                    <a:lnT w="12700" cap="flat" cmpd="sng" algn="ctr">
                      <a:solidFill>
                        <a:srgbClr val="000000"/>
                      </a:solidFill>
                      <a:prstDash val="solid"/>
                      <a:round/>
                      <a:headEnd type="none" w="med" len="med"/>
                      <a:tailEnd type="none" w="lg" len="lg"/>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Model top</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anchor="b" horzOverflow="overflow">
                    <a:lnL>
                      <a:noFill/>
                    </a:lnL>
                    <a:lnR>
                      <a:noFill/>
                    </a:lnR>
                    <a:lnT w="12700" cap="flat" cmpd="sng" algn="ctr">
                      <a:solidFill>
                        <a:srgbClr val="000000"/>
                      </a:solidFill>
                      <a:prstDash val="solid"/>
                      <a:round/>
                      <a:headEnd type="none" w="med" len="med"/>
                      <a:tailEnd type="none" w="lg" len="lg"/>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Length of simulation</a:t>
                      </a:r>
                      <a:b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b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(x # of runs)</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anchor="b" horzOverflow="overflow">
                    <a:lnL>
                      <a:noFill/>
                    </a:lnL>
                    <a:lnR>
                      <a:noFill/>
                    </a:lnR>
                    <a:lnT w="12700" cap="flat" cmpd="sng" algn="ctr">
                      <a:solidFill>
                        <a:srgbClr val="000000"/>
                      </a:solidFill>
                      <a:prstDash val="solid"/>
                      <a:round/>
                      <a:headEnd type="none" w="med" len="med"/>
                      <a:tailEnd type="none" w="lg" len="lg"/>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Aleksandrov and Stenchikov</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[1983]</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AGCM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12</a:t>
                      </a:r>
                      <a:r>
                        <a:rPr lang="en-US" sz="1200" dirty="0" smtClean="0"/>
                        <a:t>º</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15</a:t>
                      </a:r>
                      <a:r>
                        <a:rPr lang="en-US" sz="1200" dirty="0" smtClean="0"/>
                        <a:t>º</a:t>
                      </a:r>
                      <a:endParaRPr kumimoji="0" lang="en-US" sz="1800" b="0"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no</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Tropopause</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400 days (x 1)</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Turco et al. </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[1983]</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SCM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none</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60</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no</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38 km</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300 days (x 10)</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Robock</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[1984]</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EBM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10</a:t>
                      </a:r>
                      <a:r>
                        <a:rPr lang="en-US" sz="1200" dirty="0" smtClean="0"/>
                        <a:t>º</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 </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180</a:t>
                      </a:r>
                      <a:r>
                        <a:rPr lang="en-US" sz="1200" dirty="0" smtClean="0"/>
                        <a:t>º</a:t>
                      </a:r>
                      <a:endParaRPr kumimoji="0" lang="en-US" sz="1800" b="0"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1</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yes/yes</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4 yr (x 9)</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Covey et al.</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[1984]</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AGCM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4.5</a:t>
                      </a:r>
                      <a:r>
                        <a:rPr lang="en-US" sz="1200" dirty="0" smtClean="0"/>
                        <a:t>º</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7.5</a:t>
                      </a:r>
                      <a:r>
                        <a:rPr lang="en-US" sz="1200" dirty="0" smtClean="0"/>
                        <a:t>º</a:t>
                      </a:r>
                      <a:endParaRPr kumimoji="0" lang="en-US" sz="1800" b="0"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9</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yes/no</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20 km</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20 days (x 3)</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Thompson</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[1985]</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AGCM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4.5</a:t>
                      </a:r>
                      <a:r>
                        <a:rPr lang="en-US" sz="1200" dirty="0" smtClean="0"/>
                        <a:t>º</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7.5</a:t>
                      </a:r>
                      <a:r>
                        <a:rPr lang="en-US" sz="1200" dirty="0" smtClean="0"/>
                        <a:t>º</a:t>
                      </a:r>
                      <a:endParaRPr kumimoji="0" lang="en-US" sz="1800" b="0"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9</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yes/no</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20 km</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20 days (x 3)</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Malone et al.</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[1986]</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AGCM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4.5</a:t>
                      </a:r>
                      <a:r>
                        <a:rPr lang="en-US" sz="1200" dirty="0" smtClean="0"/>
                        <a:t>º</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7.5</a:t>
                      </a:r>
                      <a:r>
                        <a:rPr lang="en-US" sz="1200" dirty="0" smtClean="0"/>
                        <a:t>º</a:t>
                      </a:r>
                      <a:endParaRPr kumimoji="0" lang="en-US" sz="1800" b="0"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20</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yes/no</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32 km</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40 days (x 8)</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Ghan et al.</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[1988]</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AGCM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4</a:t>
                      </a:r>
                      <a:r>
                        <a:rPr lang="en-US" sz="1200" dirty="0" smtClean="0"/>
                        <a:t>º</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5</a:t>
                      </a:r>
                      <a:r>
                        <a:rPr lang="en-US" sz="1200" dirty="0" smtClean="0"/>
                        <a:t>º</a:t>
                      </a:r>
                      <a:endParaRPr kumimoji="0" lang="en-US" sz="1800" b="0"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yes/no</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Tropopause</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30 days (x 21)</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Pittock et al.</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[1989]</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AGCM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4.4</a:t>
                      </a:r>
                      <a:r>
                        <a:rPr lang="en-US" sz="1200" dirty="0" smtClean="0"/>
                        <a:t>º</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7.5</a:t>
                      </a:r>
                      <a:r>
                        <a:rPr lang="en-US" sz="1200" dirty="0" smtClean="0"/>
                        <a:t>º</a:t>
                      </a:r>
                      <a:endParaRPr kumimoji="0" lang="en-US" sz="1800" b="0"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9</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yes/no</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31 km</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105 days (x 2)</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Ghan</a:t>
                      </a: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[1991]</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AGCM</a:t>
                      </a:r>
                      <a:endParaRPr kumimoji="0" lang="en-US" sz="1800" b="0"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4</a:t>
                      </a:r>
                      <a:r>
                        <a:rPr lang="en-US" sz="1200" dirty="0" smtClean="0"/>
                        <a:t>º</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 </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a:t>
                      </a:r>
                      <a:r>
                        <a:rPr kumimoji="0" lang="en-US"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5</a:t>
                      </a:r>
                      <a:r>
                        <a:rPr lang="en-US" sz="1200" kern="1200" dirty="0" smtClean="0">
                          <a:solidFill>
                            <a:schemeClr val="tx1"/>
                          </a:solidFill>
                          <a:latin typeface="+mn-lt"/>
                          <a:ea typeface="+mn-ea"/>
                          <a:cs typeface="+mn-cs"/>
                        </a:rPr>
                        <a:t>º</a:t>
                      </a: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yes/yes</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Tropopause</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1.5 yr (x 3)</a:t>
                      </a:r>
                      <a:endParaRPr kumimoji="0" lang="en-US" sz="1800" b="0"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a:noFill/>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Current work </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w="12700" cap="flat" cmpd="sng" algn="ctr">
                      <a:solidFill>
                        <a:srgbClr val="000000"/>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accent2"/>
                          </a:solidFill>
                          <a:effectLst/>
                          <a:latin typeface="Comic Sans MS" pitchFamily="66" charset="0"/>
                          <a:ea typeface="MS PGothic" pitchFamily="34" charset="-128"/>
                          <a:cs typeface="Times New Roman" pitchFamily="18" charset="0"/>
                        </a:rPr>
                        <a:t>AOGCM</a:t>
                      </a:r>
                      <a:endParaRPr kumimoji="0" lang="en-US" sz="1800" b="1" i="0" u="none" strike="noStrike" cap="none" normalizeH="0" baseline="0" smtClean="0">
                        <a:ln>
                          <a:noFill/>
                        </a:ln>
                        <a:solidFill>
                          <a:schemeClr val="accent2"/>
                        </a:solidFill>
                        <a:effectLst/>
                        <a:latin typeface="Comic Sans MS" pitchFamily="66" charset="0"/>
                        <a:ea typeface="MS PGothic" pitchFamily="34" charset="-128"/>
                      </a:endParaRPr>
                    </a:p>
                  </a:txBody>
                  <a:tcPr marT="45689" marB="45689" horzOverflow="overflow">
                    <a:lnL>
                      <a:noFill/>
                    </a:lnL>
                    <a:lnR>
                      <a:noFill/>
                    </a:lnR>
                    <a:lnT>
                      <a:noFill/>
                    </a:lnT>
                    <a:lnB w="12700" cap="flat" cmpd="sng" algn="ctr">
                      <a:solidFill>
                        <a:srgbClr val="000000"/>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4</a:t>
                      </a:r>
                      <a:r>
                        <a:rPr lang="en-US" sz="1200" dirty="0" smtClean="0"/>
                        <a:t>º</a:t>
                      </a:r>
                      <a:r>
                        <a:rPr kumimoji="0" lang="en-US" sz="1200" b="1"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 </a:t>
                      </a:r>
                      <a:r>
                        <a:rPr kumimoji="0" lang="en-US" sz="1200" b="1"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x </a:t>
                      </a:r>
                      <a:r>
                        <a:rPr kumimoji="0" lang="en-US" sz="1200" b="1"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5</a:t>
                      </a:r>
                      <a:r>
                        <a:rPr lang="en-US" sz="1200" dirty="0" smtClean="0"/>
                        <a:t>º</a:t>
                      </a:r>
                      <a:endParaRPr kumimoji="0" lang="en-US" sz="1800" b="1" i="0" u="none" strike="noStrike" cap="none" normalizeH="0" baseline="0" dirty="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w="12700" cap="flat" cmpd="sng" algn="ctr">
                      <a:solidFill>
                        <a:srgbClr val="000000"/>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23</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w="12700" cap="flat" cmpd="sng" algn="ctr">
                      <a:solidFill>
                        <a:srgbClr val="000000"/>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yes/yes</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w="12700" cap="flat" cmpd="sng" algn="ctr">
                      <a:solidFill>
                        <a:srgbClr val="000000"/>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80 km</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w="12700" cap="flat" cmpd="sng" algn="ctr">
                      <a:solidFill>
                        <a:srgbClr val="000000"/>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10 yr (x 8)</a:t>
                      </a:r>
                      <a:endParaRPr kumimoji="0" lang="en-US" sz="1800" b="1" i="0" u="none" strike="noStrike" cap="none" normalizeH="0" baseline="0" smtClean="0">
                        <a:ln>
                          <a:noFill/>
                        </a:ln>
                        <a:solidFill>
                          <a:schemeClr val="tx1"/>
                        </a:solidFill>
                        <a:effectLst/>
                        <a:latin typeface="Comic Sans MS" pitchFamily="66" charset="0"/>
                        <a:ea typeface="MS PGothic" pitchFamily="34" charset="-128"/>
                      </a:endParaRPr>
                    </a:p>
                  </a:txBody>
                  <a:tcPr marT="45689" marB="45689" horzOverflow="overflow">
                    <a:lnL>
                      <a:noFill/>
                    </a:lnL>
                    <a:lnR>
                      <a:noFill/>
                    </a:lnR>
                    <a:lnT>
                      <a:noFill/>
                    </a:lnT>
                    <a:lnB w="12700" cap="flat" cmpd="sng" algn="ctr">
                      <a:solidFill>
                        <a:srgbClr val="000000"/>
                      </a:solidFill>
                      <a:prstDash val="solid"/>
                      <a:round/>
                      <a:headEnd type="none" w="med" len="med"/>
                      <a:tailEnd type="none" w="lg" len="lg"/>
                    </a:lnB>
                    <a:lnTlToBr>
                      <a:noFill/>
                    </a:lnTlToBr>
                    <a:lnBlToTr>
                      <a:noFill/>
                    </a:lnBlToTr>
                    <a:noFill/>
                  </a:tcPr>
                </a:tc>
              </a:tr>
            </a:tbl>
          </a:graphicData>
        </a:graphic>
      </p:graphicFrame>
      <p:sp>
        <p:nvSpPr>
          <p:cNvPr id="71762" name="Text Box 205"/>
          <p:cNvSpPr txBox="1">
            <a:spLocks noChangeArrowheads="1"/>
          </p:cNvSpPr>
          <p:nvPr/>
        </p:nvSpPr>
        <p:spPr bwMode="auto">
          <a:xfrm>
            <a:off x="338138" y="5435600"/>
            <a:ext cx="8112125" cy="831850"/>
          </a:xfrm>
          <a:prstGeom prst="rect">
            <a:avLst/>
          </a:prstGeom>
          <a:noFill/>
          <a:ln w="38100">
            <a:noFill/>
            <a:miter lim="800000"/>
            <a:headEnd/>
            <a:tailEnd/>
          </a:ln>
        </p:spPr>
        <p:txBody>
          <a:bodyPr>
            <a:spAutoFit/>
          </a:bodyPr>
          <a:lstStyle/>
          <a:p>
            <a:pPr>
              <a:spcBef>
                <a:spcPct val="50000"/>
              </a:spcBef>
            </a:pPr>
            <a:r>
              <a:rPr lang="en-US" sz="1200">
                <a:solidFill>
                  <a:schemeClr val="accent2"/>
                </a:solidFill>
              </a:rPr>
              <a:t>AGCM = atmospheric general circulation model</a:t>
            </a:r>
            <a:br>
              <a:rPr lang="en-US" sz="1200">
                <a:solidFill>
                  <a:schemeClr val="accent2"/>
                </a:solidFill>
              </a:rPr>
            </a:br>
            <a:r>
              <a:rPr lang="en-US" sz="1200">
                <a:solidFill>
                  <a:schemeClr val="accent2"/>
                </a:solidFill>
              </a:rPr>
              <a:t>SCM = single column model</a:t>
            </a:r>
            <a:br>
              <a:rPr lang="en-US" sz="1200">
                <a:solidFill>
                  <a:schemeClr val="accent2"/>
                </a:solidFill>
              </a:rPr>
            </a:br>
            <a:r>
              <a:rPr lang="en-US" sz="1200">
                <a:solidFill>
                  <a:schemeClr val="accent2"/>
                </a:solidFill>
              </a:rPr>
              <a:t>EBM = energy balance model </a:t>
            </a:r>
            <a:br>
              <a:rPr lang="en-US" sz="1200">
                <a:solidFill>
                  <a:schemeClr val="accent2"/>
                </a:solidFill>
              </a:rPr>
            </a:br>
            <a:r>
              <a:rPr lang="en-US" sz="1200">
                <a:solidFill>
                  <a:schemeClr val="accent2"/>
                </a:solidFill>
              </a:rPr>
              <a:t>AOGCM = atmosphere-ocean general circulation model</a:t>
            </a:r>
          </a:p>
        </p:txBody>
      </p:sp>
      <p:sp>
        <p:nvSpPr>
          <p:cNvPr id="71763" name="Text Box 217"/>
          <p:cNvSpPr txBox="1">
            <a:spLocks noChangeArrowheads="1"/>
          </p:cNvSpPr>
          <p:nvPr/>
        </p:nvSpPr>
        <p:spPr bwMode="auto">
          <a:xfrm>
            <a:off x="461963" y="269875"/>
            <a:ext cx="8316912" cy="701675"/>
          </a:xfrm>
          <a:prstGeom prst="rect">
            <a:avLst/>
          </a:prstGeom>
          <a:noFill/>
          <a:ln w="38100">
            <a:noFill/>
            <a:miter lim="800000"/>
            <a:headEnd/>
            <a:tailEnd type="none" w="lg" len="lg"/>
          </a:ln>
        </p:spPr>
        <p:txBody>
          <a:bodyPr>
            <a:spAutoFit/>
          </a:bodyPr>
          <a:lstStyle/>
          <a:p>
            <a:pPr>
              <a:spcBef>
                <a:spcPct val="50000"/>
              </a:spcBef>
            </a:pPr>
            <a:r>
              <a:rPr lang="en-US" sz="2000"/>
              <a:t>Comparison of climate models used for previous and current nuclear winter simulations.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6132513" y="606425"/>
            <a:ext cx="2497137" cy="4894263"/>
          </a:xfrm>
          <a:prstGeom prst="rect">
            <a:avLst/>
          </a:prstGeom>
          <a:noFill/>
          <a:ln w="38100">
            <a:noFill/>
            <a:miter lim="800000"/>
            <a:headEnd/>
            <a:tailEnd/>
          </a:ln>
        </p:spPr>
        <p:txBody>
          <a:bodyPr>
            <a:spAutoFit/>
          </a:bodyPr>
          <a:lstStyle/>
          <a:p>
            <a:pPr algn="ctr">
              <a:spcBef>
                <a:spcPct val="50000"/>
              </a:spcBef>
            </a:pPr>
            <a:r>
              <a:rPr lang="en-US"/>
              <a:t>This presentation is also dedicated to Stephen Schneider (1945-2010), who helped warn the planet of the dangers of nuclear winter, and who also died much too young.</a:t>
            </a:r>
          </a:p>
        </p:txBody>
      </p:sp>
      <p:pic>
        <p:nvPicPr>
          <p:cNvPr id="13315" name="Picture 3"/>
          <p:cNvPicPr>
            <a:picLocks noChangeAspect="1" noChangeArrowheads="1"/>
          </p:cNvPicPr>
          <p:nvPr/>
        </p:nvPicPr>
        <p:blipFill>
          <a:blip r:embed="rId3" cstate="print"/>
          <a:srcRect r="26949"/>
          <a:stretch>
            <a:fillRect/>
          </a:stretch>
        </p:blipFill>
        <p:spPr bwMode="auto">
          <a:xfrm>
            <a:off x="439738" y="239713"/>
            <a:ext cx="5195887" cy="5116512"/>
          </a:xfrm>
          <a:prstGeom prst="rect">
            <a:avLst/>
          </a:prstGeom>
          <a:noFill/>
          <a:ln w="38100">
            <a:noFill/>
            <a:miter lim="800000"/>
            <a:headEnd/>
            <a:tailEnd type="none" w="lg" len="lg"/>
          </a:ln>
        </p:spPr>
      </p:pic>
      <p:sp>
        <p:nvSpPr>
          <p:cNvPr id="13316" name="TextBox 6"/>
          <p:cNvSpPr txBox="1">
            <a:spLocks noChangeArrowheads="1"/>
          </p:cNvSpPr>
          <p:nvPr/>
        </p:nvSpPr>
        <p:spPr bwMode="auto">
          <a:xfrm>
            <a:off x="725488" y="5522913"/>
            <a:ext cx="4514850" cy="646112"/>
          </a:xfrm>
          <a:prstGeom prst="rect">
            <a:avLst/>
          </a:prstGeom>
          <a:noFill/>
          <a:ln w="9525">
            <a:noFill/>
            <a:miter lim="800000"/>
            <a:headEnd/>
            <a:tailEnd/>
          </a:ln>
        </p:spPr>
        <p:txBody>
          <a:bodyPr>
            <a:spAutoFit/>
          </a:bodyPr>
          <a:lstStyle/>
          <a:p>
            <a:pPr algn="ctr"/>
            <a:r>
              <a:rPr lang="en-US" sz="1200"/>
              <a:t>Photograph by Reed Hutchison at the Global Solutions/Climate Change Pavley-Waxman Hearing held at University of California at Los Angeles on August 21,  2009</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488950" y="704850"/>
            <a:ext cx="7964488" cy="4616450"/>
          </a:xfrm>
          <a:prstGeom prst="rect">
            <a:avLst/>
          </a:prstGeom>
          <a:noFill/>
          <a:ln w="38100">
            <a:noFill/>
            <a:miter lim="800000"/>
            <a:headEnd/>
            <a:tailEnd/>
          </a:ln>
        </p:spPr>
        <p:txBody>
          <a:bodyPr>
            <a:spAutoFit/>
          </a:bodyPr>
          <a:lstStyle/>
          <a:p>
            <a:pPr algn="ctr">
              <a:spcBef>
                <a:spcPct val="50000"/>
              </a:spcBef>
            </a:pPr>
            <a:r>
              <a:rPr lang="en-US">
                <a:solidFill>
                  <a:schemeClr val="accent2"/>
                </a:solidFill>
              </a:rPr>
              <a:t>This work is done in collaboration with</a:t>
            </a:r>
          </a:p>
          <a:p>
            <a:pPr algn="ctr">
              <a:spcBef>
                <a:spcPct val="50000"/>
              </a:spcBef>
            </a:pPr>
            <a:r>
              <a:rPr lang="en-US" sz="2800" b="1"/>
              <a:t>Luke Oman and Georgiy Stenchikov</a:t>
            </a:r>
          </a:p>
          <a:p>
            <a:pPr algn="ctr"/>
            <a:r>
              <a:rPr lang="en-US">
                <a:solidFill>
                  <a:schemeClr val="accent2"/>
                </a:solidFill>
              </a:rPr>
              <a:t>NASA                       King Abdullah</a:t>
            </a:r>
            <a:br>
              <a:rPr lang="en-US">
                <a:solidFill>
                  <a:schemeClr val="accent2"/>
                </a:solidFill>
              </a:rPr>
            </a:br>
            <a:r>
              <a:rPr lang="en-US">
                <a:solidFill>
                  <a:schemeClr val="accent2"/>
                </a:solidFill>
              </a:rPr>
              <a:t>                      University of Science</a:t>
            </a:r>
            <a:br>
              <a:rPr lang="en-US">
                <a:solidFill>
                  <a:schemeClr val="accent2"/>
                </a:solidFill>
              </a:rPr>
            </a:br>
            <a:r>
              <a:rPr lang="en-US">
                <a:solidFill>
                  <a:schemeClr val="accent2"/>
                </a:solidFill>
              </a:rPr>
              <a:t>                      and Technology</a:t>
            </a:r>
          </a:p>
          <a:p>
            <a:pPr algn="ctr">
              <a:spcBef>
                <a:spcPct val="50000"/>
              </a:spcBef>
            </a:pPr>
            <a:r>
              <a:rPr lang="en-US" sz="2800" b="1"/>
              <a:t>Brian Toon and Charles Bardeen</a:t>
            </a:r>
          </a:p>
          <a:p>
            <a:pPr algn="ctr"/>
            <a:r>
              <a:rPr lang="en-US">
                <a:solidFill>
                  <a:schemeClr val="accent2"/>
                </a:solidFill>
              </a:rPr>
              <a:t>University of Colorado, Boulder   NCAR</a:t>
            </a:r>
          </a:p>
          <a:p>
            <a:pPr algn="ctr"/>
            <a:endParaRPr lang="en-US">
              <a:solidFill>
                <a:schemeClr val="accent2"/>
              </a:solidFill>
            </a:endParaRPr>
          </a:p>
          <a:p>
            <a:pPr algn="ctr">
              <a:spcBef>
                <a:spcPct val="50000"/>
              </a:spcBef>
            </a:pPr>
            <a:r>
              <a:rPr lang="en-US" sz="2800" b="1"/>
              <a:t>Richard Turco</a:t>
            </a:r>
          </a:p>
          <a:p>
            <a:pPr algn="ctr"/>
            <a:r>
              <a:rPr lang="en-US">
                <a:solidFill>
                  <a:schemeClr val="accent2"/>
                </a:solidFill>
              </a:rPr>
              <a:t>University of California, Los Angeles</a:t>
            </a:r>
          </a:p>
        </p:txBody>
      </p:sp>
      <p:pic>
        <p:nvPicPr>
          <p:cNvPr id="72707" name="Picture 7" descr="geranew"/>
          <p:cNvPicPr>
            <a:picLocks noChangeAspect="1" noChangeArrowheads="1"/>
          </p:cNvPicPr>
          <p:nvPr/>
        </p:nvPicPr>
        <p:blipFill>
          <a:blip r:embed="rId3" cstate="print"/>
          <a:srcRect/>
          <a:stretch>
            <a:fillRect/>
          </a:stretch>
        </p:blipFill>
        <p:spPr bwMode="auto">
          <a:xfrm>
            <a:off x="7608888" y="625475"/>
            <a:ext cx="1535112" cy="1535113"/>
          </a:xfrm>
          <a:prstGeom prst="rect">
            <a:avLst/>
          </a:prstGeom>
          <a:noFill/>
          <a:ln w="9525">
            <a:noFill/>
            <a:miter lim="800000"/>
            <a:headEnd/>
            <a:tailEnd/>
          </a:ln>
        </p:spPr>
      </p:pic>
      <p:pic>
        <p:nvPicPr>
          <p:cNvPr id="72708" name="Picture 8" descr="lukeweb"/>
          <p:cNvPicPr>
            <a:picLocks noChangeAspect="1" noChangeArrowheads="1"/>
          </p:cNvPicPr>
          <p:nvPr/>
        </p:nvPicPr>
        <p:blipFill>
          <a:blip r:embed="rId4" cstate="print"/>
          <a:srcRect l="14598" b="29605"/>
          <a:stretch>
            <a:fillRect/>
          </a:stretch>
        </p:blipFill>
        <p:spPr bwMode="auto">
          <a:xfrm>
            <a:off x="0" y="668338"/>
            <a:ext cx="1316038" cy="1504950"/>
          </a:xfrm>
          <a:prstGeom prst="rect">
            <a:avLst/>
          </a:prstGeom>
          <a:noFill/>
          <a:ln w="9525">
            <a:noFill/>
            <a:miter lim="800000"/>
            <a:headEnd/>
            <a:tailEnd/>
          </a:ln>
        </p:spPr>
      </p:pic>
      <p:pic>
        <p:nvPicPr>
          <p:cNvPr id="72709" name="Picture 9" descr="toon_brian"/>
          <p:cNvPicPr>
            <a:picLocks noChangeAspect="1" noChangeArrowheads="1"/>
          </p:cNvPicPr>
          <p:nvPr/>
        </p:nvPicPr>
        <p:blipFill>
          <a:blip r:embed="rId5" cstate="print"/>
          <a:srcRect/>
          <a:stretch>
            <a:fillRect/>
          </a:stretch>
        </p:blipFill>
        <p:spPr bwMode="auto">
          <a:xfrm>
            <a:off x="266700" y="2317750"/>
            <a:ext cx="1103313" cy="1655763"/>
          </a:xfrm>
          <a:prstGeom prst="rect">
            <a:avLst/>
          </a:prstGeom>
          <a:noFill/>
          <a:ln w="9525">
            <a:noFill/>
            <a:miter lim="800000"/>
            <a:headEnd/>
            <a:tailEnd/>
          </a:ln>
        </p:spPr>
      </p:pic>
      <p:pic>
        <p:nvPicPr>
          <p:cNvPr id="72710" name="Picture 11" descr="Turco2"/>
          <p:cNvPicPr>
            <a:picLocks noChangeAspect="1" noChangeArrowheads="1"/>
          </p:cNvPicPr>
          <p:nvPr/>
        </p:nvPicPr>
        <p:blipFill>
          <a:blip r:embed="rId6" cstate="print"/>
          <a:srcRect l="11357" t="13676" r="68930" b="53821"/>
          <a:stretch>
            <a:fillRect/>
          </a:stretch>
        </p:blipFill>
        <p:spPr bwMode="auto">
          <a:xfrm>
            <a:off x="398463" y="4089400"/>
            <a:ext cx="1339850" cy="1736725"/>
          </a:xfrm>
          <a:prstGeom prst="rect">
            <a:avLst/>
          </a:prstGeom>
          <a:noFill/>
          <a:ln w="9525">
            <a:noFill/>
            <a:miter lim="800000"/>
            <a:headEnd/>
            <a:tailEnd/>
          </a:ln>
        </p:spPr>
      </p:pic>
      <p:pic>
        <p:nvPicPr>
          <p:cNvPr id="72711" name="Picture 12" descr="Bardeen"/>
          <p:cNvPicPr>
            <a:picLocks noChangeAspect="1" noChangeArrowheads="1"/>
          </p:cNvPicPr>
          <p:nvPr/>
        </p:nvPicPr>
        <p:blipFill>
          <a:blip r:embed="rId7" cstate="print"/>
          <a:srcRect t="4283" b="17563"/>
          <a:stretch>
            <a:fillRect/>
          </a:stretch>
        </p:blipFill>
        <p:spPr bwMode="auto">
          <a:xfrm>
            <a:off x="7370763" y="2373313"/>
            <a:ext cx="1522412" cy="1784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3" cstate="print"/>
          <a:srcRect/>
          <a:stretch>
            <a:fillRect/>
          </a:stretch>
        </p:blipFill>
        <p:spPr bwMode="auto">
          <a:xfrm>
            <a:off x="79375" y="231775"/>
            <a:ext cx="9004300" cy="5900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304800"/>
            <a:ext cx="9144000" cy="1143000"/>
          </a:xfrm>
        </p:spPr>
        <p:txBody>
          <a:bodyPr/>
          <a:lstStyle/>
          <a:p>
            <a:pPr eaLnBrk="1" hangingPunct="1"/>
            <a:r>
              <a:rPr lang="en-US" sz="2000" smtClean="0">
                <a:solidFill>
                  <a:srgbClr val="F7060B"/>
                </a:solidFill>
              </a:rPr>
              <a:t/>
            </a:r>
            <a:br>
              <a:rPr lang="en-US" sz="2000" smtClean="0">
                <a:solidFill>
                  <a:srgbClr val="F7060B"/>
                </a:solidFill>
              </a:rPr>
            </a:br>
            <a:r>
              <a:rPr lang="en-US" sz="2000" smtClean="0">
                <a:solidFill>
                  <a:schemeClr val="tx1"/>
                </a:solidFill>
              </a:rPr>
              <a:t>Even small nuclear states can have many warheads</a:t>
            </a:r>
            <a:br>
              <a:rPr lang="en-US" sz="2000" smtClean="0">
                <a:solidFill>
                  <a:schemeClr val="tx1"/>
                </a:solidFill>
              </a:rPr>
            </a:br>
            <a:r>
              <a:rPr lang="en-US" sz="2000" smtClean="0">
                <a:solidFill>
                  <a:schemeClr val="tx1"/>
                </a:solidFill>
              </a:rPr>
              <a:t>[number of weapons, when first tested]</a:t>
            </a:r>
          </a:p>
        </p:txBody>
      </p:sp>
      <p:sp>
        <p:nvSpPr>
          <p:cNvPr id="74755" name="AutoShape 3"/>
          <p:cNvSpPr>
            <a:spLocks noChangeArrowheads="1"/>
          </p:cNvSpPr>
          <p:nvPr/>
        </p:nvSpPr>
        <p:spPr bwMode="auto">
          <a:xfrm>
            <a:off x="1981200" y="1752600"/>
            <a:ext cx="1143000" cy="228600"/>
          </a:xfrm>
          <a:prstGeom prst="rightArrow">
            <a:avLst>
              <a:gd name="adj1" fmla="val 50000"/>
              <a:gd name="adj2" fmla="val 125000"/>
            </a:avLst>
          </a:prstGeom>
          <a:solidFill>
            <a:schemeClr val="accent1"/>
          </a:solidFill>
          <a:ln w="9525">
            <a:solidFill>
              <a:schemeClr val="tx1"/>
            </a:solidFill>
            <a:miter lim="800000"/>
            <a:headEnd/>
            <a:tailEnd/>
          </a:ln>
        </p:spPr>
        <p:txBody>
          <a:bodyPr wrap="none" anchor="ctr"/>
          <a:lstStyle/>
          <a:p>
            <a:endParaRPr lang="en-US"/>
          </a:p>
        </p:txBody>
      </p:sp>
      <p:pic>
        <p:nvPicPr>
          <p:cNvPr id="74756" name="Picture 4"/>
          <p:cNvPicPr>
            <a:picLocks noChangeAspect="1" noChangeArrowheads="1"/>
          </p:cNvPicPr>
          <p:nvPr/>
        </p:nvPicPr>
        <p:blipFill>
          <a:blip r:embed="rId3" cstate="print"/>
          <a:srcRect/>
          <a:stretch>
            <a:fillRect/>
          </a:stretch>
        </p:blipFill>
        <p:spPr bwMode="auto">
          <a:xfrm>
            <a:off x="285750" y="914400"/>
            <a:ext cx="8572500" cy="5334000"/>
          </a:xfrm>
          <a:prstGeom prst="rect">
            <a:avLst/>
          </a:prstGeom>
          <a:noFill/>
          <a:ln w="9525">
            <a:noFill/>
            <a:miter lim="800000"/>
            <a:headEnd/>
            <a:tailEnd/>
          </a:ln>
        </p:spPr>
      </p:pic>
      <p:sp>
        <p:nvSpPr>
          <p:cNvPr id="74757" name="AutoShape 5"/>
          <p:cNvSpPr>
            <a:spLocks noChangeArrowheads="1"/>
          </p:cNvSpPr>
          <p:nvPr/>
        </p:nvSpPr>
        <p:spPr bwMode="auto">
          <a:xfrm>
            <a:off x="7467600" y="762000"/>
            <a:ext cx="228600" cy="381000"/>
          </a:xfrm>
          <a:prstGeom prst="irregularSeal2">
            <a:avLst/>
          </a:prstGeom>
          <a:solidFill>
            <a:srgbClr val="FF0000"/>
          </a:solidFill>
          <a:ln w="9525">
            <a:solidFill>
              <a:schemeClr val="tx1"/>
            </a:solidFill>
            <a:miter lim="800000"/>
            <a:headEnd/>
            <a:tailEnd/>
          </a:ln>
        </p:spPr>
        <p:txBody>
          <a:bodyPr wrap="none" anchor="ctr"/>
          <a:lstStyle/>
          <a:p>
            <a:endParaRPr lang="en-US"/>
          </a:p>
        </p:txBody>
      </p:sp>
      <p:sp>
        <p:nvSpPr>
          <p:cNvPr id="74758" name="Text Box 6"/>
          <p:cNvSpPr txBox="1">
            <a:spLocks noChangeArrowheads="1"/>
          </p:cNvSpPr>
          <p:nvPr/>
        </p:nvSpPr>
        <p:spPr bwMode="auto">
          <a:xfrm>
            <a:off x="7772400" y="863600"/>
            <a:ext cx="698500" cy="336550"/>
          </a:xfrm>
          <a:prstGeom prst="rect">
            <a:avLst/>
          </a:prstGeom>
          <a:noFill/>
          <a:ln w="9525">
            <a:noFill/>
            <a:miter lim="800000"/>
            <a:headEnd/>
            <a:tailEnd/>
          </a:ln>
        </p:spPr>
        <p:txBody>
          <a:bodyPr wrap="none">
            <a:spAutoFit/>
          </a:bodyPr>
          <a:lstStyle/>
          <a:p>
            <a:pPr eaLnBrk="0" hangingPunct="0"/>
            <a:r>
              <a:rPr lang="en-US" sz="1600"/>
              <a:t>NWS</a:t>
            </a:r>
          </a:p>
        </p:txBody>
      </p:sp>
      <p:sp>
        <p:nvSpPr>
          <p:cNvPr id="74759" name="AutoShape 7"/>
          <p:cNvSpPr>
            <a:spLocks noChangeArrowheads="1"/>
          </p:cNvSpPr>
          <p:nvPr/>
        </p:nvSpPr>
        <p:spPr bwMode="auto">
          <a:xfrm>
            <a:off x="2133600" y="2057400"/>
            <a:ext cx="228600" cy="381000"/>
          </a:xfrm>
          <a:prstGeom prst="irregularSeal2">
            <a:avLst/>
          </a:prstGeom>
          <a:solidFill>
            <a:srgbClr val="FF0000"/>
          </a:solidFill>
          <a:ln w="9525">
            <a:solidFill>
              <a:schemeClr val="tx1"/>
            </a:solidFill>
            <a:miter lim="800000"/>
            <a:headEnd/>
            <a:tailEnd/>
          </a:ln>
        </p:spPr>
        <p:txBody>
          <a:bodyPr wrap="none" anchor="ctr"/>
          <a:lstStyle/>
          <a:p>
            <a:endParaRPr lang="en-US"/>
          </a:p>
        </p:txBody>
      </p:sp>
      <p:sp>
        <p:nvSpPr>
          <p:cNvPr id="74760" name="AutoShape 8"/>
          <p:cNvSpPr>
            <a:spLocks noChangeArrowheads="1"/>
          </p:cNvSpPr>
          <p:nvPr/>
        </p:nvSpPr>
        <p:spPr bwMode="auto">
          <a:xfrm>
            <a:off x="5867400" y="1524000"/>
            <a:ext cx="228600" cy="381000"/>
          </a:xfrm>
          <a:prstGeom prst="irregularSeal2">
            <a:avLst/>
          </a:prstGeom>
          <a:solidFill>
            <a:srgbClr val="FF0000"/>
          </a:solidFill>
          <a:ln w="9525">
            <a:solidFill>
              <a:schemeClr val="tx1"/>
            </a:solidFill>
            <a:miter lim="800000"/>
            <a:headEnd/>
            <a:tailEnd/>
          </a:ln>
        </p:spPr>
        <p:txBody>
          <a:bodyPr wrap="none" anchor="ctr"/>
          <a:lstStyle/>
          <a:p>
            <a:endParaRPr lang="en-US"/>
          </a:p>
        </p:txBody>
      </p:sp>
      <p:sp>
        <p:nvSpPr>
          <p:cNvPr id="74761" name="AutoShape 9"/>
          <p:cNvSpPr>
            <a:spLocks noChangeArrowheads="1"/>
          </p:cNvSpPr>
          <p:nvPr/>
        </p:nvSpPr>
        <p:spPr bwMode="auto">
          <a:xfrm>
            <a:off x="4191000" y="1752600"/>
            <a:ext cx="228600" cy="381000"/>
          </a:xfrm>
          <a:prstGeom prst="irregularSeal2">
            <a:avLst/>
          </a:prstGeom>
          <a:solidFill>
            <a:srgbClr val="FF0000"/>
          </a:solidFill>
          <a:ln w="9525">
            <a:solidFill>
              <a:schemeClr val="tx1"/>
            </a:solidFill>
            <a:miter lim="800000"/>
            <a:headEnd/>
            <a:tailEnd/>
          </a:ln>
        </p:spPr>
        <p:txBody>
          <a:bodyPr wrap="none" anchor="ctr"/>
          <a:lstStyle/>
          <a:p>
            <a:endParaRPr lang="en-US"/>
          </a:p>
        </p:txBody>
      </p:sp>
      <p:sp>
        <p:nvSpPr>
          <p:cNvPr id="74762" name="AutoShape 10"/>
          <p:cNvSpPr>
            <a:spLocks noChangeArrowheads="1"/>
          </p:cNvSpPr>
          <p:nvPr/>
        </p:nvSpPr>
        <p:spPr bwMode="auto">
          <a:xfrm>
            <a:off x="4343400" y="1981200"/>
            <a:ext cx="228600" cy="381000"/>
          </a:xfrm>
          <a:prstGeom prst="irregularSeal2">
            <a:avLst/>
          </a:prstGeom>
          <a:solidFill>
            <a:srgbClr val="FF0000"/>
          </a:solidFill>
          <a:ln w="9525">
            <a:solidFill>
              <a:schemeClr val="tx1"/>
            </a:solidFill>
            <a:miter lim="800000"/>
            <a:headEnd/>
            <a:tailEnd/>
          </a:ln>
        </p:spPr>
        <p:txBody>
          <a:bodyPr wrap="none" anchor="ctr"/>
          <a:lstStyle/>
          <a:p>
            <a:endParaRPr lang="en-US"/>
          </a:p>
        </p:txBody>
      </p:sp>
      <p:sp>
        <p:nvSpPr>
          <p:cNvPr id="74763" name="AutoShape 11"/>
          <p:cNvSpPr>
            <a:spLocks noChangeArrowheads="1"/>
          </p:cNvSpPr>
          <p:nvPr/>
        </p:nvSpPr>
        <p:spPr bwMode="auto">
          <a:xfrm>
            <a:off x="6553200" y="2286000"/>
            <a:ext cx="228600" cy="381000"/>
          </a:xfrm>
          <a:prstGeom prst="irregularSeal2">
            <a:avLst/>
          </a:prstGeom>
          <a:solidFill>
            <a:srgbClr val="FF0000"/>
          </a:solidFill>
          <a:ln w="9525">
            <a:solidFill>
              <a:schemeClr val="tx1"/>
            </a:solidFill>
            <a:miter lim="800000"/>
            <a:headEnd/>
            <a:tailEnd/>
          </a:ln>
        </p:spPr>
        <p:txBody>
          <a:bodyPr wrap="none" anchor="ctr"/>
          <a:lstStyle/>
          <a:p>
            <a:endParaRPr lang="en-US"/>
          </a:p>
        </p:txBody>
      </p:sp>
      <p:sp>
        <p:nvSpPr>
          <p:cNvPr id="74764" name="AutoShape 12"/>
          <p:cNvSpPr>
            <a:spLocks noChangeArrowheads="1"/>
          </p:cNvSpPr>
          <p:nvPr/>
        </p:nvSpPr>
        <p:spPr bwMode="auto">
          <a:xfrm>
            <a:off x="7620000" y="1219200"/>
            <a:ext cx="228600" cy="381000"/>
          </a:xfrm>
          <a:prstGeom prst="irregularSeal2">
            <a:avLst/>
          </a:prstGeom>
          <a:solidFill>
            <a:schemeClr val="accent1"/>
          </a:solidFill>
          <a:ln w="9525">
            <a:solidFill>
              <a:schemeClr val="tx1"/>
            </a:solidFill>
            <a:miter lim="800000"/>
            <a:headEnd/>
            <a:tailEnd/>
          </a:ln>
        </p:spPr>
        <p:txBody>
          <a:bodyPr wrap="none" anchor="ctr"/>
          <a:lstStyle/>
          <a:p>
            <a:endParaRPr lang="en-US"/>
          </a:p>
        </p:txBody>
      </p:sp>
      <p:sp>
        <p:nvSpPr>
          <p:cNvPr id="74765" name="Text Box 13"/>
          <p:cNvSpPr txBox="1">
            <a:spLocks noChangeArrowheads="1"/>
          </p:cNvSpPr>
          <p:nvPr/>
        </p:nvSpPr>
        <p:spPr bwMode="auto">
          <a:xfrm>
            <a:off x="7807325" y="1244600"/>
            <a:ext cx="976313" cy="336550"/>
          </a:xfrm>
          <a:prstGeom prst="rect">
            <a:avLst/>
          </a:prstGeom>
          <a:noFill/>
          <a:ln w="9525">
            <a:noFill/>
            <a:miter lim="800000"/>
            <a:headEnd/>
            <a:tailEnd/>
          </a:ln>
        </p:spPr>
        <p:txBody>
          <a:bodyPr wrap="none">
            <a:spAutoFit/>
          </a:bodyPr>
          <a:lstStyle/>
          <a:p>
            <a:pPr eaLnBrk="0" hangingPunct="0"/>
            <a:r>
              <a:rPr lang="en-US" sz="1600"/>
              <a:t>DeFacto</a:t>
            </a:r>
          </a:p>
        </p:txBody>
      </p:sp>
      <p:sp>
        <p:nvSpPr>
          <p:cNvPr id="74766" name="AutoShape 14"/>
          <p:cNvSpPr>
            <a:spLocks noChangeArrowheads="1"/>
          </p:cNvSpPr>
          <p:nvPr/>
        </p:nvSpPr>
        <p:spPr bwMode="auto">
          <a:xfrm>
            <a:off x="6019800" y="2743200"/>
            <a:ext cx="228600" cy="381000"/>
          </a:xfrm>
          <a:prstGeom prst="irregularSeal2">
            <a:avLst/>
          </a:prstGeom>
          <a:solidFill>
            <a:schemeClr val="accent1"/>
          </a:solidFill>
          <a:ln w="9525">
            <a:solidFill>
              <a:schemeClr val="tx1"/>
            </a:solidFill>
            <a:miter lim="800000"/>
            <a:headEnd/>
            <a:tailEnd/>
          </a:ln>
        </p:spPr>
        <p:txBody>
          <a:bodyPr wrap="none" anchor="ctr"/>
          <a:lstStyle/>
          <a:p>
            <a:endParaRPr lang="en-US"/>
          </a:p>
        </p:txBody>
      </p:sp>
      <p:sp>
        <p:nvSpPr>
          <p:cNvPr id="74767" name="AutoShape 15"/>
          <p:cNvSpPr>
            <a:spLocks noChangeArrowheads="1"/>
          </p:cNvSpPr>
          <p:nvPr/>
        </p:nvSpPr>
        <p:spPr bwMode="auto">
          <a:xfrm>
            <a:off x="5791200" y="2514600"/>
            <a:ext cx="228600" cy="381000"/>
          </a:xfrm>
          <a:prstGeom prst="irregularSeal2">
            <a:avLst/>
          </a:prstGeom>
          <a:solidFill>
            <a:schemeClr val="accent1"/>
          </a:solidFill>
          <a:ln w="9525">
            <a:solidFill>
              <a:schemeClr val="tx1"/>
            </a:solidFill>
            <a:miter lim="800000"/>
            <a:headEnd/>
            <a:tailEnd/>
          </a:ln>
        </p:spPr>
        <p:txBody>
          <a:bodyPr wrap="none" anchor="ctr"/>
          <a:lstStyle/>
          <a:p>
            <a:endParaRPr lang="en-US"/>
          </a:p>
        </p:txBody>
      </p:sp>
      <p:sp>
        <p:nvSpPr>
          <p:cNvPr id="74768" name="AutoShape 16"/>
          <p:cNvSpPr>
            <a:spLocks noChangeArrowheads="1"/>
          </p:cNvSpPr>
          <p:nvPr/>
        </p:nvSpPr>
        <p:spPr bwMode="auto">
          <a:xfrm>
            <a:off x="4800600" y="4343400"/>
            <a:ext cx="228600" cy="381000"/>
          </a:xfrm>
          <a:prstGeom prst="irregularSeal2">
            <a:avLst/>
          </a:prstGeom>
          <a:solidFill>
            <a:schemeClr val="accent1"/>
          </a:solidFill>
          <a:ln w="9525">
            <a:solidFill>
              <a:schemeClr val="tx1"/>
            </a:solidFill>
            <a:miter lim="800000"/>
            <a:headEnd/>
            <a:tailEnd/>
          </a:ln>
        </p:spPr>
        <p:txBody>
          <a:bodyPr wrap="none" anchor="ctr"/>
          <a:lstStyle/>
          <a:p>
            <a:endParaRPr lang="en-US"/>
          </a:p>
        </p:txBody>
      </p:sp>
      <p:sp>
        <p:nvSpPr>
          <p:cNvPr id="74769" name="AutoShape 17"/>
          <p:cNvSpPr>
            <a:spLocks noChangeArrowheads="1"/>
          </p:cNvSpPr>
          <p:nvPr/>
        </p:nvSpPr>
        <p:spPr bwMode="auto">
          <a:xfrm>
            <a:off x="5029200" y="2438400"/>
            <a:ext cx="228600" cy="381000"/>
          </a:xfrm>
          <a:prstGeom prst="irregularSeal2">
            <a:avLst/>
          </a:prstGeom>
          <a:solidFill>
            <a:schemeClr val="accent1"/>
          </a:solidFill>
          <a:ln w="9525">
            <a:solidFill>
              <a:schemeClr val="tx1"/>
            </a:solidFill>
            <a:miter lim="800000"/>
            <a:headEnd/>
            <a:tailEnd/>
          </a:ln>
        </p:spPr>
        <p:txBody>
          <a:bodyPr wrap="none" anchor="ctr"/>
          <a:lstStyle/>
          <a:p>
            <a:endParaRPr lang="en-US"/>
          </a:p>
        </p:txBody>
      </p:sp>
      <p:sp>
        <p:nvSpPr>
          <p:cNvPr id="74770" name="Text Box 18"/>
          <p:cNvSpPr txBox="1">
            <a:spLocks noChangeArrowheads="1"/>
          </p:cNvSpPr>
          <p:nvPr/>
        </p:nvSpPr>
        <p:spPr bwMode="auto">
          <a:xfrm>
            <a:off x="3433763" y="1257300"/>
            <a:ext cx="2268537" cy="336550"/>
          </a:xfrm>
          <a:prstGeom prst="rect">
            <a:avLst/>
          </a:prstGeom>
          <a:solidFill>
            <a:schemeClr val="bg1"/>
          </a:solidFill>
          <a:ln w="9525">
            <a:noFill/>
            <a:miter lim="800000"/>
            <a:headEnd/>
            <a:tailEnd/>
          </a:ln>
        </p:spPr>
        <p:txBody>
          <a:bodyPr>
            <a:spAutoFit/>
          </a:bodyPr>
          <a:lstStyle/>
          <a:p>
            <a:pPr eaLnBrk="0" hangingPunct="0">
              <a:spcBef>
                <a:spcPct val="50000"/>
              </a:spcBef>
            </a:pPr>
            <a:r>
              <a:rPr lang="en-US" sz="1600"/>
              <a:t>Israel, 116 (102-130)</a:t>
            </a:r>
          </a:p>
        </p:txBody>
      </p:sp>
      <p:sp>
        <p:nvSpPr>
          <p:cNvPr id="74771" name="Text Box 19"/>
          <p:cNvSpPr txBox="1">
            <a:spLocks noChangeArrowheads="1"/>
          </p:cNvSpPr>
          <p:nvPr/>
        </p:nvSpPr>
        <p:spPr bwMode="auto">
          <a:xfrm>
            <a:off x="3119438" y="2900363"/>
            <a:ext cx="2698750" cy="336550"/>
          </a:xfrm>
          <a:prstGeom prst="rect">
            <a:avLst/>
          </a:prstGeom>
          <a:solidFill>
            <a:schemeClr val="bg1"/>
          </a:solidFill>
          <a:ln w="9525">
            <a:noFill/>
            <a:miter lim="800000"/>
            <a:headEnd/>
            <a:tailEnd/>
          </a:ln>
        </p:spPr>
        <p:txBody>
          <a:bodyPr wrap="none">
            <a:spAutoFit/>
          </a:bodyPr>
          <a:lstStyle/>
          <a:p>
            <a:pPr eaLnBrk="0" hangingPunct="0"/>
            <a:r>
              <a:rPr lang="en-US" sz="1600"/>
              <a:t>Pakistan, 52 (44-62), 1998</a:t>
            </a:r>
          </a:p>
        </p:txBody>
      </p:sp>
      <p:sp>
        <p:nvSpPr>
          <p:cNvPr id="74772" name="Text Box 20"/>
          <p:cNvSpPr txBox="1">
            <a:spLocks noChangeArrowheads="1"/>
          </p:cNvSpPr>
          <p:nvPr/>
        </p:nvSpPr>
        <p:spPr bwMode="auto">
          <a:xfrm>
            <a:off x="1365250" y="4725988"/>
            <a:ext cx="4041775" cy="336550"/>
          </a:xfrm>
          <a:prstGeom prst="rect">
            <a:avLst/>
          </a:prstGeom>
          <a:solidFill>
            <a:schemeClr val="bg1"/>
          </a:solidFill>
          <a:ln w="9525">
            <a:noFill/>
            <a:miter lim="800000"/>
            <a:headEnd/>
            <a:tailEnd/>
          </a:ln>
        </p:spPr>
        <p:txBody>
          <a:bodyPr>
            <a:spAutoFit/>
          </a:bodyPr>
          <a:lstStyle/>
          <a:p>
            <a:pPr algn="r" eaLnBrk="0" hangingPunct="0">
              <a:spcBef>
                <a:spcPct val="50000"/>
              </a:spcBef>
            </a:pPr>
            <a:r>
              <a:rPr lang="en-US" sz="1600"/>
              <a:t>South Africa 7, dismantled 1989, 1979?</a:t>
            </a:r>
          </a:p>
        </p:txBody>
      </p:sp>
      <p:sp>
        <p:nvSpPr>
          <p:cNvPr id="74773" name="AutoShape 23"/>
          <p:cNvSpPr>
            <a:spLocks noChangeArrowheads="1"/>
          </p:cNvSpPr>
          <p:nvPr/>
        </p:nvSpPr>
        <p:spPr bwMode="auto">
          <a:xfrm>
            <a:off x="6934200" y="2133600"/>
            <a:ext cx="228600" cy="381000"/>
          </a:xfrm>
          <a:prstGeom prst="irregularSeal2">
            <a:avLst/>
          </a:prstGeom>
          <a:solidFill>
            <a:schemeClr val="accent1"/>
          </a:solidFill>
          <a:ln w="9525">
            <a:solidFill>
              <a:schemeClr val="tx1"/>
            </a:solidFill>
            <a:miter lim="800000"/>
            <a:headEnd/>
            <a:tailEnd/>
          </a:ln>
        </p:spPr>
        <p:txBody>
          <a:bodyPr wrap="none" anchor="ctr"/>
          <a:lstStyle/>
          <a:p>
            <a:endParaRPr lang="en-US"/>
          </a:p>
        </p:txBody>
      </p:sp>
      <p:sp>
        <p:nvSpPr>
          <p:cNvPr id="74774" name="Rectangle 27"/>
          <p:cNvSpPr>
            <a:spLocks noChangeArrowheads="1"/>
          </p:cNvSpPr>
          <p:nvPr/>
        </p:nvSpPr>
        <p:spPr bwMode="auto">
          <a:xfrm>
            <a:off x="8464550" y="1736725"/>
            <a:ext cx="385763" cy="3949700"/>
          </a:xfrm>
          <a:prstGeom prst="rect">
            <a:avLst/>
          </a:prstGeom>
          <a:solidFill>
            <a:schemeClr val="bg1"/>
          </a:solidFill>
          <a:ln w="38100">
            <a:noFill/>
            <a:miter lim="800000"/>
            <a:headEnd/>
            <a:tailEnd type="none" w="lg" len="lg"/>
          </a:ln>
        </p:spPr>
        <p:txBody>
          <a:bodyPr wrap="none" anchor="ctr"/>
          <a:lstStyle/>
          <a:p>
            <a:endParaRPr lang="en-US"/>
          </a:p>
        </p:txBody>
      </p:sp>
      <p:sp>
        <p:nvSpPr>
          <p:cNvPr id="74775" name="AutoShape 24"/>
          <p:cNvSpPr>
            <a:spLocks noChangeArrowheads="1"/>
          </p:cNvSpPr>
          <p:nvPr/>
        </p:nvSpPr>
        <p:spPr bwMode="auto">
          <a:xfrm rot="-6038343">
            <a:off x="4800600" y="1981200"/>
            <a:ext cx="533400" cy="228600"/>
          </a:xfrm>
          <a:prstGeom prst="left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n-US"/>
          </a:p>
        </p:txBody>
      </p:sp>
      <p:sp>
        <p:nvSpPr>
          <p:cNvPr id="74776" name="AutoShape 25"/>
          <p:cNvSpPr>
            <a:spLocks noChangeArrowheads="1"/>
          </p:cNvSpPr>
          <p:nvPr/>
        </p:nvSpPr>
        <p:spPr bwMode="auto">
          <a:xfrm rot="4879261">
            <a:off x="5943600" y="3429000"/>
            <a:ext cx="533400" cy="228600"/>
          </a:xfrm>
          <a:prstGeom prst="left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n-US"/>
          </a:p>
        </p:txBody>
      </p:sp>
      <p:sp>
        <p:nvSpPr>
          <p:cNvPr id="74777" name="Text Box 22"/>
          <p:cNvSpPr txBox="1">
            <a:spLocks noChangeArrowheads="1"/>
          </p:cNvSpPr>
          <p:nvPr/>
        </p:nvSpPr>
        <p:spPr bwMode="auto">
          <a:xfrm>
            <a:off x="5562600" y="3810000"/>
            <a:ext cx="3173413" cy="336550"/>
          </a:xfrm>
          <a:prstGeom prst="rect">
            <a:avLst/>
          </a:prstGeom>
          <a:solidFill>
            <a:schemeClr val="bg1"/>
          </a:solidFill>
          <a:ln w="9525">
            <a:noFill/>
            <a:miter lim="800000"/>
            <a:headEnd/>
            <a:tailEnd/>
          </a:ln>
        </p:spPr>
        <p:txBody>
          <a:bodyPr>
            <a:spAutoFit/>
          </a:bodyPr>
          <a:lstStyle/>
          <a:p>
            <a:pPr eaLnBrk="0" hangingPunct="0">
              <a:spcBef>
                <a:spcPct val="50000"/>
              </a:spcBef>
            </a:pPr>
            <a:r>
              <a:rPr lang="en-US" sz="1600"/>
              <a:t>India, 85 (65-110), 1974, 1998</a:t>
            </a:r>
          </a:p>
        </p:txBody>
      </p:sp>
      <p:sp>
        <p:nvSpPr>
          <p:cNvPr id="74778" name="Text Box 21"/>
          <p:cNvSpPr txBox="1">
            <a:spLocks noChangeArrowheads="1"/>
          </p:cNvSpPr>
          <p:nvPr/>
        </p:nvSpPr>
        <p:spPr bwMode="auto">
          <a:xfrm>
            <a:off x="6823075" y="2555875"/>
            <a:ext cx="2320925" cy="336550"/>
          </a:xfrm>
          <a:prstGeom prst="rect">
            <a:avLst/>
          </a:prstGeom>
          <a:solidFill>
            <a:schemeClr val="bg1"/>
          </a:solidFill>
          <a:ln w="9525">
            <a:noFill/>
            <a:miter lim="800000"/>
            <a:headEnd/>
            <a:tailEnd/>
          </a:ln>
        </p:spPr>
        <p:txBody>
          <a:bodyPr lIns="0" rIns="0">
            <a:spAutoFit/>
          </a:bodyPr>
          <a:lstStyle/>
          <a:p>
            <a:pPr eaLnBrk="0" hangingPunct="0"/>
            <a:r>
              <a:rPr lang="en-US" sz="1600"/>
              <a:t>North Korea, 10?, 2007</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6274" name="Group 2"/>
          <p:cNvGraphicFramePr>
            <a:graphicFrameLocks noGrp="1"/>
          </p:cNvGraphicFramePr>
          <p:nvPr>
            <p:ph type="tbl" idx="1"/>
          </p:nvPr>
        </p:nvGraphicFramePr>
        <p:xfrm>
          <a:off x="1841500" y="628650"/>
          <a:ext cx="5486400" cy="3965575"/>
        </p:xfrm>
        <a:graphic>
          <a:graphicData uri="http://schemas.openxmlformats.org/drawingml/2006/table">
            <a:tbl>
              <a:tblPr/>
              <a:tblGrid>
                <a:gridCol w="2744788"/>
                <a:gridCol w="2741612"/>
              </a:tblGrid>
              <a:tr h="387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Comic Sans MS" pitchFamily="66" charset="0"/>
                        </a:rPr>
                        <a:t>Country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2"/>
                          </a:solidFill>
                          <a:effectLst/>
                          <a:latin typeface="Comic Sans MS" pitchFamily="66" charset="0"/>
                        </a:rPr>
                        <a:t>No. of weapons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Russia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Comic Sans MS" pitchFamily="66" charset="0"/>
                        </a:rPr>
                        <a:t>11,000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United States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Comic Sans MS" pitchFamily="66" charset="0"/>
                        </a:rPr>
                        <a:t>8,500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France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lg" len="lg"/>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China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Comic Sans MS" pitchFamily="66" charset="0"/>
                        </a:rPr>
                        <a:t>240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Britain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Comic Sans MS" pitchFamily="66" charset="0"/>
                        </a:rPr>
                        <a:t>225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Israel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Comic Sans MS" pitchFamily="66"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India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Comic Sans MS" pitchFamily="66" charset="0"/>
                        </a:rPr>
                        <a:t>80-100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Pakistan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Comic Sans MS" pitchFamily="66" charset="0"/>
                        </a:rPr>
                        <a:t>90-110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lg" len="lg"/>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North Korea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5813" name="Text Box 43"/>
          <p:cNvSpPr txBox="1">
            <a:spLocks noChangeArrowheads="1"/>
          </p:cNvSpPr>
          <p:nvPr/>
        </p:nvSpPr>
        <p:spPr bwMode="auto">
          <a:xfrm>
            <a:off x="39688" y="5195888"/>
            <a:ext cx="9072562" cy="1616075"/>
          </a:xfrm>
          <a:prstGeom prst="rect">
            <a:avLst/>
          </a:prstGeom>
          <a:solidFill>
            <a:srgbClr val="99CCFF"/>
          </a:solidFill>
          <a:ln w="38100">
            <a:noFill/>
            <a:miter lim="800000"/>
            <a:headEnd/>
            <a:tailEnd/>
          </a:ln>
        </p:spPr>
        <p:txBody>
          <a:bodyPr>
            <a:spAutoFit/>
          </a:bodyPr>
          <a:lstStyle/>
          <a:p>
            <a:pPr algn="just">
              <a:spcBef>
                <a:spcPct val="50000"/>
              </a:spcBef>
            </a:pPr>
            <a:r>
              <a:rPr lang="en-US" sz="2000">
                <a:solidFill>
                  <a:schemeClr val="hlink"/>
                </a:solidFill>
              </a:rPr>
              <a:t>32 additional countries possess sufficient nuclear explosive materials that could allow them to construct more weapons, some in a relatively short period of time.  The world could construct 100,000 more weapons with current material stockpiles.  The totals for the United States and Russia do not include ~6,500 warheads awaiting dismantlement. </a:t>
            </a:r>
          </a:p>
        </p:txBody>
      </p:sp>
      <p:sp>
        <p:nvSpPr>
          <p:cNvPr id="75814" name="Text Box 44"/>
          <p:cNvSpPr txBox="1">
            <a:spLocks noChangeArrowheads="1"/>
          </p:cNvSpPr>
          <p:nvPr/>
        </p:nvSpPr>
        <p:spPr bwMode="auto">
          <a:xfrm>
            <a:off x="61913" y="4676775"/>
            <a:ext cx="9055100" cy="336550"/>
          </a:xfrm>
          <a:prstGeom prst="rect">
            <a:avLst/>
          </a:prstGeom>
          <a:noFill/>
          <a:ln w="38100">
            <a:noFill/>
            <a:miter lim="800000"/>
            <a:headEnd/>
            <a:tailEnd type="none" w="lg" len="lg"/>
          </a:ln>
        </p:spPr>
        <p:txBody>
          <a:bodyPr>
            <a:spAutoFit/>
          </a:bodyPr>
          <a:lstStyle/>
          <a:p>
            <a:pPr marL="457200" indent="-457200" algn="ctr"/>
            <a:r>
              <a:rPr lang="en-US" sz="1600"/>
              <a:t>http://www.fas.org/programs/ssp/nukes/nuclearweapons/nukestatus.html</a:t>
            </a:r>
            <a:endParaRPr lang="en-US" sz="1600" i="1"/>
          </a:p>
        </p:txBody>
      </p:sp>
      <p:sp>
        <p:nvSpPr>
          <p:cNvPr id="75815" name="Text Box 45"/>
          <p:cNvSpPr txBox="1">
            <a:spLocks noChangeArrowheads="1"/>
          </p:cNvSpPr>
          <p:nvPr/>
        </p:nvSpPr>
        <p:spPr bwMode="auto">
          <a:xfrm>
            <a:off x="2049463" y="82550"/>
            <a:ext cx="5114925" cy="457200"/>
          </a:xfrm>
          <a:prstGeom prst="rect">
            <a:avLst/>
          </a:prstGeom>
          <a:noFill/>
          <a:ln w="38100">
            <a:noFill/>
            <a:miter lim="800000"/>
            <a:headEnd/>
            <a:tailEnd type="none" w="lg" len="lg"/>
          </a:ln>
        </p:spPr>
        <p:txBody>
          <a:bodyPr>
            <a:spAutoFit/>
          </a:bodyPr>
          <a:lstStyle/>
          <a:p>
            <a:pPr algn="ctr">
              <a:spcBef>
                <a:spcPct val="50000"/>
              </a:spcBef>
            </a:pPr>
            <a:r>
              <a:rPr lang="en-US">
                <a:solidFill>
                  <a:schemeClr val="tx2"/>
                </a:solidFill>
              </a:rPr>
              <a:t>2011 Nuclear Arsenals</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ext Box 4"/>
          <p:cNvSpPr txBox="1">
            <a:spLocks noChangeArrowheads="1"/>
          </p:cNvSpPr>
          <p:nvPr/>
        </p:nvSpPr>
        <p:spPr bwMode="auto">
          <a:xfrm>
            <a:off x="246063" y="342900"/>
            <a:ext cx="8716962" cy="5791200"/>
          </a:xfrm>
          <a:prstGeom prst="rect">
            <a:avLst/>
          </a:prstGeom>
          <a:noFill/>
          <a:ln w="38100">
            <a:noFill/>
            <a:miter lim="800000"/>
            <a:headEnd/>
            <a:tailEnd/>
          </a:ln>
        </p:spPr>
        <p:txBody>
          <a:bodyPr>
            <a:spAutoFit/>
          </a:bodyPr>
          <a:lstStyle/>
          <a:p>
            <a:pPr algn="ctr">
              <a:spcBef>
                <a:spcPct val="50000"/>
              </a:spcBef>
              <a:tabLst>
                <a:tab pos="685800" algn="l"/>
              </a:tabLst>
            </a:pPr>
            <a:r>
              <a:rPr lang="en-US" sz="2200" b="1"/>
              <a:t>A Note About Language</a:t>
            </a:r>
          </a:p>
          <a:p>
            <a:pPr>
              <a:spcBef>
                <a:spcPct val="50000"/>
              </a:spcBef>
              <a:tabLst>
                <a:tab pos="685800" algn="l"/>
              </a:tabLst>
            </a:pPr>
            <a:r>
              <a:rPr lang="en-US" sz="2200"/>
              <a:t>	People in the business of designing and planning the use of weapons designed for murdering millions of people tend to use sanitized terminology to insulate themselves from the horror of their work.  For example:</a:t>
            </a:r>
          </a:p>
          <a:p>
            <a:pPr>
              <a:spcBef>
                <a:spcPct val="50000"/>
              </a:spcBef>
              <a:tabLst>
                <a:tab pos="685800" algn="l"/>
              </a:tabLst>
            </a:pPr>
            <a:r>
              <a:rPr lang="en-US" sz="2200">
                <a:solidFill>
                  <a:schemeClr val="accent2"/>
                </a:solidFill>
              </a:rPr>
              <a:t>Theater weapons</a:t>
            </a:r>
            <a:r>
              <a:rPr lang="en-US" sz="2200"/>
              <a:t> – I think of the Kennedy Center, but they mean weapons for use in a battlefield- to country-size war, as opposed to intercontinental, such as cruise missiles.</a:t>
            </a:r>
          </a:p>
          <a:p>
            <a:pPr>
              <a:spcBef>
                <a:spcPct val="50000"/>
              </a:spcBef>
              <a:tabLst>
                <a:tab pos="685800" algn="l"/>
              </a:tabLst>
            </a:pPr>
            <a:r>
              <a:rPr lang="en-US" sz="2200">
                <a:solidFill>
                  <a:schemeClr val="accent2"/>
                </a:solidFill>
              </a:rPr>
              <a:t>Strategic weapons</a:t>
            </a:r>
            <a:r>
              <a:rPr lang="en-US" sz="2200"/>
              <a:t> – Intercontinental missiles.</a:t>
            </a:r>
          </a:p>
          <a:p>
            <a:pPr>
              <a:spcBef>
                <a:spcPct val="50000"/>
              </a:spcBef>
              <a:tabLst>
                <a:tab pos="685800" algn="l"/>
              </a:tabLst>
            </a:pPr>
            <a:r>
              <a:rPr lang="en-US" sz="2200">
                <a:solidFill>
                  <a:schemeClr val="accent2"/>
                </a:solidFill>
              </a:rPr>
              <a:t>Countervalue targets</a:t>
            </a:r>
            <a:r>
              <a:rPr lang="en-US" sz="2200"/>
              <a:t> – Cities where innocent people live.</a:t>
            </a:r>
          </a:p>
          <a:p>
            <a:pPr>
              <a:spcBef>
                <a:spcPct val="50000"/>
              </a:spcBef>
              <a:tabLst>
                <a:tab pos="685800" algn="l"/>
              </a:tabLst>
            </a:pPr>
            <a:r>
              <a:rPr lang="en-US" sz="2200">
                <a:solidFill>
                  <a:schemeClr val="accent2"/>
                </a:solidFill>
              </a:rPr>
              <a:t>Conventional weapons</a:t>
            </a:r>
            <a:r>
              <a:rPr lang="en-US" sz="2200"/>
              <a:t> – As if it is fine and normal to use them.</a:t>
            </a:r>
          </a:p>
          <a:p>
            <a:pPr>
              <a:spcBef>
                <a:spcPct val="50000"/>
              </a:spcBef>
              <a:tabLst>
                <a:tab pos="685800" algn="l"/>
              </a:tabLst>
            </a:pPr>
            <a:r>
              <a:rPr lang="en-US" sz="2200">
                <a:solidFill>
                  <a:schemeClr val="accent2"/>
                </a:solidFill>
              </a:rPr>
              <a:t>Nuclear war</a:t>
            </a:r>
            <a:r>
              <a:rPr lang="en-US" sz="2200"/>
              <a:t> – To make people imagine the scale of wars they know of, such as World War II or Vietnam.  I use the term </a:t>
            </a:r>
            <a:r>
              <a:rPr lang="ja-JP" altLang="en-US" sz="2200"/>
              <a:t>“</a:t>
            </a:r>
            <a:r>
              <a:rPr lang="en-US" altLang="ja-JP" sz="2200"/>
              <a:t>nuclear holocaust,</a:t>
            </a:r>
            <a:r>
              <a:rPr lang="ja-JP" altLang="en-US" sz="2200"/>
              <a:t>”</a:t>
            </a:r>
            <a:r>
              <a:rPr lang="en-US" altLang="ja-JP" sz="2200"/>
              <a:t> to more appropriately describe the effects.</a:t>
            </a:r>
            <a:endParaRPr lang="en-US" sz="220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5"/>
          <p:cNvSpPr txBox="1">
            <a:spLocks noChangeArrowheads="1"/>
          </p:cNvSpPr>
          <p:nvPr/>
        </p:nvSpPr>
        <p:spPr bwMode="auto">
          <a:xfrm>
            <a:off x="668338" y="914400"/>
            <a:ext cx="7620000" cy="3560763"/>
          </a:xfrm>
          <a:prstGeom prst="rect">
            <a:avLst/>
          </a:prstGeom>
          <a:noFill/>
          <a:ln w="9525">
            <a:noFill/>
            <a:miter lim="800000"/>
            <a:headEnd/>
            <a:tailEnd/>
          </a:ln>
        </p:spPr>
        <p:txBody>
          <a:bodyPr>
            <a:spAutoFit/>
          </a:bodyPr>
          <a:lstStyle/>
          <a:p>
            <a:pPr>
              <a:spcBef>
                <a:spcPct val="50000"/>
              </a:spcBef>
            </a:pPr>
            <a:r>
              <a:rPr lang="en-US"/>
              <a:t>One megaton (MT) is the explosive power of a million tons of TNT. </a:t>
            </a:r>
          </a:p>
          <a:p>
            <a:pPr>
              <a:spcBef>
                <a:spcPct val="50000"/>
              </a:spcBef>
            </a:pPr>
            <a:endParaRPr lang="en-US"/>
          </a:p>
          <a:p>
            <a:pPr algn="ctr">
              <a:spcBef>
                <a:spcPct val="50000"/>
              </a:spcBef>
            </a:pPr>
            <a:r>
              <a:rPr lang="en-US"/>
              <a:t>1 MT = 1000 kT = 10</a:t>
            </a:r>
            <a:r>
              <a:rPr lang="en-US" baseline="30000"/>
              <a:t>6 </a:t>
            </a:r>
            <a:r>
              <a:rPr lang="en-US"/>
              <a:t>tons = 10</a:t>
            </a:r>
            <a:r>
              <a:rPr lang="en-US" baseline="30000"/>
              <a:t>9</a:t>
            </a:r>
            <a:r>
              <a:rPr lang="en-US"/>
              <a:t> kg = 10</a:t>
            </a:r>
            <a:r>
              <a:rPr lang="en-US" baseline="30000"/>
              <a:t>12</a:t>
            </a:r>
            <a:r>
              <a:rPr lang="en-US"/>
              <a:t> g</a:t>
            </a:r>
          </a:p>
          <a:p>
            <a:pPr algn="ctr">
              <a:spcBef>
                <a:spcPct val="50000"/>
              </a:spcBef>
            </a:pPr>
            <a:r>
              <a:rPr lang="en-US"/>
              <a:t>= 1,000,000,000,000 g = 1 Tg</a:t>
            </a:r>
          </a:p>
          <a:p>
            <a:pPr algn="ctr">
              <a:spcBef>
                <a:spcPct val="50000"/>
              </a:spcBef>
            </a:pPr>
            <a:endParaRPr lang="en-US"/>
          </a:p>
          <a:p>
            <a:pPr algn="ctr">
              <a:spcBef>
                <a:spcPct val="50000"/>
              </a:spcBef>
            </a:pPr>
            <a:r>
              <a:rPr lang="en-US"/>
              <a:t>1 MT = 10</a:t>
            </a:r>
            <a:r>
              <a:rPr lang="en-US" baseline="30000"/>
              <a:t>15</a:t>
            </a:r>
            <a:r>
              <a:rPr lang="en-US"/>
              <a:t> calories = 4.2 x 10</a:t>
            </a:r>
            <a:r>
              <a:rPr lang="en-US" baseline="30000"/>
              <a:t>15</a:t>
            </a:r>
            <a:r>
              <a:rPr lang="en-US"/>
              <a:t> joules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719" name="Group 143"/>
          <p:cNvGraphicFramePr>
            <a:graphicFrameLocks noGrp="1"/>
          </p:cNvGraphicFramePr>
          <p:nvPr/>
        </p:nvGraphicFramePr>
        <p:xfrm>
          <a:off x="1222375" y="635000"/>
          <a:ext cx="6397625" cy="4064000"/>
        </p:xfrm>
        <a:graphic>
          <a:graphicData uri="http://schemas.openxmlformats.org/drawingml/2006/table">
            <a:tbl>
              <a:tblPr/>
              <a:tblGrid>
                <a:gridCol w="2511425"/>
                <a:gridCol w="2057400"/>
                <a:gridCol w="1828800"/>
              </a:tblGrid>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2"/>
                        </a:solidFill>
                        <a:effectLst/>
                        <a:latin typeface="Comic Sans MS" pitchFamily="66"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smtClean="0">
                          <a:ln>
                            <a:noFill/>
                          </a:ln>
                          <a:solidFill>
                            <a:schemeClr val="tx2"/>
                          </a:solidFill>
                          <a:effectLst/>
                          <a:latin typeface="Comic Sans MS" pitchFamily="66" charset="0"/>
                          <a:ea typeface="MS PGothic" pitchFamily="34" charset="-128"/>
                        </a:rPr>
                        <a:t>Warheads</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smtClean="0">
                          <a:ln>
                            <a:noFill/>
                          </a:ln>
                          <a:solidFill>
                            <a:schemeClr val="tx2"/>
                          </a:solidFill>
                          <a:effectLst/>
                          <a:latin typeface="Comic Sans MS" pitchFamily="66" charset="0"/>
                          <a:ea typeface="MS PGothic" pitchFamily="34" charset="-128"/>
                        </a:rPr>
                        <a:t>MT  </a:t>
                      </a:r>
                    </a:p>
                  </a:txBody>
                  <a:tcP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USA</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9,800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4000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USSR</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8,600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6000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Others</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smtClean="0">
                          <a:ln>
                            <a:noFill/>
                          </a:ln>
                          <a:solidFill>
                            <a:schemeClr val="tx2"/>
                          </a:solidFill>
                          <a:effectLst/>
                          <a:latin typeface="Comic Sans MS" pitchFamily="66" charset="0"/>
                          <a:ea typeface="MS PGothic" pitchFamily="34" charset="-128"/>
                        </a:rPr>
                        <a:t>     300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  </a:t>
                      </a:r>
                      <a:r>
                        <a:rPr kumimoji="0" lang="en-US" sz="2000" b="0" i="0" u="sng" strike="noStrike" cap="none" normalizeH="0" baseline="0" smtClean="0">
                          <a:ln>
                            <a:noFill/>
                          </a:ln>
                          <a:solidFill>
                            <a:schemeClr val="tx2"/>
                          </a:solidFill>
                          <a:effectLst/>
                          <a:latin typeface="Comic Sans MS" pitchFamily="66" charset="0"/>
                          <a:ea typeface="MS PGothic" pitchFamily="34" charset="-128"/>
                        </a:rPr>
                        <a:t>    200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smtClean="0">
                          <a:ln>
                            <a:noFill/>
                          </a:ln>
                          <a:solidFill>
                            <a:schemeClr val="accent2"/>
                          </a:solidFill>
                          <a:effectLst/>
                          <a:latin typeface="Comic Sans MS" pitchFamily="66" charset="0"/>
                          <a:ea typeface="MS PGothic" pitchFamily="34" charset="-128"/>
                        </a:rPr>
                        <a:t>“</a:t>
                      </a:r>
                      <a:r>
                        <a:rPr kumimoji="0" lang="en-US" altLang="ja-JP" sz="2000" b="1" i="0" u="none" strike="noStrike" cap="none" normalizeH="0" baseline="0" smtClean="0">
                          <a:ln>
                            <a:noFill/>
                          </a:ln>
                          <a:solidFill>
                            <a:schemeClr val="accent2"/>
                          </a:solidFill>
                          <a:effectLst/>
                          <a:latin typeface="Comic Sans MS" pitchFamily="66" charset="0"/>
                          <a:ea typeface="MS PGothic" pitchFamily="34" charset="-128"/>
                        </a:rPr>
                        <a:t>Strategic</a:t>
                      </a:r>
                      <a:r>
                        <a:rPr kumimoji="0" lang="ja-JP" altLang="en-US" sz="2000" b="1" i="0" u="none" strike="noStrike" cap="none" normalizeH="0" baseline="0" smtClean="0">
                          <a:ln>
                            <a:noFill/>
                          </a:ln>
                          <a:solidFill>
                            <a:schemeClr val="accent2"/>
                          </a:solidFill>
                          <a:effectLst/>
                          <a:latin typeface="Comic Sans MS" pitchFamily="66" charset="0"/>
                          <a:ea typeface="MS PGothic" pitchFamily="34" charset="-128"/>
                        </a:rPr>
                        <a:t>”</a:t>
                      </a:r>
                      <a:endParaRPr kumimoji="0" lang="en-US" sz="2000" b="1" i="0" u="none" strike="noStrike" cap="none" normalizeH="0" baseline="0" smtClean="0">
                        <a:ln>
                          <a:noFill/>
                        </a:ln>
                        <a:solidFill>
                          <a:schemeClr val="accent2"/>
                        </a:solidFill>
                        <a:effectLst/>
                        <a:latin typeface="Comic Sans MS" pitchFamily="66"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Comic Sans MS" pitchFamily="66" charset="0"/>
                          <a:ea typeface="MS PGothic" pitchFamily="34" charset="-128"/>
                        </a:rPr>
                        <a:t>~19,000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Comic Sans MS" pitchFamily="66" charset="0"/>
                          <a:ea typeface="MS PGothic" pitchFamily="34" charset="-128"/>
                        </a:rPr>
                        <a:t>~10,000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USA</a:t>
                      </a:r>
                    </a:p>
                  </a:txBody>
                  <a:tcP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16,000</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2000</a:t>
                      </a:r>
                    </a:p>
                  </a:txBody>
                  <a:tcP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USSR</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14,000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3000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Comic Sans MS" pitchFamily="66" charset="0"/>
                          <a:ea typeface="MS PGothic" pitchFamily="34" charset="-128"/>
                        </a:rPr>
                        <a:t>Others</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smtClean="0">
                          <a:ln>
                            <a:noFill/>
                          </a:ln>
                          <a:solidFill>
                            <a:schemeClr val="tx2"/>
                          </a:solidFill>
                          <a:effectLst/>
                          <a:latin typeface="Comic Sans MS" pitchFamily="66" charset="0"/>
                          <a:ea typeface="MS PGothic" pitchFamily="34" charset="-128"/>
                        </a:rPr>
                        <a:t>      600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smtClean="0">
                          <a:ln>
                            <a:noFill/>
                          </a:ln>
                          <a:solidFill>
                            <a:schemeClr val="tx2"/>
                          </a:solidFill>
                          <a:effectLst/>
                          <a:latin typeface="Comic Sans MS" pitchFamily="66" charset="0"/>
                          <a:ea typeface="MS PGothic" pitchFamily="34" charset="-128"/>
                        </a:rPr>
                        <a:t>     150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smtClean="0">
                          <a:ln>
                            <a:noFill/>
                          </a:ln>
                          <a:solidFill>
                            <a:schemeClr val="accent2"/>
                          </a:solidFill>
                          <a:effectLst/>
                          <a:latin typeface="Comic Sans MS" pitchFamily="66" charset="0"/>
                          <a:ea typeface="MS PGothic" pitchFamily="34" charset="-128"/>
                        </a:rPr>
                        <a:t>“</a:t>
                      </a:r>
                      <a:r>
                        <a:rPr kumimoji="0" lang="en-US" altLang="ja-JP" sz="2000" b="1" i="0" u="none" strike="noStrike" cap="none" normalizeH="0" baseline="0" smtClean="0">
                          <a:ln>
                            <a:noFill/>
                          </a:ln>
                          <a:solidFill>
                            <a:schemeClr val="accent2"/>
                          </a:solidFill>
                          <a:effectLst/>
                          <a:latin typeface="Comic Sans MS" pitchFamily="66" charset="0"/>
                          <a:ea typeface="MS PGothic" pitchFamily="34" charset="-128"/>
                        </a:rPr>
                        <a:t>Theater</a:t>
                      </a:r>
                      <a:r>
                        <a:rPr kumimoji="0" lang="ja-JP" altLang="en-US" sz="2000" b="1" i="0" u="none" strike="noStrike" cap="none" normalizeH="0" baseline="0" smtClean="0">
                          <a:ln>
                            <a:noFill/>
                          </a:ln>
                          <a:solidFill>
                            <a:schemeClr val="accent2"/>
                          </a:solidFill>
                          <a:effectLst/>
                          <a:latin typeface="Comic Sans MS" pitchFamily="66" charset="0"/>
                          <a:ea typeface="MS PGothic" pitchFamily="34" charset="-128"/>
                        </a:rPr>
                        <a:t>”</a:t>
                      </a:r>
                      <a:endParaRPr kumimoji="0" lang="en-US" sz="2000" b="1" i="0" u="none" strike="noStrike" cap="none" normalizeH="0" baseline="0" smtClean="0">
                        <a:ln>
                          <a:noFill/>
                        </a:ln>
                        <a:solidFill>
                          <a:schemeClr val="accent2"/>
                        </a:solidFill>
                        <a:effectLst/>
                        <a:latin typeface="Comic Sans MS" pitchFamily="66"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Comic Sans MS" pitchFamily="66" charset="0"/>
                          <a:ea typeface="MS PGothic" pitchFamily="34" charset="-128"/>
                        </a:rPr>
                        <a:t>~30,000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Comic Sans MS" pitchFamily="66" charset="0"/>
                          <a:ea typeface="MS PGothic" pitchFamily="34" charset="-128"/>
                        </a:rPr>
                        <a:t>~5,000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Comic Sans MS" pitchFamily="66" charset="0"/>
                          <a:ea typeface="MS PGothic" pitchFamily="34" charset="-128"/>
                        </a:rPr>
                        <a:t>Grand Total</a:t>
                      </a:r>
                    </a:p>
                  </a:txBody>
                  <a:tcP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Comic Sans MS" pitchFamily="66" charset="0"/>
                          <a:ea typeface="MS PGothic" pitchFamily="34" charset="-128"/>
                        </a:rPr>
                        <a:t>~50,000</a:t>
                      </a: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Comic Sans MS" pitchFamily="66" charset="0"/>
                          <a:ea typeface="MS PGothic" pitchFamily="34" charset="-128"/>
                        </a:rPr>
                        <a:t>~15,000</a:t>
                      </a:r>
                    </a:p>
                  </a:txBody>
                  <a:tcP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8887" name="Text Box 56"/>
          <p:cNvSpPr txBox="1">
            <a:spLocks noChangeArrowheads="1"/>
          </p:cNvSpPr>
          <p:nvPr/>
        </p:nvSpPr>
        <p:spPr bwMode="auto">
          <a:xfrm>
            <a:off x="2667000" y="25400"/>
            <a:ext cx="3886200" cy="457200"/>
          </a:xfrm>
          <a:prstGeom prst="rect">
            <a:avLst/>
          </a:prstGeom>
          <a:noFill/>
          <a:ln w="9525">
            <a:noFill/>
            <a:miter lim="800000"/>
            <a:headEnd/>
            <a:tailEnd/>
          </a:ln>
        </p:spPr>
        <p:txBody>
          <a:bodyPr>
            <a:spAutoFit/>
          </a:bodyPr>
          <a:lstStyle/>
          <a:p>
            <a:pPr algn="ctr">
              <a:spcBef>
                <a:spcPct val="50000"/>
              </a:spcBef>
            </a:pPr>
            <a:r>
              <a:rPr lang="en-US" b="1"/>
              <a:t>World Arsenals (1985)</a:t>
            </a:r>
          </a:p>
        </p:txBody>
      </p:sp>
      <p:sp>
        <p:nvSpPr>
          <p:cNvPr id="24633" name="Text Box 57"/>
          <p:cNvSpPr txBox="1">
            <a:spLocks noChangeArrowheads="1"/>
          </p:cNvSpPr>
          <p:nvPr/>
        </p:nvSpPr>
        <p:spPr bwMode="auto">
          <a:xfrm>
            <a:off x="685800" y="4749800"/>
            <a:ext cx="8001000" cy="701675"/>
          </a:xfrm>
          <a:prstGeom prst="rect">
            <a:avLst/>
          </a:prstGeom>
          <a:noFill/>
          <a:ln w="9525">
            <a:noFill/>
            <a:miter lim="800000"/>
            <a:headEnd/>
            <a:tailEnd/>
          </a:ln>
        </p:spPr>
        <p:txBody>
          <a:bodyPr>
            <a:spAutoFit/>
          </a:bodyPr>
          <a:lstStyle/>
          <a:p>
            <a:pPr>
              <a:spcBef>
                <a:spcPct val="50000"/>
              </a:spcBef>
            </a:pPr>
            <a:r>
              <a:rPr lang="en-US" sz="2000" b="1">
                <a:solidFill>
                  <a:schemeClr val="accent2"/>
                </a:solidFill>
              </a:rPr>
              <a:t>Total yield of all explosive bombs used in World War II (including Hiroshima and Nagasaki) = </a:t>
            </a:r>
            <a:r>
              <a:rPr lang="en-US" sz="2000" b="1" u="sng">
                <a:solidFill>
                  <a:schemeClr val="accent2"/>
                </a:solidFill>
              </a:rPr>
              <a:t>2-3 MT!</a:t>
            </a:r>
          </a:p>
        </p:txBody>
      </p:sp>
      <p:sp>
        <p:nvSpPr>
          <p:cNvPr id="24634" name="Text Box 58"/>
          <p:cNvSpPr txBox="1">
            <a:spLocks noChangeArrowheads="1"/>
          </p:cNvSpPr>
          <p:nvPr/>
        </p:nvSpPr>
        <p:spPr bwMode="auto">
          <a:xfrm>
            <a:off x="685800" y="5495925"/>
            <a:ext cx="8001000" cy="701675"/>
          </a:xfrm>
          <a:prstGeom prst="rect">
            <a:avLst/>
          </a:prstGeom>
          <a:noFill/>
          <a:ln w="9525">
            <a:noFill/>
            <a:miter lim="800000"/>
            <a:headEnd/>
            <a:tailEnd/>
          </a:ln>
        </p:spPr>
        <p:txBody>
          <a:bodyPr>
            <a:spAutoFit/>
          </a:bodyPr>
          <a:lstStyle/>
          <a:p>
            <a:pPr>
              <a:spcBef>
                <a:spcPct val="50000"/>
              </a:spcBef>
            </a:pPr>
            <a:r>
              <a:rPr lang="en-US" sz="2000" b="1"/>
              <a:t>Total yield of all explosive bombs used in all warfare in the history of the world = </a:t>
            </a:r>
            <a:r>
              <a:rPr lang="en-US" sz="2000" b="1" u="sng"/>
              <a:t>10 MT!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33" grpId="0" autoUpdateAnimBg="0"/>
      <p:bldP spid="246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219200" y="838200"/>
            <a:ext cx="6705600" cy="4524375"/>
          </a:xfrm>
          <a:prstGeom prst="rect">
            <a:avLst/>
          </a:prstGeom>
          <a:noFill/>
          <a:ln w="9525">
            <a:noFill/>
            <a:miter lim="800000"/>
            <a:headEnd/>
            <a:tailEnd/>
          </a:ln>
        </p:spPr>
        <p:txBody>
          <a:bodyPr>
            <a:spAutoFit/>
          </a:bodyPr>
          <a:lstStyle/>
          <a:p>
            <a:pPr algn="ctr">
              <a:spcBef>
                <a:spcPct val="50000"/>
              </a:spcBef>
            </a:pPr>
            <a:r>
              <a:rPr lang="en-US"/>
              <a:t>Today</a:t>
            </a:r>
            <a:r>
              <a:rPr lang="ja-JP" altLang="en-US"/>
              <a:t>’</a:t>
            </a:r>
            <a:r>
              <a:rPr lang="en-US" altLang="ja-JP"/>
              <a:t>s arsenal (2013) is about 1/3 of the 1985 arsenal.   It (5,000 MT) is the equivalent of the explosive power of</a:t>
            </a:r>
          </a:p>
          <a:p>
            <a:pPr algn="ctr">
              <a:spcBef>
                <a:spcPct val="50000"/>
              </a:spcBef>
            </a:pPr>
            <a:r>
              <a:rPr lang="en-US" b="1">
                <a:solidFill>
                  <a:schemeClr val="accent2"/>
                </a:solidFill>
              </a:rPr>
              <a:t> 5,000,000,000,000 kg</a:t>
            </a:r>
            <a:br>
              <a:rPr lang="en-US" b="1">
                <a:solidFill>
                  <a:schemeClr val="accent2"/>
                </a:solidFill>
              </a:rPr>
            </a:br>
            <a:r>
              <a:rPr lang="en-US" b="1">
                <a:solidFill>
                  <a:schemeClr val="accent2"/>
                </a:solidFill>
              </a:rPr>
              <a:t>(11,000,000,000,000 lbs)</a:t>
            </a:r>
            <a:br>
              <a:rPr lang="en-US" b="1">
                <a:solidFill>
                  <a:schemeClr val="accent2"/>
                </a:solidFill>
              </a:rPr>
            </a:br>
            <a:r>
              <a:rPr lang="en-US" b="1">
                <a:solidFill>
                  <a:schemeClr val="accent2"/>
                </a:solidFill>
              </a:rPr>
              <a:t>of TNT.</a:t>
            </a:r>
          </a:p>
          <a:p>
            <a:pPr algn="ctr">
              <a:spcBef>
                <a:spcPct val="50000"/>
              </a:spcBef>
            </a:pPr>
            <a:r>
              <a:rPr lang="en-US"/>
              <a:t>If we divided this up and gave everyone on the planet his or her share, each person would have the equivalent of</a:t>
            </a:r>
            <a:br>
              <a:rPr lang="en-US"/>
            </a:br>
            <a:r>
              <a:rPr lang="en-US"/>
              <a:t>700 kg (more than 1400 lbs)</a:t>
            </a:r>
            <a:br>
              <a:rPr lang="en-US"/>
            </a:br>
            <a:r>
              <a:rPr lang="en-US"/>
              <a:t>of TNT.</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3309"/>
          <p:cNvGrpSpPr>
            <a:grpSpLocks noChangeAspect="1"/>
          </p:cNvGrpSpPr>
          <p:nvPr/>
        </p:nvGrpSpPr>
        <p:grpSpPr bwMode="auto">
          <a:xfrm>
            <a:off x="1914525" y="228600"/>
            <a:ext cx="5348288" cy="5302250"/>
            <a:chOff x="948" y="198"/>
            <a:chExt cx="4158" cy="4122"/>
          </a:xfrm>
        </p:grpSpPr>
        <p:grpSp>
          <p:nvGrpSpPr>
            <p:cNvPr id="80903" name="Group 919"/>
            <p:cNvGrpSpPr>
              <a:grpSpLocks noChangeAspect="1"/>
            </p:cNvGrpSpPr>
            <p:nvPr/>
          </p:nvGrpSpPr>
          <p:grpSpPr bwMode="auto">
            <a:xfrm>
              <a:off x="948" y="198"/>
              <a:ext cx="4158" cy="1128"/>
              <a:chOff x="948" y="198"/>
              <a:chExt cx="4158" cy="1128"/>
            </a:xfrm>
          </p:grpSpPr>
          <p:grpSp>
            <p:nvGrpSpPr>
              <p:cNvPr id="83027" name="Group 388"/>
              <p:cNvGrpSpPr>
                <a:grpSpLocks noChangeAspect="1"/>
              </p:cNvGrpSpPr>
              <p:nvPr/>
            </p:nvGrpSpPr>
            <p:grpSpPr bwMode="auto">
              <a:xfrm>
                <a:off x="948" y="198"/>
                <a:ext cx="4158" cy="378"/>
                <a:chOff x="948" y="198"/>
                <a:chExt cx="4158" cy="378"/>
              </a:xfrm>
            </p:grpSpPr>
            <p:grpSp>
              <p:nvGrpSpPr>
                <p:cNvPr id="83558" name="Group 27"/>
                <p:cNvGrpSpPr>
                  <a:grpSpLocks noChangeAspect="1"/>
                </p:cNvGrpSpPr>
                <p:nvPr/>
              </p:nvGrpSpPr>
              <p:grpSpPr bwMode="auto">
                <a:xfrm>
                  <a:off x="948" y="198"/>
                  <a:ext cx="378" cy="378"/>
                  <a:chOff x="948" y="198"/>
                  <a:chExt cx="2322" cy="2322"/>
                </a:xfrm>
              </p:grpSpPr>
              <p:sp>
                <p:nvSpPr>
                  <p:cNvPr id="83799" name="Rectangle 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800" name="Oval 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1" name="Oval 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2" name="Oval 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3" name="Oval 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4" name="Oval 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5" name="Oval 1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6" name="Oval 1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7" name="Oval 1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8" name="Oval 1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09" name="Oval 1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0" name="Oval 1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1" name="Oval 1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2" name="Oval 1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3" name="Oval 1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4" name="Oval 1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5" name="Oval 2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6" name="Oval 2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7" name="Oval 2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8" name="Oval 2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19" name="Oval 2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20" name="Oval 2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821" name="Oval 2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59" name="Group 28"/>
                <p:cNvGrpSpPr>
                  <a:grpSpLocks noChangeAspect="1"/>
                </p:cNvGrpSpPr>
                <p:nvPr/>
              </p:nvGrpSpPr>
              <p:grpSpPr bwMode="auto">
                <a:xfrm>
                  <a:off x="1326" y="198"/>
                  <a:ext cx="378" cy="378"/>
                  <a:chOff x="948" y="198"/>
                  <a:chExt cx="2322" cy="2322"/>
                </a:xfrm>
              </p:grpSpPr>
              <p:sp>
                <p:nvSpPr>
                  <p:cNvPr id="83776" name="Rectangle 2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777" name="Oval 3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78" name="Oval 3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79" name="Oval 3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0" name="Oval 3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1" name="Oval 3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2" name="Oval 3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3" name="Oval 3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4" name="Oval 3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5" name="Oval 3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6" name="Oval 3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7" name="Oval 4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8" name="Oval 4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89" name="Oval 4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0" name="Oval 4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1" name="Oval 4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2" name="Oval 4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3" name="Oval 4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4" name="Oval 4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5" name="Oval 4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6" name="Oval 4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7" name="Oval 5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98" name="Oval 5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0" name="Group 52"/>
                <p:cNvGrpSpPr>
                  <a:grpSpLocks noChangeAspect="1"/>
                </p:cNvGrpSpPr>
                <p:nvPr/>
              </p:nvGrpSpPr>
              <p:grpSpPr bwMode="auto">
                <a:xfrm>
                  <a:off x="1704" y="198"/>
                  <a:ext cx="378" cy="378"/>
                  <a:chOff x="948" y="198"/>
                  <a:chExt cx="2322" cy="2322"/>
                </a:xfrm>
              </p:grpSpPr>
              <p:sp>
                <p:nvSpPr>
                  <p:cNvPr id="83753" name="Rectangle 5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754" name="Oval 5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55" name="Oval 5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56" name="Oval 5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57" name="Oval 5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58" name="Oval 5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59" name="Oval 5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0" name="Oval 6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1" name="Oval 6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2" name="Oval 6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3" name="Oval 6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4" name="Oval 6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5" name="Oval 6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6" name="Oval 6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7" name="Oval 6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8" name="Oval 6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69" name="Oval 6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70" name="Oval 7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71" name="Oval 7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72" name="Oval 7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73" name="Oval 7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74" name="Oval 7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75" name="Oval 7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1" name="Group 100"/>
                <p:cNvGrpSpPr>
                  <a:grpSpLocks noChangeAspect="1"/>
                </p:cNvGrpSpPr>
                <p:nvPr/>
              </p:nvGrpSpPr>
              <p:grpSpPr bwMode="auto">
                <a:xfrm>
                  <a:off x="4728" y="198"/>
                  <a:ext cx="378" cy="378"/>
                  <a:chOff x="948" y="198"/>
                  <a:chExt cx="2322" cy="2322"/>
                </a:xfrm>
              </p:grpSpPr>
              <p:sp>
                <p:nvSpPr>
                  <p:cNvPr id="83730" name="Rectangle 10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731" name="Oval 10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32" name="Oval 10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33" name="Oval 10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34" name="Oval 10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35" name="Oval 10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36" name="Oval 10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37" name="Oval 10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38" name="Oval 10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39" name="Oval 11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0" name="Oval 11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1" name="Oval 11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2" name="Oval 11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3" name="Oval 11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4" name="Oval 11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5" name="Oval 11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6" name="Oval 11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7" name="Oval 11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8" name="Oval 11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49" name="Oval 12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50" name="Oval 12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51" name="Oval 12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52" name="Oval 12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2" name="Group 220"/>
                <p:cNvGrpSpPr>
                  <a:grpSpLocks noChangeAspect="1"/>
                </p:cNvGrpSpPr>
                <p:nvPr/>
              </p:nvGrpSpPr>
              <p:grpSpPr bwMode="auto">
                <a:xfrm>
                  <a:off x="2082" y="198"/>
                  <a:ext cx="378" cy="378"/>
                  <a:chOff x="948" y="198"/>
                  <a:chExt cx="2322" cy="2322"/>
                </a:xfrm>
              </p:grpSpPr>
              <p:sp>
                <p:nvSpPr>
                  <p:cNvPr id="83707" name="Rectangle 22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708" name="Oval 22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09" name="Oval 22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0" name="Oval 22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1" name="Oval 22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2" name="Oval 22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3" name="Oval 22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4" name="Oval 22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5" name="Oval 22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6" name="Oval 23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7" name="Oval 23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8" name="Oval 23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19" name="Oval 23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0" name="Oval 23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1" name="Oval 23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2" name="Oval 23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3" name="Oval 23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4" name="Oval 23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5" name="Oval 23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6" name="Oval 24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7" name="Oval 24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8" name="Oval 24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29" name="Oval 24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3" name="Group 244"/>
                <p:cNvGrpSpPr>
                  <a:grpSpLocks noChangeAspect="1"/>
                </p:cNvGrpSpPr>
                <p:nvPr/>
              </p:nvGrpSpPr>
              <p:grpSpPr bwMode="auto">
                <a:xfrm>
                  <a:off x="2460" y="198"/>
                  <a:ext cx="378" cy="378"/>
                  <a:chOff x="948" y="198"/>
                  <a:chExt cx="2322" cy="2322"/>
                </a:xfrm>
              </p:grpSpPr>
              <p:sp>
                <p:nvSpPr>
                  <p:cNvPr id="83684" name="Rectangle 24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685" name="Oval 24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86" name="Oval 24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87" name="Oval 24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88" name="Oval 24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89" name="Oval 25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0" name="Oval 25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1" name="Oval 25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2" name="Oval 25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3" name="Oval 25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4" name="Oval 25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5" name="Oval 25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6" name="Oval 25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7" name="Oval 25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8" name="Oval 25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99" name="Oval 26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00" name="Oval 26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01" name="Oval 26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02" name="Oval 26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03" name="Oval 26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04" name="Oval 26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05" name="Oval 26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706" name="Oval 26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4" name="Group 268"/>
                <p:cNvGrpSpPr>
                  <a:grpSpLocks noChangeAspect="1"/>
                </p:cNvGrpSpPr>
                <p:nvPr/>
              </p:nvGrpSpPr>
              <p:grpSpPr bwMode="auto">
                <a:xfrm>
                  <a:off x="2838" y="198"/>
                  <a:ext cx="378" cy="378"/>
                  <a:chOff x="948" y="198"/>
                  <a:chExt cx="2322" cy="2322"/>
                </a:xfrm>
              </p:grpSpPr>
              <p:sp>
                <p:nvSpPr>
                  <p:cNvPr id="83661" name="Rectangle 26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662" name="Oval 27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63" name="Oval 27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64" name="Oval 27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65" name="Oval 27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66" name="Oval 27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67" name="Oval 27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68" name="Oval 27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69" name="Oval 27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0" name="Oval 27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1" name="Oval 27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2" name="Oval 28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3" name="Oval 28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4" name="Oval 28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5" name="Oval 28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6" name="Oval 28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7" name="Oval 28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8" name="Oval 28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79" name="Oval 28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80" name="Oval 28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81" name="Oval 28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82" name="Oval 29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83" name="Oval 29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5" name="Group 292"/>
                <p:cNvGrpSpPr>
                  <a:grpSpLocks noChangeAspect="1"/>
                </p:cNvGrpSpPr>
                <p:nvPr/>
              </p:nvGrpSpPr>
              <p:grpSpPr bwMode="auto">
                <a:xfrm>
                  <a:off x="3216" y="198"/>
                  <a:ext cx="378" cy="378"/>
                  <a:chOff x="948" y="198"/>
                  <a:chExt cx="2322" cy="2322"/>
                </a:xfrm>
              </p:grpSpPr>
              <p:sp>
                <p:nvSpPr>
                  <p:cNvPr id="83638" name="Rectangle 29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639" name="Oval 29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0" name="Oval 29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1" name="Oval 29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2" name="Oval 29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3" name="Oval 29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4" name="Oval 29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5" name="Oval 30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6" name="Oval 30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7" name="Oval 30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8" name="Oval 30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49" name="Oval 30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0" name="Oval 30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1" name="Oval 30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2" name="Oval 30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3" name="Oval 30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4" name="Oval 30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5" name="Oval 31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6" name="Oval 31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7" name="Oval 31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8" name="Oval 31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59" name="Oval 31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60" name="Oval 31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6" name="Group 316"/>
                <p:cNvGrpSpPr>
                  <a:grpSpLocks noChangeAspect="1"/>
                </p:cNvGrpSpPr>
                <p:nvPr/>
              </p:nvGrpSpPr>
              <p:grpSpPr bwMode="auto">
                <a:xfrm>
                  <a:off x="3594" y="198"/>
                  <a:ext cx="378" cy="378"/>
                  <a:chOff x="948" y="198"/>
                  <a:chExt cx="2322" cy="2322"/>
                </a:xfrm>
              </p:grpSpPr>
              <p:sp>
                <p:nvSpPr>
                  <p:cNvPr id="83615" name="Rectangle 31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616" name="Oval 31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17" name="Oval 31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18" name="Oval 32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19" name="Oval 32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0" name="Oval 32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1" name="Oval 32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2" name="Oval 32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3" name="Oval 32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4" name="Oval 32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5" name="Oval 32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6" name="Oval 32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7" name="Oval 32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8" name="Oval 33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29" name="Oval 33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30" name="Oval 33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31" name="Oval 33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32" name="Oval 33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33" name="Oval 33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34" name="Oval 33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35" name="Oval 33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36" name="Oval 33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37" name="Oval 33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7" name="Group 340"/>
                <p:cNvGrpSpPr>
                  <a:grpSpLocks noChangeAspect="1"/>
                </p:cNvGrpSpPr>
                <p:nvPr/>
              </p:nvGrpSpPr>
              <p:grpSpPr bwMode="auto">
                <a:xfrm>
                  <a:off x="3972" y="198"/>
                  <a:ext cx="378" cy="378"/>
                  <a:chOff x="948" y="198"/>
                  <a:chExt cx="2322" cy="2322"/>
                </a:xfrm>
              </p:grpSpPr>
              <p:sp>
                <p:nvSpPr>
                  <p:cNvPr id="83592" name="Rectangle 34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593" name="Oval 34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94" name="Oval 34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95" name="Oval 34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96" name="Oval 34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97" name="Oval 34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98" name="Oval 34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99" name="Oval 34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0" name="Oval 34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1" name="Oval 35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2" name="Oval 35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3" name="Oval 35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4" name="Oval 35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5" name="Oval 35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6" name="Oval 35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7" name="Oval 35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8" name="Oval 35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09" name="Oval 35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10" name="Oval 35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11" name="Oval 36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12" name="Oval 36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13" name="Oval 36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614" name="Oval 36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568" name="Group 364"/>
                <p:cNvGrpSpPr>
                  <a:grpSpLocks noChangeAspect="1"/>
                </p:cNvGrpSpPr>
                <p:nvPr/>
              </p:nvGrpSpPr>
              <p:grpSpPr bwMode="auto">
                <a:xfrm>
                  <a:off x="4350" y="198"/>
                  <a:ext cx="378" cy="378"/>
                  <a:chOff x="948" y="198"/>
                  <a:chExt cx="2322" cy="2322"/>
                </a:xfrm>
              </p:grpSpPr>
              <p:sp>
                <p:nvSpPr>
                  <p:cNvPr id="83569" name="Rectangle 36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570" name="Oval 36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1" name="Oval 36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2" name="Oval 36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3" name="Oval 36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4" name="Oval 37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5" name="Oval 37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6" name="Oval 37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7" name="Oval 37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8" name="Oval 37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79" name="Oval 37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0" name="Oval 37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1" name="Oval 37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2" name="Oval 37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3" name="Oval 37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4" name="Oval 38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5" name="Oval 38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6" name="Oval 38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7" name="Oval 38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8" name="Oval 38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89" name="Oval 38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90" name="Oval 38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91" name="Oval 38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83028" name="Group 389"/>
              <p:cNvGrpSpPr>
                <a:grpSpLocks noChangeAspect="1"/>
              </p:cNvGrpSpPr>
              <p:nvPr/>
            </p:nvGrpSpPr>
            <p:grpSpPr bwMode="auto">
              <a:xfrm>
                <a:off x="948" y="570"/>
                <a:ext cx="4158" cy="378"/>
                <a:chOff x="948" y="198"/>
                <a:chExt cx="4158" cy="378"/>
              </a:xfrm>
            </p:grpSpPr>
            <p:grpSp>
              <p:nvGrpSpPr>
                <p:cNvPr id="83294" name="Group 390"/>
                <p:cNvGrpSpPr>
                  <a:grpSpLocks noChangeAspect="1"/>
                </p:cNvGrpSpPr>
                <p:nvPr/>
              </p:nvGrpSpPr>
              <p:grpSpPr bwMode="auto">
                <a:xfrm>
                  <a:off x="948" y="198"/>
                  <a:ext cx="378" cy="378"/>
                  <a:chOff x="948" y="198"/>
                  <a:chExt cx="2322" cy="2322"/>
                </a:xfrm>
              </p:grpSpPr>
              <p:sp>
                <p:nvSpPr>
                  <p:cNvPr id="83535" name="Rectangle 39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536" name="Oval 39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37" name="Oval 39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38" name="Oval 39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39" name="Oval 39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0" name="Oval 39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1" name="Oval 39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2" name="Oval 39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3" name="Oval 39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4" name="Oval 40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5" name="Oval 40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6" name="Oval 40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7" name="Oval 40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8" name="Oval 40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49" name="Oval 40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50" name="Oval 40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51" name="Oval 40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52" name="Oval 40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53" name="Oval 40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54" name="Oval 41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55" name="Oval 41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56" name="Oval 41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57" name="Oval 41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295" name="Group 414"/>
                <p:cNvGrpSpPr>
                  <a:grpSpLocks noChangeAspect="1"/>
                </p:cNvGrpSpPr>
                <p:nvPr/>
              </p:nvGrpSpPr>
              <p:grpSpPr bwMode="auto">
                <a:xfrm>
                  <a:off x="1326" y="198"/>
                  <a:ext cx="378" cy="378"/>
                  <a:chOff x="948" y="198"/>
                  <a:chExt cx="2322" cy="2322"/>
                </a:xfrm>
              </p:grpSpPr>
              <p:sp>
                <p:nvSpPr>
                  <p:cNvPr id="83512" name="Rectangle 41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513" name="Oval 41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14" name="Oval 41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15" name="Oval 41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16" name="Oval 41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17" name="Oval 42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18" name="Oval 42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19" name="Oval 42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0" name="Oval 42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1" name="Oval 42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2" name="Oval 42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3" name="Oval 42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4" name="Oval 42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5" name="Oval 42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6" name="Oval 42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7" name="Oval 43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8" name="Oval 43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29" name="Oval 43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30" name="Oval 43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31" name="Oval 43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32" name="Oval 43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33" name="Oval 43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34" name="Oval 43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296" name="Group 438"/>
                <p:cNvGrpSpPr>
                  <a:grpSpLocks noChangeAspect="1"/>
                </p:cNvGrpSpPr>
                <p:nvPr/>
              </p:nvGrpSpPr>
              <p:grpSpPr bwMode="auto">
                <a:xfrm>
                  <a:off x="1704" y="198"/>
                  <a:ext cx="378" cy="378"/>
                  <a:chOff x="948" y="198"/>
                  <a:chExt cx="2322" cy="2322"/>
                </a:xfrm>
              </p:grpSpPr>
              <p:sp>
                <p:nvSpPr>
                  <p:cNvPr id="83489" name="Rectangle 43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490" name="Oval 44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1" name="Oval 44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2" name="Oval 44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3" name="Oval 44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4" name="Oval 44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5" name="Oval 44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6" name="Oval 44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7" name="Oval 44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8" name="Oval 44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99" name="Oval 44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0" name="Oval 45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1" name="Oval 45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2" name="Oval 45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3" name="Oval 45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4" name="Oval 45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5" name="Oval 45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6" name="Oval 45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7" name="Oval 45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8" name="Oval 45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09" name="Oval 45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10" name="Oval 46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511" name="Oval 46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297" name="Group 462"/>
                <p:cNvGrpSpPr>
                  <a:grpSpLocks noChangeAspect="1"/>
                </p:cNvGrpSpPr>
                <p:nvPr/>
              </p:nvGrpSpPr>
              <p:grpSpPr bwMode="auto">
                <a:xfrm>
                  <a:off x="4728" y="198"/>
                  <a:ext cx="378" cy="378"/>
                  <a:chOff x="948" y="198"/>
                  <a:chExt cx="2322" cy="2322"/>
                </a:xfrm>
              </p:grpSpPr>
              <p:sp>
                <p:nvSpPr>
                  <p:cNvPr id="83466" name="Rectangle 46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467" name="Oval 46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68" name="Oval 46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69" name="Oval 46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0" name="Oval 46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1" name="Oval 46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2" name="Oval 46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3" name="Oval 47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4" name="Oval 47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5" name="Oval 47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6" name="Oval 47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7" name="Oval 47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8" name="Oval 47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79" name="Oval 47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0" name="Oval 47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1" name="Oval 47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2" name="Oval 47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3" name="Oval 48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4" name="Oval 48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5" name="Oval 48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6" name="Oval 48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7" name="Oval 48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88" name="Oval 48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298" name="Group 486"/>
                <p:cNvGrpSpPr>
                  <a:grpSpLocks noChangeAspect="1"/>
                </p:cNvGrpSpPr>
                <p:nvPr/>
              </p:nvGrpSpPr>
              <p:grpSpPr bwMode="auto">
                <a:xfrm>
                  <a:off x="2082" y="198"/>
                  <a:ext cx="378" cy="378"/>
                  <a:chOff x="948" y="198"/>
                  <a:chExt cx="2322" cy="2322"/>
                </a:xfrm>
              </p:grpSpPr>
              <p:sp>
                <p:nvSpPr>
                  <p:cNvPr id="83443" name="Rectangle 48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444" name="Oval 48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45" name="Oval 48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46" name="Oval 49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47" name="Oval 49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48" name="Oval 49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49" name="Oval 49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0" name="Oval 49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1" name="Oval 49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2" name="Oval 49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3" name="Oval 49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4" name="Oval 49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5" name="Oval 49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6" name="Oval 50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7" name="Oval 50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8" name="Oval 50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59" name="Oval 50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60" name="Oval 50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61" name="Oval 50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62" name="Oval 50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63" name="Oval 50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64" name="Oval 50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65" name="Oval 50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299" name="Group 510"/>
                <p:cNvGrpSpPr>
                  <a:grpSpLocks noChangeAspect="1"/>
                </p:cNvGrpSpPr>
                <p:nvPr/>
              </p:nvGrpSpPr>
              <p:grpSpPr bwMode="auto">
                <a:xfrm>
                  <a:off x="2460" y="198"/>
                  <a:ext cx="378" cy="378"/>
                  <a:chOff x="948" y="198"/>
                  <a:chExt cx="2322" cy="2322"/>
                </a:xfrm>
              </p:grpSpPr>
              <p:sp>
                <p:nvSpPr>
                  <p:cNvPr id="83420" name="Rectangle 51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421" name="Oval 51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22" name="Oval 51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23" name="Oval 51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24" name="Oval 51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25" name="Oval 51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26" name="Oval 51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27" name="Oval 51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28" name="Oval 51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29" name="Oval 52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0" name="Oval 52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1" name="Oval 52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2" name="Oval 52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3" name="Oval 52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4" name="Oval 52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5" name="Oval 52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6" name="Oval 52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7" name="Oval 52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8" name="Oval 52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39" name="Oval 53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40" name="Oval 53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41" name="Oval 53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42" name="Oval 53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300" name="Group 534"/>
                <p:cNvGrpSpPr>
                  <a:grpSpLocks noChangeAspect="1"/>
                </p:cNvGrpSpPr>
                <p:nvPr/>
              </p:nvGrpSpPr>
              <p:grpSpPr bwMode="auto">
                <a:xfrm>
                  <a:off x="2838" y="198"/>
                  <a:ext cx="378" cy="378"/>
                  <a:chOff x="948" y="198"/>
                  <a:chExt cx="2322" cy="2322"/>
                </a:xfrm>
              </p:grpSpPr>
              <p:sp>
                <p:nvSpPr>
                  <p:cNvPr id="83397" name="Rectangle 53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398" name="Oval 53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99" name="Oval 53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0" name="Oval 53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1" name="Oval 53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2" name="Oval 54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3" name="Oval 54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4" name="Oval 54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5" name="Oval 54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6" name="Oval 54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7" name="Oval 54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8" name="Oval 54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09" name="Oval 54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0" name="Oval 54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1" name="Oval 54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2" name="Oval 55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3" name="Oval 55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4" name="Oval 55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5" name="Oval 55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6" name="Oval 55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7" name="Oval 55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8" name="Oval 55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419" name="Oval 55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301" name="Group 558"/>
                <p:cNvGrpSpPr>
                  <a:grpSpLocks noChangeAspect="1"/>
                </p:cNvGrpSpPr>
                <p:nvPr/>
              </p:nvGrpSpPr>
              <p:grpSpPr bwMode="auto">
                <a:xfrm>
                  <a:off x="3216" y="198"/>
                  <a:ext cx="378" cy="378"/>
                  <a:chOff x="948" y="198"/>
                  <a:chExt cx="2322" cy="2322"/>
                </a:xfrm>
              </p:grpSpPr>
              <p:sp>
                <p:nvSpPr>
                  <p:cNvPr id="83374" name="Rectangle 55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375" name="Oval 56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76" name="Oval 56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77" name="Oval 56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78" name="Oval 56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79" name="Oval 56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0" name="Oval 56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1" name="Oval 56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2" name="Oval 56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3" name="Oval 56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4" name="Oval 56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5" name="Oval 57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6" name="Oval 57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7" name="Oval 57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8" name="Oval 57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89" name="Oval 57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90" name="Oval 57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91" name="Oval 57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92" name="Oval 57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93" name="Oval 57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94" name="Oval 57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95" name="Oval 58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96" name="Oval 58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302" name="Group 582"/>
                <p:cNvGrpSpPr>
                  <a:grpSpLocks noChangeAspect="1"/>
                </p:cNvGrpSpPr>
                <p:nvPr/>
              </p:nvGrpSpPr>
              <p:grpSpPr bwMode="auto">
                <a:xfrm>
                  <a:off x="3594" y="198"/>
                  <a:ext cx="378" cy="378"/>
                  <a:chOff x="948" y="198"/>
                  <a:chExt cx="2322" cy="2322"/>
                </a:xfrm>
              </p:grpSpPr>
              <p:sp>
                <p:nvSpPr>
                  <p:cNvPr id="83351" name="Rectangle 58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352" name="Oval 58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53" name="Oval 58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54" name="Oval 58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55" name="Oval 58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56" name="Oval 58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57" name="Oval 58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58" name="Oval 59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59" name="Oval 59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0" name="Oval 59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1" name="Oval 59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2" name="Oval 59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3" name="Oval 59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4" name="Oval 59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5" name="Oval 59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6" name="Oval 59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7" name="Oval 59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8" name="Oval 60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69" name="Oval 60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70" name="Oval 60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71" name="Oval 60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72" name="Oval 60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73" name="Oval 60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303" name="Group 606"/>
                <p:cNvGrpSpPr>
                  <a:grpSpLocks noChangeAspect="1"/>
                </p:cNvGrpSpPr>
                <p:nvPr/>
              </p:nvGrpSpPr>
              <p:grpSpPr bwMode="auto">
                <a:xfrm>
                  <a:off x="3972" y="198"/>
                  <a:ext cx="378" cy="378"/>
                  <a:chOff x="948" y="198"/>
                  <a:chExt cx="2322" cy="2322"/>
                </a:xfrm>
              </p:grpSpPr>
              <p:sp>
                <p:nvSpPr>
                  <p:cNvPr id="83328" name="Rectangle 60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329" name="Oval 60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0" name="Oval 60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1" name="Oval 61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2" name="Oval 61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3" name="Oval 61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4" name="Oval 61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5" name="Oval 61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6" name="Oval 61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7" name="Oval 61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8" name="Oval 61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39" name="Oval 61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0" name="Oval 61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1" name="Oval 62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2" name="Oval 62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3" name="Oval 62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4" name="Oval 62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5" name="Oval 62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6" name="Oval 62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7" name="Oval 62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8" name="Oval 62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49" name="Oval 62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50" name="Oval 62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304" name="Group 630"/>
                <p:cNvGrpSpPr>
                  <a:grpSpLocks noChangeAspect="1"/>
                </p:cNvGrpSpPr>
                <p:nvPr/>
              </p:nvGrpSpPr>
              <p:grpSpPr bwMode="auto">
                <a:xfrm>
                  <a:off x="4350" y="198"/>
                  <a:ext cx="378" cy="378"/>
                  <a:chOff x="948" y="198"/>
                  <a:chExt cx="2322" cy="2322"/>
                </a:xfrm>
              </p:grpSpPr>
              <p:sp>
                <p:nvSpPr>
                  <p:cNvPr id="83305" name="Rectangle 63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306" name="Oval 63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07" name="Oval 63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08" name="Oval 63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09" name="Oval 63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0" name="Oval 63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1" name="Oval 63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2" name="Oval 63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3" name="Oval 63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4" name="Oval 64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5" name="Oval 64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6" name="Oval 64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7" name="Oval 64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8" name="Oval 64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19" name="Oval 64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20" name="Oval 64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21" name="Oval 64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22" name="Oval 64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23" name="Oval 64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24" name="Oval 65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25" name="Oval 65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26" name="Oval 65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327" name="Oval 65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83029" name="Group 654"/>
              <p:cNvGrpSpPr>
                <a:grpSpLocks noChangeAspect="1"/>
              </p:cNvGrpSpPr>
              <p:nvPr/>
            </p:nvGrpSpPr>
            <p:grpSpPr bwMode="auto">
              <a:xfrm>
                <a:off x="948" y="948"/>
                <a:ext cx="4158" cy="378"/>
                <a:chOff x="948" y="198"/>
                <a:chExt cx="4158" cy="378"/>
              </a:xfrm>
            </p:grpSpPr>
            <p:grpSp>
              <p:nvGrpSpPr>
                <p:cNvPr id="83030" name="Group 655"/>
                <p:cNvGrpSpPr>
                  <a:grpSpLocks noChangeAspect="1"/>
                </p:cNvGrpSpPr>
                <p:nvPr/>
              </p:nvGrpSpPr>
              <p:grpSpPr bwMode="auto">
                <a:xfrm>
                  <a:off x="948" y="198"/>
                  <a:ext cx="378" cy="378"/>
                  <a:chOff x="948" y="198"/>
                  <a:chExt cx="2322" cy="2322"/>
                </a:xfrm>
              </p:grpSpPr>
              <p:sp>
                <p:nvSpPr>
                  <p:cNvPr id="83271" name="Rectangle 65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272" name="Oval 65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73" name="Oval 65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74" name="Oval 65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75" name="Oval 66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76" name="Oval 66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77" name="Oval 66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78" name="Oval 66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79" name="Oval 66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0" name="Oval 66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1" name="Oval 66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2" name="Oval 66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3" name="Oval 66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4" name="Oval 66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5" name="Oval 67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6" name="Oval 67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7" name="Oval 67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8" name="Oval 67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89" name="Oval 67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90" name="Oval 67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91" name="Oval 67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92" name="Oval 67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93" name="Oval 67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1" name="Group 679"/>
                <p:cNvGrpSpPr>
                  <a:grpSpLocks noChangeAspect="1"/>
                </p:cNvGrpSpPr>
                <p:nvPr/>
              </p:nvGrpSpPr>
              <p:grpSpPr bwMode="auto">
                <a:xfrm>
                  <a:off x="1326" y="198"/>
                  <a:ext cx="378" cy="378"/>
                  <a:chOff x="948" y="198"/>
                  <a:chExt cx="2322" cy="2322"/>
                </a:xfrm>
              </p:grpSpPr>
              <p:sp>
                <p:nvSpPr>
                  <p:cNvPr id="83248" name="Rectangle 68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249" name="Oval 68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0" name="Oval 68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1" name="Oval 68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2" name="Oval 68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3" name="Oval 68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4" name="Oval 68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5" name="Oval 68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6" name="Oval 68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7" name="Oval 68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8" name="Oval 69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59" name="Oval 69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0" name="Oval 69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1" name="Oval 69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2" name="Oval 69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3" name="Oval 69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4" name="Oval 69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5" name="Oval 69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6" name="Oval 69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7" name="Oval 69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8" name="Oval 70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69" name="Oval 70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70" name="Oval 70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2" name="Group 703"/>
                <p:cNvGrpSpPr>
                  <a:grpSpLocks noChangeAspect="1"/>
                </p:cNvGrpSpPr>
                <p:nvPr/>
              </p:nvGrpSpPr>
              <p:grpSpPr bwMode="auto">
                <a:xfrm>
                  <a:off x="1704" y="198"/>
                  <a:ext cx="378" cy="378"/>
                  <a:chOff x="948" y="198"/>
                  <a:chExt cx="2322" cy="2322"/>
                </a:xfrm>
              </p:grpSpPr>
              <p:sp>
                <p:nvSpPr>
                  <p:cNvPr id="83225" name="Rectangle 70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226" name="Oval 70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27" name="Oval 70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28" name="Oval 70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29" name="Oval 70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0" name="Oval 70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1" name="Oval 71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2" name="Oval 71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3" name="Oval 71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4" name="Oval 71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5" name="Oval 71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6" name="Oval 71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7" name="Oval 71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8" name="Oval 71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39" name="Oval 71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40" name="Oval 71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41" name="Oval 72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42" name="Oval 72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43" name="Oval 72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44" name="Oval 72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45" name="Oval 72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46" name="Oval 72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47" name="Oval 72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3" name="Group 727"/>
                <p:cNvGrpSpPr>
                  <a:grpSpLocks noChangeAspect="1"/>
                </p:cNvGrpSpPr>
                <p:nvPr/>
              </p:nvGrpSpPr>
              <p:grpSpPr bwMode="auto">
                <a:xfrm>
                  <a:off x="4728" y="198"/>
                  <a:ext cx="378" cy="378"/>
                  <a:chOff x="948" y="198"/>
                  <a:chExt cx="2322" cy="2322"/>
                </a:xfrm>
              </p:grpSpPr>
              <p:sp>
                <p:nvSpPr>
                  <p:cNvPr id="83202" name="Rectangle 72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203" name="Oval 72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04" name="Oval 73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05" name="Oval 73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06" name="Oval 73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07" name="Oval 73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08" name="Oval 73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09" name="Oval 73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0" name="Oval 73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1" name="Oval 73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2" name="Oval 73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3" name="Oval 73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4" name="Oval 74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5" name="Oval 74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6" name="Oval 74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7" name="Oval 74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8" name="Oval 74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19" name="Oval 74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20" name="Oval 74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21" name="Oval 74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22" name="Oval 74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23" name="Oval 74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24" name="Oval 75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4" name="Group 751"/>
                <p:cNvGrpSpPr>
                  <a:grpSpLocks noChangeAspect="1"/>
                </p:cNvGrpSpPr>
                <p:nvPr/>
              </p:nvGrpSpPr>
              <p:grpSpPr bwMode="auto">
                <a:xfrm>
                  <a:off x="2082" y="198"/>
                  <a:ext cx="378" cy="378"/>
                  <a:chOff x="948" y="198"/>
                  <a:chExt cx="2322" cy="2322"/>
                </a:xfrm>
              </p:grpSpPr>
              <p:sp>
                <p:nvSpPr>
                  <p:cNvPr id="83179" name="Rectangle 75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180" name="Oval 75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1" name="Oval 75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2" name="Oval 75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3" name="Oval 75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4" name="Oval 75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5" name="Oval 75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6" name="Oval 75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7" name="Oval 76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8" name="Oval 76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89" name="Oval 76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0" name="Oval 76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1" name="Oval 76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2" name="Oval 76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3" name="Oval 76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4" name="Oval 76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5" name="Oval 76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6" name="Oval 76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7" name="Oval 77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8" name="Oval 77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99" name="Oval 77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00" name="Oval 77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201" name="Oval 77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5" name="Group 775"/>
                <p:cNvGrpSpPr>
                  <a:grpSpLocks noChangeAspect="1"/>
                </p:cNvGrpSpPr>
                <p:nvPr/>
              </p:nvGrpSpPr>
              <p:grpSpPr bwMode="auto">
                <a:xfrm>
                  <a:off x="2460" y="198"/>
                  <a:ext cx="378" cy="378"/>
                  <a:chOff x="948" y="198"/>
                  <a:chExt cx="2322" cy="2322"/>
                </a:xfrm>
              </p:grpSpPr>
              <p:sp>
                <p:nvSpPr>
                  <p:cNvPr id="83156" name="Rectangle 77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157" name="Oval 77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58" name="Oval 77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59" name="Oval 77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0" name="Oval 78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1" name="Oval 78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2" name="Oval 78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3" name="Oval 78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4" name="Oval 78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5" name="Oval 78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6" name="Oval 78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7" name="Oval 78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8" name="Oval 78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69" name="Oval 78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0" name="Oval 79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1" name="Oval 79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2" name="Oval 79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3" name="Oval 79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4" name="Oval 79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5" name="Oval 79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6" name="Oval 79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7" name="Oval 79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78" name="Oval 79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6" name="Group 799"/>
                <p:cNvGrpSpPr>
                  <a:grpSpLocks noChangeAspect="1"/>
                </p:cNvGrpSpPr>
                <p:nvPr/>
              </p:nvGrpSpPr>
              <p:grpSpPr bwMode="auto">
                <a:xfrm>
                  <a:off x="2838" y="198"/>
                  <a:ext cx="378" cy="378"/>
                  <a:chOff x="948" y="198"/>
                  <a:chExt cx="2322" cy="2322"/>
                </a:xfrm>
              </p:grpSpPr>
              <p:sp>
                <p:nvSpPr>
                  <p:cNvPr id="83133" name="Rectangle 80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134" name="Oval 80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35" name="Oval 80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36" name="Oval 80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37" name="Oval 80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38" name="Oval 80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39" name="Oval 80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0" name="Oval 80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1" name="Oval 80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2" name="Oval 80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3" name="Oval 81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4" name="Oval 81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5" name="Oval 81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6" name="Oval 81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7" name="Oval 81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8" name="Oval 81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49" name="Oval 81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50" name="Oval 81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51" name="Oval 81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52" name="Oval 81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53" name="Oval 82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54" name="Oval 82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55" name="Oval 82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7" name="Group 823"/>
                <p:cNvGrpSpPr>
                  <a:grpSpLocks noChangeAspect="1"/>
                </p:cNvGrpSpPr>
                <p:nvPr/>
              </p:nvGrpSpPr>
              <p:grpSpPr bwMode="auto">
                <a:xfrm>
                  <a:off x="3216" y="198"/>
                  <a:ext cx="378" cy="378"/>
                  <a:chOff x="948" y="198"/>
                  <a:chExt cx="2322" cy="2322"/>
                </a:xfrm>
              </p:grpSpPr>
              <p:sp>
                <p:nvSpPr>
                  <p:cNvPr id="83110" name="Rectangle 82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111" name="Oval 82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12" name="Oval 82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13" name="Oval 82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14" name="Oval 82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15" name="Oval 82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16" name="Oval 83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17" name="Oval 83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18" name="Oval 83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19" name="Oval 83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0" name="Oval 83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1" name="Oval 83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2" name="Oval 83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3" name="Oval 83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4" name="Oval 83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5" name="Oval 83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6" name="Oval 84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7" name="Oval 84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8" name="Oval 84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29" name="Oval 84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30" name="Oval 84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31" name="Oval 84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32" name="Oval 84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8" name="Group 847"/>
                <p:cNvGrpSpPr>
                  <a:grpSpLocks noChangeAspect="1"/>
                </p:cNvGrpSpPr>
                <p:nvPr/>
              </p:nvGrpSpPr>
              <p:grpSpPr bwMode="auto">
                <a:xfrm>
                  <a:off x="3594" y="198"/>
                  <a:ext cx="378" cy="378"/>
                  <a:chOff x="948" y="198"/>
                  <a:chExt cx="2322" cy="2322"/>
                </a:xfrm>
              </p:grpSpPr>
              <p:sp>
                <p:nvSpPr>
                  <p:cNvPr id="83087" name="Rectangle 84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088" name="Oval 84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89" name="Oval 85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0" name="Oval 85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1" name="Oval 85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2" name="Oval 85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3" name="Oval 85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4" name="Oval 85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5" name="Oval 85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6" name="Oval 85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7" name="Oval 85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8" name="Oval 85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99" name="Oval 86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0" name="Oval 86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1" name="Oval 86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2" name="Oval 86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3" name="Oval 86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4" name="Oval 86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5" name="Oval 86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6" name="Oval 86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7" name="Oval 86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8" name="Oval 86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109" name="Oval 87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39" name="Group 871"/>
                <p:cNvGrpSpPr>
                  <a:grpSpLocks noChangeAspect="1"/>
                </p:cNvGrpSpPr>
                <p:nvPr/>
              </p:nvGrpSpPr>
              <p:grpSpPr bwMode="auto">
                <a:xfrm>
                  <a:off x="3972" y="198"/>
                  <a:ext cx="378" cy="378"/>
                  <a:chOff x="948" y="198"/>
                  <a:chExt cx="2322" cy="2322"/>
                </a:xfrm>
              </p:grpSpPr>
              <p:sp>
                <p:nvSpPr>
                  <p:cNvPr id="83064" name="Rectangle 87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065" name="Oval 87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66" name="Oval 87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67" name="Oval 87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68" name="Oval 87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69" name="Oval 87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0" name="Oval 87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1" name="Oval 87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2" name="Oval 88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3" name="Oval 88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4" name="Oval 88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5" name="Oval 88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6" name="Oval 88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7" name="Oval 88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8" name="Oval 88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79" name="Oval 88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80" name="Oval 88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81" name="Oval 88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82" name="Oval 89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83" name="Oval 89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84" name="Oval 89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85" name="Oval 89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86" name="Oval 89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3040" name="Group 895"/>
                <p:cNvGrpSpPr>
                  <a:grpSpLocks noChangeAspect="1"/>
                </p:cNvGrpSpPr>
                <p:nvPr/>
              </p:nvGrpSpPr>
              <p:grpSpPr bwMode="auto">
                <a:xfrm>
                  <a:off x="4350" y="198"/>
                  <a:ext cx="378" cy="378"/>
                  <a:chOff x="948" y="198"/>
                  <a:chExt cx="2322" cy="2322"/>
                </a:xfrm>
              </p:grpSpPr>
              <p:sp>
                <p:nvSpPr>
                  <p:cNvPr id="83041" name="Rectangle 89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042" name="Oval 89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43" name="Oval 89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44" name="Oval 89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45" name="Oval 90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46" name="Oval 90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47" name="Oval 90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48" name="Oval 90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49" name="Oval 90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0" name="Oval 90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1" name="Oval 90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2" name="Oval 90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3" name="Oval 90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4" name="Oval 90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5" name="Oval 91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6" name="Oval 91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7" name="Oval 91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8" name="Oval 91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59" name="Oval 91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60" name="Oval 91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61" name="Oval 91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62" name="Oval 91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63" name="Oval 91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grpSp>
          <p:nvGrpSpPr>
            <p:cNvPr id="80904" name="Group 920"/>
            <p:cNvGrpSpPr>
              <a:grpSpLocks noChangeAspect="1"/>
            </p:cNvGrpSpPr>
            <p:nvPr/>
          </p:nvGrpSpPr>
          <p:grpSpPr bwMode="auto">
            <a:xfrm>
              <a:off x="948" y="1320"/>
              <a:ext cx="4158" cy="1128"/>
              <a:chOff x="948" y="198"/>
              <a:chExt cx="4158" cy="1128"/>
            </a:xfrm>
          </p:grpSpPr>
          <p:grpSp>
            <p:nvGrpSpPr>
              <p:cNvPr id="82232" name="Group 921"/>
              <p:cNvGrpSpPr>
                <a:grpSpLocks noChangeAspect="1"/>
              </p:cNvGrpSpPr>
              <p:nvPr/>
            </p:nvGrpSpPr>
            <p:grpSpPr bwMode="auto">
              <a:xfrm>
                <a:off x="948" y="198"/>
                <a:ext cx="4158" cy="378"/>
                <a:chOff x="948" y="198"/>
                <a:chExt cx="4158" cy="378"/>
              </a:xfrm>
            </p:grpSpPr>
            <p:grpSp>
              <p:nvGrpSpPr>
                <p:cNvPr id="82763" name="Group 922"/>
                <p:cNvGrpSpPr>
                  <a:grpSpLocks noChangeAspect="1"/>
                </p:cNvGrpSpPr>
                <p:nvPr/>
              </p:nvGrpSpPr>
              <p:grpSpPr bwMode="auto">
                <a:xfrm>
                  <a:off x="948" y="198"/>
                  <a:ext cx="378" cy="378"/>
                  <a:chOff x="948" y="198"/>
                  <a:chExt cx="2322" cy="2322"/>
                </a:xfrm>
              </p:grpSpPr>
              <p:sp>
                <p:nvSpPr>
                  <p:cNvPr id="83004" name="Rectangle 92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3005" name="Oval 92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06" name="Oval 92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07" name="Oval 92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08" name="Oval 92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09" name="Oval 92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0" name="Oval 92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1" name="Oval 93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2" name="Oval 93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3" name="Oval 93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4" name="Oval 93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5" name="Oval 93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6" name="Oval 93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7" name="Oval 93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8" name="Oval 93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19" name="Oval 93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20" name="Oval 93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21" name="Oval 94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22" name="Oval 94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23" name="Oval 94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24" name="Oval 94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25" name="Oval 94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26" name="Oval 94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64" name="Group 946"/>
                <p:cNvGrpSpPr>
                  <a:grpSpLocks noChangeAspect="1"/>
                </p:cNvGrpSpPr>
                <p:nvPr/>
              </p:nvGrpSpPr>
              <p:grpSpPr bwMode="auto">
                <a:xfrm>
                  <a:off x="1326" y="198"/>
                  <a:ext cx="378" cy="378"/>
                  <a:chOff x="948" y="198"/>
                  <a:chExt cx="2322" cy="2322"/>
                </a:xfrm>
              </p:grpSpPr>
              <p:sp>
                <p:nvSpPr>
                  <p:cNvPr id="82981" name="Rectangle 94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982" name="Oval 94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83" name="Oval 94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84" name="Oval 95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85" name="Oval 95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86" name="Oval 95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87" name="Oval 95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88" name="Oval 95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89" name="Oval 95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0" name="Oval 95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1" name="Oval 95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2" name="Oval 95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3" name="Oval 95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4" name="Oval 96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5" name="Oval 96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6" name="Oval 96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7" name="Oval 96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8" name="Oval 96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99" name="Oval 96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00" name="Oval 96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01" name="Oval 96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02" name="Oval 96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3003" name="Oval 96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65" name="Group 970"/>
                <p:cNvGrpSpPr>
                  <a:grpSpLocks noChangeAspect="1"/>
                </p:cNvGrpSpPr>
                <p:nvPr/>
              </p:nvGrpSpPr>
              <p:grpSpPr bwMode="auto">
                <a:xfrm>
                  <a:off x="1704" y="198"/>
                  <a:ext cx="378" cy="378"/>
                  <a:chOff x="948" y="198"/>
                  <a:chExt cx="2322" cy="2322"/>
                </a:xfrm>
              </p:grpSpPr>
              <p:sp>
                <p:nvSpPr>
                  <p:cNvPr id="82958" name="Rectangle 97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959" name="Oval 97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0" name="Oval 97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1" name="Oval 97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2" name="Oval 97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3" name="Oval 97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4" name="Oval 97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5" name="Oval 97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6" name="Oval 97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7" name="Oval 98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8" name="Oval 98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69" name="Oval 98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0" name="Oval 98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1" name="Oval 98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2" name="Oval 98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3" name="Oval 98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4" name="Oval 98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5" name="Oval 98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6" name="Oval 98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7" name="Oval 99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8" name="Oval 99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79" name="Oval 99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80" name="Oval 99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66" name="Group 994"/>
                <p:cNvGrpSpPr>
                  <a:grpSpLocks noChangeAspect="1"/>
                </p:cNvGrpSpPr>
                <p:nvPr/>
              </p:nvGrpSpPr>
              <p:grpSpPr bwMode="auto">
                <a:xfrm>
                  <a:off x="4728" y="198"/>
                  <a:ext cx="378" cy="378"/>
                  <a:chOff x="948" y="198"/>
                  <a:chExt cx="2322" cy="2322"/>
                </a:xfrm>
              </p:grpSpPr>
              <p:sp>
                <p:nvSpPr>
                  <p:cNvPr id="82935" name="Rectangle 99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936" name="Oval 99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37" name="Oval 99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38" name="Oval 99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39" name="Oval 99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0" name="Oval 100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1" name="Oval 100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2" name="Oval 100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3" name="Oval 100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4" name="Oval 100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5" name="Oval 100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6" name="Oval 100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7" name="Oval 100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8" name="Oval 100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49" name="Oval 100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50" name="Oval 101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51" name="Oval 101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52" name="Oval 101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53" name="Oval 101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54" name="Oval 101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55" name="Oval 101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56" name="Oval 101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57" name="Oval 101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67" name="Group 1018"/>
                <p:cNvGrpSpPr>
                  <a:grpSpLocks noChangeAspect="1"/>
                </p:cNvGrpSpPr>
                <p:nvPr/>
              </p:nvGrpSpPr>
              <p:grpSpPr bwMode="auto">
                <a:xfrm>
                  <a:off x="2082" y="198"/>
                  <a:ext cx="378" cy="378"/>
                  <a:chOff x="948" y="198"/>
                  <a:chExt cx="2322" cy="2322"/>
                </a:xfrm>
              </p:grpSpPr>
              <p:sp>
                <p:nvSpPr>
                  <p:cNvPr id="82912" name="Rectangle 101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913" name="Oval 102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14" name="Oval 102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15" name="Oval 102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16" name="Oval 102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17" name="Oval 102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18" name="Oval 102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19" name="Oval 102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0" name="Oval 102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1" name="Oval 102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2" name="Oval 102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3" name="Oval 103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4" name="Oval 103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5" name="Oval 103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6" name="Oval 103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7" name="Oval 103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8" name="Oval 103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29" name="Oval 103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30" name="Oval 103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31" name="Oval 103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32" name="Oval 103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33" name="Oval 104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34" name="Oval 104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68" name="Group 1042"/>
                <p:cNvGrpSpPr>
                  <a:grpSpLocks noChangeAspect="1"/>
                </p:cNvGrpSpPr>
                <p:nvPr/>
              </p:nvGrpSpPr>
              <p:grpSpPr bwMode="auto">
                <a:xfrm>
                  <a:off x="2460" y="198"/>
                  <a:ext cx="378" cy="378"/>
                  <a:chOff x="948" y="198"/>
                  <a:chExt cx="2322" cy="2322"/>
                </a:xfrm>
              </p:grpSpPr>
              <p:sp>
                <p:nvSpPr>
                  <p:cNvPr id="82889" name="Rectangle 104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890" name="Oval 104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1" name="Oval 104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2" name="Oval 104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3" name="Oval 104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4" name="Oval 104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5" name="Oval 104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6" name="Oval 105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7" name="Oval 105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8" name="Oval 105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99" name="Oval 105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0" name="Oval 105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1" name="Oval 105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2" name="Oval 105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3" name="Oval 105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4" name="Oval 105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5" name="Oval 105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6" name="Oval 106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7" name="Oval 106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8" name="Oval 106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09" name="Oval 106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10" name="Oval 106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911" name="Oval 106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69" name="Group 1066"/>
                <p:cNvGrpSpPr>
                  <a:grpSpLocks noChangeAspect="1"/>
                </p:cNvGrpSpPr>
                <p:nvPr/>
              </p:nvGrpSpPr>
              <p:grpSpPr bwMode="auto">
                <a:xfrm>
                  <a:off x="2838" y="198"/>
                  <a:ext cx="378" cy="378"/>
                  <a:chOff x="948" y="198"/>
                  <a:chExt cx="2322" cy="2322"/>
                </a:xfrm>
              </p:grpSpPr>
              <p:sp>
                <p:nvSpPr>
                  <p:cNvPr id="82866" name="Rectangle 106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867" name="Oval 106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68" name="Oval 106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69" name="Oval 107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0" name="Oval 107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1" name="Oval 107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2" name="Oval 107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3" name="Oval 107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4" name="Oval 107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5" name="Oval 107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6" name="Oval 107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7" name="Oval 107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8" name="Oval 107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79" name="Oval 108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0" name="Oval 108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1" name="Oval 108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2" name="Oval 108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3" name="Oval 108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4" name="Oval 108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5" name="Oval 108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6" name="Oval 108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7" name="Oval 108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88" name="Oval 108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70" name="Group 1090"/>
                <p:cNvGrpSpPr>
                  <a:grpSpLocks noChangeAspect="1"/>
                </p:cNvGrpSpPr>
                <p:nvPr/>
              </p:nvGrpSpPr>
              <p:grpSpPr bwMode="auto">
                <a:xfrm>
                  <a:off x="3216" y="198"/>
                  <a:ext cx="378" cy="378"/>
                  <a:chOff x="948" y="198"/>
                  <a:chExt cx="2322" cy="2322"/>
                </a:xfrm>
              </p:grpSpPr>
              <p:sp>
                <p:nvSpPr>
                  <p:cNvPr id="82843" name="Rectangle 109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844" name="Oval 109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45" name="Oval 109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46" name="Oval 109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47" name="Oval 109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48" name="Oval 109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49" name="Oval 109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0" name="Oval 109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1" name="Oval 109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2" name="Oval 110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3" name="Oval 110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4" name="Oval 110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5" name="Oval 110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6" name="Oval 110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7" name="Oval 110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8" name="Oval 110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59" name="Oval 110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60" name="Oval 110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61" name="Oval 110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62" name="Oval 111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63" name="Oval 111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64" name="Oval 111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65" name="Oval 111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71" name="Group 1114"/>
                <p:cNvGrpSpPr>
                  <a:grpSpLocks noChangeAspect="1"/>
                </p:cNvGrpSpPr>
                <p:nvPr/>
              </p:nvGrpSpPr>
              <p:grpSpPr bwMode="auto">
                <a:xfrm>
                  <a:off x="3594" y="198"/>
                  <a:ext cx="378" cy="378"/>
                  <a:chOff x="948" y="198"/>
                  <a:chExt cx="2322" cy="2322"/>
                </a:xfrm>
              </p:grpSpPr>
              <p:sp>
                <p:nvSpPr>
                  <p:cNvPr id="82820" name="Rectangle 111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821" name="Oval 111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22" name="Oval 111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23" name="Oval 111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24" name="Oval 111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25" name="Oval 112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26" name="Oval 112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27" name="Oval 112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28" name="Oval 112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29" name="Oval 112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0" name="Oval 112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1" name="Oval 112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2" name="Oval 112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3" name="Oval 112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4" name="Oval 112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5" name="Oval 113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6" name="Oval 113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7" name="Oval 113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8" name="Oval 113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39" name="Oval 113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40" name="Oval 113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41" name="Oval 113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42" name="Oval 113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72" name="Group 1138"/>
                <p:cNvGrpSpPr>
                  <a:grpSpLocks noChangeAspect="1"/>
                </p:cNvGrpSpPr>
                <p:nvPr/>
              </p:nvGrpSpPr>
              <p:grpSpPr bwMode="auto">
                <a:xfrm>
                  <a:off x="3972" y="198"/>
                  <a:ext cx="378" cy="378"/>
                  <a:chOff x="948" y="198"/>
                  <a:chExt cx="2322" cy="2322"/>
                </a:xfrm>
              </p:grpSpPr>
              <p:sp>
                <p:nvSpPr>
                  <p:cNvPr id="82797" name="Rectangle 113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798" name="Oval 114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99" name="Oval 114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0" name="Oval 114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1" name="Oval 114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2" name="Oval 114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3" name="Oval 114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4" name="Oval 114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5" name="Oval 114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6" name="Oval 114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7" name="Oval 114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8" name="Oval 115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09" name="Oval 115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0" name="Oval 115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1" name="Oval 115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2" name="Oval 115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3" name="Oval 115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4" name="Oval 115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5" name="Oval 115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6" name="Oval 115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7" name="Oval 115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8" name="Oval 116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819" name="Oval 116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773" name="Group 1162"/>
                <p:cNvGrpSpPr>
                  <a:grpSpLocks noChangeAspect="1"/>
                </p:cNvGrpSpPr>
                <p:nvPr/>
              </p:nvGrpSpPr>
              <p:grpSpPr bwMode="auto">
                <a:xfrm>
                  <a:off x="4350" y="198"/>
                  <a:ext cx="378" cy="378"/>
                  <a:chOff x="948" y="198"/>
                  <a:chExt cx="2322" cy="2322"/>
                </a:xfrm>
              </p:grpSpPr>
              <p:sp>
                <p:nvSpPr>
                  <p:cNvPr id="82774" name="Rectangle 116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775" name="Oval 116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76" name="Oval 116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77" name="Oval 116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78" name="Oval 116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79" name="Oval 116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0" name="Oval 116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1" name="Oval 117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2" name="Oval 117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3" name="Oval 117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4" name="Oval 117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5" name="Oval 117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6" name="Oval 117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7" name="Oval 117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8" name="Oval 117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89" name="Oval 117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90" name="Oval 117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91" name="Oval 118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92" name="Oval 118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93" name="Oval 118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94" name="Oval 118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95" name="Oval 118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96" name="Oval 118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82233" name="Group 1186"/>
              <p:cNvGrpSpPr>
                <a:grpSpLocks noChangeAspect="1"/>
              </p:cNvGrpSpPr>
              <p:nvPr/>
            </p:nvGrpSpPr>
            <p:grpSpPr bwMode="auto">
              <a:xfrm>
                <a:off x="948" y="570"/>
                <a:ext cx="4158" cy="378"/>
                <a:chOff x="948" y="198"/>
                <a:chExt cx="4158" cy="378"/>
              </a:xfrm>
            </p:grpSpPr>
            <p:grpSp>
              <p:nvGrpSpPr>
                <p:cNvPr id="82499" name="Group 1187"/>
                <p:cNvGrpSpPr>
                  <a:grpSpLocks noChangeAspect="1"/>
                </p:cNvGrpSpPr>
                <p:nvPr/>
              </p:nvGrpSpPr>
              <p:grpSpPr bwMode="auto">
                <a:xfrm>
                  <a:off x="948" y="198"/>
                  <a:ext cx="378" cy="378"/>
                  <a:chOff x="948" y="198"/>
                  <a:chExt cx="2322" cy="2322"/>
                </a:xfrm>
              </p:grpSpPr>
              <p:sp>
                <p:nvSpPr>
                  <p:cNvPr id="82740" name="Rectangle 118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741" name="Oval 118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42" name="Oval 119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43" name="Oval 119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44" name="Oval 119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45" name="Oval 119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46" name="Oval 119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47" name="Oval 119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48" name="Oval 119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49" name="Oval 119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0" name="Oval 119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1" name="Oval 119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2" name="Oval 120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3" name="Oval 120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4" name="Oval 120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5" name="Oval 120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6" name="Oval 120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7" name="Oval 120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8" name="Oval 120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59" name="Oval 120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60" name="Oval 120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61" name="Oval 120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62" name="Oval 121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0" name="Group 1211"/>
                <p:cNvGrpSpPr>
                  <a:grpSpLocks noChangeAspect="1"/>
                </p:cNvGrpSpPr>
                <p:nvPr/>
              </p:nvGrpSpPr>
              <p:grpSpPr bwMode="auto">
                <a:xfrm>
                  <a:off x="1326" y="198"/>
                  <a:ext cx="378" cy="378"/>
                  <a:chOff x="948" y="198"/>
                  <a:chExt cx="2322" cy="2322"/>
                </a:xfrm>
              </p:grpSpPr>
              <p:sp>
                <p:nvSpPr>
                  <p:cNvPr id="82717" name="Rectangle 121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718" name="Oval 121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19" name="Oval 121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0" name="Oval 121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1" name="Oval 121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2" name="Oval 121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3" name="Oval 121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4" name="Oval 121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5" name="Oval 122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6" name="Oval 122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7" name="Oval 122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8" name="Oval 122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29" name="Oval 122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0" name="Oval 122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1" name="Oval 122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2" name="Oval 122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3" name="Oval 122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4" name="Oval 122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5" name="Oval 123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6" name="Oval 123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7" name="Oval 123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8" name="Oval 123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39" name="Oval 123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1" name="Group 1235"/>
                <p:cNvGrpSpPr>
                  <a:grpSpLocks noChangeAspect="1"/>
                </p:cNvGrpSpPr>
                <p:nvPr/>
              </p:nvGrpSpPr>
              <p:grpSpPr bwMode="auto">
                <a:xfrm>
                  <a:off x="1704" y="198"/>
                  <a:ext cx="378" cy="378"/>
                  <a:chOff x="948" y="198"/>
                  <a:chExt cx="2322" cy="2322"/>
                </a:xfrm>
              </p:grpSpPr>
              <p:sp>
                <p:nvSpPr>
                  <p:cNvPr id="82694" name="Rectangle 123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695" name="Oval 123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96" name="Oval 123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97" name="Oval 123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98" name="Oval 124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99" name="Oval 124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0" name="Oval 124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1" name="Oval 124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2" name="Oval 124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3" name="Oval 124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4" name="Oval 124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5" name="Oval 124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6" name="Oval 124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7" name="Oval 124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8" name="Oval 125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09" name="Oval 125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10" name="Oval 125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11" name="Oval 125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12" name="Oval 125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13" name="Oval 125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14" name="Oval 125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15" name="Oval 125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716" name="Oval 125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2" name="Group 1259"/>
                <p:cNvGrpSpPr>
                  <a:grpSpLocks noChangeAspect="1"/>
                </p:cNvGrpSpPr>
                <p:nvPr/>
              </p:nvGrpSpPr>
              <p:grpSpPr bwMode="auto">
                <a:xfrm>
                  <a:off x="4728" y="198"/>
                  <a:ext cx="378" cy="378"/>
                  <a:chOff x="948" y="198"/>
                  <a:chExt cx="2322" cy="2322"/>
                </a:xfrm>
              </p:grpSpPr>
              <p:sp>
                <p:nvSpPr>
                  <p:cNvPr id="82671" name="Rectangle 126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672" name="Oval 126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73" name="Oval 126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74" name="Oval 126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75" name="Oval 126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76" name="Oval 126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77" name="Oval 126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78" name="Oval 126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79" name="Oval 126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0" name="Oval 126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1" name="Oval 127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2" name="Oval 127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3" name="Oval 127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4" name="Oval 127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5" name="Oval 127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6" name="Oval 127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7" name="Oval 127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8" name="Oval 127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89" name="Oval 127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90" name="Oval 127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91" name="Oval 128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92" name="Oval 128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93" name="Oval 128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3" name="Group 1283"/>
                <p:cNvGrpSpPr>
                  <a:grpSpLocks noChangeAspect="1"/>
                </p:cNvGrpSpPr>
                <p:nvPr/>
              </p:nvGrpSpPr>
              <p:grpSpPr bwMode="auto">
                <a:xfrm>
                  <a:off x="2082" y="198"/>
                  <a:ext cx="378" cy="378"/>
                  <a:chOff x="948" y="198"/>
                  <a:chExt cx="2322" cy="2322"/>
                </a:xfrm>
              </p:grpSpPr>
              <p:sp>
                <p:nvSpPr>
                  <p:cNvPr id="82648" name="Rectangle 128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649" name="Oval 128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0" name="Oval 128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1" name="Oval 128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2" name="Oval 128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3" name="Oval 128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4" name="Oval 129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5" name="Oval 129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6" name="Oval 129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7" name="Oval 129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8" name="Oval 129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59" name="Oval 129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0" name="Oval 129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1" name="Oval 129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2" name="Oval 129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3" name="Oval 129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4" name="Oval 130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5" name="Oval 130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6" name="Oval 130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7" name="Oval 130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8" name="Oval 130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69" name="Oval 130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70" name="Oval 130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4" name="Group 1307"/>
                <p:cNvGrpSpPr>
                  <a:grpSpLocks noChangeAspect="1"/>
                </p:cNvGrpSpPr>
                <p:nvPr/>
              </p:nvGrpSpPr>
              <p:grpSpPr bwMode="auto">
                <a:xfrm>
                  <a:off x="2460" y="198"/>
                  <a:ext cx="378" cy="378"/>
                  <a:chOff x="948" y="198"/>
                  <a:chExt cx="2322" cy="2322"/>
                </a:xfrm>
              </p:grpSpPr>
              <p:sp>
                <p:nvSpPr>
                  <p:cNvPr id="82625" name="Rectangle 130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626" name="Oval 130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27" name="Oval 131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28" name="Oval 131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29" name="Oval 131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0" name="Oval 131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1" name="Oval 131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2" name="Oval 131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3" name="Oval 131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4" name="Oval 131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5" name="Oval 131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6" name="Oval 131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7" name="Oval 132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8" name="Oval 132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39" name="Oval 132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40" name="Oval 132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41" name="Oval 132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42" name="Oval 132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43" name="Oval 132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44" name="Oval 132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45" name="Oval 132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46" name="Oval 132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47" name="Oval 133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5" name="Group 1331"/>
                <p:cNvGrpSpPr>
                  <a:grpSpLocks noChangeAspect="1"/>
                </p:cNvGrpSpPr>
                <p:nvPr/>
              </p:nvGrpSpPr>
              <p:grpSpPr bwMode="auto">
                <a:xfrm>
                  <a:off x="2838" y="198"/>
                  <a:ext cx="378" cy="378"/>
                  <a:chOff x="948" y="198"/>
                  <a:chExt cx="2322" cy="2322"/>
                </a:xfrm>
              </p:grpSpPr>
              <p:sp>
                <p:nvSpPr>
                  <p:cNvPr id="82602" name="Rectangle 133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603" name="Oval 133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04" name="Oval 133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05" name="Oval 133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06" name="Oval 133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07" name="Oval 133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08" name="Oval 133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09" name="Oval 133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0" name="Oval 134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1" name="Oval 134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2" name="Oval 134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3" name="Oval 134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4" name="Oval 134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5" name="Oval 134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6" name="Oval 134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7" name="Oval 134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8" name="Oval 134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19" name="Oval 134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20" name="Oval 135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21" name="Oval 135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22" name="Oval 135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23" name="Oval 135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24" name="Oval 135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6" name="Group 1355"/>
                <p:cNvGrpSpPr>
                  <a:grpSpLocks noChangeAspect="1"/>
                </p:cNvGrpSpPr>
                <p:nvPr/>
              </p:nvGrpSpPr>
              <p:grpSpPr bwMode="auto">
                <a:xfrm>
                  <a:off x="3216" y="198"/>
                  <a:ext cx="378" cy="378"/>
                  <a:chOff x="948" y="198"/>
                  <a:chExt cx="2322" cy="2322"/>
                </a:xfrm>
              </p:grpSpPr>
              <p:sp>
                <p:nvSpPr>
                  <p:cNvPr id="82579" name="Rectangle 135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580" name="Oval 135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1" name="Oval 135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2" name="Oval 135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3" name="Oval 136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4" name="Oval 136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5" name="Oval 136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6" name="Oval 136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7" name="Oval 136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8" name="Oval 136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89" name="Oval 136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0" name="Oval 136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1" name="Oval 136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2" name="Oval 136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3" name="Oval 137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4" name="Oval 137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5" name="Oval 137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6" name="Oval 137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7" name="Oval 137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8" name="Oval 137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99" name="Oval 137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00" name="Oval 137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601" name="Oval 137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7" name="Group 1379"/>
                <p:cNvGrpSpPr>
                  <a:grpSpLocks noChangeAspect="1"/>
                </p:cNvGrpSpPr>
                <p:nvPr/>
              </p:nvGrpSpPr>
              <p:grpSpPr bwMode="auto">
                <a:xfrm>
                  <a:off x="3594" y="198"/>
                  <a:ext cx="378" cy="378"/>
                  <a:chOff x="948" y="198"/>
                  <a:chExt cx="2322" cy="2322"/>
                </a:xfrm>
              </p:grpSpPr>
              <p:sp>
                <p:nvSpPr>
                  <p:cNvPr id="82556" name="Rectangle 138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557" name="Oval 138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58" name="Oval 138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59" name="Oval 138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0" name="Oval 138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1" name="Oval 138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2" name="Oval 138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3" name="Oval 138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4" name="Oval 138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5" name="Oval 138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6" name="Oval 139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7" name="Oval 139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8" name="Oval 139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69" name="Oval 139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0" name="Oval 139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1" name="Oval 139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2" name="Oval 139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3" name="Oval 139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4" name="Oval 139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5" name="Oval 139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6" name="Oval 140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7" name="Oval 140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78" name="Oval 140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8" name="Group 1403"/>
                <p:cNvGrpSpPr>
                  <a:grpSpLocks noChangeAspect="1"/>
                </p:cNvGrpSpPr>
                <p:nvPr/>
              </p:nvGrpSpPr>
              <p:grpSpPr bwMode="auto">
                <a:xfrm>
                  <a:off x="3972" y="198"/>
                  <a:ext cx="378" cy="378"/>
                  <a:chOff x="948" y="198"/>
                  <a:chExt cx="2322" cy="2322"/>
                </a:xfrm>
              </p:grpSpPr>
              <p:sp>
                <p:nvSpPr>
                  <p:cNvPr id="82533" name="Rectangle 140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534" name="Oval 140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35" name="Oval 140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36" name="Oval 140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37" name="Oval 140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38" name="Oval 140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39" name="Oval 141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0" name="Oval 141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1" name="Oval 141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2" name="Oval 141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3" name="Oval 141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4" name="Oval 141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5" name="Oval 141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6" name="Oval 141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7" name="Oval 141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8" name="Oval 141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49" name="Oval 142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50" name="Oval 142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51" name="Oval 142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52" name="Oval 142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53" name="Oval 142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54" name="Oval 142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55" name="Oval 142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509" name="Group 1427"/>
                <p:cNvGrpSpPr>
                  <a:grpSpLocks noChangeAspect="1"/>
                </p:cNvGrpSpPr>
                <p:nvPr/>
              </p:nvGrpSpPr>
              <p:grpSpPr bwMode="auto">
                <a:xfrm>
                  <a:off x="4350" y="198"/>
                  <a:ext cx="378" cy="378"/>
                  <a:chOff x="948" y="198"/>
                  <a:chExt cx="2322" cy="2322"/>
                </a:xfrm>
              </p:grpSpPr>
              <p:sp>
                <p:nvSpPr>
                  <p:cNvPr id="82510" name="Rectangle 142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511" name="Oval 142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12" name="Oval 143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13" name="Oval 143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14" name="Oval 143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15" name="Oval 143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16" name="Oval 143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17" name="Oval 143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18" name="Oval 143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19" name="Oval 143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0" name="Oval 143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1" name="Oval 143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2" name="Oval 144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3" name="Oval 144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4" name="Oval 144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5" name="Oval 144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6" name="Oval 144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7" name="Oval 144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8" name="Oval 144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29" name="Oval 144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30" name="Oval 144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31" name="Oval 144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532" name="Oval 145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82234" name="Group 1451"/>
              <p:cNvGrpSpPr>
                <a:grpSpLocks noChangeAspect="1"/>
              </p:cNvGrpSpPr>
              <p:nvPr/>
            </p:nvGrpSpPr>
            <p:grpSpPr bwMode="auto">
              <a:xfrm>
                <a:off x="948" y="948"/>
                <a:ext cx="4158" cy="378"/>
                <a:chOff x="948" y="198"/>
                <a:chExt cx="4158" cy="378"/>
              </a:xfrm>
            </p:grpSpPr>
            <p:grpSp>
              <p:nvGrpSpPr>
                <p:cNvPr id="82235" name="Group 1452"/>
                <p:cNvGrpSpPr>
                  <a:grpSpLocks noChangeAspect="1"/>
                </p:cNvGrpSpPr>
                <p:nvPr/>
              </p:nvGrpSpPr>
              <p:grpSpPr bwMode="auto">
                <a:xfrm>
                  <a:off x="948" y="198"/>
                  <a:ext cx="378" cy="378"/>
                  <a:chOff x="948" y="198"/>
                  <a:chExt cx="2322" cy="2322"/>
                </a:xfrm>
              </p:grpSpPr>
              <p:sp>
                <p:nvSpPr>
                  <p:cNvPr id="82476" name="Rectangle 145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477" name="Oval 145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78" name="Oval 145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79" name="Oval 145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0" name="Oval 145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1" name="Oval 145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2" name="Oval 145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3" name="Oval 146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4" name="Oval 146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5" name="Oval 146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6" name="Oval 146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7" name="Oval 146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8" name="Oval 146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89" name="Oval 146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0" name="Oval 146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1" name="Oval 146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2" name="Oval 146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3" name="Oval 147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4" name="Oval 147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5" name="Oval 147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6" name="Oval 147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7" name="Oval 147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98" name="Oval 147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36" name="Group 1476"/>
                <p:cNvGrpSpPr>
                  <a:grpSpLocks noChangeAspect="1"/>
                </p:cNvGrpSpPr>
                <p:nvPr/>
              </p:nvGrpSpPr>
              <p:grpSpPr bwMode="auto">
                <a:xfrm>
                  <a:off x="1326" y="198"/>
                  <a:ext cx="378" cy="378"/>
                  <a:chOff x="948" y="198"/>
                  <a:chExt cx="2322" cy="2322"/>
                </a:xfrm>
              </p:grpSpPr>
              <p:sp>
                <p:nvSpPr>
                  <p:cNvPr id="82453" name="Rectangle 147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454" name="Oval 147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55" name="Oval 147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56" name="Oval 148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57" name="Oval 148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58" name="Oval 148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59" name="Oval 148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0" name="Oval 148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1" name="Oval 148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2" name="Oval 148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3" name="Oval 148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4" name="Oval 148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5" name="Oval 148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6" name="Oval 149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7" name="Oval 149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8" name="Oval 149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69" name="Oval 149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70" name="Oval 149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71" name="Oval 149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72" name="Oval 149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73" name="Oval 149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74" name="Oval 149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75" name="Oval 149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37" name="Group 1500"/>
                <p:cNvGrpSpPr>
                  <a:grpSpLocks noChangeAspect="1"/>
                </p:cNvGrpSpPr>
                <p:nvPr/>
              </p:nvGrpSpPr>
              <p:grpSpPr bwMode="auto">
                <a:xfrm>
                  <a:off x="1704" y="198"/>
                  <a:ext cx="378" cy="378"/>
                  <a:chOff x="948" y="198"/>
                  <a:chExt cx="2322" cy="2322"/>
                </a:xfrm>
              </p:grpSpPr>
              <p:sp>
                <p:nvSpPr>
                  <p:cNvPr id="82430" name="Rectangle 150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431" name="Oval 150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32" name="Oval 150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33" name="Oval 150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34" name="Oval 150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35" name="Oval 150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36" name="Oval 150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37" name="Oval 150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38" name="Oval 150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39" name="Oval 151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0" name="Oval 151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1" name="Oval 151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2" name="Oval 151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3" name="Oval 151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4" name="Oval 151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5" name="Oval 151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6" name="Oval 151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7" name="Oval 151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8" name="Oval 151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49" name="Oval 152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50" name="Oval 152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51" name="Oval 152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52" name="Oval 152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38" name="Group 1524"/>
                <p:cNvGrpSpPr>
                  <a:grpSpLocks noChangeAspect="1"/>
                </p:cNvGrpSpPr>
                <p:nvPr/>
              </p:nvGrpSpPr>
              <p:grpSpPr bwMode="auto">
                <a:xfrm>
                  <a:off x="4728" y="198"/>
                  <a:ext cx="378" cy="378"/>
                  <a:chOff x="948" y="198"/>
                  <a:chExt cx="2322" cy="2322"/>
                </a:xfrm>
              </p:grpSpPr>
              <p:sp>
                <p:nvSpPr>
                  <p:cNvPr id="82407" name="Rectangle 152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408" name="Oval 152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09" name="Oval 152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0" name="Oval 152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1" name="Oval 152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2" name="Oval 153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3" name="Oval 153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4" name="Oval 153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5" name="Oval 153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6" name="Oval 153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7" name="Oval 153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8" name="Oval 153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19" name="Oval 153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0" name="Oval 153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1" name="Oval 153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2" name="Oval 154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3" name="Oval 154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4" name="Oval 154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5" name="Oval 154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6" name="Oval 154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7" name="Oval 154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8" name="Oval 154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29" name="Oval 154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39" name="Group 1548"/>
                <p:cNvGrpSpPr>
                  <a:grpSpLocks noChangeAspect="1"/>
                </p:cNvGrpSpPr>
                <p:nvPr/>
              </p:nvGrpSpPr>
              <p:grpSpPr bwMode="auto">
                <a:xfrm>
                  <a:off x="2082" y="198"/>
                  <a:ext cx="378" cy="378"/>
                  <a:chOff x="948" y="198"/>
                  <a:chExt cx="2322" cy="2322"/>
                </a:xfrm>
              </p:grpSpPr>
              <p:sp>
                <p:nvSpPr>
                  <p:cNvPr id="82384" name="Rectangle 154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385" name="Oval 155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86" name="Oval 155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87" name="Oval 155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88" name="Oval 155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89" name="Oval 155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0" name="Oval 155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1" name="Oval 155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2" name="Oval 155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3" name="Oval 155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4" name="Oval 155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5" name="Oval 156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6" name="Oval 156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7" name="Oval 156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8" name="Oval 156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99" name="Oval 156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00" name="Oval 156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01" name="Oval 156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02" name="Oval 156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03" name="Oval 156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04" name="Oval 156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05" name="Oval 157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406" name="Oval 157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40" name="Group 1572"/>
                <p:cNvGrpSpPr>
                  <a:grpSpLocks noChangeAspect="1"/>
                </p:cNvGrpSpPr>
                <p:nvPr/>
              </p:nvGrpSpPr>
              <p:grpSpPr bwMode="auto">
                <a:xfrm>
                  <a:off x="2460" y="198"/>
                  <a:ext cx="378" cy="378"/>
                  <a:chOff x="948" y="198"/>
                  <a:chExt cx="2322" cy="2322"/>
                </a:xfrm>
              </p:grpSpPr>
              <p:sp>
                <p:nvSpPr>
                  <p:cNvPr id="82361" name="Rectangle 157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362" name="Oval 157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63" name="Oval 157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64" name="Oval 157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65" name="Oval 157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66" name="Oval 157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67" name="Oval 157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68" name="Oval 158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69" name="Oval 158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0" name="Oval 158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1" name="Oval 158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2" name="Oval 158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3" name="Oval 158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4" name="Oval 158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5" name="Oval 158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6" name="Oval 158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7" name="Oval 158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8" name="Oval 159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79" name="Oval 159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80" name="Oval 159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81" name="Oval 159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82" name="Oval 159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83" name="Oval 159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41" name="Group 1596"/>
                <p:cNvGrpSpPr>
                  <a:grpSpLocks noChangeAspect="1"/>
                </p:cNvGrpSpPr>
                <p:nvPr/>
              </p:nvGrpSpPr>
              <p:grpSpPr bwMode="auto">
                <a:xfrm>
                  <a:off x="2838" y="198"/>
                  <a:ext cx="378" cy="378"/>
                  <a:chOff x="948" y="198"/>
                  <a:chExt cx="2322" cy="2322"/>
                </a:xfrm>
              </p:grpSpPr>
              <p:sp>
                <p:nvSpPr>
                  <p:cNvPr id="82338" name="Rectangle 159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339" name="Oval 159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0" name="Oval 159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1" name="Oval 160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2" name="Oval 160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3" name="Oval 160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4" name="Oval 160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5" name="Oval 160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6" name="Oval 160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7" name="Oval 160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8" name="Oval 160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49" name="Oval 160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0" name="Oval 160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1" name="Oval 161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2" name="Oval 161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3" name="Oval 161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4" name="Oval 161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5" name="Oval 161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6" name="Oval 161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7" name="Oval 161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8" name="Oval 161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59" name="Oval 161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60" name="Oval 161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42" name="Group 1620"/>
                <p:cNvGrpSpPr>
                  <a:grpSpLocks noChangeAspect="1"/>
                </p:cNvGrpSpPr>
                <p:nvPr/>
              </p:nvGrpSpPr>
              <p:grpSpPr bwMode="auto">
                <a:xfrm>
                  <a:off x="3216" y="198"/>
                  <a:ext cx="378" cy="378"/>
                  <a:chOff x="948" y="198"/>
                  <a:chExt cx="2322" cy="2322"/>
                </a:xfrm>
              </p:grpSpPr>
              <p:sp>
                <p:nvSpPr>
                  <p:cNvPr id="82315" name="Rectangle 162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316" name="Oval 162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17" name="Oval 162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18" name="Oval 162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19" name="Oval 162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0" name="Oval 162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1" name="Oval 162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2" name="Oval 162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3" name="Oval 162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4" name="Oval 163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5" name="Oval 163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6" name="Oval 163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7" name="Oval 163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8" name="Oval 163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29" name="Oval 163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30" name="Oval 163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31" name="Oval 163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32" name="Oval 163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33" name="Oval 163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34" name="Oval 164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35" name="Oval 164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36" name="Oval 164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37" name="Oval 164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43" name="Group 1644"/>
                <p:cNvGrpSpPr>
                  <a:grpSpLocks noChangeAspect="1"/>
                </p:cNvGrpSpPr>
                <p:nvPr/>
              </p:nvGrpSpPr>
              <p:grpSpPr bwMode="auto">
                <a:xfrm>
                  <a:off x="3594" y="198"/>
                  <a:ext cx="378" cy="378"/>
                  <a:chOff x="948" y="198"/>
                  <a:chExt cx="2322" cy="2322"/>
                </a:xfrm>
              </p:grpSpPr>
              <p:sp>
                <p:nvSpPr>
                  <p:cNvPr id="82292" name="Rectangle 164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293" name="Oval 164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94" name="Oval 164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95" name="Oval 164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96" name="Oval 164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97" name="Oval 165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98" name="Oval 165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99" name="Oval 165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0" name="Oval 165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1" name="Oval 165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2" name="Oval 165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3" name="Oval 165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4" name="Oval 165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5" name="Oval 165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6" name="Oval 165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7" name="Oval 166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8" name="Oval 166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09" name="Oval 166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10" name="Oval 166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11" name="Oval 166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12" name="Oval 166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13" name="Oval 166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314" name="Oval 166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44" name="Group 1668"/>
                <p:cNvGrpSpPr>
                  <a:grpSpLocks noChangeAspect="1"/>
                </p:cNvGrpSpPr>
                <p:nvPr/>
              </p:nvGrpSpPr>
              <p:grpSpPr bwMode="auto">
                <a:xfrm>
                  <a:off x="3972" y="198"/>
                  <a:ext cx="378" cy="378"/>
                  <a:chOff x="948" y="198"/>
                  <a:chExt cx="2322" cy="2322"/>
                </a:xfrm>
              </p:grpSpPr>
              <p:sp>
                <p:nvSpPr>
                  <p:cNvPr id="82269" name="Rectangle 166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270" name="Oval 167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1" name="Oval 167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2" name="Oval 167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3" name="Oval 167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4" name="Oval 167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5" name="Oval 167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6" name="Oval 167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7" name="Oval 167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8" name="Oval 167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79" name="Oval 167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0" name="Oval 168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1" name="Oval 168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2" name="Oval 168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3" name="Oval 168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4" name="Oval 168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5" name="Oval 168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6" name="Oval 168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7" name="Oval 168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8" name="Oval 168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89" name="Oval 168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90" name="Oval 169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91" name="Oval 169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2245" name="Group 1692"/>
                <p:cNvGrpSpPr>
                  <a:grpSpLocks noChangeAspect="1"/>
                </p:cNvGrpSpPr>
                <p:nvPr/>
              </p:nvGrpSpPr>
              <p:grpSpPr bwMode="auto">
                <a:xfrm>
                  <a:off x="4350" y="198"/>
                  <a:ext cx="378" cy="378"/>
                  <a:chOff x="948" y="198"/>
                  <a:chExt cx="2322" cy="2322"/>
                </a:xfrm>
              </p:grpSpPr>
              <p:sp>
                <p:nvSpPr>
                  <p:cNvPr id="82246" name="Rectangle 169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247" name="Oval 169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48" name="Oval 169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49" name="Oval 169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0" name="Oval 169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1" name="Oval 169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2" name="Oval 169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3" name="Oval 170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4" name="Oval 170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5" name="Oval 170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6" name="Oval 170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7" name="Oval 170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8" name="Oval 170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59" name="Oval 170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0" name="Oval 170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1" name="Oval 170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2" name="Oval 170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3" name="Oval 171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4" name="Oval 171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5" name="Oval 171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6" name="Oval 171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7" name="Oval 171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68" name="Oval 171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grpSp>
          <p:nvGrpSpPr>
            <p:cNvPr id="80905" name="Group 1716"/>
            <p:cNvGrpSpPr>
              <a:grpSpLocks noChangeAspect="1"/>
            </p:cNvGrpSpPr>
            <p:nvPr/>
          </p:nvGrpSpPr>
          <p:grpSpPr bwMode="auto">
            <a:xfrm>
              <a:off x="948" y="2442"/>
              <a:ext cx="4158" cy="1128"/>
              <a:chOff x="948" y="198"/>
              <a:chExt cx="4158" cy="1128"/>
            </a:xfrm>
          </p:grpSpPr>
          <p:grpSp>
            <p:nvGrpSpPr>
              <p:cNvPr id="81437" name="Group 1717"/>
              <p:cNvGrpSpPr>
                <a:grpSpLocks noChangeAspect="1"/>
              </p:cNvGrpSpPr>
              <p:nvPr/>
            </p:nvGrpSpPr>
            <p:grpSpPr bwMode="auto">
              <a:xfrm>
                <a:off x="948" y="198"/>
                <a:ext cx="4158" cy="378"/>
                <a:chOff x="948" y="198"/>
                <a:chExt cx="4158" cy="378"/>
              </a:xfrm>
            </p:grpSpPr>
            <p:grpSp>
              <p:nvGrpSpPr>
                <p:cNvPr id="81968" name="Group 1718"/>
                <p:cNvGrpSpPr>
                  <a:grpSpLocks noChangeAspect="1"/>
                </p:cNvGrpSpPr>
                <p:nvPr/>
              </p:nvGrpSpPr>
              <p:grpSpPr bwMode="auto">
                <a:xfrm>
                  <a:off x="948" y="198"/>
                  <a:ext cx="378" cy="378"/>
                  <a:chOff x="948" y="198"/>
                  <a:chExt cx="2322" cy="2322"/>
                </a:xfrm>
              </p:grpSpPr>
              <p:sp>
                <p:nvSpPr>
                  <p:cNvPr id="82209" name="Rectangle 171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210" name="Oval 172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1" name="Oval 172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2" name="Oval 172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3" name="Oval 172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4" name="Oval 172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5" name="Oval 172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6" name="Oval 172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7" name="Oval 172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8" name="Oval 172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19" name="Oval 172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0" name="Oval 173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1" name="Oval 173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2" name="Oval 173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3" name="Oval 173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4" name="Oval 173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5" name="Oval 173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6" name="Oval 173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7" name="Oval 173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8" name="Oval 173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29" name="Oval 173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30" name="Oval 174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31" name="Oval 174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69" name="Group 1742"/>
                <p:cNvGrpSpPr>
                  <a:grpSpLocks noChangeAspect="1"/>
                </p:cNvGrpSpPr>
                <p:nvPr/>
              </p:nvGrpSpPr>
              <p:grpSpPr bwMode="auto">
                <a:xfrm>
                  <a:off x="1326" y="198"/>
                  <a:ext cx="378" cy="378"/>
                  <a:chOff x="948" y="198"/>
                  <a:chExt cx="2322" cy="2322"/>
                </a:xfrm>
              </p:grpSpPr>
              <p:sp>
                <p:nvSpPr>
                  <p:cNvPr id="82186" name="Rectangle 174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187" name="Oval 174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88" name="Oval 174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89" name="Oval 174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0" name="Oval 174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1" name="Oval 174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2" name="Oval 174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3" name="Oval 175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4" name="Oval 175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5" name="Oval 175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6" name="Oval 175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7" name="Oval 175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8" name="Oval 175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99" name="Oval 175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0" name="Oval 175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1" name="Oval 175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2" name="Oval 175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3" name="Oval 176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4" name="Oval 176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5" name="Oval 176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6" name="Oval 176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7" name="Oval 176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208" name="Oval 176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0" name="Group 1766"/>
                <p:cNvGrpSpPr>
                  <a:grpSpLocks noChangeAspect="1"/>
                </p:cNvGrpSpPr>
                <p:nvPr/>
              </p:nvGrpSpPr>
              <p:grpSpPr bwMode="auto">
                <a:xfrm>
                  <a:off x="1704" y="198"/>
                  <a:ext cx="378" cy="378"/>
                  <a:chOff x="948" y="198"/>
                  <a:chExt cx="2322" cy="2322"/>
                </a:xfrm>
              </p:grpSpPr>
              <p:sp>
                <p:nvSpPr>
                  <p:cNvPr id="82163" name="Rectangle 176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164" name="Oval 176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65" name="Oval 176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66" name="Oval 177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67" name="Oval 177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68" name="Oval 177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69" name="Oval 177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0" name="Oval 177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1" name="Oval 177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2" name="Oval 177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3" name="Oval 177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4" name="Oval 177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5" name="Oval 177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6" name="Oval 178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7" name="Oval 178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8" name="Oval 178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79" name="Oval 178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80" name="Oval 178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81" name="Oval 178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82" name="Oval 178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83" name="Oval 178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84" name="Oval 178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85" name="Oval 178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1" name="Group 1790"/>
                <p:cNvGrpSpPr>
                  <a:grpSpLocks noChangeAspect="1"/>
                </p:cNvGrpSpPr>
                <p:nvPr/>
              </p:nvGrpSpPr>
              <p:grpSpPr bwMode="auto">
                <a:xfrm>
                  <a:off x="4728" y="198"/>
                  <a:ext cx="378" cy="378"/>
                  <a:chOff x="948" y="198"/>
                  <a:chExt cx="2322" cy="2322"/>
                </a:xfrm>
              </p:grpSpPr>
              <p:sp>
                <p:nvSpPr>
                  <p:cNvPr id="82140" name="Rectangle 179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141" name="Oval 179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42" name="Oval 179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43" name="Oval 179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44" name="Oval 179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45" name="Oval 179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46" name="Oval 179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47" name="Oval 179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48" name="Oval 179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49" name="Oval 180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0" name="Oval 180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1" name="Oval 180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2" name="Oval 180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3" name="Oval 180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4" name="Oval 180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5" name="Oval 180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6" name="Oval 180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7" name="Oval 180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8" name="Oval 180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59" name="Oval 181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60" name="Oval 181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61" name="Oval 181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62" name="Oval 181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2" name="Group 1814"/>
                <p:cNvGrpSpPr>
                  <a:grpSpLocks noChangeAspect="1"/>
                </p:cNvGrpSpPr>
                <p:nvPr/>
              </p:nvGrpSpPr>
              <p:grpSpPr bwMode="auto">
                <a:xfrm>
                  <a:off x="2082" y="198"/>
                  <a:ext cx="378" cy="378"/>
                  <a:chOff x="948" y="198"/>
                  <a:chExt cx="2322" cy="2322"/>
                </a:xfrm>
              </p:grpSpPr>
              <p:sp>
                <p:nvSpPr>
                  <p:cNvPr id="82117" name="Rectangle 181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118" name="Oval 181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19" name="Oval 181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0" name="Oval 181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1" name="Oval 181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2" name="Oval 182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3" name="Oval 182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4" name="Oval 182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5" name="Oval 182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6" name="Oval 182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7" name="Oval 182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8" name="Oval 182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29" name="Oval 182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0" name="Oval 182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1" name="Oval 182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2" name="Oval 183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3" name="Oval 183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4" name="Oval 183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5" name="Oval 183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6" name="Oval 183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7" name="Oval 183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8" name="Oval 183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39" name="Oval 183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3" name="Group 1838"/>
                <p:cNvGrpSpPr>
                  <a:grpSpLocks noChangeAspect="1"/>
                </p:cNvGrpSpPr>
                <p:nvPr/>
              </p:nvGrpSpPr>
              <p:grpSpPr bwMode="auto">
                <a:xfrm>
                  <a:off x="2460" y="198"/>
                  <a:ext cx="378" cy="378"/>
                  <a:chOff x="948" y="198"/>
                  <a:chExt cx="2322" cy="2322"/>
                </a:xfrm>
              </p:grpSpPr>
              <p:sp>
                <p:nvSpPr>
                  <p:cNvPr id="82094" name="Rectangle 183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095" name="Oval 184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96" name="Oval 184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97" name="Oval 184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98" name="Oval 184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99" name="Oval 184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0" name="Oval 184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1" name="Oval 184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2" name="Oval 184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3" name="Oval 184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4" name="Oval 184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5" name="Oval 185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6" name="Oval 185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7" name="Oval 185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8" name="Oval 185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09" name="Oval 185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10" name="Oval 185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11" name="Oval 185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12" name="Oval 185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13" name="Oval 185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14" name="Oval 185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15" name="Oval 186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116" name="Oval 186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4" name="Group 1862"/>
                <p:cNvGrpSpPr>
                  <a:grpSpLocks noChangeAspect="1"/>
                </p:cNvGrpSpPr>
                <p:nvPr/>
              </p:nvGrpSpPr>
              <p:grpSpPr bwMode="auto">
                <a:xfrm>
                  <a:off x="2838" y="198"/>
                  <a:ext cx="378" cy="378"/>
                  <a:chOff x="948" y="198"/>
                  <a:chExt cx="2322" cy="2322"/>
                </a:xfrm>
              </p:grpSpPr>
              <p:sp>
                <p:nvSpPr>
                  <p:cNvPr id="82071" name="Rectangle 186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072" name="Oval 186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73" name="Oval 186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74" name="Oval 186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75" name="Oval 186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76" name="Oval 186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77" name="Oval 186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78" name="Oval 187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79" name="Oval 187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0" name="Oval 187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1" name="Oval 187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2" name="Oval 187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3" name="Oval 187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4" name="Oval 187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5" name="Oval 187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6" name="Oval 187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7" name="Oval 187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8" name="Oval 188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89" name="Oval 188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90" name="Oval 188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91" name="Oval 188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92" name="Oval 188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93" name="Oval 188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5" name="Group 1886"/>
                <p:cNvGrpSpPr>
                  <a:grpSpLocks noChangeAspect="1"/>
                </p:cNvGrpSpPr>
                <p:nvPr/>
              </p:nvGrpSpPr>
              <p:grpSpPr bwMode="auto">
                <a:xfrm>
                  <a:off x="3216" y="198"/>
                  <a:ext cx="378" cy="378"/>
                  <a:chOff x="948" y="198"/>
                  <a:chExt cx="2322" cy="2322"/>
                </a:xfrm>
              </p:grpSpPr>
              <p:sp>
                <p:nvSpPr>
                  <p:cNvPr id="82048" name="Rectangle 188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049" name="Oval 188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0" name="Oval 188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1" name="Oval 189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2" name="Oval 189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3" name="Oval 189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4" name="Oval 189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5" name="Oval 189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6" name="Oval 189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7" name="Oval 189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8" name="Oval 189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59" name="Oval 189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0" name="Oval 189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1" name="Oval 190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2" name="Oval 190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3" name="Oval 190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4" name="Oval 190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5" name="Oval 190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6" name="Oval 190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7" name="Oval 190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8" name="Oval 190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69" name="Oval 190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70" name="Oval 190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6" name="Group 1910"/>
                <p:cNvGrpSpPr>
                  <a:grpSpLocks noChangeAspect="1"/>
                </p:cNvGrpSpPr>
                <p:nvPr/>
              </p:nvGrpSpPr>
              <p:grpSpPr bwMode="auto">
                <a:xfrm>
                  <a:off x="3594" y="198"/>
                  <a:ext cx="378" cy="378"/>
                  <a:chOff x="948" y="198"/>
                  <a:chExt cx="2322" cy="2322"/>
                </a:xfrm>
              </p:grpSpPr>
              <p:sp>
                <p:nvSpPr>
                  <p:cNvPr id="82025" name="Rectangle 191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026" name="Oval 191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27" name="Oval 191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28" name="Oval 191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29" name="Oval 191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0" name="Oval 191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1" name="Oval 191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2" name="Oval 191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3" name="Oval 191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4" name="Oval 192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5" name="Oval 192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6" name="Oval 192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7" name="Oval 192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8" name="Oval 192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39" name="Oval 192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40" name="Oval 192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41" name="Oval 192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42" name="Oval 192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43" name="Oval 192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44" name="Oval 193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45" name="Oval 193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46" name="Oval 193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47" name="Oval 193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7" name="Group 1934"/>
                <p:cNvGrpSpPr>
                  <a:grpSpLocks noChangeAspect="1"/>
                </p:cNvGrpSpPr>
                <p:nvPr/>
              </p:nvGrpSpPr>
              <p:grpSpPr bwMode="auto">
                <a:xfrm>
                  <a:off x="3972" y="198"/>
                  <a:ext cx="378" cy="378"/>
                  <a:chOff x="948" y="198"/>
                  <a:chExt cx="2322" cy="2322"/>
                </a:xfrm>
              </p:grpSpPr>
              <p:sp>
                <p:nvSpPr>
                  <p:cNvPr id="82002" name="Rectangle 193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2003" name="Oval 193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04" name="Oval 193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05" name="Oval 193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06" name="Oval 193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07" name="Oval 194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08" name="Oval 194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09" name="Oval 194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0" name="Oval 194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1" name="Oval 194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2" name="Oval 194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3" name="Oval 194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4" name="Oval 194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5" name="Oval 194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6" name="Oval 194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7" name="Oval 195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8" name="Oval 195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19" name="Oval 195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20" name="Oval 195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21" name="Oval 195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22" name="Oval 195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23" name="Oval 195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24" name="Oval 195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978" name="Group 1958"/>
                <p:cNvGrpSpPr>
                  <a:grpSpLocks noChangeAspect="1"/>
                </p:cNvGrpSpPr>
                <p:nvPr/>
              </p:nvGrpSpPr>
              <p:grpSpPr bwMode="auto">
                <a:xfrm>
                  <a:off x="4350" y="198"/>
                  <a:ext cx="378" cy="378"/>
                  <a:chOff x="948" y="198"/>
                  <a:chExt cx="2322" cy="2322"/>
                </a:xfrm>
              </p:grpSpPr>
              <p:sp>
                <p:nvSpPr>
                  <p:cNvPr id="81979" name="Rectangle 195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980" name="Oval 196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1" name="Oval 196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2" name="Oval 196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3" name="Oval 196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4" name="Oval 196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5" name="Oval 196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6" name="Oval 196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7" name="Oval 196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8" name="Oval 196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89" name="Oval 196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0" name="Oval 197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1" name="Oval 197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2" name="Oval 197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3" name="Oval 197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4" name="Oval 197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5" name="Oval 197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6" name="Oval 197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7" name="Oval 197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8" name="Oval 197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99" name="Oval 197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00" name="Oval 198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2001" name="Oval 198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81438" name="Group 1982"/>
              <p:cNvGrpSpPr>
                <a:grpSpLocks noChangeAspect="1"/>
              </p:cNvGrpSpPr>
              <p:nvPr/>
            </p:nvGrpSpPr>
            <p:grpSpPr bwMode="auto">
              <a:xfrm>
                <a:off x="948" y="570"/>
                <a:ext cx="4158" cy="378"/>
                <a:chOff x="948" y="198"/>
                <a:chExt cx="4158" cy="378"/>
              </a:xfrm>
            </p:grpSpPr>
            <p:grpSp>
              <p:nvGrpSpPr>
                <p:cNvPr id="81704" name="Group 1983"/>
                <p:cNvGrpSpPr>
                  <a:grpSpLocks noChangeAspect="1"/>
                </p:cNvGrpSpPr>
                <p:nvPr/>
              </p:nvGrpSpPr>
              <p:grpSpPr bwMode="auto">
                <a:xfrm>
                  <a:off x="948" y="198"/>
                  <a:ext cx="378" cy="378"/>
                  <a:chOff x="948" y="198"/>
                  <a:chExt cx="2322" cy="2322"/>
                </a:xfrm>
              </p:grpSpPr>
              <p:sp>
                <p:nvSpPr>
                  <p:cNvPr id="81945" name="Rectangle 198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946" name="Oval 198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47" name="Oval 198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48" name="Oval 198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49" name="Oval 198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0" name="Oval 198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1" name="Oval 199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2" name="Oval 199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3" name="Oval 199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4" name="Oval 199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5" name="Oval 199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6" name="Oval 199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7" name="Oval 199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8" name="Oval 199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59" name="Oval 199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60" name="Oval 199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61" name="Oval 200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62" name="Oval 200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63" name="Oval 200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64" name="Oval 200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65" name="Oval 200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66" name="Oval 200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67" name="Oval 200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05" name="Group 2007"/>
                <p:cNvGrpSpPr>
                  <a:grpSpLocks noChangeAspect="1"/>
                </p:cNvGrpSpPr>
                <p:nvPr/>
              </p:nvGrpSpPr>
              <p:grpSpPr bwMode="auto">
                <a:xfrm>
                  <a:off x="1326" y="198"/>
                  <a:ext cx="378" cy="378"/>
                  <a:chOff x="948" y="198"/>
                  <a:chExt cx="2322" cy="2322"/>
                </a:xfrm>
              </p:grpSpPr>
              <p:sp>
                <p:nvSpPr>
                  <p:cNvPr id="81922" name="Rectangle 200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923" name="Oval 200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24" name="Oval 201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25" name="Oval 201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26" name="Oval 201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27" name="Oval 201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28" name="Oval 201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29" name="Oval 201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0" name="Oval 201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1" name="Oval 201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2" name="Oval 201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3" name="Oval 201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4" name="Oval 202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5" name="Oval 202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6" name="Oval 202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7" name="Oval 202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8" name="Oval 202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39" name="Oval 202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40" name="Oval 202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41" name="Oval 202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42" name="Oval 202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43" name="Oval 202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44" name="Oval 203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06" name="Group 2031"/>
                <p:cNvGrpSpPr>
                  <a:grpSpLocks noChangeAspect="1"/>
                </p:cNvGrpSpPr>
                <p:nvPr/>
              </p:nvGrpSpPr>
              <p:grpSpPr bwMode="auto">
                <a:xfrm>
                  <a:off x="1704" y="198"/>
                  <a:ext cx="378" cy="378"/>
                  <a:chOff x="948" y="198"/>
                  <a:chExt cx="2322" cy="2322"/>
                </a:xfrm>
              </p:grpSpPr>
              <p:sp>
                <p:nvSpPr>
                  <p:cNvPr id="81899" name="Rectangle 203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900" name="Oval 203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1" name="Oval 203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2" name="Oval 203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3" name="Oval 203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4" name="Oval 203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5" name="Oval 203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6" name="Oval 203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7" name="Oval 204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8" name="Oval 204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09" name="Oval 204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0" name="Oval 204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1" name="Oval 204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2" name="Oval 204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3" name="Oval 204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4" name="Oval 204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5" name="Oval 204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6" name="Oval 204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7" name="Oval 205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8" name="Oval 205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19" name="Oval 205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20" name="Oval 205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921" name="Oval 205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07" name="Group 2055"/>
                <p:cNvGrpSpPr>
                  <a:grpSpLocks noChangeAspect="1"/>
                </p:cNvGrpSpPr>
                <p:nvPr/>
              </p:nvGrpSpPr>
              <p:grpSpPr bwMode="auto">
                <a:xfrm>
                  <a:off x="4728" y="198"/>
                  <a:ext cx="378" cy="378"/>
                  <a:chOff x="948" y="198"/>
                  <a:chExt cx="2322" cy="2322"/>
                </a:xfrm>
              </p:grpSpPr>
              <p:sp>
                <p:nvSpPr>
                  <p:cNvPr id="81876" name="Rectangle 205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877" name="Oval 205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78" name="Oval 205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79" name="Oval 205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0" name="Oval 206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1" name="Oval 206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2" name="Oval 206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3" name="Oval 206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4" name="Oval 206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5" name="Oval 206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6" name="Oval 206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7" name="Oval 206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8" name="Oval 206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89" name="Oval 206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0" name="Oval 207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1" name="Oval 207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2" name="Oval 207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3" name="Oval 207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4" name="Oval 207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5" name="Oval 207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6" name="Oval 207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7" name="Oval 207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98" name="Oval 207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08" name="Group 2079"/>
                <p:cNvGrpSpPr>
                  <a:grpSpLocks noChangeAspect="1"/>
                </p:cNvGrpSpPr>
                <p:nvPr/>
              </p:nvGrpSpPr>
              <p:grpSpPr bwMode="auto">
                <a:xfrm>
                  <a:off x="2082" y="198"/>
                  <a:ext cx="378" cy="378"/>
                  <a:chOff x="948" y="198"/>
                  <a:chExt cx="2322" cy="2322"/>
                </a:xfrm>
              </p:grpSpPr>
              <p:sp>
                <p:nvSpPr>
                  <p:cNvPr id="81853" name="Rectangle 208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854" name="Oval 208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55" name="Oval 208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56" name="Oval 208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57" name="Oval 208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58" name="Oval 208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59" name="Oval 208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0" name="Oval 208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1" name="Oval 208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2" name="Oval 208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3" name="Oval 209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4" name="Oval 209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5" name="Oval 209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6" name="Oval 209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7" name="Oval 209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8" name="Oval 209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69" name="Oval 209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70" name="Oval 209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71" name="Oval 209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72" name="Oval 209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73" name="Oval 210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74" name="Oval 210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75" name="Oval 210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09" name="Group 2103"/>
                <p:cNvGrpSpPr>
                  <a:grpSpLocks noChangeAspect="1"/>
                </p:cNvGrpSpPr>
                <p:nvPr/>
              </p:nvGrpSpPr>
              <p:grpSpPr bwMode="auto">
                <a:xfrm>
                  <a:off x="2460" y="198"/>
                  <a:ext cx="378" cy="378"/>
                  <a:chOff x="948" y="198"/>
                  <a:chExt cx="2322" cy="2322"/>
                </a:xfrm>
              </p:grpSpPr>
              <p:sp>
                <p:nvSpPr>
                  <p:cNvPr id="81830" name="Rectangle 210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831" name="Oval 210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32" name="Oval 210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33" name="Oval 210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34" name="Oval 210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35" name="Oval 210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36" name="Oval 211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37" name="Oval 211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38" name="Oval 211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39" name="Oval 211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0" name="Oval 211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1" name="Oval 211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2" name="Oval 211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3" name="Oval 211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4" name="Oval 211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5" name="Oval 211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6" name="Oval 212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7" name="Oval 212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8" name="Oval 212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49" name="Oval 212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50" name="Oval 212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51" name="Oval 212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52" name="Oval 212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10" name="Group 2127"/>
                <p:cNvGrpSpPr>
                  <a:grpSpLocks noChangeAspect="1"/>
                </p:cNvGrpSpPr>
                <p:nvPr/>
              </p:nvGrpSpPr>
              <p:grpSpPr bwMode="auto">
                <a:xfrm>
                  <a:off x="2838" y="198"/>
                  <a:ext cx="378" cy="378"/>
                  <a:chOff x="948" y="198"/>
                  <a:chExt cx="2322" cy="2322"/>
                </a:xfrm>
              </p:grpSpPr>
              <p:sp>
                <p:nvSpPr>
                  <p:cNvPr id="81807" name="Rectangle 212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808" name="Oval 212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09" name="Oval 213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0" name="Oval 213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1" name="Oval 213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2" name="Oval 213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3" name="Oval 213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4" name="Oval 213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5" name="Oval 213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6" name="Oval 213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7" name="Oval 213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8" name="Oval 213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19" name="Oval 214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0" name="Oval 214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1" name="Oval 214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2" name="Oval 214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3" name="Oval 214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4" name="Oval 214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5" name="Oval 214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6" name="Oval 214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7" name="Oval 214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8" name="Oval 214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29" name="Oval 215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11" name="Group 2151"/>
                <p:cNvGrpSpPr>
                  <a:grpSpLocks noChangeAspect="1"/>
                </p:cNvGrpSpPr>
                <p:nvPr/>
              </p:nvGrpSpPr>
              <p:grpSpPr bwMode="auto">
                <a:xfrm>
                  <a:off x="3216" y="198"/>
                  <a:ext cx="378" cy="378"/>
                  <a:chOff x="948" y="198"/>
                  <a:chExt cx="2322" cy="2322"/>
                </a:xfrm>
              </p:grpSpPr>
              <p:sp>
                <p:nvSpPr>
                  <p:cNvPr id="81784" name="Rectangle 215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785" name="Oval 215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86" name="Oval 215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87" name="Oval 215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88" name="Oval 215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89" name="Oval 215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0" name="Oval 215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1" name="Oval 215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2" name="Oval 216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3" name="Oval 216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4" name="Oval 216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5" name="Oval 216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6" name="Oval 216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7" name="Oval 216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8" name="Oval 216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99" name="Oval 216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00" name="Oval 216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01" name="Oval 216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02" name="Oval 217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03" name="Oval 217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04" name="Oval 217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05" name="Oval 217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806" name="Oval 217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12" name="Group 2175"/>
                <p:cNvGrpSpPr>
                  <a:grpSpLocks noChangeAspect="1"/>
                </p:cNvGrpSpPr>
                <p:nvPr/>
              </p:nvGrpSpPr>
              <p:grpSpPr bwMode="auto">
                <a:xfrm>
                  <a:off x="3594" y="198"/>
                  <a:ext cx="378" cy="378"/>
                  <a:chOff x="948" y="198"/>
                  <a:chExt cx="2322" cy="2322"/>
                </a:xfrm>
              </p:grpSpPr>
              <p:sp>
                <p:nvSpPr>
                  <p:cNvPr id="81761" name="Rectangle 217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762" name="Oval 217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63" name="Oval 217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64" name="Oval 217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65" name="Oval 218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66" name="Oval 218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67" name="Oval 218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68" name="Oval 218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69" name="Oval 218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0" name="Oval 218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1" name="Oval 218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2" name="Oval 218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3" name="Oval 218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4" name="Oval 218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5" name="Oval 219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6" name="Oval 219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7" name="Oval 219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8" name="Oval 219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79" name="Oval 219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80" name="Oval 219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81" name="Oval 219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82" name="Oval 219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83" name="Oval 219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13" name="Group 2199"/>
                <p:cNvGrpSpPr>
                  <a:grpSpLocks noChangeAspect="1"/>
                </p:cNvGrpSpPr>
                <p:nvPr/>
              </p:nvGrpSpPr>
              <p:grpSpPr bwMode="auto">
                <a:xfrm>
                  <a:off x="3972" y="198"/>
                  <a:ext cx="378" cy="378"/>
                  <a:chOff x="948" y="198"/>
                  <a:chExt cx="2322" cy="2322"/>
                </a:xfrm>
              </p:grpSpPr>
              <p:sp>
                <p:nvSpPr>
                  <p:cNvPr id="81738" name="Rectangle 220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739" name="Oval 220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0" name="Oval 220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1" name="Oval 220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2" name="Oval 220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3" name="Oval 220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4" name="Oval 220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5" name="Oval 220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6" name="Oval 220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7" name="Oval 220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8" name="Oval 221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49" name="Oval 221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0" name="Oval 221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1" name="Oval 221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2" name="Oval 221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3" name="Oval 221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4" name="Oval 221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5" name="Oval 221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6" name="Oval 221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7" name="Oval 221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8" name="Oval 222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59" name="Oval 222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60" name="Oval 222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714" name="Group 2223"/>
                <p:cNvGrpSpPr>
                  <a:grpSpLocks noChangeAspect="1"/>
                </p:cNvGrpSpPr>
                <p:nvPr/>
              </p:nvGrpSpPr>
              <p:grpSpPr bwMode="auto">
                <a:xfrm>
                  <a:off x="4350" y="198"/>
                  <a:ext cx="378" cy="378"/>
                  <a:chOff x="948" y="198"/>
                  <a:chExt cx="2322" cy="2322"/>
                </a:xfrm>
              </p:grpSpPr>
              <p:sp>
                <p:nvSpPr>
                  <p:cNvPr id="81715" name="Rectangle 222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716" name="Oval 222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17" name="Oval 222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18" name="Oval 222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19" name="Oval 222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0" name="Oval 222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1" name="Oval 223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2" name="Oval 223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3" name="Oval 223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4" name="Oval 223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5" name="Oval 223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6" name="Oval 223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7" name="Oval 223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8" name="Oval 223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29" name="Oval 223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30" name="Oval 223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31" name="Oval 224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32" name="Oval 224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33" name="Oval 224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34" name="Oval 224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35" name="Oval 224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36" name="Oval 224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37" name="Oval 224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81439" name="Group 2247"/>
              <p:cNvGrpSpPr>
                <a:grpSpLocks noChangeAspect="1"/>
              </p:cNvGrpSpPr>
              <p:nvPr/>
            </p:nvGrpSpPr>
            <p:grpSpPr bwMode="auto">
              <a:xfrm>
                <a:off x="948" y="948"/>
                <a:ext cx="4158" cy="378"/>
                <a:chOff x="948" y="198"/>
                <a:chExt cx="4158" cy="378"/>
              </a:xfrm>
            </p:grpSpPr>
            <p:grpSp>
              <p:nvGrpSpPr>
                <p:cNvPr id="81440" name="Group 2248"/>
                <p:cNvGrpSpPr>
                  <a:grpSpLocks noChangeAspect="1"/>
                </p:cNvGrpSpPr>
                <p:nvPr/>
              </p:nvGrpSpPr>
              <p:grpSpPr bwMode="auto">
                <a:xfrm>
                  <a:off x="948" y="198"/>
                  <a:ext cx="378" cy="378"/>
                  <a:chOff x="948" y="198"/>
                  <a:chExt cx="2322" cy="2322"/>
                </a:xfrm>
              </p:grpSpPr>
              <p:sp>
                <p:nvSpPr>
                  <p:cNvPr id="81681" name="Rectangle 224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682" name="Oval 225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83" name="Oval 225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84" name="Oval 225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85" name="Oval 225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86" name="Oval 225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87" name="Oval 225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88" name="Oval 225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89" name="Oval 225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0" name="Oval 225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1" name="Oval 225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2" name="Oval 226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3" name="Oval 226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4" name="Oval 226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5" name="Oval 226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6" name="Oval 226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7" name="Oval 226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8" name="Oval 226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99" name="Oval 226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00" name="Oval 226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01" name="Oval 226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02" name="Oval 227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703" name="Oval 227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1" name="Group 2272"/>
                <p:cNvGrpSpPr>
                  <a:grpSpLocks noChangeAspect="1"/>
                </p:cNvGrpSpPr>
                <p:nvPr/>
              </p:nvGrpSpPr>
              <p:grpSpPr bwMode="auto">
                <a:xfrm>
                  <a:off x="1326" y="198"/>
                  <a:ext cx="378" cy="378"/>
                  <a:chOff x="948" y="198"/>
                  <a:chExt cx="2322" cy="2322"/>
                </a:xfrm>
              </p:grpSpPr>
              <p:sp>
                <p:nvSpPr>
                  <p:cNvPr id="81658" name="Rectangle 227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659" name="Oval 227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0" name="Oval 227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1" name="Oval 227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2" name="Oval 227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3" name="Oval 227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4" name="Oval 227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5" name="Oval 228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6" name="Oval 228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7" name="Oval 228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8" name="Oval 228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69" name="Oval 228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0" name="Oval 228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1" name="Oval 228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2" name="Oval 228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3" name="Oval 228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4" name="Oval 228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5" name="Oval 229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6" name="Oval 229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7" name="Oval 229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8" name="Oval 229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79" name="Oval 229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80" name="Oval 229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2" name="Group 2296"/>
                <p:cNvGrpSpPr>
                  <a:grpSpLocks noChangeAspect="1"/>
                </p:cNvGrpSpPr>
                <p:nvPr/>
              </p:nvGrpSpPr>
              <p:grpSpPr bwMode="auto">
                <a:xfrm>
                  <a:off x="1704" y="198"/>
                  <a:ext cx="378" cy="378"/>
                  <a:chOff x="948" y="198"/>
                  <a:chExt cx="2322" cy="2322"/>
                </a:xfrm>
              </p:grpSpPr>
              <p:sp>
                <p:nvSpPr>
                  <p:cNvPr id="81635" name="Rectangle 229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636" name="Oval 229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37" name="Oval 229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38" name="Oval 230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39" name="Oval 230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0" name="Oval 230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1" name="Oval 230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2" name="Oval 230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3" name="Oval 230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4" name="Oval 230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5" name="Oval 230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6" name="Oval 230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7" name="Oval 230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8" name="Oval 231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49" name="Oval 231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50" name="Oval 231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51" name="Oval 231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52" name="Oval 231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53" name="Oval 231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54" name="Oval 231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55" name="Oval 231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56" name="Oval 231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57" name="Oval 231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3" name="Group 2320"/>
                <p:cNvGrpSpPr>
                  <a:grpSpLocks noChangeAspect="1"/>
                </p:cNvGrpSpPr>
                <p:nvPr/>
              </p:nvGrpSpPr>
              <p:grpSpPr bwMode="auto">
                <a:xfrm>
                  <a:off x="4728" y="198"/>
                  <a:ext cx="378" cy="378"/>
                  <a:chOff x="948" y="198"/>
                  <a:chExt cx="2322" cy="2322"/>
                </a:xfrm>
              </p:grpSpPr>
              <p:sp>
                <p:nvSpPr>
                  <p:cNvPr id="81612" name="Rectangle 232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613" name="Oval 232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14" name="Oval 232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15" name="Oval 232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16" name="Oval 232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17" name="Oval 232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18" name="Oval 232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19" name="Oval 232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0" name="Oval 232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1" name="Oval 233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2" name="Oval 233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3" name="Oval 233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4" name="Oval 233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5" name="Oval 233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6" name="Oval 233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7" name="Oval 233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8" name="Oval 233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29" name="Oval 233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30" name="Oval 233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31" name="Oval 234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32" name="Oval 234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33" name="Oval 234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34" name="Oval 234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4" name="Group 2344"/>
                <p:cNvGrpSpPr>
                  <a:grpSpLocks noChangeAspect="1"/>
                </p:cNvGrpSpPr>
                <p:nvPr/>
              </p:nvGrpSpPr>
              <p:grpSpPr bwMode="auto">
                <a:xfrm>
                  <a:off x="2082" y="198"/>
                  <a:ext cx="378" cy="378"/>
                  <a:chOff x="948" y="198"/>
                  <a:chExt cx="2322" cy="2322"/>
                </a:xfrm>
              </p:grpSpPr>
              <p:sp>
                <p:nvSpPr>
                  <p:cNvPr id="81589" name="Rectangle 234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590" name="Oval 234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1" name="Oval 234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2" name="Oval 234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3" name="Oval 234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4" name="Oval 235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5" name="Oval 235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6" name="Oval 235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7" name="Oval 235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8" name="Oval 235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99" name="Oval 235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0" name="Oval 235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1" name="Oval 235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2" name="Oval 235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3" name="Oval 235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4" name="Oval 236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5" name="Oval 236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6" name="Oval 236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7" name="Oval 236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8" name="Oval 236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09" name="Oval 236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10" name="Oval 236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611" name="Oval 236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5" name="Group 2368"/>
                <p:cNvGrpSpPr>
                  <a:grpSpLocks noChangeAspect="1"/>
                </p:cNvGrpSpPr>
                <p:nvPr/>
              </p:nvGrpSpPr>
              <p:grpSpPr bwMode="auto">
                <a:xfrm>
                  <a:off x="2460" y="198"/>
                  <a:ext cx="378" cy="378"/>
                  <a:chOff x="948" y="198"/>
                  <a:chExt cx="2322" cy="2322"/>
                </a:xfrm>
              </p:grpSpPr>
              <p:sp>
                <p:nvSpPr>
                  <p:cNvPr id="81566" name="Rectangle 236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567" name="Oval 237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68" name="Oval 237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69" name="Oval 237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0" name="Oval 237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1" name="Oval 237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2" name="Oval 237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3" name="Oval 237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4" name="Oval 237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5" name="Oval 237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6" name="Oval 237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7" name="Oval 238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8" name="Oval 238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79" name="Oval 238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0" name="Oval 238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1" name="Oval 238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2" name="Oval 238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3" name="Oval 238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4" name="Oval 238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5" name="Oval 238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6" name="Oval 238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7" name="Oval 239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88" name="Oval 239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6" name="Group 2392"/>
                <p:cNvGrpSpPr>
                  <a:grpSpLocks noChangeAspect="1"/>
                </p:cNvGrpSpPr>
                <p:nvPr/>
              </p:nvGrpSpPr>
              <p:grpSpPr bwMode="auto">
                <a:xfrm>
                  <a:off x="2838" y="198"/>
                  <a:ext cx="378" cy="378"/>
                  <a:chOff x="948" y="198"/>
                  <a:chExt cx="2322" cy="2322"/>
                </a:xfrm>
              </p:grpSpPr>
              <p:sp>
                <p:nvSpPr>
                  <p:cNvPr id="81543" name="Rectangle 239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544" name="Oval 239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45" name="Oval 239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46" name="Oval 239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47" name="Oval 239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48" name="Oval 239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49" name="Oval 239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0" name="Oval 240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1" name="Oval 240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2" name="Oval 240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3" name="Oval 240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4" name="Oval 240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5" name="Oval 240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6" name="Oval 240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7" name="Oval 240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8" name="Oval 240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59" name="Oval 240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60" name="Oval 241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61" name="Oval 241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62" name="Oval 241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63" name="Oval 241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64" name="Oval 241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65" name="Oval 241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7" name="Group 2416"/>
                <p:cNvGrpSpPr>
                  <a:grpSpLocks noChangeAspect="1"/>
                </p:cNvGrpSpPr>
                <p:nvPr/>
              </p:nvGrpSpPr>
              <p:grpSpPr bwMode="auto">
                <a:xfrm>
                  <a:off x="3216" y="198"/>
                  <a:ext cx="378" cy="378"/>
                  <a:chOff x="948" y="198"/>
                  <a:chExt cx="2322" cy="2322"/>
                </a:xfrm>
              </p:grpSpPr>
              <p:sp>
                <p:nvSpPr>
                  <p:cNvPr id="81520" name="Rectangle 241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521" name="Oval 241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22" name="Oval 241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23" name="Oval 242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24" name="Oval 242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25" name="Oval 242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26" name="Oval 242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27" name="Oval 242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28" name="Oval 242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29" name="Oval 242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0" name="Oval 242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1" name="Oval 242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2" name="Oval 242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3" name="Oval 243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4" name="Oval 243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5" name="Oval 243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6" name="Oval 243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7" name="Oval 243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8" name="Oval 243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39" name="Oval 243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40" name="Oval 243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41" name="Oval 243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42" name="Oval 243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8" name="Group 2440"/>
                <p:cNvGrpSpPr>
                  <a:grpSpLocks noChangeAspect="1"/>
                </p:cNvGrpSpPr>
                <p:nvPr/>
              </p:nvGrpSpPr>
              <p:grpSpPr bwMode="auto">
                <a:xfrm>
                  <a:off x="3594" y="198"/>
                  <a:ext cx="378" cy="378"/>
                  <a:chOff x="948" y="198"/>
                  <a:chExt cx="2322" cy="2322"/>
                </a:xfrm>
              </p:grpSpPr>
              <p:sp>
                <p:nvSpPr>
                  <p:cNvPr id="81497" name="Rectangle 244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498" name="Oval 244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99" name="Oval 244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0" name="Oval 244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1" name="Oval 244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2" name="Oval 244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3" name="Oval 244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4" name="Oval 244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5" name="Oval 244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6" name="Oval 245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7" name="Oval 245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8" name="Oval 245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09" name="Oval 245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0" name="Oval 245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1" name="Oval 245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2" name="Oval 245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3" name="Oval 245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4" name="Oval 245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5" name="Oval 245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6" name="Oval 246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7" name="Oval 246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8" name="Oval 246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519" name="Oval 246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49" name="Group 2464"/>
                <p:cNvGrpSpPr>
                  <a:grpSpLocks noChangeAspect="1"/>
                </p:cNvGrpSpPr>
                <p:nvPr/>
              </p:nvGrpSpPr>
              <p:grpSpPr bwMode="auto">
                <a:xfrm>
                  <a:off x="3972" y="198"/>
                  <a:ext cx="378" cy="378"/>
                  <a:chOff x="948" y="198"/>
                  <a:chExt cx="2322" cy="2322"/>
                </a:xfrm>
              </p:grpSpPr>
              <p:sp>
                <p:nvSpPr>
                  <p:cNvPr id="81474" name="Rectangle 246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475" name="Oval 246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76" name="Oval 246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77" name="Oval 246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78" name="Oval 246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79" name="Oval 247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0" name="Oval 247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1" name="Oval 247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2" name="Oval 247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3" name="Oval 247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4" name="Oval 247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5" name="Oval 247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6" name="Oval 247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7" name="Oval 247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8" name="Oval 247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89" name="Oval 248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90" name="Oval 248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91" name="Oval 248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92" name="Oval 248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93" name="Oval 248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94" name="Oval 248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95" name="Oval 248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96" name="Oval 248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450" name="Group 2488"/>
                <p:cNvGrpSpPr>
                  <a:grpSpLocks noChangeAspect="1"/>
                </p:cNvGrpSpPr>
                <p:nvPr/>
              </p:nvGrpSpPr>
              <p:grpSpPr bwMode="auto">
                <a:xfrm>
                  <a:off x="4350" y="198"/>
                  <a:ext cx="378" cy="378"/>
                  <a:chOff x="948" y="198"/>
                  <a:chExt cx="2322" cy="2322"/>
                </a:xfrm>
              </p:grpSpPr>
              <p:sp>
                <p:nvSpPr>
                  <p:cNvPr id="81451" name="Rectangle 248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452" name="Oval 249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53" name="Oval 249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54" name="Oval 249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55" name="Oval 249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56" name="Oval 249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57" name="Oval 249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58" name="Oval 249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59" name="Oval 249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0" name="Oval 249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1" name="Oval 249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2" name="Oval 250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3" name="Oval 250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4" name="Oval 250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5" name="Oval 250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6" name="Oval 250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7" name="Oval 250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8" name="Oval 250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69" name="Oval 250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70" name="Oval 250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71" name="Oval 250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72" name="Oval 251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73" name="Oval 251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grpSp>
          <p:nvGrpSpPr>
            <p:cNvPr id="80906" name="Group 3308"/>
            <p:cNvGrpSpPr>
              <a:grpSpLocks noChangeAspect="1"/>
            </p:cNvGrpSpPr>
            <p:nvPr/>
          </p:nvGrpSpPr>
          <p:grpSpPr bwMode="auto">
            <a:xfrm>
              <a:off x="948" y="3570"/>
              <a:ext cx="4158" cy="750"/>
              <a:chOff x="894" y="3612"/>
              <a:chExt cx="4158" cy="750"/>
            </a:xfrm>
          </p:grpSpPr>
          <p:grpSp>
            <p:nvGrpSpPr>
              <p:cNvPr id="80907" name="Group 2513"/>
              <p:cNvGrpSpPr>
                <a:grpSpLocks noChangeAspect="1"/>
              </p:cNvGrpSpPr>
              <p:nvPr/>
            </p:nvGrpSpPr>
            <p:grpSpPr bwMode="auto">
              <a:xfrm>
                <a:off x="894" y="3612"/>
                <a:ext cx="4158" cy="378"/>
                <a:chOff x="948" y="198"/>
                <a:chExt cx="4158" cy="378"/>
              </a:xfrm>
            </p:grpSpPr>
            <p:grpSp>
              <p:nvGrpSpPr>
                <p:cNvPr id="81173" name="Group 2514"/>
                <p:cNvGrpSpPr>
                  <a:grpSpLocks noChangeAspect="1"/>
                </p:cNvGrpSpPr>
                <p:nvPr/>
              </p:nvGrpSpPr>
              <p:grpSpPr bwMode="auto">
                <a:xfrm>
                  <a:off x="948" y="198"/>
                  <a:ext cx="378" cy="378"/>
                  <a:chOff x="948" y="198"/>
                  <a:chExt cx="2322" cy="2322"/>
                </a:xfrm>
              </p:grpSpPr>
              <p:sp>
                <p:nvSpPr>
                  <p:cNvPr id="81414" name="Rectangle 251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415" name="Oval 251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16" name="Oval 251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17" name="Oval 251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18" name="Oval 251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19" name="Oval 252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0" name="Oval 252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1" name="Oval 252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2" name="Oval 252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3" name="Oval 252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4" name="Oval 252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5" name="Oval 252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6" name="Oval 252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7" name="Oval 252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8" name="Oval 252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29" name="Oval 253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30" name="Oval 253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31" name="Oval 253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32" name="Oval 253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33" name="Oval 253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34" name="Oval 253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35" name="Oval 253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36" name="Oval 253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74" name="Group 2538"/>
                <p:cNvGrpSpPr>
                  <a:grpSpLocks noChangeAspect="1"/>
                </p:cNvGrpSpPr>
                <p:nvPr/>
              </p:nvGrpSpPr>
              <p:grpSpPr bwMode="auto">
                <a:xfrm>
                  <a:off x="1326" y="198"/>
                  <a:ext cx="378" cy="378"/>
                  <a:chOff x="948" y="198"/>
                  <a:chExt cx="2322" cy="2322"/>
                </a:xfrm>
              </p:grpSpPr>
              <p:sp>
                <p:nvSpPr>
                  <p:cNvPr id="81391" name="Rectangle 253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392" name="Oval 254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93" name="Oval 254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94" name="Oval 254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95" name="Oval 254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96" name="Oval 254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97" name="Oval 254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98" name="Oval 254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99" name="Oval 254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0" name="Oval 254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1" name="Oval 254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2" name="Oval 255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3" name="Oval 255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4" name="Oval 255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5" name="Oval 255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6" name="Oval 255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7" name="Oval 255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8" name="Oval 255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09" name="Oval 255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10" name="Oval 255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11" name="Oval 255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12" name="Oval 256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413" name="Oval 256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75" name="Group 2562"/>
                <p:cNvGrpSpPr>
                  <a:grpSpLocks noChangeAspect="1"/>
                </p:cNvGrpSpPr>
                <p:nvPr/>
              </p:nvGrpSpPr>
              <p:grpSpPr bwMode="auto">
                <a:xfrm>
                  <a:off x="1704" y="198"/>
                  <a:ext cx="378" cy="378"/>
                  <a:chOff x="948" y="198"/>
                  <a:chExt cx="2322" cy="2322"/>
                </a:xfrm>
              </p:grpSpPr>
              <p:sp>
                <p:nvSpPr>
                  <p:cNvPr id="81368" name="Rectangle 256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369" name="Oval 256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0" name="Oval 256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1" name="Oval 256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2" name="Oval 256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3" name="Oval 256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4" name="Oval 256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5" name="Oval 257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6" name="Oval 257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7" name="Oval 257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8" name="Oval 257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79" name="Oval 257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0" name="Oval 257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1" name="Oval 257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2" name="Oval 257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3" name="Oval 257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4" name="Oval 257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5" name="Oval 258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6" name="Oval 258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7" name="Oval 258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8" name="Oval 258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89" name="Oval 258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90" name="Oval 258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76" name="Group 2586"/>
                <p:cNvGrpSpPr>
                  <a:grpSpLocks noChangeAspect="1"/>
                </p:cNvGrpSpPr>
                <p:nvPr/>
              </p:nvGrpSpPr>
              <p:grpSpPr bwMode="auto">
                <a:xfrm>
                  <a:off x="4728" y="198"/>
                  <a:ext cx="378" cy="378"/>
                  <a:chOff x="948" y="198"/>
                  <a:chExt cx="2322" cy="2322"/>
                </a:xfrm>
              </p:grpSpPr>
              <p:sp>
                <p:nvSpPr>
                  <p:cNvPr id="81345" name="Rectangle 258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346" name="Oval 258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47" name="Oval 258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48" name="Oval 259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49" name="Oval 259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0" name="Oval 259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1" name="Oval 259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2" name="Oval 259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3" name="Oval 259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4" name="Oval 259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5" name="Oval 259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6" name="Oval 259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7" name="Oval 259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8" name="Oval 260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59" name="Oval 260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60" name="Oval 260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61" name="Oval 260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62" name="Oval 260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63" name="Oval 260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64" name="Oval 260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65" name="Oval 260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66" name="Oval 260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67" name="Oval 260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77" name="Group 2610"/>
                <p:cNvGrpSpPr>
                  <a:grpSpLocks noChangeAspect="1"/>
                </p:cNvGrpSpPr>
                <p:nvPr/>
              </p:nvGrpSpPr>
              <p:grpSpPr bwMode="auto">
                <a:xfrm>
                  <a:off x="2082" y="198"/>
                  <a:ext cx="378" cy="378"/>
                  <a:chOff x="948" y="198"/>
                  <a:chExt cx="2322" cy="2322"/>
                </a:xfrm>
              </p:grpSpPr>
              <p:sp>
                <p:nvSpPr>
                  <p:cNvPr id="81322" name="Rectangle 261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323" name="Oval 261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24" name="Oval 261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25" name="Oval 261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26" name="Oval 261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27" name="Oval 261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28" name="Oval 261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29" name="Oval 261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0" name="Oval 261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1" name="Oval 262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2" name="Oval 262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3" name="Oval 262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4" name="Oval 262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5" name="Oval 262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6" name="Oval 262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7" name="Oval 262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8" name="Oval 262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39" name="Oval 262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40" name="Oval 262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41" name="Oval 263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42" name="Oval 263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43" name="Oval 263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44" name="Oval 263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78" name="Group 2634"/>
                <p:cNvGrpSpPr>
                  <a:grpSpLocks noChangeAspect="1"/>
                </p:cNvGrpSpPr>
                <p:nvPr/>
              </p:nvGrpSpPr>
              <p:grpSpPr bwMode="auto">
                <a:xfrm>
                  <a:off x="2460" y="198"/>
                  <a:ext cx="378" cy="378"/>
                  <a:chOff x="948" y="198"/>
                  <a:chExt cx="2322" cy="2322"/>
                </a:xfrm>
              </p:grpSpPr>
              <p:sp>
                <p:nvSpPr>
                  <p:cNvPr id="81299" name="Rectangle 263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300" name="Oval 263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1" name="Oval 263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2" name="Oval 263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3" name="Oval 263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4" name="Oval 264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5" name="Oval 264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6" name="Oval 264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7" name="Oval 264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8" name="Oval 264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09" name="Oval 264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0" name="Oval 264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1" name="Oval 264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2" name="Oval 264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3" name="Oval 264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4" name="Oval 265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5" name="Oval 265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6" name="Oval 265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7" name="Oval 265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8" name="Oval 265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19" name="Oval 265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20" name="Oval 265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321" name="Oval 265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79" name="Group 2658"/>
                <p:cNvGrpSpPr>
                  <a:grpSpLocks noChangeAspect="1"/>
                </p:cNvGrpSpPr>
                <p:nvPr/>
              </p:nvGrpSpPr>
              <p:grpSpPr bwMode="auto">
                <a:xfrm>
                  <a:off x="2838" y="198"/>
                  <a:ext cx="378" cy="378"/>
                  <a:chOff x="948" y="198"/>
                  <a:chExt cx="2322" cy="2322"/>
                </a:xfrm>
              </p:grpSpPr>
              <p:sp>
                <p:nvSpPr>
                  <p:cNvPr id="81276" name="Rectangle 2659"/>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277" name="Oval 2660"/>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78" name="Oval 2661"/>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79" name="Oval 2662"/>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0" name="Oval 2663"/>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1" name="Oval 2664"/>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2" name="Oval 2665"/>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3" name="Oval 2666"/>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4" name="Oval 2667"/>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5" name="Oval 2668"/>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6" name="Oval 2669"/>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7" name="Oval 2670"/>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8" name="Oval 2671"/>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89" name="Oval 2672"/>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0" name="Oval 2673"/>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1" name="Oval 2674"/>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2" name="Oval 2675"/>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3" name="Oval 2676"/>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4" name="Oval 2677"/>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5" name="Oval 2678"/>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6" name="Oval 2679"/>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7" name="Oval 2680"/>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98" name="Oval 2681"/>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80" name="Group 2682"/>
                <p:cNvGrpSpPr>
                  <a:grpSpLocks noChangeAspect="1"/>
                </p:cNvGrpSpPr>
                <p:nvPr/>
              </p:nvGrpSpPr>
              <p:grpSpPr bwMode="auto">
                <a:xfrm>
                  <a:off x="3216" y="198"/>
                  <a:ext cx="378" cy="378"/>
                  <a:chOff x="948" y="198"/>
                  <a:chExt cx="2322" cy="2322"/>
                </a:xfrm>
              </p:grpSpPr>
              <p:sp>
                <p:nvSpPr>
                  <p:cNvPr id="81253" name="Rectangle 2683"/>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254" name="Oval 2684"/>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55" name="Oval 2685"/>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56" name="Oval 2686"/>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57" name="Oval 2687"/>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58" name="Oval 2688"/>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59" name="Oval 2689"/>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0" name="Oval 2690"/>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1" name="Oval 2691"/>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2" name="Oval 2692"/>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3" name="Oval 2693"/>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4" name="Oval 2694"/>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5" name="Oval 2695"/>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6" name="Oval 2696"/>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7" name="Oval 2697"/>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8" name="Oval 2698"/>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69" name="Oval 2699"/>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70" name="Oval 2700"/>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71" name="Oval 2701"/>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72" name="Oval 2702"/>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73" name="Oval 2703"/>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74" name="Oval 2704"/>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75" name="Oval 2705"/>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81" name="Group 2706"/>
                <p:cNvGrpSpPr>
                  <a:grpSpLocks noChangeAspect="1"/>
                </p:cNvGrpSpPr>
                <p:nvPr/>
              </p:nvGrpSpPr>
              <p:grpSpPr bwMode="auto">
                <a:xfrm>
                  <a:off x="3594" y="198"/>
                  <a:ext cx="378" cy="378"/>
                  <a:chOff x="948" y="198"/>
                  <a:chExt cx="2322" cy="2322"/>
                </a:xfrm>
              </p:grpSpPr>
              <p:sp>
                <p:nvSpPr>
                  <p:cNvPr id="81230" name="Rectangle 2707"/>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231" name="Oval 2708"/>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32" name="Oval 2709"/>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33" name="Oval 2710"/>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34" name="Oval 2711"/>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35" name="Oval 2712"/>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36" name="Oval 2713"/>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37" name="Oval 2714"/>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38" name="Oval 2715"/>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39" name="Oval 2716"/>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0" name="Oval 2717"/>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1" name="Oval 2718"/>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2" name="Oval 2719"/>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3" name="Oval 2720"/>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4" name="Oval 2721"/>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5" name="Oval 2722"/>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6" name="Oval 2723"/>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7" name="Oval 2724"/>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8" name="Oval 2725"/>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49" name="Oval 2726"/>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50" name="Oval 2727"/>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51" name="Oval 2728"/>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52" name="Oval 2729"/>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82" name="Group 2730"/>
                <p:cNvGrpSpPr>
                  <a:grpSpLocks noChangeAspect="1"/>
                </p:cNvGrpSpPr>
                <p:nvPr/>
              </p:nvGrpSpPr>
              <p:grpSpPr bwMode="auto">
                <a:xfrm>
                  <a:off x="3972" y="198"/>
                  <a:ext cx="378" cy="378"/>
                  <a:chOff x="948" y="198"/>
                  <a:chExt cx="2322" cy="2322"/>
                </a:xfrm>
              </p:grpSpPr>
              <p:sp>
                <p:nvSpPr>
                  <p:cNvPr id="81207" name="Rectangle 2731"/>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208" name="Oval 2732"/>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09" name="Oval 2733"/>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0" name="Oval 2734"/>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1" name="Oval 2735"/>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2" name="Oval 2736"/>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3" name="Oval 2737"/>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4" name="Oval 2738"/>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5" name="Oval 2739"/>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6" name="Oval 2740"/>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7" name="Oval 2741"/>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8" name="Oval 2742"/>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19" name="Oval 2743"/>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0" name="Oval 2744"/>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1" name="Oval 2745"/>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2" name="Oval 2746"/>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3" name="Oval 2747"/>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4" name="Oval 2748"/>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5" name="Oval 2749"/>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6" name="Oval 2750"/>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7" name="Oval 2751"/>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8" name="Oval 2752"/>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29" name="Oval 2753"/>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1183" name="Group 2754"/>
                <p:cNvGrpSpPr>
                  <a:grpSpLocks noChangeAspect="1"/>
                </p:cNvGrpSpPr>
                <p:nvPr/>
              </p:nvGrpSpPr>
              <p:grpSpPr bwMode="auto">
                <a:xfrm>
                  <a:off x="4350" y="198"/>
                  <a:ext cx="378" cy="378"/>
                  <a:chOff x="948" y="198"/>
                  <a:chExt cx="2322" cy="2322"/>
                </a:xfrm>
              </p:grpSpPr>
              <p:sp>
                <p:nvSpPr>
                  <p:cNvPr id="81184" name="Rectangle 2755"/>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185" name="Oval 2756"/>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86" name="Oval 2757"/>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87" name="Oval 2758"/>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88" name="Oval 2759"/>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89" name="Oval 2760"/>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0" name="Oval 2761"/>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1" name="Oval 2762"/>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2" name="Oval 2763"/>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3" name="Oval 2764"/>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4" name="Oval 2765"/>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5" name="Oval 2766"/>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6" name="Oval 2767"/>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7" name="Oval 2768"/>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8" name="Oval 2769"/>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99" name="Oval 2770"/>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00" name="Oval 2771"/>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01" name="Oval 2772"/>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02" name="Oval 2773"/>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03" name="Oval 2774"/>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04" name="Oval 2775"/>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05" name="Oval 2776"/>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206" name="Oval 2777"/>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nvGrpSpPr>
              <p:cNvPr id="80908" name="Group 2778"/>
              <p:cNvGrpSpPr>
                <a:grpSpLocks noChangeAspect="1"/>
              </p:cNvGrpSpPr>
              <p:nvPr/>
            </p:nvGrpSpPr>
            <p:grpSpPr bwMode="auto">
              <a:xfrm>
                <a:off x="894" y="3984"/>
                <a:ext cx="4158" cy="378"/>
                <a:chOff x="948" y="198"/>
                <a:chExt cx="4158" cy="378"/>
              </a:xfrm>
            </p:grpSpPr>
            <p:grpSp>
              <p:nvGrpSpPr>
                <p:cNvPr id="80909" name="Group 2779"/>
                <p:cNvGrpSpPr>
                  <a:grpSpLocks noChangeAspect="1"/>
                </p:cNvGrpSpPr>
                <p:nvPr/>
              </p:nvGrpSpPr>
              <p:grpSpPr bwMode="auto">
                <a:xfrm>
                  <a:off x="948" y="198"/>
                  <a:ext cx="378" cy="378"/>
                  <a:chOff x="948" y="198"/>
                  <a:chExt cx="2322" cy="2322"/>
                </a:xfrm>
              </p:grpSpPr>
              <p:sp>
                <p:nvSpPr>
                  <p:cNvPr id="81150" name="Rectangle 278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151" name="Oval 278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52" name="Oval 278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53" name="Oval 278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54" name="Oval 278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55" name="Oval 278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56" name="Oval 278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57" name="Oval 278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58" name="Oval 278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59" name="Oval 278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0" name="Oval 279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1" name="Oval 279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2" name="Oval 279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3" name="Oval 279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4" name="Oval 279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5" name="Oval 279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6" name="Oval 279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7" name="Oval 279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8" name="Oval 279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69" name="Oval 279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70" name="Oval 280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71" name="Oval 280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72" name="Oval 280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0" name="Group 2803"/>
                <p:cNvGrpSpPr>
                  <a:grpSpLocks noChangeAspect="1"/>
                </p:cNvGrpSpPr>
                <p:nvPr/>
              </p:nvGrpSpPr>
              <p:grpSpPr bwMode="auto">
                <a:xfrm>
                  <a:off x="1326" y="198"/>
                  <a:ext cx="378" cy="378"/>
                  <a:chOff x="948" y="198"/>
                  <a:chExt cx="2322" cy="2322"/>
                </a:xfrm>
              </p:grpSpPr>
              <p:sp>
                <p:nvSpPr>
                  <p:cNvPr id="81127" name="Rectangle 280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128" name="Oval 280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29" name="Oval 280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0" name="Oval 280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1" name="Oval 280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2" name="Oval 280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3" name="Oval 281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4" name="Oval 281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5" name="Oval 281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6" name="Oval 281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7" name="Oval 281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8" name="Oval 281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39" name="Oval 281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0" name="Oval 281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1" name="Oval 281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2" name="Oval 281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3" name="Oval 282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4" name="Oval 282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5" name="Oval 282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6" name="Oval 282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7" name="Oval 282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8" name="Oval 282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49" name="Oval 282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1" name="Group 2827"/>
                <p:cNvGrpSpPr>
                  <a:grpSpLocks noChangeAspect="1"/>
                </p:cNvGrpSpPr>
                <p:nvPr/>
              </p:nvGrpSpPr>
              <p:grpSpPr bwMode="auto">
                <a:xfrm>
                  <a:off x="1704" y="198"/>
                  <a:ext cx="378" cy="378"/>
                  <a:chOff x="948" y="198"/>
                  <a:chExt cx="2322" cy="2322"/>
                </a:xfrm>
              </p:grpSpPr>
              <p:sp>
                <p:nvSpPr>
                  <p:cNvPr id="81104" name="Rectangle 282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105" name="Oval 282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06" name="Oval 283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07" name="Oval 283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08" name="Oval 283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09" name="Oval 283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0" name="Oval 283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1" name="Oval 283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2" name="Oval 283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3" name="Oval 283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4" name="Oval 283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5" name="Oval 283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6" name="Oval 284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7" name="Oval 284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8" name="Oval 284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19" name="Oval 284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20" name="Oval 284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21" name="Oval 284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22" name="Oval 284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23" name="Oval 284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24" name="Oval 284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25" name="Oval 284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26" name="Oval 285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2" name="Group 2851"/>
                <p:cNvGrpSpPr>
                  <a:grpSpLocks noChangeAspect="1"/>
                </p:cNvGrpSpPr>
                <p:nvPr/>
              </p:nvGrpSpPr>
              <p:grpSpPr bwMode="auto">
                <a:xfrm>
                  <a:off x="4728" y="198"/>
                  <a:ext cx="378" cy="378"/>
                  <a:chOff x="948" y="198"/>
                  <a:chExt cx="2322" cy="2322"/>
                </a:xfrm>
              </p:grpSpPr>
              <p:sp>
                <p:nvSpPr>
                  <p:cNvPr id="81081" name="Rectangle 285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082" name="Oval 285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83" name="Oval 285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84" name="Oval 285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85" name="Oval 285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86" name="Oval 285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87" name="Oval 285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88" name="Oval 285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89" name="Oval 286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0" name="Oval 286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1" name="Oval 286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2" name="Oval 286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3" name="Oval 286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4" name="Oval 286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5" name="Oval 286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6" name="Oval 286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7" name="Oval 286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8" name="Oval 286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99" name="Oval 287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00" name="Oval 287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01" name="Oval 287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02" name="Oval 287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103" name="Oval 287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3" name="Group 2875"/>
                <p:cNvGrpSpPr>
                  <a:grpSpLocks noChangeAspect="1"/>
                </p:cNvGrpSpPr>
                <p:nvPr/>
              </p:nvGrpSpPr>
              <p:grpSpPr bwMode="auto">
                <a:xfrm>
                  <a:off x="2082" y="198"/>
                  <a:ext cx="378" cy="378"/>
                  <a:chOff x="948" y="198"/>
                  <a:chExt cx="2322" cy="2322"/>
                </a:xfrm>
              </p:grpSpPr>
              <p:sp>
                <p:nvSpPr>
                  <p:cNvPr id="81058" name="Rectangle 287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059" name="Oval 287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0" name="Oval 287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1" name="Oval 287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2" name="Oval 288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3" name="Oval 288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4" name="Oval 288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5" name="Oval 288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6" name="Oval 288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7" name="Oval 288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8" name="Oval 288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69" name="Oval 288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0" name="Oval 288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1" name="Oval 288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2" name="Oval 289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3" name="Oval 289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4" name="Oval 289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5" name="Oval 289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6" name="Oval 289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7" name="Oval 289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8" name="Oval 289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79" name="Oval 289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80" name="Oval 289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4" name="Group 2899"/>
                <p:cNvGrpSpPr>
                  <a:grpSpLocks noChangeAspect="1"/>
                </p:cNvGrpSpPr>
                <p:nvPr/>
              </p:nvGrpSpPr>
              <p:grpSpPr bwMode="auto">
                <a:xfrm>
                  <a:off x="2460" y="198"/>
                  <a:ext cx="378" cy="378"/>
                  <a:chOff x="948" y="198"/>
                  <a:chExt cx="2322" cy="2322"/>
                </a:xfrm>
              </p:grpSpPr>
              <p:sp>
                <p:nvSpPr>
                  <p:cNvPr id="81035" name="Rectangle 290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036" name="Oval 290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37" name="Oval 290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38" name="Oval 290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39" name="Oval 290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0" name="Oval 290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1" name="Oval 290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2" name="Oval 290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3" name="Oval 290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4" name="Oval 290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5" name="Oval 291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6" name="Oval 291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7" name="Oval 291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8" name="Oval 291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49" name="Oval 291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50" name="Oval 291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51" name="Oval 291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52" name="Oval 291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53" name="Oval 291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54" name="Oval 291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55" name="Oval 292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56" name="Oval 292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57" name="Oval 292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5" name="Group 2923"/>
                <p:cNvGrpSpPr>
                  <a:grpSpLocks noChangeAspect="1"/>
                </p:cNvGrpSpPr>
                <p:nvPr/>
              </p:nvGrpSpPr>
              <p:grpSpPr bwMode="auto">
                <a:xfrm>
                  <a:off x="2838" y="198"/>
                  <a:ext cx="378" cy="378"/>
                  <a:chOff x="948" y="198"/>
                  <a:chExt cx="2322" cy="2322"/>
                </a:xfrm>
              </p:grpSpPr>
              <p:sp>
                <p:nvSpPr>
                  <p:cNvPr id="81012" name="Rectangle 2924"/>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1013" name="Oval 2925"/>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14" name="Oval 2926"/>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15" name="Oval 2927"/>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16" name="Oval 2928"/>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17" name="Oval 2929"/>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18" name="Oval 2930"/>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19" name="Oval 2931"/>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0" name="Oval 2932"/>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1" name="Oval 2933"/>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2" name="Oval 2934"/>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3" name="Oval 2935"/>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4" name="Oval 2936"/>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5" name="Oval 2937"/>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6" name="Oval 2938"/>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7" name="Oval 2939"/>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8" name="Oval 2940"/>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29" name="Oval 2941"/>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30" name="Oval 2942"/>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31" name="Oval 2943"/>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32" name="Oval 2944"/>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33" name="Oval 2945"/>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34" name="Oval 2946"/>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6" name="Group 2947"/>
                <p:cNvGrpSpPr>
                  <a:grpSpLocks noChangeAspect="1"/>
                </p:cNvGrpSpPr>
                <p:nvPr/>
              </p:nvGrpSpPr>
              <p:grpSpPr bwMode="auto">
                <a:xfrm>
                  <a:off x="3216" y="198"/>
                  <a:ext cx="378" cy="378"/>
                  <a:chOff x="948" y="198"/>
                  <a:chExt cx="2322" cy="2322"/>
                </a:xfrm>
              </p:grpSpPr>
              <p:sp>
                <p:nvSpPr>
                  <p:cNvPr id="80989" name="Rectangle 2948"/>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0990" name="Oval 2949"/>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1" name="Oval 2950"/>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2" name="Oval 2951"/>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3" name="Oval 2952"/>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4" name="Oval 2953"/>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5" name="Oval 2954"/>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6" name="Oval 2955"/>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7" name="Oval 2956"/>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8" name="Oval 2957"/>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99" name="Oval 2958"/>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0" name="Oval 2959"/>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1" name="Oval 2960"/>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2" name="Oval 2961"/>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3" name="Oval 2962"/>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4" name="Oval 2963"/>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5" name="Oval 2964"/>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6" name="Oval 2965"/>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7" name="Oval 2966"/>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8" name="Oval 2967"/>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09" name="Oval 2968"/>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10" name="Oval 2969"/>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1011" name="Oval 2970"/>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7" name="Group 2971"/>
                <p:cNvGrpSpPr>
                  <a:grpSpLocks noChangeAspect="1"/>
                </p:cNvGrpSpPr>
                <p:nvPr/>
              </p:nvGrpSpPr>
              <p:grpSpPr bwMode="auto">
                <a:xfrm>
                  <a:off x="3594" y="198"/>
                  <a:ext cx="378" cy="378"/>
                  <a:chOff x="948" y="198"/>
                  <a:chExt cx="2322" cy="2322"/>
                </a:xfrm>
              </p:grpSpPr>
              <p:sp>
                <p:nvSpPr>
                  <p:cNvPr id="80966" name="Rectangle 2972"/>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0967" name="Oval 2973"/>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68" name="Oval 2974"/>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69" name="Oval 2975"/>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0" name="Oval 2976"/>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1" name="Oval 2977"/>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2" name="Oval 2978"/>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3" name="Oval 2979"/>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4" name="Oval 2980"/>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5" name="Oval 2981"/>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6" name="Oval 2982"/>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7" name="Oval 2983"/>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8" name="Oval 2984"/>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79" name="Oval 2985"/>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0" name="Oval 2986"/>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1" name="Oval 2987"/>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2" name="Oval 2988"/>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3" name="Oval 2989"/>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4" name="Oval 2990"/>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5" name="Oval 2991"/>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6" name="Oval 2992"/>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7" name="Oval 2993"/>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88" name="Oval 2994"/>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8" name="Group 2995"/>
                <p:cNvGrpSpPr>
                  <a:grpSpLocks noChangeAspect="1"/>
                </p:cNvGrpSpPr>
                <p:nvPr/>
              </p:nvGrpSpPr>
              <p:grpSpPr bwMode="auto">
                <a:xfrm>
                  <a:off x="3972" y="198"/>
                  <a:ext cx="378" cy="378"/>
                  <a:chOff x="948" y="198"/>
                  <a:chExt cx="2322" cy="2322"/>
                </a:xfrm>
              </p:grpSpPr>
              <p:sp>
                <p:nvSpPr>
                  <p:cNvPr id="80943" name="Rectangle 2996"/>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0944" name="Oval 2997"/>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45" name="Oval 2998"/>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46" name="Oval 2999"/>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47" name="Oval 3000"/>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48" name="Oval 3001"/>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49" name="Oval 3002"/>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0" name="Oval 3003"/>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1" name="Oval 3004"/>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2" name="Oval 3005"/>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3" name="Oval 3006"/>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4" name="Oval 3007"/>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5" name="Oval 3008"/>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6" name="Oval 3009"/>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7" name="Oval 3010"/>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8" name="Oval 3011"/>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59" name="Oval 3012"/>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60" name="Oval 3013"/>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61" name="Oval 3014"/>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62" name="Oval 3015"/>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63" name="Oval 3016"/>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64" name="Oval 3017"/>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65" name="Oval 3018"/>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nvGrpSpPr>
                <p:cNvPr id="80919" name="Group 3019"/>
                <p:cNvGrpSpPr>
                  <a:grpSpLocks noChangeAspect="1"/>
                </p:cNvGrpSpPr>
                <p:nvPr/>
              </p:nvGrpSpPr>
              <p:grpSpPr bwMode="auto">
                <a:xfrm>
                  <a:off x="4350" y="198"/>
                  <a:ext cx="378" cy="378"/>
                  <a:chOff x="948" y="198"/>
                  <a:chExt cx="2322" cy="2322"/>
                </a:xfrm>
              </p:grpSpPr>
              <p:sp>
                <p:nvSpPr>
                  <p:cNvPr id="80920" name="Rectangle 3020"/>
                  <p:cNvSpPr>
                    <a:spLocks noChangeAspect="1" noChangeArrowheads="1"/>
                  </p:cNvSpPr>
                  <p:nvPr/>
                </p:nvSpPr>
                <p:spPr bwMode="auto">
                  <a:xfrm>
                    <a:off x="948" y="198"/>
                    <a:ext cx="2322" cy="2322"/>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80921" name="Oval 3021"/>
                  <p:cNvSpPr>
                    <a:spLocks noChangeAspect="1" noChangeArrowheads="1"/>
                  </p:cNvSpPr>
                  <p:nvPr/>
                </p:nvSpPr>
                <p:spPr bwMode="auto">
                  <a:xfrm>
                    <a:off x="1410" y="12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22" name="Oval 3022"/>
                  <p:cNvSpPr>
                    <a:spLocks noChangeAspect="1" noChangeArrowheads="1"/>
                  </p:cNvSpPr>
                  <p:nvPr/>
                </p:nvSpPr>
                <p:spPr bwMode="auto">
                  <a:xfrm>
                    <a:off x="1356" y="169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23" name="Oval 3023"/>
                  <p:cNvSpPr>
                    <a:spLocks noChangeAspect="1" noChangeArrowheads="1"/>
                  </p:cNvSpPr>
                  <p:nvPr/>
                </p:nvSpPr>
                <p:spPr bwMode="auto">
                  <a:xfrm>
                    <a:off x="1602" y="145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24" name="Oval 3024"/>
                  <p:cNvSpPr>
                    <a:spLocks noChangeAspect="1" noChangeArrowheads="1"/>
                  </p:cNvSpPr>
                  <p:nvPr/>
                </p:nvSpPr>
                <p:spPr bwMode="auto">
                  <a:xfrm>
                    <a:off x="1440" y="212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25" name="Oval 3025"/>
                  <p:cNvSpPr>
                    <a:spLocks noChangeAspect="1" noChangeArrowheads="1"/>
                  </p:cNvSpPr>
                  <p:nvPr/>
                </p:nvSpPr>
                <p:spPr bwMode="auto">
                  <a:xfrm>
                    <a:off x="1794" y="16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26" name="Oval 3026"/>
                  <p:cNvSpPr>
                    <a:spLocks noChangeAspect="1" noChangeArrowheads="1"/>
                  </p:cNvSpPr>
                  <p:nvPr/>
                </p:nvSpPr>
                <p:spPr bwMode="auto">
                  <a:xfrm>
                    <a:off x="2244" y="159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27" name="Oval 3027"/>
                  <p:cNvSpPr>
                    <a:spLocks noChangeAspect="1" noChangeArrowheads="1"/>
                  </p:cNvSpPr>
                  <p:nvPr/>
                </p:nvSpPr>
                <p:spPr bwMode="auto">
                  <a:xfrm>
                    <a:off x="2700" y="19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28" name="Oval 3028"/>
                  <p:cNvSpPr>
                    <a:spLocks noChangeAspect="1" noChangeArrowheads="1"/>
                  </p:cNvSpPr>
                  <p:nvPr/>
                </p:nvSpPr>
                <p:spPr bwMode="auto">
                  <a:xfrm>
                    <a:off x="1938" y="207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29" name="Oval 3029"/>
                  <p:cNvSpPr>
                    <a:spLocks noChangeAspect="1" noChangeArrowheads="1"/>
                  </p:cNvSpPr>
                  <p:nvPr/>
                </p:nvSpPr>
                <p:spPr bwMode="auto">
                  <a:xfrm>
                    <a:off x="2268" y="193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0" name="Oval 3030"/>
                  <p:cNvSpPr>
                    <a:spLocks noChangeAspect="1" noChangeArrowheads="1"/>
                  </p:cNvSpPr>
                  <p:nvPr/>
                </p:nvSpPr>
                <p:spPr bwMode="auto">
                  <a:xfrm>
                    <a:off x="2406" y="216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1" name="Oval 3031"/>
                  <p:cNvSpPr>
                    <a:spLocks noChangeAspect="1" noChangeArrowheads="1"/>
                  </p:cNvSpPr>
                  <p:nvPr/>
                </p:nvSpPr>
                <p:spPr bwMode="auto">
                  <a:xfrm>
                    <a:off x="2850" y="2232"/>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2" name="Oval 3032"/>
                  <p:cNvSpPr>
                    <a:spLocks noChangeAspect="1" noChangeArrowheads="1"/>
                  </p:cNvSpPr>
                  <p:nvPr/>
                </p:nvSpPr>
                <p:spPr bwMode="auto">
                  <a:xfrm>
                    <a:off x="1188" y="35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3" name="Oval 3033"/>
                  <p:cNvSpPr>
                    <a:spLocks noChangeAspect="1" noChangeArrowheads="1"/>
                  </p:cNvSpPr>
                  <p:nvPr/>
                </p:nvSpPr>
                <p:spPr bwMode="auto">
                  <a:xfrm>
                    <a:off x="1392" y="7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4" name="Oval 3034"/>
                  <p:cNvSpPr>
                    <a:spLocks noChangeAspect="1" noChangeArrowheads="1"/>
                  </p:cNvSpPr>
                  <p:nvPr/>
                </p:nvSpPr>
                <p:spPr bwMode="auto">
                  <a:xfrm>
                    <a:off x="1890" y="48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5" name="Oval 3035"/>
                  <p:cNvSpPr>
                    <a:spLocks noChangeAspect="1" noChangeArrowheads="1"/>
                  </p:cNvSpPr>
                  <p:nvPr/>
                </p:nvSpPr>
                <p:spPr bwMode="auto">
                  <a:xfrm>
                    <a:off x="2382" y="72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6" name="Oval 3036"/>
                  <p:cNvSpPr>
                    <a:spLocks noChangeAspect="1" noChangeArrowheads="1"/>
                  </p:cNvSpPr>
                  <p:nvPr/>
                </p:nvSpPr>
                <p:spPr bwMode="auto">
                  <a:xfrm>
                    <a:off x="1806" y="100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7" name="Oval 3037"/>
                  <p:cNvSpPr>
                    <a:spLocks noChangeAspect="1" noChangeArrowheads="1"/>
                  </p:cNvSpPr>
                  <p:nvPr/>
                </p:nvSpPr>
                <p:spPr bwMode="auto">
                  <a:xfrm>
                    <a:off x="2682" y="1044"/>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8" name="Oval 3038"/>
                  <p:cNvSpPr>
                    <a:spLocks noChangeAspect="1" noChangeArrowheads="1"/>
                  </p:cNvSpPr>
                  <p:nvPr/>
                </p:nvSpPr>
                <p:spPr bwMode="auto">
                  <a:xfrm>
                    <a:off x="2076" y="1350"/>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39" name="Oval 3039"/>
                  <p:cNvSpPr>
                    <a:spLocks noChangeAspect="1" noChangeArrowheads="1"/>
                  </p:cNvSpPr>
                  <p:nvPr/>
                </p:nvSpPr>
                <p:spPr bwMode="auto">
                  <a:xfrm>
                    <a:off x="2328" y="105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40" name="Oval 3040"/>
                  <p:cNvSpPr>
                    <a:spLocks noChangeAspect="1" noChangeArrowheads="1"/>
                  </p:cNvSpPr>
                  <p:nvPr/>
                </p:nvSpPr>
                <p:spPr bwMode="auto">
                  <a:xfrm>
                    <a:off x="3024" y="1326"/>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41" name="Oval 3041"/>
                  <p:cNvSpPr>
                    <a:spLocks noChangeAspect="1" noChangeArrowheads="1"/>
                  </p:cNvSpPr>
                  <p:nvPr/>
                </p:nvSpPr>
                <p:spPr bwMode="auto">
                  <a:xfrm>
                    <a:off x="2940" y="468"/>
                    <a:ext cx="144" cy="144"/>
                  </a:xfrm>
                  <a:prstGeom prst="ellipse">
                    <a:avLst/>
                  </a:prstGeom>
                  <a:solidFill>
                    <a:srgbClr val="FFFF00"/>
                  </a:solidFill>
                  <a:ln w="38100">
                    <a:solidFill>
                      <a:schemeClr val="tx1"/>
                    </a:solidFill>
                    <a:round/>
                    <a:headEnd/>
                    <a:tailEnd/>
                  </a:ln>
                </p:spPr>
                <p:txBody>
                  <a:bodyPr wrap="none" anchor="ctr"/>
                  <a:lstStyle/>
                  <a:p>
                    <a:endParaRPr lang="en-US"/>
                  </a:p>
                </p:txBody>
              </p:sp>
              <p:sp>
                <p:nvSpPr>
                  <p:cNvPr id="80942" name="Oval 3042"/>
                  <p:cNvSpPr>
                    <a:spLocks noChangeAspect="1" noChangeArrowheads="1"/>
                  </p:cNvSpPr>
                  <p:nvPr/>
                </p:nvSpPr>
                <p:spPr bwMode="auto">
                  <a:xfrm>
                    <a:off x="2538" y="1542"/>
                    <a:ext cx="144" cy="144"/>
                  </a:xfrm>
                  <a:prstGeom prst="ellipse">
                    <a:avLst/>
                  </a:prstGeom>
                  <a:solidFill>
                    <a:srgbClr val="FFFF00"/>
                  </a:solidFill>
                  <a:ln w="38100">
                    <a:solidFill>
                      <a:schemeClr val="tx1"/>
                    </a:solidFill>
                    <a:round/>
                    <a:headEnd/>
                    <a:tailEnd/>
                  </a:ln>
                </p:spPr>
                <p:txBody>
                  <a:bodyPr wrap="none" anchor="ctr"/>
                  <a:lstStyle/>
                  <a:p>
                    <a:endParaRPr lang="en-US"/>
                  </a:p>
                </p:txBody>
              </p:sp>
            </p:grpSp>
          </p:grpSp>
        </p:grpSp>
      </p:grpSp>
      <p:grpSp>
        <p:nvGrpSpPr>
          <p:cNvPr id="80899" name="Group 3310"/>
          <p:cNvGrpSpPr>
            <a:grpSpLocks/>
          </p:cNvGrpSpPr>
          <p:nvPr/>
        </p:nvGrpSpPr>
        <p:grpSpPr bwMode="auto">
          <a:xfrm>
            <a:off x="4348163" y="2641600"/>
            <a:ext cx="487362" cy="485775"/>
            <a:chOff x="2834" y="1774"/>
            <a:chExt cx="307" cy="306"/>
          </a:xfrm>
        </p:grpSpPr>
        <p:sp>
          <p:nvSpPr>
            <p:cNvPr id="80901" name="Rectangle 3311"/>
            <p:cNvSpPr>
              <a:spLocks noChangeAspect="1" noChangeArrowheads="1"/>
            </p:cNvSpPr>
            <p:nvPr/>
          </p:nvSpPr>
          <p:spPr bwMode="auto">
            <a:xfrm>
              <a:off x="2834" y="1774"/>
              <a:ext cx="307" cy="306"/>
            </a:xfrm>
            <a:prstGeom prst="rect">
              <a:avLst/>
            </a:prstGeom>
            <a:solidFill>
              <a:schemeClr val="bg1"/>
            </a:solidFill>
            <a:ln w="38100">
              <a:solidFill>
                <a:schemeClr val="tx1"/>
              </a:solidFill>
              <a:miter lim="800000"/>
              <a:headEnd/>
              <a:tailEnd/>
            </a:ln>
          </p:spPr>
          <p:txBody>
            <a:bodyPr wrap="none" anchor="ctr"/>
            <a:lstStyle/>
            <a:p>
              <a:endParaRPr lang="en-US"/>
            </a:p>
          </p:txBody>
        </p:sp>
        <p:sp>
          <p:nvSpPr>
            <p:cNvPr id="80902" name="Oval 3312"/>
            <p:cNvSpPr>
              <a:spLocks noChangeAspect="1" noChangeArrowheads="1"/>
            </p:cNvSpPr>
            <p:nvPr/>
          </p:nvSpPr>
          <p:spPr bwMode="auto">
            <a:xfrm>
              <a:off x="2981" y="1904"/>
              <a:ext cx="19" cy="19"/>
            </a:xfrm>
            <a:prstGeom prst="ellipse">
              <a:avLst/>
            </a:prstGeom>
            <a:solidFill>
              <a:schemeClr val="bg1"/>
            </a:solidFill>
            <a:ln w="38100">
              <a:solidFill>
                <a:schemeClr val="tx1"/>
              </a:solidFill>
              <a:round/>
              <a:headEnd/>
              <a:tailEnd/>
            </a:ln>
          </p:spPr>
          <p:txBody>
            <a:bodyPr wrap="none" anchor="ctr"/>
            <a:lstStyle/>
            <a:p>
              <a:endParaRPr lang="en-US"/>
            </a:p>
          </p:txBody>
        </p:sp>
      </p:grpSp>
      <p:sp>
        <p:nvSpPr>
          <p:cNvPr id="80900" name="Text Box 3313"/>
          <p:cNvSpPr txBox="1">
            <a:spLocks noChangeArrowheads="1"/>
          </p:cNvSpPr>
          <p:nvPr/>
        </p:nvSpPr>
        <p:spPr bwMode="auto">
          <a:xfrm>
            <a:off x="1387475" y="5626100"/>
            <a:ext cx="6019800" cy="850900"/>
          </a:xfrm>
          <a:prstGeom prst="rect">
            <a:avLst/>
          </a:prstGeom>
          <a:solidFill>
            <a:schemeClr val="bg1"/>
          </a:solidFill>
          <a:ln w="28575">
            <a:solidFill>
              <a:schemeClr val="tx1"/>
            </a:solidFill>
            <a:miter lim="800000"/>
            <a:headEnd/>
            <a:tailEnd/>
          </a:ln>
        </p:spPr>
        <p:txBody>
          <a:bodyPr>
            <a:spAutoFit/>
          </a:bodyPr>
          <a:lstStyle/>
          <a:p>
            <a:pPr>
              <a:spcBef>
                <a:spcPct val="50000"/>
              </a:spcBef>
            </a:pPr>
            <a:r>
              <a:rPr lang="en-US" b="1"/>
              <a:t>Center dot: </a:t>
            </a:r>
            <a:r>
              <a:rPr lang="en-US"/>
              <a:t> Total firepower of WW II</a:t>
            </a:r>
          </a:p>
          <a:p>
            <a:r>
              <a:rPr lang="en-US" b="1"/>
              <a:t>The rest:  </a:t>
            </a:r>
            <a:r>
              <a:rPr lang="en-US"/>
              <a:t>Current nuclear arsenal</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Image8"/>
          <p:cNvPicPr>
            <a:picLocks noChangeAspect="1" noChangeArrowheads="1"/>
          </p:cNvPicPr>
          <p:nvPr/>
        </p:nvPicPr>
        <p:blipFill>
          <a:blip r:embed="rId3" cstate="print"/>
          <a:srcRect l="6740" t="6169" r="5635" b="8270"/>
          <a:stretch>
            <a:fillRect/>
          </a:stretch>
        </p:blipFill>
        <p:spPr bwMode="auto">
          <a:xfrm>
            <a:off x="0" y="0"/>
            <a:ext cx="9144000" cy="6096000"/>
          </a:xfrm>
          <a:prstGeom prst="rect">
            <a:avLst/>
          </a:prstGeom>
          <a:noFill/>
          <a:ln w="9525">
            <a:noFill/>
            <a:miter lim="800000"/>
            <a:headEnd/>
            <a:tailEnd/>
          </a:ln>
        </p:spPr>
      </p:pic>
      <p:sp>
        <p:nvSpPr>
          <p:cNvPr id="83971" name="Rectangle 5"/>
          <p:cNvSpPr>
            <a:spLocks noChangeArrowheads="1"/>
          </p:cNvSpPr>
          <p:nvPr/>
        </p:nvSpPr>
        <p:spPr bwMode="auto">
          <a:xfrm>
            <a:off x="3613150" y="5707063"/>
            <a:ext cx="4084638" cy="390525"/>
          </a:xfrm>
          <a:prstGeom prst="rect">
            <a:avLst/>
          </a:prstGeom>
          <a:solidFill>
            <a:srgbClr val="CFFFFF"/>
          </a:solidFill>
          <a:ln w="381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6472238" y="592138"/>
            <a:ext cx="2497137" cy="4892675"/>
          </a:xfrm>
          <a:prstGeom prst="rect">
            <a:avLst/>
          </a:prstGeom>
          <a:noFill/>
          <a:ln w="38100">
            <a:noFill/>
            <a:miter lim="800000"/>
            <a:headEnd/>
            <a:tailEnd/>
          </a:ln>
        </p:spPr>
        <p:txBody>
          <a:bodyPr>
            <a:spAutoFit/>
          </a:bodyPr>
          <a:lstStyle/>
          <a:p>
            <a:pPr algn="ctr">
              <a:spcBef>
                <a:spcPct val="50000"/>
              </a:spcBef>
            </a:pPr>
            <a:r>
              <a:rPr lang="en-US"/>
              <a:t>This presentation is also dedicated to Vladimir Aleksandrov (1938-1985?), who, with Georgiy Stenchikov, pioneered Soviet research on nuclear winter.</a:t>
            </a:r>
          </a:p>
        </p:txBody>
      </p:sp>
      <p:pic>
        <p:nvPicPr>
          <p:cNvPr id="14339" name="Picture 3" descr="VladsNCAR.JPG"/>
          <p:cNvPicPr>
            <a:picLocks noChangeAspect="1"/>
          </p:cNvPicPr>
          <p:nvPr/>
        </p:nvPicPr>
        <p:blipFill>
          <a:blip r:embed="rId3" cstate="print"/>
          <a:srcRect/>
          <a:stretch>
            <a:fillRect/>
          </a:stretch>
        </p:blipFill>
        <p:spPr bwMode="auto">
          <a:xfrm>
            <a:off x="314325" y="692150"/>
            <a:ext cx="6010275" cy="4249738"/>
          </a:xfrm>
          <a:prstGeom prst="rect">
            <a:avLst/>
          </a:prstGeom>
          <a:noFill/>
          <a:ln w="9525">
            <a:noFill/>
            <a:miter lim="800000"/>
            <a:headEnd/>
            <a:tailEnd/>
          </a:ln>
        </p:spPr>
      </p:pic>
      <p:sp>
        <p:nvSpPr>
          <p:cNvPr id="14340" name="TextBox 4"/>
          <p:cNvSpPr txBox="1">
            <a:spLocks noChangeArrowheads="1"/>
          </p:cNvSpPr>
          <p:nvPr/>
        </p:nvSpPr>
        <p:spPr bwMode="auto">
          <a:xfrm>
            <a:off x="160338" y="5065713"/>
            <a:ext cx="6240462" cy="830262"/>
          </a:xfrm>
          <a:prstGeom prst="rect">
            <a:avLst/>
          </a:prstGeom>
          <a:noFill/>
          <a:ln w="9525">
            <a:noFill/>
            <a:miter lim="800000"/>
            <a:headEnd/>
            <a:tailEnd/>
          </a:ln>
        </p:spPr>
        <p:txBody>
          <a:bodyPr>
            <a:spAutoFit/>
          </a:bodyPr>
          <a:lstStyle/>
          <a:p>
            <a:pPr algn="ctr"/>
            <a:r>
              <a:rPr lang="en-US">
                <a:solidFill>
                  <a:schemeClr val="accent2"/>
                </a:solidFill>
              </a:rPr>
              <a:t>Vladimir Sergin and Vladimir Aleksandrov at NCAR, summer, 1978</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trinit2b"/>
          <p:cNvPicPr>
            <a:picLocks noChangeAspect="1" noChangeArrowheads="1"/>
          </p:cNvPicPr>
          <p:nvPr/>
        </p:nvPicPr>
        <p:blipFill>
          <a:blip r:embed="rId3" cstate="print"/>
          <a:srcRect/>
          <a:stretch>
            <a:fillRect/>
          </a:stretch>
        </p:blipFill>
        <p:spPr bwMode="auto">
          <a:xfrm>
            <a:off x="1122363" y="0"/>
            <a:ext cx="7048500" cy="5632450"/>
          </a:xfrm>
          <a:prstGeom prst="rect">
            <a:avLst/>
          </a:prstGeom>
          <a:noFill/>
          <a:ln w="9525">
            <a:noFill/>
            <a:miter lim="800000"/>
            <a:headEnd/>
            <a:tailEnd/>
          </a:ln>
        </p:spPr>
      </p:pic>
      <p:sp>
        <p:nvSpPr>
          <p:cNvPr id="84995" name="Text Box 5"/>
          <p:cNvSpPr txBox="1">
            <a:spLocks noChangeArrowheads="1"/>
          </p:cNvSpPr>
          <p:nvPr/>
        </p:nvSpPr>
        <p:spPr bwMode="auto">
          <a:xfrm>
            <a:off x="995363" y="5724525"/>
            <a:ext cx="7294562" cy="457200"/>
          </a:xfrm>
          <a:prstGeom prst="rect">
            <a:avLst/>
          </a:prstGeom>
          <a:noFill/>
          <a:ln w="38100">
            <a:noFill/>
            <a:miter lim="800000"/>
            <a:headEnd/>
            <a:tailEnd/>
          </a:ln>
        </p:spPr>
        <p:txBody>
          <a:bodyPr>
            <a:spAutoFit/>
          </a:bodyPr>
          <a:lstStyle/>
          <a:p>
            <a:pPr algn="ctr">
              <a:spcBef>
                <a:spcPct val="50000"/>
              </a:spcBef>
            </a:pPr>
            <a:r>
              <a:rPr lang="en-US"/>
              <a:t>First atomic bomb test, July 16, 1945</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3" cstate="print"/>
          <a:srcRect/>
          <a:stretch>
            <a:fillRect/>
          </a:stretch>
        </p:blipFill>
        <p:spPr bwMode="auto">
          <a:xfrm>
            <a:off x="95250" y="561975"/>
            <a:ext cx="4310063" cy="1793875"/>
          </a:xfrm>
          <a:prstGeom prst="rect">
            <a:avLst/>
          </a:prstGeom>
          <a:noFill/>
          <a:ln w="9525">
            <a:noFill/>
            <a:miter lim="800000"/>
            <a:headEnd/>
            <a:tailEnd/>
          </a:ln>
        </p:spPr>
      </p:pic>
      <p:sp>
        <p:nvSpPr>
          <p:cNvPr id="86019" name="Text Box 4"/>
          <p:cNvSpPr txBox="1">
            <a:spLocks noChangeArrowheads="1"/>
          </p:cNvSpPr>
          <p:nvPr/>
        </p:nvSpPr>
        <p:spPr bwMode="auto">
          <a:xfrm>
            <a:off x="419100" y="2343150"/>
            <a:ext cx="3673475" cy="336550"/>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600"/>
              <a:t>20 kt airburst, 1.25 s</a:t>
            </a:r>
          </a:p>
        </p:txBody>
      </p:sp>
      <p:pic>
        <p:nvPicPr>
          <p:cNvPr id="86020" name="Picture 5"/>
          <p:cNvPicPr>
            <a:picLocks noChangeAspect="1" noChangeArrowheads="1"/>
          </p:cNvPicPr>
          <p:nvPr/>
        </p:nvPicPr>
        <p:blipFill>
          <a:blip r:embed="rId4" cstate="print"/>
          <a:srcRect/>
          <a:stretch>
            <a:fillRect/>
          </a:stretch>
        </p:blipFill>
        <p:spPr bwMode="auto">
          <a:xfrm>
            <a:off x="4572000" y="542925"/>
            <a:ext cx="4572000" cy="2176463"/>
          </a:xfrm>
          <a:prstGeom prst="rect">
            <a:avLst/>
          </a:prstGeom>
          <a:noFill/>
          <a:ln w="9525">
            <a:noFill/>
            <a:miter lim="800000"/>
            <a:headEnd/>
            <a:tailEnd/>
          </a:ln>
        </p:spPr>
      </p:pic>
      <p:sp>
        <p:nvSpPr>
          <p:cNvPr id="86021" name="Text Box 6"/>
          <p:cNvSpPr txBox="1">
            <a:spLocks noChangeArrowheads="1"/>
          </p:cNvSpPr>
          <p:nvPr/>
        </p:nvSpPr>
        <p:spPr bwMode="auto">
          <a:xfrm>
            <a:off x="5514975" y="2708275"/>
            <a:ext cx="2895600" cy="336550"/>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600"/>
              <a:t>20 kt airburst, 3 s</a:t>
            </a:r>
          </a:p>
        </p:txBody>
      </p:sp>
      <p:pic>
        <p:nvPicPr>
          <p:cNvPr id="86022" name="Picture 7"/>
          <p:cNvPicPr>
            <a:picLocks noChangeAspect="1" noChangeArrowheads="1"/>
          </p:cNvPicPr>
          <p:nvPr/>
        </p:nvPicPr>
        <p:blipFill>
          <a:blip r:embed="rId5" cstate="print"/>
          <a:srcRect/>
          <a:stretch>
            <a:fillRect/>
          </a:stretch>
        </p:blipFill>
        <p:spPr bwMode="auto">
          <a:xfrm>
            <a:off x="192088" y="3070225"/>
            <a:ext cx="4837112" cy="2682875"/>
          </a:xfrm>
          <a:prstGeom prst="rect">
            <a:avLst/>
          </a:prstGeom>
          <a:solidFill>
            <a:schemeClr val="bg1"/>
          </a:solidFill>
          <a:ln w="9525">
            <a:noFill/>
            <a:miter lim="800000"/>
            <a:headEnd/>
            <a:tailEnd/>
          </a:ln>
        </p:spPr>
      </p:pic>
      <p:sp>
        <p:nvSpPr>
          <p:cNvPr id="86023" name="Text Box 8"/>
          <p:cNvSpPr txBox="1">
            <a:spLocks noChangeArrowheads="1"/>
          </p:cNvSpPr>
          <p:nvPr/>
        </p:nvSpPr>
        <p:spPr bwMode="auto">
          <a:xfrm>
            <a:off x="660400" y="5738813"/>
            <a:ext cx="3581400" cy="336550"/>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600"/>
              <a:t>20 kt airburst, 10 s</a:t>
            </a:r>
          </a:p>
        </p:txBody>
      </p:sp>
      <p:pic>
        <p:nvPicPr>
          <p:cNvPr id="86024" name="Picture 9"/>
          <p:cNvPicPr>
            <a:picLocks noChangeAspect="1" noChangeArrowheads="1"/>
          </p:cNvPicPr>
          <p:nvPr/>
        </p:nvPicPr>
        <p:blipFill>
          <a:blip r:embed="rId6" cstate="print"/>
          <a:srcRect/>
          <a:stretch>
            <a:fillRect/>
          </a:stretch>
        </p:blipFill>
        <p:spPr bwMode="auto">
          <a:xfrm>
            <a:off x="5919788" y="3225800"/>
            <a:ext cx="2711450" cy="3355975"/>
          </a:xfrm>
          <a:prstGeom prst="rect">
            <a:avLst/>
          </a:prstGeom>
          <a:solidFill>
            <a:schemeClr val="bg1"/>
          </a:solidFill>
          <a:ln w="9525">
            <a:noFill/>
            <a:miter lim="800000"/>
            <a:headEnd/>
            <a:tailEnd/>
          </a:ln>
        </p:spPr>
      </p:pic>
      <p:sp>
        <p:nvSpPr>
          <p:cNvPr id="86025" name="Text Box 11"/>
          <p:cNvSpPr txBox="1">
            <a:spLocks noChangeArrowheads="1"/>
          </p:cNvSpPr>
          <p:nvPr/>
        </p:nvSpPr>
        <p:spPr bwMode="auto">
          <a:xfrm>
            <a:off x="0" y="6296025"/>
            <a:ext cx="4502150" cy="549275"/>
          </a:xfrm>
          <a:prstGeom prst="rect">
            <a:avLst/>
          </a:prstGeom>
          <a:solidFill>
            <a:schemeClr val="bg1"/>
          </a:solidFill>
          <a:ln w="9525">
            <a:noFill/>
            <a:miter lim="800000"/>
            <a:headEnd/>
            <a:tailEnd/>
          </a:ln>
        </p:spPr>
        <p:txBody>
          <a:bodyPr>
            <a:spAutoFit/>
          </a:bodyPr>
          <a:lstStyle/>
          <a:p>
            <a:pPr algn="ctr"/>
            <a:r>
              <a:rPr lang="en-US" sz="1000" i="1"/>
              <a:t>The Effects of Nuclear Weapons</a:t>
            </a:r>
            <a:r>
              <a:rPr lang="en-US" sz="1000"/>
              <a:t>, Samuel Glasstone, ed., USAEC, Washington, DC, April 1962; Revised Edition reprinted February 1964.</a:t>
            </a:r>
          </a:p>
          <a:p>
            <a:pPr algn="ctr" eaLnBrk="0" hangingPunct="0"/>
            <a:r>
              <a:rPr lang="en-US" sz="1000">
                <a:solidFill>
                  <a:srgbClr val="333333"/>
                </a:solidFill>
              </a:rPr>
              <a:t>http://www.cddc.vt.edu/host/atomic/nukeffct/</a:t>
            </a:r>
          </a:p>
        </p:txBody>
      </p:sp>
      <p:sp>
        <p:nvSpPr>
          <p:cNvPr id="86026" name="Text Box 12"/>
          <p:cNvSpPr txBox="1">
            <a:spLocks noChangeArrowheads="1"/>
          </p:cNvSpPr>
          <p:nvPr/>
        </p:nvSpPr>
        <p:spPr bwMode="auto">
          <a:xfrm>
            <a:off x="5311775" y="6521450"/>
            <a:ext cx="3581400" cy="336550"/>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en-US" sz="1600"/>
              <a:t>20 kt airburst, 30 s</a:t>
            </a:r>
          </a:p>
        </p:txBody>
      </p:sp>
      <p:sp>
        <p:nvSpPr>
          <p:cNvPr id="86027" name="Text Box 14"/>
          <p:cNvSpPr txBox="1">
            <a:spLocks noChangeArrowheads="1"/>
          </p:cNvSpPr>
          <p:nvPr/>
        </p:nvSpPr>
        <p:spPr bwMode="auto">
          <a:xfrm>
            <a:off x="588963" y="68263"/>
            <a:ext cx="7966075" cy="457200"/>
          </a:xfrm>
          <a:prstGeom prst="rect">
            <a:avLst/>
          </a:prstGeom>
          <a:noFill/>
          <a:ln w="38100">
            <a:noFill/>
            <a:miter lim="800000"/>
            <a:headEnd/>
            <a:tailEnd type="none" w="lg" len="lg"/>
          </a:ln>
        </p:spPr>
        <p:txBody>
          <a:bodyPr>
            <a:spAutoFit/>
          </a:bodyPr>
          <a:lstStyle/>
          <a:p>
            <a:pPr algn="ctr">
              <a:spcBef>
                <a:spcPct val="50000"/>
              </a:spcBef>
            </a:pPr>
            <a:r>
              <a:rPr lang="en-US" b="1"/>
              <a:t>Time sequence of 20 kt airburst</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3"/>
          <p:cNvSpPr txBox="1">
            <a:spLocks noChangeArrowheads="1"/>
          </p:cNvSpPr>
          <p:nvPr/>
        </p:nvSpPr>
        <p:spPr bwMode="auto">
          <a:xfrm>
            <a:off x="441325" y="615950"/>
            <a:ext cx="8435975" cy="5540375"/>
          </a:xfrm>
          <a:prstGeom prst="rect">
            <a:avLst/>
          </a:prstGeom>
          <a:noFill/>
          <a:ln w="9525">
            <a:noFill/>
            <a:miter lim="800000"/>
            <a:headEnd/>
            <a:tailEnd/>
          </a:ln>
        </p:spPr>
        <p:txBody>
          <a:bodyPr>
            <a:spAutoFit/>
          </a:bodyPr>
          <a:lstStyle/>
          <a:p>
            <a:pPr algn="ctr">
              <a:spcBef>
                <a:spcPct val="50000"/>
              </a:spcBef>
            </a:pPr>
            <a:r>
              <a:rPr lang="en-US" sz="4400" b="1"/>
              <a:t>Hiroshima</a:t>
            </a:r>
          </a:p>
          <a:p>
            <a:pPr algn="ctr">
              <a:spcBef>
                <a:spcPct val="100000"/>
              </a:spcBef>
            </a:pPr>
            <a:r>
              <a:rPr lang="en-US" sz="3200" b="1"/>
              <a:t>August 6, 1945</a:t>
            </a:r>
          </a:p>
          <a:p>
            <a:pPr algn="ctr">
              <a:spcBef>
                <a:spcPct val="50000"/>
              </a:spcBef>
            </a:pPr>
            <a:r>
              <a:rPr lang="en-US" sz="3200" b="1"/>
              <a:t>A 15 kT bomb killed 150,000 people</a:t>
            </a:r>
          </a:p>
          <a:p>
            <a:pPr>
              <a:spcBef>
                <a:spcPct val="50000"/>
              </a:spcBef>
            </a:pPr>
            <a:endParaRPr lang="en-US" sz="3200" b="1"/>
          </a:p>
          <a:p>
            <a:pPr>
              <a:spcBef>
                <a:spcPct val="50000"/>
              </a:spcBef>
            </a:pPr>
            <a:r>
              <a:rPr lang="en-US" sz="2000"/>
              <a:t>Note:  15 kT = 0.015 MT = 1/1,000,000 of the 1985 world arsenal  </a:t>
            </a:r>
          </a:p>
          <a:p>
            <a:pPr>
              <a:spcBef>
                <a:spcPct val="50000"/>
              </a:spcBef>
            </a:pPr>
            <a:r>
              <a:rPr lang="en-US" sz="2000"/>
              <a:t>                                       = 3/1,000,000 of the current world arsenal</a:t>
            </a:r>
          </a:p>
          <a:p>
            <a:pPr>
              <a:spcBef>
                <a:spcPct val="50000"/>
              </a:spcBef>
            </a:pPr>
            <a:r>
              <a:rPr lang="en-US" sz="2000"/>
              <a:t>While current weapons are mostly more powerful than the initial one, if one Hiroshima-sized bomb were dropped every </a:t>
            </a:r>
            <a:r>
              <a:rPr lang="en-US" sz="2000" i="1"/>
              <a:t>two hours</a:t>
            </a:r>
            <a:r>
              <a:rPr lang="en-US" sz="2000"/>
              <a:t> from the end of World War II to today, it would still not use up the current arsenal. </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Image10"/>
          <p:cNvPicPr>
            <a:picLocks noChangeAspect="1" noChangeArrowheads="1"/>
          </p:cNvPicPr>
          <p:nvPr/>
        </p:nvPicPr>
        <p:blipFill>
          <a:blip r:embed="rId3" cstate="print"/>
          <a:srcRect l="5833" t="18311" r="25833" b="4781"/>
          <a:stretch>
            <a:fillRect/>
          </a:stretch>
        </p:blipFill>
        <p:spPr bwMode="auto">
          <a:xfrm>
            <a:off x="128588" y="0"/>
            <a:ext cx="8915400" cy="6850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mage11"/>
          <p:cNvPicPr>
            <a:picLocks noChangeAspect="1" noChangeArrowheads="1"/>
          </p:cNvPicPr>
          <p:nvPr/>
        </p:nvPicPr>
        <p:blipFill>
          <a:blip r:embed="rId3" cstate="print"/>
          <a:srcRect l="3149" t="5261" r="5511" b="4277"/>
          <a:stretch>
            <a:fillRect/>
          </a:stretch>
        </p:blipFill>
        <p:spPr bwMode="auto">
          <a:xfrm>
            <a:off x="-990600" y="0"/>
            <a:ext cx="10134600" cy="6853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age12"/>
          <p:cNvPicPr>
            <a:picLocks noChangeAspect="1" noChangeArrowheads="1"/>
          </p:cNvPicPr>
          <p:nvPr/>
        </p:nvPicPr>
        <p:blipFill>
          <a:blip r:embed="rId3" cstate="print"/>
          <a:srcRect l="4630" t="5765" r="4814" b="3662"/>
          <a:stretch>
            <a:fillRect/>
          </a:stretch>
        </p:blipFill>
        <p:spPr bwMode="auto">
          <a:xfrm>
            <a:off x="0" y="0"/>
            <a:ext cx="10058400" cy="686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4"/>
          <p:cNvSpPr>
            <a:spLocks noChangeArrowheads="1"/>
          </p:cNvSpPr>
          <p:nvPr/>
        </p:nvSpPr>
        <p:spPr bwMode="auto">
          <a:xfrm>
            <a:off x="650875" y="57150"/>
            <a:ext cx="7985125" cy="2286000"/>
          </a:xfrm>
          <a:prstGeom prst="rect">
            <a:avLst/>
          </a:prstGeom>
          <a:noFill/>
          <a:ln w="38100">
            <a:noFill/>
            <a:miter lim="800000"/>
            <a:headEnd/>
            <a:tailEnd/>
          </a:ln>
        </p:spPr>
        <p:txBody>
          <a:bodyPr>
            <a:spAutoFit/>
          </a:bodyPr>
          <a:lstStyle/>
          <a:p>
            <a:pPr algn="ctr"/>
            <a:r>
              <a:rPr lang="en-US" b="1"/>
              <a:t>UPSHOT-KNOTHOLE</a:t>
            </a:r>
            <a:endParaRPr lang="en-US"/>
          </a:p>
          <a:p>
            <a:pPr algn="just"/>
            <a:r>
              <a:rPr lang="en-US" sz="2000"/>
              <a:t>Nevada Proving Ground - Complete destruction of House No. 1 located 3,500 feet from ground zero, by the March 17, 1953 atom blast at Yucca Flat. The time from the first to last picture was 2 1/3 seconds.  The camera was completely enclosed in a 2-inch lead sheath as a protection against radiation. The only source of light was that from the bomb.</a:t>
            </a:r>
          </a:p>
        </p:txBody>
      </p:sp>
      <p:sp>
        <p:nvSpPr>
          <p:cNvPr id="91139" name="Text Box 7"/>
          <p:cNvSpPr txBox="1">
            <a:spLocks noChangeArrowheads="1"/>
          </p:cNvSpPr>
          <p:nvPr/>
        </p:nvSpPr>
        <p:spPr bwMode="auto">
          <a:xfrm>
            <a:off x="0" y="6027738"/>
            <a:ext cx="3386138" cy="822325"/>
          </a:xfrm>
          <a:prstGeom prst="rect">
            <a:avLst/>
          </a:prstGeom>
          <a:solidFill>
            <a:srgbClr val="99CCFF"/>
          </a:solidFill>
          <a:ln w="38100">
            <a:noFill/>
            <a:miter lim="800000"/>
            <a:headEnd/>
            <a:tailEnd/>
          </a:ln>
        </p:spPr>
        <p:txBody>
          <a:bodyPr>
            <a:spAutoFit/>
          </a:bodyPr>
          <a:lstStyle/>
          <a:p>
            <a:pPr algn="ctr"/>
            <a:r>
              <a:rPr lang="en-US" sz="1200"/>
              <a:t>Photos courtesy of National Nuclear Security Administration / Nevada Site Office.</a:t>
            </a:r>
            <a:br>
              <a:rPr lang="en-US" sz="1200"/>
            </a:br>
            <a:r>
              <a:rPr lang="en-US" sz="1200"/>
              <a:t>http://www.nv.doe.gov/library/photos/</a:t>
            </a:r>
          </a:p>
        </p:txBody>
      </p:sp>
      <p:pic>
        <p:nvPicPr>
          <p:cNvPr id="91140" name="Picture 8" descr="53-129"/>
          <p:cNvPicPr>
            <a:picLocks noChangeAspect="1" noChangeArrowheads="1"/>
          </p:cNvPicPr>
          <p:nvPr/>
        </p:nvPicPr>
        <p:blipFill>
          <a:blip r:embed="rId3" cstate="print"/>
          <a:srcRect t="7753" b="8286"/>
          <a:stretch>
            <a:fillRect/>
          </a:stretch>
        </p:blipFill>
        <p:spPr bwMode="auto">
          <a:xfrm>
            <a:off x="0" y="2422525"/>
            <a:ext cx="3302000" cy="3463925"/>
          </a:xfrm>
          <a:prstGeom prst="rect">
            <a:avLst/>
          </a:prstGeom>
          <a:noFill/>
          <a:ln w="9525">
            <a:noFill/>
            <a:miter lim="800000"/>
            <a:headEnd/>
            <a:tailEnd/>
          </a:ln>
        </p:spPr>
      </p:pic>
      <p:pic>
        <p:nvPicPr>
          <p:cNvPr id="91141" name="Picture 9" descr="53-130"/>
          <p:cNvPicPr>
            <a:picLocks noChangeAspect="1" noChangeArrowheads="1"/>
          </p:cNvPicPr>
          <p:nvPr/>
        </p:nvPicPr>
        <p:blipFill>
          <a:blip r:embed="rId4" cstate="print"/>
          <a:srcRect/>
          <a:stretch>
            <a:fillRect/>
          </a:stretch>
        </p:blipFill>
        <p:spPr bwMode="auto">
          <a:xfrm>
            <a:off x="3446463" y="2324100"/>
            <a:ext cx="5697537" cy="4527550"/>
          </a:xfrm>
          <a:prstGeom prst="rect">
            <a:avLst/>
          </a:prstGeom>
          <a:noFill/>
          <a:ln w="9525">
            <a:noFill/>
            <a:miter lim="800000"/>
            <a:headEnd/>
            <a:tailEnd/>
          </a:ln>
        </p:spPr>
      </p:pic>
      <p:sp>
        <p:nvSpPr>
          <p:cNvPr id="91142" name="AutoShape 6">
            <a:hlinkClick r:id="rId5" action="ppaction://program" highlightClick="1"/>
          </p:cNvPr>
          <p:cNvSpPr>
            <a:spLocks noChangeArrowheads="1"/>
          </p:cNvSpPr>
          <p:nvPr/>
        </p:nvSpPr>
        <p:spPr bwMode="auto">
          <a:xfrm>
            <a:off x="6115050" y="5930900"/>
            <a:ext cx="615950" cy="573088"/>
          </a:xfrm>
          <a:prstGeom prst="actionButtonMovie">
            <a:avLst/>
          </a:prstGeom>
          <a:solidFill>
            <a:schemeClr val="accent1"/>
          </a:solidFill>
          <a:ln w="381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5"/>
          <p:cNvSpPr txBox="1">
            <a:spLocks noChangeArrowheads="1"/>
          </p:cNvSpPr>
          <p:nvPr/>
        </p:nvSpPr>
        <p:spPr bwMode="auto">
          <a:xfrm>
            <a:off x="0" y="6376988"/>
            <a:ext cx="9144000" cy="639762"/>
          </a:xfrm>
          <a:prstGeom prst="rect">
            <a:avLst/>
          </a:prstGeom>
          <a:solidFill>
            <a:srgbClr val="99CCFF"/>
          </a:solidFill>
          <a:ln w="38100">
            <a:noFill/>
            <a:miter lim="800000"/>
            <a:headEnd/>
            <a:tailEnd/>
          </a:ln>
        </p:spPr>
        <p:txBody>
          <a:bodyPr>
            <a:spAutoFit/>
          </a:bodyPr>
          <a:lstStyle/>
          <a:p>
            <a:pPr algn="ctr"/>
            <a:endParaRPr lang="en-US" sz="1200"/>
          </a:p>
          <a:p>
            <a:pPr algn="ctr"/>
            <a:r>
              <a:rPr lang="en-US" sz="1200"/>
              <a:t>Photo courtesy of National Nuclear Security Administration / Nevada Site Office.</a:t>
            </a:r>
            <a:br>
              <a:rPr lang="en-US" sz="1200"/>
            </a:br>
            <a:endParaRPr lang="en-US" sz="1200"/>
          </a:p>
        </p:txBody>
      </p:sp>
      <p:pic>
        <p:nvPicPr>
          <p:cNvPr id="92163" name="Picture 4" descr="53-163"/>
          <p:cNvPicPr>
            <a:picLocks noChangeAspect="1" noChangeArrowheads="1"/>
          </p:cNvPicPr>
          <p:nvPr/>
        </p:nvPicPr>
        <p:blipFill>
          <a:blip r:embed="rId3" cstate="print"/>
          <a:srcRect l="8734" t="46909" r="9172" b="9621"/>
          <a:stretch>
            <a:fillRect/>
          </a:stretch>
        </p:blipFill>
        <p:spPr bwMode="auto">
          <a:xfrm>
            <a:off x="0" y="0"/>
            <a:ext cx="9144000" cy="6470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6"/>
          <p:cNvSpPr txBox="1">
            <a:spLocks noChangeArrowheads="1"/>
          </p:cNvSpPr>
          <p:nvPr/>
        </p:nvSpPr>
        <p:spPr bwMode="auto">
          <a:xfrm>
            <a:off x="0" y="6376988"/>
            <a:ext cx="9144000" cy="639762"/>
          </a:xfrm>
          <a:prstGeom prst="rect">
            <a:avLst/>
          </a:prstGeom>
          <a:solidFill>
            <a:srgbClr val="99CCFF"/>
          </a:solidFill>
          <a:ln w="38100">
            <a:noFill/>
            <a:miter lim="800000"/>
            <a:headEnd/>
            <a:tailEnd/>
          </a:ln>
        </p:spPr>
        <p:txBody>
          <a:bodyPr>
            <a:spAutoFit/>
          </a:bodyPr>
          <a:lstStyle/>
          <a:p>
            <a:pPr algn="ctr"/>
            <a:endParaRPr lang="en-US" sz="1200"/>
          </a:p>
          <a:p>
            <a:pPr algn="ctr"/>
            <a:r>
              <a:rPr lang="en-US" sz="1200"/>
              <a:t>Photo courtesy of National Nuclear Security Administration / Nevada Site Office.</a:t>
            </a:r>
            <a:br>
              <a:rPr lang="en-US" sz="1200"/>
            </a:br>
            <a:endParaRPr lang="en-US" sz="1200"/>
          </a:p>
        </p:txBody>
      </p:sp>
      <p:pic>
        <p:nvPicPr>
          <p:cNvPr id="93187" name="Picture 10" descr="53-001-1"/>
          <p:cNvPicPr>
            <a:picLocks noChangeAspect="1" noChangeArrowheads="1"/>
          </p:cNvPicPr>
          <p:nvPr/>
        </p:nvPicPr>
        <p:blipFill>
          <a:blip r:embed="rId3" cstate="print"/>
          <a:srcRect/>
          <a:stretch>
            <a:fillRect/>
          </a:stretch>
        </p:blipFill>
        <p:spPr bwMode="auto">
          <a:xfrm>
            <a:off x="0" y="0"/>
            <a:ext cx="9144000" cy="6535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5"/>
          <p:cNvSpPr txBox="1">
            <a:spLocks noChangeArrowheads="1"/>
          </p:cNvSpPr>
          <p:nvPr/>
        </p:nvSpPr>
        <p:spPr bwMode="auto">
          <a:xfrm>
            <a:off x="0" y="6376988"/>
            <a:ext cx="9144000" cy="639762"/>
          </a:xfrm>
          <a:prstGeom prst="rect">
            <a:avLst/>
          </a:prstGeom>
          <a:solidFill>
            <a:srgbClr val="99CCFF"/>
          </a:solidFill>
          <a:ln w="38100">
            <a:noFill/>
            <a:miter lim="800000"/>
            <a:headEnd/>
            <a:tailEnd/>
          </a:ln>
        </p:spPr>
        <p:txBody>
          <a:bodyPr>
            <a:spAutoFit/>
          </a:bodyPr>
          <a:lstStyle/>
          <a:p>
            <a:pPr algn="ctr"/>
            <a:endParaRPr lang="en-US" sz="1200"/>
          </a:p>
          <a:p>
            <a:pPr algn="ctr"/>
            <a:r>
              <a:rPr lang="en-US" sz="1200"/>
              <a:t>Photo courtesy of National Nuclear Security Administration / Nevada Site Office.</a:t>
            </a:r>
            <a:br>
              <a:rPr lang="en-US" sz="1200"/>
            </a:br>
            <a:endParaRPr lang="en-US" sz="1200"/>
          </a:p>
        </p:txBody>
      </p:sp>
      <p:pic>
        <p:nvPicPr>
          <p:cNvPr id="94211" name="Picture 4" descr="53-001-2"/>
          <p:cNvPicPr>
            <a:picLocks noChangeAspect="1" noChangeArrowheads="1"/>
          </p:cNvPicPr>
          <p:nvPr/>
        </p:nvPicPr>
        <p:blipFill>
          <a:blip r:embed="rId3" cstate="print"/>
          <a:srcRect/>
          <a:stretch>
            <a:fillRect/>
          </a:stretch>
        </p:blipFill>
        <p:spPr bwMode="auto">
          <a:xfrm>
            <a:off x="0" y="184150"/>
            <a:ext cx="9144000" cy="619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19"/>
          <p:cNvPicPr>
            <a:picLocks noChangeAspect="1" noChangeArrowheads="1"/>
          </p:cNvPicPr>
          <p:nvPr/>
        </p:nvPicPr>
        <p:blipFill>
          <a:blip r:embed="rId3" cstate="print"/>
          <a:srcRect l="7867" t="10515" r="9399" b="11626"/>
          <a:stretch>
            <a:fillRect/>
          </a:stretch>
        </p:blipFill>
        <p:spPr bwMode="auto">
          <a:xfrm>
            <a:off x="0" y="0"/>
            <a:ext cx="4975225" cy="6858000"/>
          </a:xfrm>
          <a:prstGeom prst="rect">
            <a:avLst/>
          </a:prstGeom>
          <a:noFill/>
          <a:ln w="9525">
            <a:noFill/>
            <a:miter lim="800000"/>
            <a:headEnd/>
            <a:tailEnd/>
          </a:ln>
        </p:spPr>
      </p:pic>
      <p:sp>
        <p:nvSpPr>
          <p:cNvPr id="15363" name="Text Box 3"/>
          <p:cNvSpPr txBox="1">
            <a:spLocks noChangeArrowheads="1"/>
          </p:cNvSpPr>
          <p:nvPr/>
        </p:nvSpPr>
        <p:spPr bwMode="auto">
          <a:xfrm>
            <a:off x="5086350" y="1027113"/>
            <a:ext cx="3962400" cy="4291012"/>
          </a:xfrm>
          <a:prstGeom prst="rect">
            <a:avLst/>
          </a:prstGeom>
          <a:noFill/>
          <a:ln w="9525">
            <a:noFill/>
            <a:miter lim="800000"/>
            <a:headEnd/>
            <a:tailEnd/>
          </a:ln>
        </p:spPr>
        <p:txBody>
          <a:bodyPr>
            <a:spAutoFit/>
          </a:bodyPr>
          <a:lstStyle/>
          <a:p>
            <a:pPr algn="ctr">
              <a:spcBef>
                <a:spcPct val="50000"/>
              </a:spcBef>
            </a:pPr>
            <a:r>
              <a:rPr lang="en-US" b="1"/>
              <a:t>Paul Crutzen</a:t>
            </a:r>
            <a:r>
              <a:rPr lang="en-US"/>
              <a:t/>
            </a:r>
            <a:br>
              <a:rPr lang="en-US"/>
            </a:br>
            <a:r>
              <a:rPr lang="en-US"/>
              <a:t>and </a:t>
            </a:r>
            <a:r>
              <a:rPr lang="en-US" b="1"/>
              <a:t>John Birks</a:t>
            </a:r>
            <a:r>
              <a:rPr lang="en-US"/>
              <a:t/>
            </a:r>
            <a:br>
              <a:rPr lang="en-US"/>
            </a:br>
            <a:r>
              <a:rPr lang="en-US"/>
              <a:t>discussed the effects of a nuclear holocaust on ozone.</a:t>
            </a:r>
          </a:p>
          <a:p>
            <a:pPr algn="ctr">
              <a:spcBef>
                <a:spcPct val="50000"/>
              </a:spcBef>
            </a:pPr>
            <a:r>
              <a:rPr lang="en-US"/>
              <a:t>They were the first to point out that there would be massive fires, and that the smoke from these fires could change climate.</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3"/>
          <p:cNvSpPr txBox="1">
            <a:spLocks noChangeArrowheads="1"/>
          </p:cNvSpPr>
          <p:nvPr/>
        </p:nvSpPr>
        <p:spPr bwMode="auto">
          <a:xfrm>
            <a:off x="0" y="6376988"/>
            <a:ext cx="9144000" cy="639762"/>
          </a:xfrm>
          <a:prstGeom prst="rect">
            <a:avLst/>
          </a:prstGeom>
          <a:solidFill>
            <a:srgbClr val="99CCFF"/>
          </a:solidFill>
          <a:ln w="38100">
            <a:noFill/>
            <a:miter lim="800000"/>
            <a:headEnd/>
            <a:tailEnd/>
          </a:ln>
        </p:spPr>
        <p:txBody>
          <a:bodyPr>
            <a:spAutoFit/>
          </a:bodyPr>
          <a:lstStyle/>
          <a:p>
            <a:pPr algn="ctr"/>
            <a:endParaRPr lang="en-US" sz="1200"/>
          </a:p>
          <a:p>
            <a:pPr algn="ctr"/>
            <a:r>
              <a:rPr lang="en-US" sz="1200"/>
              <a:t>Photo courtesy of National Nuclear Security Administration / Nevada Site Office.</a:t>
            </a:r>
            <a:br>
              <a:rPr lang="en-US" sz="1200"/>
            </a:br>
            <a:endParaRPr lang="en-US" sz="1200"/>
          </a:p>
        </p:txBody>
      </p:sp>
      <p:pic>
        <p:nvPicPr>
          <p:cNvPr id="95235" name="Picture 2" descr="53-002-3"/>
          <p:cNvPicPr>
            <a:picLocks noChangeAspect="1" noChangeArrowheads="1"/>
          </p:cNvPicPr>
          <p:nvPr/>
        </p:nvPicPr>
        <p:blipFill>
          <a:blip r:embed="rId3" cstate="print"/>
          <a:srcRect/>
          <a:stretch>
            <a:fillRect/>
          </a:stretch>
        </p:blipFill>
        <p:spPr bwMode="auto">
          <a:xfrm>
            <a:off x="0" y="106363"/>
            <a:ext cx="9144000" cy="6489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3"/>
          <p:cNvSpPr txBox="1">
            <a:spLocks noChangeArrowheads="1"/>
          </p:cNvSpPr>
          <p:nvPr/>
        </p:nvSpPr>
        <p:spPr bwMode="auto">
          <a:xfrm>
            <a:off x="0" y="6376988"/>
            <a:ext cx="9144000" cy="639762"/>
          </a:xfrm>
          <a:prstGeom prst="rect">
            <a:avLst/>
          </a:prstGeom>
          <a:solidFill>
            <a:srgbClr val="99CCFF"/>
          </a:solidFill>
          <a:ln w="38100">
            <a:noFill/>
            <a:miter lim="800000"/>
            <a:headEnd/>
            <a:tailEnd/>
          </a:ln>
        </p:spPr>
        <p:txBody>
          <a:bodyPr>
            <a:spAutoFit/>
          </a:bodyPr>
          <a:lstStyle/>
          <a:p>
            <a:pPr algn="ctr"/>
            <a:endParaRPr lang="en-US" sz="1200"/>
          </a:p>
          <a:p>
            <a:pPr algn="ctr"/>
            <a:r>
              <a:rPr lang="en-US" sz="1200"/>
              <a:t>Photo courtesy of National Nuclear Security Administration / Nevada Site Office.</a:t>
            </a:r>
            <a:br>
              <a:rPr lang="en-US" sz="1200"/>
            </a:br>
            <a:endParaRPr lang="en-US" sz="1200"/>
          </a:p>
        </p:txBody>
      </p:sp>
      <p:pic>
        <p:nvPicPr>
          <p:cNvPr id="96259" name="Picture 2" descr="53-002-4"/>
          <p:cNvPicPr>
            <a:picLocks noChangeAspect="1" noChangeArrowheads="1"/>
          </p:cNvPicPr>
          <p:nvPr/>
        </p:nvPicPr>
        <p:blipFill>
          <a:blip r:embed="rId3" cstate="print"/>
          <a:srcRect/>
          <a:stretch>
            <a:fillRect/>
          </a:stretch>
        </p:blipFill>
        <p:spPr bwMode="auto">
          <a:xfrm>
            <a:off x="0" y="123825"/>
            <a:ext cx="9144000" cy="629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53-003-5"/>
          <p:cNvPicPr>
            <a:picLocks noChangeAspect="1" noChangeArrowheads="1"/>
          </p:cNvPicPr>
          <p:nvPr/>
        </p:nvPicPr>
        <p:blipFill>
          <a:blip r:embed="rId3" cstate="print"/>
          <a:srcRect/>
          <a:stretch>
            <a:fillRect/>
          </a:stretch>
        </p:blipFill>
        <p:spPr bwMode="auto">
          <a:xfrm>
            <a:off x="0" y="209550"/>
            <a:ext cx="9144000" cy="6170613"/>
          </a:xfrm>
          <a:prstGeom prst="rect">
            <a:avLst/>
          </a:prstGeom>
          <a:noFill/>
          <a:ln w="9525">
            <a:noFill/>
            <a:miter lim="800000"/>
            <a:headEnd/>
            <a:tailEnd/>
          </a:ln>
        </p:spPr>
      </p:pic>
      <p:sp>
        <p:nvSpPr>
          <p:cNvPr id="97283" name="Text Box 3"/>
          <p:cNvSpPr txBox="1">
            <a:spLocks noChangeArrowheads="1"/>
          </p:cNvSpPr>
          <p:nvPr/>
        </p:nvSpPr>
        <p:spPr bwMode="auto">
          <a:xfrm>
            <a:off x="0" y="6376988"/>
            <a:ext cx="9144000" cy="639762"/>
          </a:xfrm>
          <a:prstGeom prst="rect">
            <a:avLst/>
          </a:prstGeom>
          <a:solidFill>
            <a:srgbClr val="99CCFF"/>
          </a:solidFill>
          <a:ln w="38100">
            <a:noFill/>
            <a:miter lim="800000"/>
            <a:headEnd/>
            <a:tailEnd/>
          </a:ln>
        </p:spPr>
        <p:txBody>
          <a:bodyPr>
            <a:spAutoFit/>
          </a:bodyPr>
          <a:lstStyle/>
          <a:p>
            <a:pPr algn="ctr"/>
            <a:endParaRPr lang="en-US" sz="1200"/>
          </a:p>
          <a:p>
            <a:pPr algn="ctr"/>
            <a:r>
              <a:rPr lang="en-US" sz="1200"/>
              <a:t>Photo courtesy of National Nuclear Security Administration / Nevada Site Office.</a:t>
            </a:r>
            <a:br>
              <a:rPr lang="en-US" sz="1200"/>
            </a:br>
            <a:endParaRPr lang="en-US" sz="120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a:spLocks noChangeArrowheads="1"/>
          </p:cNvSpPr>
          <p:nvPr/>
        </p:nvSpPr>
        <p:spPr bwMode="auto">
          <a:xfrm>
            <a:off x="0" y="6376988"/>
            <a:ext cx="9144000" cy="639762"/>
          </a:xfrm>
          <a:prstGeom prst="rect">
            <a:avLst/>
          </a:prstGeom>
          <a:solidFill>
            <a:srgbClr val="99CCFF"/>
          </a:solidFill>
          <a:ln w="38100">
            <a:noFill/>
            <a:miter lim="800000"/>
            <a:headEnd/>
            <a:tailEnd/>
          </a:ln>
        </p:spPr>
        <p:txBody>
          <a:bodyPr>
            <a:spAutoFit/>
          </a:bodyPr>
          <a:lstStyle/>
          <a:p>
            <a:pPr algn="ctr"/>
            <a:endParaRPr lang="en-US" sz="1200"/>
          </a:p>
          <a:p>
            <a:pPr algn="ctr"/>
            <a:r>
              <a:rPr lang="en-US" sz="1200"/>
              <a:t>Photo courtesy of National Nuclear Security Administration / Nevada Site Office.</a:t>
            </a:r>
            <a:br>
              <a:rPr lang="en-US" sz="1200"/>
            </a:br>
            <a:endParaRPr lang="en-US" sz="1200"/>
          </a:p>
        </p:txBody>
      </p:sp>
      <p:pic>
        <p:nvPicPr>
          <p:cNvPr id="98307" name="Picture 2" descr="53-003-6"/>
          <p:cNvPicPr>
            <a:picLocks noChangeAspect="1" noChangeArrowheads="1"/>
          </p:cNvPicPr>
          <p:nvPr/>
        </p:nvPicPr>
        <p:blipFill>
          <a:blip r:embed="rId3" cstate="print"/>
          <a:srcRect/>
          <a:stretch>
            <a:fillRect/>
          </a:stretch>
        </p:blipFill>
        <p:spPr bwMode="auto">
          <a:xfrm>
            <a:off x="0" y="133350"/>
            <a:ext cx="9144000" cy="6388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4"/>
          <p:cNvSpPr txBox="1">
            <a:spLocks noChangeArrowheads="1"/>
          </p:cNvSpPr>
          <p:nvPr/>
        </p:nvSpPr>
        <p:spPr bwMode="auto">
          <a:xfrm>
            <a:off x="0" y="6376988"/>
            <a:ext cx="9144000" cy="639762"/>
          </a:xfrm>
          <a:prstGeom prst="rect">
            <a:avLst/>
          </a:prstGeom>
          <a:solidFill>
            <a:srgbClr val="99CCFF"/>
          </a:solidFill>
          <a:ln w="38100">
            <a:noFill/>
            <a:miter lim="800000"/>
            <a:headEnd/>
            <a:tailEnd/>
          </a:ln>
        </p:spPr>
        <p:txBody>
          <a:bodyPr>
            <a:spAutoFit/>
          </a:bodyPr>
          <a:lstStyle/>
          <a:p>
            <a:pPr algn="ctr"/>
            <a:endParaRPr lang="en-US" sz="1200"/>
          </a:p>
          <a:p>
            <a:pPr algn="ctr"/>
            <a:r>
              <a:rPr lang="en-US" sz="1200"/>
              <a:t>Photo courtesy of National Nuclear Security Administration / Nevada Site Office.</a:t>
            </a:r>
            <a:br>
              <a:rPr lang="en-US" sz="1200"/>
            </a:br>
            <a:endParaRPr lang="en-US" sz="1200"/>
          </a:p>
        </p:txBody>
      </p:sp>
      <p:pic>
        <p:nvPicPr>
          <p:cNvPr id="99331" name="Picture 2" descr="53-004-7"/>
          <p:cNvPicPr>
            <a:picLocks noChangeAspect="1" noChangeArrowheads="1"/>
          </p:cNvPicPr>
          <p:nvPr/>
        </p:nvPicPr>
        <p:blipFill>
          <a:blip r:embed="rId3" cstate="print"/>
          <a:srcRect/>
          <a:stretch>
            <a:fillRect/>
          </a:stretch>
        </p:blipFill>
        <p:spPr bwMode="auto">
          <a:xfrm>
            <a:off x="0" y="0"/>
            <a:ext cx="9144000" cy="6572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Image17"/>
          <p:cNvPicPr>
            <a:picLocks noChangeAspect="1" noChangeArrowheads="1"/>
          </p:cNvPicPr>
          <p:nvPr/>
        </p:nvPicPr>
        <p:blipFill>
          <a:blip r:embed="rId3" cstate="print"/>
          <a:srcRect l="18901" t="14023" r="13148" b="24753"/>
          <a:stretch>
            <a:fillRect/>
          </a:stretch>
        </p:blipFill>
        <p:spPr bwMode="auto">
          <a:xfrm>
            <a:off x="0" y="914400"/>
            <a:ext cx="4502150" cy="5943600"/>
          </a:xfrm>
          <a:prstGeom prst="rect">
            <a:avLst/>
          </a:prstGeom>
          <a:noFill/>
          <a:ln w="9525">
            <a:noFill/>
            <a:miter lim="800000"/>
            <a:headEnd/>
            <a:tailEnd/>
          </a:ln>
        </p:spPr>
      </p:pic>
      <p:pic>
        <p:nvPicPr>
          <p:cNvPr id="100355" name="Picture 3" descr="Image18"/>
          <p:cNvPicPr>
            <a:picLocks noChangeAspect="1" noChangeArrowheads="1"/>
          </p:cNvPicPr>
          <p:nvPr/>
        </p:nvPicPr>
        <p:blipFill>
          <a:blip r:embed="rId4" cstate="print"/>
          <a:srcRect l="8728" t="8937" r="5455" b="4675"/>
          <a:stretch>
            <a:fillRect/>
          </a:stretch>
        </p:blipFill>
        <p:spPr bwMode="auto">
          <a:xfrm>
            <a:off x="4492625" y="0"/>
            <a:ext cx="4651375" cy="6858000"/>
          </a:xfrm>
          <a:prstGeom prst="rect">
            <a:avLst/>
          </a:prstGeom>
          <a:noFill/>
          <a:ln w="9525">
            <a:noFill/>
            <a:miter lim="800000"/>
            <a:headEnd/>
            <a:tailEnd/>
          </a:ln>
        </p:spPr>
      </p:pic>
      <p:sp>
        <p:nvSpPr>
          <p:cNvPr id="100356" name="Text Box 4"/>
          <p:cNvSpPr txBox="1">
            <a:spLocks noChangeArrowheads="1"/>
          </p:cNvSpPr>
          <p:nvPr/>
        </p:nvSpPr>
        <p:spPr bwMode="auto">
          <a:xfrm>
            <a:off x="228600" y="-36513"/>
            <a:ext cx="3962400" cy="946151"/>
          </a:xfrm>
          <a:prstGeom prst="rect">
            <a:avLst/>
          </a:prstGeom>
          <a:noFill/>
          <a:ln w="9525">
            <a:noFill/>
            <a:miter lim="800000"/>
            <a:headEnd/>
            <a:tailEnd/>
          </a:ln>
        </p:spPr>
        <p:txBody>
          <a:bodyPr>
            <a:spAutoFit/>
          </a:bodyPr>
          <a:lstStyle/>
          <a:p>
            <a:pPr algn="ctr">
              <a:spcBef>
                <a:spcPct val="50000"/>
              </a:spcBef>
            </a:pPr>
            <a:r>
              <a:rPr lang="en-US" sz="2800"/>
              <a:t>Scenes from the</a:t>
            </a:r>
          </a:p>
          <a:p>
            <a:pPr algn="ctr"/>
            <a:r>
              <a:rPr lang="en-US" sz="2800"/>
              <a:t>1992 Gulf War</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ChangeArrowheads="1"/>
          </p:cNvSpPr>
          <p:nvPr/>
        </p:nvSpPr>
        <p:spPr bwMode="auto">
          <a:xfrm>
            <a:off x="-152400" y="-152400"/>
            <a:ext cx="9525000" cy="1143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01379" name="Picture 2" descr="Image16"/>
          <p:cNvPicPr>
            <a:picLocks noChangeAspect="1" noChangeArrowheads="1"/>
          </p:cNvPicPr>
          <p:nvPr/>
        </p:nvPicPr>
        <p:blipFill>
          <a:blip r:embed="rId3" cstate="print"/>
          <a:srcRect l="13333" t="15869" r="14479" b="12106"/>
          <a:stretch>
            <a:fillRect/>
          </a:stretch>
        </p:blipFill>
        <p:spPr bwMode="auto">
          <a:xfrm>
            <a:off x="0" y="706438"/>
            <a:ext cx="9144000" cy="6227762"/>
          </a:xfrm>
          <a:prstGeom prst="rect">
            <a:avLst/>
          </a:prstGeom>
          <a:noFill/>
          <a:ln w="9525">
            <a:noFill/>
            <a:miter lim="800000"/>
            <a:headEnd/>
            <a:tailEnd/>
          </a:ln>
        </p:spPr>
      </p:pic>
      <p:sp>
        <p:nvSpPr>
          <p:cNvPr id="101380" name="TextBox 1"/>
          <p:cNvSpPr txBox="1">
            <a:spLocks noChangeArrowheads="1"/>
          </p:cNvSpPr>
          <p:nvPr/>
        </p:nvSpPr>
        <p:spPr bwMode="auto">
          <a:xfrm>
            <a:off x="4791075" y="6273800"/>
            <a:ext cx="4430713" cy="460375"/>
          </a:xfrm>
          <a:prstGeom prst="rect">
            <a:avLst/>
          </a:prstGeom>
          <a:noFill/>
          <a:ln w="9525">
            <a:noFill/>
            <a:miter lim="800000"/>
            <a:headEnd/>
            <a:tailEnd/>
          </a:ln>
        </p:spPr>
        <p:txBody>
          <a:bodyPr>
            <a:spAutoFit/>
          </a:bodyPr>
          <a:lstStyle/>
          <a:p>
            <a:pPr algn="ctr"/>
            <a:r>
              <a:rPr lang="en-US">
                <a:solidFill>
                  <a:srgbClr val="FFFF00"/>
                </a:solidFill>
              </a:rPr>
              <a:t>Illustration by Jon Lomberg</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2" name="Picture 2" descr="NW2"/>
          <p:cNvPicPr>
            <a:picLocks noChangeAspect="1" noChangeArrowheads="1"/>
          </p:cNvPicPr>
          <p:nvPr/>
        </p:nvPicPr>
        <p:blipFill>
          <a:blip r:embed="rId3" cstate="print"/>
          <a:srcRect t="7097"/>
          <a:stretch>
            <a:fillRect/>
          </a:stretch>
        </p:blipFill>
        <p:spPr bwMode="auto">
          <a:xfrm>
            <a:off x="450850" y="0"/>
            <a:ext cx="8394700" cy="6064250"/>
          </a:xfrm>
          <a:prstGeom prst="rect">
            <a:avLst/>
          </a:prstGeom>
          <a:noFill/>
          <a:ln w="9525">
            <a:noFill/>
            <a:miter lim="800000"/>
            <a:headEnd/>
            <a:tailEnd/>
          </a:ln>
        </p:spPr>
      </p:pic>
      <p:sp>
        <p:nvSpPr>
          <p:cNvPr id="102403" name="Text Box 3"/>
          <p:cNvSpPr txBox="1">
            <a:spLocks noChangeArrowheads="1"/>
          </p:cNvSpPr>
          <p:nvPr/>
        </p:nvSpPr>
        <p:spPr bwMode="auto">
          <a:xfrm>
            <a:off x="2362200" y="6257925"/>
            <a:ext cx="4495800" cy="336550"/>
          </a:xfrm>
          <a:prstGeom prst="rect">
            <a:avLst/>
          </a:prstGeom>
          <a:noFill/>
          <a:ln w="9525">
            <a:noFill/>
            <a:miter lim="800000"/>
            <a:headEnd/>
            <a:tailEnd/>
          </a:ln>
        </p:spPr>
        <p:txBody>
          <a:bodyPr>
            <a:spAutoFit/>
          </a:bodyPr>
          <a:lstStyle/>
          <a:p>
            <a:pPr algn="ctr">
              <a:spcBef>
                <a:spcPct val="50000"/>
              </a:spcBef>
            </a:pPr>
            <a:r>
              <a:rPr lang="en-US" sz="1600">
                <a:solidFill>
                  <a:schemeClr val="bg1"/>
                </a:solidFill>
              </a:rPr>
              <a:t>Sagan and Turco (1990)</a:t>
            </a:r>
          </a:p>
        </p:txBody>
      </p:sp>
      <p:grpSp>
        <p:nvGrpSpPr>
          <p:cNvPr id="2" name="Group 4"/>
          <p:cNvGrpSpPr>
            <a:grpSpLocks/>
          </p:cNvGrpSpPr>
          <p:nvPr/>
        </p:nvGrpSpPr>
        <p:grpSpPr bwMode="auto">
          <a:xfrm>
            <a:off x="5740400" y="458788"/>
            <a:ext cx="511175" cy="4856162"/>
            <a:chOff x="3616" y="289"/>
            <a:chExt cx="322" cy="3059"/>
          </a:xfrm>
        </p:grpSpPr>
        <p:sp>
          <p:nvSpPr>
            <p:cNvPr id="102415" name="Line 5"/>
            <p:cNvSpPr>
              <a:spLocks noChangeShapeType="1"/>
            </p:cNvSpPr>
            <p:nvPr/>
          </p:nvSpPr>
          <p:spPr bwMode="auto">
            <a:xfrm>
              <a:off x="3616" y="289"/>
              <a:ext cx="0" cy="3059"/>
            </a:xfrm>
            <a:prstGeom prst="line">
              <a:avLst/>
            </a:prstGeom>
            <a:noFill/>
            <a:ln w="38100">
              <a:solidFill>
                <a:schemeClr val="accent2"/>
              </a:solidFill>
              <a:round/>
              <a:headEnd/>
              <a:tailEnd/>
            </a:ln>
          </p:spPr>
          <p:txBody>
            <a:bodyPr/>
            <a:lstStyle/>
            <a:p>
              <a:endParaRPr lang="en-US"/>
            </a:p>
          </p:txBody>
        </p:sp>
        <p:sp>
          <p:nvSpPr>
            <p:cNvPr id="102416" name="Text Box 6"/>
            <p:cNvSpPr txBox="1">
              <a:spLocks noChangeArrowheads="1"/>
            </p:cNvSpPr>
            <p:nvPr/>
          </p:nvSpPr>
          <p:spPr bwMode="auto">
            <a:xfrm rot="10800000">
              <a:off x="3688" y="1545"/>
              <a:ext cx="250" cy="1640"/>
            </a:xfrm>
            <a:prstGeom prst="rect">
              <a:avLst/>
            </a:prstGeom>
            <a:noFill/>
            <a:ln w="38100">
              <a:noFill/>
              <a:miter lim="800000"/>
              <a:headEnd/>
              <a:tailEnd/>
            </a:ln>
          </p:spPr>
          <p:txBody>
            <a:bodyPr vert="eaVert">
              <a:spAutoFit/>
            </a:bodyPr>
            <a:lstStyle/>
            <a:p>
              <a:pPr>
                <a:spcBef>
                  <a:spcPct val="50000"/>
                </a:spcBef>
              </a:pPr>
              <a:r>
                <a:rPr lang="en-US" sz="1400" b="1">
                  <a:solidFill>
                    <a:schemeClr val="accent2"/>
                  </a:solidFill>
                  <a:latin typeface="Arial" pitchFamily="34" charset="0"/>
                </a:rPr>
                <a:t>Current Global Arsenal (2005)</a:t>
              </a:r>
            </a:p>
          </p:txBody>
        </p:sp>
      </p:grpSp>
      <p:grpSp>
        <p:nvGrpSpPr>
          <p:cNvPr id="3" name="Group 7"/>
          <p:cNvGrpSpPr>
            <a:grpSpLocks/>
          </p:cNvGrpSpPr>
          <p:nvPr/>
        </p:nvGrpSpPr>
        <p:grpSpPr bwMode="auto">
          <a:xfrm>
            <a:off x="7277100" y="271463"/>
            <a:ext cx="1708150" cy="1677987"/>
            <a:chOff x="4584" y="171"/>
            <a:chExt cx="1076" cy="1057"/>
          </a:xfrm>
        </p:grpSpPr>
        <p:sp>
          <p:nvSpPr>
            <p:cNvPr id="102413" name="Freeform 8"/>
            <p:cNvSpPr>
              <a:spLocks/>
            </p:cNvSpPr>
            <p:nvPr/>
          </p:nvSpPr>
          <p:spPr bwMode="auto">
            <a:xfrm>
              <a:off x="4584" y="434"/>
              <a:ext cx="509" cy="794"/>
            </a:xfrm>
            <a:custGeom>
              <a:avLst/>
              <a:gdLst>
                <a:gd name="T0" fmla="*/ 473 w 509"/>
                <a:gd name="T1" fmla="*/ 0 h 794"/>
                <a:gd name="T2" fmla="*/ 454 w 509"/>
                <a:gd name="T3" fmla="*/ 657 h 794"/>
                <a:gd name="T4" fmla="*/ 142 w 509"/>
                <a:gd name="T5" fmla="*/ 699 h 794"/>
                <a:gd name="T6" fmla="*/ 0 w 509"/>
                <a:gd name="T7" fmla="*/ 794 h 794"/>
                <a:gd name="T8" fmla="*/ 0 60000 65536"/>
                <a:gd name="T9" fmla="*/ 0 60000 65536"/>
                <a:gd name="T10" fmla="*/ 0 60000 65536"/>
                <a:gd name="T11" fmla="*/ 0 60000 65536"/>
                <a:gd name="T12" fmla="*/ 0 w 509"/>
                <a:gd name="T13" fmla="*/ 0 h 794"/>
                <a:gd name="T14" fmla="*/ 509 w 509"/>
                <a:gd name="T15" fmla="*/ 794 h 794"/>
              </a:gdLst>
              <a:ahLst/>
              <a:cxnLst>
                <a:cxn ang="T8">
                  <a:pos x="T0" y="T1"/>
                </a:cxn>
                <a:cxn ang="T9">
                  <a:pos x="T2" y="T3"/>
                </a:cxn>
                <a:cxn ang="T10">
                  <a:pos x="T4" y="T5"/>
                </a:cxn>
                <a:cxn ang="T11">
                  <a:pos x="T6" y="T7"/>
                </a:cxn>
              </a:cxnLst>
              <a:rect l="T12" t="T13" r="T14" b="T15"/>
              <a:pathLst>
                <a:path w="509" h="794">
                  <a:moveTo>
                    <a:pt x="473" y="0"/>
                  </a:moveTo>
                  <a:cubicBezTo>
                    <a:pt x="491" y="270"/>
                    <a:pt x="509" y="541"/>
                    <a:pt x="454" y="657"/>
                  </a:cubicBezTo>
                  <a:cubicBezTo>
                    <a:pt x="399" y="773"/>
                    <a:pt x="218" y="676"/>
                    <a:pt x="142" y="699"/>
                  </a:cubicBezTo>
                  <a:cubicBezTo>
                    <a:pt x="66" y="722"/>
                    <a:pt x="27" y="779"/>
                    <a:pt x="0" y="794"/>
                  </a:cubicBezTo>
                </a:path>
              </a:pathLst>
            </a:custGeom>
            <a:noFill/>
            <a:ln w="38100" cap="flat" cmpd="sng">
              <a:solidFill>
                <a:schemeClr val="accent2"/>
              </a:solidFill>
              <a:prstDash val="solid"/>
              <a:round/>
              <a:headEnd type="none" w="med" len="med"/>
              <a:tailEnd type="stealth" w="med" len="med"/>
            </a:ln>
          </p:spPr>
          <p:txBody>
            <a:bodyPr/>
            <a:lstStyle/>
            <a:p>
              <a:endParaRPr lang="en-US"/>
            </a:p>
          </p:txBody>
        </p:sp>
        <p:sp>
          <p:nvSpPr>
            <p:cNvPr id="102414" name="Text Box 9"/>
            <p:cNvSpPr txBox="1">
              <a:spLocks noChangeArrowheads="1"/>
            </p:cNvSpPr>
            <p:nvPr/>
          </p:nvSpPr>
          <p:spPr bwMode="auto">
            <a:xfrm>
              <a:off x="4716" y="171"/>
              <a:ext cx="944" cy="390"/>
            </a:xfrm>
            <a:prstGeom prst="rect">
              <a:avLst/>
            </a:prstGeom>
            <a:solidFill>
              <a:schemeClr val="bg1"/>
            </a:solidFill>
            <a:ln w="38100">
              <a:solidFill>
                <a:schemeClr val="accent2"/>
              </a:solidFill>
              <a:miter lim="800000"/>
              <a:headEnd/>
              <a:tailEnd/>
            </a:ln>
          </p:spPr>
          <p:txBody>
            <a:bodyPr>
              <a:spAutoFit/>
            </a:bodyPr>
            <a:lstStyle/>
            <a:p>
              <a:pPr>
                <a:spcBef>
                  <a:spcPct val="50000"/>
                </a:spcBef>
              </a:pPr>
              <a:r>
                <a:rPr lang="en-US" sz="1600">
                  <a:solidFill>
                    <a:schemeClr val="accent2"/>
                  </a:solidFill>
                </a:rPr>
                <a:t>Uncertainty</a:t>
              </a:r>
              <a:br>
                <a:rPr lang="en-US" sz="1600">
                  <a:solidFill>
                    <a:schemeClr val="accent2"/>
                  </a:solidFill>
                </a:rPr>
              </a:br>
              <a:r>
                <a:rPr lang="en-US" sz="1600">
                  <a:solidFill>
                    <a:schemeClr val="accent2"/>
                  </a:solidFill>
                </a:rPr>
                <a:t>(Error bar)</a:t>
              </a:r>
            </a:p>
          </p:txBody>
        </p:sp>
      </p:grpSp>
      <p:grpSp>
        <p:nvGrpSpPr>
          <p:cNvPr id="4" name="Group 10"/>
          <p:cNvGrpSpPr>
            <a:grpSpLocks/>
          </p:cNvGrpSpPr>
          <p:nvPr/>
        </p:nvGrpSpPr>
        <p:grpSpPr bwMode="auto">
          <a:xfrm>
            <a:off x="1341438" y="3292475"/>
            <a:ext cx="7689850" cy="2565400"/>
            <a:chOff x="845" y="2074"/>
            <a:chExt cx="4844" cy="1616"/>
          </a:xfrm>
        </p:grpSpPr>
        <p:sp>
          <p:nvSpPr>
            <p:cNvPr id="102411" name="Line 11"/>
            <p:cNvSpPr>
              <a:spLocks noChangeShapeType="1"/>
            </p:cNvSpPr>
            <p:nvPr/>
          </p:nvSpPr>
          <p:spPr bwMode="auto">
            <a:xfrm>
              <a:off x="845" y="2074"/>
              <a:ext cx="4449" cy="0"/>
            </a:xfrm>
            <a:prstGeom prst="line">
              <a:avLst/>
            </a:prstGeom>
            <a:noFill/>
            <a:ln w="38100">
              <a:solidFill>
                <a:srgbClr val="9900CC"/>
              </a:solidFill>
              <a:round/>
              <a:headEnd/>
              <a:tailEnd/>
            </a:ln>
          </p:spPr>
          <p:txBody>
            <a:bodyPr/>
            <a:lstStyle/>
            <a:p>
              <a:endParaRPr lang="en-US"/>
            </a:p>
          </p:txBody>
        </p:sp>
        <p:sp>
          <p:nvSpPr>
            <p:cNvPr id="102412" name="Text Box 12"/>
            <p:cNvSpPr txBox="1">
              <a:spLocks noChangeArrowheads="1"/>
            </p:cNvSpPr>
            <p:nvPr/>
          </p:nvSpPr>
          <p:spPr bwMode="auto">
            <a:xfrm>
              <a:off x="4032" y="2145"/>
              <a:ext cx="1657" cy="1545"/>
            </a:xfrm>
            <a:prstGeom prst="rect">
              <a:avLst/>
            </a:prstGeom>
            <a:solidFill>
              <a:schemeClr val="bg1"/>
            </a:solidFill>
            <a:ln w="38100">
              <a:solidFill>
                <a:srgbClr val="9900CC"/>
              </a:solidFill>
              <a:miter lim="800000"/>
              <a:headEnd/>
              <a:tailEnd/>
            </a:ln>
          </p:spPr>
          <p:txBody>
            <a:bodyPr>
              <a:spAutoFit/>
            </a:bodyPr>
            <a:lstStyle/>
            <a:p>
              <a:pPr algn="ctr">
                <a:spcBef>
                  <a:spcPct val="50000"/>
                </a:spcBef>
              </a:pPr>
              <a:r>
                <a:rPr lang="en-US" sz="1600" b="1" u="sng"/>
                <a:t>Nominal nuclear winter</a:t>
              </a:r>
            </a:p>
            <a:p>
              <a:pPr>
                <a:spcBef>
                  <a:spcPct val="50000"/>
                </a:spcBef>
              </a:pPr>
              <a:r>
                <a:rPr lang="en-US" sz="1600"/>
                <a:t>Significant cooling and darkening, average 10°C (18°F) global cooling, collapse of agriculture and famine, 1,000,000,000 to 2,000,000,000 people in jeopardy of starvation.</a:t>
              </a:r>
            </a:p>
          </p:txBody>
        </p:sp>
      </p:grpSp>
      <p:sp>
        <p:nvSpPr>
          <p:cNvPr id="102407" name="Text Box 13"/>
          <p:cNvSpPr txBox="1">
            <a:spLocks noChangeArrowheads="1"/>
          </p:cNvSpPr>
          <p:nvPr/>
        </p:nvSpPr>
        <p:spPr bwMode="auto">
          <a:xfrm rot="10800000">
            <a:off x="7512050" y="2092325"/>
            <a:ext cx="366713" cy="639763"/>
          </a:xfrm>
          <a:prstGeom prst="rect">
            <a:avLst/>
          </a:prstGeom>
          <a:noFill/>
          <a:ln w="38100">
            <a:noFill/>
            <a:miter lim="800000"/>
            <a:headEnd/>
            <a:tailEnd/>
          </a:ln>
        </p:spPr>
        <p:txBody>
          <a:bodyPr vert="eaVert">
            <a:spAutoFit/>
          </a:bodyPr>
          <a:lstStyle/>
          <a:p>
            <a:pPr>
              <a:spcBef>
                <a:spcPct val="50000"/>
              </a:spcBef>
            </a:pPr>
            <a:r>
              <a:rPr lang="en-US" sz="1200" b="1">
                <a:latin typeface="Arial" pitchFamily="34" charset="0"/>
              </a:rPr>
              <a:t>(1990)</a:t>
            </a:r>
          </a:p>
        </p:txBody>
      </p:sp>
      <p:grpSp>
        <p:nvGrpSpPr>
          <p:cNvPr id="5" name="Group 14"/>
          <p:cNvGrpSpPr>
            <a:grpSpLocks/>
          </p:cNvGrpSpPr>
          <p:nvPr/>
        </p:nvGrpSpPr>
        <p:grpSpPr bwMode="auto">
          <a:xfrm>
            <a:off x="1314450" y="2238375"/>
            <a:ext cx="7713663" cy="2555875"/>
            <a:chOff x="828" y="1410"/>
            <a:chExt cx="4859" cy="1610"/>
          </a:xfrm>
        </p:grpSpPr>
        <p:sp>
          <p:nvSpPr>
            <p:cNvPr id="102409" name="Text Box 15"/>
            <p:cNvSpPr txBox="1">
              <a:spLocks noChangeArrowheads="1"/>
            </p:cNvSpPr>
            <p:nvPr/>
          </p:nvSpPr>
          <p:spPr bwMode="auto">
            <a:xfrm>
              <a:off x="4030" y="1475"/>
              <a:ext cx="1657" cy="1545"/>
            </a:xfrm>
            <a:prstGeom prst="rect">
              <a:avLst/>
            </a:prstGeom>
            <a:solidFill>
              <a:schemeClr val="bg1"/>
            </a:solidFill>
            <a:ln w="38100">
              <a:solidFill>
                <a:srgbClr val="FF0000"/>
              </a:solidFill>
              <a:miter lim="800000"/>
              <a:headEnd/>
              <a:tailEnd/>
            </a:ln>
          </p:spPr>
          <p:txBody>
            <a:bodyPr>
              <a:spAutoFit/>
            </a:bodyPr>
            <a:lstStyle/>
            <a:p>
              <a:pPr algn="ctr">
                <a:spcBef>
                  <a:spcPct val="50000"/>
                </a:spcBef>
              </a:pPr>
              <a:r>
                <a:rPr lang="en-US" sz="1600" b="1" u="sng"/>
                <a:t>Substantial nuclear winter</a:t>
              </a:r>
            </a:p>
            <a:p>
              <a:pPr>
                <a:spcBef>
                  <a:spcPct val="50000"/>
                </a:spcBef>
              </a:pPr>
              <a:r>
                <a:rPr lang="en-US" sz="1600"/>
                <a:t>Climatic disturbances and enhanced UV radiation lasting for years,  most people on the planet in jeopardy of starvation, extinction of many species.</a:t>
              </a:r>
            </a:p>
          </p:txBody>
        </p:sp>
        <p:sp>
          <p:nvSpPr>
            <p:cNvPr id="102410" name="Line 16"/>
            <p:cNvSpPr>
              <a:spLocks noChangeShapeType="1"/>
            </p:cNvSpPr>
            <p:nvPr/>
          </p:nvSpPr>
          <p:spPr bwMode="auto">
            <a:xfrm>
              <a:off x="828" y="1410"/>
              <a:ext cx="4471" cy="0"/>
            </a:xfrm>
            <a:prstGeom prst="line">
              <a:avLst/>
            </a:prstGeom>
            <a:noFill/>
            <a:ln w="3810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153988" y="817563"/>
          <a:ext cx="8763000" cy="6040437"/>
        </p:xfrm>
        <a:graphic>
          <a:graphicData uri="http://schemas.openxmlformats.org/presentationml/2006/ole">
            <p:oleObj spid="_x0000_s1026" name="Worksheet" r:id="rId4" imgW="35766720" imgH="23067360" progId="Excel.Sheet.8">
              <p:embed/>
            </p:oleObj>
          </a:graphicData>
        </a:graphic>
      </p:graphicFrame>
      <p:sp>
        <p:nvSpPr>
          <p:cNvPr id="1027" name="Text Box 6"/>
          <p:cNvSpPr txBox="1">
            <a:spLocks noChangeArrowheads="1"/>
          </p:cNvSpPr>
          <p:nvPr/>
        </p:nvSpPr>
        <p:spPr bwMode="auto">
          <a:xfrm>
            <a:off x="522288" y="228600"/>
            <a:ext cx="7607300" cy="457200"/>
          </a:xfrm>
          <a:prstGeom prst="rect">
            <a:avLst/>
          </a:prstGeom>
          <a:noFill/>
          <a:ln w="38100">
            <a:noFill/>
            <a:miter lim="800000"/>
            <a:headEnd/>
            <a:tailEnd type="none" w="lg" len="lg"/>
          </a:ln>
        </p:spPr>
        <p:txBody>
          <a:bodyPr>
            <a:spAutoFit/>
          </a:bodyPr>
          <a:lstStyle/>
          <a:p>
            <a:pPr algn="ctr">
              <a:spcBef>
                <a:spcPct val="50000"/>
              </a:spcBef>
            </a:pPr>
            <a:r>
              <a:rPr lang="en-US"/>
              <a:t>Sooty smoke generation from 50, 15 kT weapons</a:t>
            </a: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
          <p:cNvGraphicFramePr>
            <a:graphicFrameLocks noChangeAspect="1"/>
          </p:cNvGraphicFramePr>
          <p:nvPr/>
        </p:nvGraphicFramePr>
        <p:xfrm>
          <a:off x="101600" y="817563"/>
          <a:ext cx="8810625" cy="6040437"/>
        </p:xfrm>
        <a:graphic>
          <a:graphicData uri="http://schemas.openxmlformats.org/presentationml/2006/ole">
            <p:oleObj spid="_x0000_s2050" name="Worksheet" r:id="rId4" imgW="8298268" imgH="5798766" progId="Excel.Sheet.8">
              <p:embed/>
            </p:oleObj>
          </a:graphicData>
        </a:graphic>
      </p:graphicFrame>
      <p:sp>
        <p:nvSpPr>
          <p:cNvPr id="2051" name="Text Box 6"/>
          <p:cNvSpPr txBox="1">
            <a:spLocks noChangeArrowheads="1"/>
          </p:cNvSpPr>
          <p:nvPr/>
        </p:nvSpPr>
        <p:spPr bwMode="auto">
          <a:xfrm>
            <a:off x="522288" y="228600"/>
            <a:ext cx="7607300" cy="457200"/>
          </a:xfrm>
          <a:prstGeom prst="rect">
            <a:avLst/>
          </a:prstGeom>
          <a:noFill/>
          <a:ln w="38100">
            <a:noFill/>
            <a:miter lim="800000"/>
            <a:headEnd/>
            <a:tailEnd type="none" w="lg" len="lg"/>
          </a:ln>
        </p:spPr>
        <p:txBody>
          <a:bodyPr>
            <a:spAutoFit/>
          </a:bodyPr>
          <a:lstStyle/>
          <a:p>
            <a:pPr algn="ctr">
              <a:spcBef>
                <a:spcPct val="50000"/>
              </a:spcBef>
            </a:pPr>
            <a:r>
              <a:rPr lang="en-US"/>
              <a:t>Sooty smoke generation from 50, 15 kT weapons</a:t>
            </a:r>
          </a:p>
        </p:txBody>
      </p:sp>
      <p:sp>
        <p:nvSpPr>
          <p:cNvPr id="2052" name="TextBox 3"/>
          <p:cNvSpPr txBox="1">
            <a:spLocks noChangeArrowheads="1"/>
          </p:cNvSpPr>
          <p:nvPr/>
        </p:nvSpPr>
        <p:spPr bwMode="auto">
          <a:xfrm>
            <a:off x="4941888" y="1966913"/>
            <a:ext cx="3919537" cy="461962"/>
          </a:xfrm>
          <a:prstGeom prst="rect">
            <a:avLst/>
          </a:prstGeom>
          <a:noFill/>
          <a:ln w="9525">
            <a:noFill/>
            <a:miter lim="800000"/>
            <a:headEnd/>
            <a:tailEnd/>
          </a:ln>
        </p:spPr>
        <p:txBody>
          <a:bodyPr>
            <a:spAutoFit/>
          </a:bodyPr>
          <a:lstStyle/>
          <a:p>
            <a:r>
              <a:rPr lang="en-US" b="1">
                <a:solidFill>
                  <a:srgbClr val="FF0000"/>
                </a:solidFill>
              </a:rPr>
              <a:t>Nuclear Weapons States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DSC05076.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Kashmir_map.jpg"/>
          <p:cNvPicPr>
            <a:picLocks noChangeAspect="1"/>
          </p:cNvPicPr>
          <p:nvPr/>
        </p:nvPicPr>
        <p:blipFill>
          <a:blip r:embed="rId3" cstate="print"/>
          <a:srcRect/>
          <a:stretch>
            <a:fillRect/>
          </a:stretch>
        </p:blipFill>
        <p:spPr bwMode="auto">
          <a:xfrm>
            <a:off x="149225" y="223838"/>
            <a:ext cx="5013325" cy="5765800"/>
          </a:xfrm>
          <a:prstGeom prst="rect">
            <a:avLst/>
          </a:prstGeom>
          <a:noFill/>
          <a:ln w="9525">
            <a:noFill/>
            <a:miter lim="800000"/>
            <a:headEnd/>
            <a:tailEnd/>
          </a:ln>
        </p:spPr>
      </p:pic>
      <p:sp>
        <p:nvSpPr>
          <p:cNvPr id="103427" name="Text Box 3"/>
          <p:cNvSpPr txBox="1">
            <a:spLocks noChangeArrowheads="1"/>
          </p:cNvSpPr>
          <p:nvPr/>
        </p:nvSpPr>
        <p:spPr bwMode="auto">
          <a:xfrm>
            <a:off x="5405438" y="685800"/>
            <a:ext cx="3600450" cy="4293483"/>
          </a:xfrm>
          <a:prstGeom prst="rect">
            <a:avLst/>
          </a:prstGeom>
          <a:noFill/>
          <a:ln>
            <a:noFill/>
          </a:ln>
          <a:extLst>
            <a:ext uri="{909E8E84-426E-40dd-AFC4-6F175D3DCCD1}"/>
            <a:ext uri="{91240B29-F687-4f45-9708-019B960494DF}"/>
          </a:extLst>
        </p:spPr>
        <p:txBody>
          <a:bodyPr>
            <a:spAutoFit/>
          </a:bodyPr>
          <a:lstStyle>
            <a:lvl1pPr marL="342900" indent="-342900"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marL="55563" indent="-55563" algn="ctr" eaLnBrk="1" hangingPunct="1">
              <a:spcAft>
                <a:spcPct val="50000"/>
              </a:spcAft>
              <a:defRPr/>
            </a:pPr>
            <a:r>
              <a:rPr lang="en-US" sz="3000" dirty="0" smtClean="0"/>
              <a:t>What if India and Pakistan had a nuclear war?</a:t>
            </a:r>
          </a:p>
          <a:p>
            <a:pPr marL="55563" indent="-55563" algn="ctr" eaLnBrk="1" hangingPunct="1">
              <a:spcAft>
                <a:spcPct val="50000"/>
              </a:spcAft>
              <a:defRPr/>
            </a:pPr>
            <a:r>
              <a:rPr lang="en-US" sz="2800" dirty="0" smtClean="0">
                <a:solidFill>
                  <a:schemeClr val="accent6"/>
                </a:solidFill>
              </a:rPr>
              <a:t>Imagine a skirmish in Kashmir escalating, due to poor communication, misunderstanding, panic, and fear.</a:t>
            </a:r>
          </a:p>
        </p:txBody>
      </p:sp>
      <p:sp>
        <p:nvSpPr>
          <p:cNvPr id="103428" name="TextBox 3"/>
          <p:cNvSpPr txBox="1">
            <a:spLocks noChangeArrowheads="1"/>
          </p:cNvSpPr>
          <p:nvPr/>
        </p:nvSpPr>
        <p:spPr bwMode="auto">
          <a:xfrm>
            <a:off x="1925638" y="6340475"/>
            <a:ext cx="4479925" cy="461963"/>
          </a:xfrm>
          <a:prstGeom prst="rect">
            <a:avLst/>
          </a:prstGeom>
          <a:noFill/>
          <a:ln w="9525">
            <a:noFill/>
            <a:miter lim="800000"/>
            <a:headEnd/>
            <a:tailEnd/>
          </a:ln>
        </p:spPr>
        <p:txBody>
          <a:bodyPr>
            <a:spAutoFit/>
          </a:bodyPr>
          <a:lstStyle/>
          <a:p>
            <a:r>
              <a:rPr lang="en-US" sz="1200">
                <a:solidFill>
                  <a:schemeClr val="bg1"/>
                </a:solidFill>
              </a:rPr>
              <a:t>http://upload.wikimedia.org/wikipedia/commons/0/0e/Kashmir_map.jpg</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371475" y="457200"/>
            <a:ext cx="8443913" cy="5386388"/>
          </a:xfrm>
          <a:prstGeom prst="rect">
            <a:avLst/>
          </a:prstGeom>
          <a:noFill/>
          <a:ln w="38100">
            <a:noFill/>
            <a:miter lim="800000"/>
            <a:headEnd/>
            <a:tailEnd/>
          </a:ln>
        </p:spPr>
        <p:txBody>
          <a:bodyPr>
            <a:spAutoFit/>
          </a:bodyPr>
          <a:lstStyle/>
          <a:p>
            <a:pPr algn="ctr">
              <a:spcBef>
                <a:spcPct val="50000"/>
              </a:spcBef>
            </a:pPr>
            <a:r>
              <a:rPr lang="en-US" b="1"/>
              <a:t>What would be the consequences of a regional nuclear war using 100 15-kT (Hiroshima-size) weapons?</a:t>
            </a:r>
          </a:p>
          <a:p>
            <a:pPr>
              <a:spcBef>
                <a:spcPct val="50000"/>
              </a:spcBef>
            </a:pPr>
            <a:r>
              <a:rPr lang="en-US"/>
              <a:t>This would be only 0.03% of the current world arsenal.</a:t>
            </a:r>
          </a:p>
          <a:p>
            <a:pPr>
              <a:spcBef>
                <a:spcPct val="50000"/>
              </a:spcBef>
            </a:pPr>
            <a:r>
              <a:rPr lang="en-US" b="1"/>
              <a:t>Scenario:</a:t>
            </a:r>
            <a:r>
              <a:rPr lang="en-US"/>
              <a:t>  Weapons dropped on the 50 targets in each country that would produce the maximum smoke.</a:t>
            </a:r>
          </a:p>
          <a:p>
            <a:pPr>
              <a:spcBef>
                <a:spcPct val="50000"/>
              </a:spcBef>
            </a:pPr>
            <a:r>
              <a:rPr lang="en-US">
                <a:solidFill>
                  <a:schemeClr val="hlink"/>
                </a:solidFill>
              </a:rPr>
              <a:t>20,000,000 people would die from direct effects, half of the total fatalities from all of World War II.</a:t>
            </a:r>
          </a:p>
          <a:p>
            <a:pPr>
              <a:spcBef>
                <a:spcPct val="50000"/>
              </a:spcBef>
            </a:pPr>
            <a:r>
              <a:rPr lang="en-US">
                <a:solidFill>
                  <a:schemeClr val="hlink"/>
                </a:solidFill>
              </a:rPr>
              <a:t>Portions of megacities attacked with nuclear devices or exposed to fallout of long-lived isotopes would likely be abandoned indefinitely. </a:t>
            </a:r>
          </a:p>
          <a:p>
            <a:pPr>
              <a:spcBef>
                <a:spcPct val="50000"/>
              </a:spcBef>
            </a:pPr>
            <a:r>
              <a:rPr lang="en-US">
                <a:solidFill>
                  <a:schemeClr val="hlink"/>
                </a:solidFill>
              </a:rPr>
              <a:t>5 Tg of smoke injected into the upper troposphere, accounting for fuel loading, emission factors and rainout.</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371475" y="457200"/>
            <a:ext cx="8443913" cy="822325"/>
          </a:xfrm>
          <a:prstGeom prst="rect">
            <a:avLst/>
          </a:prstGeom>
          <a:noFill/>
          <a:ln w="38100">
            <a:noFill/>
            <a:miter lim="800000"/>
            <a:headEnd/>
            <a:tailEnd/>
          </a:ln>
        </p:spPr>
        <p:txBody>
          <a:bodyPr>
            <a:spAutoFit/>
          </a:bodyPr>
          <a:lstStyle/>
          <a:p>
            <a:pPr algn="ctr">
              <a:spcBef>
                <a:spcPct val="50000"/>
              </a:spcBef>
            </a:pPr>
            <a:r>
              <a:rPr lang="en-US" b="1"/>
              <a:t>What would be the consequences of a regional nuclear war using 100 15-kT (Hiroshima-size) weapons?</a:t>
            </a:r>
            <a:endParaRPr lang="en-US">
              <a:solidFill>
                <a:schemeClr val="accent2"/>
              </a:solidFill>
            </a:endParaRPr>
          </a:p>
        </p:txBody>
      </p:sp>
      <p:sp>
        <p:nvSpPr>
          <p:cNvPr id="105475" name="Text Box 3"/>
          <p:cNvSpPr txBox="1">
            <a:spLocks noChangeArrowheads="1"/>
          </p:cNvSpPr>
          <p:nvPr/>
        </p:nvSpPr>
        <p:spPr bwMode="auto">
          <a:xfrm>
            <a:off x="322263" y="1536700"/>
            <a:ext cx="8572500" cy="4340225"/>
          </a:xfrm>
          <a:prstGeom prst="rect">
            <a:avLst/>
          </a:prstGeom>
          <a:noFill/>
          <a:ln w="38100">
            <a:noFill/>
            <a:miter lim="800000"/>
            <a:headEnd/>
            <a:tailEnd/>
          </a:ln>
        </p:spPr>
        <p:txBody>
          <a:bodyPr>
            <a:spAutoFit/>
          </a:bodyPr>
          <a:lstStyle/>
          <a:p>
            <a:pPr marL="342900" indent="-342900">
              <a:spcAft>
                <a:spcPct val="50000"/>
              </a:spcAft>
            </a:pPr>
            <a:r>
              <a:rPr lang="en-US"/>
              <a:t>We use the NASA GISS ModelE atmosphere-ocean general circulation model.</a:t>
            </a:r>
          </a:p>
          <a:p>
            <a:pPr marL="342900" indent="-342900">
              <a:spcAft>
                <a:spcPct val="50000"/>
              </a:spcAft>
            </a:pPr>
            <a:r>
              <a:rPr lang="en-US"/>
              <a:t>- 4ºx5º lat-lon horizontal resolution </a:t>
            </a:r>
          </a:p>
          <a:p>
            <a:pPr marL="342900" indent="-342900">
              <a:spcAft>
                <a:spcPct val="50000"/>
              </a:spcAft>
            </a:pPr>
            <a:r>
              <a:rPr lang="en-US"/>
              <a:t>- 23 vertical levels including stratosphere and mesosphere, extending 0-80 km, 13 layers in ocean</a:t>
            </a:r>
          </a:p>
          <a:p>
            <a:pPr marL="342900" indent="-342900">
              <a:spcAft>
                <a:spcPct val="50000"/>
              </a:spcAft>
            </a:pPr>
            <a:r>
              <a:rPr lang="en-US"/>
              <a:t>- 5 Tg of smoke into the 300-150 mb layer (upper troposphere) at 30ºN, 70ºE on May 15</a:t>
            </a:r>
          </a:p>
          <a:p>
            <a:pPr marL="342900" indent="-342900">
              <a:spcAft>
                <a:spcPct val="50000"/>
              </a:spcAft>
            </a:pPr>
            <a:r>
              <a:rPr lang="en-US"/>
              <a:t>- 30-yr control run</a:t>
            </a:r>
          </a:p>
          <a:p>
            <a:pPr marL="342900" indent="-342900"/>
            <a:r>
              <a:rPr lang="en-US"/>
              <a:t>- 3-member ensemble for 10 yr</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4" descr="BCabsopred"/>
          <p:cNvPicPr>
            <a:picLocks noChangeAspect="1" noChangeArrowheads="1" noCrop="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0" y="6069013"/>
            <a:ext cx="9144000" cy="641350"/>
          </a:xfrm>
          <a:prstGeom prst="rect">
            <a:avLst/>
          </a:prstGeom>
          <a:solidFill>
            <a:srgbClr val="99CCFF"/>
          </a:solidFill>
          <a:ln w="38100">
            <a:noFill/>
            <a:miter lim="800000"/>
            <a:headEnd/>
            <a:tailEnd/>
          </a:ln>
        </p:spPr>
        <p:txBody>
          <a:bodyPr>
            <a:spAutoFit/>
          </a:bodyPr>
          <a:lstStyle/>
          <a:p>
            <a:pPr algn="ctr">
              <a:spcBef>
                <a:spcPct val="50000"/>
              </a:spcBef>
            </a:pPr>
            <a:r>
              <a:rPr lang="en-US" sz="1800"/>
              <a:t>Daily smoke loading from one ensemble member.</a:t>
            </a:r>
            <a:br>
              <a:rPr lang="en-US" sz="1800"/>
            </a:br>
            <a:r>
              <a:rPr lang="en-US" sz="1800"/>
              <a:t>Absorption optical depth of 0.1 means that 90% of radiation reaches the surface.</a:t>
            </a:r>
          </a:p>
        </p:txBody>
      </p:sp>
      <p:pic>
        <p:nvPicPr>
          <p:cNvPr id="107523" name="Picture 3" descr="BCabsoptdailyheight"/>
          <p:cNvPicPr>
            <a:picLocks noChangeAspect="1" noChangeArrowheads="1" noCrop="1"/>
          </p:cNvPicPr>
          <p:nvPr/>
        </p:nvPicPr>
        <p:blipFill>
          <a:blip r:embed="rId3" cstate="print"/>
          <a:srcRect/>
          <a:stretch>
            <a:fillRect/>
          </a:stretch>
        </p:blipFill>
        <p:spPr bwMode="auto">
          <a:xfrm>
            <a:off x="0" y="-847725"/>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Text Box 5"/>
          <p:cNvSpPr txBox="1">
            <a:spLocks noChangeArrowheads="1"/>
          </p:cNvSpPr>
          <p:nvPr/>
        </p:nvSpPr>
        <p:spPr bwMode="auto">
          <a:xfrm>
            <a:off x="20638" y="492125"/>
            <a:ext cx="2381250" cy="5568950"/>
          </a:xfrm>
          <a:prstGeom prst="rect">
            <a:avLst/>
          </a:prstGeom>
          <a:noFill/>
          <a:ln w="9525">
            <a:noFill/>
            <a:miter lim="800000"/>
            <a:headEnd/>
            <a:tailEnd/>
          </a:ln>
        </p:spPr>
        <p:txBody>
          <a:bodyPr>
            <a:spAutoFit/>
          </a:bodyPr>
          <a:lstStyle/>
          <a:p>
            <a:pPr algn="ctr" eaLnBrk="0" hangingPunct="0">
              <a:spcBef>
                <a:spcPct val="50000"/>
              </a:spcBef>
            </a:pPr>
            <a:r>
              <a:rPr lang="en-US">
                <a:solidFill>
                  <a:schemeClr val="tx2"/>
                </a:solidFill>
              </a:rPr>
              <a:t>For a 5 Tg injection into the upper troposphere, the smoke quickly rises to a high altitude and has a 5 yr e-folding removal time, much longer than the 1 yr time for volcanic aerosols.</a:t>
            </a:r>
          </a:p>
        </p:txBody>
      </p:sp>
      <p:pic>
        <p:nvPicPr>
          <p:cNvPr id="108547" name="Picture 6"/>
          <p:cNvPicPr>
            <a:picLocks noChangeAspect="1" noChangeArrowheads="1"/>
          </p:cNvPicPr>
          <p:nvPr/>
        </p:nvPicPr>
        <p:blipFill>
          <a:blip r:embed="rId3" cstate="print"/>
          <a:srcRect/>
          <a:stretch>
            <a:fillRect/>
          </a:stretch>
        </p:blipFill>
        <p:spPr bwMode="auto">
          <a:xfrm>
            <a:off x="2365375" y="179388"/>
            <a:ext cx="6778625" cy="58753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570" name="Picture 4"/>
          <p:cNvPicPr>
            <a:picLocks noChangeAspect="1" noChangeArrowheads="1"/>
          </p:cNvPicPr>
          <p:nvPr/>
        </p:nvPicPr>
        <p:blipFill>
          <a:blip r:embed="rId3" cstate="print"/>
          <a:srcRect/>
          <a:stretch>
            <a:fillRect/>
          </a:stretch>
        </p:blipFill>
        <p:spPr bwMode="auto">
          <a:xfrm>
            <a:off x="803275" y="-9525"/>
            <a:ext cx="7916863" cy="6881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9"/>
          <p:cNvPicPr>
            <a:picLocks noChangeAspect="1" noChangeArrowheads="1"/>
          </p:cNvPicPr>
          <p:nvPr/>
        </p:nvPicPr>
        <p:blipFill>
          <a:blip r:embed="rId3" cstate="print"/>
          <a:srcRect/>
          <a:stretch>
            <a:fillRect/>
          </a:stretch>
        </p:blipFill>
        <p:spPr bwMode="auto">
          <a:xfrm>
            <a:off x="576263" y="0"/>
            <a:ext cx="8047037" cy="6851650"/>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8" name="Picture 6"/>
          <p:cNvPicPr>
            <a:picLocks noChangeAspect="1" noChangeArrowheads="1"/>
          </p:cNvPicPr>
          <p:nvPr/>
        </p:nvPicPr>
        <p:blipFill>
          <a:blip r:embed="rId3" cstate="print"/>
          <a:srcRect/>
          <a:stretch>
            <a:fillRect/>
          </a:stretch>
        </p:blipFill>
        <p:spPr bwMode="auto">
          <a:xfrm>
            <a:off x="0" y="809625"/>
            <a:ext cx="9144000" cy="5132388"/>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p:cNvPicPr>
            <a:picLocks noChangeAspect="1" noChangeArrowheads="1"/>
          </p:cNvPicPr>
          <p:nvPr/>
        </p:nvPicPr>
        <p:blipFill>
          <a:blip r:embed="rId3" cstate="print"/>
          <a:srcRect/>
          <a:stretch>
            <a:fillRect/>
          </a:stretch>
        </p:blipFill>
        <p:spPr bwMode="auto">
          <a:xfrm>
            <a:off x="0" y="107950"/>
            <a:ext cx="9144000" cy="5907088"/>
          </a:xfrm>
          <a:prstGeom prst="rect">
            <a:avLst/>
          </a:prstGeom>
          <a:noFill/>
          <a:ln w="38100">
            <a:noFill/>
            <a:miter lim="800000"/>
            <a:headEnd/>
            <a:tailEnd type="none" w="lg" len="lg"/>
          </a:ln>
        </p:spPr>
      </p:pic>
      <p:sp>
        <p:nvSpPr>
          <p:cNvPr id="223241" name="Text Box 9"/>
          <p:cNvSpPr txBox="1">
            <a:spLocks noChangeArrowheads="1"/>
          </p:cNvSpPr>
          <p:nvPr/>
        </p:nvSpPr>
        <p:spPr bwMode="auto">
          <a:xfrm>
            <a:off x="1225550" y="4654550"/>
            <a:ext cx="6437313" cy="339725"/>
          </a:xfrm>
          <a:prstGeom prst="rect">
            <a:avLst/>
          </a:prstGeom>
          <a:solidFill>
            <a:schemeClr val="bg1"/>
          </a:solidFill>
          <a:ln w="38100">
            <a:solidFill>
              <a:schemeClr val="tx1"/>
            </a:solidFill>
            <a:miter lim="800000"/>
            <a:headEnd/>
            <a:tailEnd/>
          </a:ln>
        </p:spPr>
        <p:txBody>
          <a:bodyPr lIns="0" rIns="0">
            <a:spAutoFit/>
          </a:bodyPr>
          <a:lstStyle/>
          <a:p>
            <a:pPr algn="ctr">
              <a:spcBef>
                <a:spcPct val="50000"/>
              </a:spcBef>
            </a:pPr>
            <a:r>
              <a:rPr lang="en-US" sz="1600" b="1">
                <a:solidFill>
                  <a:srgbClr val="FF0000"/>
                </a:solidFill>
              </a:rPr>
              <a:t>Global climate change unprecedented in recorded human history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1" grpId="0" animBg="1"/>
    </p:bldLst>
  </p:timing>
</p:sld>
</file>

<file path=ppt/theme/theme1.xml><?xml version="1.0" encoding="utf-8"?>
<a:theme xmlns:a="http://schemas.openxmlformats.org/drawingml/2006/main" name="2_Default Design">
  <a:themeElements>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fontScheme name="2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clrMap bg1="lt1" tx1="dk1" bg2="lt2" tx2="dk2" accent1="accent1" accent2="accent2" accent3="accent3" accent4="accent4" accent5="accent5" accent6="accent6" hlink="hlink" folHlink="folHlink"/>
    </a:extraClrScheme>
    <a:extraClrScheme>
      <a:clrScheme name="2_Default Design 9">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Default Design 10">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U_Template_Verdana">
  <a:themeElements>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34974</TotalTime>
  <Words>17950</Words>
  <Application>Microsoft Office PowerPoint</Application>
  <PresentationFormat>On-screen Show (4:3)</PresentationFormat>
  <Paragraphs>1413</Paragraphs>
  <Slides>220</Slides>
  <Notes>219</Notes>
  <HiddenSlides>82</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220</vt:i4>
      </vt:variant>
    </vt:vector>
  </HeadingPairs>
  <TitlesOfParts>
    <vt:vector size="223" baseType="lpstr">
      <vt:lpstr>2_Default Design</vt:lpstr>
      <vt:lpstr>RU_Template_Verdana</vt:lpstr>
      <vt:lpstr>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 Even small nuclear states can have many warheads [number of weapons, when first tested]</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vector>
  </TitlesOfParts>
  <Company>Center for Environmental Prediction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 Robock</dc:creator>
  <cp:lastModifiedBy>Alan Robock</cp:lastModifiedBy>
  <cp:revision>490</cp:revision>
  <dcterms:created xsi:type="dcterms:W3CDTF">2002-09-21T20:25:27Z</dcterms:created>
  <dcterms:modified xsi:type="dcterms:W3CDTF">2013-11-20T22:23:21Z</dcterms:modified>
</cp:coreProperties>
</file>