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565" r:id="rId2"/>
    <p:sldId id="571" r:id="rId3"/>
    <p:sldId id="572" r:id="rId4"/>
    <p:sldId id="578" r:id="rId5"/>
    <p:sldId id="557" r:id="rId6"/>
    <p:sldId id="576" r:id="rId7"/>
    <p:sldId id="577" r:id="rId8"/>
    <p:sldId id="568" r:id="rId9"/>
    <p:sldId id="569" r:id="rId10"/>
    <p:sldId id="570" r:id="rId11"/>
    <p:sldId id="558" r:id="rId12"/>
    <p:sldId id="559" r:id="rId13"/>
    <p:sldId id="463" r:id="rId14"/>
    <p:sldId id="509" r:id="rId15"/>
    <p:sldId id="538" r:id="rId16"/>
    <p:sldId id="546" r:id="rId17"/>
    <p:sldId id="553" r:id="rId18"/>
    <p:sldId id="549" r:id="rId19"/>
    <p:sldId id="560" r:id="rId20"/>
    <p:sldId id="566" r:id="rId21"/>
    <p:sldId id="561" r:id="rId22"/>
    <p:sldId id="562" r:id="rId23"/>
    <p:sldId id="500" r:id="rId24"/>
    <p:sldId id="479" r:id="rId25"/>
    <p:sldId id="573" r:id="rId26"/>
    <p:sldId id="574" r:id="rId27"/>
    <p:sldId id="575" r:id="rId28"/>
    <p:sldId id="480" r:id="rId29"/>
    <p:sldId id="481" r:id="rId30"/>
    <p:sldId id="539" r:id="rId31"/>
    <p:sldId id="482" r:id="rId32"/>
    <p:sldId id="483" r:id="rId33"/>
    <p:sldId id="545" r:id="rId34"/>
    <p:sldId id="485" r:id="rId35"/>
    <p:sldId id="532" r:id="rId36"/>
    <p:sldId id="540" r:id="rId37"/>
    <p:sldId id="492" r:id="rId38"/>
    <p:sldId id="554" r:id="rId39"/>
    <p:sldId id="501" r:id="rId40"/>
    <p:sldId id="489" r:id="rId41"/>
    <p:sldId id="556" r:id="rId42"/>
    <p:sldId id="495" r:id="rId43"/>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Wingdings 3" pitchFamily="18" charset="2"/>
        <a:ea typeface="+mn-ea"/>
        <a:cs typeface="+mn-cs"/>
      </a:defRPr>
    </a:lvl1pPr>
    <a:lvl2pPr marL="457200" algn="l" rtl="0" fontAlgn="base">
      <a:spcBef>
        <a:spcPct val="0"/>
      </a:spcBef>
      <a:spcAft>
        <a:spcPct val="0"/>
      </a:spcAft>
      <a:defRPr b="1" kern="1200">
        <a:solidFill>
          <a:schemeClr val="tx1"/>
        </a:solidFill>
        <a:latin typeface="Wingdings 3" pitchFamily="18" charset="2"/>
        <a:ea typeface="+mn-ea"/>
        <a:cs typeface="+mn-cs"/>
      </a:defRPr>
    </a:lvl2pPr>
    <a:lvl3pPr marL="914400" algn="l" rtl="0" fontAlgn="base">
      <a:spcBef>
        <a:spcPct val="0"/>
      </a:spcBef>
      <a:spcAft>
        <a:spcPct val="0"/>
      </a:spcAft>
      <a:defRPr b="1" kern="1200">
        <a:solidFill>
          <a:schemeClr val="tx1"/>
        </a:solidFill>
        <a:latin typeface="Wingdings 3" pitchFamily="18" charset="2"/>
        <a:ea typeface="+mn-ea"/>
        <a:cs typeface="+mn-cs"/>
      </a:defRPr>
    </a:lvl3pPr>
    <a:lvl4pPr marL="1371600" algn="l" rtl="0" fontAlgn="base">
      <a:spcBef>
        <a:spcPct val="0"/>
      </a:spcBef>
      <a:spcAft>
        <a:spcPct val="0"/>
      </a:spcAft>
      <a:defRPr b="1" kern="1200">
        <a:solidFill>
          <a:schemeClr val="tx1"/>
        </a:solidFill>
        <a:latin typeface="Wingdings 3" pitchFamily="18" charset="2"/>
        <a:ea typeface="+mn-ea"/>
        <a:cs typeface="+mn-cs"/>
      </a:defRPr>
    </a:lvl4pPr>
    <a:lvl5pPr marL="1828800" algn="l" rtl="0" fontAlgn="base">
      <a:spcBef>
        <a:spcPct val="0"/>
      </a:spcBef>
      <a:spcAft>
        <a:spcPct val="0"/>
      </a:spcAft>
      <a:defRPr b="1" kern="1200">
        <a:solidFill>
          <a:schemeClr val="tx1"/>
        </a:solidFill>
        <a:latin typeface="Wingdings 3" pitchFamily="18" charset="2"/>
        <a:ea typeface="+mn-ea"/>
        <a:cs typeface="+mn-cs"/>
      </a:defRPr>
    </a:lvl5pPr>
    <a:lvl6pPr marL="2286000" algn="l" defTabSz="914400" rtl="0" eaLnBrk="1" latinLnBrk="0" hangingPunct="1">
      <a:defRPr b="1" kern="1200">
        <a:solidFill>
          <a:schemeClr val="tx1"/>
        </a:solidFill>
        <a:latin typeface="Wingdings 3" pitchFamily="18" charset="2"/>
        <a:ea typeface="+mn-ea"/>
        <a:cs typeface="+mn-cs"/>
      </a:defRPr>
    </a:lvl6pPr>
    <a:lvl7pPr marL="2743200" algn="l" defTabSz="914400" rtl="0" eaLnBrk="1" latinLnBrk="0" hangingPunct="1">
      <a:defRPr b="1" kern="1200">
        <a:solidFill>
          <a:schemeClr val="tx1"/>
        </a:solidFill>
        <a:latin typeface="Wingdings 3" pitchFamily="18" charset="2"/>
        <a:ea typeface="+mn-ea"/>
        <a:cs typeface="+mn-cs"/>
      </a:defRPr>
    </a:lvl7pPr>
    <a:lvl8pPr marL="3200400" algn="l" defTabSz="914400" rtl="0" eaLnBrk="1" latinLnBrk="0" hangingPunct="1">
      <a:defRPr b="1" kern="1200">
        <a:solidFill>
          <a:schemeClr val="tx1"/>
        </a:solidFill>
        <a:latin typeface="Wingdings 3" pitchFamily="18" charset="2"/>
        <a:ea typeface="+mn-ea"/>
        <a:cs typeface="+mn-cs"/>
      </a:defRPr>
    </a:lvl8pPr>
    <a:lvl9pPr marL="3657600" algn="l" defTabSz="914400" rtl="0" eaLnBrk="1" latinLnBrk="0" hangingPunct="1">
      <a:defRPr b="1" kern="1200">
        <a:solidFill>
          <a:schemeClr val="tx1"/>
        </a:solidFill>
        <a:latin typeface="Wingdings 3" pitchFamily="18" charset="2"/>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99"/>
    <a:srgbClr val="008080"/>
    <a:srgbClr val="00CC99"/>
    <a:srgbClr val="FF0000"/>
    <a:srgbClr val="C0C0C0"/>
    <a:srgbClr val="DDDDDD"/>
    <a:srgbClr val="B2B2B2"/>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39" autoAdjust="0"/>
    <p:restoredTop sz="75799" autoAdjust="0"/>
  </p:normalViewPr>
  <p:slideViewPr>
    <p:cSldViewPr>
      <p:cViewPr varScale="1">
        <p:scale>
          <a:sx n="108" d="100"/>
          <a:sy n="108" d="100"/>
        </p:scale>
        <p:origin x="-48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Helvetica" pitchFamily="34" charset="0"/>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Helvetica" pitchFamily="34" charset="0"/>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Helvetica" pitchFamily="34" charset="0"/>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Helvetica" pitchFamily="34" charset="0"/>
              </a:defRPr>
            </a:lvl1pPr>
          </a:lstStyle>
          <a:p>
            <a:pPr>
              <a:defRPr/>
            </a:pPr>
            <a:fld id="{EEE4D0C9-388A-45C8-BC8F-00CC6DB322A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Helvetica" pitchFamily="34" charset="0"/>
              </a:defRPr>
            </a:lvl1pPr>
          </a:lstStyle>
          <a:p>
            <a:pPr>
              <a:defRPr/>
            </a:pPr>
            <a:endParaRPr lang="en-US"/>
          </a:p>
        </p:txBody>
      </p:sp>
      <p:sp>
        <p:nvSpPr>
          <p:cNvPr id="3194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Helvetica" pitchFamily="34"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94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94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Helvetica" pitchFamily="34" charset="0"/>
              </a:defRPr>
            </a:lvl1pPr>
          </a:lstStyle>
          <a:p>
            <a:pPr>
              <a:defRPr/>
            </a:pPr>
            <a:endParaRPr lang="en-US"/>
          </a:p>
        </p:txBody>
      </p:sp>
      <p:sp>
        <p:nvSpPr>
          <p:cNvPr id="3194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Helvetica" pitchFamily="34" charset="0"/>
              </a:defRPr>
            </a:lvl1pPr>
          </a:lstStyle>
          <a:p>
            <a:pPr>
              <a:defRPr/>
            </a:pPr>
            <a:fld id="{8E537E7A-A3A9-44E8-8B12-DB2F35B76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73938-19B8-4886-B11A-75C590FE4ED2}" type="slidenum">
              <a:rPr lang="en-US"/>
              <a:pPr/>
              <a:t>1</a:t>
            </a:fld>
            <a:endParaRPr lang="en-US" dirty="0"/>
          </a:p>
        </p:txBody>
      </p:sp>
      <p:sp>
        <p:nvSpPr>
          <p:cNvPr id="1004546" name="Rectangle 2"/>
          <p:cNvSpPr>
            <a:spLocks noGrp="1" noRot="1" noChangeAspect="1" noChangeArrowheads="1" noTextEdit="1"/>
          </p:cNvSpPr>
          <p:nvPr>
            <p:ph type="sldImg"/>
          </p:nvPr>
        </p:nvSpPr>
        <p:spPr>
          <a:xfrm>
            <a:off x="1143000" y="685800"/>
            <a:ext cx="4572000" cy="3429000"/>
          </a:xfrm>
          <a:ln/>
        </p:spPr>
      </p:sp>
      <p:sp>
        <p:nvSpPr>
          <p:cNvPr id="1004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7491259D-64EF-45C3-BC75-D09AA523D93B}" type="slidenum">
              <a:rPr lang="en-US" smtClean="0">
                <a:latin typeface="Helvetica" charset="0"/>
              </a:rPr>
              <a:pPr/>
              <a:t>11</a:t>
            </a:fld>
            <a:endParaRPr lang="en-US" smtClean="0">
              <a:latin typeface="Helvetica"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1DCC1FFF-4874-454D-85BB-A847B3C335A7}" type="slidenum">
              <a:rPr lang="en-US" smtClean="0">
                <a:latin typeface="Helvetica" charset="0"/>
              </a:rPr>
              <a:pPr/>
              <a:t>12</a:t>
            </a:fld>
            <a:endParaRPr lang="en-US" smtClean="0">
              <a:latin typeface="Helvetic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a:p>
            <a:endParaRPr lang="en-US" smtClean="0"/>
          </a:p>
        </p:txBody>
      </p:sp>
      <p:sp>
        <p:nvSpPr>
          <p:cNvPr id="41988" name="Slide Number Placeholder 3"/>
          <p:cNvSpPr>
            <a:spLocks noGrp="1"/>
          </p:cNvSpPr>
          <p:nvPr>
            <p:ph type="sldNum" sz="quarter" idx="5"/>
          </p:nvPr>
        </p:nvSpPr>
        <p:spPr>
          <a:noFill/>
        </p:spPr>
        <p:txBody>
          <a:bodyPr/>
          <a:lstStyle/>
          <a:p>
            <a:fld id="{1F2B0955-7463-4526-B28A-7EAB083D58EE}" type="slidenum">
              <a:rPr lang="en-US" smtClean="0">
                <a:latin typeface="Helvetica" charset="0"/>
              </a:rPr>
              <a:pPr/>
              <a:t>15</a:t>
            </a:fld>
            <a:endParaRPr lang="en-US" smtClean="0">
              <a:latin typeface="Helvetic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94B1E0D5-336C-48CC-BD40-A3F77270D530}" type="slidenum">
              <a:rPr lang="en-US" smtClean="0">
                <a:latin typeface="Helvetica" charset="0"/>
              </a:rPr>
              <a:pPr/>
              <a:t>16</a:t>
            </a:fld>
            <a:endParaRPr lang="en-US" smtClean="0">
              <a:latin typeface="Helvetica"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F4A33055-C812-4EAF-AD31-A529263F5938}" type="slidenum">
              <a:rPr lang="en-US" smtClean="0">
                <a:latin typeface="Helvetica" charset="0"/>
              </a:rPr>
              <a:pPr/>
              <a:t>17</a:t>
            </a:fld>
            <a:endParaRPr lang="en-US" smtClean="0">
              <a:latin typeface="Helvetica"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9291E31A-92F6-4E15-BC5C-C7280DCAAA45}" type="slidenum">
              <a:rPr lang="en-US" smtClean="0">
                <a:latin typeface="Helvetica" charset="0"/>
              </a:rPr>
              <a:pPr/>
              <a:t>18</a:t>
            </a:fld>
            <a:endParaRPr lang="en-US" smtClean="0">
              <a:latin typeface="Helvetica"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629C-0AB8-4149-B55F-3F25E305AC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79283-01DB-C947-A7D9-19C45CDCED0A}" type="slidenum">
              <a:rPr lang="en-US">
                <a:solidFill>
                  <a:prstClr val="white"/>
                </a:solidFill>
              </a:rPr>
              <a:pPr/>
              <a:t>21</a:t>
            </a:fld>
            <a:endParaRPr lang="en-US">
              <a:solidFill>
                <a:prstClr val="white"/>
              </a:solidFill>
            </a:endParaRPr>
          </a:p>
        </p:txBody>
      </p:sp>
      <p:sp>
        <p:nvSpPr>
          <p:cNvPr id="454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fld id="{21BBFF17-B3F4-FA4A-B676-992B10B259C7}" type="slidenum">
              <a:rPr lang="en-US" sz="1200">
                <a:solidFill>
                  <a:prstClr val="black"/>
                </a:solidFill>
                <a:latin typeface="Geneva" charset="0"/>
              </a:rPr>
              <a:pPr/>
              <a:t>22</a:t>
            </a:fld>
            <a:endParaRPr lang="en-US" sz="1200">
              <a:solidFill>
                <a:prstClr val="black"/>
              </a:solidFill>
              <a:latin typeface="Geneva" charset="0"/>
            </a:endParaRPr>
          </a:p>
        </p:txBody>
      </p:sp>
      <p:sp>
        <p:nvSpPr>
          <p:cNvPr id="116738" name="Rectangle 1026"/>
          <p:cNvSpPr>
            <a:spLocks noGrp="1" noRot="1" noChangeAspect="1" noChangeArrowheads="1"/>
          </p:cNvSpPr>
          <p:nvPr>
            <p:ph type="sldImg"/>
          </p:nvPr>
        </p:nvSpPr>
        <p:spPr>
          <a:solidFill>
            <a:srgbClr val="FFFFFF"/>
          </a:solidFill>
          <a:ln/>
        </p:spPr>
      </p:sp>
      <p:sp>
        <p:nvSpPr>
          <p:cNvPr id="11673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AF05B75B-D70B-49CA-84C7-C2BE7B96D2B1}" type="slidenum">
              <a:rPr lang="en-US" smtClean="0">
                <a:latin typeface="Helvetica" charset="0"/>
              </a:rPr>
              <a:pPr/>
              <a:t>23</a:t>
            </a:fld>
            <a:endParaRPr lang="en-US" smtClean="0">
              <a:latin typeface="Helvetica"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4F609C0E-CAA6-46AF-B49B-D36986D2216F}" type="slidenum">
              <a:rPr lang="en-US" smtClean="0">
                <a:latin typeface="Arial" charset="0"/>
              </a:rPr>
              <a:pPr/>
              <a:t>25</a:t>
            </a:fld>
            <a:endParaRPr lang="en-US" smtClean="0">
              <a:latin typeface="Arial"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xfrm>
            <a:off x="914400" y="4343400"/>
            <a:ext cx="5029200" cy="1663700"/>
          </a:xfrm>
          <a:noFill/>
          <a:ln/>
        </p:spPr>
        <p:txBody>
          <a:bodyPr/>
          <a:lstStyle/>
          <a:p>
            <a:pPr eaLnBrk="1" hangingPunct="1"/>
            <a:r>
              <a:rPr lang="en-US" smtClean="0">
                <a:ea typeface="ＭＳ Ｐゴシック" pitchFamily="34" charset="-128"/>
              </a:rPr>
              <a:t>Volcanic aerosols serve as surfaces for heterogeneous chemistry, which destroys ozone, liberating anthropogenic chlorine, in the same way that the Antarctic Ozone Hole is produced.  But in this case, you do not need polar stratospheric clouds, and the destruction can take place at lower latitudes.  Figure from Solomon (1999).</a:t>
            </a:r>
          </a:p>
          <a:p>
            <a:pPr eaLnBrk="1" hangingPunct="1"/>
            <a:endParaRPr lang="en-US" smtClean="0">
              <a:ea typeface="ＭＳ Ｐゴシック" pitchFamily="34" charset="-128"/>
            </a:endParaRPr>
          </a:p>
          <a:p>
            <a:pPr eaLnBrk="1" hangingPunct="1"/>
            <a:r>
              <a:rPr lang="en-US" smtClean="0">
                <a:ea typeface="ＭＳ Ｐゴシック" pitchFamily="34" charset="-128"/>
              </a:rPr>
              <a:t>Solomon, S., Stratospheric ozone depletion: A review of concepts and history, </a:t>
            </a:r>
            <a:r>
              <a:rPr lang="en-US" i="1" smtClean="0">
                <a:ea typeface="ＭＳ Ｐゴシック" pitchFamily="34" charset="-128"/>
              </a:rPr>
              <a:t>Rev. Geophys.</a:t>
            </a:r>
            <a:r>
              <a:rPr lang="en-US" smtClean="0">
                <a:ea typeface="ＭＳ Ｐゴシック" pitchFamily="34" charset="-128"/>
              </a:rPr>
              <a:t>, </a:t>
            </a:r>
            <a:r>
              <a:rPr lang="en-US" i="1" smtClean="0">
                <a:ea typeface="ＭＳ Ｐゴシック" pitchFamily="34" charset="-128"/>
              </a:rPr>
              <a:t>37</a:t>
            </a:r>
            <a:r>
              <a:rPr lang="en-US" smtClean="0">
                <a:ea typeface="ＭＳ Ｐゴシック" pitchFamily="34" charset="-128"/>
              </a:rPr>
              <a:t>, 275-316, 1999.</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960AA724-2CFA-4110-8ECC-75993499B343}" type="slidenum">
              <a:rPr lang="en-US" smtClean="0">
                <a:latin typeface="Arial" charset="0"/>
              </a:rPr>
              <a:pPr/>
              <a:t>26</a:t>
            </a:fld>
            <a:endParaRPr lang="en-US" smtClean="0">
              <a:latin typeface="Arial" charset="0"/>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xfrm>
            <a:off x="914400" y="4343400"/>
            <a:ext cx="5029200" cy="1774825"/>
          </a:xfrm>
          <a:noFill/>
          <a:ln/>
        </p:spPr>
        <p:txBody>
          <a:bodyPr/>
          <a:lstStyle/>
          <a:p>
            <a:pPr eaLnBrk="1" hangingPunct="1"/>
            <a:r>
              <a:rPr lang="en-US" smtClean="0">
                <a:ea typeface="ＭＳ Ｐゴシック" pitchFamily="34" charset="-128"/>
              </a:rPr>
              <a:t>This volcanic effect on ozone can only take place when there is enough anthropogenic chlorine in the stratosphere, roughly from1980 to 2040.</a:t>
            </a:r>
          </a:p>
          <a:p>
            <a:pPr eaLnBrk="1" hangingPunct="1"/>
            <a:endParaRPr lang="en-US" smtClean="0">
              <a:ea typeface="ＭＳ Ｐゴシック" pitchFamily="34" charset="-128"/>
            </a:endParaRPr>
          </a:p>
          <a:p>
            <a:pPr eaLnBrk="1" hangingPunct="1"/>
            <a:r>
              <a:rPr lang="en-US" smtClean="0">
                <a:ea typeface="ＭＳ Ｐゴシック" pitchFamily="34" charset="-128"/>
              </a:rPr>
              <a:t>The bottom panel shows how it is necessary to include the effects of volcanic eruptions to correctly model the recent ozone depletion.</a:t>
            </a:r>
          </a:p>
          <a:p>
            <a:pPr eaLnBrk="1" hangingPunct="1"/>
            <a:endParaRPr lang="en-US" smtClean="0">
              <a:ea typeface="ＭＳ Ｐゴシック" pitchFamily="34" charset="-128"/>
            </a:endParaRPr>
          </a:p>
          <a:p>
            <a:pPr eaLnBrk="1" hangingPunct="1"/>
            <a:r>
              <a:rPr lang="en-US" smtClean="0">
                <a:ea typeface="ＭＳ Ｐゴシック" pitchFamily="34" charset="-128"/>
              </a:rPr>
              <a:t>Solomon, S., Stratospheric ozone depletion: A review of concepts and history, </a:t>
            </a:r>
            <a:r>
              <a:rPr lang="en-US" i="1" smtClean="0">
                <a:ea typeface="ＭＳ Ｐゴシック" pitchFamily="34" charset="-128"/>
              </a:rPr>
              <a:t>Rev. Geophys.</a:t>
            </a:r>
            <a:r>
              <a:rPr lang="en-US" smtClean="0">
                <a:ea typeface="ＭＳ Ｐゴシック" pitchFamily="34" charset="-128"/>
              </a:rPr>
              <a:t>, </a:t>
            </a:r>
            <a:r>
              <a:rPr lang="en-US" i="1" smtClean="0">
                <a:ea typeface="ＭＳ Ｐゴシック" pitchFamily="34" charset="-128"/>
              </a:rPr>
              <a:t>37</a:t>
            </a:r>
            <a:r>
              <a:rPr lang="en-US" smtClean="0">
                <a:ea typeface="ＭＳ Ｐゴシック" pitchFamily="34" charset="-128"/>
              </a:rPr>
              <a:t>, 275-316, 1999.</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4384CB7E-6A63-45E7-A7F1-5C1AEABB7A33}" type="slidenum">
              <a:rPr lang="en-US" smtClean="0">
                <a:latin typeface="Helvetica" charset="0"/>
              </a:rPr>
              <a:pPr/>
              <a:t>28</a:t>
            </a:fld>
            <a:endParaRPr lang="en-US" smtClean="0">
              <a:latin typeface="Helvetica"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11146356-8827-487B-9C48-9C7D1CCCB3A1}" type="slidenum">
              <a:rPr lang="en-US" smtClean="0">
                <a:latin typeface="Helvetica" charset="0"/>
              </a:rPr>
              <a:pPr/>
              <a:t>29</a:t>
            </a:fld>
            <a:endParaRPr lang="en-US" smtClean="0">
              <a:latin typeface="Helvetic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8C946D2E-A7B4-4E9C-A97B-CABECEEA8F4C}" type="slidenum">
              <a:rPr lang="en-US" smtClean="0">
                <a:latin typeface="Helvetica" charset="0"/>
              </a:rPr>
              <a:pPr/>
              <a:t>30</a:t>
            </a:fld>
            <a:endParaRPr lang="en-US" smtClean="0">
              <a:latin typeface="Helvetica"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BD1E94A9-4867-4244-B5E1-4C71C8E66682}" type="slidenum">
              <a:rPr lang="en-US" smtClean="0">
                <a:latin typeface="Helvetica" charset="0"/>
              </a:rPr>
              <a:pPr/>
              <a:t>31</a:t>
            </a:fld>
            <a:endParaRPr lang="en-US" smtClean="0">
              <a:latin typeface="Helvetica"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5D2F0C04-2690-475D-BAAE-752A39EF5DAE}" type="slidenum">
              <a:rPr lang="en-US" smtClean="0">
                <a:latin typeface="Helvetica" charset="0"/>
              </a:rPr>
              <a:pPr/>
              <a:t>32</a:t>
            </a:fld>
            <a:endParaRPr lang="en-US" smtClean="0">
              <a:latin typeface="Helvetica"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036FB1E7-D69A-42D7-A86D-29E2C8DE82BD}" type="slidenum">
              <a:rPr lang="en-US" smtClean="0">
                <a:latin typeface="Helvetica" charset="0"/>
              </a:rPr>
              <a:pPr/>
              <a:t>33</a:t>
            </a:fld>
            <a:endParaRPr lang="en-US" smtClean="0">
              <a:latin typeface="Helvetica"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A94663F0-07F2-4D7C-974F-E2496E39B907}" type="slidenum">
              <a:rPr lang="en-US" smtClean="0">
                <a:latin typeface="Helvetica" charset="0"/>
              </a:rPr>
              <a:pPr/>
              <a:t>34</a:t>
            </a:fld>
            <a:endParaRPr lang="en-US" smtClean="0">
              <a:latin typeface="Helvetica"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CE8AC116-7D55-402B-9CBA-C39A79DD3462}" type="slidenum">
              <a:rPr lang="en-US" smtClean="0">
                <a:latin typeface="Helvetica" charset="0"/>
              </a:rPr>
              <a:pPr/>
              <a:t>35</a:t>
            </a:fld>
            <a:endParaRPr lang="en-US" smtClean="0">
              <a:latin typeface="Helvetica"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271CFF7F-DE96-40B3-A0F6-6BA70DF028DF}" type="slidenum">
              <a:rPr lang="en-US" smtClean="0">
                <a:latin typeface="Helvetica" charset="0"/>
              </a:rPr>
              <a:pPr/>
              <a:t>36</a:t>
            </a:fld>
            <a:endParaRPr lang="en-US" smtClean="0">
              <a:latin typeface="Helvetica"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685E29E2-97CB-4344-A79D-09892F390291}" type="slidenum">
              <a:rPr lang="en-US" smtClean="0">
                <a:latin typeface="Helvetica" charset="0"/>
              </a:rPr>
              <a:pPr/>
              <a:t>37</a:t>
            </a:fld>
            <a:endParaRPr lang="en-US" smtClean="0">
              <a:latin typeface="Helvetica"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D656D031-28DC-4529-A0FB-658B737CB6A6}" type="slidenum">
              <a:rPr lang="en-US" smtClean="0">
                <a:latin typeface="Helvetica" charset="0"/>
              </a:rPr>
              <a:pPr/>
              <a:t>39</a:t>
            </a:fld>
            <a:endParaRPr lang="en-US" smtClean="0">
              <a:latin typeface="Helvetic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531E88C5-6947-4E70-9DF7-5F76F00A9FC9}" type="slidenum">
              <a:rPr lang="en-US" smtClean="0">
                <a:latin typeface="Helvetica" charset="0"/>
              </a:rPr>
              <a:pPr/>
              <a:t>40</a:t>
            </a:fld>
            <a:endParaRPr lang="en-US" smtClean="0">
              <a:latin typeface="Helvetica"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17711D70-8D2C-4651-92ED-FA3F6C4C539B}" type="slidenum">
              <a:rPr lang="en-US" smtClean="0">
                <a:latin typeface="Helvetica" charset="0"/>
              </a:rPr>
              <a:pPr/>
              <a:t>41</a:t>
            </a:fld>
            <a:endParaRPr lang="en-US" smtClean="0">
              <a:latin typeface="Helvetica"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CB55637A-05DB-41C7-A44A-636B769C8577}" type="slidenum">
              <a:rPr lang="en-US" smtClean="0">
                <a:latin typeface="Helvetica" charset="0"/>
              </a:rPr>
              <a:pPr/>
              <a:t>5</a:t>
            </a:fld>
            <a:endParaRPr lang="en-US" smtClean="0">
              <a:latin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E537E7A-A3A9-44E8-8B12-DB2F35B7641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835396C-B186-477B-98BA-975852FCE68F}"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843912C-E3F3-46A8-8ACD-11B9EB3B4B8A}"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5334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5334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EE578EF-9311-4995-BA53-5720893C3682}"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D624588-C2ED-4E17-9B21-A26EABB4BC24}"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7A8C03C-D458-4B48-BBC3-EACA4DE48718}"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BC20AAD-48F9-4D20-996F-F1E2FCCF77B6}"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A6BFA5E-28F3-4F06-BE53-F65D36D0C8B7}"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0AD1E51-0AFA-4417-ABDE-09A01CA8A25F}"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235E2D1-B9EC-461B-8962-80D664C43833}"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A443BF2-1059-4F7A-9650-A8DCFCA2DA98}"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825D9D1-303C-4FC9-8110-8F535471A45E}"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533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t24itle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a:defRPr/>
            </a:pPr>
            <a:fld id="{2D9CD4CA-51EA-40AD-81EF-C7809C230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ransition spd="slow"/>
  <p:txStyles>
    <p:titleStyle>
      <a:lvl1pPr algn="ctr"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2pPr>
      <a:lvl3pPr algn="ctr"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3pPr>
      <a:lvl4pPr algn="ctr"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4pPr>
      <a:lvl5pPr algn="ctr"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5pPr>
      <a:lvl6pPr marL="457200" algn="ctr" rtl="0" fontAlgn="base">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6pPr>
      <a:lvl7pPr marL="914400" algn="ctr" rtl="0" fontAlgn="base">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7pPr>
      <a:lvl8pPr marL="1371600" algn="ctr" rtl="0" fontAlgn="base">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8pPr>
      <a:lvl9pPr marL="1828800" algn="ctr" rtl="0" fontAlgn="base">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9pPr>
    </p:titleStyle>
    <p:body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accent2"/>
          </a:solidFill>
          <a:latin typeface="+mn-lt"/>
        </a:defRPr>
      </a:lvl3pPr>
      <a:lvl4pPr marL="1600200" indent="-228600" algn="l" rtl="0" eaLnBrk="0" fontAlgn="base" hangingPunct="0">
        <a:spcBef>
          <a:spcPct val="20000"/>
        </a:spcBef>
        <a:spcAft>
          <a:spcPct val="0"/>
        </a:spcAft>
        <a:buChar char="–"/>
        <a:defRPr sz="2000" b="1">
          <a:solidFill>
            <a:schemeClr val="accent2"/>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fontAlgn="base">
        <a:spcBef>
          <a:spcPct val="20000"/>
        </a:spcBef>
        <a:spcAft>
          <a:spcPct val="0"/>
        </a:spcAft>
        <a:buChar char="»"/>
        <a:defRPr b="1">
          <a:solidFill>
            <a:schemeClr val="accent2"/>
          </a:solidFill>
          <a:latin typeface="+mn-lt"/>
        </a:defRPr>
      </a:lvl6pPr>
      <a:lvl7pPr marL="2971800" indent="-228600" algn="l" rtl="0" fontAlgn="base">
        <a:spcBef>
          <a:spcPct val="20000"/>
        </a:spcBef>
        <a:spcAft>
          <a:spcPct val="0"/>
        </a:spcAft>
        <a:buChar char="»"/>
        <a:defRPr b="1">
          <a:solidFill>
            <a:schemeClr val="accent2"/>
          </a:solidFill>
          <a:latin typeface="+mn-lt"/>
        </a:defRPr>
      </a:lvl7pPr>
      <a:lvl8pPr marL="3429000" indent="-228600" algn="l" rtl="0" fontAlgn="base">
        <a:spcBef>
          <a:spcPct val="20000"/>
        </a:spcBef>
        <a:spcAft>
          <a:spcPct val="0"/>
        </a:spcAft>
        <a:buChar char="»"/>
        <a:defRPr b="1">
          <a:solidFill>
            <a:schemeClr val="accent2"/>
          </a:solidFill>
          <a:latin typeface="+mn-lt"/>
        </a:defRPr>
      </a:lvl8pPr>
      <a:lvl9pPr marL="3886200" indent="-228600" algn="l" rtl="0" fontAlgn="base">
        <a:spcBef>
          <a:spcPct val="20000"/>
        </a:spcBef>
        <a:spcAft>
          <a:spcPct val="0"/>
        </a:spcAft>
        <a:buChar char="»"/>
        <a:defRPr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vsci.rutgers.edu/~roboc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pa.gov/ozone/geninfo/numbers.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C:\Users\acarlton\Downloads\Ozone-Hole-Comparison--1979,-1987,-2006,-2011%5bwww.savevid.com%5d%20(1).mp4"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emf"/><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epa.gov/ozone/geninfo/numbers.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epa.gov/ozone/geninfo/numbers.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3522" name="Text Box 2"/>
          <p:cNvSpPr txBox="1">
            <a:spLocks noChangeArrowheads="1"/>
          </p:cNvSpPr>
          <p:nvPr/>
        </p:nvSpPr>
        <p:spPr bwMode="auto">
          <a:xfrm>
            <a:off x="228600" y="3657600"/>
            <a:ext cx="8686800" cy="1250950"/>
          </a:xfrm>
          <a:prstGeom prst="rect">
            <a:avLst/>
          </a:prstGeom>
          <a:noFill/>
          <a:ln w="9525">
            <a:noFill/>
            <a:miter lim="800000"/>
            <a:headEnd/>
            <a:tailEnd/>
          </a:ln>
          <a:effectLst/>
        </p:spPr>
        <p:txBody>
          <a:bodyPr>
            <a:spAutoFit/>
          </a:bodyPr>
          <a:lstStyle/>
          <a:p>
            <a:pPr algn="ctr"/>
            <a:r>
              <a:rPr lang="en-US" sz="3600" b="1" dirty="0">
                <a:solidFill>
                  <a:schemeClr val="bg1"/>
                </a:solidFill>
                <a:latin typeface="Comic Sans MS" pitchFamily="66" charset="0"/>
              </a:rPr>
              <a:t>Alan Robock</a:t>
            </a:r>
          </a:p>
          <a:p>
            <a:pPr algn="ctr"/>
            <a:r>
              <a:rPr lang="en-US" sz="2000" b="1" i="1" dirty="0">
                <a:solidFill>
                  <a:schemeClr val="bg1"/>
                </a:solidFill>
                <a:latin typeface="Comic Sans MS" pitchFamily="66" charset="0"/>
              </a:rPr>
              <a:t>Department of Environmental Sciences</a:t>
            </a:r>
          </a:p>
          <a:p>
            <a:pPr algn="ctr"/>
            <a:r>
              <a:rPr lang="en-US" sz="2000" b="1" i="1" dirty="0">
                <a:solidFill>
                  <a:schemeClr val="bg1"/>
                </a:solidFill>
                <a:latin typeface="Comic Sans MS" pitchFamily="66" charset="0"/>
              </a:rPr>
              <a:t>Rutgers University, New Brunswick, New Jersey  USA</a:t>
            </a:r>
            <a:endParaRPr lang="en-US" sz="3200" b="1" i="1" dirty="0">
              <a:solidFill>
                <a:schemeClr val="bg1"/>
              </a:solidFill>
              <a:latin typeface="Comic Sans MS" pitchFamily="66" charset="0"/>
            </a:endParaRPr>
          </a:p>
        </p:txBody>
      </p:sp>
      <p:sp>
        <p:nvSpPr>
          <p:cNvPr id="1003523" name="Text Box 3"/>
          <p:cNvSpPr txBox="1">
            <a:spLocks noChangeArrowheads="1"/>
          </p:cNvSpPr>
          <p:nvPr/>
        </p:nvSpPr>
        <p:spPr bwMode="auto">
          <a:xfrm>
            <a:off x="2209800" y="5029200"/>
            <a:ext cx="4953000" cy="519113"/>
          </a:xfrm>
          <a:prstGeom prst="rect">
            <a:avLst/>
          </a:prstGeom>
          <a:noFill/>
          <a:ln w="9525">
            <a:noFill/>
            <a:miter lim="800000"/>
            <a:headEnd/>
            <a:tailEnd/>
          </a:ln>
          <a:effectLst/>
        </p:spPr>
        <p:txBody>
          <a:bodyPr>
            <a:spAutoFit/>
          </a:bodyPr>
          <a:lstStyle/>
          <a:p>
            <a:r>
              <a:rPr lang="en-US" sz="2800" dirty="0">
                <a:solidFill>
                  <a:schemeClr val="bg1"/>
                </a:solidFill>
                <a:latin typeface="Comic Sans MS" pitchFamily="66" charset="0"/>
              </a:rPr>
              <a:t>robock@envsci.rutgers.edu</a:t>
            </a:r>
            <a:endParaRPr lang="en-US" dirty="0">
              <a:solidFill>
                <a:schemeClr val="bg1"/>
              </a:solidFill>
              <a:latin typeface="Comic Sans MS" pitchFamily="66" charset="0"/>
            </a:endParaRPr>
          </a:p>
        </p:txBody>
      </p:sp>
      <p:sp>
        <p:nvSpPr>
          <p:cNvPr id="1003524" name="Text Box 4"/>
          <p:cNvSpPr txBox="1">
            <a:spLocks noChangeArrowheads="1"/>
          </p:cNvSpPr>
          <p:nvPr/>
        </p:nvSpPr>
        <p:spPr bwMode="auto">
          <a:xfrm>
            <a:off x="1905000" y="5791200"/>
            <a:ext cx="5410200" cy="369332"/>
          </a:xfrm>
          <a:prstGeom prst="rect">
            <a:avLst/>
          </a:prstGeom>
          <a:noFill/>
          <a:ln w="9525">
            <a:noFill/>
            <a:miter lim="800000"/>
            <a:headEnd/>
            <a:tailEnd/>
          </a:ln>
          <a:effectLst/>
        </p:spPr>
        <p:txBody>
          <a:bodyPr>
            <a:spAutoFit/>
          </a:bodyPr>
          <a:lstStyle/>
          <a:p>
            <a:pPr algn="ctr">
              <a:spcBef>
                <a:spcPct val="50000"/>
              </a:spcBef>
            </a:pPr>
            <a:r>
              <a:rPr lang="en-US" b="1" dirty="0">
                <a:solidFill>
                  <a:srgbClr val="DDDDDD"/>
                </a:solidFill>
                <a:latin typeface="Comic Sans MS" pitchFamily="66" charset="0"/>
                <a:hlinkClick r:id="rId3"/>
              </a:rPr>
              <a:t>http://envsci.rutgers.edu/~</a:t>
            </a:r>
            <a:r>
              <a:rPr lang="en-US" b="1" dirty="0" smtClean="0">
                <a:solidFill>
                  <a:srgbClr val="DDDDDD"/>
                </a:solidFill>
                <a:latin typeface="Comic Sans MS" pitchFamily="66" charset="0"/>
                <a:hlinkClick r:id="rId3"/>
              </a:rPr>
              <a:t>robock</a:t>
            </a:r>
            <a:r>
              <a:rPr lang="en-US" b="1" dirty="0" smtClean="0">
                <a:solidFill>
                  <a:srgbClr val="DDDDDD"/>
                </a:solidFill>
                <a:latin typeface="Comic Sans MS" pitchFamily="66" charset="0"/>
              </a:rPr>
              <a:t> </a:t>
            </a:r>
            <a:endParaRPr lang="en-US" dirty="0">
              <a:solidFill>
                <a:srgbClr val="DDDDDD"/>
              </a:solidFill>
              <a:latin typeface="Comic Sans MS" pitchFamily="66" charset="0"/>
            </a:endParaRPr>
          </a:p>
        </p:txBody>
      </p:sp>
      <p:sp>
        <p:nvSpPr>
          <p:cNvPr id="1003527" name="Text Box 7"/>
          <p:cNvSpPr txBox="1">
            <a:spLocks noChangeArrowheads="1"/>
          </p:cNvSpPr>
          <p:nvPr/>
        </p:nvSpPr>
        <p:spPr bwMode="auto">
          <a:xfrm>
            <a:off x="381000" y="2427982"/>
            <a:ext cx="8305800" cy="1077218"/>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chemeClr val="bg1"/>
                </a:solidFill>
                <a:latin typeface="Comic Sans MS" pitchFamily="66" charset="0"/>
              </a:rPr>
              <a:t>Climate Dynamics</a:t>
            </a:r>
            <a:br>
              <a:rPr lang="en-US" sz="3200" b="1" dirty="0" smtClean="0">
                <a:solidFill>
                  <a:schemeClr val="bg1"/>
                </a:solidFill>
                <a:latin typeface="Comic Sans MS" pitchFamily="66" charset="0"/>
              </a:rPr>
            </a:br>
            <a:r>
              <a:rPr lang="en-US" sz="3200" b="1" dirty="0" smtClean="0">
                <a:solidFill>
                  <a:schemeClr val="bg1"/>
                </a:solidFill>
                <a:latin typeface="Comic Sans MS" pitchFamily="66" charset="0"/>
              </a:rPr>
              <a:t>11:670:461</a:t>
            </a:r>
            <a:endParaRPr lang="en-US" sz="3200" b="1" dirty="0">
              <a:solidFill>
                <a:schemeClr val="bg1"/>
              </a:solidFill>
              <a:latin typeface="Comic Sans MS" pitchFamily="66" charset="0"/>
            </a:endParaRPr>
          </a:p>
        </p:txBody>
      </p:sp>
      <p:sp>
        <p:nvSpPr>
          <p:cNvPr id="6" name="TextBox 5"/>
          <p:cNvSpPr txBox="1"/>
          <p:nvPr/>
        </p:nvSpPr>
        <p:spPr>
          <a:xfrm>
            <a:off x="228600" y="762000"/>
            <a:ext cx="8763000" cy="1138773"/>
          </a:xfrm>
          <a:prstGeom prst="rect">
            <a:avLst/>
          </a:prstGeom>
          <a:noFill/>
        </p:spPr>
        <p:txBody>
          <a:bodyPr wrap="square" rtlCol="0">
            <a:spAutoFit/>
          </a:bodyPr>
          <a:lstStyle/>
          <a:p>
            <a:pPr algn="ctr"/>
            <a:r>
              <a:rPr lang="en-US" dirty="0" smtClean="0">
                <a:solidFill>
                  <a:srgbClr val="FFFF00"/>
                </a:solidFill>
                <a:latin typeface="Comic Sans MS" pitchFamily="66" charset="0"/>
              </a:rPr>
              <a:t>Ozone Hole </a:t>
            </a:r>
            <a:r>
              <a:rPr lang="en-US" dirty="0" smtClean="0">
                <a:solidFill>
                  <a:srgbClr val="FFFF00"/>
                </a:solidFill>
                <a:latin typeface="Comic Sans MS" pitchFamily="66" charset="0"/>
              </a:rPr>
              <a:t>Lecture</a:t>
            </a:r>
            <a:endParaRPr lang="en-US" dirty="0" smtClean="0">
              <a:solidFill>
                <a:srgbClr val="FFFF00"/>
              </a:solidFill>
              <a:latin typeface="Comic Sans MS" pitchFamily="66" charset="0"/>
            </a:endParaRPr>
          </a:p>
          <a:p>
            <a:pPr algn="ctr"/>
            <a:endParaRPr lang="en-US" dirty="0" smtClean="0">
              <a:solidFill>
                <a:srgbClr val="FFFF00"/>
              </a:solidFill>
              <a:latin typeface="Comic Sans MS" pitchFamily="66" charset="0"/>
            </a:endParaRPr>
          </a:p>
          <a:p>
            <a:pPr algn="ctr"/>
            <a:r>
              <a:rPr lang="en-US" sz="3200" dirty="0" smtClean="0">
                <a:solidFill>
                  <a:srgbClr val="FFFF00"/>
                </a:solidFill>
                <a:latin typeface="Comic Sans MS" pitchFamily="66" charset="0"/>
              </a:rPr>
              <a:t>Most Slides </a:t>
            </a:r>
            <a:r>
              <a:rPr lang="en-US" sz="3200" dirty="0" smtClean="0">
                <a:solidFill>
                  <a:srgbClr val="FFFF00"/>
                </a:solidFill>
                <a:latin typeface="Comic Sans MS" pitchFamily="66" charset="0"/>
              </a:rPr>
              <a:t>from Prof. </a:t>
            </a:r>
            <a:r>
              <a:rPr lang="en-US" sz="3200" dirty="0" err="1" smtClean="0">
                <a:solidFill>
                  <a:srgbClr val="FFFF00"/>
                </a:solidFill>
                <a:latin typeface="Comic Sans MS" pitchFamily="66" charset="0"/>
              </a:rPr>
              <a:t>Annmarie</a:t>
            </a:r>
            <a:r>
              <a:rPr lang="en-US" sz="3200" dirty="0" smtClean="0">
                <a:solidFill>
                  <a:srgbClr val="FFFF00"/>
                </a:solidFill>
                <a:latin typeface="Comic Sans MS" pitchFamily="66" charset="0"/>
              </a:rPr>
              <a:t> Carlton</a:t>
            </a:r>
            <a:endParaRPr lang="en-US" sz="3200" dirty="0">
              <a:solidFill>
                <a:srgbClr val="FFFF00"/>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09600"/>
            <a:ext cx="8382000" cy="6017032"/>
          </a:xfrm>
          <a:prstGeom prst="rect">
            <a:avLst/>
          </a:prstGeom>
          <a:noFill/>
        </p:spPr>
        <p:txBody>
          <a:bodyPr wrap="square" rtlCol="0">
            <a:spAutoFit/>
          </a:bodyPr>
          <a:lstStyle/>
          <a:p>
            <a:pPr marL="457200" indent="-457200">
              <a:spcAft>
                <a:spcPts val="600"/>
              </a:spcAft>
            </a:pPr>
            <a:r>
              <a:rPr lang="en-US" sz="2000" dirty="0" smtClean="0">
                <a:solidFill>
                  <a:srgbClr val="0000FF"/>
                </a:solidFill>
                <a:latin typeface="Comic Sans MS" pitchFamily="66" charset="0"/>
              </a:rPr>
              <a:t>Freon</a:t>
            </a:r>
            <a:r>
              <a:rPr lang="en-US" sz="2000" dirty="0" smtClean="0">
                <a:latin typeface="Comic Sans MS" pitchFamily="66" charset="0"/>
              </a:rPr>
              <a:t> – developed by General Motors and DuPont as refrigerants</a:t>
            </a:r>
          </a:p>
          <a:p>
            <a:pPr marL="457200" indent="-457200">
              <a:spcAft>
                <a:spcPts val="600"/>
              </a:spcAft>
            </a:pPr>
            <a:r>
              <a:rPr lang="en-US" sz="2000" dirty="0" smtClean="0">
                <a:latin typeface="Comic Sans MS" pitchFamily="66" charset="0"/>
              </a:rPr>
              <a:t>Also used as aerosol propellants, for blowing foam and cleaning electronic circuit boards.</a:t>
            </a:r>
          </a:p>
          <a:p>
            <a:pPr marL="457200" indent="-457200">
              <a:spcAft>
                <a:spcPts val="600"/>
              </a:spcAft>
            </a:pPr>
            <a:r>
              <a:rPr lang="en-US" sz="2000" dirty="0" err="1" smtClean="0">
                <a:latin typeface="Comic Sans MS" pitchFamily="66" charset="0"/>
              </a:rPr>
              <a:t>Freons</a:t>
            </a:r>
            <a:r>
              <a:rPr lang="en-US" sz="2000" dirty="0" smtClean="0">
                <a:latin typeface="Comic Sans MS" pitchFamily="66" charset="0"/>
              </a:rPr>
              <a:t> are </a:t>
            </a:r>
            <a:r>
              <a:rPr lang="en-US" sz="2000" dirty="0" err="1" smtClean="0">
                <a:latin typeface="Comic Sans MS" pitchFamily="66" charset="0"/>
              </a:rPr>
              <a:t>chloroflurocarbons</a:t>
            </a:r>
            <a:r>
              <a:rPr lang="en-US" sz="2000" dirty="0" smtClean="0">
                <a:latin typeface="Comic Sans MS" pitchFamily="66" charset="0"/>
              </a:rPr>
              <a:t> (CFCs)</a:t>
            </a:r>
          </a:p>
          <a:p>
            <a:pPr marL="457200" indent="-457200">
              <a:spcAft>
                <a:spcPts val="600"/>
              </a:spcAft>
            </a:pPr>
            <a:r>
              <a:rPr lang="en-US" sz="2000" dirty="0" smtClean="0">
                <a:latin typeface="Comic Sans MS" pitchFamily="66" charset="0"/>
              </a:rPr>
              <a:t>Main </a:t>
            </a:r>
            <a:r>
              <a:rPr lang="en-US" sz="2000" dirty="0" err="1" smtClean="0">
                <a:latin typeface="Comic Sans MS" pitchFamily="66" charset="0"/>
              </a:rPr>
              <a:t>Freons</a:t>
            </a:r>
            <a:r>
              <a:rPr lang="en-US" sz="2000" dirty="0" smtClean="0">
                <a:latin typeface="Comic Sans MS" pitchFamily="66" charset="0"/>
              </a:rPr>
              <a:t> are </a:t>
            </a:r>
            <a:r>
              <a:rPr lang="en-US" sz="2000" dirty="0" smtClean="0">
                <a:solidFill>
                  <a:srgbClr val="0000FF"/>
                </a:solidFill>
                <a:latin typeface="Comic Sans MS" pitchFamily="66" charset="0"/>
              </a:rPr>
              <a:t>CCl</a:t>
            </a:r>
            <a:r>
              <a:rPr lang="en-US" sz="2000" baseline="-25000" dirty="0" smtClean="0">
                <a:solidFill>
                  <a:srgbClr val="0000FF"/>
                </a:solidFill>
                <a:latin typeface="Comic Sans MS" pitchFamily="66" charset="0"/>
              </a:rPr>
              <a:t>2</a:t>
            </a:r>
            <a:r>
              <a:rPr lang="en-US" sz="2000" dirty="0" smtClean="0">
                <a:solidFill>
                  <a:srgbClr val="0000FF"/>
                </a:solidFill>
                <a:latin typeface="Comic Sans MS" pitchFamily="66" charset="0"/>
              </a:rPr>
              <a:t>F</a:t>
            </a:r>
            <a:r>
              <a:rPr lang="en-US" sz="2000" baseline="-25000" dirty="0" smtClean="0">
                <a:solidFill>
                  <a:srgbClr val="0000FF"/>
                </a:solidFill>
                <a:latin typeface="Comic Sans MS" pitchFamily="66" charset="0"/>
              </a:rPr>
              <a:t>2</a:t>
            </a:r>
            <a:r>
              <a:rPr lang="en-US" sz="2000" dirty="0" smtClean="0">
                <a:solidFill>
                  <a:srgbClr val="0000FF"/>
                </a:solidFill>
                <a:latin typeface="Comic Sans MS" pitchFamily="66" charset="0"/>
              </a:rPr>
              <a:t> </a:t>
            </a:r>
            <a:r>
              <a:rPr lang="en-US" sz="2000" dirty="0" smtClean="0">
                <a:latin typeface="Comic Sans MS" pitchFamily="66" charset="0"/>
              </a:rPr>
              <a:t>(R-12 or CFC-12) and </a:t>
            </a:r>
            <a:r>
              <a:rPr lang="en-US" sz="2000" dirty="0" smtClean="0">
                <a:solidFill>
                  <a:srgbClr val="0000FF"/>
                </a:solidFill>
                <a:latin typeface="Comic Sans MS" pitchFamily="66" charset="0"/>
              </a:rPr>
              <a:t>CCl</a:t>
            </a:r>
            <a:r>
              <a:rPr lang="en-US" sz="2000" baseline="-25000" dirty="0" smtClean="0">
                <a:solidFill>
                  <a:srgbClr val="0000FF"/>
                </a:solidFill>
                <a:latin typeface="Comic Sans MS" pitchFamily="66" charset="0"/>
              </a:rPr>
              <a:t>3</a:t>
            </a:r>
            <a:r>
              <a:rPr lang="en-US" sz="2000" dirty="0" smtClean="0">
                <a:solidFill>
                  <a:srgbClr val="0000FF"/>
                </a:solidFill>
                <a:latin typeface="Comic Sans MS" pitchFamily="66" charset="0"/>
              </a:rPr>
              <a:t>F</a:t>
            </a:r>
            <a:r>
              <a:rPr lang="en-US" sz="2000" dirty="0" smtClean="0">
                <a:latin typeface="Comic Sans MS" pitchFamily="66" charset="0"/>
              </a:rPr>
              <a:t> (R-11 or CFC-11)</a:t>
            </a:r>
          </a:p>
          <a:p>
            <a:pPr marL="457200" indent="-457200">
              <a:spcAft>
                <a:spcPts val="600"/>
              </a:spcAft>
            </a:pPr>
            <a:endParaRPr lang="en-US" sz="2000" dirty="0" smtClean="0">
              <a:latin typeface="Comic Sans MS" pitchFamily="66" charset="0"/>
            </a:endParaRPr>
          </a:p>
          <a:p>
            <a:pPr marL="457200" indent="-457200">
              <a:spcAft>
                <a:spcPts val="600"/>
              </a:spcAft>
            </a:pPr>
            <a:r>
              <a:rPr lang="en-US" sz="2000" dirty="0" smtClean="0">
                <a:latin typeface="Comic Sans MS" pitchFamily="66" charset="0"/>
                <a:hlinkClick r:id="rId3"/>
              </a:rPr>
              <a:t>Numbering code</a:t>
            </a:r>
            <a:r>
              <a:rPr lang="en-US" sz="2000" dirty="0" smtClean="0">
                <a:latin typeface="Comic Sans MS" pitchFamily="66" charset="0"/>
              </a:rPr>
              <a:t> is rather obscure.  </a:t>
            </a:r>
          </a:p>
          <a:p>
            <a:pPr marL="457200" indent="-457200">
              <a:spcAft>
                <a:spcPts val="600"/>
              </a:spcAft>
            </a:pPr>
            <a:r>
              <a:rPr lang="en-US" sz="2000" dirty="0" smtClean="0">
                <a:latin typeface="Comic Sans MS" pitchFamily="66" charset="0"/>
              </a:rPr>
              <a:t>Start with methane (CH</a:t>
            </a:r>
            <a:r>
              <a:rPr lang="en-US" sz="2000" baseline="-25000" dirty="0" smtClean="0">
                <a:latin typeface="Comic Sans MS" pitchFamily="66" charset="0"/>
              </a:rPr>
              <a:t>4</a:t>
            </a:r>
            <a:r>
              <a:rPr lang="en-US" sz="2000" dirty="0" smtClean="0">
                <a:latin typeface="Comic Sans MS" pitchFamily="66" charset="0"/>
              </a:rPr>
              <a:t>).  Replace the H with </a:t>
            </a:r>
            <a:r>
              <a:rPr lang="en-US" sz="2000" dirty="0" err="1" smtClean="0">
                <a:latin typeface="Comic Sans MS" pitchFamily="66" charset="0"/>
              </a:rPr>
              <a:t>Cl</a:t>
            </a:r>
            <a:r>
              <a:rPr lang="en-US" sz="2000" dirty="0" smtClean="0">
                <a:latin typeface="Comic Sans MS" pitchFamily="66" charset="0"/>
              </a:rPr>
              <a:t> or F.</a:t>
            </a:r>
          </a:p>
          <a:p>
            <a:pPr marL="457200" indent="-457200">
              <a:spcAft>
                <a:spcPts val="600"/>
              </a:spcAft>
            </a:pPr>
            <a:r>
              <a:rPr lang="en-US" sz="2000" dirty="0" smtClean="0">
                <a:latin typeface="Comic Sans MS" pitchFamily="66" charset="0"/>
              </a:rPr>
              <a:t>First number is 3 minus the number of Cl.</a:t>
            </a:r>
          </a:p>
          <a:p>
            <a:pPr marL="457200" indent="-457200">
              <a:spcAft>
                <a:spcPts val="600"/>
              </a:spcAft>
            </a:pPr>
            <a:r>
              <a:rPr lang="en-US" sz="2000" dirty="0" smtClean="0">
                <a:latin typeface="Comic Sans MS" pitchFamily="66" charset="0"/>
              </a:rPr>
              <a:t>Second number is number of F.</a:t>
            </a:r>
          </a:p>
          <a:p>
            <a:pPr marL="457200" indent="-457200">
              <a:spcAft>
                <a:spcPts val="600"/>
              </a:spcAft>
            </a:pPr>
            <a:endParaRPr lang="en-US" sz="2000" dirty="0" smtClean="0">
              <a:latin typeface="Comic Sans MS" pitchFamily="66" charset="0"/>
            </a:endParaRPr>
          </a:p>
          <a:p>
            <a:pPr marL="457200" indent="-457200">
              <a:spcAft>
                <a:spcPts val="600"/>
              </a:spcAft>
            </a:pPr>
            <a:r>
              <a:rPr lang="en-US" sz="2000" dirty="0" smtClean="0">
                <a:latin typeface="Comic Sans MS" pitchFamily="66" charset="0"/>
              </a:rPr>
              <a:t>Or add 90 to number to get number of C, H, F. (rest are </a:t>
            </a:r>
            <a:r>
              <a:rPr lang="en-US" sz="2000" dirty="0" err="1" smtClean="0">
                <a:latin typeface="Comic Sans MS" pitchFamily="66" charset="0"/>
              </a:rPr>
              <a:t>Cl</a:t>
            </a:r>
            <a:r>
              <a:rPr lang="en-US" sz="2000" dirty="0" smtClean="0">
                <a:latin typeface="Comic Sans MS" pitchFamily="66" charset="0"/>
              </a:rPr>
              <a:t>)</a:t>
            </a:r>
          </a:p>
          <a:p>
            <a:pPr marL="457200" indent="-457200">
              <a:spcAft>
                <a:spcPts val="600"/>
              </a:spcAft>
            </a:pPr>
            <a:r>
              <a:rPr lang="en-US" sz="2000" dirty="0" smtClean="0">
                <a:latin typeface="Comic Sans MS" pitchFamily="66" charset="0"/>
              </a:rPr>
              <a:t>Example:  R-12: 12 + 90 = 102, so 1 C, 0 H, 2 F  (leaves 2 </a:t>
            </a:r>
            <a:r>
              <a:rPr lang="en-US" sz="2000" dirty="0" err="1" smtClean="0">
                <a:latin typeface="Comic Sans MS" pitchFamily="66" charset="0"/>
              </a:rPr>
              <a:t>Cl</a:t>
            </a:r>
            <a:r>
              <a:rPr lang="en-US" sz="2000" dirty="0" smtClean="0">
                <a:latin typeface="Comic Sans MS" pitchFamily="66" charset="0"/>
              </a:rPr>
              <a:t>)</a:t>
            </a:r>
          </a:p>
          <a:p>
            <a:pPr marL="457200" indent="-457200">
              <a:spcAft>
                <a:spcPts val="600"/>
              </a:spcAft>
            </a:pPr>
            <a:endParaRPr lang="en-US" sz="2000" dirty="0" smtClean="0">
              <a:latin typeface="Comic Sans MS" pitchFamily="66" charset="0"/>
            </a:endParaRPr>
          </a:p>
          <a:p>
            <a:pPr marL="457200" indent="-457200">
              <a:spcAft>
                <a:spcPts val="600"/>
              </a:spcAft>
            </a:pPr>
            <a:r>
              <a:rPr lang="en-US" sz="2000" u="sng" dirty="0" smtClean="0">
                <a:latin typeface="Comic Sans MS" pitchFamily="66" charset="0"/>
              </a:rPr>
              <a:t>What is R-22?</a:t>
            </a:r>
            <a:r>
              <a:rPr lang="en-US" sz="2000" dirty="0" smtClean="0">
                <a:latin typeface="Comic Sans MS" pitchFamily="66" charset="0"/>
              </a:rPr>
              <a:t> </a:t>
            </a:r>
            <a:r>
              <a:rPr lang="en-US" sz="2000" dirty="0" smtClean="0">
                <a:solidFill>
                  <a:srgbClr val="0000FF"/>
                </a:solidFill>
                <a:latin typeface="Comic Sans MS" pitchFamily="66" charset="0"/>
              </a:rPr>
              <a:t>CHClF</a:t>
            </a:r>
            <a:r>
              <a:rPr lang="en-US" sz="2000" baseline="-25000" dirty="0" smtClean="0">
                <a:solidFill>
                  <a:srgbClr val="0000FF"/>
                </a:solidFill>
                <a:latin typeface="Comic Sans MS" pitchFamily="66" charset="0"/>
              </a:rPr>
              <a:t>2</a:t>
            </a:r>
            <a:endParaRPr lang="en-US" sz="2000" baseline="-25000" dirty="0">
              <a:solidFill>
                <a:srgbClr val="0000FF"/>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04800" y="1447800"/>
            <a:ext cx="8610600" cy="3124200"/>
          </a:xfrm>
        </p:spPr>
        <p:txBody>
          <a:bodyPr/>
          <a:lstStyle/>
          <a:p>
            <a:pPr eaLnBrk="1" hangingPunct="1">
              <a:buFontTx/>
              <a:buNone/>
            </a:pPr>
            <a:r>
              <a:rPr lang="en-US" sz="2000" dirty="0" smtClean="0">
                <a:solidFill>
                  <a:srgbClr val="FF0000"/>
                </a:solidFill>
              </a:rPr>
              <a:t>	Initiation: </a:t>
            </a:r>
            <a:r>
              <a:rPr lang="en-US" sz="2000" dirty="0" err="1" smtClean="0">
                <a:solidFill>
                  <a:srgbClr val="FF0000"/>
                </a:solidFill>
              </a:rPr>
              <a:t>Cl</a:t>
            </a:r>
            <a:r>
              <a:rPr lang="en-US" sz="2000" dirty="0" smtClean="0">
                <a:solidFill>
                  <a:srgbClr val="FF0000"/>
                </a:solidFill>
              </a:rPr>
              <a:t> radical generation from non-radical precursors (e.g., CFC-12)</a:t>
            </a:r>
          </a:p>
          <a:p>
            <a:pPr eaLnBrk="1" hangingPunct="1">
              <a:buFontTx/>
              <a:buNone/>
            </a:pPr>
            <a:r>
              <a:rPr lang="en-US" sz="2000" dirty="0" smtClean="0">
                <a:solidFill>
                  <a:srgbClr val="C00000"/>
                </a:solidFill>
              </a:rPr>
              <a:t>	</a:t>
            </a:r>
            <a:r>
              <a:rPr lang="en-US" sz="2000" dirty="0" smtClean="0">
                <a:solidFill>
                  <a:schemeClr val="tx1"/>
                </a:solidFill>
              </a:rPr>
              <a:t>		CF</a:t>
            </a:r>
            <a:r>
              <a:rPr lang="en-US" sz="2000" baseline="-25000" dirty="0" smtClean="0">
                <a:solidFill>
                  <a:schemeClr val="tx1"/>
                </a:solidFill>
              </a:rPr>
              <a:t>2</a:t>
            </a:r>
            <a:r>
              <a:rPr lang="en-US" sz="2000" dirty="0" smtClean="0">
                <a:solidFill>
                  <a:schemeClr val="tx1"/>
                </a:solidFill>
              </a:rPr>
              <a:t>Cl</a:t>
            </a:r>
            <a:r>
              <a:rPr lang="en-US" sz="2000" baseline="-25000" dirty="0" smtClean="0">
                <a:solidFill>
                  <a:schemeClr val="tx1"/>
                </a:solidFill>
              </a:rPr>
              <a:t>2</a:t>
            </a:r>
            <a:r>
              <a:rPr lang="en-US" sz="2000" dirty="0" smtClean="0">
                <a:solidFill>
                  <a:schemeClr val="tx1"/>
                </a:solidFill>
              </a:rPr>
              <a:t> + </a:t>
            </a:r>
            <a:r>
              <a:rPr lang="en-US" sz="2000" dirty="0" err="1" smtClean="0">
                <a:solidFill>
                  <a:schemeClr val="tx1"/>
                </a:solidFill>
              </a:rPr>
              <a:t>h</a:t>
            </a:r>
            <a:r>
              <a:rPr lang="en-US" sz="2000" dirty="0" err="1" smtClean="0">
                <a:solidFill>
                  <a:schemeClr val="tx1"/>
                </a:solidFill>
                <a:latin typeface="Symbol" pitchFamily="18" charset="2"/>
              </a:rPr>
              <a:t>n</a:t>
            </a:r>
            <a:r>
              <a:rPr lang="en-US" sz="2000" dirty="0" smtClean="0">
                <a:solidFill>
                  <a:schemeClr val="tx1"/>
                </a:solidFill>
              </a:rPr>
              <a:t> </a:t>
            </a:r>
            <a:r>
              <a:rPr lang="en-US" sz="2000" dirty="0" smtClean="0">
                <a:solidFill>
                  <a:schemeClr val="tx1"/>
                </a:solidFill>
                <a:latin typeface="Arial" charset="0"/>
                <a:cs typeface="Arial" charset="0"/>
                <a:sym typeface="Wingdings" pitchFamily="2" charset="2"/>
              </a:rPr>
              <a:t> </a:t>
            </a:r>
            <a:r>
              <a:rPr lang="en-US" sz="2000" dirty="0" smtClean="0">
                <a:solidFill>
                  <a:schemeClr val="tx1"/>
                </a:solidFill>
              </a:rPr>
              <a:t>CF</a:t>
            </a:r>
            <a:r>
              <a:rPr lang="en-US" sz="2000" baseline="-25000" dirty="0" smtClean="0">
                <a:solidFill>
                  <a:schemeClr val="tx1"/>
                </a:solidFill>
              </a:rPr>
              <a:t>2</a:t>
            </a:r>
            <a:r>
              <a:rPr lang="en-US" sz="2000" dirty="0" smtClean="0">
                <a:solidFill>
                  <a:schemeClr val="tx1"/>
                </a:solidFill>
              </a:rPr>
              <a:t>Cl + </a:t>
            </a:r>
            <a:r>
              <a:rPr lang="en-US" sz="2000" dirty="0" err="1" smtClean="0">
                <a:solidFill>
                  <a:schemeClr val="tx1"/>
                </a:solidFill>
              </a:rPr>
              <a:t>Cl</a:t>
            </a:r>
            <a:endParaRPr lang="en-US" sz="2000" dirty="0" smtClean="0">
              <a:solidFill>
                <a:schemeClr val="tx1"/>
              </a:solidFill>
            </a:endParaRPr>
          </a:p>
          <a:p>
            <a:pPr eaLnBrk="1" hangingPunct="1">
              <a:buFontTx/>
              <a:buNone/>
            </a:pPr>
            <a:endParaRPr lang="en-US" sz="2000" dirty="0" smtClean="0">
              <a:solidFill>
                <a:schemeClr val="tx1"/>
              </a:solidFill>
            </a:endParaRPr>
          </a:p>
          <a:p>
            <a:pPr eaLnBrk="1" hangingPunct="1">
              <a:buFontTx/>
              <a:buNone/>
            </a:pPr>
            <a:r>
              <a:rPr lang="en-US" sz="2000" dirty="0" smtClean="0">
                <a:solidFill>
                  <a:srgbClr val="FF0000"/>
                </a:solidFill>
              </a:rPr>
              <a:t>	Propagation:</a:t>
            </a:r>
          </a:p>
          <a:p>
            <a:pPr eaLnBrk="1" hangingPunct="1">
              <a:buFontTx/>
              <a:buNone/>
            </a:pPr>
            <a:r>
              <a:rPr lang="en-US" sz="2000" dirty="0" smtClean="0">
                <a:solidFill>
                  <a:schemeClr val="tx1"/>
                </a:solidFill>
              </a:rPr>
              <a:t>			</a:t>
            </a:r>
            <a:r>
              <a:rPr lang="en-US" sz="2000" dirty="0" err="1" smtClean="0">
                <a:solidFill>
                  <a:schemeClr val="tx1"/>
                </a:solidFill>
              </a:rPr>
              <a:t>Cl</a:t>
            </a:r>
            <a:r>
              <a:rPr lang="en-US" sz="2000" dirty="0" smtClean="0">
                <a:solidFill>
                  <a:schemeClr val="tx1"/>
                </a:solidFill>
              </a:rPr>
              <a:t> + O</a:t>
            </a:r>
            <a:r>
              <a:rPr lang="en-US" sz="2000" baseline="-25000" dirty="0" smtClean="0">
                <a:solidFill>
                  <a:schemeClr val="tx1"/>
                </a:solidFill>
              </a:rPr>
              <a:t>3 </a:t>
            </a:r>
            <a:r>
              <a:rPr lang="en-US" sz="2000" dirty="0" smtClean="0">
                <a:solidFill>
                  <a:schemeClr val="tx1"/>
                </a:solidFill>
                <a:latin typeface="Arial" charset="0"/>
                <a:cs typeface="Arial" charset="0"/>
                <a:sym typeface="Wingdings" pitchFamily="2" charset="2"/>
              </a:rPr>
              <a:t> </a:t>
            </a:r>
            <a:r>
              <a:rPr lang="en-US" sz="2000" dirty="0" err="1" smtClean="0">
                <a:solidFill>
                  <a:schemeClr val="tx1"/>
                </a:solidFill>
              </a:rPr>
              <a:t>ClO</a:t>
            </a:r>
            <a:r>
              <a:rPr lang="en-US" sz="2000" dirty="0" smtClean="0">
                <a:solidFill>
                  <a:schemeClr val="tx1"/>
                </a:solidFill>
              </a:rPr>
              <a:t> + O</a:t>
            </a:r>
            <a:r>
              <a:rPr lang="en-US" sz="2000" baseline="-25000" dirty="0" smtClean="0">
                <a:solidFill>
                  <a:schemeClr val="tx1"/>
                </a:solidFill>
              </a:rPr>
              <a:t>2</a:t>
            </a:r>
          </a:p>
          <a:p>
            <a:pPr eaLnBrk="1" hangingPunct="1">
              <a:buFontTx/>
              <a:buNone/>
            </a:pPr>
            <a:r>
              <a:rPr lang="en-US" sz="2000" baseline="-25000" dirty="0" smtClean="0">
                <a:solidFill>
                  <a:schemeClr val="tx1"/>
                </a:solidFill>
              </a:rPr>
              <a:t>			</a:t>
            </a:r>
            <a:r>
              <a:rPr lang="en-US" sz="2000" u="sng" dirty="0" err="1" smtClean="0">
                <a:solidFill>
                  <a:schemeClr val="tx1"/>
                </a:solidFill>
              </a:rPr>
              <a:t>ClO</a:t>
            </a:r>
            <a:r>
              <a:rPr lang="en-US" sz="2000" u="sng" dirty="0" smtClean="0">
                <a:solidFill>
                  <a:schemeClr val="tx1"/>
                </a:solidFill>
              </a:rPr>
              <a:t> + O</a:t>
            </a:r>
            <a:r>
              <a:rPr lang="en-US" sz="2000" u="sng" dirty="0" smtClean="0">
                <a:solidFill>
                  <a:schemeClr val="tx1"/>
                </a:solidFill>
                <a:latin typeface="Symbol" pitchFamily="18" charset="2"/>
              </a:rPr>
              <a:t> </a:t>
            </a:r>
            <a:r>
              <a:rPr lang="en-US" sz="2000" u="sng" dirty="0" smtClean="0">
                <a:solidFill>
                  <a:schemeClr val="tx1"/>
                </a:solidFill>
                <a:latin typeface="Arial" charset="0"/>
                <a:cs typeface="Arial" charset="0"/>
                <a:sym typeface="Wingdings" pitchFamily="2" charset="2"/>
              </a:rPr>
              <a:t> </a:t>
            </a:r>
            <a:r>
              <a:rPr lang="en-US" sz="2000" u="sng" dirty="0" err="1" smtClean="0">
                <a:solidFill>
                  <a:schemeClr val="tx1"/>
                </a:solidFill>
              </a:rPr>
              <a:t>Cl</a:t>
            </a:r>
            <a:r>
              <a:rPr lang="en-US" sz="2000" u="sng" dirty="0" smtClean="0">
                <a:solidFill>
                  <a:schemeClr val="tx1"/>
                </a:solidFill>
              </a:rPr>
              <a:t> + O</a:t>
            </a:r>
            <a:r>
              <a:rPr lang="en-US" sz="2000" u="sng" baseline="-25000" dirty="0" smtClean="0">
                <a:solidFill>
                  <a:schemeClr val="tx1"/>
                </a:solidFill>
              </a:rPr>
              <a:t>2</a:t>
            </a:r>
            <a:r>
              <a:rPr lang="en-US" sz="2000" dirty="0" smtClean="0">
                <a:solidFill>
                  <a:schemeClr val="tx1"/>
                </a:solidFill>
              </a:rPr>
              <a:t>			</a:t>
            </a:r>
          </a:p>
          <a:p>
            <a:pPr eaLnBrk="1" hangingPunct="1">
              <a:buFontTx/>
              <a:buNone/>
            </a:pPr>
            <a:r>
              <a:rPr lang="en-US" sz="2000" dirty="0" smtClean="0">
                <a:solidFill>
                  <a:schemeClr val="tx1"/>
                </a:solidFill>
              </a:rPr>
              <a:t>			</a:t>
            </a:r>
            <a:r>
              <a:rPr lang="en-US" sz="2000" dirty="0" smtClean="0">
                <a:solidFill>
                  <a:srgbClr val="FF0000"/>
                </a:solidFill>
              </a:rPr>
              <a:t>Net: </a:t>
            </a:r>
            <a:r>
              <a:rPr lang="en-US" sz="2000" dirty="0" smtClean="0">
                <a:solidFill>
                  <a:schemeClr val="tx1"/>
                </a:solidFill>
              </a:rPr>
              <a:t> O</a:t>
            </a:r>
            <a:r>
              <a:rPr lang="en-US" sz="2000" baseline="-25000" dirty="0" smtClean="0">
                <a:solidFill>
                  <a:schemeClr val="tx1"/>
                </a:solidFill>
              </a:rPr>
              <a:t>3</a:t>
            </a:r>
            <a:r>
              <a:rPr lang="en-US" sz="2000" dirty="0" smtClean="0">
                <a:solidFill>
                  <a:schemeClr val="tx1"/>
                </a:solidFill>
              </a:rPr>
              <a:t> + O </a:t>
            </a:r>
            <a:r>
              <a:rPr lang="en-US" sz="2000" dirty="0" smtClean="0">
                <a:solidFill>
                  <a:schemeClr val="tx1"/>
                </a:solidFill>
                <a:latin typeface="Arial" charset="0"/>
                <a:cs typeface="Arial" charset="0"/>
                <a:sym typeface="Wingdings" pitchFamily="2" charset="2"/>
              </a:rPr>
              <a:t> </a:t>
            </a:r>
            <a:r>
              <a:rPr lang="en-US" sz="2000" dirty="0" smtClean="0">
                <a:solidFill>
                  <a:schemeClr val="tx1"/>
                </a:solidFill>
              </a:rPr>
              <a:t>2O</a:t>
            </a:r>
            <a:r>
              <a:rPr lang="en-US" sz="2000" baseline="-25000" dirty="0" smtClean="0">
                <a:solidFill>
                  <a:schemeClr val="tx1"/>
                </a:solidFill>
              </a:rPr>
              <a:t>2</a:t>
            </a:r>
            <a:endParaRPr lang="en-US" sz="2000" dirty="0" smtClean="0">
              <a:solidFill>
                <a:schemeClr val="tx1"/>
              </a:solidFill>
            </a:endParaRPr>
          </a:p>
          <a:p>
            <a:pPr eaLnBrk="1" hangingPunct="1">
              <a:buFontTx/>
              <a:buNone/>
            </a:pPr>
            <a:r>
              <a:rPr lang="en-US" sz="2000" baseline="-25000" dirty="0" smtClean="0">
                <a:solidFill>
                  <a:schemeClr val="tx1"/>
                </a:solidFill>
              </a:rPr>
              <a:t>			</a:t>
            </a:r>
          </a:p>
        </p:txBody>
      </p:sp>
      <p:sp>
        <p:nvSpPr>
          <p:cNvPr id="7172" name="Text Box 4"/>
          <p:cNvSpPr txBox="1">
            <a:spLocks noChangeArrowheads="1"/>
          </p:cNvSpPr>
          <p:nvPr/>
        </p:nvSpPr>
        <p:spPr bwMode="auto">
          <a:xfrm>
            <a:off x="6553200" y="2590800"/>
            <a:ext cx="1582738" cy="369888"/>
          </a:xfrm>
          <a:prstGeom prst="rect">
            <a:avLst/>
          </a:prstGeom>
          <a:noFill/>
          <a:ln w="9525">
            <a:noFill/>
            <a:miter lim="800000"/>
            <a:headEnd/>
            <a:tailEnd/>
          </a:ln>
        </p:spPr>
        <p:txBody>
          <a:bodyPr wrap="none">
            <a:spAutoFit/>
          </a:bodyPr>
          <a:lstStyle/>
          <a:p>
            <a:r>
              <a:rPr lang="en-US">
                <a:latin typeface="Helvetica" charset="0"/>
              </a:rPr>
              <a:t>O</a:t>
            </a:r>
            <a:r>
              <a:rPr lang="en-US" baseline="-25000">
                <a:latin typeface="Helvetica" charset="0"/>
              </a:rPr>
              <a:t>3 </a:t>
            </a:r>
            <a:r>
              <a:rPr lang="en-US">
                <a:latin typeface="Helvetica" charset="0"/>
              </a:rPr>
              <a:t>loss rate: </a:t>
            </a:r>
          </a:p>
        </p:txBody>
      </p:sp>
      <p:graphicFrame>
        <p:nvGraphicFramePr>
          <p:cNvPr id="7170" name="Object 5"/>
          <p:cNvGraphicFramePr>
            <a:graphicFrameLocks noChangeAspect="1"/>
          </p:cNvGraphicFramePr>
          <p:nvPr/>
        </p:nvGraphicFramePr>
        <p:xfrm>
          <a:off x="6400800" y="3048000"/>
          <a:ext cx="2455863" cy="692150"/>
        </p:xfrm>
        <a:graphic>
          <a:graphicData uri="http://schemas.openxmlformats.org/presentationml/2006/ole">
            <p:oleObj spid="_x0000_s43010" name="Equation" r:id="rId4" imgW="1396800" imgH="393480" progId="">
              <p:embed/>
            </p:oleObj>
          </a:graphicData>
        </a:graphic>
      </p:graphicFrame>
      <p:sp>
        <p:nvSpPr>
          <p:cNvPr id="7" name="Rectangle 2"/>
          <p:cNvSpPr txBox="1">
            <a:spLocks noChangeArrowheads="1"/>
          </p:cNvSpPr>
          <p:nvPr/>
        </p:nvSpPr>
        <p:spPr bwMode="auto">
          <a:xfrm>
            <a:off x="533400" y="76200"/>
            <a:ext cx="7772400" cy="1143000"/>
          </a:xfrm>
          <a:prstGeom prst="rect">
            <a:avLst/>
          </a:prstGeom>
          <a:noFill/>
          <a:ln w="9525">
            <a:noFill/>
            <a:miter lim="800000"/>
            <a:headEnd/>
            <a:tailEnd/>
          </a:ln>
          <a:effectLst/>
        </p:spPr>
        <p:txBody>
          <a:bodyPr anchor="ctr"/>
          <a:lstStyle/>
          <a:p>
            <a:pPr algn="ctr">
              <a:defRPr/>
            </a:pPr>
            <a:r>
              <a:rPr lang="en-US" sz="2400" kern="0" dirty="0" err="1">
                <a:solidFill>
                  <a:schemeClr val="accent2"/>
                </a:solidFill>
                <a:effectLst>
                  <a:outerShdw blurRad="38100" dist="38100" dir="2700000" algn="tl">
                    <a:srgbClr val="C0C0C0"/>
                  </a:outerShdw>
                </a:effectLst>
                <a:latin typeface="+mj-lt"/>
                <a:ea typeface="+mj-ea"/>
                <a:cs typeface="+mj-cs"/>
              </a:rPr>
              <a:t>ClO</a:t>
            </a:r>
            <a:r>
              <a:rPr lang="en-US" sz="2400" kern="0" baseline="-25000" dirty="0" err="1">
                <a:solidFill>
                  <a:schemeClr val="accent2"/>
                </a:solidFill>
                <a:effectLst>
                  <a:outerShdw blurRad="38100" dist="38100" dir="2700000" algn="tl">
                    <a:srgbClr val="C0C0C0"/>
                  </a:outerShdw>
                </a:effectLst>
                <a:latin typeface="+mj-lt"/>
                <a:ea typeface="+mj-ea"/>
                <a:cs typeface="+mj-cs"/>
              </a:rPr>
              <a:t>x</a:t>
            </a:r>
            <a:r>
              <a:rPr lang="en-US" sz="2400" kern="0" dirty="0">
                <a:solidFill>
                  <a:schemeClr val="accent2"/>
                </a:solidFill>
                <a:effectLst>
                  <a:outerShdw blurRad="38100" dist="38100" dir="2700000" algn="tl">
                    <a:srgbClr val="C0C0C0"/>
                  </a:outerShdw>
                </a:effectLst>
                <a:latin typeface="+mj-lt"/>
                <a:ea typeface="+mj-ea"/>
                <a:cs typeface="+mj-cs"/>
              </a:rPr>
              <a:t>-CATALYZED OZONE LOSS</a:t>
            </a:r>
          </a:p>
          <a:p>
            <a:pPr algn="ctr">
              <a:defRPr/>
            </a:pPr>
            <a:r>
              <a:rPr lang="en-US" sz="2400" kern="0" dirty="0">
                <a:solidFill>
                  <a:schemeClr val="accent2"/>
                </a:solidFill>
                <a:effectLst>
                  <a:outerShdw blurRad="38100" dist="38100" dir="2700000" algn="tl">
                    <a:srgbClr val="C0C0C0"/>
                  </a:outerShdw>
                </a:effectLst>
                <a:latin typeface="+mj-lt"/>
                <a:ea typeface="+mj-ea"/>
                <a:cs typeface="+mj-cs"/>
              </a:rPr>
              <a:t>(</a:t>
            </a:r>
            <a:r>
              <a:rPr lang="en-US" sz="2400" kern="0" dirty="0" err="1">
                <a:solidFill>
                  <a:schemeClr val="accent2"/>
                </a:solidFill>
                <a:effectLst>
                  <a:outerShdw blurRad="38100" dist="38100" dir="2700000" algn="tl">
                    <a:srgbClr val="C0C0C0"/>
                  </a:outerShdw>
                </a:effectLst>
                <a:latin typeface="+mj-lt"/>
                <a:ea typeface="+mj-ea"/>
                <a:cs typeface="+mj-cs"/>
              </a:rPr>
              <a:t>ClO</a:t>
            </a:r>
            <a:r>
              <a:rPr lang="en-US" sz="2400" kern="0" baseline="-25000" dirty="0" err="1">
                <a:solidFill>
                  <a:schemeClr val="accent2"/>
                </a:solidFill>
                <a:effectLst>
                  <a:outerShdw blurRad="38100" dist="38100" dir="2700000" algn="tl">
                    <a:srgbClr val="C0C0C0"/>
                  </a:outerShdw>
                </a:effectLst>
                <a:latin typeface="+mj-lt"/>
                <a:ea typeface="+mj-ea"/>
                <a:cs typeface="+mj-cs"/>
              </a:rPr>
              <a:t>x</a:t>
            </a:r>
            <a:r>
              <a:rPr lang="en-US" sz="2400" kern="0" baseline="-25000" dirty="0">
                <a:solidFill>
                  <a:schemeClr val="accent2"/>
                </a:solidFill>
                <a:effectLst>
                  <a:outerShdw blurRad="38100" dist="38100" dir="2700000" algn="tl">
                    <a:srgbClr val="C0C0C0"/>
                  </a:outerShdw>
                </a:effectLst>
                <a:latin typeface="+mj-lt"/>
                <a:ea typeface="+mj-ea"/>
                <a:cs typeface="+mj-cs"/>
              </a:rPr>
              <a:t> </a:t>
            </a:r>
            <a:r>
              <a:rPr lang="en-US" sz="2400" kern="0" dirty="0">
                <a:solidFill>
                  <a:schemeClr val="accent2"/>
                </a:solidFill>
                <a:effectLst>
                  <a:outerShdw blurRad="38100" dist="38100" dir="2700000" algn="tl">
                    <a:srgbClr val="C0C0C0"/>
                  </a:outerShdw>
                </a:effectLst>
                <a:latin typeface="+mj-lt"/>
                <a:ea typeface="+mj-ea"/>
                <a:cs typeface="+mj-cs"/>
                <a:sym typeface="Symbol"/>
              </a:rPr>
              <a:t></a:t>
            </a:r>
            <a:r>
              <a:rPr lang="en-US" sz="2400" kern="0" dirty="0">
                <a:solidFill>
                  <a:schemeClr val="accent2"/>
                </a:solidFill>
                <a:effectLst>
                  <a:outerShdw blurRad="38100" dist="38100" dir="2700000" algn="tl">
                    <a:srgbClr val="C0C0C0"/>
                  </a:outerShdw>
                </a:effectLst>
                <a:latin typeface="+mj-lt"/>
                <a:ea typeface="+mj-ea"/>
                <a:cs typeface="+mj-cs"/>
              </a:rPr>
              <a:t> </a:t>
            </a:r>
            <a:r>
              <a:rPr lang="en-US" sz="2400" kern="0" dirty="0" err="1">
                <a:solidFill>
                  <a:schemeClr val="accent2"/>
                </a:solidFill>
                <a:effectLst>
                  <a:outerShdw blurRad="38100" dist="38100" dir="2700000" algn="tl">
                    <a:srgbClr val="C0C0C0"/>
                  </a:outerShdw>
                </a:effectLst>
                <a:latin typeface="+mj-lt"/>
                <a:ea typeface="+mj-ea"/>
                <a:cs typeface="+mj-cs"/>
              </a:rPr>
              <a:t>Cl</a:t>
            </a:r>
            <a:r>
              <a:rPr lang="en-US" sz="2400" kern="0" dirty="0">
                <a:solidFill>
                  <a:schemeClr val="accent2"/>
                </a:solidFill>
                <a:effectLst>
                  <a:outerShdw blurRad="38100" dist="38100" dir="2700000" algn="tl">
                    <a:srgbClr val="C0C0C0"/>
                  </a:outerShdw>
                </a:effectLst>
                <a:latin typeface="+mj-lt"/>
                <a:ea typeface="+mj-ea"/>
                <a:cs typeface="+mj-cs"/>
              </a:rPr>
              <a:t> + </a:t>
            </a:r>
            <a:r>
              <a:rPr lang="en-US" sz="2400" kern="0" dirty="0" err="1">
                <a:solidFill>
                  <a:schemeClr val="accent2"/>
                </a:solidFill>
                <a:effectLst>
                  <a:outerShdw blurRad="38100" dist="38100" dir="2700000" algn="tl">
                    <a:srgbClr val="C0C0C0"/>
                  </a:outerShdw>
                </a:effectLst>
                <a:latin typeface="+mj-lt"/>
                <a:ea typeface="+mj-ea"/>
                <a:cs typeface="+mj-cs"/>
              </a:rPr>
              <a:t>ClO</a:t>
            </a:r>
            <a:r>
              <a:rPr lang="en-US" sz="2400" kern="0" dirty="0">
                <a:solidFill>
                  <a:schemeClr val="accent2"/>
                </a:solidFill>
                <a:effectLst>
                  <a:outerShdw blurRad="38100" dist="38100" dir="2700000" algn="tl">
                    <a:srgbClr val="C0C0C0"/>
                  </a:outerShdw>
                </a:effectLst>
                <a:latin typeface="+mj-lt"/>
                <a:ea typeface="+mj-ea"/>
                <a:cs typeface="+mj-cs"/>
              </a:rPr>
              <a:t>)</a:t>
            </a:r>
          </a:p>
        </p:txBody>
      </p:sp>
      <p:sp>
        <p:nvSpPr>
          <p:cNvPr id="2055" name="TextBox 8"/>
          <p:cNvSpPr txBox="1">
            <a:spLocks noChangeArrowheads="1"/>
          </p:cNvSpPr>
          <p:nvPr/>
        </p:nvSpPr>
        <p:spPr bwMode="auto">
          <a:xfrm>
            <a:off x="2286000" y="6030913"/>
            <a:ext cx="4164013" cy="369887"/>
          </a:xfrm>
          <a:prstGeom prst="rect">
            <a:avLst/>
          </a:prstGeom>
          <a:noFill/>
          <a:ln w="9525">
            <a:noFill/>
            <a:miter lim="800000"/>
            <a:headEnd/>
            <a:tailEnd/>
          </a:ln>
        </p:spPr>
        <p:txBody>
          <a:bodyPr wrap="none">
            <a:spAutoFit/>
          </a:bodyPr>
          <a:lstStyle/>
          <a:p>
            <a:r>
              <a:rPr lang="en-US">
                <a:solidFill>
                  <a:schemeClr val="accent2"/>
                </a:solidFill>
                <a:latin typeface="Arial" charset="0"/>
                <a:cs typeface="Arial" charset="0"/>
              </a:rPr>
              <a:t>Cl</a:t>
            </a:r>
            <a:r>
              <a:rPr lang="en-US" baseline="-25000">
                <a:solidFill>
                  <a:schemeClr val="accent2"/>
                </a:solidFill>
                <a:latin typeface="Arial" charset="0"/>
                <a:cs typeface="Arial" charset="0"/>
              </a:rPr>
              <a:t>y</a:t>
            </a:r>
            <a:r>
              <a:rPr lang="en-US">
                <a:solidFill>
                  <a:schemeClr val="accent2"/>
                </a:solidFill>
                <a:latin typeface="Arial" charset="0"/>
                <a:cs typeface="Arial" charset="0"/>
              </a:rPr>
              <a:t> </a:t>
            </a:r>
            <a:r>
              <a:rPr lang="en-US">
                <a:solidFill>
                  <a:schemeClr val="accent2"/>
                </a:solidFill>
                <a:latin typeface="Arial" charset="0"/>
                <a:cs typeface="Arial" charset="0"/>
                <a:sym typeface="Symbol" pitchFamily="18" charset="2"/>
              </a:rPr>
              <a:t></a:t>
            </a:r>
            <a:r>
              <a:rPr lang="en-US">
                <a:solidFill>
                  <a:schemeClr val="accent2"/>
                </a:solidFill>
                <a:latin typeface="Arial" charset="0"/>
                <a:cs typeface="Arial" charset="0"/>
              </a:rPr>
              <a:t> ClO</a:t>
            </a:r>
            <a:r>
              <a:rPr lang="en-US" baseline="-25000">
                <a:solidFill>
                  <a:schemeClr val="accent2"/>
                </a:solidFill>
                <a:latin typeface="Arial" charset="0"/>
                <a:cs typeface="Arial" charset="0"/>
              </a:rPr>
              <a:t>x</a:t>
            </a:r>
            <a:r>
              <a:rPr lang="en-US">
                <a:solidFill>
                  <a:schemeClr val="accent2"/>
                </a:solidFill>
                <a:latin typeface="Arial" charset="0"/>
                <a:cs typeface="Arial" charset="0"/>
              </a:rPr>
              <a:t> + reservoirs (HCl, ClNO</a:t>
            </a:r>
            <a:r>
              <a:rPr lang="en-US" baseline="-25000">
                <a:solidFill>
                  <a:schemeClr val="accent2"/>
                </a:solidFill>
                <a:latin typeface="Arial" charset="0"/>
                <a:cs typeface="Arial" charset="0"/>
              </a:rPr>
              <a:t>3</a:t>
            </a:r>
            <a:r>
              <a:rPr lang="en-US">
                <a:solidFill>
                  <a:schemeClr val="accent2"/>
                </a:solidFill>
                <a:latin typeface="Arial" charset="0"/>
                <a:cs typeface="Arial" charset="0"/>
              </a:rPr>
              <a:t>)</a:t>
            </a:r>
          </a:p>
        </p:txBody>
      </p:sp>
      <p:sp>
        <p:nvSpPr>
          <p:cNvPr id="7175" name="Rectangle 8"/>
          <p:cNvSpPr>
            <a:spLocks noChangeArrowheads="1"/>
          </p:cNvSpPr>
          <p:nvPr/>
        </p:nvSpPr>
        <p:spPr bwMode="auto">
          <a:xfrm>
            <a:off x="6400800" y="2590800"/>
            <a:ext cx="2438400" cy="1143000"/>
          </a:xfrm>
          <a:prstGeom prst="rect">
            <a:avLst/>
          </a:prstGeom>
          <a:noFill/>
          <a:ln w="38100">
            <a:solidFill>
              <a:srgbClr val="FF0000"/>
            </a:solidFill>
            <a:miter lim="800000"/>
            <a:headEnd/>
            <a:tailEnd/>
          </a:ln>
        </p:spPr>
        <p:txBody>
          <a:bodyPr wrap="none" anchor="ctr"/>
          <a:lstStyle/>
          <a:p>
            <a:endParaRPr lang="en-US"/>
          </a:p>
        </p:txBody>
      </p:sp>
      <p:sp>
        <p:nvSpPr>
          <p:cNvPr id="9" name="TextBox 8"/>
          <p:cNvSpPr txBox="1"/>
          <p:nvPr/>
        </p:nvSpPr>
        <p:spPr>
          <a:xfrm>
            <a:off x="-304800" y="4621213"/>
            <a:ext cx="8483600" cy="1528762"/>
          </a:xfrm>
          <a:prstGeom prst="rect">
            <a:avLst/>
          </a:prstGeom>
          <a:noFill/>
        </p:spPr>
        <p:txBody>
          <a:bodyPr wrap="none">
            <a:spAutoFit/>
          </a:bodyPr>
          <a:lstStyle/>
          <a:p>
            <a:pPr>
              <a:lnSpc>
                <a:spcPts val="2800"/>
              </a:lnSpc>
              <a:defRPr/>
            </a:pPr>
            <a:r>
              <a:rPr lang="en-US" sz="2000" dirty="0">
                <a:solidFill>
                  <a:srgbClr val="FF0000"/>
                </a:solidFill>
                <a:latin typeface="+mn-lt"/>
              </a:rPr>
              <a:t>	Termination:				Recycling:</a:t>
            </a:r>
          </a:p>
          <a:p>
            <a:pPr>
              <a:lnSpc>
                <a:spcPts val="2800"/>
              </a:lnSpc>
              <a:defRPr/>
            </a:pPr>
            <a:r>
              <a:rPr lang="en-US" sz="2000" dirty="0">
                <a:latin typeface="+mn-lt"/>
              </a:rPr>
              <a:t>	</a:t>
            </a:r>
            <a:r>
              <a:rPr lang="en-US" sz="2000" dirty="0" err="1">
                <a:latin typeface="+mn-lt"/>
              </a:rPr>
              <a:t>Cl</a:t>
            </a:r>
            <a:r>
              <a:rPr lang="en-US" sz="2000" dirty="0">
                <a:latin typeface="+mn-lt"/>
              </a:rPr>
              <a:t> + CH</a:t>
            </a:r>
            <a:r>
              <a:rPr lang="en-US" sz="2000" baseline="-25000" dirty="0">
                <a:latin typeface="+mn-lt"/>
              </a:rPr>
              <a:t>4</a:t>
            </a:r>
            <a:r>
              <a:rPr lang="en-US" sz="2000" dirty="0">
                <a:latin typeface="+mn-lt"/>
                <a:cs typeface="Arial" charset="0"/>
                <a:sym typeface="Wingdings" pitchFamily="2" charset="2"/>
              </a:rPr>
              <a:t>  </a:t>
            </a:r>
            <a:r>
              <a:rPr lang="en-US" sz="2000" dirty="0" err="1">
                <a:latin typeface="+mn-lt"/>
              </a:rPr>
              <a:t>HCl</a:t>
            </a:r>
            <a:r>
              <a:rPr lang="en-US" sz="2000" dirty="0">
                <a:latin typeface="+mn-lt"/>
              </a:rPr>
              <a:t> + CH</a:t>
            </a:r>
            <a:r>
              <a:rPr lang="en-US" sz="2000" baseline="-25000" dirty="0">
                <a:latin typeface="+mn-lt"/>
              </a:rPr>
              <a:t>3			</a:t>
            </a:r>
            <a:r>
              <a:rPr lang="en-US" sz="2000" dirty="0" err="1">
                <a:latin typeface="+mn-lt"/>
              </a:rPr>
              <a:t>HCl</a:t>
            </a:r>
            <a:r>
              <a:rPr lang="en-US" sz="2000" dirty="0">
                <a:latin typeface="+mn-lt"/>
              </a:rPr>
              <a:t> + OH </a:t>
            </a:r>
            <a:r>
              <a:rPr lang="en-US" sz="2000" dirty="0">
                <a:latin typeface="+mn-lt"/>
                <a:cs typeface="Arial" charset="0"/>
                <a:sym typeface="Wingdings" pitchFamily="2" charset="2"/>
              </a:rPr>
              <a:t> </a:t>
            </a:r>
            <a:r>
              <a:rPr lang="en-US" sz="2000" dirty="0" err="1">
                <a:latin typeface="+mn-lt"/>
              </a:rPr>
              <a:t>Cl</a:t>
            </a:r>
            <a:r>
              <a:rPr lang="en-US" sz="2000" dirty="0">
                <a:latin typeface="+mn-lt"/>
              </a:rPr>
              <a:t> + H</a:t>
            </a:r>
            <a:r>
              <a:rPr lang="en-US" sz="2000" baseline="-25000" dirty="0">
                <a:latin typeface="+mn-lt"/>
              </a:rPr>
              <a:t>2</a:t>
            </a:r>
            <a:r>
              <a:rPr lang="en-US" sz="2000" dirty="0">
                <a:latin typeface="+mn-lt"/>
              </a:rPr>
              <a:t>O</a:t>
            </a:r>
            <a:endParaRPr lang="en-US" sz="2000" baseline="-25000" dirty="0">
              <a:latin typeface="+mn-lt"/>
            </a:endParaRPr>
          </a:p>
          <a:p>
            <a:pPr>
              <a:lnSpc>
                <a:spcPts val="2800"/>
              </a:lnSpc>
              <a:defRPr/>
            </a:pPr>
            <a:r>
              <a:rPr lang="en-US" sz="2000" baseline="-25000" dirty="0">
                <a:latin typeface="+mn-lt"/>
              </a:rPr>
              <a:t>	</a:t>
            </a:r>
            <a:r>
              <a:rPr lang="en-US" sz="2000" dirty="0" err="1">
                <a:latin typeface="+mn-lt"/>
              </a:rPr>
              <a:t>ClO</a:t>
            </a:r>
            <a:r>
              <a:rPr lang="en-US" sz="2000" dirty="0">
                <a:latin typeface="+mn-lt"/>
              </a:rPr>
              <a:t> + NO</a:t>
            </a:r>
            <a:r>
              <a:rPr lang="en-US" sz="2000" baseline="-25000" dirty="0">
                <a:latin typeface="+mn-lt"/>
              </a:rPr>
              <a:t>2</a:t>
            </a:r>
            <a:r>
              <a:rPr lang="en-US" sz="2000" dirty="0">
                <a:latin typeface="+mn-lt"/>
              </a:rPr>
              <a:t> + M</a:t>
            </a:r>
            <a:r>
              <a:rPr lang="en-US" sz="2000" dirty="0">
                <a:latin typeface="+mn-lt"/>
                <a:cs typeface="Arial" charset="0"/>
                <a:sym typeface="Wingdings" pitchFamily="2" charset="2"/>
              </a:rPr>
              <a:t>  </a:t>
            </a:r>
            <a:r>
              <a:rPr lang="en-US" sz="2000" dirty="0">
                <a:latin typeface="+mn-lt"/>
              </a:rPr>
              <a:t>ClNO</a:t>
            </a:r>
            <a:r>
              <a:rPr lang="en-US" sz="2000" baseline="-25000" dirty="0">
                <a:latin typeface="+mn-lt"/>
              </a:rPr>
              <a:t>3</a:t>
            </a:r>
            <a:r>
              <a:rPr lang="en-US" sz="2000" dirty="0">
                <a:latin typeface="+mn-lt"/>
              </a:rPr>
              <a:t> + M		ClNO</a:t>
            </a:r>
            <a:r>
              <a:rPr lang="en-US" sz="2000" baseline="-25000" dirty="0">
                <a:latin typeface="+mn-lt"/>
              </a:rPr>
              <a:t>3</a:t>
            </a:r>
            <a:r>
              <a:rPr lang="en-US" sz="2000" dirty="0">
                <a:latin typeface="+mn-lt"/>
              </a:rPr>
              <a:t> + </a:t>
            </a:r>
            <a:r>
              <a:rPr lang="en-US" sz="2000" dirty="0" err="1">
                <a:latin typeface="+mn-lt"/>
              </a:rPr>
              <a:t>hv</a:t>
            </a:r>
            <a:r>
              <a:rPr lang="en-US" sz="2000" dirty="0">
                <a:latin typeface="+mn-lt"/>
              </a:rPr>
              <a:t> </a:t>
            </a:r>
            <a:r>
              <a:rPr lang="en-US" sz="2000" dirty="0">
                <a:latin typeface="+mn-lt"/>
                <a:cs typeface="Arial" charset="0"/>
                <a:sym typeface="Wingdings" pitchFamily="2" charset="2"/>
              </a:rPr>
              <a:t> </a:t>
            </a:r>
            <a:r>
              <a:rPr lang="en-US" sz="2000" dirty="0" err="1">
                <a:latin typeface="+mn-lt"/>
              </a:rPr>
              <a:t>Cl</a:t>
            </a:r>
            <a:r>
              <a:rPr lang="en-US" sz="2000" dirty="0">
                <a:latin typeface="+mn-lt"/>
              </a:rPr>
              <a:t> + NO</a:t>
            </a:r>
            <a:r>
              <a:rPr lang="en-US" sz="2000" baseline="-25000" dirty="0">
                <a:latin typeface="+mn-lt"/>
              </a:rPr>
              <a:t>3</a:t>
            </a:r>
            <a:endParaRPr lang="en-US" sz="2000" dirty="0">
              <a:latin typeface="+mn-lt"/>
            </a:endParaRPr>
          </a:p>
          <a:p>
            <a:pPr>
              <a:lnSpc>
                <a:spcPts val="2800"/>
              </a:lnSpc>
              <a:defRPr/>
            </a:pPr>
            <a:endParaRPr lang="en-US" sz="2000" dirty="0">
              <a:latin typeface="+mn-lt"/>
            </a:endParaRPr>
          </a:p>
        </p:txBody>
      </p:sp>
      <p:sp>
        <p:nvSpPr>
          <p:cNvPr id="10" name="TextBox 9"/>
          <p:cNvSpPr txBox="1"/>
          <p:nvPr/>
        </p:nvSpPr>
        <p:spPr>
          <a:xfrm>
            <a:off x="1447800" y="6553200"/>
            <a:ext cx="6156325" cy="338138"/>
          </a:xfrm>
          <a:prstGeom prst="rect">
            <a:avLst/>
          </a:prstGeom>
          <a:noFill/>
        </p:spPr>
        <p:txBody>
          <a:bodyPr wrap="none">
            <a:spAutoFit/>
          </a:bodyPr>
          <a:lstStyle/>
          <a:p>
            <a:pPr>
              <a:defRPr/>
            </a:pPr>
            <a:r>
              <a:rPr lang="en-US" sz="1600" b="0" dirty="0">
                <a:latin typeface="+mj-lt"/>
              </a:rPr>
              <a:t>http://www.atmos.washington.edu/2004Q4/211/09_OzoneDep.swf</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33400" y="0"/>
            <a:ext cx="7772400" cy="1143000"/>
          </a:xfrm>
        </p:spPr>
        <p:txBody>
          <a:bodyPr/>
          <a:lstStyle/>
          <a:p>
            <a:pPr eaLnBrk="1" hangingPunct="1">
              <a:defRPr/>
            </a:pPr>
            <a:r>
              <a:rPr lang="en-US" dirty="0" smtClean="0"/>
              <a:t>ATMOSPHERIC CYCLING OF </a:t>
            </a:r>
            <a:r>
              <a:rPr lang="en-US" dirty="0" err="1" smtClean="0"/>
              <a:t>ClO</a:t>
            </a:r>
            <a:r>
              <a:rPr lang="en-US" baseline="-25000" dirty="0" err="1" smtClean="0"/>
              <a:t>x</a:t>
            </a:r>
            <a:r>
              <a:rPr lang="en-US" dirty="0" smtClean="0"/>
              <a:t> AND </a:t>
            </a:r>
            <a:r>
              <a:rPr lang="en-US" dirty="0" err="1" smtClean="0"/>
              <a:t>Cl</a:t>
            </a:r>
            <a:r>
              <a:rPr lang="en-US" baseline="-25000" dirty="0" err="1" smtClean="0"/>
              <a:t>y</a:t>
            </a:r>
            <a:endParaRPr lang="en-US" dirty="0" smtClean="0"/>
          </a:p>
        </p:txBody>
      </p:sp>
      <p:pic>
        <p:nvPicPr>
          <p:cNvPr id="30723" name="Picture 3" descr="bookchap10_htm-55"/>
          <p:cNvPicPr>
            <a:picLocks noChangeAspect="1" noChangeArrowheads="1"/>
          </p:cNvPicPr>
          <p:nvPr/>
        </p:nvPicPr>
        <p:blipFill>
          <a:blip r:embed="rId3" cstate="print"/>
          <a:srcRect/>
          <a:stretch>
            <a:fillRect/>
          </a:stretch>
        </p:blipFill>
        <p:spPr bwMode="auto">
          <a:xfrm>
            <a:off x="685800" y="914400"/>
            <a:ext cx="7848600" cy="4770438"/>
          </a:xfrm>
          <a:prstGeom prst="rect">
            <a:avLst/>
          </a:prstGeom>
          <a:noFill/>
          <a:ln w="9525">
            <a:noFill/>
            <a:miter lim="800000"/>
            <a:headEnd/>
            <a:tailEnd/>
          </a:ln>
        </p:spPr>
      </p:pic>
      <p:sp>
        <p:nvSpPr>
          <p:cNvPr id="30724" name="Text Box 4"/>
          <p:cNvSpPr txBox="1">
            <a:spLocks noChangeArrowheads="1"/>
          </p:cNvSpPr>
          <p:nvPr/>
        </p:nvSpPr>
        <p:spPr bwMode="auto">
          <a:xfrm>
            <a:off x="838200" y="5791200"/>
            <a:ext cx="7543800" cy="769938"/>
          </a:xfrm>
          <a:prstGeom prst="rect">
            <a:avLst/>
          </a:prstGeom>
          <a:noFill/>
          <a:ln w="28575">
            <a:solidFill>
              <a:srgbClr val="FF0000"/>
            </a:solidFill>
            <a:miter lim="800000"/>
            <a:headEnd/>
            <a:tailEnd/>
          </a:ln>
        </p:spPr>
        <p:txBody>
          <a:bodyPr>
            <a:spAutoFit/>
          </a:bodyPr>
          <a:lstStyle/>
          <a:p>
            <a:pPr algn="ctr">
              <a:spcBef>
                <a:spcPct val="50000"/>
              </a:spcBef>
            </a:pPr>
            <a:r>
              <a:rPr lang="en-US" sz="2200">
                <a:solidFill>
                  <a:srgbClr val="000099"/>
                </a:solidFill>
                <a:latin typeface="Arial" charset="0"/>
                <a:cs typeface="Arial" charset="0"/>
              </a:rPr>
              <a:t>Molina and Rowland shared 1995 Nobel Prize for their work on the ClOx catalyzed destruction of ozone</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685800" y="228600"/>
            <a:ext cx="7772400" cy="1143000"/>
          </a:xfrm>
        </p:spPr>
        <p:txBody>
          <a:bodyPr/>
          <a:lstStyle/>
          <a:p>
            <a:pPr eaLnBrk="1" hangingPunct="1">
              <a:defRPr/>
            </a:pPr>
            <a:r>
              <a:rPr lang="en-US" smtClean="0"/>
              <a:t>SOURCE GAS CONTRIBUTIONS TO</a:t>
            </a:r>
            <a:br>
              <a:rPr lang="en-US" smtClean="0"/>
            </a:br>
            <a:r>
              <a:rPr lang="en-US" smtClean="0"/>
              <a:t>STRATOSPHERIC CHLORINE (2004)</a:t>
            </a:r>
          </a:p>
        </p:txBody>
      </p:sp>
      <p:pic>
        <p:nvPicPr>
          <p:cNvPr id="15363" name="Picture 4"/>
          <p:cNvPicPr>
            <a:picLocks noChangeAspect="1" noChangeArrowheads="1"/>
          </p:cNvPicPr>
          <p:nvPr/>
        </p:nvPicPr>
        <p:blipFill>
          <a:blip r:embed="rId3" cstate="print"/>
          <a:srcRect/>
          <a:stretch>
            <a:fillRect/>
          </a:stretch>
        </p:blipFill>
        <p:spPr bwMode="auto">
          <a:xfrm>
            <a:off x="1752600" y="1295400"/>
            <a:ext cx="6248400" cy="52419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0" y="-152400"/>
            <a:ext cx="9144000" cy="1143000"/>
          </a:xfrm>
        </p:spPr>
        <p:txBody>
          <a:bodyPr/>
          <a:lstStyle/>
          <a:p>
            <a:pPr eaLnBrk="1" hangingPunct="1">
              <a:defRPr/>
            </a:pPr>
            <a:r>
              <a:rPr lang="en-US" smtClean="0"/>
              <a:t>CHLORINE PARTITIONING IN STRATOSPHERE</a:t>
            </a:r>
          </a:p>
        </p:txBody>
      </p:sp>
      <p:pic>
        <p:nvPicPr>
          <p:cNvPr id="16387" name="Picture 3"/>
          <p:cNvPicPr>
            <a:picLocks noChangeAspect="1" noChangeArrowheads="1"/>
          </p:cNvPicPr>
          <p:nvPr/>
        </p:nvPicPr>
        <p:blipFill>
          <a:blip r:embed="rId3" cstate="print"/>
          <a:srcRect/>
          <a:stretch>
            <a:fillRect/>
          </a:stretch>
        </p:blipFill>
        <p:spPr bwMode="auto">
          <a:xfrm>
            <a:off x="1600200" y="685800"/>
            <a:ext cx="5873750" cy="6172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509" name="Rectangle 21"/>
          <p:cNvSpPr>
            <a:spLocks noGrp="1" noChangeArrowheads="1"/>
          </p:cNvSpPr>
          <p:nvPr>
            <p:ph type="title" idx="4294967295"/>
          </p:nvPr>
        </p:nvSpPr>
        <p:spPr>
          <a:xfrm>
            <a:off x="152400" y="0"/>
            <a:ext cx="8915400" cy="762000"/>
          </a:xfrm>
          <a:solidFill>
            <a:schemeClr val="bg1"/>
          </a:solidFill>
        </p:spPr>
        <p:txBody>
          <a:bodyPr/>
          <a:lstStyle/>
          <a:p>
            <a:pPr eaLnBrk="1" hangingPunct="1">
              <a:defRPr/>
            </a:pPr>
            <a:r>
              <a:rPr lang="en-US" smtClean="0"/>
              <a:t>OZONE TREND AT HALLEY BAY, ANTARCTICA (OCTOBER)</a:t>
            </a:r>
          </a:p>
        </p:txBody>
      </p:sp>
      <p:sp>
        <p:nvSpPr>
          <p:cNvPr id="18435" name="Line 22"/>
          <p:cNvSpPr>
            <a:spLocks noChangeShapeType="1"/>
          </p:cNvSpPr>
          <p:nvPr/>
        </p:nvSpPr>
        <p:spPr bwMode="auto">
          <a:xfrm flipV="1">
            <a:off x="5486400" y="4191000"/>
            <a:ext cx="0" cy="838200"/>
          </a:xfrm>
          <a:prstGeom prst="line">
            <a:avLst/>
          </a:prstGeom>
          <a:noFill/>
          <a:ln w="38100">
            <a:solidFill>
              <a:srgbClr val="FF0000"/>
            </a:solidFill>
            <a:round/>
            <a:headEnd/>
            <a:tailEnd type="triangle" w="med" len="med"/>
          </a:ln>
        </p:spPr>
        <p:txBody>
          <a:bodyPr/>
          <a:lstStyle/>
          <a:p>
            <a:endParaRPr lang="en-US"/>
          </a:p>
        </p:txBody>
      </p:sp>
      <p:sp>
        <p:nvSpPr>
          <p:cNvPr id="18436" name="Text Box 23"/>
          <p:cNvSpPr txBox="1">
            <a:spLocks noChangeArrowheads="1"/>
          </p:cNvSpPr>
          <p:nvPr/>
        </p:nvSpPr>
        <p:spPr bwMode="auto">
          <a:xfrm>
            <a:off x="5029200" y="5029200"/>
            <a:ext cx="2606675" cy="641350"/>
          </a:xfrm>
          <a:prstGeom prst="rect">
            <a:avLst/>
          </a:prstGeom>
          <a:noFill/>
          <a:ln w="9525">
            <a:noFill/>
            <a:miter lim="800000"/>
            <a:headEnd/>
            <a:tailEnd/>
          </a:ln>
        </p:spPr>
        <p:txBody>
          <a:bodyPr>
            <a:spAutoFit/>
          </a:bodyPr>
          <a:lstStyle/>
          <a:p>
            <a:r>
              <a:rPr lang="en-US">
                <a:solidFill>
                  <a:srgbClr val="FF0000"/>
                </a:solidFill>
                <a:latin typeface="Helvetica" charset="0"/>
              </a:rPr>
              <a:t>Farman et al. paper </a:t>
            </a:r>
          </a:p>
          <a:p>
            <a:r>
              <a:rPr lang="en-US">
                <a:solidFill>
                  <a:srgbClr val="FF0000"/>
                </a:solidFill>
                <a:latin typeface="Helvetica" charset="0"/>
              </a:rPr>
              <a:t>published in </a:t>
            </a:r>
            <a:r>
              <a:rPr lang="en-US" i="1">
                <a:solidFill>
                  <a:srgbClr val="FF0000"/>
                </a:solidFill>
                <a:latin typeface="Helvetica" charset="0"/>
              </a:rPr>
              <a:t>Nature</a:t>
            </a:r>
            <a:endParaRPr lang="en-US">
              <a:solidFill>
                <a:srgbClr val="FF0000"/>
              </a:solidFill>
              <a:latin typeface="Helvetica" charset="0"/>
            </a:endParaRPr>
          </a:p>
        </p:txBody>
      </p:sp>
      <p:sp>
        <p:nvSpPr>
          <p:cNvPr id="18437" name="Line 26"/>
          <p:cNvSpPr>
            <a:spLocks noChangeShapeType="1"/>
          </p:cNvSpPr>
          <p:nvPr/>
        </p:nvSpPr>
        <p:spPr bwMode="auto">
          <a:xfrm flipV="1">
            <a:off x="5486400" y="838200"/>
            <a:ext cx="0" cy="3352800"/>
          </a:xfrm>
          <a:prstGeom prst="line">
            <a:avLst/>
          </a:prstGeom>
          <a:noFill/>
          <a:ln w="9525">
            <a:solidFill>
              <a:srgbClr val="FF0000"/>
            </a:solidFill>
            <a:prstDash val="lgDash"/>
            <a:round/>
            <a:headEnd/>
            <a:tailEnd/>
          </a:ln>
        </p:spPr>
        <p:txBody>
          <a:bodyPr/>
          <a:lstStyle/>
          <a:p>
            <a:endParaRPr lang="en-US"/>
          </a:p>
        </p:txBody>
      </p:sp>
      <p:sp>
        <p:nvSpPr>
          <p:cNvPr id="18438" name="Text Box 27"/>
          <p:cNvSpPr txBox="1">
            <a:spLocks noChangeArrowheads="1"/>
          </p:cNvSpPr>
          <p:nvPr/>
        </p:nvSpPr>
        <p:spPr bwMode="auto">
          <a:xfrm>
            <a:off x="1066800" y="6019800"/>
            <a:ext cx="7251700" cy="366713"/>
          </a:xfrm>
          <a:prstGeom prst="rect">
            <a:avLst/>
          </a:prstGeom>
          <a:noFill/>
          <a:ln w="9525">
            <a:noFill/>
            <a:miter lim="800000"/>
            <a:headEnd/>
            <a:tailEnd/>
          </a:ln>
        </p:spPr>
        <p:txBody>
          <a:bodyPr wrap="none">
            <a:spAutoFit/>
          </a:bodyPr>
          <a:lstStyle/>
          <a:p>
            <a:r>
              <a:rPr lang="en-US" dirty="0">
                <a:latin typeface="Helvetica" charset="0"/>
              </a:rPr>
              <a:t>1 Dobson Unit (DU) = 0.01 mm O</a:t>
            </a:r>
            <a:r>
              <a:rPr lang="en-US" baseline="-25000" dirty="0">
                <a:latin typeface="Helvetica" charset="0"/>
              </a:rPr>
              <a:t>3</a:t>
            </a:r>
            <a:r>
              <a:rPr lang="en-US" dirty="0">
                <a:latin typeface="Helvetica" charset="0"/>
              </a:rPr>
              <a:t> STP = 2.69x10</a:t>
            </a:r>
            <a:r>
              <a:rPr lang="en-US" baseline="30000" dirty="0">
                <a:latin typeface="Helvetica" charset="0"/>
              </a:rPr>
              <a:t>16</a:t>
            </a:r>
            <a:r>
              <a:rPr lang="en-US" dirty="0">
                <a:latin typeface="Helvetica" charset="0"/>
              </a:rPr>
              <a:t> molecules cm</a:t>
            </a:r>
            <a:r>
              <a:rPr lang="en-US" baseline="30000" dirty="0">
                <a:latin typeface="Helvetica" charset="0"/>
              </a:rPr>
              <a:t>-2</a:t>
            </a:r>
            <a:endParaRPr lang="en-US" dirty="0">
              <a:latin typeface="Helvetica" charset="0"/>
            </a:endParaRPr>
          </a:p>
        </p:txBody>
      </p:sp>
      <p:sp>
        <p:nvSpPr>
          <p:cNvPr id="18439" name="TextBox 7"/>
          <p:cNvSpPr txBox="1">
            <a:spLocks noChangeArrowheads="1"/>
          </p:cNvSpPr>
          <p:nvPr/>
        </p:nvSpPr>
        <p:spPr bwMode="auto">
          <a:xfrm>
            <a:off x="6553200" y="1600200"/>
            <a:ext cx="1752600" cy="646113"/>
          </a:xfrm>
          <a:prstGeom prst="rect">
            <a:avLst/>
          </a:prstGeom>
          <a:noFill/>
          <a:ln w="9525">
            <a:noFill/>
            <a:miter lim="800000"/>
            <a:headEnd/>
            <a:tailEnd/>
          </a:ln>
        </p:spPr>
        <p:txBody>
          <a:bodyPr>
            <a:spAutoFit/>
          </a:bodyPr>
          <a:lstStyle/>
          <a:p>
            <a:r>
              <a:rPr lang="en-US">
                <a:solidFill>
                  <a:srgbClr val="C00000"/>
                </a:solidFill>
                <a:latin typeface="Arial" charset="0"/>
                <a:cs typeface="Arial" charset="0"/>
              </a:rPr>
              <a:t>Stabilization of chlorine?</a:t>
            </a:r>
          </a:p>
        </p:txBody>
      </p:sp>
      <p:pic>
        <p:nvPicPr>
          <p:cNvPr id="18440" name="Picture 11" descr="https://www.refrigerantreclaim.com.au/AR06/images/graph09.png"/>
          <p:cNvPicPr>
            <a:picLocks noChangeAspect="1" noChangeArrowheads="1"/>
          </p:cNvPicPr>
          <p:nvPr/>
        </p:nvPicPr>
        <p:blipFill>
          <a:blip r:embed="rId3" cstate="print"/>
          <a:srcRect t="14578"/>
          <a:stretch>
            <a:fillRect/>
          </a:stretch>
        </p:blipFill>
        <p:spPr bwMode="auto">
          <a:xfrm>
            <a:off x="1295400" y="868363"/>
            <a:ext cx="6629400" cy="408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pPr>
              <a:defRPr/>
            </a:pPr>
            <a:r>
              <a:rPr lang="en-US" dirty="0" smtClean="0"/>
              <a:t>TRENDS IN ATMOSPHERIC CFCs AND HFCs (CFC REPLACEMENTS)</a:t>
            </a:r>
            <a:endParaRPr lang="en-US" dirty="0"/>
          </a:p>
        </p:txBody>
      </p:sp>
      <p:pic>
        <p:nvPicPr>
          <p:cNvPr id="17411" name="Picture 2"/>
          <p:cNvPicPr>
            <a:picLocks noChangeAspect="1" noChangeArrowheads="1"/>
          </p:cNvPicPr>
          <p:nvPr/>
        </p:nvPicPr>
        <p:blipFill>
          <a:blip r:embed="rId3" cstate="print"/>
          <a:srcRect l="30624" t="25000" r="30000" b="27344"/>
          <a:stretch>
            <a:fillRect/>
          </a:stretch>
        </p:blipFill>
        <p:spPr bwMode="auto">
          <a:xfrm>
            <a:off x="1676400" y="838200"/>
            <a:ext cx="5638800" cy="5459413"/>
          </a:xfrm>
          <a:prstGeom prst="rect">
            <a:avLst/>
          </a:prstGeom>
          <a:noFill/>
          <a:ln w="9525">
            <a:noFill/>
            <a:miter lim="800000"/>
            <a:headEnd/>
            <a:tailEnd/>
          </a:ln>
        </p:spPr>
      </p:pic>
      <p:cxnSp>
        <p:nvCxnSpPr>
          <p:cNvPr id="17412" name="Straight Connector 5"/>
          <p:cNvCxnSpPr>
            <a:cxnSpLocks noChangeShapeType="1"/>
          </p:cNvCxnSpPr>
          <p:nvPr/>
        </p:nvCxnSpPr>
        <p:spPr bwMode="auto">
          <a:xfrm rot="5400000" flipH="1" flipV="1">
            <a:off x="1639888" y="3619500"/>
            <a:ext cx="5103812" cy="1588"/>
          </a:xfrm>
          <a:prstGeom prst="line">
            <a:avLst/>
          </a:prstGeom>
          <a:noFill/>
          <a:ln w="28575" algn="ctr">
            <a:solidFill>
              <a:srgbClr val="FF0000"/>
            </a:solidFill>
            <a:prstDash val="dash"/>
            <a:round/>
            <a:headEnd/>
            <a:tailEnd/>
          </a:ln>
        </p:spPr>
      </p:cxnSp>
      <p:sp>
        <p:nvSpPr>
          <p:cNvPr id="17413" name="TextBox 6"/>
          <p:cNvSpPr txBox="1">
            <a:spLocks noChangeArrowheads="1"/>
          </p:cNvSpPr>
          <p:nvPr/>
        </p:nvSpPr>
        <p:spPr bwMode="auto">
          <a:xfrm>
            <a:off x="3519488" y="6211888"/>
            <a:ext cx="1098550" cy="584200"/>
          </a:xfrm>
          <a:prstGeom prst="rect">
            <a:avLst/>
          </a:prstGeom>
          <a:noFill/>
          <a:ln w="9525">
            <a:noFill/>
            <a:miter lim="800000"/>
            <a:headEnd/>
            <a:tailEnd/>
          </a:ln>
        </p:spPr>
        <p:txBody>
          <a:bodyPr wrap="none">
            <a:spAutoFit/>
          </a:bodyPr>
          <a:lstStyle/>
          <a:p>
            <a:pPr algn="ctr"/>
            <a:r>
              <a:rPr lang="en-US" sz="1600">
                <a:solidFill>
                  <a:srgbClr val="FF0000"/>
                </a:solidFill>
                <a:latin typeface="Arial" charset="0"/>
                <a:cs typeface="Arial" charset="0"/>
              </a:rPr>
              <a:t>Montreal </a:t>
            </a:r>
          </a:p>
          <a:p>
            <a:pPr algn="ctr"/>
            <a:r>
              <a:rPr lang="en-US" sz="1600">
                <a:solidFill>
                  <a:srgbClr val="FF0000"/>
                </a:solidFill>
                <a:latin typeface="Arial" charset="0"/>
                <a:cs typeface="Arial" charset="0"/>
              </a:rPr>
              <a:t>Protocol</a:t>
            </a:r>
          </a:p>
        </p:txBody>
      </p:sp>
      <p:cxnSp>
        <p:nvCxnSpPr>
          <p:cNvPr id="17414" name="Straight Connector 7"/>
          <p:cNvCxnSpPr>
            <a:cxnSpLocks noChangeShapeType="1"/>
          </p:cNvCxnSpPr>
          <p:nvPr/>
        </p:nvCxnSpPr>
        <p:spPr bwMode="auto">
          <a:xfrm rot="5400000" flipH="1" flipV="1">
            <a:off x="2858294" y="3618706"/>
            <a:ext cx="5105400" cy="1588"/>
          </a:xfrm>
          <a:prstGeom prst="line">
            <a:avLst/>
          </a:prstGeom>
          <a:noFill/>
          <a:ln w="28575" algn="ctr">
            <a:solidFill>
              <a:srgbClr val="FF0000"/>
            </a:solidFill>
            <a:prstDash val="dash"/>
            <a:round/>
            <a:headEnd/>
            <a:tailEnd/>
          </a:ln>
        </p:spPr>
      </p:cxnSp>
      <p:sp>
        <p:nvSpPr>
          <p:cNvPr id="17415" name="TextBox 8"/>
          <p:cNvSpPr txBox="1">
            <a:spLocks noChangeArrowheads="1"/>
          </p:cNvSpPr>
          <p:nvPr/>
        </p:nvSpPr>
        <p:spPr bwMode="auto">
          <a:xfrm>
            <a:off x="4800600" y="6172200"/>
            <a:ext cx="1790700" cy="584200"/>
          </a:xfrm>
          <a:prstGeom prst="rect">
            <a:avLst/>
          </a:prstGeom>
          <a:noFill/>
          <a:ln w="9525">
            <a:noFill/>
            <a:miter lim="800000"/>
            <a:headEnd/>
            <a:tailEnd/>
          </a:ln>
        </p:spPr>
        <p:txBody>
          <a:bodyPr wrap="none">
            <a:spAutoFit/>
          </a:bodyPr>
          <a:lstStyle/>
          <a:p>
            <a:pPr algn="ctr"/>
            <a:r>
              <a:rPr lang="en-US" sz="1600">
                <a:solidFill>
                  <a:srgbClr val="FF0000"/>
                </a:solidFill>
                <a:latin typeface="Arial" charset="0"/>
                <a:cs typeface="Arial" charset="0"/>
              </a:rPr>
              <a:t>CFC production </a:t>
            </a:r>
          </a:p>
          <a:p>
            <a:pPr algn="ctr"/>
            <a:r>
              <a:rPr lang="en-US" sz="1600">
                <a:solidFill>
                  <a:srgbClr val="FF0000"/>
                </a:solidFill>
                <a:latin typeface="Arial" charset="0"/>
                <a:cs typeface="Arial" charset="0"/>
              </a:rPr>
              <a:t>is banned</a:t>
            </a:r>
          </a:p>
        </p:txBody>
      </p:sp>
      <p:sp>
        <p:nvSpPr>
          <p:cNvPr id="17416" name="TextBox 11"/>
          <p:cNvSpPr txBox="1">
            <a:spLocks noChangeArrowheads="1"/>
          </p:cNvSpPr>
          <p:nvPr/>
        </p:nvSpPr>
        <p:spPr bwMode="auto">
          <a:xfrm>
            <a:off x="7612063" y="6488113"/>
            <a:ext cx="1531937" cy="369887"/>
          </a:xfrm>
          <a:prstGeom prst="rect">
            <a:avLst/>
          </a:prstGeom>
          <a:noFill/>
          <a:ln w="9525">
            <a:noFill/>
            <a:miter lim="800000"/>
            <a:headEnd/>
            <a:tailEnd/>
          </a:ln>
        </p:spPr>
        <p:txBody>
          <a:bodyPr wrap="none">
            <a:spAutoFit/>
          </a:bodyPr>
          <a:lstStyle/>
          <a:p>
            <a:r>
              <a:rPr lang="en-US">
                <a:latin typeface="Arial" charset="0"/>
                <a:cs typeface="Arial" charset="0"/>
              </a:rPr>
              <a:t>[IPCC, 2007]</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defRPr/>
            </a:pPr>
            <a:r>
              <a:rPr lang="en-US" dirty="0" smtClean="0"/>
              <a:t>THE ANTARCTIC OZONE HOLE SEEN FROM SPACE</a:t>
            </a:r>
            <a:endParaRPr lang="en-US" dirty="0"/>
          </a:p>
        </p:txBody>
      </p:sp>
      <p:sp>
        <p:nvSpPr>
          <p:cNvPr id="19460" name="Text Box 5"/>
          <p:cNvSpPr txBox="1">
            <a:spLocks noChangeArrowheads="1"/>
          </p:cNvSpPr>
          <p:nvPr/>
        </p:nvSpPr>
        <p:spPr bwMode="auto">
          <a:xfrm>
            <a:off x="914400" y="762000"/>
            <a:ext cx="7702550" cy="369888"/>
          </a:xfrm>
          <a:prstGeom prst="rect">
            <a:avLst/>
          </a:prstGeom>
          <a:noFill/>
          <a:ln w="9525">
            <a:noFill/>
            <a:miter lim="800000"/>
            <a:headEnd/>
            <a:tailEnd/>
          </a:ln>
        </p:spPr>
        <p:txBody>
          <a:bodyPr>
            <a:spAutoFit/>
          </a:bodyPr>
          <a:lstStyle/>
          <a:p>
            <a:pPr algn="ctr"/>
            <a:r>
              <a:rPr lang="en-US">
                <a:solidFill>
                  <a:srgbClr val="FF0000"/>
                </a:solidFill>
                <a:latin typeface="Arial" charset="0"/>
                <a:cs typeface="Arial" charset="0"/>
              </a:rPr>
              <a:t>Southern hemisphere ozone column seen from TOMS</a:t>
            </a:r>
          </a:p>
        </p:txBody>
      </p:sp>
      <p:pic>
        <p:nvPicPr>
          <p:cNvPr id="7" name="Ozone-Hole-Comparison--1979,-1987,-2006,-2011[www.savevid.com] (1).mp4">
            <a:hlinkClick r:id="" action="ppaction://media"/>
          </p:cNvPr>
          <p:cNvPicPr>
            <a:picLocks noRot="1" noChangeAspect="1"/>
          </p:cNvPicPr>
          <p:nvPr>
            <a:videoFile r:link="rId1"/>
          </p:nvPr>
        </p:nvPicPr>
        <p:blipFill>
          <a:blip r:embed="rId4" cstate="print"/>
          <a:stretch>
            <a:fillRect/>
          </a:stretch>
        </p:blipFill>
        <p:spPr>
          <a:xfrm>
            <a:off x="1447800" y="1085850"/>
            <a:ext cx="6477000" cy="485775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1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482600" y="0"/>
            <a:ext cx="7772400" cy="1143000"/>
          </a:xfrm>
        </p:spPr>
        <p:txBody>
          <a:bodyPr/>
          <a:lstStyle/>
          <a:p>
            <a:pPr>
              <a:defRPr/>
            </a:pPr>
            <a:r>
              <a:rPr lang="en-US"/>
              <a:t>SPATIAL EXTENT OF THE OZONE HOLE</a:t>
            </a:r>
          </a:p>
        </p:txBody>
      </p:sp>
      <p:pic>
        <p:nvPicPr>
          <p:cNvPr id="20483" name="Picture 3"/>
          <p:cNvPicPr>
            <a:picLocks noChangeAspect="1" noChangeArrowheads="1"/>
          </p:cNvPicPr>
          <p:nvPr/>
        </p:nvPicPr>
        <p:blipFill>
          <a:blip r:embed="rId3" cstate="print"/>
          <a:srcRect/>
          <a:stretch>
            <a:fillRect/>
          </a:stretch>
        </p:blipFill>
        <p:spPr bwMode="auto">
          <a:xfrm>
            <a:off x="184150" y="1071563"/>
            <a:ext cx="8515350" cy="4116387"/>
          </a:xfrm>
          <a:prstGeom prst="rect">
            <a:avLst/>
          </a:prstGeom>
          <a:noFill/>
          <a:ln w="9525">
            <a:noFill/>
            <a:miter lim="800000"/>
            <a:headEnd/>
            <a:tailEnd/>
          </a:ln>
        </p:spPr>
      </p:pic>
      <p:sp>
        <p:nvSpPr>
          <p:cNvPr id="491524" name="Text Box 4"/>
          <p:cNvSpPr txBox="1">
            <a:spLocks noChangeArrowheads="1"/>
          </p:cNvSpPr>
          <p:nvPr/>
        </p:nvSpPr>
        <p:spPr bwMode="auto">
          <a:xfrm>
            <a:off x="76200" y="5607050"/>
            <a:ext cx="8820150" cy="641350"/>
          </a:xfrm>
          <a:prstGeom prst="rect">
            <a:avLst/>
          </a:prstGeom>
          <a:noFill/>
          <a:ln w="9525">
            <a:noFill/>
            <a:miter lim="800000"/>
            <a:headEnd/>
            <a:tailEnd/>
          </a:ln>
          <a:effectLst/>
        </p:spPr>
        <p:txBody>
          <a:bodyPr wrap="none">
            <a:spAutoFit/>
          </a:bodyPr>
          <a:lstStyle/>
          <a:p>
            <a:pPr>
              <a:defRPr/>
            </a:pPr>
            <a:r>
              <a:rPr lang="en-US" dirty="0">
                <a:latin typeface="+mj-lt"/>
              </a:rPr>
              <a:t>Isolated concentric region around Antarctic continent is called the </a:t>
            </a:r>
            <a:r>
              <a:rPr lang="en-US" i="1" dirty="0">
                <a:latin typeface="+mj-lt"/>
              </a:rPr>
              <a:t>polar vortex.</a:t>
            </a:r>
          </a:p>
          <a:p>
            <a:pPr>
              <a:defRPr/>
            </a:pPr>
            <a:r>
              <a:rPr lang="en-US" dirty="0">
                <a:latin typeface="+mj-lt"/>
              </a:rPr>
              <a:t>Strong westerly winds, little </a:t>
            </a:r>
            <a:r>
              <a:rPr lang="en-US" dirty="0" err="1">
                <a:latin typeface="+mj-lt"/>
              </a:rPr>
              <a:t>meridional</a:t>
            </a:r>
            <a:r>
              <a:rPr lang="en-US" dirty="0">
                <a:latin typeface="+mj-lt"/>
              </a:rPr>
              <a:t> transport</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ozone_still_2000_09_06_lrg.jpg                                 0000165AMacintosh HD                   B8A3F1C4:"/>
          <p:cNvPicPr>
            <a:picLocks noChangeAspect="1" noChangeArrowheads="1"/>
          </p:cNvPicPr>
          <p:nvPr/>
        </p:nvPicPr>
        <p:blipFill>
          <a:blip r:embed="rId3" cstate="print">
            <a:extLst>
              <a:ext uri="{28A0092B-C50C-407E-A947-70E740481C1C}">
                <a14:useLocalDpi xmlns="" xmlns:a14="http://schemas.microsoft.com/office/drawing/2010/main" val="0"/>
              </a:ext>
            </a:extLst>
          </a:blip>
          <a:srcRect t="3847" b="38"/>
          <a:stretch>
            <a:fillRect/>
          </a:stretch>
        </p:blipFill>
        <p:spPr bwMode="auto">
          <a:xfrm rot="-7651766">
            <a:off x="1443037" y="3433763"/>
            <a:ext cx="4168775" cy="400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228600" y="0"/>
            <a:ext cx="4902200" cy="4648200"/>
            <a:chOff x="-228023" y="0"/>
            <a:chExt cx="4901045" cy="4647640"/>
          </a:xfrm>
        </p:grpSpPr>
        <p:pic>
          <p:nvPicPr>
            <p:cNvPr id="16397" name="Picture 1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023" y="0"/>
              <a:ext cx="4901045" cy="3485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8" name="Line 11"/>
            <p:cNvSpPr>
              <a:spLocks noChangeShapeType="1"/>
            </p:cNvSpPr>
            <p:nvPr/>
          </p:nvSpPr>
          <p:spPr bwMode="auto">
            <a:xfrm flipH="1" flipV="1">
              <a:off x="2667000" y="3429000"/>
              <a:ext cx="838489" cy="1218640"/>
            </a:xfrm>
            <a:prstGeom prst="line">
              <a:avLst/>
            </a:prstGeom>
            <a:noFill/>
            <a:ln w="47625">
              <a:solidFill>
                <a:schemeClr val="bg1"/>
              </a:solidFill>
              <a:round/>
              <a:headEnd/>
              <a:tailEnd/>
            </a:ln>
            <a:extLst>
              <a:ext uri="{909E8E84-426E-40dd-AFC4-6F175D3DCCD1}">
                <a14:hiddenFill xmlns="" xmlns:a14="http://schemas.microsoft.com/office/drawing/2010/main">
                  <a:noFill/>
                </a14:hiddenFill>
              </a:ext>
            </a:extLst>
          </p:spPr>
          <p:txBody>
            <a:bodyPr wrap="none" lIns="91429" tIns="45714" rIns="91429" bIns="45714" anchor="ctr"/>
            <a:lstStyle/>
            <a:p>
              <a:endParaRPr lang="en-US">
                <a:solidFill>
                  <a:prstClr val="black"/>
                </a:solidFill>
                <a:latin typeface="Calibri"/>
              </a:endParaRPr>
            </a:p>
          </p:txBody>
        </p:sp>
        <p:pic>
          <p:nvPicPr>
            <p:cNvPr id="16399" name="Picture 8" descr="uk.gif                                                         000AB5D0 Discovery                      BBA38D20:"/>
            <p:cNvPicPr>
              <a:picLocks noChangeAspect="1" noChangeArrowheads="1"/>
            </p:cNvPicPr>
            <p:nvPr/>
          </p:nvPicPr>
          <p:blipFill>
            <a:blip r:embed="rId5" cstate="print">
              <a:alphaModFix amt="84000"/>
              <a:extLst>
                <a:ext uri="{28A0092B-C50C-407E-A947-70E740481C1C}">
                  <a14:useLocalDpi xmlns="" xmlns:a14="http://schemas.microsoft.com/office/drawing/2010/main" val="0"/>
                </a:ext>
              </a:extLst>
            </a:blip>
            <a:srcRect/>
            <a:stretch>
              <a:fillRect/>
            </a:stretch>
          </p:blipFill>
          <p:spPr bwMode="auto">
            <a:xfrm>
              <a:off x="1066512" y="2133320"/>
              <a:ext cx="968375" cy="487456"/>
            </a:xfrm>
            <a:prstGeom prst="rect">
              <a:avLst/>
            </a:prstGeom>
            <a:noFill/>
            <a:ln>
              <a:noFill/>
            </a:ln>
            <a:extLst>
              <a:ext uri="{909E8E84-426E-40dd-AFC4-6F175D3DCCD1}">
                <a14:hiddenFill xmlns="" xmlns:a14="http://schemas.microsoft.com/office/drawing/2010/main">
                  <a:solidFill>
                    <a:srgbClr val="FFFFFF">
                      <a:alpha val="83920"/>
                    </a:srgbClr>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 name="Group 14"/>
          <p:cNvGrpSpPr>
            <a:grpSpLocks/>
          </p:cNvGrpSpPr>
          <p:nvPr/>
        </p:nvGrpSpPr>
        <p:grpSpPr bwMode="auto">
          <a:xfrm>
            <a:off x="4114800" y="0"/>
            <a:ext cx="5205413" cy="4267200"/>
            <a:chOff x="4114512" y="0"/>
            <a:chExt cx="5205556" cy="4266640"/>
          </a:xfrm>
        </p:grpSpPr>
        <p:pic>
          <p:nvPicPr>
            <p:cNvPr id="16394" name="Picture 15"/>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419023" y="0"/>
              <a:ext cx="4901045" cy="3485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5" name="Picture 5" descr="&#10;japan1.gif                                                     000AB5D0 Discovery                      BBA38D20:"/>
            <p:cNvPicPr>
              <a:picLocks noChangeAspect="1" noChangeArrowheads="1"/>
            </p:cNvPicPr>
            <p:nvPr/>
          </p:nvPicPr>
          <p:blipFill>
            <a:blip r:embed="rId7" cstate="print">
              <a:alphaModFix amt="83000"/>
              <a:extLst>
                <a:ext uri="{28A0092B-C50C-407E-A947-70E740481C1C}">
                  <a14:useLocalDpi xmlns="" xmlns:a14="http://schemas.microsoft.com/office/drawing/2010/main" val="0"/>
                </a:ext>
              </a:extLst>
            </a:blip>
            <a:srcRect/>
            <a:stretch>
              <a:fillRect/>
            </a:stretch>
          </p:blipFill>
          <p:spPr bwMode="auto">
            <a:xfrm>
              <a:off x="5889626" y="2210361"/>
              <a:ext cx="740352" cy="490257"/>
            </a:xfrm>
            <a:prstGeom prst="rect">
              <a:avLst/>
            </a:prstGeom>
            <a:noFill/>
            <a:ln>
              <a:noFill/>
            </a:ln>
            <a:extLst>
              <a:ext uri="{909E8E84-426E-40dd-AFC4-6F175D3DCCD1}">
                <a14:hiddenFill xmlns="" xmlns:a14="http://schemas.microsoft.com/office/drawing/2010/main">
                  <a:solidFill>
                    <a:srgbClr val="FFFFFF">
                      <a:alpha val="83136"/>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6" name="Line 10"/>
            <p:cNvSpPr>
              <a:spLocks noChangeShapeType="1"/>
            </p:cNvSpPr>
            <p:nvPr/>
          </p:nvSpPr>
          <p:spPr bwMode="auto">
            <a:xfrm flipV="1">
              <a:off x="4114512" y="2210361"/>
              <a:ext cx="1600488" cy="2056279"/>
            </a:xfrm>
            <a:prstGeom prst="line">
              <a:avLst/>
            </a:prstGeom>
            <a:noFill/>
            <a:ln w="47625">
              <a:solidFill>
                <a:schemeClr val="bg1"/>
              </a:solidFill>
              <a:round/>
              <a:headEnd/>
              <a:tailEnd/>
            </a:ln>
            <a:extLst>
              <a:ext uri="{909E8E84-426E-40dd-AFC4-6F175D3DCCD1}">
                <a14:hiddenFill xmlns="" xmlns:a14="http://schemas.microsoft.com/office/drawing/2010/main">
                  <a:noFill/>
                </a14:hiddenFill>
              </a:ext>
            </a:extLst>
          </p:spPr>
          <p:txBody>
            <a:bodyPr wrap="none" lIns="91429" tIns="45714" rIns="91429" bIns="45714" anchor="ctr"/>
            <a:lstStyle/>
            <a:p>
              <a:endParaRPr lang="en-US">
                <a:solidFill>
                  <a:prstClr val="black"/>
                </a:solidFill>
                <a:latin typeface="Calibri"/>
              </a:endParaRPr>
            </a:p>
          </p:txBody>
        </p:sp>
      </p:grpSp>
      <p:grpSp>
        <p:nvGrpSpPr>
          <p:cNvPr id="4" name="Group 15"/>
          <p:cNvGrpSpPr>
            <a:grpSpLocks/>
          </p:cNvGrpSpPr>
          <p:nvPr/>
        </p:nvGrpSpPr>
        <p:grpSpPr bwMode="auto">
          <a:xfrm>
            <a:off x="4267200" y="3025775"/>
            <a:ext cx="5624513" cy="3384550"/>
            <a:chOff x="4267489" y="3025588"/>
            <a:chExt cx="5624080" cy="3384176"/>
          </a:xfrm>
        </p:grpSpPr>
        <p:pic>
          <p:nvPicPr>
            <p:cNvPr id="16391" name="Picture 13"/>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987637" y="3025588"/>
              <a:ext cx="4903932" cy="3384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2" name="Line 9"/>
            <p:cNvSpPr>
              <a:spLocks noChangeShapeType="1"/>
            </p:cNvSpPr>
            <p:nvPr/>
          </p:nvSpPr>
          <p:spPr bwMode="auto">
            <a:xfrm flipV="1">
              <a:off x="4267489" y="4115361"/>
              <a:ext cx="1752023" cy="990320"/>
            </a:xfrm>
            <a:prstGeom prst="line">
              <a:avLst/>
            </a:prstGeom>
            <a:noFill/>
            <a:ln w="44450">
              <a:solidFill>
                <a:schemeClr val="bg1"/>
              </a:solidFill>
              <a:round/>
              <a:headEnd/>
              <a:tailEnd/>
            </a:ln>
            <a:extLst>
              <a:ext uri="{909E8E84-426E-40dd-AFC4-6F175D3DCCD1}">
                <a14:hiddenFill xmlns="" xmlns:a14="http://schemas.microsoft.com/office/drawing/2010/main">
                  <a:noFill/>
                </a14:hiddenFill>
              </a:ext>
            </a:extLst>
          </p:spPr>
          <p:txBody>
            <a:bodyPr wrap="none" lIns="91429" tIns="45714" rIns="91429" bIns="45714" anchor="ctr"/>
            <a:lstStyle/>
            <a:p>
              <a:endParaRPr lang="en-US">
                <a:solidFill>
                  <a:prstClr val="black"/>
                </a:solidFill>
                <a:latin typeface="Calibri"/>
              </a:endParaRPr>
            </a:p>
          </p:txBody>
        </p:sp>
        <p:pic>
          <p:nvPicPr>
            <p:cNvPr id="16393" name="Picture 3" descr="usaflag.gif                                                    000AB5D0 Discovery                      BBA38D20:"/>
            <p:cNvPicPr>
              <a:picLocks noChangeAspect="1" noChangeArrowheads="1"/>
            </p:cNvPicPr>
            <p:nvPr/>
          </p:nvPicPr>
          <p:blipFill>
            <a:blip r:embed="rId9" cstate="print">
              <a:alphaModFix amt="84000"/>
              <a:extLst>
                <a:ext uri="{28A0092B-C50C-407E-A947-70E740481C1C}">
                  <a14:useLocalDpi xmlns="" xmlns:a14="http://schemas.microsoft.com/office/drawing/2010/main" val="0"/>
                </a:ext>
              </a:extLst>
            </a:blip>
            <a:srcRect/>
            <a:stretch>
              <a:fillRect/>
            </a:stretch>
          </p:blipFill>
          <p:spPr bwMode="auto">
            <a:xfrm>
              <a:off x="6096001" y="5105681"/>
              <a:ext cx="868795" cy="483253"/>
            </a:xfrm>
            <a:prstGeom prst="rect">
              <a:avLst/>
            </a:prstGeom>
            <a:noFill/>
            <a:ln>
              <a:noFill/>
            </a:ln>
            <a:extLst>
              <a:ext uri="{909E8E84-426E-40dd-AFC4-6F175D3DCCD1}">
                <a14:hiddenFill xmlns="" xmlns:a14="http://schemas.microsoft.com/office/drawing/2010/main">
                  <a:solidFill>
                    <a:srgbClr val="FFFFFF">
                      <a:alpha val="83920"/>
                    </a:srgbClr>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4"/>
          <p:cNvSpPr txBox="1"/>
          <p:nvPr/>
        </p:nvSpPr>
        <p:spPr>
          <a:xfrm>
            <a:off x="3657600" y="609600"/>
            <a:ext cx="1371600" cy="1200329"/>
          </a:xfrm>
          <a:prstGeom prst="rect">
            <a:avLst/>
          </a:prstGeom>
          <a:noFill/>
        </p:spPr>
        <p:txBody>
          <a:bodyPr wrap="square" rtlCol="0">
            <a:spAutoFit/>
          </a:bodyPr>
          <a:lstStyle/>
          <a:p>
            <a:pPr algn="ctr"/>
            <a:r>
              <a:rPr lang="en-US" dirty="0" smtClean="0">
                <a:solidFill>
                  <a:schemeClr val="bg1"/>
                </a:solidFill>
                <a:latin typeface="Comic Sans MS" pitchFamily="66" charset="0"/>
              </a:rPr>
              <a:t>Ozone column (Dobson units)</a:t>
            </a:r>
            <a:endParaRPr lang="en-US" dirty="0">
              <a:solidFill>
                <a:schemeClr val="bg1"/>
              </a:solidFill>
              <a:latin typeface="Comic Sans MS" pitchFamily="66" charset="0"/>
            </a:endParaRPr>
          </a:p>
        </p:txBody>
      </p:sp>
      <p:sp>
        <p:nvSpPr>
          <p:cNvPr id="16" name="TextBox 15"/>
          <p:cNvSpPr txBox="1"/>
          <p:nvPr/>
        </p:nvSpPr>
        <p:spPr>
          <a:xfrm>
            <a:off x="152400" y="5943600"/>
            <a:ext cx="990600" cy="738664"/>
          </a:xfrm>
          <a:prstGeom prst="rect">
            <a:avLst/>
          </a:prstGeom>
          <a:noFill/>
          <a:ln w="12700">
            <a:solidFill>
              <a:srgbClr val="FFFF00"/>
            </a:solidFill>
          </a:ln>
        </p:spPr>
        <p:txBody>
          <a:bodyPr wrap="square" rtlCol="0">
            <a:spAutoFit/>
          </a:bodyPr>
          <a:lstStyle/>
          <a:p>
            <a:pPr algn="ctr"/>
            <a:r>
              <a:rPr lang="en-US" sz="1400" dirty="0" smtClean="0">
                <a:solidFill>
                  <a:srgbClr val="FFFF00"/>
                </a:solidFill>
                <a:latin typeface="Comic Sans MS" pitchFamily="66" charset="0"/>
              </a:rPr>
              <a:t>Slide by Susan Solomon</a:t>
            </a:r>
            <a:endParaRPr lang="en-US" sz="1400" dirty="0">
              <a:solidFill>
                <a:srgbClr val="FFFF00"/>
              </a:solidFill>
              <a:latin typeface="Comic Sans MS" pitchFamily="66" charset="0"/>
            </a:endParaRPr>
          </a:p>
        </p:txBody>
      </p:sp>
    </p:spTree>
    <p:extLst>
      <p:ext uri="{BB962C8B-B14F-4D97-AF65-F5344CB8AC3E}">
        <p14:creationId xmlns="" xmlns:p14="http://schemas.microsoft.com/office/powerpoint/2010/main" val="376420263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a:stretch>
            <a:fillRect/>
          </a:stretch>
        </p:blipFill>
        <p:spPr bwMode="auto">
          <a:xfrm>
            <a:off x="0" y="0"/>
            <a:ext cx="9186461" cy="4800600"/>
          </a:xfrm>
          <a:prstGeom prst="rect">
            <a:avLst/>
          </a:prstGeom>
          <a:noFill/>
          <a:ln w="9525">
            <a:noFill/>
            <a:miter lim="800000"/>
            <a:headEnd/>
            <a:tailEnd/>
          </a:ln>
        </p:spPr>
      </p:pic>
      <p:pic>
        <p:nvPicPr>
          <p:cNvPr id="123907" name="Picture 3"/>
          <p:cNvPicPr>
            <a:picLocks noChangeAspect="1" noChangeArrowheads="1"/>
          </p:cNvPicPr>
          <p:nvPr/>
        </p:nvPicPr>
        <p:blipFill>
          <a:blip r:embed="rId4" cstate="print"/>
          <a:srcRect/>
          <a:stretch>
            <a:fillRect/>
          </a:stretch>
        </p:blipFill>
        <p:spPr bwMode="auto">
          <a:xfrm>
            <a:off x="3124200" y="4953000"/>
            <a:ext cx="2914650" cy="1066800"/>
          </a:xfrm>
          <a:prstGeom prst="rect">
            <a:avLst/>
          </a:prstGeom>
          <a:noFill/>
          <a:ln w="9525">
            <a:noFill/>
            <a:miter lim="800000"/>
            <a:headEnd/>
            <a:tailEnd/>
          </a:ln>
        </p:spPr>
      </p:pic>
      <p:sp>
        <p:nvSpPr>
          <p:cNvPr id="6" name="Rectangle 5"/>
          <p:cNvSpPr/>
          <p:nvPr/>
        </p:nvSpPr>
        <p:spPr>
          <a:xfrm>
            <a:off x="76200" y="6248400"/>
            <a:ext cx="8839200" cy="369332"/>
          </a:xfrm>
          <a:prstGeom prst="rect">
            <a:avLst/>
          </a:prstGeom>
        </p:spPr>
        <p:txBody>
          <a:bodyPr wrap="square">
            <a:spAutoFit/>
          </a:bodyPr>
          <a:lstStyle/>
          <a:p>
            <a:pPr algn="ctr"/>
            <a:r>
              <a:rPr lang="en-US" dirty="0" smtClean="0">
                <a:latin typeface="Comic Sans MS" pitchFamily="66" charset="0"/>
              </a:rPr>
              <a:t>http://aura.gsfc.nasa.gov/ozoneholeposter/24x37_OZONEposter_front.pdf</a:t>
            </a:r>
            <a:endParaRPr lang="en-US" dirty="0">
              <a:latin typeface="Comic Sans MS" pitchFamily="66"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climate.envsci.rutgers.edu/Antarctica/PSCsB8.29.0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a:off x="762000" y="6488668"/>
            <a:ext cx="7543800" cy="369332"/>
          </a:xfrm>
          <a:prstGeom prst="rect">
            <a:avLst/>
          </a:prstGeom>
          <a:noFill/>
        </p:spPr>
        <p:txBody>
          <a:bodyPr wrap="square" rtlCol="0">
            <a:spAutoFit/>
          </a:bodyPr>
          <a:lstStyle/>
          <a:p>
            <a:r>
              <a:rPr lang="en-US" dirty="0" smtClean="0">
                <a:solidFill>
                  <a:srgbClr val="FFFF00"/>
                </a:solidFill>
                <a:latin typeface="Comic Sans MS" pitchFamily="66" charset="0"/>
              </a:rPr>
              <a:t>Polar stratospheric clouds, McMurdo, Antarctica, Aug. 29, 2004</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3008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03613" y="2133600"/>
            <a:ext cx="5640387" cy="3759200"/>
          </a:xfrm>
          <a:prstGeom prst="rect">
            <a:avLst/>
          </a:prstGeom>
          <a:noFill/>
          <a:extLst>
            <a:ext uri="{909E8E84-426E-40dd-AFC4-6F175D3DCCD1}">
              <a14:hiddenFill xmlns="" xmlns:a14="http://schemas.microsoft.com/office/drawing/2010/main">
                <a:solidFill>
                  <a:srgbClr val="FFFFFF"/>
                </a:solidFill>
              </a14:hiddenFill>
            </a:ext>
          </a:extLst>
        </p:spPr>
      </p:pic>
      <p:sp>
        <p:nvSpPr>
          <p:cNvPr id="430083" name="Text Box 3"/>
          <p:cNvSpPr txBox="1">
            <a:spLocks noChangeArrowheads="1"/>
          </p:cNvSpPr>
          <p:nvPr/>
        </p:nvSpPr>
        <p:spPr bwMode="auto">
          <a:xfrm>
            <a:off x="152400" y="2895600"/>
            <a:ext cx="488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400" smtClean="0">
                <a:solidFill>
                  <a:srgbClr val="000000"/>
                </a:solidFill>
                <a:latin typeface="Times" charset="0"/>
                <a:ea typeface="ＭＳ Ｐゴシック" charset="0"/>
              </a:rPr>
              <a:t>20</a:t>
            </a:r>
          </a:p>
        </p:txBody>
      </p:sp>
      <p:grpSp>
        <p:nvGrpSpPr>
          <p:cNvPr id="2" name="Group 4"/>
          <p:cNvGrpSpPr>
            <a:grpSpLocks/>
          </p:cNvGrpSpPr>
          <p:nvPr/>
        </p:nvGrpSpPr>
        <p:grpSpPr bwMode="auto">
          <a:xfrm>
            <a:off x="7391400" y="2378075"/>
            <a:ext cx="1327150" cy="1676400"/>
            <a:chOff x="4656" y="1498"/>
            <a:chExt cx="836" cy="1056"/>
          </a:xfrm>
        </p:grpSpPr>
        <p:sp>
          <p:nvSpPr>
            <p:cNvPr id="430085" name="Text Box 5"/>
            <p:cNvSpPr txBox="1">
              <a:spLocks noChangeArrowheads="1"/>
            </p:cNvSpPr>
            <p:nvPr/>
          </p:nvSpPr>
          <p:spPr bwMode="auto">
            <a:xfrm>
              <a:off x="4704" y="1498"/>
              <a:ext cx="45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400" smtClean="0">
                  <a:solidFill>
                    <a:srgbClr val="41DF3C"/>
                  </a:solidFill>
                  <a:latin typeface="Arial Rounded MT Bold" charset="0"/>
                  <a:ea typeface="ＭＳ Ｐゴシック" charset="0"/>
                </a:rPr>
                <a:t>HCl</a:t>
              </a:r>
            </a:p>
          </p:txBody>
        </p:sp>
        <p:sp>
          <p:nvSpPr>
            <p:cNvPr id="430086" name="Text Box 6"/>
            <p:cNvSpPr txBox="1">
              <a:spLocks noChangeArrowheads="1"/>
            </p:cNvSpPr>
            <p:nvPr/>
          </p:nvSpPr>
          <p:spPr bwMode="auto">
            <a:xfrm>
              <a:off x="4656" y="2266"/>
              <a:ext cx="83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400" smtClean="0">
                  <a:solidFill>
                    <a:srgbClr val="41DF3C"/>
                  </a:solidFill>
                  <a:latin typeface="Arial Rounded MT Bold" charset="0"/>
                  <a:ea typeface="ＭＳ Ｐゴシック" charset="0"/>
                </a:rPr>
                <a:t>ClONO</a:t>
              </a:r>
              <a:r>
                <a:rPr lang="en-US" sz="2400" baseline="-25000" smtClean="0">
                  <a:solidFill>
                    <a:srgbClr val="41DF3C"/>
                  </a:solidFill>
                  <a:latin typeface="Arial Rounded MT Bold" charset="0"/>
                  <a:ea typeface="ＭＳ Ｐゴシック" charset="0"/>
                </a:rPr>
                <a:t>2</a:t>
              </a:r>
              <a:endParaRPr lang="en-US" sz="2400" smtClean="0">
                <a:solidFill>
                  <a:srgbClr val="41DF3C"/>
                </a:solidFill>
                <a:latin typeface="Arial Rounded MT Bold" charset="0"/>
                <a:ea typeface="ＭＳ Ｐゴシック" charset="0"/>
              </a:endParaRPr>
            </a:p>
          </p:txBody>
        </p:sp>
      </p:grpSp>
      <p:grpSp>
        <p:nvGrpSpPr>
          <p:cNvPr id="3" name="Group 7"/>
          <p:cNvGrpSpPr>
            <a:grpSpLocks/>
          </p:cNvGrpSpPr>
          <p:nvPr/>
        </p:nvGrpSpPr>
        <p:grpSpPr bwMode="auto">
          <a:xfrm>
            <a:off x="6096000" y="2743200"/>
            <a:ext cx="1849438" cy="1254125"/>
            <a:chOff x="3840" y="1706"/>
            <a:chExt cx="1165" cy="790"/>
          </a:xfrm>
        </p:grpSpPr>
        <p:sp>
          <p:nvSpPr>
            <p:cNvPr id="430088" name="AutoShape 8"/>
            <p:cNvSpPr>
              <a:spLocks noChangeArrowheads="1"/>
            </p:cNvSpPr>
            <p:nvPr/>
          </p:nvSpPr>
          <p:spPr bwMode="auto">
            <a:xfrm rot="10972896">
              <a:off x="3840" y="1706"/>
              <a:ext cx="1152" cy="240"/>
            </a:xfrm>
            <a:prstGeom prst="curvedDownArrow">
              <a:avLst>
                <a:gd name="adj1" fmla="val 96000"/>
                <a:gd name="adj2" fmla="val 192000"/>
                <a:gd name="adj3" fmla="val 33333"/>
              </a:avLst>
            </a:prstGeom>
            <a:solidFill>
              <a:srgbClr val="FF00FF"/>
            </a:solidFill>
            <a:ln w="9525">
              <a:solidFill>
                <a:srgbClr val="FF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sp>
          <p:nvSpPr>
            <p:cNvPr id="430089" name="AutoShape 9"/>
            <p:cNvSpPr>
              <a:spLocks noChangeArrowheads="1"/>
            </p:cNvSpPr>
            <p:nvPr/>
          </p:nvSpPr>
          <p:spPr bwMode="auto">
            <a:xfrm rot="5580529">
              <a:off x="4357" y="1586"/>
              <a:ext cx="288" cy="1008"/>
            </a:xfrm>
            <a:prstGeom prst="curvedRightArrow">
              <a:avLst>
                <a:gd name="adj1" fmla="val 70000"/>
                <a:gd name="adj2" fmla="val 140000"/>
                <a:gd name="adj3" fmla="val 33333"/>
              </a:avLst>
            </a:prstGeom>
            <a:solidFill>
              <a:srgbClr val="FF00FF"/>
            </a:solidFill>
            <a:ln w="9525">
              <a:solidFill>
                <a:srgbClr val="FF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sp>
          <p:nvSpPr>
            <p:cNvPr id="430090" name="Text Box 10"/>
            <p:cNvSpPr txBox="1">
              <a:spLocks noChangeArrowheads="1"/>
            </p:cNvSpPr>
            <p:nvPr/>
          </p:nvSpPr>
          <p:spPr bwMode="auto">
            <a:xfrm>
              <a:off x="4057" y="2208"/>
              <a:ext cx="38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400" smtClean="0">
                  <a:solidFill>
                    <a:srgbClr val="41DF3C"/>
                  </a:solidFill>
                  <a:latin typeface="Arial Rounded MT Bold" charset="0"/>
                  <a:ea typeface="ＭＳ Ｐゴシック" charset="0"/>
                </a:rPr>
                <a:t>Cl</a:t>
              </a:r>
              <a:r>
                <a:rPr lang="en-US" sz="2400" baseline="-25000" smtClean="0">
                  <a:solidFill>
                    <a:srgbClr val="41DF3C"/>
                  </a:solidFill>
                  <a:latin typeface="Arial Rounded MT Bold" charset="0"/>
                  <a:ea typeface="ＭＳ Ｐゴシック" charset="0"/>
                </a:rPr>
                <a:t>2</a:t>
              </a:r>
              <a:endParaRPr lang="en-US" sz="2400" smtClean="0">
                <a:solidFill>
                  <a:srgbClr val="41DF3C"/>
                </a:solidFill>
                <a:latin typeface="Arial Rounded MT Bold" charset="0"/>
                <a:ea typeface="ＭＳ Ｐゴシック" charset="0"/>
              </a:endParaRPr>
            </a:p>
          </p:txBody>
        </p:sp>
      </p:grpSp>
      <p:sp>
        <p:nvSpPr>
          <p:cNvPr id="430091" name="Line 11"/>
          <p:cNvSpPr>
            <a:spLocks noChangeShapeType="1"/>
          </p:cNvSpPr>
          <p:nvPr/>
        </p:nvSpPr>
        <p:spPr bwMode="auto">
          <a:xfrm flipV="1">
            <a:off x="6227763" y="3902075"/>
            <a:ext cx="457200" cy="1295400"/>
          </a:xfrm>
          <a:prstGeom prst="line">
            <a:avLst/>
          </a:prstGeom>
          <a:noFill/>
          <a:ln w="44450">
            <a:solidFill>
              <a:srgbClr val="FF9900"/>
            </a:solidFill>
            <a:prstDash val="sysDot"/>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grpSp>
        <p:nvGrpSpPr>
          <p:cNvPr id="4" name="Group 12"/>
          <p:cNvGrpSpPr>
            <a:grpSpLocks/>
          </p:cNvGrpSpPr>
          <p:nvPr/>
        </p:nvGrpSpPr>
        <p:grpSpPr bwMode="auto">
          <a:xfrm>
            <a:off x="152400" y="320675"/>
            <a:ext cx="8482013" cy="6080125"/>
            <a:chOff x="96" y="202"/>
            <a:chExt cx="5343" cy="3830"/>
          </a:xfrm>
        </p:grpSpPr>
        <p:sp>
          <p:nvSpPr>
            <p:cNvPr id="430093" name="Line 13"/>
            <p:cNvSpPr>
              <a:spLocks noChangeShapeType="1"/>
            </p:cNvSpPr>
            <p:nvPr/>
          </p:nvSpPr>
          <p:spPr bwMode="auto">
            <a:xfrm flipV="1">
              <a:off x="1172" y="346"/>
              <a:ext cx="576" cy="192"/>
            </a:xfrm>
            <a:prstGeom prst="line">
              <a:avLst/>
            </a:prstGeom>
            <a:noFill/>
            <a:ln w="31750">
              <a:solidFill>
                <a:schemeClr val="bg1"/>
              </a:solidFill>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grpSp>
          <p:nvGrpSpPr>
            <p:cNvPr id="5" name="Group 14"/>
            <p:cNvGrpSpPr>
              <a:grpSpLocks/>
            </p:cNvGrpSpPr>
            <p:nvPr/>
          </p:nvGrpSpPr>
          <p:grpSpPr bwMode="auto">
            <a:xfrm>
              <a:off x="96" y="202"/>
              <a:ext cx="5343" cy="3830"/>
              <a:chOff x="96" y="202"/>
              <a:chExt cx="5343" cy="3830"/>
            </a:xfrm>
          </p:grpSpPr>
          <p:sp>
            <p:nvSpPr>
              <p:cNvPr id="430095" name="Freeform 15"/>
              <p:cNvSpPr>
                <a:spLocks/>
              </p:cNvSpPr>
              <p:nvPr/>
            </p:nvSpPr>
            <p:spPr bwMode="auto">
              <a:xfrm>
                <a:off x="902" y="236"/>
                <a:ext cx="864" cy="523"/>
              </a:xfrm>
              <a:custGeom>
                <a:avLst/>
                <a:gdLst>
                  <a:gd name="T0" fmla="*/ 105 w 864"/>
                  <a:gd name="T1" fmla="*/ 0 h 523"/>
                  <a:gd name="T2" fmla="*/ 23 w 864"/>
                  <a:gd name="T3" fmla="*/ 205 h 523"/>
                  <a:gd name="T4" fmla="*/ 3 w 864"/>
                  <a:gd name="T5" fmla="*/ 266 h 523"/>
                  <a:gd name="T6" fmla="*/ 23 w 864"/>
                  <a:gd name="T7" fmla="*/ 389 h 523"/>
                  <a:gd name="T8" fmla="*/ 310 w 864"/>
                  <a:gd name="T9" fmla="*/ 523 h 523"/>
                  <a:gd name="T10" fmla="*/ 864 w 864"/>
                  <a:gd name="T11" fmla="*/ 482 h 523"/>
                </a:gdLst>
                <a:ahLst/>
                <a:cxnLst>
                  <a:cxn ang="0">
                    <a:pos x="T0" y="T1"/>
                  </a:cxn>
                  <a:cxn ang="0">
                    <a:pos x="T2" y="T3"/>
                  </a:cxn>
                  <a:cxn ang="0">
                    <a:pos x="T4" y="T5"/>
                  </a:cxn>
                  <a:cxn ang="0">
                    <a:pos x="T6" y="T7"/>
                  </a:cxn>
                  <a:cxn ang="0">
                    <a:pos x="T8" y="T9"/>
                  </a:cxn>
                  <a:cxn ang="0">
                    <a:pos x="T10" y="T11"/>
                  </a:cxn>
                </a:cxnLst>
                <a:rect l="0" t="0" r="r" b="b"/>
                <a:pathLst>
                  <a:path w="864" h="523">
                    <a:moveTo>
                      <a:pt x="105" y="0"/>
                    </a:moveTo>
                    <a:cubicBezTo>
                      <a:pt x="82" y="70"/>
                      <a:pt x="64" y="143"/>
                      <a:pt x="23" y="205"/>
                    </a:cubicBezTo>
                    <a:cubicBezTo>
                      <a:pt x="16" y="225"/>
                      <a:pt x="0" y="244"/>
                      <a:pt x="3" y="266"/>
                    </a:cubicBezTo>
                    <a:cubicBezTo>
                      <a:pt x="5" y="292"/>
                      <a:pt x="5" y="355"/>
                      <a:pt x="23" y="389"/>
                    </a:cubicBezTo>
                    <a:cubicBezTo>
                      <a:pt x="70" y="482"/>
                      <a:pt x="217" y="508"/>
                      <a:pt x="310" y="523"/>
                    </a:cubicBezTo>
                    <a:cubicBezTo>
                      <a:pt x="493" y="501"/>
                      <a:pt x="678" y="482"/>
                      <a:pt x="864" y="482"/>
                    </a:cubicBezTo>
                  </a:path>
                </a:pathLst>
              </a:custGeom>
              <a:noFill/>
              <a:ln w="31750" cap="flat">
                <a:solidFill>
                  <a:schemeClr val="bg1"/>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grpSp>
            <p:nvGrpSpPr>
              <p:cNvPr id="6" name="Group 16"/>
              <p:cNvGrpSpPr>
                <a:grpSpLocks/>
              </p:cNvGrpSpPr>
              <p:nvPr/>
            </p:nvGrpSpPr>
            <p:grpSpPr bwMode="auto">
              <a:xfrm>
                <a:off x="96" y="202"/>
                <a:ext cx="5343" cy="3830"/>
                <a:chOff x="96" y="202"/>
                <a:chExt cx="5343" cy="3830"/>
              </a:xfrm>
            </p:grpSpPr>
            <p:sp>
              <p:nvSpPr>
                <p:cNvPr id="430097" name="Text Box 17"/>
                <p:cNvSpPr txBox="1">
                  <a:spLocks noChangeArrowheads="1"/>
                </p:cNvSpPr>
                <p:nvPr/>
              </p:nvSpPr>
              <p:spPr bwMode="auto">
                <a:xfrm>
                  <a:off x="2913" y="593"/>
                  <a:ext cx="2526" cy="6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000" smtClean="0">
                      <a:solidFill>
                        <a:srgbClr val="FFFFFF"/>
                      </a:solidFill>
                      <a:latin typeface="Arial" charset="0"/>
                      <a:ea typeface="ＭＳ Ｐゴシック" charset="0"/>
                    </a:rPr>
                    <a:t>Polar cloud surfaces lead to much</a:t>
                  </a:r>
                </a:p>
                <a:p>
                  <a:pPr defTabSz="914400" eaLnBrk="0" fontAlgn="base" hangingPunct="0">
                    <a:spcBef>
                      <a:spcPct val="0"/>
                    </a:spcBef>
                    <a:spcAft>
                      <a:spcPct val="0"/>
                    </a:spcAft>
                  </a:pPr>
                  <a:r>
                    <a:rPr lang="en-US" sz="2000" smtClean="0">
                      <a:solidFill>
                        <a:srgbClr val="FFFFFF"/>
                      </a:solidFill>
                      <a:latin typeface="Arial" charset="0"/>
                      <a:ea typeface="ＭＳ Ｐゴシック" charset="0"/>
                    </a:rPr>
                    <a:t>more ozone destruction, in the </a:t>
                  </a:r>
                </a:p>
                <a:p>
                  <a:pPr defTabSz="914400" eaLnBrk="0" fontAlgn="base" hangingPunct="0">
                    <a:spcBef>
                      <a:spcPct val="0"/>
                    </a:spcBef>
                    <a:spcAft>
                      <a:spcPct val="0"/>
                    </a:spcAft>
                  </a:pPr>
                  <a:r>
                    <a:rPr lang="en-US" sz="2000" smtClean="0">
                      <a:solidFill>
                        <a:srgbClr val="FFFFFF"/>
                      </a:solidFill>
                      <a:latin typeface="Arial" charset="0"/>
                      <a:ea typeface="ＭＳ Ｐゴシック" charset="0"/>
                    </a:rPr>
                    <a:t>heart of the layer</a:t>
                  </a:r>
                  <a:endParaRPr lang="en-US" sz="2400" smtClean="0">
                    <a:solidFill>
                      <a:srgbClr val="FFFFFF"/>
                    </a:solidFill>
                    <a:latin typeface="Times" charset="0"/>
                    <a:ea typeface="ＭＳ Ｐゴシック" charset="0"/>
                  </a:endParaRPr>
                </a:p>
              </p:txBody>
            </p:sp>
            <p:sp>
              <p:nvSpPr>
                <p:cNvPr id="430098" name="Text Box 18"/>
                <p:cNvSpPr txBox="1">
                  <a:spLocks noChangeArrowheads="1"/>
                </p:cNvSpPr>
                <p:nvPr/>
              </p:nvSpPr>
              <p:spPr bwMode="auto">
                <a:xfrm rot="-5418078">
                  <a:off x="-408" y="1611"/>
                  <a:ext cx="129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smtClean="0">
                      <a:solidFill>
                        <a:srgbClr val="FFFFFF"/>
                      </a:solidFill>
                      <a:latin typeface="Times" charset="0"/>
                      <a:ea typeface="ＭＳ Ｐゴシック" charset="0"/>
                    </a:rPr>
                    <a:t>Altitude (km)</a:t>
                  </a:r>
                </a:p>
              </p:txBody>
            </p:sp>
            <p:sp>
              <p:nvSpPr>
                <p:cNvPr id="430099" name="Text Box 19"/>
                <p:cNvSpPr txBox="1">
                  <a:spLocks noChangeArrowheads="1"/>
                </p:cNvSpPr>
                <p:nvPr/>
              </p:nvSpPr>
              <p:spPr bwMode="auto">
                <a:xfrm>
                  <a:off x="336" y="336"/>
                  <a:ext cx="30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400" smtClean="0">
                      <a:solidFill>
                        <a:srgbClr val="FFFFFF"/>
                      </a:solidFill>
                      <a:latin typeface="Times" charset="0"/>
                      <a:ea typeface="ＭＳ Ｐゴシック" charset="0"/>
                    </a:rPr>
                    <a:t>40</a:t>
                  </a:r>
                  <a:endParaRPr lang="en-US" sz="2400" smtClean="0">
                    <a:solidFill>
                      <a:srgbClr val="000000"/>
                    </a:solidFill>
                    <a:latin typeface="Times" charset="0"/>
                    <a:ea typeface="ＭＳ Ｐゴシック" charset="0"/>
                  </a:endParaRPr>
                </a:p>
              </p:txBody>
            </p:sp>
            <p:sp>
              <p:nvSpPr>
                <p:cNvPr id="430100" name="Line 20"/>
                <p:cNvSpPr>
                  <a:spLocks noChangeShapeType="1"/>
                </p:cNvSpPr>
                <p:nvPr/>
              </p:nvSpPr>
              <p:spPr bwMode="auto">
                <a:xfrm>
                  <a:off x="720" y="202"/>
                  <a:ext cx="0" cy="3360"/>
                </a:xfrm>
                <a:prstGeom prst="line">
                  <a:avLst/>
                </a:prstGeom>
                <a:noFill/>
                <a:ln w="222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sp>
              <p:nvSpPr>
                <p:cNvPr id="430101" name="Line 21"/>
                <p:cNvSpPr>
                  <a:spLocks noChangeShapeType="1"/>
                </p:cNvSpPr>
                <p:nvPr/>
              </p:nvSpPr>
              <p:spPr bwMode="auto">
                <a:xfrm>
                  <a:off x="707" y="3562"/>
                  <a:ext cx="3072" cy="0"/>
                </a:xfrm>
                <a:prstGeom prst="line">
                  <a:avLst/>
                </a:prstGeom>
                <a:noFill/>
                <a:ln w="2222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sp>
              <p:nvSpPr>
                <p:cNvPr id="430102" name="Freeform 22"/>
                <p:cNvSpPr>
                  <a:spLocks/>
                </p:cNvSpPr>
                <p:nvPr/>
              </p:nvSpPr>
              <p:spPr bwMode="auto">
                <a:xfrm>
                  <a:off x="816" y="202"/>
                  <a:ext cx="2724" cy="3312"/>
                </a:xfrm>
                <a:custGeom>
                  <a:avLst/>
                  <a:gdLst>
                    <a:gd name="T0" fmla="*/ 206 w 2772"/>
                    <a:gd name="T1" fmla="*/ 0 h 3661"/>
                    <a:gd name="T2" fmla="*/ 267 w 2772"/>
                    <a:gd name="T3" fmla="*/ 51 h 3661"/>
                    <a:gd name="T4" fmla="*/ 288 w 2772"/>
                    <a:gd name="T5" fmla="*/ 82 h 3661"/>
                    <a:gd name="T6" fmla="*/ 318 w 2772"/>
                    <a:gd name="T7" fmla="*/ 92 h 3661"/>
                    <a:gd name="T8" fmla="*/ 380 w 2772"/>
                    <a:gd name="T9" fmla="*/ 133 h 3661"/>
                    <a:gd name="T10" fmla="*/ 411 w 2772"/>
                    <a:gd name="T11" fmla="*/ 153 h 3661"/>
                    <a:gd name="T12" fmla="*/ 493 w 2772"/>
                    <a:gd name="T13" fmla="*/ 236 h 3661"/>
                    <a:gd name="T14" fmla="*/ 513 w 2772"/>
                    <a:gd name="T15" fmla="*/ 266 h 3661"/>
                    <a:gd name="T16" fmla="*/ 544 w 2772"/>
                    <a:gd name="T17" fmla="*/ 277 h 3661"/>
                    <a:gd name="T18" fmla="*/ 575 w 2772"/>
                    <a:gd name="T19" fmla="*/ 297 h 3661"/>
                    <a:gd name="T20" fmla="*/ 606 w 2772"/>
                    <a:gd name="T21" fmla="*/ 328 h 3661"/>
                    <a:gd name="T22" fmla="*/ 667 w 2772"/>
                    <a:gd name="T23" fmla="*/ 348 h 3661"/>
                    <a:gd name="T24" fmla="*/ 964 w 2772"/>
                    <a:gd name="T25" fmla="*/ 533 h 3661"/>
                    <a:gd name="T26" fmla="*/ 1026 w 2772"/>
                    <a:gd name="T27" fmla="*/ 564 h 3661"/>
                    <a:gd name="T28" fmla="*/ 1200 w 2772"/>
                    <a:gd name="T29" fmla="*/ 605 h 3661"/>
                    <a:gd name="T30" fmla="*/ 1262 w 2772"/>
                    <a:gd name="T31" fmla="*/ 625 h 3661"/>
                    <a:gd name="T32" fmla="*/ 1385 w 2772"/>
                    <a:gd name="T33" fmla="*/ 738 h 3661"/>
                    <a:gd name="T34" fmla="*/ 1467 w 2772"/>
                    <a:gd name="T35" fmla="*/ 820 h 3661"/>
                    <a:gd name="T36" fmla="*/ 1549 w 2772"/>
                    <a:gd name="T37" fmla="*/ 892 h 3661"/>
                    <a:gd name="T38" fmla="*/ 1580 w 2772"/>
                    <a:gd name="T39" fmla="*/ 912 h 3661"/>
                    <a:gd name="T40" fmla="*/ 1611 w 2772"/>
                    <a:gd name="T41" fmla="*/ 933 h 3661"/>
                    <a:gd name="T42" fmla="*/ 1723 w 2772"/>
                    <a:gd name="T43" fmla="*/ 1035 h 3661"/>
                    <a:gd name="T44" fmla="*/ 1836 w 2772"/>
                    <a:gd name="T45" fmla="*/ 1128 h 3661"/>
                    <a:gd name="T46" fmla="*/ 2000 w 2772"/>
                    <a:gd name="T47" fmla="*/ 1230 h 3661"/>
                    <a:gd name="T48" fmla="*/ 2062 w 2772"/>
                    <a:gd name="T49" fmla="*/ 1271 h 3661"/>
                    <a:gd name="T50" fmla="*/ 2123 w 2772"/>
                    <a:gd name="T51" fmla="*/ 1292 h 3661"/>
                    <a:gd name="T52" fmla="*/ 2216 w 2772"/>
                    <a:gd name="T53" fmla="*/ 1353 h 3661"/>
                    <a:gd name="T54" fmla="*/ 2288 w 2772"/>
                    <a:gd name="T55" fmla="*/ 1435 h 3661"/>
                    <a:gd name="T56" fmla="*/ 2339 w 2772"/>
                    <a:gd name="T57" fmla="*/ 1487 h 3661"/>
                    <a:gd name="T58" fmla="*/ 2390 w 2772"/>
                    <a:gd name="T59" fmla="*/ 1538 h 3661"/>
                    <a:gd name="T60" fmla="*/ 2482 w 2772"/>
                    <a:gd name="T61" fmla="*/ 1610 h 3661"/>
                    <a:gd name="T62" fmla="*/ 2575 w 2772"/>
                    <a:gd name="T63" fmla="*/ 1702 h 3661"/>
                    <a:gd name="T64" fmla="*/ 2626 w 2772"/>
                    <a:gd name="T65" fmla="*/ 1753 h 3661"/>
                    <a:gd name="T66" fmla="*/ 2708 w 2772"/>
                    <a:gd name="T67" fmla="*/ 1835 h 3661"/>
                    <a:gd name="T68" fmla="*/ 2749 w 2772"/>
                    <a:gd name="T69" fmla="*/ 1928 h 3661"/>
                    <a:gd name="T70" fmla="*/ 2759 w 2772"/>
                    <a:gd name="T71" fmla="*/ 1958 h 3661"/>
                    <a:gd name="T72" fmla="*/ 2729 w 2772"/>
                    <a:gd name="T73" fmla="*/ 2133 h 3661"/>
                    <a:gd name="T74" fmla="*/ 2698 w 2772"/>
                    <a:gd name="T75" fmla="*/ 2143 h 3661"/>
                    <a:gd name="T76" fmla="*/ 2605 w 2772"/>
                    <a:gd name="T77" fmla="*/ 2205 h 3661"/>
                    <a:gd name="T78" fmla="*/ 1939 w 2772"/>
                    <a:gd name="T79" fmla="*/ 2297 h 3661"/>
                    <a:gd name="T80" fmla="*/ 1754 w 2772"/>
                    <a:gd name="T81" fmla="*/ 2348 h 3661"/>
                    <a:gd name="T82" fmla="*/ 1621 w 2772"/>
                    <a:gd name="T83" fmla="*/ 2369 h 3661"/>
                    <a:gd name="T84" fmla="*/ 1344 w 2772"/>
                    <a:gd name="T85" fmla="*/ 2451 h 3661"/>
                    <a:gd name="T86" fmla="*/ 1088 w 2772"/>
                    <a:gd name="T87" fmla="*/ 2481 h 3661"/>
                    <a:gd name="T88" fmla="*/ 913 w 2772"/>
                    <a:gd name="T89" fmla="*/ 2512 h 3661"/>
                    <a:gd name="T90" fmla="*/ 770 w 2772"/>
                    <a:gd name="T91" fmla="*/ 2522 h 3661"/>
                    <a:gd name="T92" fmla="*/ 339 w 2772"/>
                    <a:gd name="T93" fmla="*/ 2584 h 3661"/>
                    <a:gd name="T94" fmla="*/ 226 w 2772"/>
                    <a:gd name="T95" fmla="*/ 2604 h 3661"/>
                    <a:gd name="T96" fmla="*/ 62 w 2772"/>
                    <a:gd name="T97" fmla="*/ 2656 h 3661"/>
                    <a:gd name="T98" fmla="*/ 41 w 2772"/>
                    <a:gd name="T99" fmla="*/ 2686 h 3661"/>
                    <a:gd name="T100" fmla="*/ 21 w 2772"/>
                    <a:gd name="T101" fmla="*/ 2748 h 3661"/>
                    <a:gd name="T102" fmla="*/ 21 w 2772"/>
                    <a:gd name="T103" fmla="*/ 3456 h 3661"/>
                    <a:gd name="T104" fmla="*/ 52 w 2772"/>
                    <a:gd name="T105" fmla="*/ 3630 h 3661"/>
                    <a:gd name="T106" fmla="*/ 82 w 2772"/>
                    <a:gd name="T107" fmla="*/ 3661 h 3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2" h="3661">
                      <a:moveTo>
                        <a:pt x="206" y="0"/>
                      </a:moveTo>
                      <a:cubicBezTo>
                        <a:pt x="236" y="20"/>
                        <a:pt x="241" y="21"/>
                        <a:pt x="267" y="51"/>
                      </a:cubicBezTo>
                      <a:cubicBezTo>
                        <a:pt x="275" y="60"/>
                        <a:pt x="278" y="74"/>
                        <a:pt x="288" y="82"/>
                      </a:cubicBezTo>
                      <a:cubicBezTo>
                        <a:pt x="296" y="88"/>
                        <a:pt x="308" y="86"/>
                        <a:pt x="318" y="92"/>
                      </a:cubicBezTo>
                      <a:cubicBezTo>
                        <a:pt x="339" y="104"/>
                        <a:pt x="359" y="119"/>
                        <a:pt x="380" y="133"/>
                      </a:cubicBezTo>
                      <a:cubicBezTo>
                        <a:pt x="390" y="139"/>
                        <a:pt x="411" y="153"/>
                        <a:pt x="411" y="153"/>
                      </a:cubicBezTo>
                      <a:cubicBezTo>
                        <a:pt x="434" y="189"/>
                        <a:pt x="465" y="202"/>
                        <a:pt x="493" y="236"/>
                      </a:cubicBezTo>
                      <a:cubicBezTo>
                        <a:pt x="500" y="245"/>
                        <a:pt x="503" y="258"/>
                        <a:pt x="513" y="266"/>
                      </a:cubicBezTo>
                      <a:cubicBezTo>
                        <a:pt x="521" y="272"/>
                        <a:pt x="534" y="272"/>
                        <a:pt x="544" y="277"/>
                      </a:cubicBezTo>
                      <a:cubicBezTo>
                        <a:pt x="554" y="282"/>
                        <a:pt x="565" y="289"/>
                        <a:pt x="575" y="297"/>
                      </a:cubicBezTo>
                      <a:cubicBezTo>
                        <a:pt x="586" y="306"/>
                        <a:pt x="593" y="320"/>
                        <a:pt x="606" y="328"/>
                      </a:cubicBezTo>
                      <a:cubicBezTo>
                        <a:pt x="624" y="338"/>
                        <a:pt x="667" y="348"/>
                        <a:pt x="667" y="348"/>
                      </a:cubicBezTo>
                      <a:cubicBezTo>
                        <a:pt x="761" y="419"/>
                        <a:pt x="858" y="481"/>
                        <a:pt x="964" y="533"/>
                      </a:cubicBezTo>
                      <a:cubicBezTo>
                        <a:pt x="1019" y="560"/>
                        <a:pt x="969" y="547"/>
                        <a:pt x="1026" y="564"/>
                      </a:cubicBezTo>
                      <a:cubicBezTo>
                        <a:pt x="1083" y="580"/>
                        <a:pt x="1142" y="587"/>
                        <a:pt x="1200" y="605"/>
                      </a:cubicBezTo>
                      <a:cubicBezTo>
                        <a:pt x="1220" y="611"/>
                        <a:pt x="1262" y="625"/>
                        <a:pt x="1262" y="625"/>
                      </a:cubicBezTo>
                      <a:cubicBezTo>
                        <a:pt x="1302" y="666"/>
                        <a:pt x="1337" y="705"/>
                        <a:pt x="1385" y="738"/>
                      </a:cubicBezTo>
                      <a:cubicBezTo>
                        <a:pt x="1408" y="773"/>
                        <a:pt x="1431" y="796"/>
                        <a:pt x="1467" y="820"/>
                      </a:cubicBezTo>
                      <a:cubicBezTo>
                        <a:pt x="1501" y="870"/>
                        <a:pt x="1478" y="845"/>
                        <a:pt x="1549" y="892"/>
                      </a:cubicBezTo>
                      <a:cubicBezTo>
                        <a:pt x="1559" y="898"/>
                        <a:pt x="1569" y="905"/>
                        <a:pt x="1580" y="912"/>
                      </a:cubicBezTo>
                      <a:cubicBezTo>
                        <a:pt x="1590" y="918"/>
                        <a:pt x="1611" y="933"/>
                        <a:pt x="1611" y="933"/>
                      </a:cubicBezTo>
                      <a:cubicBezTo>
                        <a:pt x="1637" y="974"/>
                        <a:pt x="1681" y="1007"/>
                        <a:pt x="1723" y="1035"/>
                      </a:cubicBezTo>
                      <a:cubicBezTo>
                        <a:pt x="1760" y="1090"/>
                        <a:pt x="1781" y="1097"/>
                        <a:pt x="1836" y="1128"/>
                      </a:cubicBezTo>
                      <a:cubicBezTo>
                        <a:pt x="1892" y="1159"/>
                        <a:pt x="1941" y="1201"/>
                        <a:pt x="2000" y="1230"/>
                      </a:cubicBezTo>
                      <a:cubicBezTo>
                        <a:pt x="2039" y="1269"/>
                        <a:pt x="2016" y="1255"/>
                        <a:pt x="2062" y="1271"/>
                      </a:cubicBezTo>
                      <a:cubicBezTo>
                        <a:pt x="2082" y="1277"/>
                        <a:pt x="2123" y="1292"/>
                        <a:pt x="2123" y="1292"/>
                      </a:cubicBezTo>
                      <a:cubicBezTo>
                        <a:pt x="2153" y="1322"/>
                        <a:pt x="2174" y="1339"/>
                        <a:pt x="2216" y="1353"/>
                      </a:cubicBezTo>
                      <a:cubicBezTo>
                        <a:pt x="2229" y="1395"/>
                        <a:pt x="2251" y="1411"/>
                        <a:pt x="2288" y="1435"/>
                      </a:cubicBezTo>
                      <a:cubicBezTo>
                        <a:pt x="2338" y="1513"/>
                        <a:pt x="2273" y="1421"/>
                        <a:pt x="2339" y="1487"/>
                      </a:cubicBezTo>
                      <a:cubicBezTo>
                        <a:pt x="2407" y="1555"/>
                        <a:pt x="2305" y="1480"/>
                        <a:pt x="2390" y="1538"/>
                      </a:cubicBezTo>
                      <a:cubicBezTo>
                        <a:pt x="2416" y="1577"/>
                        <a:pt x="2439" y="1588"/>
                        <a:pt x="2482" y="1610"/>
                      </a:cubicBezTo>
                      <a:cubicBezTo>
                        <a:pt x="2509" y="1648"/>
                        <a:pt x="2537" y="1673"/>
                        <a:pt x="2575" y="1702"/>
                      </a:cubicBezTo>
                      <a:cubicBezTo>
                        <a:pt x="2628" y="1784"/>
                        <a:pt x="2557" y="1684"/>
                        <a:pt x="2626" y="1753"/>
                      </a:cubicBezTo>
                      <a:cubicBezTo>
                        <a:pt x="2658" y="1785"/>
                        <a:pt x="2663" y="1806"/>
                        <a:pt x="2708" y="1835"/>
                      </a:cubicBezTo>
                      <a:cubicBezTo>
                        <a:pt x="2741" y="1884"/>
                        <a:pt x="2724" y="1853"/>
                        <a:pt x="2749" y="1928"/>
                      </a:cubicBezTo>
                      <a:cubicBezTo>
                        <a:pt x="2752" y="1938"/>
                        <a:pt x="2759" y="1958"/>
                        <a:pt x="2759" y="1958"/>
                      </a:cubicBezTo>
                      <a:cubicBezTo>
                        <a:pt x="2758" y="1971"/>
                        <a:pt x="2772" y="2097"/>
                        <a:pt x="2729" y="2133"/>
                      </a:cubicBezTo>
                      <a:cubicBezTo>
                        <a:pt x="2720" y="2139"/>
                        <a:pt x="2707" y="2137"/>
                        <a:pt x="2698" y="2143"/>
                      </a:cubicBezTo>
                      <a:cubicBezTo>
                        <a:pt x="2665" y="2160"/>
                        <a:pt x="2640" y="2193"/>
                        <a:pt x="2605" y="2205"/>
                      </a:cubicBezTo>
                      <a:cubicBezTo>
                        <a:pt x="2387" y="2276"/>
                        <a:pt x="2167" y="2287"/>
                        <a:pt x="1939" y="2297"/>
                      </a:cubicBezTo>
                      <a:cubicBezTo>
                        <a:pt x="1878" y="2316"/>
                        <a:pt x="1816" y="2338"/>
                        <a:pt x="1754" y="2348"/>
                      </a:cubicBezTo>
                      <a:cubicBezTo>
                        <a:pt x="1690" y="2357"/>
                        <a:pt x="1676" y="2353"/>
                        <a:pt x="1621" y="2369"/>
                      </a:cubicBezTo>
                      <a:cubicBezTo>
                        <a:pt x="1528" y="2394"/>
                        <a:pt x="1437" y="2431"/>
                        <a:pt x="1344" y="2451"/>
                      </a:cubicBezTo>
                      <a:cubicBezTo>
                        <a:pt x="1259" y="2468"/>
                        <a:pt x="1173" y="2471"/>
                        <a:pt x="1088" y="2481"/>
                      </a:cubicBezTo>
                      <a:cubicBezTo>
                        <a:pt x="1029" y="2487"/>
                        <a:pt x="972" y="2507"/>
                        <a:pt x="913" y="2512"/>
                      </a:cubicBezTo>
                      <a:cubicBezTo>
                        <a:pt x="865" y="2515"/>
                        <a:pt x="817" y="2517"/>
                        <a:pt x="770" y="2522"/>
                      </a:cubicBezTo>
                      <a:cubicBezTo>
                        <a:pt x="625" y="2535"/>
                        <a:pt x="483" y="2571"/>
                        <a:pt x="339" y="2584"/>
                      </a:cubicBezTo>
                      <a:cubicBezTo>
                        <a:pt x="270" y="2606"/>
                        <a:pt x="348" y="2583"/>
                        <a:pt x="226" y="2604"/>
                      </a:cubicBezTo>
                      <a:cubicBezTo>
                        <a:pt x="170" y="2613"/>
                        <a:pt x="115" y="2637"/>
                        <a:pt x="62" y="2656"/>
                      </a:cubicBezTo>
                      <a:cubicBezTo>
                        <a:pt x="55" y="2666"/>
                        <a:pt x="45" y="2674"/>
                        <a:pt x="41" y="2686"/>
                      </a:cubicBezTo>
                      <a:cubicBezTo>
                        <a:pt x="32" y="2705"/>
                        <a:pt x="21" y="2748"/>
                        <a:pt x="21" y="2748"/>
                      </a:cubicBezTo>
                      <a:cubicBezTo>
                        <a:pt x="0" y="3063"/>
                        <a:pt x="4" y="2932"/>
                        <a:pt x="21" y="3456"/>
                      </a:cubicBezTo>
                      <a:cubicBezTo>
                        <a:pt x="21" y="3466"/>
                        <a:pt x="34" y="3618"/>
                        <a:pt x="52" y="3630"/>
                      </a:cubicBezTo>
                      <a:cubicBezTo>
                        <a:pt x="85" y="3652"/>
                        <a:pt x="82" y="3637"/>
                        <a:pt x="82" y="3661"/>
                      </a:cubicBezTo>
                    </a:path>
                  </a:pathLst>
                </a:custGeom>
                <a:noFill/>
                <a:ln w="349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sp>
              <p:nvSpPr>
                <p:cNvPr id="430103" name="Text Box 23"/>
                <p:cNvSpPr txBox="1">
                  <a:spLocks noChangeArrowheads="1"/>
                </p:cNvSpPr>
                <p:nvPr/>
              </p:nvSpPr>
              <p:spPr bwMode="auto">
                <a:xfrm>
                  <a:off x="1738" y="209"/>
                  <a:ext cx="1993"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000" smtClean="0">
                      <a:solidFill>
                        <a:srgbClr val="FFFFFF"/>
                      </a:solidFill>
                      <a:latin typeface="Arial" charset="0"/>
                      <a:ea typeface="ＭＳ Ｐゴシック" charset="0"/>
                    </a:rPr>
                    <a:t>Gases destroy ozone here</a:t>
                  </a:r>
                  <a:endParaRPr lang="en-US" sz="2400" smtClean="0">
                    <a:solidFill>
                      <a:srgbClr val="FFFFFF"/>
                    </a:solidFill>
                    <a:latin typeface="Times" charset="0"/>
                    <a:ea typeface="ＭＳ Ｐゴシック" charset="0"/>
                  </a:endParaRPr>
                </a:p>
              </p:txBody>
            </p:sp>
            <p:sp>
              <p:nvSpPr>
                <p:cNvPr id="430104" name="Line 24"/>
                <p:cNvSpPr>
                  <a:spLocks noChangeShapeType="1"/>
                </p:cNvSpPr>
                <p:nvPr/>
              </p:nvSpPr>
              <p:spPr bwMode="auto">
                <a:xfrm flipV="1">
                  <a:off x="2160" y="1306"/>
                  <a:ext cx="1056" cy="720"/>
                </a:xfrm>
                <a:prstGeom prst="line">
                  <a:avLst/>
                </a:prstGeom>
                <a:noFill/>
                <a:ln w="31750">
                  <a:solidFill>
                    <a:schemeClr val="bg1"/>
                  </a:solidFill>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sp>
              <p:nvSpPr>
                <p:cNvPr id="430105" name="Text Box 25"/>
                <p:cNvSpPr txBox="1">
                  <a:spLocks noChangeArrowheads="1"/>
                </p:cNvSpPr>
                <p:nvPr/>
              </p:nvSpPr>
              <p:spPr bwMode="auto">
                <a:xfrm>
                  <a:off x="1248" y="3744"/>
                  <a:ext cx="146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400" smtClean="0">
                      <a:solidFill>
                        <a:srgbClr val="FFFFFF"/>
                      </a:solidFill>
                      <a:latin typeface="Times" charset="0"/>
                      <a:ea typeface="ＭＳ Ｐゴシック" charset="0"/>
                    </a:rPr>
                    <a:t>Amount of ozone</a:t>
                  </a:r>
                </a:p>
              </p:txBody>
            </p:sp>
            <p:sp>
              <p:nvSpPr>
                <p:cNvPr id="430106" name="Freeform 26"/>
                <p:cNvSpPr>
                  <a:spLocks/>
                </p:cNvSpPr>
                <p:nvPr/>
              </p:nvSpPr>
              <p:spPr bwMode="auto">
                <a:xfrm>
                  <a:off x="768" y="1354"/>
                  <a:ext cx="2143" cy="984"/>
                </a:xfrm>
                <a:custGeom>
                  <a:avLst/>
                  <a:gdLst>
                    <a:gd name="T0" fmla="*/ 2143 w 2143"/>
                    <a:gd name="T1" fmla="*/ 0 h 984"/>
                    <a:gd name="T2" fmla="*/ 1979 w 2143"/>
                    <a:gd name="T3" fmla="*/ 31 h 984"/>
                    <a:gd name="T4" fmla="*/ 1928 w 2143"/>
                    <a:gd name="T5" fmla="*/ 41 h 984"/>
                    <a:gd name="T6" fmla="*/ 1866 w 2143"/>
                    <a:gd name="T7" fmla="*/ 61 h 984"/>
                    <a:gd name="T8" fmla="*/ 1733 w 2143"/>
                    <a:gd name="T9" fmla="*/ 113 h 984"/>
                    <a:gd name="T10" fmla="*/ 1836 w 2143"/>
                    <a:gd name="T11" fmla="*/ 133 h 984"/>
                    <a:gd name="T12" fmla="*/ 1805 w 2143"/>
                    <a:gd name="T13" fmla="*/ 154 h 984"/>
                    <a:gd name="T14" fmla="*/ 1589 w 2143"/>
                    <a:gd name="T15" fmla="*/ 174 h 984"/>
                    <a:gd name="T16" fmla="*/ 1189 w 2143"/>
                    <a:gd name="T17" fmla="*/ 184 h 984"/>
                    <a:gd name="T18" fmla="*/ 1077 w 2143"/>
                    <a:gd name="T19" fmla="*/ 195 h 984"/>
                    <a:gd name="T20" fmla="*/ 1128 w 2143"/>
                    <a:gd name="T21" fmla="*/ 184 h 984"/>
                    <a:gd name="T22" fmla="*/ 1097 w 2143"/>
                    <a:gd name="T23" fmla="*/ 195 h 984"/>
                    <a:gd name="T24" fmla="*/ 1056 w 2143"/>
                    <a:gd name="T25" fmla="*/ 205 h 984"/>
                    <a:gd name="T26" fmla="*/ 851 w 2143"/>
                    <a:gd name="T27" fmla="*/ 215 h 984"/>
                    <a:gd name="T28" fmla="*/ 400 w 2143"/>
                    <a:gd name="T29" fmla="*/ 277 h 984"/>
                    <a:gd name="T30" fmla="*/ 174 w 2143"/>
                    <a:gd name="T31" fmla="*/ 318 h 984"/>
                    <a:gd name="T32" fmla="*/ 82 w 2143"/>
                    <a:gd name="T33" fmla="*/ 359 h 984"/>
                    <a:gd name="T34" fmla="*/ 20 w 2143"/>
                    <a:gd name="T35" fmla="*/ 523 h 984"/>
                    <a:gd name="T36" fmla="*/ 0 w 2143"/>
                    <a:gd name="T37" fmla="*/ 697 h 984"/>
                    <a:gd name="T38" fmla="*/ 31 w 2143"/>
                    <a:gd name="T39" fmla="*/ 789 h 984"/>
                    <a:gd name="T40" fmla="*/ 123 w 2143"/>
                    <a:gd name="T41" fmla="*/ 800 h 984"/>
                    <a:gd name="T42" fmla="*/ 523 w 2143"/>
                    <a:gd name="T43" fmla="*/ 871 h 984"/>
                    <a:gd name="T44" fmla="*/ 1374 w 2143"/>
                    <a:gd name="T45" fmla="*/ 933 h 984"/>
                    <a:gd name="T46" fmla="*/ 1651 w 2143"/>
                    <a:gd name="T47" fmla="*/ 943 h 984"/>
                    <a:gd name="T48" fmla="*/ 1651 w 2143"/>
                    <a:gd name="T49" fmla="*/ 984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3" h="984">
                      <a:moveTo>
                        <a:pt x="2143" y="0"/>
                      </a:moveTo>
                      <a:cubicBezTo>
                        <a:pt x="2087" y="9"/>
                        <a:pt x="2034" y="21"/>
                        <a:pt x="1979" y="31"/>
                      </a:cubicBezTo>
                      <a:cubicBezTo>
                        <a:pt x="1961" y="33"/>
                        <a:pt x="1944" y="36"/>
                        <a:pt x="1928" y="41"/>
                      </a:cubicBezTo>
                      <a:cubicBezTo>
                        <a:pt x="1907" y="46"/>
                        <a:pt x="1866" y="61"/>
                        <a:pt x="1866" y="61"/>
                      </a:cubicBezTo>
                      <a:cubicBezTo>
                        <a:pt x="1825" y="89"/>
                        <a:pt x="1780" y="100"/>
                        <a:pt x="1733" y="113"/>
                      </a:cubicBezTo>
                      <a:cubicBezTo>
                        <a:pt x="1767" y="119"/>
                        <a:pt x="1805" y="115"/>
                        <a:pt x="1836" y="133"/>
                      </a:cubicBezTo>
                      <a:cubicBezTo>
                        <a:pt x="1846" y="139"/>
                        <a:pt x="1817" y="151"/>
                        <a:pt x="1805" y="154"/>
                      </a:cubicBezTo>
                      <a:cubicBezTo>
                        <a:pt x="1733" y="167"/>
                        <a:pt x="1661" y="171"/>
                        <a:pt x="1589" y="174"/>
                      </a:cubicBezTo>
                      <a:cubicBezTo>
                        <a:pt x="1455" y="179"/>
                        <a:pt x="1322" y="180"/>
                        <a:pt x="1189" y="184"/>
                      </a:cubicBezTo>
                      <a:cubicBezTo>
                        <a:pt x="1151" y="187"/>
                        <a:pt x="1114" y="195"/>
                        <a:pt x="1077" y="195"/>
                      </a:cubicBezTo>
                      <a:cubicBezTo>
                        <a:pt x="1059" y="195"/>
                        <a:pt x="1110" y="184"/>
                        <a:pt x="1128" y="184"/>
                      </a:cubicBezTo>
                      <a:cubicBezTo>
                        <a:pt x="1138" y="184"/>
                        <a:pt x="1107" y="191"/>
                        <a:pt x="1097" y="195"/>
                      </a:cubicBezTo>
                      <a:cubicBezTo>
                        <a:pt x="1083" y="198"/>
                        <a:pt x="1070" y="203"/>
                        <a:pt x="1056" y="205"/>
                      </a:cubicBezTo>
                      <a:cubicBezTo>
                        <a:pt x="987" y="210"/>
                        <a:pt x="919" y="211"/>
                        <a:pt x="851" y="215"/>
                      </a:cubicBezTo>
                      <a:cubicBezTo>
                        <a:pt x="702" y="262"/>
                        <a:pt x="557" y="268"/>
                        <a:pt x="400" y="277"/>
                      </a:cubicBezTo>
                      <a:cubicBezTo>
                        <a:pt x="324" y="301"/>
                        <a:pt x="252" y="308"/>
                        <a:pt x="174" y="318"/>
                      </a:cubicBezTo>
                      <a:cubicBezTo>
                        <a:pt x="101" y="341"/>
                        <a:pt x="130" y="325"/>
                        <a:pt x="82" y="359"/>
                      </a:cubicBezTo>
                      <a:cubicBezTo>
                        <a:pt x="46" y="409"/>
                        <a:pt x="40" y="466"/>
                        <a:pt x="20" y="523"/>
                      </a:cubicBezTo>
                      <a:cubicBezTo>
                        <a:pt x="13" y="581"/>
                        <a:pt x="0" y="638"/>
                        <a:pt x="0" y="697"/>
                      </a:cubicBezTo>
                      <a:cubicBezTo>
                        <a:pt x="0" y="706"/>
                        <a:pt x="4" y="779"/>
                        <a:pt x="31" y="789"/>
                      </a:cubicBezTo>
                      <a:cubicBezTo>
                        <a:pt x="60" y="799"/>
                        <a:pt x="92" y="796"/>
                        <a:pt x="123" y="800"/>
                      </a:cubicBezTo>
                      <a:cubicBezTo>
                        <a:pt x="241" y="876"/>
                        <a:pt x="387" y="864"/>
                        <a:pt x="523" y="871"/>
                      </a:cubicBezTo>
                      <a:cubicBezTo>
                        <a:pt x="800" y="921"/>
                        <a:pt x="1092" y="915"/>
                        <a:pt x="1374" y="933"/>
                      </a:cubicBezTo>
                      <a:cubicBezTo>
                        <a:pt x="1463" y="961"/>
                        <a:pt x="1562" y="902"/>
                        <a:pt x="1651" y="943"/>
                      </a:cubicBezTo>
                      <a:cubicBezTo>
                        <a:pt x="1663" y="948"/>
                        <a:pt x="1651" y="970"/>
                        <a:pt x="1651" y="984"/>
                      </a:cubicBezTo>
                    </a:path>
                  </a:pathLst>
                </a:custGeom>
                <a:noFill/>
                <a:ln w="31750" cap="flat">
                  <a:solidFill>
                    <a:schemeClr val="bg1"/>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sp>
              <p:nvSpPr>
                <p:cNvPr id="430107" name="Text Box 27"/>
                <p:cNvSpPr txBox="1">
                  <a:spLocks noChangeArrowheads="1"/>
                </p:cNvSpPr>
                <p:nvPr/>
              </p:nvSpPr>
              <p:spPr bwMode="auto">
                <a:xfrm>
                  <a:off x="336" y="1824"/>
                  <a:ext cx="30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smtClean="0">
                      <a:solidFill>
                        <a:srgbClr val="FFFFFF"/>
                      </a:solidFill>
                      <a:latin typeface="Times" charset="0"/>
                      <a:ea typeface="ＭＳ Ｐゴシック" charset="0"/>
                    </a:rPr>
                    <a:t>20</a:t>
                  </a:r>
                  <a:endParaRPr lang="en-US" sz="2400" smtClean="0">
                    <a:solidFill>
                      <a:srgbClr val="000000"/>
                    </a:solidFill>
                    <a:latin typeface="Times" charset="0"/>
                    <a:ea typeface="ＭＳ Ｐゴシック" charset="0"/>
                  </a:endParaRPr>
                </a:p>
              </p:txBody>
            </p:sp>
            <p:sp>
              <p:nvSpPr>
                <p:cNvPr id="430108" name="Text Box 28"/>
                <p:cNvSpPr txBox="1">
                  <a:spLocks noChangeArrowheads="1"/>
                </p:cNvSpPr>
                <p:nvPr/>
              </p:nvSpPr>
              <p:spPr bwMode="auto">
                <a:xfrm>
                  <a:off x="480" y="3418"/>
                  <a:ext cx="11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50000"/>
                    </a:spcBef>
                    <a:spcAft>
                      <a:spcPct val="0"/>
                    </a:spcAft>
                  </a:pPr>
                  <a:r>
                    <a:rPr lang="en-US" sz="2400" smtClean="0">
                      <a:solidFill>
                        <a:srgbClr val="FFFFFF"/>
                      </a:solidFill>
                      <a:latin typeface="Times" charset="0"/>
                      <a:ea typeface="ＭＳ Ｐゴシック" charset="0"/>
                    </a:rPr>
                    <a:t>0</a:t>
                  </a:r>
                </a:p>
              </p:txBody>
            </p:sp>
            <p:sp>
              <p:nvSpPr>
                <p:cNvPr id="430109" name="Line 29"/>
                <p:cNvSpPr>
                  <a:spLocks noChangeShapeType="1"/>
                </p:cNvSpPr>
                <p:nvPr/>
              </p:nvSpPr>
              <p:spPr bwMode="auto">
                <a:xfrm flipH="1">
                  <a:off x="624" y="1968"/>
                  <a:ext cx="96" cy="0"/>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sp>
              <p:nvSpPr>
                <p:cNvPr id="430110" name="Line 30"/>
                <p:cNvSpPr>
                  <a:spLocks noChangeShapeType="1"/>
                </p:cNvSpPr>
                <p:nvPr/>
              </p:nvSpPr>
              <p:spPr bwMode="auto">
                <a:xfrm flipH="1">
                  <a:off x="624" y="480"/>
                  <a:ext cx="96" cy="0"/>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grpSp>
        </p:grpSp>
      </p:grpSp>
      <p:grpSp>
        <p:nvGrpSpPr>
          <p:cNvPr id="7" name="Group 31"/>
          <p:cNvGrpSpPr>
            <a:grpSpLocks/>
          </p:cNvGrpSpPr>
          <p:nvPr/>
        </p:nvGrpSpPr>
        <p:grpSpPr bwMode="auto">
          <a:xfrm>
            <a:off x="4038600" y="3505200"/>
            <a:ext cx="2438400" cy="1981200"/>
            <a:chOff x="2544" y="2208"/>
            <a:chExt cx="1536" cy="1248"/>
          </a:xfrm>
        </p:grpSpPr>
        <p:grpSp>
          <p:nvGrpSpPr>
            <p:cNvPr id="8" name="Group 32"/>
            <p:cNvGrpSpPr>
              <a:grpSpLocks/>
            </p:cNvGrpSpPr>
            <p:nvPr/>
          </p:nvGrpSpPr>
          <p:grpSpPr bwMode="auto">
            <a:xfrm>
              <a:off x="2688" y="2208"/>
              <a:ext cx="1392" cy="1248"/>
              <a:chOff x="2688" y="2208"/>
              <a:chExt cx="1392" cy="1248"/>
            </a:xfrm>
          </p:grpSpPr>
          <p:sp>
            <p:nvSpPr>
              <p:cNvPr id="430113" name="AutoShape 33"/>
              <p:cNvSpPr>
                <a:spLocks noChangeArrowheads="1"/>
              </p:cNvSpPr>
              <p:nvPr/>
            </p:nvSpPr>
            <p:spPr bwMode="auto">
              <a:xfrm rot="10799999">
                <a:off x="3696" y="2208"/>
                <a:ext cx="384" cy="288"/>
              </a:xfrm>
              <a:prstGeom prst="notchedRightArrow">
                <a:avLst>
                  <a:gd name="adj1" fmla="val 50000"/>
                  <a:gd name="adj2" fmla="val 33333"/>
                </a:avLst>
              </a:prstGeom>
              <a:solidFill>
                <a:srgbClr val="FF00FF"/>
              </a:solidFill>
              <a:ln w="9525">
                <a:solidFill>
                  <a:srgbClr val="FF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sp>
            <p:nvSpPr>
              <p:cNvPr id="430114" name="Text Box 34"/>
              <p:cNvSpPr txBox="1">
                <a:spLocks noChangeArrowheads="1"/>
              </p:cNvSpPr>
              <p:nvPr/>
            </p:nvSpPr>
            <p:spPr bwMode="auto">
              <a:xfrm>
                <a:off x="3347" y="2250"/>
                <a:ext cx="31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400" smtClean="0">
                    <a:solidFill>
                      <a:srgbClr val="41DF3C"/>
                    </a:solidFill>
                    <a:latin typeface="Arial Rounded MT Bold" charset="0"/>
                    <a:ea typeface="ＭＳ Ｐゴシック" charset="0"/>
                  </a:rPr>
                  <a:t>Cl</a:t>
                </a:r>
              </a:p>
            </p:txBody>
          </p:sp>
          <p:sp>
            <p:nvSpPr>
              <p:cNvPr id="430115" name="AutoShape 35"/>
              <p:cNvSpPr>
                <a:spLocks noChangeArrowheads="1"/>
              </p:cNvSpPr>
              <p:nvPr/>
            </p:nvSpPr>
            <p:spPr bwMode="auto">
              <a:xfrm rot="-18460690">
                <a:off x="3072" y="2448"/>
                <a:ext cx="288" cy="384"/>
              </a:xfrm>
              <a:prstGeom prst="downArrow">
                <a:avLst>
                  <a:gd name="adj1" fmla="val 50000"/>
                  <a:gd name="adj2" fmla="val 33333"/>
                </a:avLst>
              </a:prstGeom>
              <a:solidFill>
                <a:srgbClr val="FF00FF"/>
              </a:solidFill>
              <a:ln w="9525">
                <a:solidFill>
                  <a:srgbClr val="FF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sp>
            <p:nvSpPr>
              <p:cNvPr id="430116" name="Text Box 36"/>
              <p:cNvSpPr txBox="1">
                <a:spLocks noChangeArrowheads="1"/>
              </p:cNvSpPr>
              <p:nvPr/>
            </p:nvSpPr>
            <p:spPr bwMode="auto">
              <a:xfrm>
                <a:off x="3168" y="2688"/>
                <a:ext cx="761"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smtClean="0">
                    <a:solidFill>
                      <a:srgbClr val="41DF3C"/>
                    </a:solidFill>
                    <a:latin typeface="Arial Rounded MT Bold" charset="0"/>
                    <a:ea typeface="ＭＳ Ｐゴシック" charset="0"/>
                  </a:rPr>
                  <a:t>Ozone</a:t>
                </a:r>
              </a:p>
            </p:txBody>
          </p:sp>
          <p:pic>
            <p:nvPicPr>
              <p:cNvPr id="430117" name="Picture 37"/>
              <p:cNvPicPr>
                <a:picLocks noChangeAspect="1" noChangeArrowheads="1"/>
              </p:cNvPicPr>
              <p:nvPr/>
            </p:nvPicPr>
            <p:blipFill>
              <a:blip r:embed="rId4" cstate="print">
                <a:alphaModFix amt="51000"/>
                <a:extLst>
                  <a:ext uri="{28A0092B-C50C-407E-A947-70E740481C1C}">
                    <a14:useLocalDpi xmlns="" xmlns:a14="http://schemas.microsoft.com/office/drawing/2010/main" val="0"/>
                  </a:ext>
                </a:extLst>
              </a:blip>
              <a:srcRect/>
              <a:stretch>
                <a:fillRect/>
              </a:stretch>
            </p:blipFill>
            <p:spPr bwMode="auto">
              <a:xfrm>
                <a:off x="2688" y="3024"/>
                <a:ext cx="432" cy="432"/>
              </a:xfrm>
              <a:prstGeom prst="rect">
                <a:avLst/>
              </a:prstGeom>
              <a:noFill/>
              <a:extLst>
                <a:ext uri="{909E8E84-426E-40dd-AFC4-6F175D3DCCD1}">
                  <a14:hiddenFill xmlns="" xmlns:a14="http://schemas.microsoft.com/office/drawing/2010/main">
                    <a:solidFill>
                      <a:srgbClr val="FFFFFF">
                        <a:alpha val="50999"/>
                      </a:srgbClr>
                    </a:solidFill>
                  </a14:hiddenFill>
                </a:ext>
              </a:extLst>
            </p:spPr>
          </p:pic>
        </p:grpSp>
        <p:sp>
          <p:nvSpPr>
            <p:cNvPr id="430118" name="Text Box 38"/>
            <p:cNvSpPr txBox="1">
              <a:spLocks noChangeArrowheads="1"/>
            </p:cNvSpPr>
            <p:nvPr/>
          </p:nvSpPr>
          <p:spPr bwMode="auto">
            <a:xfrm>
              <a:off x="2592" y="2656"/>
              <a:ext cx="520"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800" b="1" smtClean="0">
                  <a:solidFill>
                    <a:srgbClr val="41DF3C"/>
                  </a:solidFill>
                  <a:latin typeface="Arial Rounded MT Bold" charset="0"/>
                  <a:ea typeface="ＭＳ Ｐゴシック" charset="0"/>
                </a:rPr>
                <a:t>ClO</a:t>
              </a:r>
              <a:endParaRPr lang="en-US" sz="2400" smtClean="0">
                <a:solidFill>
                  <a:srgbClr val="41DF3C"/>
                </a:solidFill>
                <a:latin typeface="Arial Rounded MT Bold" charset="0"/>
                <a:ea typeface="ＭＳ Ｐゴシック" charset="0"/>
              </a:endParaRPr>
            </a:p>
          </p:txBody>
        </p:sp>
        <p:sp>
          <p:nvSpPr>
            <p:cNvPr id="430119" name="AutoShape 39"/>
            <p:cNvSpPr>
              <a:spLocks noChangeArrowheads="1"/>
            </p:cNvSpPr>
            <p:nvPr/>
          </p:nvSpPr>
          <p:spPr bwMode="auto">
            <a:xfrm rot="-12033473">
              <a:off x="2544" y="2304"/>
              <a:ext cx="288" cy="384"/>
            </a:xfrm>
            <a:prstGeom prst="downArrow">
              <a:avLst>
                <a:gd name="adj1" fmla="val 50000"/>
                <a:gd name="adj2" fmla="val 33333"/>
              </a:avLst>
            </a:prstGeom>
            <a:solidFill>
              <a:srgbClr val="FF00FF"/>
            </a:solidFill>
            <a:ln w="9525">
              <a:solidFill>
                <a:srgbClr val="FF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grpSp>
      <p:grpSp>
        <p:nvGrpSpPr>
          <p:cNvPr id="9" name="Group 40"/>
          <p:cNvGrpSpPr>
            <a:grpSpLocks/>
          </p:cNvGrpSpPr>
          <p:nvPr/>
        </p:nvGrpSpPr>
        <p:grpSpPr bwMode="auto">
          <a:xfrm>
            <a:off x="7010400" y="2438400"/>
            <a:ext cx="1760538" cy="4038600"/>
            <a:chOff x="4416" y="1536"/>
            <a:chExt cx="1109" cy="2544"/>
          </a:xfrm>
        </p:grpSpPr>
        <p:sp>
          <p:nvSpPr>
            <p:cNvPr id="430121" name="Rectangle 41"/>
            <p:cNvSpPr>
              <a:spLocks noChangeArrowheads="1"/>
            </p:cNvSpPr>
            <p:nvPr/>
          </p:nvSpPr>
          <p:spPr bwMode="auto">
            <a:xfrm>
              <a:off x="4656" y="1536"/>
              <a:ext cx="864" cy="1152"/>
            </a:xfrm>
            <a:prstGeom prst="rect">
              <a:avLst/>
            </a:prstGeom>
            <a:noFill/>
            <a:ln w="31750">
              <a:solidFill>
                <a:srgbClr val="FFFF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sp>
          <p:nvSpPr>
            <p:cNvPr id="430122" name="Text Box 42"/>
            <p:cNvSpPr txBox="1">
              <a:spLocks noChangeArrowheads="1"/>
            </p:cNvSpPr>
            <p:nvPr/>
          </p:nvSpPr>
          <p:spPr bwMode="auto">
            <a:xfrm>
              <a:off x="4416" y="3792"/>
              <a:ext cx="1109"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400" b="1" smtClean="0">
                  <a:solidFill>
                    <a:srgbClr val="D9E819"/>
                  </a:solidFill>
                  <a:latin typeface="Arial" charset="0"/>
                  <a:ea typeface="ＭＳ Ｐゴシック" charset="0"/>
                </a:rPr>
                <a:t>Reservoirs</a:t>
              </a:r>
            </a:p>
          </p:txBody>
        </p:sp>
      </p:grpSp>
      <p:grpSp>
        <p:nvGrpSpPr>
          <p:cNvPr id="10" name="Group 43"/>
          <p:cNvGrpSpPr>
            <a:grpSpLocks/>
          </p:cNvGrpSpPr>
          <p:nvPr/>
        </p:nvGrpSpPr>
        <p:grpSpPr bwMode="auto">
          <a:xfrm>
            <a:off x="4038600" y="4114800"/>
            <a:ext cx="2995613" cy="2614613"/>
            <a:chOff x="2544" y="2592"/>
            <a:chExt cx="1887" cy="1647"/>
          </a:xfrm>
        </p:grpSpPr>
        <p:sp>
          <p:nvSpPr>
            <p:cNvPr id="430124" name="AutoShape 44"/>
            <p:cNvSpPr>
              <a:spLocks noChangeArrowheads="1"/>
            </p:cNvSpPr>
            <p:nvPr/>
          </p:nvSpPr>
          <p:spPr bwMode="auto">
            <a:xfrm>
              <a:off x="2544" y="2592"/>
              <a:ext cx="1296" cy="912"/>
            </a:xfrm>
            <a:prstGeom prst="roundRect">
              <a:avLst>
                <a:gd name="adj" fmla="val 16667"/>
              </a:avLst>
            </a:prstGeom>
            <a:noFill/>
            <a:ln w="317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FFFFFF"/>
                </a:solidFill>
                <a:latin typeface="Arial" charset="0"/>
                <a:ea typeface="ＭＳ Ｐゴシック" charset="0"/>
              </a:endParaRPr>
            </a:p>
          </p:txBody>
        </p:sp>
        <p:sp>
          <p:nvSpPr>
            <p:cNvPr id="430125" name="Text Box 45"/>
            <p:cNvSpPr txBox="1">
              <a:spLocks noChangeArrowheads="1"/>
            </p:cNvSpPr>
            <p:nvPr/>
          </p:nvSpPr>
          <p:spPr bwMode="auto">
            <a:xfrm>
              <a:off x="3014" y="3721"/>
              <a:ext cx="1417" cy="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400" b="1" smtClean="0">
                  <a:solidFill>
                    <a:srgbClr val="E61E28"/>
                  </a:solidFill>
                  <a:latin typeface="Arial" charset="0"/>
                  <a:ea typeface="ＭＳ Ｐゴシック" charset="0"/>
                </a:rPr>
                <a:t>Activated</a:t>
              </a:r>
            </a:p>
            <a:p>
              <a:pPr defTabSz="914400" eaLnBrk="0" fontAlgn="base" hangingPunct="0">
                <a:spcBef>
                  <a:spcPct val="0"/>
                </a:spcBef>
                <a:spcAft>
                  <a:spcPct val="0"/>
                </a:spcAft>
              </a:pPr>
              <a:r>
                <a:rPr lang="en-US" sz="2400" b="1" smtClean="0">
                  <a:solidFill>
                    <a:srgbClr val="E61E28"/>
                  </a:solidFill>
                  <a:latin typeface="Arial" charset="0"/>
                  <a:ea typeface="ＭＳ Ｐゴシック" charset="0"/>
                </a:rPr>
                <a:t>for ozone loss</a:t>
              </a:r>
            </a:p>
          </p:txBody>
        </p:sp>
      </p:grpSp>
      <p:sp>
        <p:nvSpPr>
          <p:cNvPr id="46" name="TextBox 45"/>
          <p:cNvSpPr txBox="1"/>
          <p:nvPr/>
        </p:nvSpPr>
        <p:spPr>
          <a:xfrm>
            <a:off x="152400" y="5943600"/>
            <a:ext cx="990600" cy="738664"/>
          </a:xfrm>
          <a:prstGeom prst="rect">
            <a:avLst/>
          </a:prstGeom>
          <a:noFill/>
          <a:ln w="12700">
            <a:solidFill>
              <a:srgbClr val="FFFF00"/>
            </a:solidFill>
          </a:ln>
        </p:spPr>
        <p:txBody>
          <a:bodyPr wrap="square" rtlCol="0">
            <a:spAutoFit/>
          </a:bodyPr>
          <a:lstStyle/>
          <a:p>
            <a:pPr algn="ctr"/>
            <a:r>
              <a:rPr lang="en-US" sz="1400" dirty="0" smtClean="0">
                <a:solidFill>
                  <a:srgbClr val="FFFF00"/>
                </a:solidFill>
                <a:latin typeface="Comic Sans MS" pitchFamily="66" charset="0"/>
              </a:rPr>
              <a:t>Slide by Susan Solomon</a:t>
            </a:r>
            <a:endParaRPr lang="en-US" sz="1400" dirty="0">
              <a:solidFill>
                <a:srgbClr val="FFFF00"/>
              </a:solidFill>
              <a:latin typeface="Comic Sans MS" pitchFamily="66" charset="0"/>
            </a:endParaRPr>
          </a:p>
        </p:txBody>
      </p:sp>
    </p:spTree>
    <p:extLst>
      <p:ext uri="{BB962C8B-B14F-4D97-AF65-F5344CB8AC3E}">
        <p14:creationId xmlns="" xmlns:p14="http://schemas.microsoft.com/office/powerpoint/2010/main" val="16018740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30091"/>
                                        </p:tgtEl>
                                        <p:attrNameLst>
                                          <p:attrName>style.visibility</p:attrName>
                                        </p:attrNameLst>
                                      </p:cBhvr>
                                      <p:to>
                                        <p:strVal val="visible"/>
                                      </p:to>
                                    </p:set>
                                    <p:animEffect transition="in" filter="wipe(down)">
                                      <p:cBhvr>
                                        <p:cTn id="20" dur="500"/>
                                        <p:tgtEl>
                                          <p:spTgt spid="4300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1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72200" y="152400"/>
            <a:ext cx="2463800" cy="245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571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b="44115"/>
          <a:stretch>
            <a:fillRect/>
          </a:stretch>
        </p:blipFill>
        <p:spPr bwMode="auto">
          <a:xfrm>
            <a:off x="-76200" y="228600"/>
            <a:ext cx="6024563" cy="633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716" name="Text Box 5"/>
          <p:cNvSpPr txBox="1">
            <a:spLocks noChangeArrowheads="1"/>
          </p:cNvSpPr>
          <p:nvPr/>
        </p:nvSpPr>
        <p:spPr bwMode="auto">
          <a:xfrm rot="-5400000">
            <a:off x="-1371600" y="2382838"/>
            <a:ext cx="441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spcBef>
                <a:spcPct val="50000"/>
              </a:spcBef>
            </a:pPr>
            <a:r>
              <a:rPr lang="en-US" b="1">
                <a:solidFill>
                  <a:prstClr val="black"/>
                </a:solidFill>
                <a:latin typeface="Geneva" charset="0"/>
              </a:rPr>
              <a:t>Amount of chlorine</a:t>
            </a:r>
          </a:p>
        </p:txBody>
      </p:sp>
      <p:sp>
        <p:nvSpPr>
          <p:cNvPr id="115717" name="Text Box 4"/>
          <p:cNvSpPr txBox="1">
            <a:spLocks noChangeArrowheads="1"/>
          </p:cNvSpPr>
          <p:nvPr/>
        </p:nvSpPr>
        <p:spPr bwMode="auto">
          <a:xfrm>
            <a:off x="5943600" y="2743200"/>
            <a:ext cx="3200400" cy="378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spcBef>
                <a:spcPct val="50000"/>
              </a:spcBef>
            </a:pPr>
            <a:r>
              <a:rPr lang="en-US" b="1">
                <a:solidFill>
                  <a:prstClr val="white"/>
                </a:solidFill>
                <a:latin typeface="Geneva" charset="0"/>
              </a:rPr>
              <a:t>Concern about ozone depletion led the nations of the world to agree to a Montreal Protocol to freeze and then phaseout the chemicals that caused ozone depletion.</a:t>
            </a:r>
          </a:p>
        </p:txBody>
      </p:sp>
      <p:sp>
        <p:nvSpPr>
          <p:cNvPr id="6" name="TextBox 5"/>
          <p:cNvSpPr txBox="1"/>
          <p:nvPr/>
        </p:nvSpPr>
        <p:spPr>
          <a:xfrm>
            <a:off x="8077200" y="6043136"/>
            <a:ext cx="990600" cy="738664"/>
          </a:xfrm>
          <a:prstGeom prst="rect">
            <a:avLst/>
          </a:prstGeom>
          <a:noFill/>
          <a:ln w="12700">
            <a:solidFill>
              <a:srgbClr val="FFFF00"/>
            </a:solidFill>
          </a:ln>
        </p:spPr>
        <p:txBody>
          <a:bodyPr wrap="square" rtlCol="0">
            <a:spAutoFit/>
          </a:bodyPr>
          <a:lstStyle/>
          <a:p>
            <a:pPr algn="ctr"/>
            <a:r>
              <a:rPr lang="en-US" sz="1400" dirty="0" smtClean="0">
                <a:solidFill>
                  <a:srgbClr val="FFFF00"/>
                </a:solidFill>
                <a:latin typeface="Comic Sans MS" pitchFamily="66" charset="0"/>
              </a:rPr>
              <a:t>Slide by Susan Solomon</a:t>
            </a:r>
            <a:endParaRPr lang="en-US" sz="1400" dirty="0">
              <a:solidFill>
                <a:srgbClr val="FFFF00"/>
              </a:solidFill>
              <a:latin typeface="Comic Sans MS" pitchFamily="66" charset="0"/>
            </a:endParaRPr>
          </a:p>
        </p:txBody>
      </p:sp>
    </p:spTree>
    <p:extLst>
      <p:ext uri="{BB962C8B-B14F-4D97-AF65-F5344CB8AC3E}">
        <p14:creationId xmlns="" xmlns:p14="http://schemas.microsoft.com/office/powerpoint/2010/main" val="415509170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76200" y="0"/>
            <a:ext cx="9448800" cy="1143000"/>
          </a:xfrm>
        </p:spPr>
        <p:txBody>
          <a:bodyPr/>
          <a:lstStyle/>
          <a:p>
            <a:pPr eaLnBrk="1" hangingPunct="1">
              <a:defRPr/>
            </a:pPr>
            <a:r>
              <a:rPr lang="en-US" dirty="0" smtClean="0"/>
              <a:t>2006 ANTARCTIC OZONE HOLE: MOST SEVERE OBSERVED</a:t>
            </a:r>
          </a:p>
        </p:txBody>
      </p:sp>
      <p:pic>
        <p:nvPicPr>
          <p:cNvPr id="21507" name="Picture 5" descr="ozoneHole2006_low_res"/>
          <p:cNvPicPr>
            <a:picLocks noChangeAspect="1" noChangeArrowheads="1"/>
          </p:cNvPicPr>
          <p:nvPr/>
        </p:nvPicPr>
        <p:blipFill>
          <a:blip r:embed="rId3" cstate="print"/>
          <a:srcRect/>
          <a:stretch>
            <a:fillRect/>
          </a:stretch>
        </p:blipFill>
        <p:spPr bwMode="auto">
          <a:xfrm>
            <a:off x="328613" y="2097088"/>
            <a:ext cx="3081337" cy="3638550"/>
          </a:xfrm>
          <a:prstGeom prst="rect">
            <a:avLst/>
          </a:prstGeom>
          <a:noFill/>
          <a:ln w="9525">
            <a:noFill/>
            <a:miter lim="800000"/>
            <a:headEnd/>
            <a:tailEnd/>
          </a:ln>
        </p:spPr>
      </p:pic>
      <p:sp>
        <p:nvSpPr>
          <p:cNvPr id="21508" name="Rectangle 6"/>
          <p:cNvSpPr>
            <a:spLocks noChangeArrowheads="1"/>
          </p:cNvSpPr>
          <p:nvPr/>
        </p:nvSpPr>
        <p:spPr bwMode="auto">
          <a:xfrm>
            <a:off x="533400" y="1447800"/>
            <a:ext cx="2886075" cy="442913"/>
          </a:xfrm>
          <a:prstGeom prst="rect">
            <a:avLst/>
          </a:prstGeom>
          <a:noFill/>
          <a:ln w="9525">
            <a:noFill/>
            <a:miter lim="800000"/>
            <a:headEnd/>
            <a:tailEnd/>
          </a:ln>
        </p:spPr>
        <p:txBody>
          <a:bodyPr/>
          <a:lstStyle/>
          <a:p>
            <a:pPr marL="342900" indent="-342900">
              <a:spcBef>
                <a:spcPct val="20000"/>
              </a:spcBef>
            </a:pPr>
            <a:r>
              <a:rPr lang="en-US">
                <a:solidFill>
                  <a:schemeClr val="accent2"/>
                </a:solidFill>
                <a:latin typeface="Helvetica" charset="0"/>
              </a:rPr>
              <a:t>Aura OMI – 8 Oct 2006</a:t>
            </a:r>
          </a:p>
        </p:txBody>
      </p:sp>
      <p:pic>
        <p:nvPicPr>
          <p:cNvPr id="21509" name="Picture 7" descr="toms_mins_2006"/>
          <p:cNvPicPr preferRelativeResize="0">
            <a:picLocks noChangeAspect="1" noChangeArrowheads="1"/>
          </p:cNvPicPr>
          <p:nvPr/>
        </p:nvPicPr>
        <p:blipFill>
          <a:blip r:embed="rId4" cstate="print"/>
          <a:srcRect l="7556" t="13956" r="7829" b="10672"/>
          <a:stretch>
            <a:fillRect/>
          </a:stretch>
        </p:blipFill>
        <p:spPr bwMode="auto">
          <a:xfrm>
            <a:off x="3810000" y="1695450"/>
            <a:ext cx="5334000" cy="3687763"/>
          </a:xfrm>
          <a:prstGeom prst="rect">
            <a:avLst/>
          </a:prstGeom>
          <a:noFill/>
          <a:ln w="9525">
            <a:noFill/>
            <a:miter lim="800000"/>
            <a:headEnd/>
            <a:tailEnd/>
          </a:ln>
        </p:spPr>
      </p:pic>
      <p:sp>
        <p:nvSpPr>
          <p:cNvPr id="21510" name="Text Box 8"/>
          <p:cNvSpPr txBox="1">
            <a:spLocks noChangeArrowheads="1"/>
          </p:cNvSpPr>
          <p:nvPr/>
        </p:nvSpPr>
        <p:spPr bwMode="auto">
          <a:xfrm>
            <a:off x="3025775" y="5778500"/>
            <a:ext cx="3338513" cy="336550"/>
          </a:xfrm>
          <a:prstGeom prst="rect">
            <a:avLst/>
          </a:prstGeom>
          <a:noFill/>
          <a:ln w="9525">
            <a:noFill/>
            <a:miter lim="800000"/>
            <a:headEnd/>
            <a:tailEnd/>
          </a:ln>
        </p:spPr>
        <p:txBody>
          <a:bodyPr wrap="none">
            <a:spAutoFit/>
          </a:bodyPr>
          <a:lstStyle/>
          <a:p>
            <a:pPr eaLnBrk="0" hangingPunct="0"/>
            <a:r>
              <a:rPr lang="en-US" sz="1600">
                <a:latin typeface="Arial" charset="0"/>
                <a:ea typeface="MS PGothic" pitchFamily="34" charset="-128"/>
              </a:rPr>
              <a:t>Minimum of 85 DU on 8 Oct 2006</a:t>
            </a:r>
          </a:p>
        </p:txBody>
      </p:sp>
      <p:sp>
        <p:nvSpPr>
          <p:cNvPr id="21511" name="Line 9"/>
          <p:cNvSpPr>
            <a:spLocks noChangeShapeType="1"/>
          </p:cNvSpPr>
          <p:nvPr/>
        </p:nvSpPr>
        <p:spPr bwMode="auto">
          <a:xfrm flipH="1" flipV="1">
            <a:off x="2060575" y="4179888"/>
            <a:ext cx="1858963" cy="1524000"/>
          </a:xfrm>
          <a:prstGeom prst="line">
            <a:avLst/>
          </a:prstGeom>
          <a:noFill/>
          <a:ln w="25400">
            <a:solidFill>
              <a:schemeClr val="tx1"/>
            </a:solidFill>
            <a:round/>
            <a:headEnd/>
            <a:tailEnd type="triangle" w="med" len="med"/>
          </a:ln>
        </p:spPr>
        <p:txBody>
          <a:bodyPr/>
          <a:lstStyle/>
          <a:p>
            <a:endParaRPr lang="en-US"/>
          </a:p>
        </p:txBody>
      </p:sp>
      <p:sp>
        <p:nvSpPr>
          <p:cNvPr id="21512" name="Line 10"/>
          <p:cNvSpPr>
            <a:spLocks noChangeShapeType="1"/>
          </p:cNvSpPr>
          <p:nvPr/>
        </p:nvSpPr>
        <p:spPr bwMode="auto">
          <a:xfrm flipV="1">
            <a:off x="6116638" y="4635500"/>
            <a:ext cx="798512" cy="1149350"/>
          </a:xfrm>
          <a:prstGeom prst="line">
            <a:avLst/>
          </a:prstGeom>
          <a:noFill/>
          <a:ln w="25400">
            <a:solidFill>
              <a:schemeClr val="tx1"/>
            </a:solidFill>
            <a:round/>
            <a:headEnd/>
            <a:tailEnd type="triangle" w="med" len="med"/>
          </a:ln>
        </p:spPr>
        <p:txBody>
          <a:bodyPr/>
          <a:lstStyle/>
          <a:p>
            <a:endParaRPr lang="en-US"/>
          </a:p>
        </p:txBody>
      </p:sp>
      <p:sp>
        <p:nvSpPr>
          <p:cNvPr id="21513" name="Rectangle 11"/>
          <p:cNvSpPr>
            <a:spLocks noChangeArrowheads="1"/>
          </p:cNvSpPr>
          <p:nvPr/>
        </p:nvSpPr>
        <p:spPr bwMode="auto">
          <a:xfrm>
            <a:off x="5638800" y="1447800"/>
            <a:ext cx="2252663" cy="336550"/>
          </a:xfrm>
          <a:prstGeom prst="rect">
            <a:avLst/>
          </a:prstGeom>
          <a:noFill/>
          <a:ln w="9525">
            <a:noFill/>
            <a:miter lim="800000"/>
            <a:headEnd/>
            <a:tailEnd/>
          </a:ln>
        </p:spPr>
        <p:txBody>
          <a:bodyPr wrap="none">
            <a:spAutoFit/>
          </a:bodyPr>
          <a:lstStyle/>
          <a:p>
            <a:r>
              <a:rPr lang="en-US" sz="1600">
                <a:latin typeface="Helvetica" charset="0"/>
              </a:rPr>
              <a:t>Ozone Hole Minimum</a:t>
            </a:r>
          </a:p>
        </p:txBody>
      </p:sp>
      <p:pic>
        <p:nvPicPr>
          <p:cNvPr id="21514" name="Picture 12" descr="ozoneHole2006_low_res"/>
          <p:cNvPicPr>
            <a:picLocks noChangeAspect="1" noChangeArrowheads="1"/>
          </p:cNvPicPr>
          <p:nvPr/>
        </p:nvPicPr>
        <p:blipFill>
          <a:blip r:embed="rId3" cstate="print"/>
          <a:srcRect l="19783" t="91078" r="25711" b="-2362"/>
          <a:stretch>
            <a:fillRect/>
          </a:stretch>
        </p:blipFill>
        <p:spPr bwMode="auto">
          <a:xfrm>
            <a:off x="-304800" y="5181600"/>
            <a:ext cx="3429000" cy="838200"/>
          </a:xfrm>
          <a:prstGeom prst="rect">
            <a:avLst/>
          </a:prstGeom>
          <a:noFill/>
          <a:ln w="9525">
            <a:noFill/>
            <a:miter lim="800000"/>
            <a:headEnd/>
            <a:tailEnd/>
          </a:ln>
        </p:spPr>
      </p:pic>
      <p:sp>
        <p:nvSpPr>
          <p:cNvPr id="21515" name="Text Box 14"/>
          <p:cNvSpPr txBox="1">
            <a:spLocks noChangeArrowheads="1"/>
          </p:cNvSpPr>
          <p:nvPr/>
        </p:nvSpPr>
        <p:spPr bwMode="auto">
          <a:xfrm>
            <a:off x="457200" y="6248400"/>
            <a:ext cx="8528050" cy="366713"/>
          </a:xfrm>
          <a:prstGeom prst="rect">
            <a:avLst/>
          </a:prstGeom>
          <a:noFill/>
          <a:ln w="9525">
            <a:noFill/>
            <a:miter lim="800000"/>
            <a:headEnd/>
            <a:tailEnd/>
          </a:ln>
        </p:spPr>
        <p:txBody>
          <a:bodyPr wrap="none">
            <a:spAutoFit/>
          </a:bodyPr>
          <a:lstStyle/>
          <a:p>
            <a:r>
              <a:rPr lang="en-US">
                <a:solidFill>
                  <a:srgbClr val="FF0000"/>
                </a:solidFill>
                <a:latin typeface="Helvetica" charset="0"/>
              </a:rPr>
              <a:t>The ozone hole is an austral spring phenomenon – it is not there year-round!</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685800" y="0"/>
            <a:ext cx="7772400" cy="1143000"/>
          </a:xfrm>
        </p:spPr>
        <p:txBody>
          <a:bodyPr/>
          <a:lstStyle/>
          <a:p>
            <a:pPr eaLnBrk="1" hangingPunct="1">
              <a:defRPr/>
            </a:pPr>
            <a:r>
              <a:rPr lang="en-US" smtClean="0"/>
              <a:t>VERTICAL STRUCTURE OF THE OZONE HOLE:</a:t>
            </a:r>
            <a:br>
              <a:rPr lang="en-US" smtClean="0"/>
            </a:br>
            <a:r>
              <a:rPr lang="en-US" smtClean="0"/>
              <a:t>near-total depletion in lower stratosphere</a:t>
            </a:r>
          </a:p>
        </p:txBody>
      </p:sp>
      <p:grpSp>
        <p:nvGrpSpPr>
          <p:cNvPr id="23555" name="Group 6"/>
          <p:cNvGrpSpPr>
            <a:grpSpLocks/>
          </p:cNvGrpSpPr>
          <p:nvPr/>
        </p:nvGrpSpPr>
        <p:grpSpPr bwMode="auto">
          <a:xfrm>
            <a:off x="2057400" y="1143000"/>
            <a:ext cx="4495800" cy="5486400"/>
            <a:chOff x="1104" y="624"/>
            <a:chExt cx="2496" cy="3353"/>
          </a:xfrm>
        </p:grpSpPr>
        <p:pic>
          <p:nvPicPr>
            <p:cNvPr id="23556" name="Picture 4"/>
            <p:cNvPicPr>
              <a:picLocks noChangeAspect="1" noChangeArrowheads="1"/>
            </p:cNvPicPr>
            <p:nvPr/>
          </p:nvPicPr>
          <p:blipFill>
            <a:blip r:embed="rId3" cstate="print"/>
            <a:srcRect r="26889" b="6949"/>
            <a:stretch>
              <a:fillRect/>
            </a:stretch>
          </p:blipFill>
          <p:spPr bwMode="auto">
            <a:xfrm>
              <a:off x="1104" y="624"/>
              <a:ext cx="2496" cy="3120"/>
            </a:xfrm>
            <a:prstGeom prst="rect">
              <a:avLst/>
            </a:prstGeom>
            <a:noFill/>
            <a:ln w="9525">
              <a:noFill/>
              <a:miter lim="800000"/>
              <a:headEnd/>
              <a:tailEnd/>
            </a:ln>
          </p:spPr>
        </p:pic>
        <p:pic>
          <p:nvPicPr>
            <p:cNvPr id="23557" name="Picture 5"/>
            <p:cNvPicPr>
              <a:picLocks noChangeAspect="1" noChangeArrowheads="1"/>
            </p:cNvPicPr>
            <p:nvPr/>
          </p:nvPicPr>
          <p:blipFill>
            <a:blip r:embed="rId3" cstate="print"/>
            <a:srcRect l="49210" t="93051"/>
            <a:stretch>
              <a:fillRect/>
            </a:stretch>
          </p:blipFill>
          <p:spPr bwMode="auto">
            <a:xfrm>
              <a:off x="1680" y="3744"/>
              <a:ext cx="1734" cy="233"/>
            </a:xfrm>
            <a:prstGeom prst="rect">
              <a:avLst/>
            </a:prstGeom>
            <a:noFill/>
            <a:ln w="9525">
              <a:noFill/>
              <a:miter lim="800000"/>
              <a:headEnd/>
              <a:tailEnd/>
            </a:ln>
          </p:spPr>
        </p:pic>
      </p:gr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OzoneVol"/>
          <p:cNvPicPr>
            <a:picLocks noChangeAspect="1" noChangeArrowheads="1"/>
          </p:cNvPicPr>
          <p:nvPr/>
        </p:nvPicPr>
        <p:blipFill>
          <a:blip r:embed="rId3" cstate="print">
            <a:lum contrast="10000"/>
          </a:blip>
          <a:srcRect l="8562" r="9589" b="16190"/>
          <a:stretch>
            <a:fillRect/>
          </a:stretch>
        </p:blipFill>
        <p:spPr bwMode="auto">
          <a:xfrm>
            <a:off x="1301750" y="1524000"/>
            <a:ext cx="6610350" cy="4581525"/>
          </a:xfrm>
          <a:prstGeom prst="rect">
            <a:avLst/>
          </a:prstGeom>
          <a:noFill/>
          <a:ln w="9525">
            <a:noFill/>
            <a:miter lim="800000"/>
            <a:headEnd/>
            <a:tailEnd/>
          </a:ln>
        </p:spPr>
      </p:pic>
      <p:sp>
        <p:nvSpPr>
          <p:cNvPr id="146435" name="Text Box 3"/>
          <p:cNvSpPr txBox="1">
            <a:spLocks noChangeArrowheads="1"/>
          </p:cNvSpPr>
          <p:nvPr/>
        </p:nvSpPr>
        <p:spPr bwMode="auto">
          <a:xfrm>
            <a:off x="914400" y="609600"/>
            <a:ext cx="5791200" cy="369332"/>
          </a:xfrm>
          <a:prstGeom prst="rect">
            <a:avLst/>
          </a:prstGeom>
          <a:noFill/>
          <a:ln w="9525">
            <a:noFill/>
            <a:miter lim="800000"/>
            <a:headEnd/>
            <a:tailEnd/>
          </a:ln>
        </p:spPr>
        <p:txBody>
          <a:bodyPr>
            <a:spAutoFit/>
          </a:bodyPr>
          <a:lstStyle/>
          <a:p>
            <a:pPr algn="ctr" eaLnBrk="0" hangingPunct="0">
              <a:spcBef>
                <a:spcPct val="50000"/>
              </a:spcBef>
            </a:pPr>
            <a:r>
              <a:rPr lang="en-US">
                <a:solidFill>
                  <a:schemeClr val="accent2"/>
                </a:solidFill>
                <a:latin typeface="Comic Sans MS" pitchFamily="66" charset="0"/>
              </a:rPr>
              <a:t>Volcanic aerosols produce more reactive chlorine</a:t>
            </a:r>
          </a:p>
        </p:txBody>
      </p:sp>
      <p:sp>
        <p:nvSpPr>
          <p:cNvPr id="146436" name="Text Box 4"/>
          <p:cNvSpPr txBox="1">
            <a:spLocks noChangeArrowheads="1"/>
          </p:cNvSpPr>
          <p:nvPr/>
        </p:nvSpPr>
        <p:spPr bwMode="auto">
          <a:xfrm>
            <a:off x="2514600" y="6324600"/>
            <a:ext cx="3962400" cy="396875"/>
          </a:xfrm>
          <a:prstGeom prst="rect">
            <a:avLst/>
          </a:prstGeom>
          <a:noFill/>
          <a:ln w="9525">
            <a:noFill/>
            <a:miter lim="800000"/>
            <a:headEnd/>
            <a:tailEnd/>
          </a:ln>
        </p:spPr>
        <p:txBody>
          <a:bodyPr>
            <a:spAutoFit/>
          </a:bodyPr>
          <a:lstStyle/>
          <a:p>
            <a:pPr algn="ctr" eaLnBrk="0" hangingPunct="0">
              <a:spcBef>
                <a:spcPct val="50000"/>
              </a:spcBef>
            </a:pPr>
            <a:r>
              <a:rPr lang="en-US" sz="2000">
                <a:solidFill>
                  <a:schemeClr val="bg1"/>
                </a:solidFill>
              </a:rPr>
              <a:t>Solomon (1999)</a:t>
            </a:r>
          </a:p>
        </p:txBody>
      </p:sp>
      <p:grpSp>
        <p:nvGrpSpPr>
          <p:cNvPr id="2" name="Group 5"/>
          <p:cNvGrpSpPr>
            <a:grpSpLocks/>
          </p:cNvGrpSpPr>
          <p:nvPr/>
        </p:nvGrpSpPr>
        <p:grpSpPr bwMode="auto">
          <a:xfrm>
            <a:off x="5715000" y="2330450"/>
            <a:ext cx="3200400" cy="1022350"/>
            <a:chOff x="3600" y="1468"/>
            <a:chExt cx="2016" cy="644"/>
          </a:xfrm>
        </p:grpSpPr>
        <p:grpSp>
          <p:nvGrpSpPr>
            <p:cNvPr id="3" name="Group 6"/>
            <p:cNvGrpSpPr>
              <a:grpSpLocks/>
            </p:cNvGrpSpPr>
            <p:nvPr/>
          </p:nvGrpSpPr>
          <p:grpSpPr bwMode="auto">
            <a:xfrm>
              <a:off x="3600" y="1468"/>
              <a:ext cx="928" cy="644"/>
              <a:chOff x="3600" y="1468"/>
              <a:chExt cx="928" cy="644"/>
            </a:xfrm>
          </p:grpSpPr>
          <p:sp>
            <p:nvSpPr>
              <p:cNvPr id="146445" name="Oval 7"/>
              <p:cNvSpPr>
                <a:spLocks noChangeArrowheads="1"/>
              </p:cNvSpPr>
              <p:nvPr/>
            </p:nvSpPr>
            <p:spPr bwMode="auto">
              <a:xfrm>
                <a:off x="4096" y="1468"/>
                <a:ext cx="432" cy="327"/>
              </a:xfrm>
              <a:prstGeom prst="ellipse">
                <a:avLst/>
              </a:prstGeom>
              <a:noFill/>
              <a:ln w="38100">
                <a:solidFill>
                  <a:srgbClr val="FF0000"/>
                </a:solidFill>
                <a:round/>
                <a:headEnd/>
                <a:tailEnd/>
              </a:ln>
            </p:spPr>
            <p:txBody>
              <a:bodyPr anchor="ctr">
                <a:spAutoFit/>
              </a:bodyPr>
              <a:lstStyle/>
              <a:p>
                <a:endParaRPr lang="en-US">
                  <a:latin typeface="Comic Sans MS" pitchFamily="66" charset="0"/>
                </a:endParaRPr>
              </a:p>
            </p:txBody>
          </p:sp>
          <p:sp>
            <p:nvSpPr>
              <p:cNvPr id="146446" name="Line 8"/>
              <p:cNvSpPr>
                <a:spLocks noChangeShapeType="1"/>
              </p:cNvSpPr>
              <p:nvPr/>
            </p:nvSpPr>
            <p:spPr bwMode="auto">
              <a:xfrm flipV="1">
                <a:off x="3600" y="1776"/>
                <a:ext cx="432" cy="336"/>
              </a:xfrm>
              <a:prstGeom prst="line">
                <a:avLst/>
              </a:prstGeom>
              <a:noFill/>
              <a:ln w="38100">
                <a:solidFill>
                  <a:srgbClr val="FF0000"/>
                </a:solidFill>
                <a:round/>
                <a:headEnd/>
                <a:tailEnd type="stealth" w="med" len="med"/>
              </a:ln>
            </p:spPr>
            <p:txBody>
              <a:bodyPr wrap="none" anchor="ctr">
                <a:spAutoFit/>
              </a:bodyPr>
              <a:lstStyle/>
              <a:p>
                <a:endParaRPr lang="en-US">
                  <a:latin typeface="Comic Sans MS" pitchFamily="66" charset="0"/>
                </a:endParaRPr>
              </a:p>
            </p:txBody>
          </p:sp>
        </p:grpSp>
        <p:sp>
          <p:nvSpPr>
            <p:cNvPr id="146444" name="Text Box 9"/>
            <p:cNvSpPr txBox="1">
              <a:spLocks noChangeArrowheads="1"/>
            </p:cNvSpPr>
            <p:nvPr/>
          </p:nvSpPr>
          <p:spPr bwMode="auto">
            <a:xfrm>
              <a:off x="4800" y="1497"/>
              <a:ext cx="816" cy="327"/>
            </a:xfrm>
            <a:prstGeom prst="rect">
              <a:avLst/>
            </a:prstGeom>
            <a:noFill/>
            <a:ln w="9525">
              <a:noFill/>
              <a:miter lim="800000"/>
              <a:headEnd/>
              <a:tailEnd/>
            </a:ln>
          </p:spPr>
          <p:txBody>
            <a:bodyPr>
              <a:spAutoFit/>
            </a:bodyPr>
            <a:lstStyle/>
            <a:p>
              <a:pPr algn="ctr" eaLnBrk="0" hangingPunct="0">
                <a:spcBef>
                  <a:spcPct val="50000"/>
                </a:spcBef>
              </a:pPr>
              <a:r>
                <a:rPr lang="en-US" sz="2800">
                  <a:solidFill>
                    <a:srgbClr val="FF0000"/>
                  </a:solidFill>
                  <a:latin typeface="Comic Sans MS" pitchFamily="66" charset="0"/>
                </a:rPr>
                <a:t>ClO</a:t>
              </a:r>
              <a:endParaRPr lang="en-US" sz="2800">
                <a:latin typeface="Comic Sans MS" pitchFamily="66" charset="0"/>
              </a:endParaRPr>
            </a:p>
          </p:txBody>
        </p:sp>
      </p:grpSp>
      <p:grpSp>
        <p:nvGrpSpPr>
          <p:cNvPr id="4" name="Group 10"/>
          <p:cNvGrpSpPr>
            <a:grpSpLocks/>
          </p:cNvGrpSpPr>
          <p:nvPr/>
        </p:nvGrpSpPr>
        <p:grpSpPr bwMode="auto">
          <a:xfrm>
            <a:off x="304800" y="2438401"/>
            <a:ext cx="3733800" cy="1020763"/>
            <a:chOff x="192" y="1536"/>
            <a:chExt cx="2352" cy="643"/>
          </a:xfrm>
        </p:grpSpPr>
        <p:grpSp>
          <p:nvGrpSpPr>
            <p:cNvPr id="5" name="Group 11"/>
            <p:cNvGrpSpPr>
              <a:grpSpLocks/>
            </p:cNvGrpSpPr>
            <p:nvPr/>
          </p:nvGrpSpPr>
          <p:grpSpPr bwMode="auto">
            <a:xfrm>
              <a:off x="1536" y="1584"/>
              <a:ext cx="1008" cy="595"/>
              <a:chOff x="1536" y="1584"/>
              <a:chExt cx="1008" cy="595"/>
            </a:xfrm>
          </p:grpSpPr>
          <p:sp>
            <p:nvSpPr>
              <p:cNvPr id="146441" name="Oval 12"/>
              <p:cNvSpPr>
                <a:spLocks noChangeArrowheads="1"/>
              </p:cNvSpPr>
              <p:nvPr/>
            </p:nvSpPr>
            <p:spPr bwMode="auto">
              <a:xfrm>
                <a:off x="2112" y="1852"/>
                <a:ext cx="432" cy="327"/>
              </a:xfrm>
              <a:prstGeom prst="ellipse">
                <a:avLst/>
              </a:prstGeom>
              <a:noFill/>
              <a:ln w="38100">
                <a:solidFill>
                  <a:schemeClr val="accent2"/>
                </a:solidFill>
                <a:round/>
                <a:headEnd/>
                <a:tailEnd/>
              </a:ln>
            </p:spPr>
            <p:txBody>
              <a:bodyPr anchor="ctr">
                <a:spAutoFit/>
              </a:bodyPr>
              <a:lstStyle/>
              <a:p>
                <a:endParaRPr lang="en-US">
                  <a:latin typeface="Comic Sans MS" pitchFamily="66" charset="0"/>
                </a:endParaRPr>
              </a:p>
            </p:txBody>
          </p:sp>
          <p:sp>
            <p:nvSpPr>
              <p:cNvPr id="146442" name="Line 13"/>
              <p:cNvSpPr>
                <a:spLocks noChangeShapeType="1"/>
              </p:cNvSpPr>
              <p:nvPr/>
            </p:nvSpPr>
            <p:spPr bwMode="auto">
              <a:xfrm>
                <a:off x="1536" y="1584"/>
                <a:ext cx="528" cy="336"/>
              </a:xfrm>
              <a:prstGeom prst="line">
                <a:avLst/>
              </a:prstGeom>
              <a:noFill/>
              <a:ln w="38100">
                <a:solidFill>
                  <a:schemeClr val="accent2"/>
                </a:solidFill>
                <a:round/>
                <a:headEnd/>
                <a:tailEnd type="stealth" w="med" len="med"/>
              </a:ln>
            </p:spPr>
            <p:txBody>
              <a:bodyPr anchor="ctr">
                <a:spAutoFit/>
              </a:bodyPr>
              <a:lstStyle/>
              <a:p>
                <a:endParaRPr lang="en-US">
                  <a:latin typeface="Comic Sans MS" pitchFamily="66" charset="0"/>
                </a:endParaRPr>
              </a:p>
            </p:txBody>
          </p:sp>
        </p:grpSp>
        <p:sp>
          <p:nvSpPr>
            <p:cNvPr id="146440" name="Text Box 14"/>
            <p:cNvSpPr txBox="1">
              <a:spLocks noChangeArrowheads="1"/>
            </p:cNvSpPr>
            <p:nvPr/>
          </p:nvSpPr>
          <p:spPr bwMode="auto">
            <a:xfrm>
              <a:off x="192" y="1536"/>
              <a:ext cx="624" cy="327"/>
            </a:xfrm>
            <a:prstGeom prst="rect">
              <a:avLst/>
            </a:prstGeom>
            <a:noFill/>
            <a:ln w="9525">
              <a:noFill/>
              <a:miter lim="800000"/>
              <a:headEnd/>
              <a:tailEnd/>
            </a:ln>
          </p:spPr>
          <p:txBody>
            <a:bodyPr>
              <a:spAutoFit/>
            </a:bodyPr>
            <a:lstStyle/>
            <a:p>
              <a:pPr algn="ctr" eaLnBrk="0" hangingPunct="0">
                <a:spcBef>
                  <a:spcPct val="50000"/>
                </a:spcBef>
              </a:pPr>
              <a:r>
                <a:rPr lang="en-US" sz="2800">
                  <a:solidFill>
                    <a:schemeClr val="accent2"/>
                  </a:solidFill>
                  <a:latin typeface="Comic Sans MS" pitchFamily="66" charset="0"/>
                </a:rPr>
                <a:t>NO</a:t>
              </a:r>
              <a:r>
                <a:rPr lang="en-US" sz="2800" baseline="-25000">
                  <a:solidFill>
                    <a:schemeClr val="accent2"/>
                  </a:solidFill>
                  <a:latin typeface="Comic Sans MS" pitchFamily="66" charset="0"/>
                </a:rPr>
                <a:t>x</a:t>
              </a:r>
              <a:endParaRPr lang="en-US">
                <a:latin typeface="Comic Sans MS" pitchFamily="66"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0" y="1371600"/>
            <a:ext cx="2971800" cy="2308324"/>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accent2"/>
                </a:solidFill>
                <a:latin typeface="Comic Sans MS" pitchFamily="66" charset="0"/>
              </a:rPr>
              <a:t>Tropospheric chlorine diffuses to stratosphere. </a:t>
            </a:r>
          </a:p>
          <a:p>
            <a:pPr algn="ctr" eaLnBrk="0" hangingPunct="0">
              <a:spcBef>
                <a:spcPct val="50000"/>
              </a:spcBef>
            </a:pPr>
            <a:endParaRPr lang="en-US" dirty="0">
              <a:solidFill>
                <a:schemeClr val="accent2"/>
              </a:solidFill>
              <a:latin typeface="Comic Sans MS" pitchFamily="66" charset="0"/>
            </a:endParaRPr>
          </a:p>
          <a:p>
            <a:pPr algn="ctr" eaLnBrk="0" hangingPunct="0">
              <a:spcBef>
                <a:spcPct val="50000"/>
              </a:spcBef>
            </a:pPr>
            <a:r>
              <a:rPr lang="en-US" dirty="0">
                <a:latin typeface="Comic Sans MS" pitchFamily="66" charset="0"/>
              </a:rPr>
              <a:t>Volcanic aerosols make chlorine available to destroy ozone.</a:t>
            </a:r>
            <a:endParaRPr lang="en-US" dirty="0">
              <a:solidFill>
                <a:schemeClr val="accent2"/>
              </a:solidFill>
              <a:latin typeface="Comic Sans MS" pitchFamily="66" charset="0"/>
            </a:endParaRPr>
          </a:p>
        </p:txBody>
      </p:sp>
      <p:sp>
        <p:nvSpPr>
          <p:cNvPr id="147459" name="Text Box 3"/>
          <p:cNvSpPr txBox="1">
            <a:spLocks noChangeArrowheads="1"/>
          </p:cNvSpPr>
          <p:nvPr/>
        </p:nvSpPr>
        <p:spPr bwMode="auto">
          <a:xfrm>
            <a:off x="152400" y="5486400"/>
            <a:ext cx="2895600" cy="369332"/>
          </a:xfrm>
          <a:prstGeom prst="rect">
            <a:avLst/>
          </a:prstGeom>
          <a:noFill/>
          <a:ln w="9525">
            <a:noFill/>
            <a:miter lim="800000"/>
            <a:headEnd/>
            <a:tailEnd/>
          </a:ln>
        </p:spPr>
        <p:txBody>
          <a:bodyPr>
            <a:spAutoFit/>
          </a:bodyPr>
          <a:lstStyle/>
          <a:p>
            <a:pPr algn="ctr" eaLnBrk="0" hangingPunct="0">
              <a:spcBef>
                <a:spcPct val="50000"/>
              </a:spcBef>
            </a:pPr>
            <a:r>
              <a:rPr lang="en-US">
                <a:solidFill>
                  <a:schemeClr val="accent2"/>
                </a:solidFill>
                <a:latin typeface="Comic Sans MS" pitchFamily="66" charset="0"/>
              </a:rPr>
              <a:t>Solomon (1999)</a:t>
            </a:r>
            <a:endParaRPr lang="en-US">
              <a:latin typeface="Comic Sans MS" pitchFamily="66" charset="0"/>
            </a:endParaRPr>
          </a:p>
        </p:txBody>
      </p:sp>
      <p:pic>
        <p:nvPicPr>
          <p:cNvPr id="147460" name="Picture 4" descr="OzoneVol2"/>
          <p:cNvPicPr>
            <a:picLocks noChangeAspect="1" noChangeArrowheads="1"/>
          </p:cNvPicPr>
          <p:nvPr/>
        </p:nvPicPr>
        <p:blipFill>
          <a:blip r:embed="rId3" cstate="print">
            <a:lum contrast="10000"/>
          </a:blip>
          <a:srcRect l="6648" r="9142" b="16019"/>
          <a:stretch>
            <a:fillRect/>
          </a:stretch>
        </p:blipFill>
        <p:spPr bwMode="auto">
          <a:xfrm>
            <a:off x="3121025" y="0"/>
            <a:ext cx="6018213" cy="6848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800" cy="5262979"/>
          </a:xfrm>
          <a:prstGeom prst="rect">
            <a:avLst/>
          </a:prstGeom>
          <a:noFill/>
        </p:spPr>
        <p:txBody>
          <a:bodyPr wrap="square" rtlCol="0">
            <a:spAutoFit/>
          </a:bodyPr>
          <a:lstStyle/>
          <a:p>
            <a:pPr algn="ctr"/>
            <a:r>
              <a:rPr lang="en-US" sz="2400" dirty="0" smtClean="0">
                <a:solidFill>
                  <a:srgbClr val="0000FF"/>
                </a:solidFill>
                <a:latin typeface="Comic Sans MS" pitchFamily="66" charset="0"/>
              </a:rPr>
              <a:t>How is the Ozone Hole connected to global warming?</a:t>
            </a:r>
          </a:p>
          <a:p>
            <a:endParaRPr lang="en-US" sz="2400" dirty="0" smtClean="0">
              <a:latin typeface="Comic Sans MS" pitchFamily="66" charset="0"/>
            </a:endParaRPr>
          </a:p>
          <a:p>
            <a:pPr marL="457200" indent="-457200">
              <a:buAutoNum type="arabicPeriod"/>
            </a:pPr>
            <a:r>
              <a:rPr lang="en-US" sz="2400" dirty="0" smtClean="0">
                <a:latin typeface="Comic Sans MS" pitchFamily="66" charset="0"/>
              </a:rPr>
              <a:t>CFCs are strong greenhouse gases.</a:t>
            </a:r>
          </a:p>
          <a:p>
            <a:pPr marL="457200" indent="-457200">
              <a:buAutoNum type="arabicPeriod"/>
            </a:pPr>
            <a:endParaRPr lang="en-US" sz="2400" dirty="0" smtClean="0">
              <a:latin typeface="Comic Sans MS" pitchFamily="66" charset="0"/>
            </a:endParaRPr>
          </a:p>
          <a:p>
            <a:pPr marL="457200" indent="-457200">
              <a:buAutoNum type="arabicPeriod"/>
            </a:pPr>
            <a:r>
              <a:rPr lang="en-US" sz="2400" dirty="0" smtClean="0">
                <a:latin typeface="Comic Sans MS" pitchFamily="66" charset="0"/>
              </a:rPr>
              <a:t>Cooling of stratosphere by increasing CO</a:t>
            </a:r>
            <a:r>
              <a:rPr lang="en-US" sz="2400" baseline="-25000" dirty="0" smtClean="0">
                <a:latin typeface="Comic Sans MS" pitchFamily="66" charset="0"/>
              </a:rPr>
              <a:t>2</a:t>
            </a:r>
            <a:r>
              <a:rPr lang="en-US" sz="2400" dirty="0" smtClean="0">
                <a:latin typeface="Comic Sans MS" pitchFamily="66" charset="0"/>
              </a:rPr>
              <a:t> prolongs time of ozone recovery.</a:t>
            </a:r>
          </a:p>
          <a:p>
            <a:pPr marL="457200" indent="-457200">
              <a:buAutoNum type="arabicPeriod"/>
            </a:pPr>
            <a:endParaRPr lang="en-US" sz="2400" dirty="0" smtClean="0">
              <a:latin typeface="Comic Sans MS" pitchFamily="66" charset="0"/>
            </a:endParaRPr>
          </a:p>
          <a:p>
            <a:pPr marL="457200" indent="-457200">
              <a:buAutoNum type="arabicPeriod"/>
            </a:pPr>
            <a:r>
              <a:rPr lang="en-US" sz="2400" dirty="0" smtClean="0">
                <a:latin typeface="Comic Sans MS" pitchFamily="66" charset="0"/>
              </a:rPr>
              <a:t>Polar vortex stronger because of Ozone Hole.  This affects the general circulation in the Southern Hemisphere, including the lack of trend in Antarctic sea ice.</a:t>
            </a:r>
          </a:p>
          <a:p>
            <a:pPr marL="457200" indent="-457200">
              <a:buAutoNum type="arabicPeriod"/>
            </a:pPr>
            <a:endParaRPr lang="en-US" sz="2400" dirty="0" smtClean="0">
              <a:latin typeface="Comic Sans MS" pitchFamily="66" charset="0"/>
            </a:endParaRPr>
          </a:p>
          <a:p>
            <a:pPr marL="457200" indent="-457200">
              <a:buAutoNum type="arabicPeriod"/>
            </a:pPr>
            <a:r>
              <a:rPr lang="en-US" sz="2400" dirty="0" smtClean="0">
                <a:solidFill>
                  <a:srgbClr val="C00000"/>
                </a:solidFill>
                <a:latin typeface="Comic Sans MS" pitchFamily="66" charset="0"/>
              </a:rPr>
              <a:t>The Ozone Hole lets in more UV radiation, but this </a:t>
            </a:r>
            <a:r>
              <a:rPr lang="en-US" sz="2400" u="sng" dirty="0" smtClean="0">
                <a:solidFill>
                  <a:srgbClr val="C00000"/>
                </a:solidFill>
                <a:latin typeface="Comic Sans MS" pitchFamily="66" charset="0"/>
              </a:rPr>
              <a:t>DOES NOT PRODUCE GLOBAL WARMING</a:t>
            </a:r>
            <a:r>
              <a:rPr lang="en-US" sz="2400" dirty="0" smtClean="0">
                <a:solidFill>
                  <a:srgbClr val="C00000"/>
                </a:solidFill>
                <a:latin typeface="Comic Sans MS" pitchFamily="66" charset="0"/>
              </a:rPr>
              <a:t>.</a:t>
            </a:r>
            <a:endParaRPr lang="en-US" sz="2400" dirty="0">
              <a:solidFill>
                <a:srgbClr val="C00000"/>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aoe_2"/>
          <p:cNvPicPr>
            <a:picLocks noChangeAspect="1" noChangeArrowheads="1"/>
          </p:cNvPicPr>
          <p:nvPr/>
        </p:nvPicPr>
        <p:blipFill>
          <a:blip r:embed="rId3" cstate="print"/>
          <a:srcRect/>
          <a:stretch>
            <a:fillRect/>
          </a:stretch>
        </p:blipFill>
        <p:spPr bwMode="auto">
          <a:xfrm>
            <a:off x="4667250" y="1219200"/>
            <a:ext cx="4476750" cy="4721225"/>
          </a:xfrm>
          <a:prstGeom prst="rect">
            <a:avLst/>
          </a:prstGeom>
          <a:noFill/>
          <a:ln w="9525">
            <a:noFill/>
            <a:miter lim="800000"/>
            <a:headEnd/>
            <a:tailEnd/>
          </a:ln>
        </p:spPr>
      </p:pic>
      <p:pic>
        <p:nvPicPr>
          <p:cNvPr id="24579" name="Picture 3" descr="aaoe_1"/>
          <p:cNvPicPr>
            <a:picLocks noChangeAspect="1" noChangeArrowheads="1"/>
          </p:cNvPicPr>
          <p:nvPr/>
        </p:nvPicPr>
        <p:blipFill>
          <a:blip r:embed="rId4" cstate="print"/>
          <a:srcRect/>
          <a:stretch>
            <a:fillRect/>
          </a:stretch>
        </p:blipFill>
        <p:spPr bwMode="auto">
          <a:xfrm>
            <a:off x="0" y="1219200"/>
            <a:ext cx="4586288" cy="4727575"/>
          </a:xfrm>
          <a:prstGeom prst="rect">
            <a:avLst/>
          </a:prstGeom>
          <a:noFill/>
          <a:ln w="9525">
            <a:noFill/>
            <a:miter lim="800000"/>
            <a:headEnd/>
            <a:tailEnd/>
          </a:ln>
        </p:spPr>
      </p:pic>
      <p:sp>
        <p:nvSpPr>
          <p:cNvPr id="24580" name="Line 4"/>
          <p:cNvSpPr>
            <a:spLocks noChangeShapeType="1"/>
          </p:cNvSpPr>
          <p:nvPr/>
        </p:nvSpPr>
        <p:spPr bwMode="auto">
          <a:xfrm>
            <a:off x="1698625" y="1457325"/>
            <a:ext cx="0" cy="3810000"/>
          </a:xfrm>
          <a:prstGeom prst="line">
            <a:avLst/>
          </a:prstGeom>
          <a:noFill/>
          <a:ln w="9525">
            <a:solidFill>
              <a:srgbClr val="FF0000"/>
            </a:solidFill>
            <a:round/>
            <a:headEnd/>
            <a:tailEnd/>
          </a:ln>
        </p:spPr>
        <p:txBody>
          <a:bodyPr/>
          <a:lstStyle/>
          <a:p>
            <a:endParaRPr lang="en-US"/>
          </a:p>
        </p:txBody>
      </p:sp>
      <p:sp>
        <p:nvSpPr>
          <p:cNvPr id="24581" name="Text Box 5"/>
          <p:cNvSpPr txBox="1">
            <a:spLocks noChangeArrowheads="1"/>
          </p:cNvSpPr>
          <p:nvPr/>
        </p:nvSpPr>
        <p:spPr bwMode="auto">
          <a:xfrm>
            <a:off x="2525713" y="4629150"/>
            <a:ext cx="1817687" cy="396875"/>
          </a:xfrm>
          <a:prstGeom prst="rect">
            <a:avLst/>
          </a:prstGeom>
          <a:noFill/>
          <a:ln w="9525">
            <a:noFill/>
            <a:miter lim="800000"/>
            <a:headEnd/>
            <a:tailEnd/>
          </a:ln>
        </p:spPr>
        <p:txBody>
          <a:bodyPr>
            <a:spAutoFit/>
          </a:bodyPr>
          <a:lstStyle/>
          <a:p>
            <a:pPr>
              <a:spcBef>
                <a:spcPct val="50000"/>
              </a:spcBef>
            </a:pPr>
            <a:r>
              <a:rPr lang="en-US" sz="2000">
                <a:latin typeface="Arial" charset="0"/>
              </a:rPr>
              <a:t>Sep. 2, 1987</a:t>
            </a:r>
          </a:p>
        </p:txBody>
      </p:sp>
      <p:sp>
        <p:nvSpPr>
          <p:cNvPr id="24582" name="Text Box 6"/>
          <p:cNvSpPr txBox="1">
            <a:spLocks noChangeArrowheads="1"/>
          </p:cNvSpPr>
          <p:nvPr/>
        </p:nvSpPr>
        <p:spPr bwMode="auto">
          <a:xfrm>
            <a:off x="5313363" y="3851275"/>
            <a:ext cx="1179512" cy="396875"/>
          </a:xfrm>
          <a:prstGeom prst="rect">
            <a:avLst/>
          </a:prstGeom>
          <a:noFill/>
          <a:ln w="9525">
            <a:noFill/>
            <a:miter lim="800000"/>
            <a:headEnd/>
            <a:tailEnd/>
          </a:ln>
        </p:spPr>
        <p:txBody>
          <a:bodyPr>
            <a:spAutoFit/>
          </a:bodyPr>
          <a:lstStyle/>
          <a:p>
            <a:pPr>
              <a:spcBef>
                <a:spcPct val="50000"/>
              </a:spcBef>
            </a:pPr>
            <a:r>
              <a:rPr lang="en-US" sz="2000">
                <a:latin typeface="Arial" charset="0"/>
              </a:rPr>
              <a:t>Sep. 16</a:t>
            </a:r>
          </a:p>
        </p:txBody>
      </p:sp>
      <p:sp>
        <p:nvSpPr>
          <p:cNvPr id="24583" name="Text Box 7"/>
          <p:cNvSpPr txBox="1">
            <a:spLocks noChangeArrowheads="1"/>
          </p:cNvSpPr>
          <p:nvPr/>
        </p:nvSpPr>
        <p:spPr bwMode="auto">
          <a:xfrm>
            <a:off x="3217863" y="5507038"/>
            <a:ext cx="1179512" cy="701675"/>
          </a:xfrm>
          <a:prstGeom prst="rect">
            <a:avLst/>
          </a:prstGeom>
          <a:noFill/>
          <a:ln w="9525">
            <a:noFill/>
            <a:miter lim="800000"/>
            <a:headEnd/>
            <a:tailEnd/>
          </a:ln>
        </p:spPr>
        <p:txBody>
          <a:bodyPr>
            <a:spAutoFit/>
          </a:bodyPr>
          <a:lstStyle/>
          <a:p>
            <a:pPr>
              <a:spcBef>
                <a:spcPct val="50000"/>
              </a:spcBef>
            </a:pPr>
            <a:r>
              <a:rPr lang="en-US" sz="2000">
                <a:latin typeface="Arial" charset="0"/>
              </a:rPr>
              <a:t>20 km altitude</a:t>
            </a:r>
          </a:p>
        </p:txBody>
      </p:sp>
      <p:sp>
        <p:nvSpPr>
          <p:cNvPr id="451592" name="Rectangle 8"/>
          <p:cNvSpPr>
            <a:spLocks noGrp="1" noChangeArrowheads="1"/>
          </p:cNvSpPr>
          <p:nvPr>
            <p:ph type="title" idx="4294967295"/>
          </p:nvPr>
        </p:nvSpPr>
        <p:spPr>
          <a:xfrm>
            <a:off x="685800" y="0"/>
            <a:ext cx="8153400" cy="1143000"/>
          </a:xfrm>
        </p:spPr>
        <p:txBody>
          <a:bodyPr/>
          <a:lstStyle/>
          <a:p>
            <a:pPr eaLnBrk="1" hangingPunct="1">
              <a:defRPr/>
            </a:pPr>
            <a:r>
              <a:rPr lang="en-US" dirty="0" smtClean="0"/>
              <a:t>ASSOCIATION OF  ANTARCTIC OZONE HOLE</a:t>
            </a:r>
            <a:br>
              <a:rPr lang="en-US" dirty="0" smtClean="0"/>
            </a:br>
            <a:r>
              <a:rPr lang="en-US" dirty="0" smtClean="0"/>
              <a:t>WITH HIGH LEVELS OF </a:t>
            </a:r>
            <a:r>
              <a:rPr lang="en-US" dirty="0" err="1" smtClean="0"/>
              <a:t>ClO</a:t>
            </a:r>
            <a:endParaRPr lang="en-US" dirty="0" smtClean="0"/>
          </a:p>
        </p:txBody>
      </p:sp>
      <p:sp>
        <p:nvSpPr>
          <p:cNvPr id="24585" name="Text Box 9"/>
          <p:cNvSpPr txBox="1">
            <a:spLocks noChangeArrowheads="1"/>
          </p:cNvSpPr>
          <p:nvPr/>
        </p:nvSpPr>
        <p:spPr bwMode="auto">
          <a:xfrm>
            <a:off x="381000" y="990600"/>
            <a:ext cx="8299450" cy="366713"/>
          </a:xfrm>
          <a:prstGeom prst="rect">
            <a:avLst/>
          </a:prstGeom>
          <a:noFill/>
          <a:ln w="9525">
            <a:noFill/>
            <a:miter lim="800000"/>
            <a:headEnd/>
            <a:tailEnd/>
          </a:ln>
        </p:spPr>
        <p:txBody>
          <a:bodyPr wrap="none">
            <a:spAutoFit/>
          </a:bodyPr>
          <a:lstStyle/>
          <a:p>
            <a:r>
              <a:rPr lang="en-US">
                <a:latin typeface="Helvetica" charset="0"/>
              </a:rPr>
              <a:t>Sept. 1987 ER-2 aircraft measurements at 20 km altitude S of Punta Arenas</a:t>
            </a:r>
          </a:p>
        </p:txBody>
      </p:sp>
      <p:sp>
        <p:nvSpPr>
          <p:cNvPr id="24586" name="Text Box 10"/>
          <p:cNvSpPr txBox="1">
            <a:spLocks noChangeArrowheads="1"/>
          </p:cNvSpPr>
          <p:nvPr/>
        </p:nvSpPr>
        <p:spPr bwMode="auto">
          <a:xfrm>
            <a:off x="2895600" y="2286000"/>
            <a:ext cx="590550" cy="366713"/>
          </a:xfrm>
          <a:prstGeom prst="rect">
            <a:avLst/>
          </a:prstGeom>
          <a:solidFill>
            <a:schemeClr val="bg1"/>
          </a:solidFill>
          <a:ln w="9525">
            <a:noFill/>
            <a:miter lim="800000"/>
            <a:headEnd/>
            <a:tailEnd/>
          </a:ln>
        </p:spPr>
        <p:txBody>
          <a:bodyPr wrap="none">
            <a:spAutoFit/>
          </a:bodyPr>
          <a:lstStyle/>
          <a:p>
            <a:r>
              <a:rPr lang="en-US">
                <a:solidFill>
                  <a:schemeClr val="accent2"/>
                </a:solidFill>
                <a:latin typeface="Helvetica" charset="0"/>
              </a:rPr>
              <a:t>ClO</a:t>
            </a:r>
          </a:p>
        </p:txBody>
      </p:sp>
      <p:sp>
        <p:nvSpPr>
          <p:cNvPr id="24587" name="Text Box 11"/>
          <p:cNvSpPr txBox="1">
            <a:spLocks noChangeArrowheads="1"/>
          </p:cNvSpPr>
          <p:nvPr/>
        </p:nvSpPr>
        <p:spPr bwMode="auto">
          <a:xfrm>
            <a:off x="5257800" y="4572000"/>
            <a:ext cx="590550" cy="366713"/>
          </a:xfrm>
          <a:prstGeom prst="rect">
            <a:avLst/>
          </a:prstGeom>
          <a:solidFill>
            <a:schemeClr val="bg1"/>
          </a:solidFill>
          <a:ln w="9525">
            <a:noFill/>
            <a:miter lim="800000"/>
            <a:headEnd/>
            <a:tailEnd/>
          </a:ln>
        </p:spPr>
        <p:txBody>
          <a:bodyPr wrap="none">
            <a:spAutoFit/>
          </a:bodyPr>
          <a:lstStyle/>
          <a:p>
            <a:r>
              <a:rPr lang="en-US">
                <a:solidFill>
                  <a:schemeClr val="accent2"/>
                </a:solidFill>
                <a:latin typeface="Helvetica" charset="0"/>
              </a:rPr>
              <a:t>ClO</a:t>
            </a:r>
          </a:p>
        </p:txBody>
      </p:sp>
      <p:sp>
        <p:nvSpPr>
          <p:cNvPr id="24588" name="Text Box 12"/>
          <p:cNvSpPr txBox="1">
            <a:spLocks noChangeArrowheads="1"/>
          </p:cNvSpPr>
          <p:nvPr/>
        </p:nvSpPr>
        <p:spPr bwMode="auto">
          <a:xfrm>
            <a:off x="2879725" y="2932113"/>
            <a:ext cx="446088" cy="366712"/>
          </a:xfrm>
          <a:prstGeom prst="rect">
            <a:avLst/>
          </a:prstGeom>
          <a:solidFill>
            <a:schemeClr val="bg1"/>
          </a:solidFill>
          <a:ln w="9525">
            <a:noFill/>
            <a:miter lim="800000"/>
            <a:headEnd/>
            <a:tailEnd/>
          </a:ln>
        </p:spPr>
        <p:txBody>
          <a:bodyPr wrap="none">
            <a:spAutoFit/>
          </a:bodyPr>
          <a:lstStyle/>
          <a:p>
            <a:r>
              <a:rPr lang="en-US">
                <a:solidFill>
                  <a:schemeClr val="accent2"/>
                </a:solidFill>
                <a:latin typeface="Helvetica" charset="0"/>
              </a:rPr>
              <a:t>O</a:t>
            </a:r>
            <a:r>
              <a:rPr lang="en-US" baseline="-25000">
                <a:solidFill>
                  <a:schemeClr val="accent2"/>
                </a:solidFill>
                <a:latin typeface="Helvetica" charset="0"/>
              </a:rPr>
              <a:t>3</a:t>
            </a:r>
            <a:endParaRPr lang="en-US">
              <a:solidFill>
                <a:schemeClr val="accent2"/>
              </a:solidFill>
              <a:latin typeface="Helvetica" charset="0"/>
            </a:endParaRPr>
          </a:p>
        </p:txBody>
      </p:sp>
      <p:sp>
        <p:nvSpPr>
          <p:cNvPr id="24589" name="Text Box 13"/>
          <p:cNvSpPr txBox="1">
            <a:spLocks noChangeArrowheads="1"/>
          </p:cNvSpPr>
          <p:nvPr/>
        </p:nvSpPr>
        <p:spPr bwMode="auto">
          <a:xfrm>
            <a:off x="5726113" y="2057400"/>
            <a:ext cx="446087" cy="366713"/>
          </a:xfrm>
          <a:prstGeom prst="rect">
            <a:avLst/>
          </a:prstGeom>
          <a:solidFill>
            <a:schemeClr val="bg1"/>
          </a:solidFill>
          <a:ln w="9525">
            <a:noFill/>
            <a:miter lim="800000"/>
            <a:headEnd/>
            <a:tailEnd/>
          </a:ln>
        </p:spPr>
        <p:txBody>
          <a:bodyPr wrap="none">
            <a:spAutoFit/>
          </a:bodyPr>
          <a:lstStyle/>
          <a:p>
            <a:r>
              <a:rPr lang="en-US">
                <a:solidFill>
                  <a:schemeClr val="accent2"/>
                </a:solidFill>
                <a:latin typeface="Helvetica" charset="0"/>
              </a:rPr>
              <a:t>O</a:t>
            </a:r>
            <a:r>
              <a:rPr lang="en-US" baseline="-25000">
                <a:solidFill>
                  <a:schemeClr val="accent2"/>
                </a:solidFill>
                <a:latin typeface="Helvetica" charset="0"/>
              </a:rPr>
              <a:t>3</a:t>
            </a:r>
            <a:endParaRPr lang="en-US">
              <a:solidFill>
                <a:schemeClr val="accent2"/>
              </a:solidFill>
              <a:latin typeface="Helvetica" charset="0"/>
            </a:endParaRPr>
          </a:p>
        </p:txBody>
      </p:sp>
      <p:sp>
        <p:nvSpPr>
          <p:cNvPr id="24590" name="Text Box 14"/>
          <p:cNvSpPr txBox="1">
            <a:spLocks noChangeArrowheads="1"/>
          </p:cNvSpPr>
          <p:nvPr/>
        </p:nvSpPr>
        <p:spPr bwMode="auto">
          <a:xfrm>
            <a:off x="7696200" y="4191000"/>
            <a:ext cx="928688" cy="825500"/>
          </a:xfrm>
          <a:prstGeom prst="rect">
            <a:avLst/>
          </a:prstGeom>
          <a:solidFill>
            <a:schemeClr val="bg1"/>
          </a:solidFill>
          <a:ln w="9525">
            <a:noFill/>
            <a:miter lim="800000"/>
            <a:headEnd/>
            <a:tailEnd/>
          </a:ln>
        </p:spPr>
        <p:txBody>
          <a:bodyPr wrap="none">
            <a:spAutoFit/>
          </a:bodyPr>
          <a:lstStyle/>
          <a:p>
            <a:r>
              <a:rPr lang="en-US" sz="1600">
                <a:solidFill>
                  <a:srgbClr val="FF0000"/>
                </a:solidFill>
                <a:latin typeface="Helvetica" charset="0"/>
              </a:rPr>
              <a:t>Edge of</a:t>
            </a:r>
          </a:p>
          <a:p>
            <a:r>
              <a:rPr lang="en-US" sz="1600">
                <a:solidFill>
                  <a:srgbClr val="FF0000"/>
                </a:solidFill>
                <a:latin typeface="Helvetica" charset="0"/>
              </a:rPr>
              <a:t>Polar </a:t>
            </a:r>
          </a:p>
          <a:p>
            <a:r>
              <a:rPr lang="en-US" sz="1600">
                <a:solidFill>
                  <a:srgbClr val="FF0000"/>
                </a:solidFill>
                <a:latin typeface="Helvetica" charset="0"/>
              </a:rPr>
              <a:t>vortex</a:t>
            </a:r>
          </a:p>
        </p:txBody>
      </p:sp>
      <p:pic>
        <p:nvPicPr>
          <p:cNvPr id="24591" name="Picture 15" descr="er2"/>
          <p:cNvPicPr>
            <a:picLocks noChangeAspect="1" noChangeArrowheads="1"/>
          </p:cNvPicPr>
          <p:nvPr/>
        </p:nvPicPr>
        <p:blipFill>
          <a:blip r:embed="rId5" cstate="print"/>
          <a:srcRect l="4767" t="7666" r="6261" b="13499"/>
          <a:stretch>
            <a:fillRect/>
          </a:stretch>
        </p:blipFill>
        <p:spPr bwMode="auto">
          <a:xfrm>
            <a:off x="7315200" y="5699125"/>
            <a:ext cx="1652588" cy="1158875"/>
          </a:xfrm>
          <a:prstGeom prst="rect">
            <a:avLst/>
          </a:prstGeom>
          <a:noFill/>
          <a:ln w="9525">
            <a:noFill/>
            <a:miter lim="800000"/>
            <a:headEnd/>
            <a:tailEnd/>
          </a:ln>
        </p:spPr>
      </p:pic>
      <p:sp>
        <p:nvSpPr>
          <p:cNvPr id="24592" name="Text Box 16"/>
          <p:cNvSpPr txBox="1">
            <a:spLocks noChangeArrowheads="1"/>
          </p:cNvSpPr>
          <p:nvPr/>
        </p:nvSpPr>
        <p:spPr bwMode="auto">
          <a:xfrm>
            <a:off x="212725" y="6208713"/>
            <a:ext cx="5683250" cy="366712"/>
          </a:xfrm>
          <a:prstGeom prst="rect">
            <a:avLst/>
          </a:prstGeom>
          <a:noFill/>
          <a:ln w="9525">
            <a:noFill/>
            <a:miter lim="800000"/>
            <a:headEnd/>
            <a:tailEnd/>
          </a:ln>
        </p:spPr>
        <p:txBody>
          <a:bodyPr wrap="none">
            <a:spAutoFit/>
          </a:bodyPr>
          <a:lstStyle/>
          <a:p>
            <a:r>
              <a:rPr lang="en-US">
                <a:latin typeface="Helvetica" charset="0"/>
              </a:rPr>
              <a:t>Measurements by Jim Anderson’s group (Harvard)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228600" y="0"/>
            <a:ext cx="8686800" cy="1143000"/>
          </a:xfrm>
        </p:spPr>
        <p:txBody>
          <a:bodyPr/>
          <a:lstStyle/>
          <a:p>
            <a:pPr eaLnBrk="1" hangingPunct="1">
              <a:defRPr/>
            </a:pPr>
            <a:r>
              <a:rPr lang="en-US" smtClean="0"/>
              <a:t>SATELLITE OBSERVATIONS OF ClO </a:t>
            </a:r>
            <a:br>
              <a:rPr lang="en-US" smtClean="0"/>
            </a:br>
            <a:r>
              <a:rPr lang="en-US" smtClean="0"/>
              <a:t>IN THE SOUTHERN HEMISPHERE STRATOSPHERE </a:t>
            </a:r>
          </a:p>
        </p:txBody>
      </p:sp>
      <p:pic>
        <p:nvPicPr>
          <p:cNvPr id="25603" name="Picture 3" descr="11-54"/>
          <p:cNvPicPr>
            <a:picLocks noChangeAspect="1" noChangeArrowheads="1"/>
          </p:cNvPicPr>
          <p:nvPr/>
        </p:nvPicPr>
        <p:blipFill>
          <a:blip r:embed="rId3" cstate="print"/>
          <a:srcRect/>
          <a:stretch>
            <a:fillRect/>
          </a:stretch>
        </p:blipFill>
        <p:spPr bwMode="auto">
          <a:xfrm>
            <a:off x="914400" y="1227138"/>
            <a:ext cx="7543800" cy="54721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cstate="print"/>
          <a:srcRect/>
          <a:stretch>
            <a:fillRect/>
          </a:stretch>
        </p:blipFill>
        <p:spPr bwMode="auto">
          <a:xfrm>
            <a:off x="0" y="0"/>
            <a:ext cx="9144000" cy="3595772"/>
          </a:xfrm>
          <a:prstGeom prst="rect">
            <a:avLst/>
          </a:prstGeom>
          <a:noFill/>
          <a:ln w="9525">
            <a:noFill/>
            <a:miter lim="800000"/>
            <a:headEnd/>
            <a:tailEnd/>
          </a:ln>
        </p:spPr>
      </p:pic>
      <p:pic>
        <p:nvPicPr>
          <p:cNvPr id="124931" name="Picture 3"/>
          <p:cNvPicPr>
            <a:picLocks noChangeAspect="1" noChangeArrowheads="1"/>
          </p:cNvPicPr>
          <p:nvPr/>
        </p:nvPicPr>
        <p:blipFill>
          <a:blip r:embed="rId4" cstate="print"/>
          <a:srcRect/>
          <a:stretch>
            <a:fillRect/>
          </a:stretch>
        </p:blipFill>
        <p:spPr bwMode="auto">
          <a:xfrm>
            <a:off x="0" y="4290670"/>
            <a:ext cx="9144000" cy="1090226"/>
          </a:xfrm>
          <a:prstGeom prst="rect">
            <a:avLst/>
          </a:prstGeom>
          <a:noFill/>
          <a:ln w="9525">
            <a:noFill/>
            <a:miter lim="800000"/>
            <a:headEnd/>
            <a:tailEnd/>
          </a:ln>
        </p:spPr>
      </p:pic>
      <p:sp>
        <p:nvSpPr>
          <p:cNvPr id="5" name="Rectangle 4"/>
          <p:cNvSpPr/>
          <p:nvPr/>
        </p:nvSpPr>
        <p:spPr>
          <a:xfrm>
            <a:off x="76200" y="6248400"/>
            <a:ext cx="8839200" cy="369332"/>
          </a:xfrm>
          <a:prstGeom prst="rect">
            <a:avLst/>
          </a:prstGeom>
        </p:spPr>
        <p:txBody>
          <a:bodyPr wrap="square">
            <a:spAutoFit/>
          </a:bodyPr>
          <a:lstStyle/>
          <a:p>
            <a:pPr algn="ctr"/>
            <a:r>
              <a:rPr lang="en-US" dirty="0" smtClean="0">
                <a:latin typeface="Comic Sans MS" pitchFamily="66" charset="0"/>
              </a:rPr>
              <a:t>http://aura.gsfc.nasa.gov/ozoneholeposter/24x37_OZONEposter_front.pdf</a:t>
            </a:r>
            <a:endParaRPr lang="en-US" dirty="0">
              <a:latin typeface="Comic Sans MS" pitchFamily="66" charset="0"/>
            </a:endParaRPr>
          </a:p>
        </p:txBody>
      </p:sp>
      <p:sp>
        <p:nvSpPr>
          <p:cNvPr id="6" name="Text Box 27"/>
          <p:cNvSpPr txBox="1">
            <a:spLocks noChangeArrowheads="1"/>
          </p:cNvSpPr>
          <p:nvPr/>
        </p:nvSpPr>
        <p:spPr bwMode="auto">
          <a:xfrm>
            <a:off x="838200" y="5715000"/>
            <a:ext cx="7808548" cy="369332"/>
          </a:xfrm>
          <a:prstGeom prst="rect">
            <a:avLst/>
          </a:prstGeom>
          <a:noFill/>
          <a:ln w="9525">
            <a:noFill/>
            <a:miter lim="800000"/>
            <a:headEnd/>
            <a:tailEnd/>
          </a:ln>
        </p:spPr>
        <p:txBody>
          <a:bodyPr wrap="none">
            <a:spAutoFit/>
          </a:bodyPr>
          <a:lstStyle/>
          <a:p>
            <a:r>
              <a:rPr lang="en-US" dirty="0">
                <a:solidFill>
                  <a:srgbClr val="0000FF"/>
                </a:solidFill>
                <a:latin typeface="Comic Sans MS" pitchFamily="66" charset="0"/>
              </a:rPr>
              <a:t>1 Dobson Unit (DU) = 0.01 mm O</a:t>
            </a:r>
            <a:r>
              <a:rPr lang="en-US" baseline="-25000" dirty="0">
                <a:solidFill>
                  <a:srgbClr val="0000FF"/>
                </a:solidFill>
                <a:latin typeface="Comic Sans MS" pitchFamily="66" charset="0"/>
              </a:rPr>
              <a:t>3</a:t>
            </a:r>
            <a:r>
              <a:rPr lang="en-US" dirty="0">
                <a:solidFill>
                  <a:srgbClr val="0000FF"/>
                </a:solidFill>
                <a:latin typeface="Comic Sans MS" pitchFamily="66" charset="0"/>
              </a:rPr>
              <a:t> STP = 2.69x10</a:t>
            </a:r>
            <a:r>
              <a:rPr lang="en-US" baseline="30000" dirty="0">
                <a:solidFill>
                  <a:srgbClr val="0000FF"/>
                </a:solidFill>
                <a:latin typeface="Comic Sans MS" pitchFamily="66" charset="0"/>
              </a:rPr>
              <a:t>16</a:t>
            </a:r>
            <a:r>
              <a:rPr lang="en-US" dirty="0">
                <a:solidFill>
                  <a:srgbClr val="0000FF"/>
                </a:solidFill>
                <a:latin typeface="Comic Sans MS" pitchFamily="66" charset="0"/>
              </a:rPr>
              <a:t> molecules cm</a:t>
            </a:r>
            <a:r>
              <a:rPr lang="en-US" baseline="30000" dirty="0">
                <a:solidFill>
                  <a:srgbClr val="0000FF"/>
                </a:solidFill>
                <a:latin typeface="Comic Sans MS" pitchFamily="66" charset="0"/>
              </a:rPr>
              <a:t>-2</a:t>
            </a:r>
            <a:endParaRPr lang="en-US" dirty="0">
              <a:solidFill>
                <a:srgbClr val="0000FF"/>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dirty="0" smtClean="0"/>
              <a:t>O</a:t>
            </a:r>
            <a:r>
              <a:rPr lang="en-US" baseline="-25000" dirty="0" smtClean="0"/>
              <a:t>3</a:t>
            </a:r>
            <a:r>
              <a:rPr lang="en-US" dirty="0" smtClean="0"/>
              <a:t> DEPLETION MECHANISM: </a:t>
            </a:r>
            <a:r>
              <a:rPr lang="en-US" dirty="0" err="1" smtClean="0"/>
              <a:t>ClO</a:t>
            </a:r>
            <a:r>
              <a:rPr lang="en-US" dirty="0" smtClean="0"/>
              <a:t> SELF-REACTION</a:t>
            </a:r>
            <a:endParaRPr lang="en-US" dirty="0"/>
          </a:p>
        </p:txBody>
      </p:sp>
      <p:sp>
        <p:nvSpPr>
          <p:cNvPr id="4" name="TextBox 3"/>
          <p:cNvSpPr txBox="1"/>
          <p:nvPr/>
        </p:nvSpPr>
        <p:spPr>
          <a:xfrm>
            <a:off x="1736725" y="1143000"/>
            <a:ext cx="5121275" cy="2568575"/>
          </a:xfrm>
          <a:prstGeom prst="rect">
            <a:avLst/>
          </a:prstGeom>
          <a:noFill/>
        </p:spPr>
        <p:txBody>
          <a:bodyPr wrap="none">
            <a:spAutoFit/>
          </a:bodyPr>
          <a:lstStyle/>
          <a:p>
            <a:pPr algn="ctr">
              <a:lnSpc>
                <a:spcPts val="2800"/>
              </a:lnSpc>
              <a:defRPr/>
            </a:pPr>
            <a:r>
              <a:rPr lang="en-US" sz="2000" dirty="0" err="1">
                <a:latin typeface="+mn-lt"/>
                <a:cs typeface="Arial" pitchFamily="34" charset="0"/>
              </a:rPr>
              <a:t>ClO</a:t>
            </a:r>
            <a:r>
              <a:rPr lang="en-US" sz="2000" dirty="0">
                <a:latin typeface="+mn-lt"/>
                <a:cs typeface="Arial" pitchFamily="34" charset="0"/>
              </a:rPr>
              <a:t> + </a:t>
            </a:r>
            <a:r>
              <a:rPr lang="en-US" sz="2000" dirty="0" err="1">
                <a:latin typeface="+mn-lt"/>
                <a:cs typeface="Arial" pitchFamily="34" charset="0"/>
              </a:rPr>
              <a:t>ClO</a:t>
            </a:r>
            <a:r>
              <a:rPr lang="en-US" sz="2000" dirty="0">
                <a:latin typeface="+mn-lt"/>
                <a:cs typeface="Arial" pitchFamily="34" charset="0"/>
              </a:rPr>
              <a:t> + M </a:t>
            </a:r>
            <a:r>
              <a:rPr lang="en-US" sz="2000" dirty="0">
                <a:latin typeface="+mn-lt"/>
                <a:cs typeface="Arial" pitchFamily="34" charset="0"/>
                <a:sym typeface="Wingdings" pitchFamily="2" charset="2"/>
              </a:rPr>
              <a:t> </a:t>
            </a:r>
            <a:r>
              <a:rPr lang="en-US" sz="2000" dirty="0" err="1">
                <a:latin typeface="+mn-lt"/>
                <a:cs typeface="Arial" pitchFamily="34" charset="0"/>
                <a:sym typeface="Wingdings" pitchFamily="2" charset="2"/>
              </a:rPr>
              <a:t>ClOOCl</a:t>
            </a:r>
            <a:r>
              <a:rPr lang="en-US" sz="2000" dirty="0">
                <a:latin typeface="+mn-lt"/>
                <a:cs typeface="Arial" pitchFamily="34" charset="0"/>
                <a:sym typeface="Wingdings" pitchFamily="2" charset="2"/>
              </a:rPr>
              <a:t> + M</a:t>
            </a:r>
          </a:p>
          <a:p>
            <a:pPr algn="ctr">
              <a:lnSpc>
                <a:spcPts val="2800"/>
              </a:lnSpc>
              <a:defRPr/>
            </a:pPr>
            <a:r>
              <a:rPr lang="en-US" sz="2000" dirty="0" err="1">
                <a:latin typeface="+mn-lt"/>
                <a:cs typeface="Arial" pitchFamily="34" charset="0"/>
                <a:sym typeface="Wingdings" pitchFamily="2" charset="2"/>
              </a:rPr>
              <a:t>ClOOCl</a:t>
            </a:r>
            <a:r>
              <a:rPr lang="en-US" sz="2000" dirty="0">
                <a:latin typeface="+mn-lt"/>
                <a:cs typeface="Arial" pitchFamily="34" charset="0"/>
                <a:sym typeface="Wingdings" pitchFamily="2" charset="2"/>
              </a:rPr>
              <a:t> + </a:t>
            </a:r>
            <a:r>
              <a:rPr lang="en-US" sz="2000" dirty="0" err="1">
                <a:latin typeface="+mn-lt"/>
                <a:cs typeface="Arial" pitchFamily="34" charset="0"/>
                <a:sym typeface="Wingdings" pitchFamily="2" charset="2"/>
              </a:rPr>
              <a:t>hv</a:t>
            </a:r>
            <a:r>
              <a:rPr lang="en-US" sz="2000" dirty="0">
                <a:latin typeface="+mn-lt"/>
                <a:cs typeface="Arial" pitchFamily="34" charset="0"/>
                <a:sym typeface="Wingdings" pitchFamily="2" charset="2"/>
              </a:rPr>
              <a:t>  </a:t>
            </a:r>
            <a:r>
              <a:rPr lang="en-US" sz="2000" dirty="0" err="1">
                <a:latin typeface="+mn-lt"/>
                <a:cs typeface="Arial" pitchFamily="34" charset="0"/>
                <a:sym typeface="Wingdings" pitchFamily="2" charset="2"/>
              </a:rPr>
              <a:t>ClOO</a:t>
            </a:r>
            <a:r>
              <a:rPr lang="en-US" sz="2000" dirty="0">
                <a:latin typeface="+mn-lt"/>
                <a:cs typeface="Arial" pitchFamily="34" charset="0"/>
                <a:sym typeface="Wingdings" pitchFamily="2" charset="2"/>
              </a:rPr>
              <a:t> + </a:t>
            </a:r>
            <a:r>
              <a:rPr lang="en-US" sz="2000" dirty="0" err="1">
                <a:latin typeface="+mn-lt"/>
                <a:cs typeface="Arial" pitchFamily="34" charset="0"/>
                <a:sym typeface="Wingdings" pitchFamily="2" charset="2"/>
              </a:rPr>
              <a:t>Cl</a:t>
            </a:r>
            <a:endParaRPr lang="en-US" sz="2000" dirty="0">
              <a:latin typeface="+mn-lt"/>
              <a:cs typeface="Arial" pitchFamily="34" charset="0"/>
              <a:sym typeface="Wingdings" pitchFamily="2" charset="2"/>
            </a:endParaRPr>
          </a:p>
          <a:p>
            <a:pPr algn="ctr">
              <a:lnSpc>
                <a:spcPts val="2800"/>
              </a:lnSpc>
              <a:defRPr/>
            </a:pPr>
            <a:r>
              <a:rPr lang="en-US" sz="2000" dirty="0" err="1">
                <a:latin typeface="+mn-lt"/>
                <a:cs typeface="Arial" pitchFamily="34" charset="0"/>
                <a:sym typeface="Wingdings" pitchFamily="2" charset="2"/>
              </a:rPr>
              <a:t>ClOO</a:t>
            </a:r>
            <a:r>
              <a:rPr lang="en-US" sz="2000" dirty="0">
                <a:latin typeface="+mn-lt"/>
                <a:cs typeface="Arial" pitchFamily="34" charset="0"/>
                <a:sym typeface="Wingdings" pitchFamily="2" charset="2"/>
              </a:rPr>
              <a:t> + M  </a:t>
            </a:r>
            <a:r>
              <a:rPr lang="en-US" sz="2000" dirty="0" err="1">
                <a:latin typeface="+mn-lt"/>
                <a:cs typeface="Arial" pitchFamily="34" charset="0"/>
                <a:sym typeface="Wingdings" pitchFamily="2" charset="2"/>
              </a:rPr>
              <a:t>Cl</a:t>
            </a:r>
            <a:r>
              <a:rPr lang="en-US" sz="2000" dirty="0">
                <a:latin typeface="+mn-lt"/>
                <a:cs typeface="Arial" pitchFamily="34" charset="0"/>
                <a:sym typeface="Wingdings" pitchFamily="2" charset="2"/>
              </a:rPr>
              <a:t> + O</a:t>
            </a:r>
            <a:r>
              <a:rPr lang="en-US" sz="2000" baseline="-25000" dirty="0">
                <a:latin typeface="+mn-lt"/>
                <a:cs typeface="Arial" pitchFamily="34" charset="0"/>
                <a:sym typeface="Wingdings" pitchFamily="2" charset="2"/>
              </a:rPr>
              <a:t>2</a:t>
            </a:r>
          </a:p>
          <a:p>
            <a:pPr algn="ctr">
              <a:lnSpc>
                <a:spcPts val="2800"/>
              </a:lnSpc>
              <a:defRPr/>
            </a:pPr>
            <a:r>
              <a:rPr lang="en-US" sz="2000" dirty="0">
                <a:latin typeface="+mn-lt"/>
                <a:cs typeface="Arial" pitchFamily="34" charset="0"/>
                <a:sym typeface="Wingdings" pitchFamily="2" charset="2"/>
              </a:rPr>
              <a:t>2 x [</a:t>
            </a:r>
            <a:r>
              <a:rPr lang="en-US" sz="2000" dirty="0" err="1">
                <a:latin typeface="+mn-lt"/>
                <a:cs typeface="Arial" pitchFamily="34" charset="0"/>
                <a:sym typeface="Wingdings" pitchFamily="2" charset="2"/>
              </a:rPr>
              <a:t>Cl</a:t>
            </a:r>
            <a:r>
              <a:rPr lang="en-US" sz="2000" dirty="0">
                <a:latin typeface="+mn-lt"/>
                <a:cs typeface="Arial" pitchFamily="34" charset="0"/>
                <a:sym typeface="Wingdings" pitchFamily="2" charset="2"/>
              </a:rPr>
              <a:t> + O</a:t>
            </a:r>
            <a:r>
              <a:rPr lang="en-US" sz="2000" baseline="-25000" dirty="0">
                <a:latin typeface="+mn-lt"/>
                <a:cs typeface="Arial" pitchFamily="34" charset="0"/>
                <a:sym typeface="Wingdings" pitchFamily="2" charset="2"/>
              </a:rPr>
              <a:t>3</a:t>
            </a:r>
            <a:r>
              <a:rPr lang="en-US" sz="2000" dirty="0">
                <a:latin typeface="+mn-lt"/>
                <a:cs typeface="Arial" pitchFamily="34" charset="0"/>
                <a:sym typeface="Wingdings" pitchFamily="2" charset="2"/>
              </a:rPr>
              <a:t>  </a:t>
            </a:r>
            <a:r>
              <a:rPr lang="en-US" sz="2000" dirty="0" err="1">
                <a:latin typeface="+mn-lt"/>
                <a:cs typeface="Arial" pitchFamily="34" charset="0"/>
                <a:sym typeface="Wingdings" pitchFamily="2" charset="2"/>
              </a:rPr>
              <a:t>ClO</a:t>
            </a:r>
            <a:r>
              <a:rPr lang="en-US" sz="2000" dirty="0">
                <a:latin typeface="+mn-lt"/>
                <a:cs typeface="Arial" pitchFamily="34" charset="0"/>
                <a:sym typeface="Wingdings" pitchFamily="2" charset="2"/>
              </a:rPr>
              <a:t> + O</a:t>
            </a:r>
            <a:r>
              <a:rPr lang="en-US" sz="2000" baseline="-25000" dirty="0">
                <a:latin typeface="+mn-lt"/>
                <a:cs typeface="Arial" pitchFamily="34" charset="0"/>
                <a:sym typeface="Wingdings" pitchFamily="2" charset="2"/>
              </a:rPr>
              <a:t>2</a:t>
            </a:r>
            <a:r>
              <a:rPr lang="en-US" sz="2000" dirty="0">
                <a:latin typeface="+mn-lt"/>
                <a:cs typeface="Arial" pitchFamily="34" charset="0"/>
                <a:sym typeface="Wingdings" pitchFamily="2" charset="2"/>
              </a:rPr>
              <a:t>]</a:t>
            </a:r>
          </a:p>
          <a:p>
            <a:pPr algn="ctr">
              <a:lnSpc>
                <a:spcPts val="2800"/>
              </a:lnSpc>
              <a:defRPr/>
            </a:pPr>
            <a:endParaRPr lang="en-US" sz="2000" dirty="0">
              <a:latin typeface="+mn-lt"/>
              <a:cs typeface="Arial" pitchFamily="34" charset="0"/>
              <a:sym typeface="Wingdings" pitchFamily="2" charset="2"/>
            </a:endParaRPr>
          </a:p>
          <a:p>
            <a:pPr algn="ctr">
              <a:lnSpc>
                <a:spcPts val="2800"/>
              </a:lnSpc>
              <a:defRPr/>
            </a:pPr>
            <a:r>
              <a:rPr lang="en-US" sz="2000" dirty="0">
                <a:solidFill>
                  <a:srgbClr val="FF0000"/>
                </a:solidFill>
                <a:latin typeface="+mn-lt"/>
                <a:cs typeface="Arial" pitchFamily="34" charset="0"/>
                <a:sym typeface="Wingdings" pitchFamily="2" charset="2"/>
              </a:rPr>
              <a:t>NET: </a:t>
            </a:r>
            <a:r>
              <a:rPr lang="en-US" sz="2000" dirty="0">
                <a:latin typeface="+mn-lt"/>
                <a:cs typeface="Arial" pitchFamily="34" charset="0"/>
                <a:sym typeface="Wingdings" pitchFamily="2" charset="2"/>
              </a:rPr>
              <a:t>2O</a:t>
            </a:r>
            <a:r>
              <a:rPr lang="en-US" sz="2000" baseline="-25000" dirty="0">
                <a:latin typeface="+mn-lt"/>
                <a:cs typeface="Arial" pitchFamily="34" charset="0"/>
                <a:sym typeface="Wingdings" pitchFamily="2" charset="2"/>
              </a:rPr>
              <a:t>3</a:t>
            </a:r>
            <a:r>
              <a:rPr lang="en-US" sz="2000" dirty="0">
                <a:latin typeface="+mn-lt"/>
                <a:cs typeface="Arial" pitchFamily="34" charset="0"/>
                <a:sym typeface="Wingdings" pitchFamily="2" charset="2"/>
              </a:rPr>
              <a:t>  3O</a:t>
            </a:r>
            <a:r>
              <a:rPr lang="en-US" sz="2000" baseline="-25000" dirty="0">
                <a:latin typeface="+mn-lt"/>
                <a:cs typeface="Arial" pitchFamily="34" charset="0"/>
                <a:sym typeface="Wingdings" pitchFamily="2" charset="2"/>
              </a:rPr>
              <a:t>2</a:t>
            </a:r>
          </a:p>
          <a:p>
            <a:pPr algn="ctr">
              <a:lnSpc>
                <a:spcPts val="2800"/>
              </a:lnSpc>
              <a:defRPr/>
            </a:pPr>
            <a:r>
              <a:rPr lang="en-US" dirty="0">
                <a:latin typeface="+mn-lt"/>
                <a:cs typeface="Arial" pitchFamily="34" charset="0"/>
                <a:sym typeface="Wingdings" pitchFamily="2" charset="2"/>
              </a:rPr>
              <a:t> 70% of total ozone loss in Antarctic spring</a:t>
            </a:r>
            <a:endParaRPr lang="en-US" dirty="0">
              <a:latin typeface="+mn-lt"/>
              <a:cs typeface="Arial" pitchFamily="34" charset="0"/>
            </a:endParaRPr>
          </a:p>
        </p:txBody>
      </p:sp>
      <p:sp>
        <p:nvSpPr>
          <p:cNvPr id="26628" name="TextBox 4"/>
          <p:cNvSpPr txBox="1">
            <a:spLocks noChangeArrowheads="1"/>
          </p:cNvSpPr>
          <p:nvPr/>
        </p:nvSpPr>
        <p:spPr bwMode="auto">
          <a:xfrm>
            <a:off x="455613" y="3621088"/>
            <a:ext cx="8231187" cy="646112"/>
          </a:xfrm>
          <a:prstGeom prst="rect">
            <a:avLst/>
          </a:prstGeom>
          <a:noFill/>
          <a:ln w="9525">
            <a:noFill/>
            <a:miter lim="800000"/>
            <a:headEnd/>
            <a:tailEnd/>
          </a:ln>
        </p:spPr>
        <p:txBody>
          <a:bodyPr wrap="none">
            <a:spAutoFit/>
          </a:bodyPr>
          <a:lstStyle/>
          <a:p>
            <a:r>
              <a:rPr lang="en-US" b="0">
                <a:solidFill>
                  <a:schemeClr val="accent2"/>
                </a:solidFill>
                <a:latin typeface="Arial" charset="0"/>
                <a:cs typeface="Arial" charset="0"/>
              </a:rPr>
              <a:t>An additional catalytic cycle in Antarctic spring involves Br radicals (BrO + ClO)</a:t>
            </a:r>
          </a:p>
          <a:p>
            <a:r>
              <a:rPr lang="en-US" b="0">
                <a:solidFill>
                  <a:schemeClr val="accent2"/>
                </a:solidFill>
                <a:latin typeface="Arial" charset="0"/>
                <a:cs typeface="Arial" charset="0"/>
                <a:sym typeface="Wingdings" pitchFamily="2" charset="2"/>
              </a:rPr>
              <a:t> 30% of total ozone loss in Antarctic ozone hole</a:t>
            </a:r>
            <a:endParaRPr lang="en-US" b="0">
              <a:solidFill>
                <a:schemeClr val="accent2"/>
              </a:solidFill>
              <a:latin typeface="Arial" charset="0"/>
              <a:cs typeface="Arial" charset="0"/>
            </a:endParaRPr>
          </a:p>
        </p:txBody>
      </p:sp>
      <p:sp>
        <p:nvSpPr>
          <p:cNvPr id="33797" name="TextBox 5"/>
          <p:cNvSpPr txBox="1">
            <a:spLocks noChangeArrowheads="1"/>
          </p:cNvSpPr>
          <p:nvPr/>
        </p:nvSpPr>
        <p:spPr bwMode="auto">
          <a:xfrm>
            <a:off x="152400" y="4633913"/>
            <a:ext cx="8839200" cy="1538287"/>
          </a:xfrm>
          <a:prstGeom prst="rect">
            <a:avLst/>
          </a:prstGeom>
          <a:noFill/>
          <a:ln w="9525">
            <a:noFill/>
            <a:miter lim="800000"/>
            <a:headEnd/>
            <a:tailEnd/>
          </a:ln>
        </p:spPr>
        <p:txBody>
          <a:bodyPr>
            <a:spAutoFit/>
          </a:bodyPr>
          <a:lstStyle/>
          <a:p>
            <a:r>
              <a:rPr lang="en-US">
                <a:solidFill>
                  <a:srgbClr val="FF0000"/>
                </a:solidFill>
                <a:latin typeface="Arial" charset="0"/>
                <a:cs typeface="Arial" charset="0"/>
              </a:rPr>
              <a:t>But why are [ClO] so high over Antarctica?</a:t>
            </a:r>
          </a:p>
          <a:p>
            <a:endParaRPr lang="en-US">
              <a:solidFill>
                <a:schemeClr val="accent2"/>
              </a:solidFill>
              <a:latin typeface="Arial" charset="0"/>
              <a:cs typeface="Arial" charset="0"/>
            </a:endParaRPr>
          </a:p>
          <a:p>
            <a:r>
              <a:rPr lang="en-US">
                <a:latin typeface="Arial" charset="0"/>
                <a:cs typeface="Arial" charset="0"/>
              </a:rPr>
              <a:t>Polar stratospheric clouds: conversion of ClOx reservoirs to Cl</a:t>
            </a:r>
            <a:r>
              <a:rPr lang="en-US" baseline="-25000">
                <a:latin typeface="Arial" charset="0"/>
                <a:cs typeface="Arial" charset="0"/>
              </a:rPr>
              <a:t>2</a:t>
            </a:r>
          </a:p>
          <a:p>
            <a:r>
              <a:rPr lang="en-US" sz="2000">
                <a:latin typeface="Arial" charset="0"/>
                <a:cs typeface="Arial" charset="0"/>
              </a:rPr>
              <a:t>	ClNO</a:t>
            </a:r>
            <a:r>
              <a:rPr lang="en-US" sz="2000" baseline="-25000">
                <a:latin typeface="Arial" charset="0"/>
                <a:cs typeface="Arial" charset="0"/>
              </a:rPr>
              <a:t>3</a:t>
            </a:r>
            <a:r>
              <a:rPr lang="en-US" sz="2000">
                <a:latin typeface="Arial" charset="0"/>
                <a:cs typeface="Arial" charset="0"/>
              </a:rPr>
              <a:t> + HCl –</a:t>
            </a:r>
            <a:r>
              <a:rPr lang="en-US" sz="1000">
                <a:latin typeface="Arial" charset="0"/>
                <a:cs typeface="Arial" charset="0"/>
              </a:rPr>
              <a:t>PSC</a:t>
            </a:r>
            <a:r>
              <a:rPr lang="en-US" sz="2000">
                <a:latin typeface="Arial" charset="0"/>
                <a:cs typeface="Arial" charset="0"/>
                <a:sym typeface="Wingdings" pitchFamily="2" charset="2"/>
              </a:rPr>
              <a:t>Cl</a:t>
            </a:r>
            <a:r>
              <a:rPr lang="en-US" sz="2000" baseline="-25000">
                <a:latin typeface="Arial" charset="0"/>
                <a:cs typeface="Arial" charset="0"/>
                <a:sym typeface="Wingdings" pitchFamily="2" charset="2"/>
              </a:rPr>
              <a:t>2</a:t>
            </a:r>
            <a:r>
              <a:rPr lang="en-US" sz="2000">
                <a:latin typeface="Arial" charset="0"/>
                <a:cs typeface="Arial" charset="0"/>
                <a:sym typeface="Wingdings" pitchFamily="2" charset="2"/>
              </a:rPr>
              <a:t> + HNO</a:t>
            </a:r>
            <a:r>
              <a:rPr lang="en-US" sz="2000" baseline="-25000">
                <a:latin typeface="Arial" charset="0"/>
                <a:cs typeface="Arial" charset="0"/>
                <a:sym typeface="Wingdings" pitchFamily="2" charset="2"/>
              </a:rPr>
              <a:t>3</a:t>
            </a:r>
          </a:p>
          <a:p>
            <a:r>
              <a:rPr lang="en-US" sz="2000">
                <a:latin typeface="Arial" charset="0"/>
                <a:cs typeface="Arial" charset="0"/>
                <a:sym typeface="Wingdings" pitchFamily="2" charset="2"/>
              </a:rPr>
              <a:t>	Cl</a:t>
            </a:r>
            <a:r>
              <a:rPr lang="en-US" sz="2000" baseline="-25000">
                <a:latin typeface="Arial" charset="0"/>
                <a:cs typeface="Arial" charset="0"/>
                <a:sym typeface="Wingdings" pitchFamily="2" charset="2"/>
              </a:rPr>
              <a:t>2</a:t>
            </a:r>
            <a:r>
              <a:rPr lang="en-US" sz="2000">
                <a:latin typeface="Arial" charset="0"/>
                <a:cs typeface="Arial" charset="0"/>
                <a:sym typeface="Wingdings" pitchFamily="2" charset="2"/>
              </a:rPr>
              <a:t> + hv  2Cl</a:t>
            </a:r>
            <a:endParaRPr lang="en-US" sz="2000">
              <a:latin typeface="Arial" charset="0"/>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762000" y="0"/>
            <a:ext cx="7772400" cy="1143000"/>
          </a:xfrm>
        </p:spPr>
        <p:txBody>
          <a:bodyPr/>
          <a:lstStyle/>
          <a:p>
            <a:pPr eaLnBrk="1" hangingPunct="1">
              <a:defRPr/>
            </a:pPr>
            <a:r>
              <a:rPr lang="en-US" smtClean="0"/>
              <a:t>WHY THE HIGH ClO IN ANTARCTIC VORTEX?</a:t>
            </a:r>
            <a:br>
              <a:rPr lang="en-US" smtClean="0"/>
            </a:br>
            <a:r>
              <a:rPr lang="en-US" sz="1800" smtClean="0"/>
              <a:t>Release of chlorine radicals from reactions of reservoir species in polar stratospheric clouds (PSCs)</a:t>
            </a:r>
          </a:p>
        </p:txBody>
      </p:sp>
      <p:pic>
        <p:nvPicPr>
          <p:cNvPr id="27651" name="Picture 3" descr="balloon"/>
          <p:cNvPicPr>
            <a:picLocks noChangeAspect="1" noChangeArrowheads="1"/>
          </p:cNvPicPr>
          <p:nvPr/>
        </p:nvPicPr>
        <p:blipFill>
          <a:blip r:embed="rId3" cstate="print"/>
          <a:srcRect/>
          <a:stretch>
            <a:fillRect/>
          </a:stretch>
        </p:blipFill>
        <p:spPr bwMode="auto">
          <a:xfrm>
            <a:off x="990600" y="1198563"/>
            <a:ext cx="7315200" cy="54562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533400" y="-228600"/>
            <a:ext cx="8458200" cy="1143000"/>
          </a:xfrm>
        </p:spPr>
        <p:txBody>
          <a:bodyPr/>
          <a:lstStyle/>
          <a:p>
            <a:pPr eaLnBrk="1" hangingPunct="1">
              <a:defRPr/>
            </a:pPr>
            <a:r>
              <a:rPr lang="en-US" smtClean="0"/>
              <a:t>PSC FORMATION AT COLD TEMPERATURES</a:t>
            </a:r>
          </a:p>
        </p:txBody>
      </p:sp>
      <p:pic>
        <p:nvPicPr>
          <p:cNvPr id="28675" name="Picture 4"/>
          <p:cNvPicPr>
            <a:picLocks noChangeAspect="1" noChangeArrowheads="1"/>
          </p:cNvPicPr>
          <p:nvPr/>
        </p:nvPicPr>
        <p:blipFill>
          <a:blip r:embed="rId3" cstate="print"/>
          <a:srcRect/>
          <a:stretch>
            <a:fillRect/>
          </a:stretch>
        </p:blipFill>
        <p:spPr bwMode="auto">
          <a:xfrm>
            <a:off x="2297113" y="685800"/>
            <a:ext cx="6084887" cy="6172200"/>
          </a:xfrm>
          <a:prstGeom prst="rect">
            <a:avLst/>
          </a:prstGeom>
          <a:noFill/>
          <a:ln w="9525">
            <a:noFill/>
            <a:miter lim="800000"/>
            <a:headEnd/>
            <a:tailEnd/>
          </a:ln>
        </p:spPr>
      </p:pic>
      <p:sp>
        <p:nvSpPr>
          <p:cNvPr id="28676" name="Line 5"/>
          <p:cNvSpPr>
            <a:spLocks noChangeShapeType="1"/>
          </p:cNvSpPr>
          <p:nvPr/>
        </p:nvSpPr>
        <p:spPr bwMode="auto">
          <a:xfrm>
            <a:off x="2830513" y="5486400"/>
            <a:ext cx="4818062" cy="1588"/>
          </a:xfrm>
          <a:prstGeom prst="line">
            <a:avLst/>
          </a:prstGeom>
          <a:noFill/>
          <a:ln w="38100">
            <a:solidFill>
              <a:srgbClr val="009900"/>
            </a:solidFill>
            <a:prstDash val="lgDash"/>
            <a:round/>
            <a:headEnd/>
            <a:tailEnd/>
          </a:ln>
        </p:spPr>
        <p:txBody>
          <a:bodyPr/>
          <a:lstStyle/>
          <a:p>
            <a:endParaRPr lang="en-US"/>
          </a:p>
        </p:txBody>
      </p:sp>
      <p:sp>
        <p:nvSpPr>
          <p:cNvPr id="28677" name="Text Box 6"/>
          <p:cNvSpPr txBox="1">
            <a:spLocks noChangeArrowheads="1"/>
          </p:cNvSpPr>
          <p:nvPr/>
        </p:nvSpPr>
        <p:spPr bwMode="auto">
          <a:xfrm>
            <a:off x="0" y="4267200"/>
            <a:ext cx="1771650" cy="366713"/>
          </a:xfrm>
          <a:prstGeom prst="rect">
            <a:avLst/>
          </a:prstGeom>
          <a:noFill/>
          <a:ln w="9525">
            <a:noFill/>
            <a:miter lim="800000"/>
            <a:headEnd/>
            <a:tailEnd/>
          </a:ln>
        </p:spPr>
        <p:txBody>
          <a:bodyPr wrap="none">
            <a:spAutoFit/>
          </a:bodyPr>
          <a:lstStyle/>
          <a:p>
            <a:r>
              <a:rPr lang="en-US">
                <a:latin typeface="Helvetica" charset="0"/>
              </a:rPr>
              <a:t>PSC formation</a:t>
            </a:r>
          </a:p>
        </p:txBody>
      </p:sp>
      <p:sp>
        <p:nvSpPr>
          <p:cNvPr id="28678" name="Line 7"/>
          <p:cNvSpPr>
            <a:spLocks noChangeShapeType="1"/>
          </p:cNvSpPr>
          <p:nvPr/>
        </p:nvSpPr>
        <p:spPr bwMode="auto">
          <a:xfrm>
            <a:off x="1752600" y="4495800"/>
            <a:ext cx="1066800" cy="0"/>
          </a:xfrm>
          <a:prstGeom prst="line">
            <a:avLst/>
          </a:prstGeom>
          <a:noFill/>
          <a:ln w="9525">
            <a:solidFill>
              <a:schemeClr val="tx1"/>
            </a:solidFill>
            <a:round/>
            <a:headEnd/>
            <a:tailEnd type="triangle" w="lg" len="lg"/>
          </a:ln>
        </p:spPr>
        <p:txBody>
          <a:bodyPr/>
          <a:lstStyle/>
          <a:p>
            <a:endParaRPr lang="en-US"/>
          </a:p>
        </p:txBody>
      </p:sp>
      <p:sp>
        <p:nvSpPr>
          <p:cNvPr id="28679" name="Text Box 8"/>
          <p:cNvSpPr txBox="1">
            <a:spLocks noChangeArrowheads="1"/>
          </p:cNvSpPr>
          <p:nvPr/>
        </p:nvSpPr>
        <p:spPr bwMode="auto">
          <a:xfrm>
            <a:off x="0" y="5334000"/>
            <a:ext cx="2317750" cy="366713"/>
          </a:xfrm>
          <a:prstGeom prst="rect">
            <a:avLst/>
          </a:prstGeom>
          <a:noFill/>
          <a:ln w="9525">
            <a:noFill/>
            <a:miter lim="800000"/>
            <a:headEnd/>
            <a:tailEnd/>
          </a:ln>
        </p:spPr>
        <p:txBody>
          <a:bodyPr wrap="none">
            <a:spAutoFit/>
          </a:bodyPr>
          <a:lstStyle/>
          <a:p>
            <a:r>
              <a:rPr lang="en-US">
                <a:solidFill>
                  <a:srgbClr val="009900"/>
                </a:solidFill>
                <a:latin typeface="Helvetica" charset="0"/>
              </a:rPr>
              <a:t>Frost point of water</a:t>
            </a:r>
          </a:p>
        </p:txBody>
      </p:sp>
      <p:sp>
        <p:nvSpPr>
          <p:cNvPr id="28680" name="Line 9"/>
          <p:cNvSpPr>
            <a:spLocks noChangeShapeType="1"/>
          </p:cNvSpPr>
          <p:nvPr/>
        </p:nvSpPr>
        <p:spPr bwMode="auto">
          <a:xfrm>
            <a:off x="2362200" y="5562600"/>
            <a:ext cx="381000" cy="0"/>
          </a:xfrm>
          <a:prstGeom prst="line">
            <a:avLst/>
          </a:prstGeom>
          <a:noFill/>
          <a:ln w="9525">
            <a:solidFill>
              <a:srgbClr val="009900"/>
            </a:solidFill>
            <a:round/>
            <a:headEnd/>
            <a:tailEnd type="triangle" w="lg" len="lg"/>
          </a:ln>
        </p:spPr>
        <p:txBody>
          <a:bodyPr/>
          <a:lstStyle/>
          <a:p>
            <a:endParaRPr 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09600" y="-228600"/>
            <a:ext cx="7772400" cy="1143000"/>
          </a:xfrm>
        </p:spPr>
        <p:txBody>
          <a:bodyPr/>
          <a:lstStyle/>
          <a:p>
            <a:pPr eaLnBrk="1" hangingPunct="1">
              <a:defRPr/>
            </a:pPr>
            <a:r>
              <a:rPr lang="en-US" dirty="0" smtClean="0"/>
              <a:t>REMINDER: PHASE DIAGRAM FOR WATER</a:t>
            </a:r>
          </a:p>
        </p:txBody>
      </p:sp>
      <p:pic>
        <p:nvPicPr>
          <p:cNvPr id="1028" name="Picture 3" descr="bookchap1-26"/>
          <p:cNvPicPr>
            <a:picLocks noChangeAspect="1" noChangeArrowheads="1"/>
          </p:cNvPicPr>
          <p:nvPr/>
        </p:nvPicPr>
        <p:blipFill>
          <a:blip r:embed="rId4" cstate="print"/>
          <a:srcRect/>
          <a:stretch>
            <a:fillRect/>
          </a:stretch>
        </p:blipFill>
        <p:spPr bwMode="auto">
          <a:xfrm>
            <a:off x="1600200" y="762000"/>
            <a:ext cx="5867400" cy="5180013"/>
          </a:xfrm>
          <a:prstGeom prst="rect">
            <a:avLst/>
          </a:prstGeom>
          <a:noFill/>
          <a:ln w="9525">
            <a:noFill/>
            <a:miter lim="800000"/>
            <a:headEnd/>
            <a:tailEnd/>
          </a:ln>
        </p:spPr>
      </p:pic>
      <p:graphicFrame>
        <p:nvGraphicFramePr>
          <p:cNvPr id="1026" name="Object 11"/>
          <p:cNvGraphicFramePr>
            <a:graphicFrameLocks noChangeAspect="1"/>
          </p:cNvGraphicFramePr>
          <p:nvPr/>
        </p:nvGraphicFramePr>
        <p:xfrm>
          <a:off x="2433638" y="5811838"/>
          <a:ext cx="2824162" cy="893762"/>
        </p:xfrm>
        <a:graphic>
          <a:graphicData uri="http://schemas.openxmlformats.org/presentationml/2006/ole">
            <p:oleObj spid="_x0000_s1026" name="Equation" r:id="rId5" imgW="1523880" imgH="482400" progId="">
              <p:embed/>
            </p:oleObj>
          </a:graphicData>
        </a:graphic>
      </p:graphicFrame>
      <p:sp>
        <p:nvSpPr>
          <p:cNvPr id="1029" name="Line 5"/>
          <p:cNvSpPr>
            <a:spLocks noChangeShapeType="1"/>
          </p:cNvSpPr>
          <p:nvPr/>
        </p:nvSpPr>
        <p:spPr bwMode="auto">
          <a:xfrm>
            <a:off x="3352800" y="3581400"/>
            <a:ext cx="0" cy="304800"/>
          </a:xfrm>
          <a:prstGeom prst="line">
            <a:avLst/>
          </a:prstGeom>
          <a:noFill/>
          <a:ln w="9525">
            <a:solidFill>
              <a:srgbClr val="008000"/>
            </a:solidFill>
            <a:round/>
            <a:headEnd/>
            <a:tailEnd type="triangle" w="med" len="med"/>
          </a:ln>
        </p:spPr>
        <p:txBody>
          <a:bodyPr/>
          <a:lstStyle/>
          <a:p>
            <a:endParaRPr lang="en-US"/>
          </a:p>
        </p:txBody>
      </p:sp>
      <p:sp>
        <p:nvSpPr>
          <p:cNvPr id="1030" name="Text Box 6"/>
          <p:cNvSpPr txBox="1">
            <a:spLocks noChangeArrowheads="1"/>
          </p:cNvSpPr>
          <p:nvPr/>
        </p:nvSpPr>
        <p:spPr bwMode="auto">
          <a:xfrm>
            <a:off x="2895600" y="2819400"/>
            <a:ext cx="1139825" cy="730250"/>
          </a:xfrm>
          <a:prstGeom prst="rect">
            <a:avLst/>
          </a:prstGeom>
          <a:noFill/>
          <a:ln w="9525">
            <a:noFill/>
            <a:miter lim="800000"/>
            <a:headEnd/>
            <a:tailEnd/>
          </a:ln>
        </p:spPr>
        <p:txBody>
          <a:bodyPr wrap="none">
            <a:spAutoFit/>
          </a:bodyPr>
          <a:lstStyle/>
          <a:p>
            <a:r>
              <a:rPr lang="en-US" sz="1400">
                <a:solidFill>
                  <a:srgbClr val="008000"/>
                </a:solidFill>
                <a:latin typeface="Helvetica" charset="0"/>
              </a:rPr>
              <a:t>gas-liquid</a:t>
            </a:r>
          </a:p>
          <a:p>
            <a:r>
              <a:rPr lang="en-US" sz="1400">
                <a:solidFill>
                  <a:srgbClr val="008000"/>
                </a:solidFill>
                <a:latin typeface="Helvetica" charset="0"/>
              </a:rPr>
              <a:t>metastable</a:t>
            </a:r>
          </a:p>
          <a:p>
            <a:r>
              <a:rPr lang="en-US" sz="1400">
                <a:solidFill>
                  <a:srgbClr val="008000"/>
                </a:solidFill>
                <a:latin typeface="Helvetica" charset="0"/>
              </a:rPr>
              <a:t>equilibrium</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2" descr="25%"/>
          <p:cNvSpPr>
            <a:spLocks/>
          </p:cNvSpPr>
          <p:nvPr/>
        </p:nvSpPr>
        <p:spPr bwMode="auto">
          <a:xfrm>
            <a:off x="3035300" y="4016375"/>
            <a:ext cx="841375" cy="1117600"/>
          </a:xfrm>
          <a:custGeom>
            <a:avLst/>
            <a:gdLst>
              <a:gd name="T0" fmla="*/ 2147483647 w 530"/>
              <a:gd name="T1" fmla="*/ 2147483647 h 704"/>
              <a:gd name="T2" fmla="*/ 2147483647 w 530"/>
              <a:gd name="T3" fmla="*/ 2147483647 h 704"/>
              <a:gd name="T4" fmla="*/ 2147483647 w 530"/>
              <a:gd name="T5" fmla="*/ 2147483647 h 704"/>
              <a:gd name="T6" fmla="*/ 2147483647 w 530"/>
              <a:gd name="T7" fmla="*/ 2147483647 h 704"/>
              <a:gd name="T8" fmla="*/ 2147483647 w 530"/>
              <a:gd name="T9" fmla="*/ 2147483647 h 704"/>
              <a:gd name="T10" fmla="*/ 2147483647 w 530"/>
              <a:gd name="T11" fmla="*/ 2147483647 h 704"/>
              <a:gd name="T12" fmla="*/ 2147483647 w 530"/>
              <a:gd name="T13" fmla="*/ 2147483647 h 704"/>
              <a:gd name="T14" fmla="*/ 2147483647 w 530"/>
              <a:gd name="T15" fmla="*/ 2147483647 h 704"/>
              <a:gd name="T16" fmla="*/ 2147483647 w 530"/>
              <a:gd name="T17" fmla="*/ 2147483647 h 704"/>
              <a:gd name="T18" fmla="*/ 2147483647 w 530"/>
              <a:gd name="T19" fmla="*/ 2147483647 h 704"/>
              <a:gd name="T20" fmla="*/ 2147483647 w 530"/>
              <a:gd name="T21" fmla="*/ 2147483647 h 7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0"/>
              <a:gd name="T34" fmla="*/ 0 h 704"/>
              <a:gd name="T35" fmla="*/ 530 w 530"/>
              <a:gd name="T36" fmla="*/ 704 h 7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0" h="704">
                <a:moveTo>
                  <a:pt x="56" y="512"/>
                </a:moveTo>
                <a:cubicBezTo>
                  <a:pt x="48" y="464"/>
                  <a:pt x="0" y="256"/>
                  <a:pt x="8" y="176"/>
                </a:cubicBezTo>
                <a:cubicBezTo>
                  <a:pt x="16" y="96"/>
                  <a:pt x="56" y="56"/>
                  <a:pt x="104" y="32"/>
                </a:cubicBezTo>
                <a:cubicBezTo>
                  <a:pt x="152" y="8"/>
                  <a:pt x="232" y="0"/>
                  <a:pt x="296" y="32"/>
                </a:cubicBezTo>
                <a:cubicBezTo>
                  <a:pt x="360" y="64"/>
                  <a:pt x="449" y="153"/>
                  <a:pt x="488" y="224"/>
                </a:cubicBezTo>
                <a:cubicBezTo>
                  <a:pt x="527" y="295"/>
                  <a:pt x="530" y="387"/>
                  <a:pt x="530" y="459"/>
                </a:cubicBezTo>
                <a:cubicBezTo>
                  <a:pt x="530" y="531"/>
                  <a:pt x="527" y="615"/>
                  <a:pt x="488" y="656"/>
                </a:cubicBezTo>
                <a:cubicBezTo>
                  <a:pt x="449" y="697"/>
                  <a:pt x="352" y="704"/>
                  <a:pt x="296" y="704"/>
                </a:cubicBezTo>
                <a:cubicBezTo>
                  <a:pt x="240" y="704"/>
                  <a:pt x="192" y="696"/>
                  <a:pt x="152" y="656"/>
                </a:cubicBezTo>
                <a:cubicBezTo>
                  <a:pt x="112" y="616"/>
                  <a:pt x="72" y="488"/>
                  <a:pt x="56" y="464"/>
                </a:cubicBezTo>
                <a:cubicBezTo>
                  <a:pt x="40" y="440"/>
                  <a:pt x="64" y="560"/>
                  <a:pt x="56" y="512"/>
                </a:cubicBezTo>
                <a:close/>
              </a:path>
            </a:pathLst>
          </a:custGeom>
          <a:pattFill prst="pct25">
            <a:fgClr>
              <a:srgbClr val="990033"/>
            </a:fgClr>
            <a:bgClr>
              <a:schemeClr val="bg1"/>
            </a:bgClr>
          </a:pattFill>
          <a:ln w="9525">
            <a:noFill/>
            <a:round/>
            <a:headEnd/>
            <a:tailEnd/>
          </a:ln>
        </p:spPr>
        <p:txBody>
          <a:bodyPr/>
          <a:lstStyle/>
          <a:p>
            <a:endParaRPr lang="en-US"/>
          </a:p>
        </p:txBody>
      </p:sp>
      <p:pic>
        <p:nvPicPr>
          <p:cNvPr id="29699" name="Picture 3" descr="bookchap10-70"/>
          <p:cNvPicPr>
            <a:picLocks noChangeAspect="1" noChangeArrowheads="1"/>
          </p:cNvPicPr>
          <p:nvPr/>
        </p:nvPicPr>
        <p:blipFill>
          <a:blip r:embed="rId3" cstate="print"/>
          <a:srcRect/>
          <a:stretch>
            <a:fillRect/>
          </a:stretch>
        </p:blipFill>
        <p:spPr bwMode="auto">
          <a:xfrm>
            <a:off x="1143000" y="685800"/>
            <a:ext cx="6172200" cy="5691188"/>
          </a:xfrm>
          <a:prstGeom prst="rect">
            <a:avLst/>
          </a:prstGeom>
          <a:noFill/>
          <a:ln w="9525">
            <a:noFill/>
            <a:miter lim="800000"/>
            <a:headEnd/>
            <a:tailEnd/>
          </a:ln>
        </p:spPr>
      </p:pic>
      <p:sp>
        <p:nvSpPr>
          <p:cNvPr id="456708" name="Rectangle 4"/>
          <p:cNvSpPr>
            <a:spLocks noGrp="1" noChangeArrowheads="1"/>
          </p:cNvSpPr>
          <p:nvPr>
            <p:ph type="title"/>
          </p:nvPr>
        </p:nvSpPr>
        <p:spPr>
          <a:xfrm>
            <a:off x="762000" y="-152400"/>
            <a:ext cx="8077200" cy="1143000"/>
          </a:xfrm>
        </p:spPr>
        <p:txBody>
          <a:bodyPr/>
          <a:lstStyle/>
          <a:p>
            <a:pPr eaLnBrk="1" hangingPunct="1">
              <a:defRPr/>
            </a:pPr>
            <a:r>
              <a:rPr lang="en-US" smtClean="0"/>
              <a:t>HOW DO PSCs START FORMING AT 195K?</a:t>
            </a:r>
            <a:br>
              <a:rPr lang="en-US" smtClean="0"/>
            </a:br>
            <a:r>
              <a:rPr lang="en-US" smtClean="0"/>
              <a:t>HNO</a:t>
            </a:r>
            <a:r>
              <a:rPr lang="en-US" baseline="-25000" smtClean="0"/>
              <a:t>3</a:t>
            </a:r>
            <a:r>
              <a:rPr lang="en-US" smtClean="0"/>
              <a:t>-H</a:t>
            </a:r>
            <a:r>
              <a:rPr lang="en-US" baseline="-25000" smtClean="0"/>
              <a:t>2</a:t>
            </a:r>
            <a:r>
              <a:rPr lang="en-US" smtClean="0"/>
              <a:t>O PHASE DIAGRAM</a:t>
            </a:r>
          </a:p>
        </p:txBody>
      </p:sp>
      <p:sp>
        <p:nvSpPr>
          <p:cNvPr id="29701" name="Text Box 5"/>
          <p:cNvSpPr txBox="1">
            <a:spLocks noChangeArrowheads="1"/>
          </p:cNvSpPr>
          <p:nvPr/>
        </p:nvSpPr>
        <p:spPr bwMode="auto">
          <a:xfrm>
            <a:off x="457200" y="4572000"/>
            <a:ext cx="1339850" cy="1190625"/>
          </a:xfrm>
          <a:prstGeom prst="rect">
            <a:avLst/>
          </a:prstGeom>
          <a:noFill/>
          <a:ln w="9525">
            <a:noFill/>
            <a:miter lim="800000"/>
            <a:headEnd/>
            <a:tailEnd/>
          </a:ln>
        </p:spPr>
        <p:txBody>
          <a:bodyPr wrap="none">
            <a:spAutoFit/>
          </a:bodyPr>
          <a:lstStyle/>
          <a:p>
            <a:endParaRPr lang="en-US">
              <a:latin typeface="Helvetica" charset="0"/>
            </a:endParaRPr>
          </a:p>
          <a:p>
            <a:r>
              <a:rPr lang="en-US">
                <a:solidFill>
                  <a:srgbClr val="FF0000"/>
                </a:solidFill>
                <a:latin typeface="Helvetica" charset="0"/>
              </a:rPr>
              <a:t>Antarctic</a:t>
            </a:r>
          </a:p>
          <a:p>
            <a:r>
              <a:rPr lang="en-US">
                <a:solidFill>
                  <a:srgbClr val="FF0000"/>
                </a:solidFill>
                <a:latin typeface="Helvetica" charset="0"/>
              </a:rPr>
              <a:t>vortex</a:t>
            </a:r>
          </a:p>
          <a:p>
            <a:r>
              <a:rPr lang="en-US">
                <a:solidFill>
                  <a:srgbClr val="FF0000"/>
                </a:solidFill>
                <a:latin typeface="Helvetica" charset="0"/>
              </a:rPr>
              <a:t>conditions</a:t>
            </a:r>
          </a:p>
        </p:txBody>
      </p:sp>
      <p:sp>
        <p:nvSpPr>
          <p:cNvPr id="29702" name="Oval 6"/>
          <p:cNvSpPr>
            <a:spLocks noChangeArrowheads="1"/>
          </p:cNvSpPr>
          <p:nvPr/>
        </p:nvSpPr>
        <p:spPr bwMode="auto">
          <a:xfrm rot="-1647691">
            <a:off x="2971800" y="3810000"/>
            <a:ext cx="763588" cy="1201738"/>
          </a:xfrm>
          <a:prstGeom prst="ellipse">
            <a:avLst/>
          </a:prstGeom>
          <a:solidFill>
            <a:srgbClr val="FF0000">
              <a:alpha val="50195"/>
            </a:srgbClr>
          </a:solidFill>
          <a:ln w="9525">
            <a:solidFill>
              <a:schemeClr val="tx1"/>
            </a:solidFill>
            <a:round/>
            <a:headEnd/>
            <a:tailEnd/>
          </a:ln>
        </p:spPr>
        <p:txBody>
          <a:bodyPr wrap="none" anchor="ctr"/>
          <a:lstStyle/>
          <a:p>
            <a:endParaRPr lang="en-US"/>
          </a:p>
        </p:txBody>
      </p:sp>
      <p:sp>
        <p:nvSpPr>
          <p:cNvPr id="29703" name="Line 7"/>
          <p:cNvSpPr>
            <a:spLocks noChangeShapeType="1"/>
          </p:cNvSpPr>
          <p:nvPr/>
        </p:nvSpPr>
        <p:spPr bwMode="auto">
          <a:xfrm flipV="1">
            <a:off x="1676400" y="4648200"/>
            <a:ext cx="1371600" cy="533400"/>
          </a:xfrm>
          <a:prstGeom prst="line">
            <a:avLst/>
          </a:prstGeom>
          <a:noFill/>
          <a:ln w="38100">
            <a:solidFill>
              <a:srgbClr val="FF0000"/>
            </a:solidFill>
            <a:round/>
            <a:headEnd/>
            <a:tailEnd type="triangle" w="lg" len="lg"/>
          </a:ln>
        </p:spPr>
        <p:txBody>
          <a:bodyPr/>
          <a:lstStyle/>
          <a:p>
            <a:endParaRPr lang="en-US"/>
          </a:p>
        </p:txBody>
      </p:sp>
      <p:sp>
        <p:nvSpPr>
          <p:cNvPr id="29704" name="Text Box 8"/>
          <p:cNvSpPr txBox="1">
            <a:spLocks noChangeArrowheads="1"/>
          </p:cNvSpPr>
          <p:nvPr/>
        </p:nvSpPr>
        <p:spPr bwMode="auto">
          <a:xfrm>
            <a:off x="1219200" y="6324600"/>
            <a:ext cx="6496050" cy="366713"/>
          </a:xfrm>
          <a:prstGeom prst="rect">
            <a:avLst/>
          </a:prstGeom>
          <a:noFill/>
          <a:ln w="9525">
            <a:noFill/>
            <a:miter lim="800000"/>
            <a:headEnd/>
            <a:tailEnd/>
          </a:ln>
        </p:spPr>
        <p:txBody>
          <a:bodyPr wrap="none">
            <a:spAutoFit/>
          </a:bodyPr>
          <a:lstStyle/>
          <a:p>
            <a:r>
              <a:rPr lang="en-US">
                <a:solidFill>
                  <a:srgbClr val="003399"/>
                </a:solidFill>
                <a:latin typeface="Helvetica" charset="0"/>
              </a:rPr>
              <a:t>PSCs are not water but nitric acid trihydrate (NAT) clouds </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685800" y="-228600"/>
            <a:ext cx="7772400" cy="1143000"/>
          </a:xfrm>
        </p:spPr>
        <p:txBody>
          <a:bodyPr/>
          <a:lstStyle/>
          <a:p>
            <a:pPr>
              <a:defRPr/>
            </a:pPr>
            <a:r>
              <a:rPr lang="en-US"/>
              <a:t>CHRONOLOGY OF ANTARCTIC OZONE HOLE</a:t>
            </a:r>
          </a:p>
        </p:txBody>
      </p:sp>
      <p:pic>
        <p:nvPicPr>
          <p:cNvPr id="30723" name="Picture 3" descr="http://www-as.harvard.edu/people/faculty/djj/book/bookchap10-71.gif"/>
          <p:cNvPicPr>
            <a:picLocks noChangeAspect="1" noChangeArrowheads="1"/>
          </p:cNvPicPr>
          <p:nvPr/>
        </p:nvPicPr>
        <p:blipFill>
          <a:blip r:embed="rId3" cstate="print"/>
          <a:srcRect/>
          <a:stretch>
            <a:fillRect/>
          </a:stretch>
        </p:blipFill>
        <p:spPr bwMode="auto">
          <a:xfrm>
            <a:off x="2133600" y="762000"/>
            <a:ext cx="5153025" cy="58785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09600" y="-152400"/>
            <a:ext cx="7772400" cy="1143000"/>
          </a:xfrm>
        </p:spPr>
        <p:txBody>
          <a:bodyPr/>
          <a:lstStyle/>
          <a:p>
            <a:pPr>
              <a:defRPr/>
            </a:pPr>
            <a:r>
              <a:rPr lang="en-US" sz="2000" dirty="0"/>
              <a:t>HYDROLYSIS OF N</a:t>
            </a:r>
            <a:r>
              <a:rPr lang="en-US" sz="2000" baseline="-25000" dirty="0"/>
              <a:t>2</a:t>
            </a:r>
            <a:r>
              <a:rPr lang="en-US" sz="2000" dirty="0"/>
              <a:t>O</a:t>
            </a:r>
            <a:r>
              <a:rPr lang="en-US" sz="2000" baseline="-25000" dirty="0"/>
              <a:t>5</a:t>
            </a:r>
            <a:r>
              <a:rPr lang="en-US" sz="2000" dirty="0"/>
              <a:t> IN AEROSOLS </a:t>
            </a:r>
            <a:br>
              <a:rPr lang="en-US" sz="2000" dirty="0"/>
            </a:br>
            <a:r>
              <a:rPr lang="en-US" sz="2000" dirty="0"/>
              <a:t>INCREASES THE SENSITIVITY OF OZONE TO CHLORINE</a:t>
            </a:r>
          </a:p>
        </p:txBody>
      </p:sp>
      <p:pic>
        <p:nvPicPr>
          <p:cNvPr id="31747" name="Picture 3" descr="c:\windows\TEMP\~AUT0006.bmp"/>
          <p:cNvPicPr>
            <a:picLocks noChangeAspect="1" noChangeArrowheads="1"/>
          </p:cNvPicPr>
          <p:nvPr/>
        </p:nvPicPr>
        <p:blipFill>
          <a:blip r:embed="rId3" cstate="print"/>
          <a:srcRect/>
          <a:stretch>
            <a:fillRect/>
          </a:stretch>
        </p:blipFill>
        <p:spPr bwMode="auto">
          <a:xfrm>
            <a:off x="381000" y="1274763"/>
            <a:ext cx="8153400" cy="4911725"/>
          </a:xfrm>
          <a:prstGeom prst="rect">
            <a:avLst/>
          </a:prstGeom>
          <a:noFill/>
          <a:ln w="9525">
            <a:noFill/>
            <a:miter lim="800000"/>
            <a:headEnd/>
            <a:tailEnd/>
          </a:ln>
        </p:spPr>
      </p:pic>
      <p:sp>
        <p:nvSpPr>
          <p:cNvPr id="31748" name="Text Box 4"/>
          <p:cNvSpPr txBox="1">
            <a:spLocks noChangeArrowheads="1"/>
          </p:cNvSpPr>
          <p:nvPr/>
        </p:nvSpPr>
        <p:spPr bwMode="auto">
          <a:xfrm>
            <a:off x="1371600" y="6186488"/>
            <a:ext cx="6608763" cy="366712"/>
          </a:xfrm>
          <a:prstGeom prst="rect">
            <a:avLst/>
          </a:prstGeom>
          <a:noFill/>
          <a:ln w="9525">
            <a:noFill/>
            <a:miter lim="800000"/>
            <a:headEnd/>
            <a:tailEnd/>
          </a:ln>
        </p:spPr>
        <p:txBody>
          <a:bodyPr wrap="none">
            <a:spAutoFit/>
          </a:bodyPr>
          <a:lstStyle/>
          <a:p>
            <a:r>
              <a:rPr lang="en-US">
                <a:solidFill>
                  <a:schemeClr val="accent2"/>
                </a:solidFill>
                <a:latin typeface="Arial" charset="0"/>
                <a:cs typeface="Arial" charset="0"/>
              </a:rPr>
              <a:t>N</a:t>
            </a:r>
            <a:r>
              <a:rPr lang="en-US" baseline="-25000">
                <a:solidFill>
                  <a:schemeClr val="accent2"/>
                </a:solidFill>
                <a:latin typeface="Arial" charset="0"/>
                <a:cs typeface="Arial" charset="0"/>
              </a:rPr>
              <a:t>2</a:t>
            </a:r>
            <a:r>
              <a:rPr lang="en-US">
                <a:solidFill>
                  <a:schemeClr val="accent2"/>
                </a:solidFill>
                <a:latin typeface="Arial" charset="0"/>
                <a:cs typeface="Arial" charset="0"/>
              </a:rPr>
              <a:t>O</a:t>
            </a:r>
            <a:r>
              <a:rPr lang="en-US" baseline="-25000">
                <a:solidFill>
                  <a:schemeClr val="accent2"/>
                </a:solidFill>
                <a:latin typeface="Arial" charset="0"/>
                <a:cs typeface="Arial" charset="0"/>
              </a:rPr>
              <a:t>5</a:t>
            </a:r>
            <a:r>
              <a:rPr lang="en-US">
                <a:solidFill>
                  <a:schemeClr val="accent2"/>
                </a:solidFill>
                <a:latin typeface="Arial" charset="0"/>
                <a:cs typeface="Arial" charset="0"/>
              </a:rPr>
              <a:t> hydrolysis increases HO</a:t>
            </a:r>
            <a:r>
              <a:rPr lang="en-US" baseline="-25000">
                <a:solidFill>
                  <a:schemeClr val="accent2"/>
                </a:solidFill>
                <a:latin typeface="Arial" charset="0"/>
                <a:cs typeface="Arial" charset="0"/>
              </a:rPr>
              <a:t>x</a:t>
            </a:r>
            <a:r>
              <a:rPr lang="en-US">
                <a:solidFill>
                  <a:schemeClr val="accent2"/>
                </a:solidFill>
                <a:latin typeface="Arial" charset="0"/>
                <a:cs typeface="Arial" charset="0"/>
              </a:rPr>
              <a:t>-catalyzed ozone loss. Why?</a:t>
            </a:r>
          </a:p>
        </p:txBody>
      </p:sp>
      <p:sp>
        <p:nvSpPr>
          <p:cNvPr id="31749" name="TextBox 4"/>
          <p:cNvSpPr txBox="1">
            <a:spLocks noChangeArrowheads="1"/>
          </p:cNvSpPr>
          <p:nvPr/>
        </p:nvSpPr>
        <p:spPr bwMode="auto">
          <a:xfrm>
            <a:off x="3200400" y="742950"/>
            <a:ext cx="3103563" cy="400050"/>
          </a:xfrm>
          <a:prstGeom prst="rect">
            <a:avLst/>
          </a:prstGeom>
          <a:noFill/>
          <a:ln w="9525">
            <a:noFill/>
            <a:miter lim="800000"/>
            <a:headEnd/>
            <a:tailEnd/>
          </a:ln>
        </p:spPr>
        <p:txBody>
          <a:bodyPr wrap="none">
            <a:spAutoFit/>
          </a:bodyPr>
          <a:lstStyle/>
          <a:p>
            <a:r>
              <a:rPr lang="en-US">
                <a:latin typeface="Arial" charset="0"/>
                <a:cs typeface="Arial" charset="0"/>
              </a:rPr>
              <a:t>N</a:t>
            </a:r>
            <a:r>
              <a:rPr lang="en-US" baseline="-25000">
                <a:latin typeface="Arial" charset="0"/>
                <a:cs typeface="Arial" charset="0"/>
              </a:rPr>
              <a:t>2</a:t>
            </a:r>
            <a:r>
              <a:rPr lang="en-US">
                <a:latin typeface="Arial" charset="0"/>
                <a:cs typeface="Arial" charset="0"/>
              </a:rPr>
              <a:t>O</a:t>
            </a:r>
            <a:r>
              <a:rPr lang="en-US" baseline="-25000">
                <a:latin typeface="Arial" charset="0"/>
                <a:cs typeface="Arial" charset="0"/>
              </a:rPr>
              <a:t>5</a:t>
            </a:r>
            <a:r>
              <a:rPr lang="en-US">
                <a:latin typeface="Arial" charset="0"/>
                <a:cs typeface="Arial" charset="0"/>
              </a:rPr>
              <a:t> + H</a:t>
            </a:r>
            <a:r>
              <a:rPr lang="en-US" baseline="-25000">
                <a:latin typeface="Arial" charset="0"/>
                <a:cs typeface="Arial" charset="0"/>
              </a:rPr>
              <a:t>2</a:t>
            </a:r>
            <a:r>
              <a:rPr lang="en-US">
                <a:latin typeface="Arial" charset="0"/>
                <a:cs typeface="Arial" charset="0"/>
              </a:rPr>
              <a:t>O </a:t>
            </a:r>
            <a:r>
              <a:rPr lang="en-US" sz="2000">
                <a:latin typeface="Arial" charset="0"/>
                <a:cs typeface="Arial" charset="0"/>
              </a:rPr>
              <a:t>–</a:t>
            </a:r>
            <a:r>
              <a:rPr lang="en-US" sz="1000">
                <a:latin typeface="Arial" charset="0"/>
                <a:cs typeface="Arial" charset="0"/>
              </a:rPr>
              <a:t>aerosol</a:t>
            </a:r>
            <a:r>
              <a:rPr lang="en-US" sz="2000">
                <a:latin typeface="Arial" charset="0"/>
                <a:cs typeface="Arial" charset="0"/>
                <a:sym typeface="Wingdings" pitchFamily="2" charset="2"/>
              </a:rPr>
              <a:t></a:t>
            </a:r>
            <a:r>
              <a:rPr lang="en-US" sz="2000">
                <a:latin typeface="Arial" charset="0"/>
                <a:cs typeface="Arial" charset="0"/>
              </a:rPr>
              <a:t> </a:t>
            </a:r>
            <a:r>
              <a:rPr lang="en-US">
                <a:latin typeface="Arial" charset="0"/>
                <a:cs typeface="Arial" charset="0"/>
              </a:rPr>
              <a:t>2HNO</a:t>
            </a:r>
            <a:r>
              <a:rPr lang="en-US" baseline="-25000">
                <a:latin typeface="Arial" charset="0"/>
                <a:cs typeface="Arial" charset="0"/>
              </a:rPr>
              <a:t>3</a:t>
            </a:r>
            <a:endParaRPr lang="en-US"/>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609600" y="0"/>
            <a:ext cx="3433763" cy="6858000"/>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a:stretch>
            <a:fillRect/>
          </a:stretch>
        </p:blipFill>
        <p:spPr bwMode="auto">
          <a:xfrm>
            <a:off x="4267200" y="381000"/>
            <a:ext cx="4598988" cy="6019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Graph of Antarctic ozone concentrations measured by ground instruments at Halley and from the satellites"/>
          <p:cNvPicPr>
            <a:picLocks noChangeAspect="1" noChangeArrowheads="1"/>
          </p:cNvPicPr>
          <p:nvPr/>
        </p:nvPicPr>
        <p:blipFill>
          <a:blip r:embed="rId3" cstate="print"/>
          <a:srcRect/>
          <a:stretch>
            <a:fillRect/>
          </a:stretch>
        </p:blipFill>
        <p:spPr bwMode="auto">
          <a:xfrm>
            <a:off x="533400" y="1219200"/>
            <a:ext cx="8331726" cy="5105400"/>
          </a:xfrm>
          <a:prstGeom prst="rect">
            <a:avLst/>
          </a:prstGeom>
          <a:noFill/>
        </p:spPr>
      </p:pic>
      <p:sp>
        <p:nvSpPr>
          <p:cNvPr id="2" name="Title 1"/>
          <p:cNvSpPr>
            <a:spLocks noGrp="1"/>
          </p:cNvSpPr>
          <p:nvPr>
            <p:ph type="title"/>
          </p:nvPr>
        </p:nvSpPr>
        <p:spPr>
          <a:xfrm>
            <a:off x="0" y="0"/>
            <a:ext cx="9144000" cy="1143000"/>
          </a:xfrm>
        </p:spPr>
        <p:txBody>
          <a:bodyPr/>
          <a:lstStyle/>
          <a:p>
            <a:pPr>
              <a:defRPr/>
            </a:pPr>
            <a:r>
              <a:rPr lang="en-US" dirty="0" smtClean="0"/>
              <a:t>OBSERVED TREND IN OCTOBER OZONE IN </a:t>
            </a:r>
            <a:r>
              <a:rPr lang="en-US" dirty="0" smtClean="0"/>
              <a:t>ANTARCTICA</a:t>
            </a:r>
            <a:endParaRPr lang="en-US" dirty="0"/>
          </a:p>
        </p:txBody>
      </p:sp>
      <p:sp>
        <p:nvSpPr>
          <p:cNvPr id="5" name="TextBox 4"/>
          <p:cNvSpPr txBox="1"/>
          <p:nvPr/>
        </p:nvSpPr>
        <p:spPr>
          <a:xfrm>
            <a:off x="4365625" y="6477000"/>
            <a:ext cx="4702175" cy="338138"/>
          </a:xfrm>
          <a:prstGeom prst="rect">
            <a:avLst/>
          </a:prstGeom>
          <a:noFill/>
        </p:spPr>
        <p:txBody>
          <a:bodyPr wrap="none">
            <a:spAutoFit/>
          </a:bodyPr>
          <a:lstStyle/>
          <a:p>
            <a:pPr>
              <a:defRPr/>
            </a:pPr>
            <a:r>
              <a:rPr lang="en-US" sz="1600" b="0" dirty="0">
                <a:latin typeface="+mj-lt"/>
              </a:rPr>
              <a:t>http://ozonewatch.gsfc.nasa.gov/facts/history.html</a:t>
            </a:r>
          </a:p>
        </p:txBody>
      </p:sp>
      <p:sp>
        <p:nvSpPr>
          <p:cNvPr id="6" name="TextBox 5"/>
          <p:cNvSpPr txBox="1"/>
          <p:nvPr/>
        </p:nvSpPr>
        <p:spPr>
          <a:xfrm>
            <a:off x="7315200" y="2667000"/>
            <a:ext cx="1686680" cy="461665"/>
          </a:xfrm>
          <a:prstGeom prst="rect">
            <a:avLst/>
          </a:prstGeom>
          <a:noFill/>
        </p:spPr>
        <p:txBody>
          <a:bodyPr wrap="none">
            <a:spAutoFit/>
          </a:bodyPr>
          <a:lstStyle/>
          <a:p>
            <a:pPr>
              <a:defRPr/>
            </a:pPr>
            <a:r>
              <a:rPr lang="en-US" sz="2400" dirty="0" smtClean="0">
                <a:latin typeface="Comic Sans MS" pitchFamily="66" charset="0"/>
              </a:rPr>
              <a:t>Recovery?</a:t>
            </a:r>
            <a:endParaRPr lang="en-US" sz="2400" dirty="0">
              <a:latin typeface="Comic Sans MS" pitchFamily="66"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609600" y="0"/>
            <a:ext cx="7772400" cy="1143000"/>
          </a:xfrm>
        </p:spPr>
        <p:txBody>
          <a:bodyPr/>
          <a:lstStyle/>
          <a:p>
            <a:pPr eaLnBrk="1" hangingPunct="1">
              <a:defRPr/>
            </a:pPr>
            <a:r>
              <a:rPr lang="en-US" smtClean="0"/>
              <a:t>LONG-TERM COOLING OF THE STRATOSPHERE</a:t>
            </a:r>
          </a:p>
        </p:txBody>
      </p:sp>
      <p:pic>
        <p:nvPicPr>
          <p:cNvPr id="34819" name="Picture 6" descr="T_65-75S_465K"/>
          <p:cNvPicPr preferRelativeResize="0">
            <a:picLocks noChangeAspect="1" noChangeArrowheads="1"/>
          </p:cNvPicPr>
          <p:nvPr/>
        </p:nvPicPr>
        <p:blipFill>
          <a:blip r:embed="rId3" cstate="print"/>
          <a:srcRect l="10820" t="16826" r="11275" b="13177"/>
          <a:stretch>
            <a:fillRect/>
          </a:stretch>
        </p:blipFill>
        <p:spPr bwMode="auto">
          <a:xfrm>
            <a:off x="990600" y="1447800"/>
            <a:ext cx="6572250" cy="4565650"/>
          </a:xfrm>
          <a:prstGeom prst="rect">
            <a:avLst/>
          </a:prstGeom>
          <a:noFill/>
          <a:ln w="9525">
            <a:noFill/>
            <a:miter lim="800000"/>
            <a:headEnd/>
            <a:tailEnd/>
          </a:ln>
        </p:spPr>
      </p:pic>
      <p:sp>
        <p:nvSpPr>
          <p:cNvPr id="34820" name="Text Box 9"/>
          <p:cNvSpPr txBox="1">
            <a:spLocks noChangeArrowheads="1"/>
          </p:cNvSpPr>
          <p:nvPr/>
        </p:nvSpPr>
        <p:spPr bwMode="auto">
          <a:xfrm>
            <a:off x="2057400" y="1828800"/>
            <a:ext cx="3124200" cy="366713"/>
          </a:xfrm>
          <a:prstGeom prst="rect">
            <a:avLst/>
          </a:prstGeom>
          <a:noFill/>
          <a:ln w="9525">
            <a:noFill/>
            <a:miter lim="800000"/>
            <a:headEnd/>
            <a:tailEnd/>
          </a:ln>
        </p:spPr>
        <p:txBody>
          <a:bodyPr>
            <a:spAutoFit/>
          </a:bodyPr>
          <a:lstStyle/>
          <a:p>
            <a:pPr eaLnBrk="0" hangingPunct="0"/>
            <a:r>
              <a:rPr lang="en-US">
                <a:latin typeface="Helvetica" charset="0"/>
                <a:ea typeface="MS PGothic" pitchFamily="34" charset="-128"/>
              </a:rPr>
              <a:t>Sep 21-30, 25 km, 65-75˚S</a:t>
            </a:r>
          </a:p>
        </p:txBody>
      </p:sp>
      <p:sp>
        <p:nvSpPr>
          <p:cNvPr id="34821" name="Text Box 13"/>
          <p:cNvSpPr txBox="1">
            <a:spLocks noChangeArrowheads="1"/>
          </p:cNvSpPr>
          <p:nvPr/>
        </p:nvSpPr>
        <p:spPr bwMode="auto">
          <a:xfrm>
            <a:off x="1751013" y="6132513"/>
            <a:ext cx="5792787" cy="366712"/>
          </a:xfrm>
          <a:prstGeom prst="rect">
            <a:avLst/>
          </a:prstGeom>
          <a:noFill/>
          <a:ln w="9525">
            <a:noFill/>
            <a:miter lim="800000"/>
            <a:headEnd/>
            <a:tailEnd/>
          </a:ln>
        </p:spPr>
        <p:txBody>
          <a:bodyPr wrap="none">
            <a:spAutoFit/>
          </a:bodyPr>
          <a:lstStyle/>
          <a:p>
            <a:r>
              <a:rPr lang="en-US">
                <a:solidFill>
                  <a:srgbClr val="FF0000"/>
                </a:solidFill>
                <a:latin typeface="Helvetica" charset="0"/>
              </a:rPr>
              <a:t>Increasing CO</a:t>
            </a:r>
            <a:r>
              <a:rPr lang="en-US" baseline="-25000">
                <a:solidFill>
                  <a:srgbClr val="FF0000"/>
                </a:solidFill>
                <a:latin typeface="Helvetica" charset="0"/>
              </a:rPr>
              <a:t>2</a:t>
            </a:r>
            <a:r>
              <a:rPr lang="en-US">
                <a:solidFill>
                  <a:srgbClr val="FF0000"/>
                </a:solidFill>
                <a:latin typeface="Helvetica" charset="0"/>
              </a:rPr>
              <a:t> is expected to </a:t>
            </a:r>
            <a:r>
              <a:rPr lang="en-US" u="sng">
                <a:solidFill>
                  <a:srgbClr val="FF0000"/>
                </a:solidFill>
                <a:latin typeface="Helvetica" charset="0"/>
              </a:rPr>
              <a:t>cool</a:t>
            </a:r>
            <a:r>
              <a:rPr lang="en-US">
                <a:solidFill>
                  <a:srgbClr val="FF0000"/>
                </a:solidFill>
                <a:latin typeface="Helvetica" charset="0"/>
              </a:rPr>
              <a:t> the stratosphere</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3" cstate="print"/>
          <a:srcRect/>
          <a:stretch>
            <a:fillRect/>
          </a:stretch>
        </p:blipFill>
        <p:spPr bwMode="auto">
          <a:xfrm>
            <a:off x="76200" y="228600"/>
            <a:ext cx="8915400" cy="4844894"/>
          </a:xfrm>
          <a:prstGeom prst="rect">
            <a:avLst/>
          </a:prstGeom>
          <a:noFill/>
          <a:ln w="9525">
            <a:noFill/>
            <a:miter lim="800000"/>
            <a:headEnd/>
            <a:tailEnd/>
          </a:ln>
        </p:spPr>
      </p:pic>
      <p:sp>
        <p:nvSpPr>
          <p:cNvPr id="3" name="TextBox 2"/>
          <p:cNvSpPr txBox="1"/>
          <p:nvPr/>
        </p:nvSpPr>
        <p:spPr>
          <a:xfrm>
            <a:off x="457200" y="5410200"/>
            <a:ext cx="8153400" cy="584775"/>
          </a:xfrm>
          <a:prstGeom prst="rect">
            <a:avLst/>
          </a:prstGeom>
          <a:noFill/>
        </p:spPr>
        <p:txBody>
          <a:bodyPr wrap="square" rtlCol="0">
            <a:spAutoFit/>
          </a:bodyPr>
          <a:lstStyle/>
          <a:p>
            <a:pPr algn="ctr"/>
            <a:r>
              <a:rPr lang="en-US" sz="1600" b="0" dirty="0" smtClean="0">
                <a:latin typeface="Comic Sans MS" pitchFamily="66" charset="0"/>
              </a:rPr>
              <a:t>http://www.researchgate.net/profile/G_Braathen/publication/283301743_WMO_Antarctic_Ozone_Bulletin_no._</a:t>
            </a:r>
            <a:r>
              <a:rPr lang="en-US" sz="1600" b="0" dirty="0" smtClean="0">
                <a:latin typeface="Comic Sans MS" pitchFamily="66" charset="0"/>
              </a:rPr>
              <a:t>4_2015/links/5631fa5508ae13bc6c35bab1.pdf</a:t>
            </a:r>
            <a:endParaRPr lang="en-US" sz="1600" b="0" dirty="0" smtClean="0">
              <a:latin typeface="Comic Sans MS" pitchFamily="66" charset="0"/>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62000" y="0"/>
            <a:ext cx="7772400" cy="1143000"/>
          </a:xfrm>
        </p:spPr>
        <p:txBody>
          <a:bodyPr/>
          <a:lstStyle/>
          <a:p>
            <a:pPr eaLnBrk="1" hangingPunct="1">
              <a:defRPr/>
            </a:pPr>
            <a:r>
              <a:rPr lang="en-US" smtClean="0"/>
              <a:t>TRENDS IN POLAR OZONE</a:t>
            </a:r>
            <a:br>
              <a:rPr lang="en-US" smtClean="0"/>
            </a:br>
            <a:r>
              <a:rPr lang="en-US" smtClean="0"/>
              <a:t>Could greenhouse-induced cooling of stratosphere</a:t>
            </a:r>
            <a:br>
              <a:rPr lang="en-US" smtClean="0"/>
            </a:br>
            <a:r>
              <a:rPr lang="en-US" smtClean="0"/>
              <a:t>produce an Arctic ozone hole over the next decade?</a:t>
            </a:r>
          </a:p>
        </p:txBody>
      </p:sp>
      <p:pic>
        <p:nvPicPr>
          <p:cNvPr id="35843" name="Picture 4"/>
          <p:cNvPicPr>
            <a:picLocks noChangeAspect="1" noChangeArrowheads="1"/>
          </p:cNvPicPr>
          <p:nvPr/>
        </p:nvPicPr>
        <p:blipFill>
          <a:blip r:embed="rId3" cstate="print"/>
          <a:srcRect/>
          <a:stretch>
            <a:fillRect/>
          </a:stretch>
        </p:blipFill>
        <p:spPr bwMode="auto">
          <a:xfrm>
            <a:off x="1066800" y="1865313"/>
            <a:ext cx="7162800" cy="4916487"/>
          </a:xfrm>
          <a:prstGeom prst="rect">
            <a:avLst/>
          </a:prstGeom>
          <a:noFill/>
          <a:ln w="9525">
            <a:noFill/>
            <a:miter lim="800000"/>
            <a:headEnd/>
            <a:tailEnd/>
          </a:ln>
        </p:spPr>
      </p:pic>
      <p:sp>
        <p:nvSpPr>
          <p:cNvPr id="35844" name="Text Box 5"/>
          <p:cNvSpPr txBox="1">
            <a:spLocks noChangeArrowheads="1"/>
          </p:cNvSpPr>
          <p:nvPr/>
        </p:nvSpPr>
        <p:spPr bwMode="auto">
          <a:xfrm>
            <a:off x="1905000" y="1371600"/>
            <a:ext cx="5899150" cy="366713"/>
          </a:xfrm>
          <a:prstGeom prst="rect">
            <a:avLst/>
          </a:prstGeom>
          <a:noFill/>
          <a:ln w="9525">
            <a:noFill/>
            <a:miter lim="800000"/>
            <a:headEnd/>
            <a:tailEnd/>
          </a:ln>
        </p:spPr>
        <p:txBody>
          <a:bodyPr wrap="none">
            <a:spAutoFit/>
          </a:bodyPr>
          <a:lstStyle/>
          <a:p>
            <a:r>
              <a:rPr lang="en-US">
                <a:solidFill>
                  <a:srgbClr val="FF0000"/>
                </a:solidFill>
                <a:latin typeface="Helvetica" charset="0"/>
              </a:rPr>
              <a:t>Race between chlorine decrease and climate change</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152400" y="2514600"/>
            <a:ext cx="4595813" cy="4343400"/>
          </a:xfrm>
          <a:prstGeom prst="rect">
            <a:avLst/>
          </a:prstGeom>
          <a:noFill/>
          <a:ln w="9525">
            <a:noFill/>
            <a:miter lim="800000"/>
            <a:headEnd/>
            <a:tailEnd/>
          </a:ln>
        </p:spPr>
      </p:pic>
      <p:pic>
        <p:nvPicPr>
          <p:cNvPr id="36867" name="Picture 3"/>
          <p:cNvPicPr>
            <a:picLocks noChangeAspect="1" noChangeArrowheads="1"/>
          </p:cNvPicPr>
          <p:nvPr/>
        </p:nvPicPr>
        <p:blipFill>
          <a:blip r:embed="rId4" cstate="print"/>
          <a:srcRect/>
          <a:stretch>
            <a:fillRect/>
          </a:stretch>
        </p:blipFill>
        <p:spPr bwMode="auto">
          <a:xfrm>
            <a:off x="4714875" y="3851275"/>
            <a:ext cx="4429125" cy="2168525"/>
          </a:xfrm>
          <a:prstGeom prst="rect">
            <a:avLst/>
          </a:prstGeom>
          <a:noFill/>
          <a:ln w="9525">
            <a:noFill/>
            <a:miter lim="800000"/>
            <a:headEnd/>
            <a:tailEnd/>
          </a:ln>
        </p:spPr>
      </p:pic>
      <p:sp>
        <p:nvSpPr>
          <p:cNvPr id="5" name="TextBox 4"/>
          <p:cNvSpPr txBox="1"/>
          <p:nvPr/>
        </p:nvSpPr>
        <p:spPr>
          <a:xfrm flipH="1">
            <a:off x="5105400" y="3163888"/>
            <a:ext cx="1782763" cy="615950"/>
          </a:xfrm>
          <a:prstGeom prst="rect">
            <a:avLst/>
          </a:prstGeom>
          <a:noFill/>
        </p:spPr>
        <p:txBody>
          <a:bodyPr>
            <a:spAutoFit/>
          </a:bodyPr>
          <a:lstStyle/>
          <a:p>
            <a:pPr algn="ctr">
              <a:defRPr/>
            </a:pPr>
            <a:r>
              <a:rPr lang="en-US" dirty="0">
                <a:latin typeface="+mj-lt"/>
              </a:rPr>
              <a:t>2010 </a:t>
            </a:r>
          </a:p>
          <a:p>
            <a:pPr algn="ctr">
              <a:defRPr/>
            </a:pPr>
            <a:r>
              <a:rPr lang="en-US" sz="1600" b="0" dirty="0">
                <a:latin typeface="+mj-lt"/>
              </a:rPr>
              <a:t>(“regular” year)</a:t>
            </a:r>
          </a:p>
        </p:txBody>
      </p:sp>
      <p:sp>
        <p:nvSpPr>
          <p:cNvPr id="6" name="TextBox 5"/>
          <p:cNvSpPr txBox="1"/>
          <p:nvPr/>
        </p:nvSpPr>
        <p:spPr>
          <a:xfrm flipH="1">
            <a:off x="7208838" y="3048000"/>
            <a:ext cx="1782762" cy="862013"/>
          </a:xfrm>
          <a:prstGeom prst="rect">
            <a:avLst/>
          </a:prstGeom>
          <a:noFill/>
        </p:spPr>
        <p:txBody>
          <a:bodyPr>
            <a:spAutoFit/>
          </a:bodyPr>
          <a:lstStyle/>
          <a:p>
            <a:pPr algn="ctr">
              <a:defRPr/>
            </a:pPr>
            <a:r>
              <a:rPr lang="en-US" dirty="0">
                <a:latin typeface="+mj-lt"/>
              </a:rPr>
              <a:t>2011</a:t>
            </a:r>
          </a:p>
          <a:p>
            <a:pPr algn="ctr">
              <a:defRPr/>
            </a:pPr>
            <a:r>
              <a:rPr lang="en-US" sz="1600" b="0" dirty="0">
                <a:latin typeface="+mj-lt"/>
              </a:rPr>
              <a:t>(lowest Arctic O</a:t>
            </a:r>
            <a:r>
              <a:rPr lang="en-US" sz="1600" b="0" baseline="-25000" dirty="0">
                <a:latin typeface="+mj-lt"/>
              </a:rPr>
              <a:t>3</a:t>
            </a:r>
            <a:r>
              <a:rPr lang="en-US" sz="1600" b="0" dirty="0">
                <a:latin typeface="+mj-lt"/>
              </a:rPr>
              <a:t> column)</a:t>
            </a:r>
          </a:p>
        </p:txBody>
      </p:sp>
      <p:pic>
        <p:nvPicPr>
          <p:cNvPr id="36870" name="Picture 4"/>
          <p:cNvPicPr>
            <a:picLocks noChangeAspect="1" noChangeArrowheads="1"/>
          </p:cNvPicPr>
          <p:nvPr/>
        </p:nvPicPr>
        <p:blipFill>
          <a:blip r:embed="rId5" cstate="print"/>
          <a:srcRect l="10001" t="34000" r="50954" b="40096"/>
          <a:stretch>
            <a:fillRect/>
          </a:stretch>
        </p:blipFill>
        <p:spPr bwMode="auto">
          <a:xfrm>
            <a:off x="1524000" y="0"/>
            <a:ext cx="6248400" cy="2590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3810000" y="0"/>
            <a:ext cx="5334000" cy="6858000"/>
          </a:xfrm>
          <a:prstGeom prst="rect">
            <a:avLst/>
          </a:prstGeom>
          <a:noFill/>
          <a:ln w="9525">
            <a:noFill/>
            <a:miter lim="800000"/>
            <a:headEnd/>
            <a:tailEnd/>
          </a:ln>
        </p:spPr>
      </p:pic>
      <p:sp>
        <p:nvSpPr>
          <p:cNvPr id="466947" name="Rectangle 3"/>
          <p:cNvSpPr>
            <a:spLocks noGrp="1" noChangeArrowheads="1"/>
          </p:cNvSpPr>
          <p:nvPr>
            <p:ph type="title"/>
          </p:nvPr>
        </p:nvSpPr>
        <p:spPr>
          <a:xfrm>
            <a:off x="381000" y="533400"/>
            <a:ext cx="3733800" cy="1143000"/>
          </a:xfrm>
        </p:spPr>
        <p:txBody>
          <a:bodyPr/>
          <a:lstStyle/>
          <a:p>
            <a:pPr eaLnBrk="1" hangingPunct="1">
              <a:defRPr/>
            </a:pPr>
            <a:r>
              <a:rPr lang="en-US" smtClean="0"/>
              <a:t>SKIN CANCER EPIDEMIOLOGY PREDICTIONS</a:t>
            </a:r>
          </a:p>
        </p:txBody>
      </p:sp>
      <p:sp>
        <p:nvSpPr>
          <p:cNvPr id="4" name="TextBox 3"/>
          <p:cNvSpPr txBox="1"/>
          <p:nvPr/>
        </p:nvSpPr>
        <p:spPr>
          <a:xfrm>
            <a:off x="304800" y="3733800"/>
            <a:ext cx="3657600" cy="2032000"/>
          </a:xfrm>
          <a:prstGeom prst="rect">
            <a:avLst/>
          </a:prstGeom>
          <a:noFill/>
        </p:spPr>
        <p:txBody>
          <a:bodyPr>
            <a:spAutoFit/>
          </a:bodyPr>
          <a:lstStyle/>
          <a:p>
            <a:pPr>
              <a:defRPr/>
            </a:pPr>
            <a:r>
              <a:rPr lang="en-US" dirty="0">
                <a:latin typeface="+mj-lt"/>
              </a:rPr>
              <a:t>"perhaps the single most successful international agreement to date has been the Montreal Protocol”</a:t>
            </a:r>
          </a:p>
          <a:p>
            <a:pPr>
              <a:defRPr/>
            </a:pPr>
            <a:endParaRPr lang="en-US" dirty="0">
              <a:latin typeface="+mj-lt"/>
            </a:endParaRPr>
          </a:p>
          <a:p>
            <a:pPr>
              <a:defRPr/>
            </a:pPr>
            <a:r>
              <a:rPr lang="en-US" b="0" dirty="0">
                <a:latin typeface="+mj-lt"/>
              </a:rPr>
              <a:t>~ Kofi Annan (UN Secretary General 1997-2006)</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a:defRPr/>
            </a:pPr>
            <a:r>
              <a:rPr lang="en-US"/>
              <a:t>STRATOSPHERIC DISTRIBUTION OF CFC-12</a:t>
            </a:r>
          </a:p>
        </p:txBody>
      </p:sp>
      <p:pic>
        <p:nvPicPr>
          <p:cNvPr id="29699" name="Picture 3" descr="http://see.gsfc.nasa.gov//edu/SEES/strat/class/Chap_1/1_Js/1-07.jpg"/>
          <p:cNvPicPr>
            <a:picLocks noChangeAspect="1" noChangeArrowheads="1"/>
          </p:cNvPicPr>
          <p:nvPr/>
        </p:nvPicPr>
        <p:blipFill>
          <a:blip r:embed="rId3" cstate="print"/>
          <a:srcRect/>
          <a:stretch>
            <a:fillRect/>
          </a:stretch>
        </p:blipFill>
        <p:spPr bwMode="auto">
          <a:xfrm>
            <a:off x="1219200" y="1600200"/>
            <a:ext cx="6286500" cy="47085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Ozone hole area, minimum ozone, and minimum temperature compared to climatology"/>
          <p:cNvPicPr>
            <a:picLocks noChangeAspect="1" noChangeArrowheads="1"/>
          </p:cNvPicPr>
          <p:nvPr/>
        </p:nvPicPr>
        <p:blipFill>
          <a:blip r:embed="rId3" cstate="print"/>
          <a:srcRect/>
          <a:stretch>
            <a:fillRect/>
          </a:stretch>
        </p:blipFill>
        <p:spPr bwMode="auto">
          <a:xfrm>
            <a:off x="609600" y="457200"/>
            <a:ext cx="6209816" cy="5638800"/>
          </a:xfrm>
          <a:prstGeom prst="rect">
            <a:avLst/>
          </a:prstGeom>
          <a:noFill/>
        </p:spPr>
      </p:pic>
      <p:sp>
        <p:nvSpPr>
          <p:cNvPr id="5" name="TextBox 4"/>
          <p:cNvSpPr txBox="1"/>
          <p:nvPr/>
        </p:nvSpPr>
        <p:spPr>
          <a:xfrm>
            <a:off x="914400" y="152400"/>
            <a:ext cx="6705600" cy="369332"/>
          </a:xfrm>
          <a:prstGeom prst="rect">
            <a:avLst/>
          </a:prstGeom>
          <a:noFill/>
        </p:spPr>
        <p:txBody>
          <a:bodyPr wrap="square" rtlCol="0">
            <a:spAutoFit/>
          </a:bodyPr>
          <a:lstStyle/>
          <a:p>
            <a:pPr algn="ctr"/>
            <a:r>
              <a:rPr lang="en-US" dirty="0" smtClean="0">
                <a:latin typeface="Comic Sans MS" pitchFamily="66" charset="0"/>
              </a:rPr>
              <a:t>2015 (black line) compared to past record</a:t>
            </a:r>
            <a:endParaRPr lang="en-US" dirty="0">
              <a:latin typeface="Comic Sans MS" pitchFamily="66" charset="0"/>
            </a:endParaRPr>
          </a:p>
        </p:txBody>
      </p:sp>
      <p:sp>
        <p:nvSpPr>
          <p:cNvPr id="6" name="TextBox 5"/>
          <p:cNvSpPr txBox="1"/>
          <p:nvPr/>
        </p:nvSpPr>
        <p:spPr>
          <a:xfrm>
            <a:off x="1676400" y="6324600"/>
            <a:ext cx="5943600" cy="369332"/>
          </a:xfrm>
          <a:prstGeom prst="rect">
            <a:avLst/>
          </a:prstGeom>
          <a:noFill/>
        </p:spPr>
        <p:txBody>
          <a:bodyPr wrap="square" rtlCol="0">
            <a:spAutoFit/>
          </a:bodyPr>
          <a:lstStyle/>
          <a:p>
            <a:pPr algn="ctr"/>
            <a:r>
              <a:rPr lang="en-US" dirty="0" smtClean="0">
                <a:latin typeface="Comic Sans MS" pitchFamily="66" charset="0"/>
              </a:rPr>
              <a:t>http://ozonewatch.gsfc.nasa.gov/SH.html</a:t>
            </a:r>
            <a:endParaRPr lang="en-US" dirty="0">
              <a:latin typeface="Comic Sans MS" pitchFamily="66" charset="0"/>
            </a:endParaRPr>
          </a:p>
        </p:txBody>
      </p:sp>
      <p:sp>
        <p:nvSpPr>
          <p:cNvPr id="7" name="TextBox 6"/>
          <p:cNvSpPr txBox="1"/>
          <p:nvPr/>
        </p:nvSpPr>
        <p:spPr>
          <a:xfrm>
            <a:off x="6019800" y="1371600"/>
            <a:ext cx="2819400" cy="2308324"/>
          </a:xfrm>
          <a:prstGeom prst="rect">
            <a:avLst/>
          </a:prstGeom>
          <a:noFill/>
        </p:spPr>
        <p:txBody>
          <a:bodyPr wrap="square" rtlCol="0">
            <a:spAutoFit/>
          </a:bodyPr>
          <a:lstStyle/>
          <a:p>
            <a:pPr algn="ctr"/>
            <a:r>
              <a:rPr lang="en-US" dirty="0" smtClean="0">
                <a:latin typeface="Comic Sans MS" pitchFamily="66" charset="0"/>
              </a:rPr>
              <a:t>The gray shading indicates the highest and lowest values measured since 1979. The red numbers are the maximum or minimum observed values.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Average ozone hole area and minimum ozone for years 1979 to present"/>
          <p:cNvPicPr>
            <a:picLocks noChangeAspect="1" noChangeArrowheads="1"/>
          </p:cNvPicPr>
          <p:nvPr/>
        </p:nvPicPr>
        <p:blipFill>
          <a:blip r:embed="rId3" cstate="print"/>
          <a:srcRect/>
          <a:stretch>
            <a:fillRect/>
          </a:stretch>
        </p:blipFill>
        <p:spPr bwMode="auto">
          <a:xfrm>
            <a:off x="152400" y="457200"/>
            <a:ext cx="6171234" cy="5603766"/>
          </a:xfrm>
          <a:prstGeom prst="rect">
            <a:avLst/>
          </a:prstGeom>
          <a:noFill/>
        </p:spPr>
      </p:pic>
      <p:sp>
        <p:nvSpPr>
          <p:cNvPr id="3" name="TextBox 2"/>
          <p:cNvSpPr txBox="1"/>
          <p:nvPr/>
        </p:nvSpPr>
        <p:spPr>
          <a:xfrm>
            <a:off x="1676400" y="6324600"/>
            <a:ext cx="5943600" cy="369332"/>
          </a:xfrm>
          <a:prstGeom prst="rect">
            <a:avLst/>
          </a:prstGeom>
          <a:noFill/>
        </p:spPr>
        <p:txBody>
          <a:bodyPr wrap="square" rtlCol="0">
            <a:spAutoFit/>
          </a:bodyPr>
          <a:lstStyle/>
          <a:p>
            <a:pPr algn="ctr"/>
            <a:r>
              <a:rPr lang="en-US" dirty="0" smtClean="0">
                <a:latin typeface="Comic Sans MS" pitchFamily="66" charset="0"/>
              </a:rPr>
              <a:t>http://ozonewatch.gsfc.nasa.gov/SH.html</a:t>
            </a:r>
            <a:endParaRPr lang="en-US" dirty="0">
              <a:latin typeface="Comic Sans MS" pitchFamily="66" charset="0"/>
            </a:endParaRPr>
          </a:p>
        </p:txBody>
      </p:sp>
      <p:sp>
        <p:nvSpPr>
          <p:cNvPr id="4" name="TextBox 3"/>
          <p:cNvSpPr txBox="1"/>
          <p:nvPr/>
        </p:nvSpPr>
        <p:spPr>
          <a:xfrm>
            <a:off x="6324600" y="492978"/>
            <a:ext cx="2743200" cy="5755422"/>
          </a:xfrm>
          <a:prstGeom prst="rect">
            <a:avLst/>
          </a:prstGeom>
          <a:noFill/>
        </p:spPr>
        <p:txBody>
          <a:bodyPr wrap="square" rtlCol="0">
            <a:spAutoFit/>
          </a:bodyPr>
          <a:lstStyle/>
          <a:p>
            <a:pPr algn="ctr"/>
            <a:r>
              <a:rPr lang="en-US" sz="1600" dirty="0" smtClean="0">
                <a:latin typeface="Comic Sans MS" pitchFamily="66" charset="0"/>
              </a:rPr>
              <a:t>The area of the ozone hole is determined from a map of total column ozone. It is calculated from the area on the Earth that is enclosed by a line with a constant value of 220 Dobson Units. The value of 220 Dobson Units is chosen since total ozone values of less than 220 Dobson Units were not found in the historic observations over Antarctica prior to 1979. Also, from direct measurements over Antarctica, a column ozone level of less than 220 Dobson Units is a result of the ozone loss from chlorine and bromine compounds. </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09600"/>
            <a:ext cx="8382000" cy="5632311"/>
          </a:xfrm>
          <a:prstGeom prst="rect">
            <a:avLst/>
          </a:prstGeom>
          <a:noFill/>
        </p:spPr>
        <p:txBody>
          <a:bodyPr wrap="square" rtlCol="0">
            <a:spAutoFit/>
          </a:bodyPr>
          <a:lstStyle/>
          <a:p>
            <a:pPr marL="457200" indent="-457200">
              <a:spcAft>
                <a:spcPts val="600"/>
              </a:spcAft>
            </a:pPr>
            <a:r>
              <a:rPr lang="en-US" sz="2000" dirty="0" smtClean="0">
                <a:solidFill>
                  <a:srgbClr val="0000FF"/>
                </a:solidFill>
                <a:latin typeface="Comic Sans MS" pitchFamily="66" charset="0"/>
              </a:rPr>
              <a:t>Freon</a:t>
            </a:r>
            <a:r>
              <a:rPr lang="en-US" sz="2000" dirty="0" smtClean="0">
                <a:latin typeface="Comic Sans MS" pitchFamily="66" charset="0"/>
              </a:rPr>
              <a:t> – developed by General Motors and DuPont as refrigerants</a:t>
            </a:r>
          </a:p>
          <a:p>
            <a:pPr marL="457200" indent="-457200">
              <a:spcAft>
                <a:spcPts val="600"/>
              </a:spcAft>
            </a:pPr>
            <a:r>
              <a:rPr lang="en-US" sz="2000" dirty="0" smtClean="0">
                <a:latin typeface="Comic Sans MS" pitchFamily="66" charset="0"/>
              </a:rPr>
              <a:t>Also used as aerosol propellants, for blowing foam and cleaning electronic circuit boards.</a:t>
            </a:r>
          </a:p>
          <a:p>
            <a:pPr marL="457200" indent="-457200">
              <a:spcAft>
                <a:spcPts val="600"/>
              </a:spcAft>
            </a:pPr>
            <a:r>
              <a:rPr lang="en-US" sz="2000" dirty="0" err="1" smtClean="0">
                <a:latin typeface="Comic Sans MS" pitchFamily="66" charset="0"/>
              </a:rPr>
              <a:t>Freons</a:t>
            </a:r>
            <a:r>
              <a:rPr lang="en-US" sz="2000" dirty="0" smtClean="0">
                <a:latin typeface="Comic Sans MS" pitchFamily="66" charset="0"/>
              </a:rPr>
              <a:t> are </a:t>
            </a:r>
            <a:r>
              <a:rPr lang="en-US" sz="2000" dirty="0" err="1" smtClean="0">
                <a:latin typeface="Comic Sans MS" pitchFamily="66" charset="0"/>
              </a:rPr>
              <a:t>chloroflurocarbons</a:t>
            </a:r>
            <a:r>
              <a:rPr lang="en-US" sz="2000" dirty="0" smtClean="0">
                <a:latin typeface="Comic Sans MS" pitchFamily="66" charset="0"/>
              </a:rPr>
              <a:t> (CFCs)</a:t>
            </a:r>
          </a:p>
          <a:p>
            <a:pPr marL="457200" indent="-457200">
              <a:spcAft>
                <a:spcPts val="600"/>
              </a:spcAft>
            </a:pPr>
            <a:r>
              <a:rPr lang="en-US" sz="2000" dirty="0" smtClean="0">
                <a:latin typeface="Comic Sans MS" pitchFamily="66" charset="0"/>
              </a:rPr>
              <a:t>Main </a:t>
            </a:r>
            <a:r>
              <a:rPr lang="en-US" sz="2000" dirty="0" err="1" smtClean="0">
                <a:latin typeface="Comic Sans MS" pitchFamily="66" charset="0"/>
              </a:rPr>
              <a:t>Freons</a:t>
            </a:r>
            <a:r>
              <a:rPr lang="en-US" sz="2000" dirty="0" smtClean="0">
                <a:latin typeface="Comic Sans MS" pitchFamily="66" charset="0"/>
              </a:rPr>
              <a:t> are </a:t>
            </a:r>
            <a:r>
              <a:rPr lang="en-US" sz="2000" dirty="0" smtClean="0">
                <a:solidFill>
                  <a:srgbClr val="0000FF"/>
                </a:solidFill>
                <a:latin typeface="Comic Sans MS" pitchFamily="66" charset="0"/>
              </a:rPr>
              <a:t>CCl</a:t>
            </a:r>
            <a:r>
              <a:rPr lang="en-US" sz="2000" baseline="-25000" dirty="0" smtClean="0">
                <a:solidFill>
                  <a:srgbClr val="0000FF"/>
                </a:solidFill>
                <a:latin typeface="Comic Sans MS" pitchFamily="66" charset="0"/>
              </a:rPr>
              <a:t>2</a:t>
            </a:r>
            <a:r>
              <a:rPr lang="en-US" sz="2000" dirty="0" smtClean="0">
                <a:solidFill>
                  <a:srgbClr val="0000FF"/>
                </a:solidFill>
                <a:latin typeface="Comic Sans MS" pitchFamily="66" charset="0"/>
              </a:rPr>
              <a:t>F</a:t>
            </a:r>
            <a:r>
              <a:rPr lang="en-US" sz="2000" baseline="-25000" dirty="0" smtClean="0">
                <a:solidFill>
                  <a:srgbClr val="0000FF"/>
                </a:solidFill>
                <a:latin typeface="Comic Sans MS" pitchFamily="66" charset="0"/>
              </a:rPr>
              <a:t>2</a:t>
            </a:r>
            <a:r>
              <a:rPr lang="en-US" sz="2000" dirty="0" smtClean="0">
                <a:solidFill>
                  <a:srgbClr val="0000FF"/>
                </a:solidFill>
                <a:latin typeface="Comic Sans MS" pitchFamily="66" charset="0"/>
              </a:rPr>
              <a:t> </a:t>
            </a:r>
            <a:r>
              <a:rPr lang="en-US" sz="2000" dirty="0" smtClean="0">
                <a:latin typeface="Comic Sans MS" pitchFamily="66" charset="0"/>
              </a:rPr>
              <a:t>(R-12 or CFC-12) and </a:t>
            </a:r>
            <a:r>
              <a:rPr lang="en-US" sz="2000" dirty="0" smtClean="0">
                <a:solidFill>
                  <a:srgbClr val="0000FF"/>
                </a:solidFill>
                <a:latin typeface="Comic Sans MS" pitchFamily="66" charset="0"/>
              </a:rPr>
              <a:t>CCl</a:t>
            </a:r>
            <a:r>
              <a:rPr lang="en-US" sz="2000" baseline="-25000" dirty="0" smtClean="0">
                <a:solidFill>
                  <a:srgbClr val="0000FF"/>
                </a:solidFill>
                <a:latin typeface="Comic Sans MS" pitchFamily="66" charset="0"/>
              </a:rPr>
              <a:t>3</a:t>
            </a:r>
            <a:r>
              <a:rPr lang="en-US" sz="2000" dirty="0" smtClean="0">
                <a:solidFill>
                  <a:srgbClr val="0000FF"/>
                </a:solidFill>
                <a:latin typeface="Comic Sans MS" pitchFamily="66" charset="0"/>
              </a:rPr>
              <a:t>F</a:t>
            </a:r>
            <a:r>
              <a:rPr lang="en-US" sz="2000" dirty="0" smtClean="0">
                <a:latin typeface="Comic Sans MS" pitchFamily="66" charset="0"/>
              </a:rPr>
              <a:t> (R-11 or CFC-11)</a:t>
            </a:r>
          </a:p>
          <a:p>
            <a:pPr marL="457200" indent="-457200">
              <a:spcAft>
                <a:spcPts val="600"/>
              </a:spcAft>
            </a:pPr>
            <a:endParaRPr lang="en-US" sz="2000" dirty="0" smtClean="0">
              <a:latin typeface="Comic Sans MS" pitchFamily="66" charset="0"/>
            </a:endParaRPr>
          </a:p>
          <a:p>
            <a:pPr marL="457200" indent="-457200">
              <a:spcAft>
                <a:spcPts val="600"/>
              </a:spcAft>
            </a:pPr>
            <a:r>
              <a:rPr lang="en-US" sz="2000" dirty="0" smtClean="0">
                <a:latin typeface="Comic Sans MS" pitchFamily="66" charset="0"/>
                <a:hlinkClick r:id="rId3"/>
              </a:rPr>
              <a:t>Numbering code</a:t>
            </a:r>
            <a:r>
              <a:rPr lang="en-US" sz="2000" dirty="0" smtClean="0">
                <a:latin typeface="Comic Sans MS" pitchFamily="66" charset="0"/>
              </a:rPr>
              <a:t> is rather obscure.  </a:t>
            </a:r>
          </a:p>
          <a:p>
            <a:pPr marL="457200" indent="-457200">
              <a:spcAft>
                <a:spcPts val="600"/>
              </a:spcAft>
            </a:pPr>
            <a:r>
              <a:rPr lang="en-US" sz="2000" dirty="0" smtClean="0">
                <a:latin typeface="Comic Sans MS" pitchFamily="66" charset="0"/>
              </a:rPr>
              <a:t>Start with methane (CH</a:t>
            </a:r>
            <a:r>
              <a:rPr lang="en-US" sz="2000" baseline="-25000" dirty="0" smtClean="0">
                <a:latin typeface="Comic Sans MS" pitchFamily="66" charset="0"/>
              </a:rPr>
              <a:t>4</a:t>
            </a:r>
            <a:r>
              <a:rPr lang="en-US" sz="2000" dirty="0" smtClean="0">
                <a:latin typeface="Comic Sans MS" pitchFamily="66" charset="0"/>
              </a:rPr>
              <a:t>).  Replace the H with </a:t>
            </a:r>
            <a:r>
              <a:rPr lang="en-US" sz="2000" dirty="0" err="1" smtClean="0">
                <a:latin typeface="Comic Sans MS" pitchFamily="66" charset="0"/>
              </a:rPr>
              <a:t>Cl</a:t>
            </a:r>
            <a:r>
              <a:rPr lang="en-US" sz="2000" dirty="0" smtClean="0">
                <a:latin typeface="Comic Sans MS" pitchFamily="66" charset="0"/>
              </a:rPr>
              <a:t> or F.</a:t>
            </a:r>
          </a:p>
          <a:p>
            <a:pPr marL="457200" indent="-457200">
              <a:spcAft>
                <a:spcPts val="600"/>
              </a:spcAft>
            </a:pPr>
            <a:r>
              <a:rPr lang="en-US" sz="2000" dirty="0" smtClean="0">
                <a:latin typeface="Comic Sans MS" pitchFamily="66" charset="0"/>
              </a:rPr>
              <a:t>First number is 3 minus the number of Cl.</a:t>
            </a:r>
          </a:p>
          <a:p>
            <a:pPr marL="457200" indent="-457200">
              <a:spcAft>
                <a:spcPts val="600"/>
              </a:spcAft>
            </a:pPr>
            <a:r>
              <a:rPr lang="en-US" sz="2000" dirty="0" smtClean="0">
                <a:latin typeface="Comic Sans MS" pitchFamily="66" charset="0"/>
              </a:rPr>
              <a:t>Second number is number of F.</a:t>
            </a:r>
          </a:p>
          <a:p>
            <a:pPr marL="457200" indent="-457200">
              <a:spcAft>
                <a:spcPts val="600"/>
              </a:spcAft>
            </a:pPr>
            <a:endParaRPr lang="en-US" sz="2000" dirty="0" smtClean="0">
              <a:latin typeface="Comic Sans MS" pitchFamily="66" charset="0"/>
            </a:endParaRPr>
          </a:p>
          <a:p>
            <a:pPr marL="457200" indent="-457200">
              <a:spcAft>
                <a:spcPts val="600"/>
              </a:spcAft>
            </a:pPr>
            <a:r>
              <a:rPr lang="en-US" sz="2000" dirty="0" smtClean="0">
                <a:latin typeface="Comic Sans MS" pitchFamily="66" charset="0"/>
              </a:rPr>
              <a:t>Or add 90 to number to get number of C, H, F. (rest are </a:t>
            </a:r>
            <a:r>
              <a:rPr lang="en-US" sz="2000" dirty="0" err="1" smtClean="0">
                <a:latin typeface="Comic Sans MS" pitchFamily="66" charset="0"/>
              </a:rPr>
              <a:t>Cl</a:t>
            </a:r>
            <a:r>
              <a:rPr lang="en-US" sz="2000" dirty="0" smtClean="0">
                <a:latin typeface="Comic Sans MS" pitchFamily="66" charset="0"/>
              </a:rPr>
              <a:t>)</a:t>
            </a:r>
          </a:p>
          <a:p>
            <a:pPr marL="457200" indent="-457200">
              <a:spcAft>
                <a:spcPts val="600"/>
              </a:spcAft>
            </a:pPr>
            <a:r>
              <a:rPr lang="en-US" sz="2000" dirty="0" smtClean="0">
                <a:latin typeface="Comic Sans MS" pitchFamily="66" charset="0"/>
              </a:rPr>
              <a:t>Example:  R-12: 12 + 90 = 102, so 1 C, 0 H, 2 F  (leaves 2 </a:t>
            </a:r>
            <a:r>
              <a:rPr lang="en-US" sz="2000" dirty="0" err="1" smtClean="0">
                <a:latin typeface="Comic Sans MS" pitchFamily="66" charset="0"/>
              </a:rPr>
              <a:t>Cl</a:t>
            </a:r>
            <a:r>
              <a:rPr lang="en-US" sz="2000" dirty="0" smtClean="0">
                <a:latin typeface="Comic Sans MS" pitchFamily="66" charset="0"/>
              </a:rPr>
              <a:t>)</a:t>
            </a:r>
          </a:p>
          <a:p>
            <a:pPr marL="457200" indent="-457200">
              <a:spcAft>
                <a:spcPts val="600"/>
              </a:spcAft>
            </a:pPr>
            <a:endParaRPr lang="en-US" sz="2000" dirty="0" smtClean="0">
              <a:latin typeface="Comic Sans MS" pitchFamily="66"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09600"/>
            <a:ext cx="8382000" cy="6017032"/>
          </a:xfrm>
          <a:prstGeom prst="rect">
            <a:avLst/>
          </a:prstGeom>
          <a:noFill/>
        </p:spPr>
        <p:txBody>
          <a:bodyPr wrap="square" rtlCol="0">
            <a:spAutoFit/>
          </a:bodyPr>
          <a:lstStyle/>
          <a:p>
            <a:pPr marL="457200" indent="-457200">
              <a:spcAft>
                <a:spcPts val="600"/>
              </a:spcAft>
            </a:pPr>
            <a:r>
              <a:rPr lang="en-US" sz="2000" dirty="0" smtClean="0">
                <a:solidFill>
                  <a:srgbClr val="0000FF"/>
                </a:solidFill>
                <a:latin typeface="Comic Sans MS" pitchFamily="66" charset="0"/>
              </a:rPr>
              <a:t>Freon</a:t>
            </a:r>
            <a:r>
              <a:rPr lang="en-US" sz="2000" dirty="0" smtClean="0">
                <a:latin typeface="Comic Sans MS" pitchFamily="66" charset="0"/>
              </a:rPr>
              <a:t> – developed by General Motors and DuPont as refrigerants</a:t>
            </a:r>
          </a:p>
          <a:p>
            <a:pPr marL="457200" indent="-457200">
              <a:spcAft>
                <a:spcPts val="600"/>
              </a:spcAft>
            </a:pPr>
            <a:r>
              <a:rPr lang="en-US" sz="2000" dirty="0" smtClean="0">
                <a:latin typeface="Comic Sans MS" pitchFamily="66" charset="0"/>
              </a:rPr>
              <a:t>Also used as aerosol propellants, for blowing foam and cleaning electronic circuit boards.</a:t>
            </a:r>
          </a:p>
          <a:p>
            <a:pPr marL="457200" indent="-457200">
              <a:spcAft>
                <a:spcPts val="600"/>
              </a:spcAft>
            </a:pPr>
            <a:r>
              <a:rPr lang="en-US" sz="2000" dirty="0" err="1" smtClean="0">
                <a:latin typeface="Comic Sans MS" pitchFamily="66" charset="0"/>
              </a:rPr>
              <a:t>Freons</a:t>
            </a:r>
            <a:r>
              <a:rPr lang="en-US" sz="2000" dirty="0" smtClean="0">
                <a:latin typeface="Comic Sans MS" pitchFamily="66" charset="0"/>
              </a:rPr>
              <a:t> are </a:t>
            </a:r>
            <a:r>
              <a:rPr lang="en-US" sz="2000" dirty="0" err="1" smtClean="0">
                <a:latin typeface="Comic Sans MS" pitchFamily="66" charset="0"/>
              </a:rPr>
              <a:t>chloroflurocarbons</a:t>
            </a:r>
            <a:r>
              <a:rPr lang="en-US" sz="2000" dirty="0" smtClean="0">
                <a:latin typeface="Comic Sans MS" pitchFamily="66" charset="0"/>
              </a:rPr>
              <a:t> (CFCs)</a:t>
            </a:r>
          </a:p>
          <a:p>
            <a:pPr marL="457200" indent="-457200">
              <a:spcAft>
                <a:spcPts val="600"/>
              </a:spcAft>
            </a:pPr>
            <a:r>
              <a:rPr lang="en-US" sz="2000" dirty="0" smtClean="0">
                <a:latin typeface="Comic Sans MS" pitchFamily="66" charset="0"/>
              </a:rPr>
              <a:t>Main </a:t>
            </a:r>
            <a:r>
              <a:rPr lang="en-US" sz="2000" dirty="0" err="1" smtClean="0">
                <a:latin typeface="Comic Sans MS" pitchFamily="66" charset="0"/>
              </a:rPr>
              <a:t>Freons</a:t>
            </a:r>
            <a:r>
              <a:rPr lang="en-US" sz="2000" dirty="0" smtClean="0">
                <a:latin typeface="Comic Sans MS" pitchFamily="66" charset="0"/>
              </a:rPr>
              <a:t> are </a:t>
            </a:r>
            <a:r>
              <a:rPr lang="en-US" sz="2000" dirty="0" smtClean="0">
                <a:solidFill>
                  <a:srgbClr val="0000FF"/>
                </a:solidFill>
                <a:latin typeface="Comic Sans MS" pitchFamily="66" charset="0"/>
              </a:rPr>
              <a:t>CCl</a:t>
            </a:r>
            <a:r>
              <a:rPr lang="en-US" sz="2000" baseline="-25000" dirty="0" smtClean="0">
                <a:solidFill>
                  <a:srgbClr val="0000FF"/>
                </a:solidFill>
                <a:latin typeface="Comic Sans MS" pitchFamily="66" charset="0"/>
              </a:rPr>
              <a:t>2</a:t>
            </a:r>
            <a:r>
              <a:rPr lang="en-US" sz="2000" dirty="0" smtClean="0">
                <a:solidFill>
                  <a:srgbClr val="0000FF"/>
                </a:solidFill>
                <a:latin typeface="Comic Sans MS" pitchFamily="66" charset="0"/>
              </a:rPr>
              <a:t>F</a:t>
            </a:r>
            <a:r>
              <a:rPr lang="en-US" sz="2000" baseline="-25000" dirty="0" smtClean="0">
                <a:solidFill>
                  <a:srgbClr val="0000FF"/>
                </a:solidFill>
                <a:latin typeface="Comic Sans MS" pitchFamily="66" charset="0"/>
              </a:rPr>
              <a:t>2</a:t>
            </a:r>
            <a:r>
              <a:rPr lang="en-US" sz="2000" dirty="0" smtClean="0">
                <a:solidFill>
                  <a:srgbClr val="0000FF"/>
                </a:solidFill>
                <a:latin typeface="Comic Sans MS" pitchFamily="66" charset="0"/>
              </a:rPr>
              <a:t> </a:t>
            </a:r>
            <a:r>
              <a:rPr lang="en-US" sz="2000" dirty="0" smtClean="0">
                <a:latin typeface="Comic Sans MS" pitchFamily="66" charset="0"/>
              </a:rPr>
              <a:t>(R-12 or CFC-12) and </a:t>
            </a:r>
            <a:r>
              <a:rPr lang="en-US" sz="2000" dirty="0" smtClean="0">
                <a:solidFill>
                  <a:srgbClr val="0000FF"/>
                </a:solidFill>
                <a:latin typeface="Comic Sans MS" pitchFamily="66" charset="0"/>
              </a:rPr>
              <a:t>CCl</a:t>
            </a:r>
            <a:r>
              <a:rPr lang="en-US" sz="2000" baseline="-25000" dirty="0" smtClean="0">
                <a:solidFill>
                  <a:srgbClr val="0000FF"/>
                </a:solidFill>
                <a:latin typeface="Comic Sans MS" pitchFamily="66" charset="0"/>
              </a:rPr>
              <a:t>3</a:t>
            </a:r>
            <a:r>
              <a:rPr lang="en-US" sz="2000" dirty="0" smtClean="0">
                <a:solidFill>
                  <a:srgbClr val="0000FF"/>
                </a:solidFill>
                <a:latin typeface="Comic Sans MS" pitchFamily="66" charset="0"/>
              </a:rPr>
              <a:t>F</a:t>
            </a:r>
            <a:r>
              <a:rPr lang="en-US" sz="2000" dirty="0" smtClean="0">
                <a:latin typeface="Comic Sans MS" pitchFamily="66" charset="0"/>
              </a:rPr>
              <a:t> (R-11 or CFC-11)</a:t>
            </a:r>
          </a:p>
          <a:p>
            <a:pPr marL="457200" indent="-457200">
              <a:spcAft>
                <a:spcPts val="600"/>
              </a:spcAft>
            </a:pPr>
            <a:endParaRPr lang="en-US" sz="2000" dirty="0" smtClean="0">
              <a:latin typeface="Comic Sans MS" pitchFamily="66" charset="0"/>
            </a:endParaRPr>
          </a:p>
          <a:p>
            <a:pPr marL="457200" indent="-457200">
              <a:spcAft>
                <a:spcPts val="600"/>
              </a:spcAft>
            </a:pPr>
            <a:r>
              <a:rPr lang="en-US" sz="2000" dirty="0" smtClean="0">
                <a:latin typeface="Comic Sans MS" pitchFamily="66" charset="0"/>
                <a:hlinkClick r:id="rId3"/>
              </a:rPr>
              <a:t>Numbering code</a:t>
            </a:r>
            <a:r>
              <a:rPr lang="en-US" sz="2000" dirty="0" smtClean="0">
                <a:latin typeface="Comic Sans MS" pitchFamily="66" charset="0"/>
              </a:rPr>
              <a:t> is rather obscure.  </a:t>
            </a:r>
          </a:p>
          <a:p>
            <a:pPr marL="457200" indent="-457200">
              <a:spcAft>
                <a:spcPts val="600"/>
              </a:spcAft>
            </a:pPr>
            <a:r>
              <a:rPr lang="en-US" sz="2000" dirty="0" smtClean="0">
                <a:latin typeface="Comic Sans MS" pitchFamily="66" charset="0"/>
              </a:rPr>
              <a:t>Start with methane (CH</a:t>
            </a:r>
            <a:r>
              <a:rPr lang="en-US" sz="2000" baseline="-25000" dirty="0" smtClean="0">
                <a:latin typeface="Comic Sans MS" pitchFamily="66" charset="0"/>
              </a:rPr>
              <a:t>4</a:t>
            </a:r>
            <a:r>
              <a:rPr lang="en-US" sz="2000" dirty="0" smtClean="0">
                <a:latin typeface="Comic Sans MS" pitchFamily="66" charset="0"/>
              </a:rPr>
              <a:t>).  Replace the H with </a:t>
            </a:r>
            <a:r>
              <a:rPr lang="en-US" sz="2000" dirty="0" err="1" smtClean="0">
                <a:latin typeface="Comic Sans MS" pitchFamily="66" charset="0"/>
              </a:rPr>
              <a:t>Cl</a:t>
            </a:r>
            <a:r>
              <a:rPr lang="en-US" sz="2000" dirty="0" smtClean="0">
                <a:latin typeface="Comic Sans MS" pitchFamily="66" charset="0"/>
              </a:rPr>
              <a:t> or F.</a:t>
            </a:r>
          </a:p>
          <a:p>
            <a:pPr marL="457200" indent="-457200">
              <a:spcAft>
                <a:spcPts val="600"/>
              </a:spcAft>
            </a:pPr>
            <a:r>
              <a:rPr lang="en-US" sz="2000" dirty="0" smtClean="0">
                <a:latin typeface="Comic Sans MS" pitchFamily="66" charset="0"/>
              </a:rPr>
              <a:t>First number is 3 minus the number of Cl.</a:t>
            </a:r>
          </a:p>
          <a:p>
            <a:pPr marL="457200" indent="-457200">
              <a:spcAft>
                <a:spcPts val="600"/>
              </a:spcAft>
            </a:pPr>
            <a:r>
              <a:rPr lang="en-US" sz="2000" dirty="0" smtClean="0">
                <a:latin typeface="Comic Sans MS" pitchFamily="66" charset="0"/>
              </a:rPr>
              <a:t>Second number is number of F.</a:t>
            </a:r>
          </a:p>
          <a:p>
            <a:pPr marL="457200" indent="-457200">
              <a:spcAft>
                <a:spcPts val="600"/>
              </a:spcAft>
            </a:pPr>
            <a:endParaRPr lang="en-US" sz="2000" dirty="0" smtClean="0">
              <a:latin typeface="Comic Sans MS" pitchFamily="66" charset="0"/>
            </a:endParaRPr>
          </a:p>
          <a:p>
            <a:pPr marL="457200" indent="-457200">
              <a:spcAft>
                <a:spcPts val="600"/>
              </a:spcAft>
            </a:pPr>
            <a:r>
              <a:rPr lang="en-US" sz="2000" dirty="0" smtClean="0">
                <a:latin typeface="Comic Sans MS" pitchFamily="66" charset="0"/>
              </a:rPr>
              <a:t>Or add 90 to number to get number of C, H, F. (rest are </a:t>
            </a:r>
            <a:r>
              <a:rPr lang="en-US" sz="2000" dirty="0" err="1" smtClean="0">
                <a:latin typeface="Comic Sans MS" pitchFamily="66" charset="0"/>
              </a:rPr>
              <a:t>Cl</a:t>
            </a:r>
            <a:r>
              <a:rPr lang="en-US" sz="2000" dirty="0" smtClean="0">
                <a:latin typeface="Comic Sans MS" pitchFamily="66" charset="0"/>
              </a:rPr>
              <a:t>)</a:t>
            </a:r>
          </a:p>
          <a:p>
            <a:pPr marL="457200" indent="-457200">
              <a:spcAft>
                <a:spcPts val="600"/>
              </a:spcAft>
            </a:pPr>
            <a:r>
              <a:rPr lang="en-US" sz="2000" dirty="0" smtClean="0">
                <a:latin typeface="Comic Sans MS" pitchFamily="66" charset="0"/>
              </a:rPr>
              <a:t>Example:  R-12: 12 + 90 = 102, so 1 C, 0 H, 2 F  (leaves 2 </a:t>
            </a:r>
            <a:r>
              <a:rPr lang="en-US" sz="2000" dirty="0" err="1" smtClean="0">
                <a:latin typeface="Comic Sans MS" pitchFamily="66" charset="0"/>
              </a:rPr>
              <a:t>Cl</a:t>
            </a:r>
            <a:r>
              <a:rPr lang="en-US" sz="2000" dirty="0" smtClean="0">
                <a:latin typeface="Comic Sans MS" pitchFamily="66" charset="0"/>
              </a:rPr>
              <a:t>)</a:t>
            </a:r>
          </a:p>
          <a:p>
            <a:pPr marL="457200" indent="-457200">
              <a:spcAft>
                <a:spcPts val="600"/>
              </a:spcAft>
            </a:pPr>
            <a:endParaRPr lang="en-US" sz="2000" dirty="0" smtClean="0">
              <a:latin typeface="Comic Sans MS" pitchFamily="66" charset="0"/>
            </a:endParaRPr>
          </a:p>
          <a:p>
            <a:pPr marL="457200" indent="-457200">
              <a:spcAft>
                <a:spcPts val="600"/>
              </a:spcAft>
            </a:pPr>
            <a:r>
              <a:rPr lang="en-US" sz="2000" u="sng" dirty="0" smtClean="0">
                <a:latin typeface="Comic Sans MS" pitchFamily="66" charset="0"/>
              </a:rPr>
              <a:t>What is R-22?</a:t>
            </a:r>
            <a:r>
              <a:rPr lang="en-US" sz="2000" dirty="0" smtClean="0">
                <a:latin typeface="Comic Sans MS" pitchFamily="66" charset="0"/>
              </a:rPr>
              <a:t> </a:t>
            </a:r>
            <a:endParaRPr lang="en-US" sz="2000" baseline="-25000" dirty="0">
              <a:solidFill>
                <a:srgbClr val="0000FF"/>
              </a:solidFill>
              <a:latin typeface="Comic Sans MS" pitchFamily="66"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ingdings 3"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ingdings 3" pitchFamily="18" charset="2"/>
          </a:defRPr>
        </a:defPPr>
      </a:lstStyle>
    </a:lnDef>
    <a:txDef>
      <a:spPr>
        <a:noFill/>
      </a:spPr>
      <a:bodyPr wrap="square" rtlCol="0">
        <a:spAutoFit/>
      </a:bodyPr>
      <a:lstStyle>
        <a:defPPr algn="ctr">
          <a:defRPr dirty="0" smtClean="0">
            <a:latin typeface="Comic Sans MS" pitchFamily="66"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15638</TotalTime>
  <Words>1520</Words>
  <Application>Microsoft Office PowerPoint</Application>
  <PresentationFormat>On-screen Show (4:3)</PresentationFormat>
  <Paragraphs>257</Paragraphs>
  <Slides>42</Slides>
  <Notes>42</Notes>
  <HiddenSlides>8</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Default Design</vt:lpstr>
      <vt:lpstr>Equation</vt:lpstr>
      <vt:lpstr>Slide 1</vt:lpstr>
      <vt:lpstr>Slide 2</vt:lpstr>
      <vt:lpstr>Slide 3</vt:lpstr>
      <vt:lpstr>Slide 4</vt:lpstr>
      <vt:lpstr>STRATOSPHERIC DISTRIBUTION OF CFC-12</vt:lpstr>
      <vt:lpstr>Slide 6</vt:lpstr>
      <vt:lpstr>Slide 7</vt:lpstr>
      <vt:lpstr>Slide 8</vt:lpstr>
      <vt:lpstr>Slide 9</vt:lpstr>
      <vt:lpstr>Slide 10</vt:lpstr>
      <vt:lpstr>Slide 11</vt:lpstr>
      <vt:lpstr>ATMOSPHERIC CYCLING OF ClOx AND Cly</vt:lpstr>
      <vt:lpstr>SOURCE GAS CONTRIBUTIONS TO STRATOSPHERIC CHLORINE (2004)</vt:lpstr>
      <vt:lpstr>CHLORINE PARTITIONING IN STRATOSPHERE</vt:lpstr>
      <vt:lpstr>OZONE TREND AT HALLEY BAY, ANTARCTICA (OCTOBER)</vt:lpstr>
      <vt:lpstr>TRENDS IN ATMOSPHERIC CFCs AND HFCs (CFC REPLACEMENTS)</vt:lpstr>
      <vt:lpstr>THE ANTARCTIC OZONE HOLE SEEN FROM SPACE</vt:lpstr>
      <vt:lpstr>SPATIAL EXTENT OF THE OZONE HOLE</vt:lpstr>
      <vt:lpstr>Slide 19</vt:lpstr>
      <vt:lpstr>Slide 20</vt:lpstr>
      <vt:lpstr>Slide 21</vt:lpstr>
      <vt:lpstr>Slide 22</vt:lpstr>
      <vt:lpstr>2006 ANTARCTIC OZONE HOLE: MOST SEVERE OBSERVED</vt:lpstr>
      <vt:lpstr>VERTICAL STRUCTURE OF THE OZONE HOLE: near-total depletion in lower stratosphere</vt:lpstr>
      <vt:lpstr>Slide 25</vt:lpstr>
      <vt:lpstr>Slide 26</vt:lpstr>
      <vt:lpstr>Slide 27</vt:lpstr>
      <vt:lpstr>ASSOCIATION OF  ANTARCTIC OZONE HOLE WITH HIGH LEVELS OF ClO</vt:lpstr>
      <vt:lpstr>SATELLITE OBSERVATIONS OF ClO  IN THE SOUTHERN HEMISPHERE STRATOSPHERE </vt:lpstr>
      <vt:lpstr>O3 DEPLETION MECHANISM: ClO SELF-REACTION</vt:lpstr>
      <vt:lpstr>WHY THE HIGH ClO IN ANTARCTIC VORTEX? Release of chlorine radicals from reactions of reservoir species in polar stratospheric clouds (PSCs)</vt:lpstr>
      <vt:lpstr>PSC FORMATION AT COLD TEMPERATURES</vt:lpstr>
      <vt:lpstr>REMINDER: PHASE DIAGRAM FOR WATER</vt:lpstr>
      <vt:lpstr>HOW DO PSCs START FORMING AT 195K? HNO3-H2O PHASE DIAGRAM</vt:lpstr>
      <vt:lpstr>CHRONOLOGY OF ANTARCTIC OZONE HOLE</vt:lpstr>
      <vt:lpstr>HYDROLYSIS OF N2O5 IN AEROSOLS  INCREASES THE SENSITIVITY OF OZONE TO CHLORINE</vt:lpstr>
      <vt:lpstr>Slide 37</vt:lpstr>
      <vt:lpstr>OBSERVED TREND IN OCTOBER OZONE IN ANTARCTICA</vt:lpstr>
      <vt:lpstr>LONG-TERM COOLING OF THE STRATOSPHERE</vt:lpstr>
      <vt:lpstr>TRENDS IN POLAR OZONE Could greenhouse-induced cooling of stratosphere produce an Arctic ozone hole over the next decade?</vt:lpstr>
      <vt:lpstr>Slide 41</vt:lpstr>
      <vt:lpstr>SKIN CANCER EPIDEMIOLOGY PREDICTIONS</vt:lpstr>
    </vt:vector>
  </TitlesOfParts>
  <Company>Harvard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 Jacob</dc:creator>
  <cp:lastModifiedBy>Alan Robock</cp:lastModifiedBy>
  <cp:revision>539</cp:revision>
  <dcterms:created xsi:type="dcterms:W3CDTF">2001-08-02T17:09:44Z</dcterms:created>
  <dcterms:modified xsi:type="dcterms:W3CDTF">2015-11-16T04:12:23Z</dcterms:modified>
</cp:coreProperties>
</file>