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39.xml" ContentType="application/vnd.openxmlformats-officedocument.presentationml.notesSlide+xml"/>
  <Override PartName="/ppt/notesSlides/notesSlide286.xml" ContentType="application/vnd.openxmlformats-officedocument.presentationml.notesSlide+xml"/>
  <Override PartName="/ppt/slides/slide120.xml" ContentType="application/vnd.openxmlformats-officedocument.presentationml.slide+xml"/>
  <Override PartName="/ppt/slides/slide218.xml" ContentType="application/vnd.openxmlformats-officedocument.presentationml.slide+xml"/>
  <Override PartName="/ppt/slides/slide265.xml" ContentType="application/vnd.openxmlformats-officedocument.presentationml.slide+xml"/>
  <Override PartName="/ppt/notesSlides/notesSlide38.xml" ContentType="application/vnd.openxmlformats-officedocument.presentationml.notesSlide+xml"/>
  <Override PartName="/ppt/notesSlides/notesSlide85.xml" ContentType="application/vnd.openxmlformats-officedocument.presentationml.notesSlide+xml"/>
  <Override PartName="/ppt/notesSlides/notesSlide141.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17.xml" ContentType="application/vnd.openxmlformats-officedocument.presentationml.notesSlide+xml"/>
  <Override PartName="/ppt/notesSlides/notesSlide264.xml" ContentType="application/vnd.openxmlformats-officedocument.presentationml.notesSlide+xml"/>
  <Default Extension="xml" ContentType="application/xml"/>
  <Override PartName="/ppt/slides/slide50.xml" ContentType="application/vnd.openxmlformats-officedocument.presentationml.slide+xml"/>
  <Override PartName="/ppt/slides/slide243.xml" ContentType="application/vnd.openxmlformats-officedocument.presentationml.slide+xml"/>
  <Override PartName="/ppt/slides/slide290.xml" ContentType="application/vnd.openxmlformats-officedocument.presentationml.slide+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notesSlides/notesSlide242.xml" ContentType="application/vnd.openxmlformats-officedocument.presentationml.notesSlide+xml"/>
  <Override PartName="/ppt/slides/slide221.xml" ContentType="application/vnd.openxmlformats-officedocument.presentationml.slide+xml"/>
  <Override PartName="/ppt/notesSlides/notesSlide41.xml" ContentType="application/vnd.openxmlformats-officedocument.presentationml.notesSlide+xml"/>
  <Override PartName="/ppt/notesSlides/notesSlide179.xml" ContentType="application/vnd.openxmlformats-officedocument.presentationml.notesSlide+xml"/>
  <Override PartName="/ppt/slides/slide158.xml" ContentType="application/vnd.openxmlformats-officedocument.presentationml.slide+xml"/>
  <Override PartName="/ppt/notesSlides/notesSlide220.xml" ContentType="application/vnd.openxmlformats-officedocument.presentationml.notes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notesSlides/notesSlide157.xml" ContentType="application/vnd.openxmlformats-officedocument.presentationml.notesSlide+xml"/>
  <Override PartName="/ppt/slides/slide88.xml" ContentType="application/vnd.openxmlformats-officedocument.presentationml.slide+xml"/>
  <Override PartName="/ppt/slides/slide259.xml" ContentType="application/vnd.openxmlformats-officedocument.presentationml.slide+xml"/>
  <Override PartName="/ppt/notesSlides/notesSlide135.xml" ContentType="application/vnd.openxmlformats-officedocument.presentationml.notesSlide+xml"/>
  <Override PartName="/ppt/notesSlides/notesSlide182.xml" ContentType="application/vnd.openxmlformats-officedocument.presentationml.notesSlide+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Override PartName="/ppt/slides/slide161.xml" ContentType="application/vnd.openxmlformats-officedocument.presentationml.slide+xml"/>
  <Override PartName="/ppt/slides/slide300.xml" ContentType="application/vnd.openxmlformats-officedocument.presentationml.slide+xml"/>
  <Default Extension="png" ContentType="image/png"/>
  <Override PartName="/ppt/notesSlides/notesSlide79.xml" ContentType="application/vnd.openxmlformats-officedocument.presentationml.notesSlide+xml"/>
  <Override PartName="/ppt/notesSlides/notesSlide258.xml" ContentType="application/vnd.openxmlformats-officedocument.presentationml.notesSlide+xml"/>
  <Override PartName="/ppt/slides/slide237.xml" ContentType="application/vnd.openxmlformats-officedocument.presentationml.slide+xml"/>
  <Override PartName="/ppt/slides/slide284.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notesSlides/notesSlide57.xml" ContentType="application/vnd.openxmlformats-officedocument.presentationml.notesSlide+xml"/>
  <Override PartName="/ppt/notesSlides/notesSlide113.xml" ContentType="application/vnd.openxmlformats-officedocument.presentationml.notesSlide+xml"/>
  <Override PartName="/ppt/notesSlides/notesSlide160.xml" ContentType="application/vnd.openxmlformats-officedocument.presentationml.notesSlide+xml"/>
  <Override PartName="/ppt/slides/slide44.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slides/slide262.xml" ContentType="application/vnd.openxmlformats-officedocument.presentationml.slide+xml"/>
  <Default Extension="emf" ContentType="image/x-emf"/>
  <Override PartName="/ppt/notesSlides/notesSlide236.xml" ContentType="application/vnd.openxmlformats-officedocument.presentationml.notesSlide+xml"/>
  <Override PartName="/ppt/notesSlides/notesSlide283.xml" ContentType="application/vnd.openxmlformats-officedocument.presentationml.notesSlide+xml"/>
  <Override PartName="/ppt/slides/slide22.xml" ContentType="application/vnd.openxmlformats-officedocument.presentationml.slide+xml"/>
  <Override PartName="/ppt/slides/slide199.xml" ContentType="application/vnd.openxmlformats-officedocument.presentationml.slide+xml"/>
  <Override PartName="/ppt/notesSlides/notesSlide35.xml" ContentType="application/vnd.openxmlformats-officedocument.presentationml.notesSlide+xml"/>
  <Override PartName="/ppt/notesSlides/notesSlide82.xml" ContentType="application/vnd.openxmlformats-officedocument.presentationml.notesSlide+xml"/>
  <Override PartName="/ppt/notesSlides/notesSlide214.xml" ContentType="application/vnd.openxmlformats-officedocument.presentationml.notesSlide+xml"/>
  <Override PartName="/ppt/notesSlides/notesSlide261.xml" ContentType="application/vnd.openxmlformats-officedocument.presentationml.notesSlide+xml"/>
  <Override PartName="/ppt/slides/slide2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notesSlides/notesSlide198.xml" ContentType="application/vnd.openxmlformats-officedocument.presentationml.notesSlide+xml"/>
  <Override PartName="/ppt/slides/slide177.xml" ContentType="application/vnd.openxmlformats-officedocument.presentationml.slide+xml"/>
  <Override PartName="/ppt/notesSlides/notesSlide129.xml" ContentType="application/vnd.openxmlformats-officedocument.presentationml.notesSlide+xml"/>
  <Override PartName="/ppt/notesSlides/notesSlide176.xml" ContentType="application/vnd.openxmlformats-officedocument.presentationml.notesSlide+xml"/>
  <Override PartName="/ppt/slides/slide108.xml" ContentType="application/vnd.openxmlformats-officedocument.presentationml.slide+xml"/>
  <Override PartName="/ppt/slides/slide155.xml" ContentType="application/vnd.openxmlformats-officedocument.presentationml.slide+xml"/>
  <Override PartName="/ppt/slides/slide278.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notesSlides/notesSlide15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notesSlides/notesSlide98.xml" ContentType="application/vnd.openxmlformats-officedocument.presentationml.notesSlide+xml"/>
  <Override PartName="/ppt/notesSlides/notesSlide132.xml" ContentType="application/vnd.openxmlformats-officedocument.presentationml.notesSlide+xml"/>
  <Override PartName="/ppt/notesSlides/notesSlide277.xml" ContentType="application/vnd.openxmlformats-officedocument.presentationml.notesSlide+xml"/>
  <Override PartName="/ppt/slides/slide111.xml" ContentType="application/vnd.openxmlformats-officedocument.presentationml.slide+xml"/>
  <Override PartName="/ppt/slides/slide209.xml" ContentType="application/vnd.openxmlformats-officedocument.presentationml.slide+xml"/>
  <Override PartName="/ppt/slides/slide256.xml" ContentType="application/vnd.openxmlformats-officedocument.presentationml.slide+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16.xml" ContentType="application/vnd.openxmlformats-officedocument.presentationml.slide+xml"/>
  <Override PartName="/ppt/slides/slide63.xml" ContentType="application/vnd.openxmlformats-officedocument.presentationml.slide+xml"/>
  <Override PartName="/ppt/slides/slide234.xml" ContentType="application/vnd.openxmlformats-officedocument.presentationml.slide+xml"/>
  <Override PartName="/ppt/slides/slide281.xml" ContentType="application/vnd.openxmlformats-officedocument.presentationml.slide+xml"/>
  <Override PartName="/ppt/slideLayouts/slideLayout15.xml" ContentType="application/vnd.openxmlformats-officedocument.presentationml.slideLayout+xml"/>
  <Override PartName="/ppt/notesSlides/notesSlide110.xml" ContentType="application/vnd.openxmlformats-officedocument.presentationml.notesSlide+xml"/>
  <Override PartName="/ppt/notesSlides/notesSlide208.xml" ContentType="application/vnd.openxmlformats-officedocument.presentationml.notesSlide+xml"/>
  <Override PartName="/ppt/notesSlides/notesSlide255.xml" ContentType="application/vnd.openxmlformats-officedocument.presentationml.notesSlide+xml"/>
  <Override PartName="/ppt/slides/slide41.xml" ContentType="application/vnd.openxmlformats-officedocument.presentationml.slide+xml"/>
  <Override PartName="/ppt/notesSlides/notesSlide54.xml" ContentType="application/vnd.openxmlformats-officedocument.presentationml.notesSlide+xml"/>
  <Override PartName="/ppt/notesSlides/notesSlide233.xml" ContentType="application/vnd.openxmlformats-officedocument.presentationml.notesSlide+xml"/>
  <Override PartName="/ppt/notesSlides/notesSlide280.xml" ContentType="application/vnd.openxmlformats-officedocument.presentationml.notesSlide+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notesSlides/notesSlide32.xml" ContentType="application/vnd.openxmlformats-officedocument.presentationml.notesSlide+xml"/>
  <Override PartName="/ppt/notesSlides/notesSlide148.xml" ContentType="application/vnd.openxmlformats-officedocument.presentationml.notesSlide+xml"/>
  <Override PartName="/ppt/notesSlides/notesSlide195.xml" ContentType="application/vnd.openxmlformats-officedocument.presentationml.notesSlide+xml"/>
  <Override PartName="/ppt/notesSlides/notesSlide211.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297.xml" ContentType="application/vnd.openxmlformats-officedocument.presentationml.slide+xml"/>
  <Override PartName="/ppt/slideLayouts/slideLayout9.xml" ContentType="application/vnd.openxmlformats-officedocument.presentationml.slideLayout+xml"/>
  <Override PartName="/ppt/notesSlides/notesSlide126.xml" ContentType="application/vnd.openxmlformats-officedocument.presentationml.notesSlide+xml"/>
  <Override PartName="/ppt/notesSlides/notesSlide173.xml" ContentType="application/vnd.openxmlformats-officedocument.presentationml.notesSlide+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notesSlides/notesSlide104.xml" ContentType="application/vnd.openxmlformats-officedocument.presentationml.notesSlide+xml"/>
  <Override PartName="/ppt/notesSlides/notesSlide151.xml" ContentType="application/vnd.openxmlformats-officedocument.presentationml.notesSlide+xml"/>
  <Override PartName="/ppt/notesSlides/notesSlide249.xml" ContentType="application/vnd.openxmlformats-officedocument.presentationml.notesSlide+xml"/>
  <Override PartName="/ppt/notesSlides/notesSlide296.xml" ContentType="application/vnd.openxmlformats-officedocument.presentationml.notesSlide+xml"/>
  <Override PartName="/ppt/slides/slide130.xml" ContentType="application/vnd.openxmlformats-officedocument.presentationml.slide+xml"/>
  <Override PartName="/ppt/slides/slide228.xml" ContentType="application/vnd.openxmlformats-officedocument.presentationml.slide+xml"/>
  <Override PartName="/ppt/slides/slide275.xml" ContentType="application/vnd.openxmlformats-officedocument.presentationml.slide+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slides/slide35.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s/slide253.xml" ContentType="application/vnd.openxmlformats-officedocument.presentationml.slide+xml"/>
  <Override PartName="/ppt/notesSlides/notesSlide227.xml" ContentType="application/vnd.openxmlformats-officedocument.presentationml.notesSlide+xml"/>
  <Override PartName="/ppt/notesSlides/notesSlide274.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notesSlides/notesSlide26.xml" ContentType="application/vnd.openxmlformats-officedocument.presentationml.notesSlide+xml"/>
  <Override PartName="/ppt/notesSlides/notesSlide73.xml" ContentType="application/vnd.openxmlformats-officedocument.presentationml.notesSlide+xml"/>
  <Override PartName="/ppt/notesSlides/notesSlide205.xml" ContentType="application/vnd.openxmlformats-officedocument.presentationml.notesSlide+xml"/>
  <Override PartName="/ppt/notesSlides/notesSlide252.xml" ContentType="application/vnd.openxmlformats-officedocument.presentationml.notesSlide+xml"/>
  <Override PartName="/ppt/slides/slide168.xml" ContentType="application/vnd.openxmlformats-officedocument.presentationml.slide+xml"/>
  <Override PartName="/ppt/slides/slide231.xml" ContentType="application/vnd.openxmlformats-officedocument.presentationml.slide+xml"/>
  <Override PartName="/ppt/slideLayouts/slideLayout12.xml" ContentType="application/vnd.openxmlformats-officedocument.presentationml.slideLayout+xml"/>
  <Override PartName="/ppt/notesSlides/notesSlide51.xml" ContentType="application/vnd.openxmlformats-officedocument.presentationml.notesSlide+xml"/>
  <Override PartName="/ppt/notesSlides/notesSlide189.xml" ContentType="application/vnd.openxmlformats-officedocument.presentationml.notesSlide+xml"/>
  <Override PartName="/ppt/notesSlides/notesSlide167.xml" ContentType="application/vnd.openxmlformats-officedocument.presentationml.notesSlide+xml"/>
  <Override PartName="/ppt/notesSlides/notesSlide230.xml" ContentType="application/vnd.openxmlformats-officedocument.presentationml.notesSlide+xml"/>
  <Override PartName="/ppt/slides/slide98.xml" ContentType="application/vnd.openxmlformats-officedocument.presentationml.slide+xml"/>
  <Override PartName="/ppt/slides/slide146.xml" ContentType="application/vnd.openxmlformats-officedocument.presentationml.slide+xml"/>
  <Override PartName="/ppt/slides/slide193.xml" ContentType="application/vnd.openxmlformats-officedocument.presentationml.slide+xml"/>
  <Override PartName="/ppt/slides/slide124.xml" ContentType="application/vnd.openxmlformats-officedocument.presentationml.slide+xml"/>
  <Override PartName="/ppt/slides/slide171.xml" ContentType="application/vnd.openxmlformats-officedocument.presentationml.slide+xml"/>
  <Override PartName="/ppt/slides/slide269.xml" ContentType="application/vnd.openxmlformats-officedocument.presentationml.slide+xml"/>
  <Override PartName="/ppt/notesSlides/notesSlide89.xml" ContentType="application/vnd.openxmlformats-officedocument.presentationml.notesSlide+xml"/>
  <Override PartName="/ppt/notesSlides/notesSlide145.xml" ContentType="application/vnd.openxmlformats-officedocument.presentationml.notesSlide+xml"/>
  <Override PartName="/ppt/notesSlides/notesSlide192.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notesSlides/notesSlide123.xml" ContentType="application/vnd.openxmlformats-officedocument.presentationml.notesSlide+xml"/>
  <Override PartName="/ppt/notesSlides/notesSlide170.xml" ContentType="application/vnd.openxmlformats-officedocument.presentationml.notesSlide+xml"/>
  <Override PartName="/ppt/notesSlides/notesSlide268.xml" ContentType="application/vnd.openxmlformats-officedocument.presentationml.notesSlide+xml"/>
  <Override PartName="/ppt/slides/slide4.xml" ContentType="application/vnd.openxmlformats-officedocument.presentationml.slide+xml"/>
  <Override PartName="/ppt/slides/slide54.xml" ContentType="application/vnd.openxmlformats-officedocument.presentationml.slide+xml"/>
  <Override PartName="/ppt/slides/slide102.xml" ContentType="application/vnd.openxmlformats-officedocument.presentationml.slide+xml"/>
  <Override PartName="/ppt/slides/slide247.xml" ContentType="application/vnd.openxmlformats-officedocument.presentationml.slide+xml"/>
  <Override PartName="/ppt/slides/slide294.xml" ContentType="application/vnd.openxmlformats-officedocument.presentationml.slide+xml"/>
  <Override PartName="/ppt/slideLayouts/slideLayout6.xml" ContentType="application/vnd.openxmlformats-officedocument.presentationml.slideLayout+xml"/>
  <Override PartName="/ppt/slideLayouts/slideLayout28.xml" ContentType="application/vnd.openxmlformats-officedocument.presentationml.slideLayout+xml"/>
  <Override PartName="/ppt/notesSlides/notesSlide67.xml" ContentType="application/vnd.openxmlformats-officedocument.presentationml.notesSlide+xml"/>
  <Override PartName="/ppt/notesSlides/notesSlide246.xml" ContentType="application/vnd.openxmlformats-officedocument.presentationml.notesSlide+xml"/>
  <Override PartName="/ppt/notesSlides/notesSlide293.xml" ContentType="application/vnd.openxmlformats-officedocument.presentationml.notesSlide+xml"/>
  <Override PartName="/ppt/slides/slide225.xml" ContentType="application/vnd.openxmlformats-officedocument.presentationml.slide+xml"/>
  <Override PartName="/ppt/slides/slide272.xml" ContentType="application/vnd.openxmlformats-officedocument.presentationml.slide+xml"/>
  <Override PartName="/ppt/notesSlides/notesSlide45.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224.xml" ContentType="application/vnd.openxmlformats-officedocument.presentationml.notesSlide+xml"/>
  <Override PartName="/ppt/notesSlides/notesSlide271.xml" ContentType="application/vnd.openxmlformats-officedocument.presentationml.notesSlide+xml"/>
  <Override PartName="/ppt/slides/slide10.xml" ContentType="application/vnd.openxmlformats-officedocument.presentationml.slide+xml"/>
  <Override PartName="/ppt/slides/slide187.xml" ContentType="application/vnd.openxmlformats-officedocument.presentationml.slide+xml"/>
  <Override PartName="/ppt/slides/slide203.xml" ContentType="application/vnd.openxmlformats-officedocument.presentationml.slide+xml"/>
  <Override PartName="/ppt/slides/slide250.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39.xml" ContentType="application/vnd.openxmlformats-officedocument.presentationml.notesSlide+xml"/>
  <Override PartName="/ppt/notesSlides/notesSlide186.xml" ContentType="application/vnd.openxmlformats-officedocument.presentationml.notesSlide+xml"/>
  <Override PartName="/ppt/notesSlides/notesSlide20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Default Extension="doc" ContentType="application/msword"/>
  <Override PartName="/ppt/slides/slide143.xml" ContentType="application/vnd.openxmlformats-officedocument.presentationml.slide+xml"/>
  <Override PartName="/ppt/slides/slide190.xml" ContentType="application/vnd.openxmlformats-officedocument.presentationml.slide+xml"/>
  <Override PartName="/ppt/slides/slide288.xml" ContentType="application/vnd.openxmlformats-officedocument.presentationml.slide+xml"/>
  <Override PartName="/ppt/notesSlides/notesSlide117.xml" ContentType="application/vnd.openxmlformats-officedocument.presentationml.notesSlide+xml"/>
  <Override PartName="/ppt/notesSlides/notesSlide164.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notesSlides/notesSlide142.xml" ContentType="application/vnd.openxmlformats-officedocument.presentationml.notesSlide+xml"/>
  <Override PartName="/ppt/notesSlides/notesSlide287.xml" ContentType="application/vnd.openxmlformats-officedocument.presentationml.notesSlide+xml"/>
  <Override PartName="/ppt/slides/slide26.xml" ContentType="application/vnd.openxmlformats-officedocument.presentationml.slide+xml"/>
  <Override PartName="/ppt/slides/slide73.xml" ContentType="application/vnd.openxmlformats-officedocument.presentationml.slide+xml"/>
  <Override PartName="/ppt/slides/slide121.xml" ContentType="application/vnd.openxmlformats-officedocument.presentationml.slide+xml"/>
  <Override PartName="/ppt/slides/slide219.xml" ContentType="application/vnd.openxmlformats-officedocument.presentationml.slide+xml"/>
  <Override PartName="/ppt/slides/slide266.xml" ContentType="application/vnd.openxmlformats-officedocument.presentationml.slide+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notesSlides/notesSlide218.xml" ContentType="application/vnd.openxmlformats-officedocument.presentationml.notesSlide+xml"/>
  <Override PartName="/ppt/notesSlides/notesSlide265.xml" ContentType="application/vnd.openxmlformats-officedocument.presentationml.notesSlide+xml"/>
  <Override PartName="/ppt/slides/slide1.xml" ContentType="application/vnd.openxmlformats-officedocument.presentationml.slide+xml"/>
  <Override PartName="/ppt/slides/slide244.xml" ContentType="application/vnd.openxmlformats-officedocument.presentationml.slide+xml"/>
  <Override PartName="/ppt/slides/slide291.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64.xml" ContentType="application/vnd.openxmlformats-officedocument.presentationml.notesSlide+xml"/>
  <Override PartName="/ppt/notesSlides/notesSlide120.xml" ContentType="application/vnd.openxmlformats-officedocument.presentationml.notesSlide+xml"/>
  <Override PartName="/ppt/slides/slide51.xml" ContentType="application/vnd.openxmlformats-officedocument.presentationml.slide+xml"/>
  <Override PartName="/ppt/notesSlides/notesSlide243.xml" ContentType="application/vnd.openxmlformats-officedocument.presentationml.notesSlide+xml"/>
  <Override PartName="/ppt/notesSlides/notesSlide290.xml" ContentType="application/vnd.openxmlformats-officedocument.presentationml.notesSlide+xml"/>
  <Override PartName="/ppt/slides/slide159.xml" ContentType="application/vnd.openxmlformats-officedocument.presentationml.slide+xml"/>
  <Override PartName="/ppt/slides/slide222.xml" ContentType="application/vnd.openxmlformats-officedocument.presentationml.slide+xml"/>
  <Override PartName="/ppt/notesSlides/notesSlide42.xml" ContentType="application/vnd.openxmlformats-officedocument.presentationml.notesSlide+xml"/>
  <Override PartName="/ppt/notesSlides/notesSlide221.xml" ContentType="application/vnd.openxmlformats-officedocument.presentationml.notesSl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Default Extension="gif" ContentType="image/gif"/>
  <Override PartName="/ppt/notesSlides/notesSlide8.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158.xml" ContentType="application/vnd.openxmlformats-officedocument.presentationml.notesSlide+xml"/>
  <Override PartName="/ppt/notesSlides/notesSlide210.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notesSlides/notesSlide147.xml" ContentType="application/vnd.openxmlformats-officedocument.presentationml.notesSlide+xml"/>
  <Override PartName="/ppt/notesSlides/notesSlide194.xml" ContentType="application/vnd.openxmlformats-officedocument.presentationml.notes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notesSlides/notesSlide125.xml" ContentType="application/vnd.openxmlformats-officedocument.presentationml.notesSlide+xml"/>
  <Override PartName="/ppt/notesSlides/notesSlide136.xml" ContentType="application/vnd.openxmlformats-officedocument.presentationml.notesSlide+xml"/>
  <Override PartName="/ppt/notesSlides/notesSlide172.xml" ContentType="application/vnd.openxmlformats-officedocument.presentationml.notesSlide+xml"/>
  <Override PartName="/ppt/notesSlides/notesSlide183.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s/slide238.xml" ContentType="application/vnd.openxmlformats-officedocument.presentationml.slide+xml"/>
  <Override PartName="/ppt/slides/slide249.xml" ContentType="application/vnd.openxmlformats-officedocument.presentationml.slide+xml"/>
  <Override PartName="/ppt/slides/slide285.xml" ContentType="application/vnd.openxmlformats-officedocument.presentationml.slide+xml"/>
  <Override PartName="/ppt/slides/slide296.xml" ContentType="application/vnd.openxmlformats-officedocument.presentationml.slide+xml"/>
  <Override PartName="/ppt/slides/slide301.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notesSlides/notesSlide161.xml" ContentType="application/vnd.openxmlformats-officedocument.presentationml.notesSlide+xml"/>
  <Override PartName="/ppt/notesSlides/notesSlide248.xml" ContentType="application/vnd.openxmlformats-officedocument.presentationml.notesSlide+xml"/>
  <Override PartName="/ppt/notesSlides/notesSlide259.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slides/slide227.xml" ContentType="application/vnd.openxmlformats-officedocument.presentationml.slide+xml"/>
  <Override PartName="/ppt/slides/slide274.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notesSlides/notesSlide150.xml" ContentType="application/vnd.openxmlformats-officedocument.presentationml.notesSlide+xml"/>
  <Override PartName="/ppt/notesSlides/notesSlide237.xml" ContentType="application/vnd.openxmlformats-officedocument.presentationml.notesSlide+xml"/>
  <Override PartName="/ppt/notesSlides/notesSlide284.xml" ContentType="application/vnd.openxmlformats-officedocument.presentationml.notesSlide+xml"/>
  <Override PartName="/ppt/notesSlides/notesSlide295.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slides/slide216.xml" ContentType="application/vnd.openxmlformats-officedocument.presentationml.slide+xml"/>
  <Override PartName="/ppt/slides/slide263.xml" ContentType="application/vnd.openxmlformats-officedocument.presentationml.slide+xml"/>
  <Override PartName="/ppt/notesSlides/notesSlide36.xml" ContentType="application/vnd.openxmlformats-officedocument.presentationml.notesSlide+xml"/>
  <Override PartName="/ppt/notesSlides/notesSlide83.xml" ContentType="application/vnd.openxmlformats-officedocument.presentationml.notesSlide+xml"/>
  <Default Extension="xls" ContentType="application/vnd.ms-excel"/>
  <Override PartName="/ppt/notesSlides/notesSlide226.xml" ContentType="application/vnd.openxmlformats-officedocument.presentationml.notesSlide+xml"/>
  <Override PartName="/ppt/notesSlides/notesSlide27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241.xml" ContentType="application/vnd.openxmlformats-officedocument.presentationml.slide+xml"/>
  <Override PartName="/ppt/slides/slide252.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notesSlides/notesSlide199.xml" ContentType="application/vnd.openxmlformats-officedocument.presentationml.notesSlide+xml"/>
  <Override PartName="/ppt/notesSlides/notesSlide215.xml" ContentType="application/vnd.openxmlformats-officedocument.presentationml.notesSlide+xml"/>
  <Override PartName="/ppt/notesSlides/notesSlide262.xml" ContentType="application/vnd.openxmlformats-officedocument.presentationml.notesSlide+xml"/>
  <Override PartName="/ppt/slides/slide12.xml" ContentType="application/vnd.openxmlformats-officedocument.presentationml.slide+xml"/>
  <Override PartName="/ppt/slides/slide178.xml" ContentType="application/vnd.openxmlformats-officedocument.presentationml.slide+xml"/>
  <Override PartName="/ppt/slides/slide2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notesSlides/notesSlide188.xml" ContentType="application/vnd.openxmlformats-officedocument.presentationml.notesSlide+xml"/>
  <Override PartName="/ppt/notesSlides/notesSlide204.xml" ContentType="application/vnd.openxmlformats-officedocument.presentationml.notesSlide+xml"/>
  <Override PartName="/ppt/notesSlides/notesSlide240.xml" ContentType="application/vnd.openxmlformats-officedocument.presentationml.notesSlide+xml"/>
  <Override PartName="/ppt/notesSlides/notesSlide251.xml" ContentType="application/vnd.openxmlformats-officedocument.presentationml.notesSlide+xml"/>
  <Override PartName="/ppt/slides/slide167.xml" ContentType="application/vnd.openxmlformats-officedocument.presentationml.slide+xml"/>
  <Override PartName="/ppt/notesSlides/notesSlide50.xml" ContentType="application/vnd.openxmlformats-officedocument.presentationml.notesSlide+xml"/>
  <Override PartName="/ppt/notesSlides/notesSlide177.xml" ContentType="application/vnd.openxmlformats-officedocument.presentationml.notes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notesSlides/notesSlide155.xml" ContentType="application/vnd.openxmlformats-officedocument.presentationml.notesSlide+xml"/>
  <Override PartName="/ppt/notesSlides/notesSlide166.xml" ContentType="application/vnd.openxmlformats-officedocument.presentationml.notesSl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slides/slide279.xml" ContentType="application/vnd.openxmlformats-officedocument.presentationml.slide+xml"/>
  <Override PartName="/ppt/notesSlides/notesSlide5.xml" ContentType="application/vnd.openxmlformats-officedocument.presentationml.notesSlide+xml"/>
  <Override PartName="/ppt/notesSlides/notesSlide99.xml" ContentType="application/vnd.openxmlformats-officedocument.presentationml.notesSlide+xml"/>
  <Override PartName="/ppt/notesSlides/notesSlide144.xml" ContentType="application/vnd.openxmlformats-officedocument.presentationml.notesSlide+xml"/>
  <Override PartName="/ppt/notesSlides/notesSlide191.xml" ContentType="application/vnd.openxmlformats-officedocument.presentationml.notesSlide+xml"/>
  <Override PartName="/ppt/notesSlides/notesSlide28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slides/slide257.xml" ContentType="application/vnd.openxmlformats-officedocument.presentationml.slide+xml"/>
  <Override PartName="/ppt/slides/slide268.xml" ContentType="application/vnd.openxmlformats-officedocument.presentationml.slide+xml"/>
  <Override PartName="/ppt/notesSlides/notesSlide88.xml" ContentType="application/vnd.openxmlformats-officedocument.presentationml.notesSlide+xml"/>
  <Override PartName="/ppt/notesSlides/notesSlide133.xml" ContentType="application/vnd.openxmlformats-officedocument.presentationml.notesSlide+xml"/>
  <Override PartName="/ppt/notesSlides/notesSlide180.xml" ContentType="application/vnd.openxmlformats-officedocument.presentationml.notesSlide+xml"/>
  <Override PartName="/ppt/notesSlides/notesSlide267.xml" ContentType="application/vnd.openxmlformats-officedocument.presentationml.notesSlide+xml"/>
  <Override PartName="/ppt/notesSlides/notesSlide27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246.xml" ContentType="application/vnd.openxmlformats-officedocument.presentationml.slide+xml"/>
  <Override PartName="/ppt/slides/slide293.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122.xml" ContentType="application/vnd.openxmlformats-officedocument.presentationml.notesSlide+xml"/>
  <Override PartName="/ppt/notesSlides/notesSlide209.xml" ContentType="application/vnd.openxmlformats-officedocument.presentationml.notesSlide+xml"/>
  <Override PartName="/ppt/notesSlides/notesSlide256.xml" ContentType="application/vnd.openxmlformats-officedocument.presentationml.notesSlide+xml"/>
  <Override PartName="/ppt/slides/slide53.xml" ContentType="application/vnd.openxmlformats-officedocument.presentationml.slide+xml"/>
  <Override PartName="/ppt/slides/slide235.xml" ContentType="application/vnd.openxmlformats-officedocument.presentationml.slide+xml"/>
  <Override PartName="/ppt/slides/slide282.xml" ContentType="application/vnd.openxmlformats-officedocument.presentationml.slide+xml"/>
  <Default Extension="jpeg" ContentType="image/jpeg"/>
  <Override PartName="/ppt/slideLayouts/slideLayout16.xml" ContentType="application/vnd.openxmlformats-officedocument.presentationml.slideLayout+xml"/>
  <Override PartName="/ppt/notesSlides/notesSlide55.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notesSlides/notesSlide245.xml" ContentType="application/vnd.openxmlformats-officedocument.presentationml.notesSlide+xml"/>
  <Override PartName="/ppt/notesSlides/notesSlide292.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slides/slide260.xml" ContentType="application/vnd.openxmlformats-officedocument.presentationml.slide+xml"/>
  <Override PartName="/ppt/slides/slide271.xml" ContentType="application/vnd.openxmlformats-officedocument.presentationml.slide+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notesSlides/notesSlide223.xml" ContentType="application/vnd.openxmlformats-officedocument.presentationml.notesSlide+xml"/>
  <Override PartName="/ppt/notesSlides/notesSlide234.xml" ContentType="application/vnd.openxmlformats-officedocument.presentationml.notesSlide+xml"/>
  <Override PartName="/ppt/notesSlides/notesSlide270.xml" ContentType="application/vnd.openxmlformats-officedocument.presentationml.notesSlide+xml"/>
  <Override PartName="/ppt/notesSlides/notesSlide281.xml" ContentType="application/vnd.openxmlformats-officedocument.presentationml.notesSlide+xml"/>
  <Override PartName="/ppt/slides/slide20.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notesSlides/notesSlide212.xml" ContentType="application/vnd.openxmlformats-officedocument.presentationml.notesSlide+xml"/>
  <Override PartName="/ppt/slides/slide139.xml" ContentType="application/vnd.openxmlformats-officedocument.presentationml.slide+xml"/>
  <Override PartName="/ppt/slides/slide186.xml" ContentType="application/vnd.openxmlformats-officedocument.presentationml.slide+xml"/>
  <Override PartName="/ppt/notesSlides/notesSlide11.xml" ContentType="application/vnd.openxmlformats-officedocument.presentationml.notesSlide+xml"/>
  <Override PartName="/ppt/notesSlides/notesSlide149.xml" ContentType="application/vnd.openxmlformats-officedocument.presentationml.notesSlide+xml"/>
  <Override PartName="/ppt/notesSlides/notesSlide196.xml" ContentType="application/vnd.openxmlformats-officedocument.presentationml.notesSlide+xml"/>
  <Override PartName="/ppt/notesSlides/notesSlide201.xml" ContentType="application/vnd.openxmlformats-officedocument.presentationml.notesSlide+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notesSlides/notesSlide127.xml" ContentType="application/vnd.openxmlformats-officedocument.presentationml.notesSlide+xml"/>
  <Override PartName="/ppt/notesSlides/notesSlide138.xml" ContentType="application/vnd.openxmlformats-officedocument.presentationml.notesSlide+xml"/>
  <Override PartName="/ppt/notesSlides/notesSlide174.xml" ContentType="application/vnd.openxmlformats-officedocument.presentationml.notesSlide+xml"/>
  <Override PartName="/ppt/notesSlides/notesSlide185.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slides/slide287.xml" ContentType="application/vnd.openxmlformats-officedocument.presentationml.slide+xml"/>
  <Override PartName="/ppt/slides/slide298.xml" ContentType="application/vnd.openxmlformats-officedocument.presentationml.slide+xml"/>
  <Override PartName="/ppt/notesSlides/notesSlide116.xml" ContentType="application/vnd.openxmlformats-officedocument.presentationml.notesSlide+xml"/>
  <Override PartName="/ppt/notesSlides/notesSlide163.xml" ContentType="application/vnd.openxmlformats-officedocument.presentationml.notesSlide+xml"/>
  <Override PartName="/ppt/slides/slide58.xml" ContentType="application/vnd.openxmlformats-officedocument.presentationml.slide+xml"/>
  <Override PartName="/ppt/slides/slide229.xml" ContentType="application/vnd.openxmlformats-officedocument.presentationml.slide+xml"/>
  <Override PartName="/ppt/slides/slide276.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notesSlides/notesSlide15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notesSlides/notesSlide49.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notesSlides/notesSlide228.xml" ContentType="application/vnd.openxmlformats-officedocument.presentationml.notesSlide+xml"/>
  <Override PartName="/ppt/notesSlides/notesSlide275.xml" ContentType="application/vnd.openxmlformats-officedocument.presentationml.notesSlide+xml"/>
  <Override PartName="/ppt/slides/slide207.xml" ContentType="application/vnd.openxmlformats-officedocument.presentationml.slide+xml"/>
  <Override PartName="/ppt/slides/slide254.xml" ContentType="application/vnd.openxmlformats-officedocument.presentationml.slide+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206.xml" ContentType="application/vnd.openxmlformats-officedocument.presentationml.notesSlide+xml"/>
  <Override PartName="/ppt/notesSlides/notesSlide253.xml" ContentType="application/vnd.openxmlformats-officedocument.presentationml.notesSlide+xml"/>
  <Override PartName="/ppt/slides/slide169.xml" ContentType="application/vnd.openxmlformats-officedocument.presentationml.slide+xml"/>
  <Override PartName="/ppt/tableStyles.xml" ContentType="application/vnd.openxmlformats-officedocument.presentationml.tableStyles+xml"/>
  <Override PartName="/ppt/notesSlides/notesSlide52.xml" ContentType="application/vnd.openxmlformats-officedocument.presentationml.notesSlide+xml"/>
  <Override PartName="/ppt/notesSlides/notesSlide231.xml" ContentType="application/vnd.openxmlformats-officedocument.presentationml.notesSlide+xml"/>
  <Override PartName="/ppt/slides/slide147.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notesSlides/notesSlide30.xml" ContentType="application/vnd.openxmlformats-officedocument.presentationml.notesSlide+xml"/>
  <Override PartName="/ppt/notesSlides/notesSlide168.xml" ContentType="application/vnd.openxmlformats-officedocument.presentationml.notesSlide+xml"/>
  <Override PartName="/ppt/slides/slide99.xml" ContentType="application/vnd.openxmlformats-officedocument.presentationml.slide+xml"/>
  <Override PartName="/ppt/notesSlides/notesSlide146.xml" ContentType="application/vnd.openxmlformats-officedocument.presentationml.notesSlide+xml"/>
  <Override PartName="/ppt/notesSlides/notesSlide193.xml" ContentType="application/vnd.openxmlformats-officedocument.presentationml.notesSlide+xml"/>
  <Override PartName="/ppt/slides/slide77.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notesSlides/notesSlide269.xml" ContentType="application/vnd.openxmlformats-officedocument.presentationml.notesSlide+xml"/>
  <Override PartName="/ppt/slides/slide5.xml" ContentType="application/vnd.openxmlformats-officedocument.presentationml.slide+xml"/>
  <Override PartName="/ppt/slides/slide103.xml" ContentType="application/vnd.openxmlformats-officedocument.presentationml.slide+xml"/>
  <Override PartName="/ppt/slides/slide150.xml" ContentType="application/vnd.openxmlformats-officedocument.presentationml.slide+xml"/>
  <Override PartName="/ppt/slides/slide248.xml" ContentType="application/vnd.openxmlformats-officedocument.presentationml.slide+xml"/>
  <Override PartName="/ppt/slides/slide295.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notesSlides/notesSlide68.xml" ContentType="application/vnd.openxmlformats-officedocument.presentationml.notesSlide+xml"/>
  <Override PartName="/ppt/notesSlides/notesSlide124.xml" ContentType="application/vnd.openxmlformats-officedocument.presentationml.notesSlide+xml"/>
  <Override PartName="/ppt/notesSlides/notesSlide171.xml" ContentType="application/vnd.openxmlformats-officedocument.presentationml.notesSlide+xml"/>
  <Override PartName="/ppt/slides/slide55.xml" ContentType="application/vnd.openxmlformats-officedocument.presentationml.slide+xml"/>
  <Override PartName="/ppt/notesSlides/notesSlide102.xml" ContentType="application/vnd.openxmlformats-officedocument.presentationml.notesSlide+xml"/>
  <Override PartName="/ppt/notesSlides/notesSlide247.xml" ContentType="application/vnd.openxmlformats-officedocument.presentationml.notesSlide+xml"/>
  <Override PartName="/ppt/notesSlides/notesSlide294.xml" ContentType="application/vnd.openxmlformats-officedocument.presentationml.notesSlide+xml"/>
  <Override PartName="/ppt/slides/slide33.xml" ContentType="application/vnd.openxmlformats-officedocument.presentationml.slide+xml"/>
  <Override PartName="/ppt/slides/slide80.xml" ContentType="application/vnd.openxmlformats-officedocument.presentationml.slide+xml"/>
  <Override PartName="/ppt/slides/slide226.xml" ContentType="application/vnd.openxmlformats-officedocument.presentationml.slide+xml"/>
  <Override PartName="/ppt/slides/slide273.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notesSlides/notesSlide225.xml" ContentType="application/vnd.openxmlformats-officedocument.presentationml.notesSlide+xml"/>
  <Override PartName="/ppt/presentation.xml" ContentType="application/vnd.openxmlformats-officedocument.presentationml.presentation.main+xml"/>
  <Override PartName="/ppt/slides/slide204.xml" ContentType="application/vnd.openxmlformats-officedocument.presentationml.slide+xml"/>
  <Override PartName="/ppt/slides/slide251.xml" ContentType="application/vnd.openxmlformats-officedocument.presentationml.slide+xml"/>
  <Override PartName="/ppt/notesSlides/notesSlide24.xml" ContentType="application/vnd.openxmlformats-officedocument.presentationml.notesSlide+xml"/>
  <Override PartName="/ppt/notesSlides/notesSlide71.xml" ContentType="application/vnd.openxmlformats-officedocument.presentationml.notesSlide+xml"/>
  <Override PartName="/ppt/notesSlides/notesSlide27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notesSlides/notesSlide203.xml" ContentType="application/vnd.openxmlformats-officedocument.presentationml.notesSlide+xml"/>
  <Override PartName="/ppt/notesSlides/notesSlide250.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Override PartName="/ppt/notesSlides/notesSlide187.xml" ContentType="application/vnd.openxmlformats-officedocument.presentationml.notesSlide+xml"/>
  <Override PartName="/ppt/notesSlides/notesSlide118.xml" ContentType="application/vnd.openxmlformats-officedocument.presentationml.notesSlide+xml"/>
  <Override PartName="/ppt/notesSlides/notesSlide165.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slides/slide289.xml" ContentType="application/vnd.openxmlformats-officedocument.presentationml.slide+xml"/>
  <Override PartName="/ppt/notesSlides/notesSlide288.xml" ContentType="application/vnd.openxmlformats-officedocument.presentationml.notesSlide+xml"/>
  <Override PartName="/ppt/slides/slide122.xml" ContentType="application/vnd.openxmlformats-officedocument.presentationml.slide+xml"/>
  <Override PartName="/ppt/slides/slide267.xml" ContentType="application/vnd.openxmlformats-officedocument.presentationml.slide+xml"/>
  <Override PartName="/ppt/notesSlides/notesSlide87.xml" ContentType="application/vnd.openxmlformats-officedocument.presentationml.notesSlide+xml"/>
  <Override PartName="/ppt/notesSlides/notesSlide143.xml" ContentType="application/vnd.openxmlformats-officedocument.presentationml.notesSlide+xml"/>
  <Override PartName="/ppt/notesSlides/notesSlide190.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121.xml" ContentType="application/vnd.openxmlformats-officedocument.presentationml.notesSlide+xml"/>
  <Override PartName="/ppt/notesSlides/notesSlide219.xml" ContentType="application/vnd.openxmlformats-officedocument.presentationml.notesSlide+xml"/>
  <Override PartName="/ppt/notesSlides/notesSlide266.xml" ContentType="application/vnd.openxmlformats-officedocument.presentationml.notesSlide+xml"/>
  <Override PartName="/ppt/slides/slide2.xml" ContentType="application/vnd.openxmlformats-officedocument.presentationml.slide+xml"/>
  <Override PartName="/ppt/slides/slide52.xml" ContentType="application/vnd.openxmlformats-officedocument.presentationml.slide+xml"/>
  <Override PartName="/ppt/slides/slide100.xml" ContentType="application/vnd.openxmlformats-officedocument.presentationml.slide+xml"/>
  <Override PartName="/ppt/slides/slide245.xml" ContentType="application/vnd.openxmlformats-officedocument.presentationml.slide+xml"/>
  <Override PartName="/ppt/slides/slide292.xml" ContentType="application/vnd.openxmlformats-officedocument.presentationml.slide+xml"/>
  <Override PartName="/ppt/slideLayouts/slideLayout26.xml" ContentType="application/vnd.openxmlformats-officedocument.presentationml.slideLayout+xml"/>
  <Override PartName="/ppt/notesSlides/notesSlide18.xml" ContentType="application/vnd.openxmlformats-officedocument.presentationml.notesSlide+xml"/>
  <Default Extension="wmf" ContentType="image/x-wmf"/>
  <Override PartName="/ppt/notesSlides/notesSlide65.xml" ContentType="application/vnd.openxmlformats-officedocument.presentationml.notesSlide+xml"/>
  <Override PartName="/ppt/notesSlides/notesSlide244.xml" ContentType="application/vnd.openxmlformats-officedocument.presentationml.notesSlide+xml"/>
  <Override PartName="/ppt/notesSlides/notesSlide291.xml" ContentType="application/vnd.openxmlformats-officedocument.presentationml.notesSlide+xml"/>
  <Override PartName="/ppt/slides/slide223.xml" ContentType="application/vnd.openxmlformats-officedocument.presentationml.slide+xml"/>
  <Override PartName="/ppt/slides/slide270.xml" ContentType="application/vnd.openxmlformats-officedocument.presentationml.slide+xml"/>
  <Override PartName="/ppt/notesSlides/notesSlide43.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notesSlides/notesSlide222.xml" ContentType="application/vnd.openxmlformats-officedocument.presentationml.notesSl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59.xml" ContentType="application/vnd.openxmlformats-officedocument.presentationml.notesSlide+xml"/>
  <Override PartName="/ppt/notesSlides/notesSlide200.xml" ContentType="application/vnd.openxmlformats-officedocument.presentationml.notesSlide+xml"/>
  <Override PartName="/ppt/notesSlides/notesSlide137.xml" ContentType="application/vnd.openxmlformats-officedocument.presentationml.notesSlide+xml"/>
  <Override PartName="/ppt/notesSlides/notesSlide184.xml" ContentType="application/vnd.openxmlformats-officedocument.presentationml.notes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s/slide141.xml" ContentType="application/vnd.openxmlformats-officedocument.presentationml.slide+xml"/>
  <Override PartName="/ppt/slides/slide239.xml" ContentType="application/vnd.openxmlformats-officedocument.presentationml.slide+xml"/>
  <Override PartName="/ppt/slides/slide286.xml" ContentType="application/vnd.openxmlformats-officedocument.presentationml.slide+xml"/>
  <Override PartName="/ppt/notesSlides/notesSlide59.xml" ContentType="application/vnd.openxmlformats-officedocument.presentationml.notesSlide+xml"/>
  <Override PartName="/ppt/notesSlides/notesSlide115.xml" ContentType="application/vnd.openxmlformats-officedocument.presentationml.notesSlide+xml"/>
  <Override PartName="/ppt/notesSlides/notesSlide162.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217.xml" ContentType="application/vnd.openxmlformats-officedocument.presentationml.slide+xml"/>
  <Override PartName="/ppt/slides/slide264.xml" ContentType="application/vnd.openxmlformats-officedocument.presentationml.slide+xml"/>
  <Override PartName="/ppt/notesSlides/notesSlide140.xml" ContentType="application/vnd.openxmlformats-officedocument.presentationml.notesSlide+xml"/>
  <Override PartName="/ppt/notesSlides/notesSlide238.xml" ContentType="application/vnd.openxmlformats-officedocument.presentationml.notesSlide+xml"/>
  <Override PartName="/ppt/notesSlides/notesSlide285.xml" ContentType="application/vnd.openxmlformats-officedocument.presentationml.notesSlide+xml"/>
  <Override PartName="/ppt/slides/slide24.xml" ContentType="application/vnd.openxmlformats-officedocument.presentationml.slide+xml"/>
  <Override PartName="/ppt/slides/slide71.xml" ContentType="application/vnd.openxmlformats-officedocument.presentationml.slide+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notesSlides/notesSlide216.xml" ContentType="application/vnd.openxmlformats-officedocument.presentationml.notesSlide+xml"/>
  <Override PartName="/ppt/notesSlides/notesSlide263.xml" ContentType="application/vnd.openxmlformats-officedocument.presentationml.notesSlide+xml"/>
  <Override PartName="/ppt/slides/slide2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62.xml" ContentType="application/vnd.openxmlformats-officedocument.presentationml.notesSlide+xml"/>
  <Override PartName="/ppt/slides/slide179.xml" ContentType="application/vnd.openxmlformats-officedocument.presentationml.slide+xml"/>
  <Override PartName="/ppt/notesSlides/notesSlide178.xml" ContentType="application/vnd.openxmlformats-officedocument.presentationml.notesSlide+xml"/>
  <Override PartName="/ppt/notesSlides/notesSlide241.xml" ContentType="application/vnd.openxmlformats-officedocument.presentationml.notesSlide+xml"/>
  <Override PartName="/ppt/slides/slide157.xml" ContentType="application/vnd.openxmlformats-officedocument.presentationml.slide+xml"/>
  <Override PartName="/ppt/slides/slide220.xml" ContentType="application/vnd.openxmlformats-officedocument.presentationml.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notesSlides/notesSlide156.xml" ContentType="application/vnd.openxmlformats-officedocument.presentationml.notesSlide+xml"/>
  <Override PartName="/ppt/slides/slide87.xml" ContentType="application/vnd.openxmlformats-officedocument.presentationml.slide+xml"/>
  <Override PartName="/ppt/slides/slide135.xml" ContentType="application/vnd.openxmlformats-officedocument.presentationml.slide+xml"/>
  <Override PartName="/ppt/slides/slide182.xml" ContentType="application/vnd.openxmlformats-officedocument.presentationml.slide+xml"/>
  <Override PartName="/ppt/notesSlides/notesSlide279.xml" ContentType="application/vnd.openxmlformats-officedocument.presentationml.notesSlide+xml"/>
  <Override PartName="/ppt/slides/slide113.xml" ContentType="application/vnd.openxmlformats-officedocument.presentationml.slide+xml"/>
  <Override PartName="/ppt/slides/slide160.xml" ContentType="application/vnd.openxmlformats-officedocument.presentationml.slide+xml"/>
  <Override PartName="/ppt/slides/slide258.xml" ContentType="application/vnd.openxmlformats-officedocument.presentationml.slide+xml"/>
  <Override PartName="/ppt/notesSlides/notesSlide78.xml" ContentType="application/vnd.openxmlformats-officedocument.presentationml.notesSlide+xml"/>
  <Override PartName="/ppt/notesSlides/notesSlide134.xml" ContentType="application/vnd.openxmlformats-officedocument.presentationml.notesSlide+xml"/>
  <Override PartName="/ppt/notesSlides/notesSlide181.xml" ContentType="application/vnd.openxmlformats-officedocument.presentationml.notesSlide+xml"/>
  <Override PartName="/ppt/slides/slide18.xml" ContentType="application/vnd.openxmlformats-officedocument.presentationml.slide+xml"/>
  <Override PartName="/ppt/slides/slide65.xml" ContentType="application/vnd.openxmlformats-officedocument.presentationml.slide+xml"/>
  <Override PartName="/ppt/slides/slide236.xml" ContentType="application/vnd.openxmlformats-officedocument.presentationml.slide+xml"/>
  <Override PartName="/ppt/slides/slide283.xml" ContentType="application/vnd.openxmlformats-officedocument.presentationml.slide+xml"/>
  <Override PartName="/ppt/slideLayouts/slideLayout17.xml" ContentType="application/vnd.openxmlformats-officedocument.presentationml.slideLayout+xml"/>
  <Override PartName="/ppt/notesSlides/notesSlide112.xml" ContentType="application/vnd.openxmlformats-officedocument.presentationml.notesSlide+xml"/>
  <Override PartName="/ppt/notesSlides/notesSlide25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56.xml" ContentType="application/vnd.openxmlformats-officedocument.presentationml.notesSlide+xml"/>
  <Override PartName="/ppt/notesSlides/notesSlide235.xml" ContentType="application/vnd.openxmlformats-officedocument.presentationml.notesSlide+xml"/>
  <Override PartName="/ppt/notesSlides/notesSlide282.xml" ContentType="application/vnd.openxmlformats-officedocument.presentationml.notesSlide+xml"/>
  <Override PartName="/ppt/slides/slide214.xml" ContentType="application/vnd.openxmlformats-officedocument.presentationml.slide+xml"/>
  <Override PartName="/ppt/slides/slide261.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21.xml" ContentType="application/vnd.openxmlformats-officedocument.presentationml.slide+xml"/>
  <Override PartName="/ppt/slides/slide198.xml" ContentType="application/vnd.openxmlformats-officedocument.presentationml.slide+xml"/>
  <Override PartName="/ppt/slideLayouts/slideLayout20.xml" ContentType="application/vnd.openxmlformats-officedocument.presentationml.slideLayout+xml"/>
  <Override PartName="/ppt/notesSlides/notesSlide197.xml" ContentType="application/vnd.openxmlformats-officedocument.presentationml.notesSlide+xml"/>
  <Override PartName="/ppt/notesSlides/notesSlide213.xml" ContentType="application/vnd.openxmlformats-officedocument.presentationml.notesSlide+xml"/>
  <Override PartName="/ppt/notesSlides/notesSlide260.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slides/slide299.xml" ContentType="application/vnd.openxmlformats-officedocument.presentationml.slide+xml"/>
  <Override PartName="/ppt/notesSlides/notesSlide128.xml" ContentType="application/vnd.openxmlformats-officedocument.presentationml.notesSlide+xml"/>
  <Override PartName="/ppt/notesSlides/notesSlide175.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notesSlides/notesSlide153.xml" ContentType="application/vnd.openxmlformats-officedocument.presentationml.notesSlide+xml"/>
  <Override PartName="/ppt/slides/slide132.xml" ContentType="application/vnd.openxmlformats-officedocument.presentationml.slide+xml"/>
  <Override PartName="/ppt/slides/slide277.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slides/slide37.xml" ContentType="application/vnd.openxmlformats-officedocument.presentationml.slide+xml"/>
  <Override PartName="/ppt/slides/slide84.xml" ContentType="application/vnd.openxmlformats-officedocument.presentationml.slide+xml"/>
  <Override PartName="/ppt/slides/slide208.xml" ContentType="application/vnd.openxmlformats-officedocument.presentationml.slide+xml"/>
  <Override PartName="/ppt/slides/slide255.xml" ContentType="application/vnd.openxmlformats-officedocument.presentationml.slide+xml"/>
  <Override PartName="/ppt/presProps.xml" ContentType="application/vnd.openxmlformats-officedocument.presentationml.presProps+xml"/>
  <Override PartName="/ppt/notesSlides/notesSlide131.xml" ContentType="application/vnd.openxmlformats-officedocument.presentationml.notesSlide+xml"/>
  <Override PartName="/ppt/notesSlides/notesSlide229.xml" ContentType="application/vnd.openxmlformats-officedocument.presentationml.notesSlide+xml"/>
  <Override PartName="/ppt/notesSlides/notesSlide276.xml" ContentType="application/vnd.openxmlformats-officedocument.presentationml.notes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notesSlides/notesSlide28.xml" ContentType="application/vnd.openxmlformats-officedocument.presentationml.notesSlide+xml"/>
  <Override PartName="/ppt/notesSlides/notesSlide75.xml" ContentType="application/vnd.openxmlformats-officedocument.presentationml.notesSlide+xml"/>
  <Override PartName="/ppt/notesSlides/notesSlide207.xml" ContentType="application/vnd.openxmlformats-officedocument.presentationml.notesSlide+xml"/>
  <Override PartName="/ppt/notesSlides/notesSlide254.xml" ContentType="application/vnd.openxmlformats-officedocument.presentationml.notesSlide+xml"/>
  <Override PartName="/ppt/slides/slide233.xml" ContentType="application/vnd.openxmlformats-officedocument.presentationml.slide+xml"/>
  <Override PartName="/ppt/slides/slide280.xml" ContentType="application/vnd.openxmlformats-officedocument.presentationml.slide+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slides/slide211.xml" ContentType="application/vnd.openxmlformats-officedocument.presentationml.slide+xml"/>
  <Override PartName="/ppt/notesSlides/notesSlide169.xml" ContentType="application/vnd.openxmlformats-officedocument.presentationml.notesSlide+xml"/>
  <Override PartName="/ppt/notesSlides/notesSlide23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3" r:id="rId1"/>
    <p:sldMasterId id="2147483726" r:id="rId2"/>
  </p:sldMasterIdLst>
  <p:notesMasterIdLst>
    <p:notesMasterId r:id="rId304"/>
  </p:notesMasterIdLst>
  <p:sldIdLst>
    <p:sldId id="779" r:id="rId3"/>
    <p:sldId id="1001" r:id="rId4"/>
    <p:sldId id="650" r:id="rId5"/>
    <p:sldId id="648" r:id="rId6"/>
    <p:sldId id="751" r:id="rId7"/>
    <p:sldId id="657" r:id="rId8"/>
    <p:sldId id="972" r:id="rId9"/>
    <p:sldId id="257" r:id="rId10"/>
    <p:sldId id="750" r:id="rId11"/>
    <p:sldId id="262" r:id="rId12"/>
    <p:sldId id="780" r:id="rId13"/>
    <p:sldId id="848" r:id="rId14"/>
    <p:sldId id="849" r:id="rId15"/>
    <p:sldId id="905" r:id="rId16"/>
    <p:sldId id="781" r:id="rId17"/>
    <p:sldId id="655" r:id="rId18"/>
    <p:sldId id="616" r:id="rId19"/>
    <p:sldId id="305" r:id="rId20"/>
    <p:sldId id="782" r:id="rId21"/>
    <p:sldId id="783" r:id="rId22"/>
    <p:sldId id="784" r:id="rId23"/>
    <p:sldId id="263" r:id="rId24"/>
    <p:sldId id="653" r:id="rId25"/>
    <p:sldId id="866" r:id="rId26"/>
    <p:sldId id="873" r:id="rId27"/>
    <p:sldId id="896" r:id="rId28"/>
    <p:sldId id="874" r:id="rId29"/>
    <p:sldId id="897" r:id="rId30"/>
    <p:sldId id="898" r:id="rId31"/>
    <p:sldId id="877" r:id="rId32"/>
    <p:sldId id="878" r:id="rId33"/>
    <p:sldId id="879" r:id="rId34"/>
    <p:sldId id="880" r:id="rId35"/>
    <p:sldId id="881" r:id="rId36"/>
    <p:sldId id="882" r:id="rId37"/>
    <p:sldId id="883" r:id="rId38"/>
    <p:sldId id="919" r:id="rId39"/>
    <p:sldId id="899" r:id="rId40"/>
    <p:sldId id="884" r:id="rId41"/>
    <p:sldId id="885" r:id="rId42"/>
    <p:sldId id="886" r:id="rId43"/>
    <p:sldId id="887" r:id="rId44"/>
    <p:sldId id="906" r:id="rId45"/>
    <p:sldId id="785" r:id="rId46"/>
    <p:sldId id="787" r:id="rId47"/>
    <p:sldId id="788" r:id="rId48"/>
    <p:sldId id="789" r:id="rId49"/>
    <p:sldId id="790" r:id="rId50"/>
    <p:sldId id="791" r:id="rId51"/>
    <p:sldId id="792" r:id="rId52"/>
    <p:sldId id="793" r:id="rId53"/>
    <p:sldId id="794" r:id="rId54"/>
    <p:sldId id="863" r:id="rId55"/>
    <p:sldId id="795" r:id="rId56"/>
    <p:sldId id="920" r:id="rId57"/>
    <p:sldId id="796" r:id="rId58"/>
    <p:sldId id="797" r:id="rId59"/>
    <p:sldId id="798" r:id="rId60"/>
    <p:sldId id="799" r:id="rId61"/>
    <p:sldId id="800" r:id="rId62"/>
    <p:sldId id="802" r:id="rId63"/>
    <p:sldId id="864" r:id="rId64"/>
    <p:sldId id="850" r:id="rId65"/>
    <p:sldId id="851" r:id="rId66"/>
    <p:sldId id="852" r:id="rId67"/>
    <p:sldId id="853" r:id="rId68"/>
    <p:sldId id="854" r:id="rId69"/>
    <p:sldId id="809" r:id="rId70"/>
    <p:sldId id="810" r:id="rId71"/>
    <p:sldId id="811" r:id="rId72"/>
    <p:sldId id="939" r:id="rId73"/>
    <p:sldId id="941" r:id="rId74"/>
    <p:sldId id="812" r:id="rId75"/>
    <p:sldId id="908" r:id="rId76"/>
    <p:sldId id="909" r:id="rId77"/>
    <p:sldId id="555" r:id="rId78"/>
    <p:sldId id="306" r:id="rId79"/>
    <p:sldId id="948" r:id="rId80"/>
    <p:sldId id="952" r:id="rId81"/>
    <p:sldId id="949" r:id="rId82"/>
    <p:sldId id="950" r:id="rId83"/>
    <p:sldId id="951" r:id="rId84"/>
    <p:sldId id="953" r:id="rId85"/>
    <p:sldId id="554" r:id="rId86"/>
    <p:sldId id="553" r:id="rId87"/>
    <p:sldId id="552" r:id="rId88"/>
    <p:sldId id="344" r:id="rId89"/>
    <p:sldId id="658" r:id="rId90"/>
    <p:sldId id="716" r:id="rId91"/>
    <p:sldId id="813" r:id="rId92"/>
    <p:sldId id="663" r:id="rId93"/>
    <p:sldId id="667" r:id="rId94"/>
    <p:sldId id="814" r:id="rId95"/>
    <p:sldId id="676" r:id="rId96"/>
    <p:sldId id="672" r:id="rId97"/>
    <p:sldId id="673" r:id="rId98"/>
    <p:sldId id="674" r:id="rId99"/>
    <p:sldId id="675" r:id="rId100"/>
    <p:sldId id="815" r:id="rId101"/>
    <p:sldId id="816" r:id="rId102"/>
    <p:sldId id="817" r:id="rId103"/>
    <p:sldId id="818" r:id="rId104"/>
    <p:sldId id="819" r:id="rId105"/>
    <p:sldId id="930" r:id="rId106"/>
    <p:sldId id="929" r:id="rId107"/>
    <p:sldId id="820" r:id="rId108"/>
    <p:sldId id="821" r:id="rId109"/>
    <p:sldId id="822" r:id="rId110"/>
    <p:sldId id="823" r:id="rId111"/>
    <p:sldId id="824" r:id="rId112"/>
    <p:sldId id="910" r:id="rId113"/>
    <p:sldId id="901" r:id="rId114"/>
    <p:sldId id="825" r:id="rId115"/>
    <p:sldId id="836" r:id="rId116"/>
    <p:sldId id="827" r:id="rId117"/>
    <p:sldId id="828" r:id="rId118"/>
    <p:sldId id="829" r:id="rId119"/>
    <p:sldId id="831" r:id="rId120"/>
    <p:sldId id="832" r:id="rId121"/>
    <p:sldId id="833" r:id="rId122"/>
    <p:sldId id="834" r:id="rId123"/>
    <p:sldId id="637" r:id="rId124"/>
    <p:sldId id="835" r:id="rId125"/>
    <p:sldId id="638" r:id="rId126"/>
    <p:sldId id="988" r:id="rId127"/>
    <p:sldId id="989" r:id="rId128"/>
    <p:sldId id="942" r:id="rId129"/>
    <p:sldId id="272" r:id="rId130"/>
    <p:sldId id="837" r:id="rId131"/>
    <p:sldId id="1005" r:id="rId132"/>
    <p:sldId id="273" r:id="rId133"/>
    <p:sldId id="326" r:id="rId134"/>
    <p:sldId id="327" r:id="rId135"/>
    <p:sldId id="274" r:id="rId136"/>
    <p:sldId id="838" r:id="rId137"/>
    <p:sldId id="704" r:id="rId138"/>
    <p:sldId id="705" r:id="rId139"/>
    <p:sldId id="706" r:id="rId140"/>
    <p:sldId id="707" r:id="rId141"/>
    <p:sldId id="708" r:id="rId142"/>
    <p:sldId id="709" r:id="rId143"/>
    <p:sldId id="710" r:id="rId144"/>
    <p:sldId id="711" r:id="rId145"/>
    <p:sldId id="712" r:id="rId146"/>
    <p:sldId id="713" r:id="rId147"/>
    <p:sldId id="275" r:id="rId148"/>
    <p:sldId id="573" r:id="rId149"/>
    <p:sldId id="720" r:id="rId150"/>
    <p:sldId id="721" r:id="rId151"/>
    <p:sldId id="722" r:id="rId152"/>
    <p:sldId id="277" r:id="rId153"/>
    <p:sldId id="380" r:id="rId154"/>
    <p:sldId id="300" r:id="rId155"/>
    <p:sldId id="378" r:id="rId156"/>
    <p:sldId id="934" r:id="rId157"/>
    <p:sldId id="839" r:id="rId158"/>
    <p:sldId id="1006" r:id="rId159"/>
    <p:sldId id="1007" r:id="rId160"/>
    <p:sldId id="1008" r:id="rId161"/>
    <p:sldId id="1009" r:id="rId162"/>
    <p:sldId id="1010" r:id="rId163"/>
    <p:sldId id="641" r:id="rId164"/>
    <p:sldId id="723" r:id="rId165"/>
    <p:sldId id="724" r:id="rId166"/>
    <p:sldId id="725" r:id="rId167"/>
    <p:sldId id="726" r:id="rId168"/>
    <p:sldId id="727" r:id="rId169"/>
    <p:sldId id="728" r:id="rId170"/>
    <p:sldId id="729" r:id="rId171"/>
    <p:sldId id="730" r:id="rId172"/>
    <p:sldId id="278" r:id="rId173"/>
    <p:sldId id="572" r:id="rId174"/>
    <p:sldId id="523" r:id="rId175"/>
    <p:sldId id="548" r:id="rId176"/>
    <p:sldId id="549" r:id="rId177"/>
    <p:sldId id="550" r:id="rId178"/>
    <p:sldId id="551" r:id="rId179"/>
    <p:sldId id="973" r:id="rId180"/>
    <p:sldId id="374" r:id="rId181"/>
    <p:sldId id="569" r:id="rId182"/>
    <p:sldId id="570" r:id="rId183"/>
    <p:sldId id="375" r:id="rId184"/>
    <p:sldId id="279" r:id="rId185"/>
    <p:sldId id="280" r:id="rId186"/>
    <p:sldId id="902" r:id="rId187"/>
    <p:sldId id="855" r:id="rId188"/>
    <p:sldId id="856" r:id="rId189"/>
    <p:sldId id="1002" r:id="rId190"/>
    <p:sldId id="1003" r:id="rId191"/>
    <p:sldId id="890" r:id="rId192"/>
    <p:sldId id="692" r:id="rId193"/>
    <p:sldId id="943" r:id="rId194"/>
    <p:sldId id="693" r:id="rId195"/>
    <p:sldId id="917" r:id="rId196"/>
    <p:sldId id="944" r:id="rId197"/>
    <p:sldId id="537" r:id="rId198"/>
    <p:sldId id="684" r:id="rId199"/>
    <p:sldId id="683" r:id="rId200"/>
    <p:sldId id="694" r:id="rId201"/>
    <p:sldId id="891" r:id="rId202"/>
    <p:sldId id="698" r:id="rId203"/>
    <p:sldId id="699" r:id="rId204"/>
    <p:sldId id="376" r:id="rId205"/>
    <p:sldId id="903" r:id="rId206"/>
    <p:sldId id="968" r:id="rId207"/>
    <p:sldId id="350" r:id="rId208"/>
    <p:sldId id="296" r:id="rId209"/>
    <p:sldId id="429" r:id="rId210"/>
    <p:sldId id="322" r:id="rId211"/>
    <p:sldId id="329" r:id="rId212"/>
    <p:sldId id="320" r:id="rId213"/>
    <p:sldId id="847" r:id="rId214"/>
    <p:sldId id="980" r:id="rId215"/>
    <p:sldId id="935" r:id="rId216"/>
    <p:sldId id="936" r:id="rId217"/>
    <p:sldId id="937" r:id="rId218"/>
    <p:sldId id="895" r:id="rId219"/>
    <p:sldId id="425" r:id="rId220"/>
    <p:sldId id="426" r:id="rId221"/>
    <p:sldId id="427" r:id="rId222"/>
    <p:sldId id="428" r:id="rId223"/>
    <p:sldId id="858" r:id="rId224"/>
    <p:sldId id="859" r:id="rId225"/>
    <p:sldId id="946" r:id="rId226"/>
    <p:sldId id="947" r:id="rId227"/>
    <p:sldId id="954" r:id="rId228"/>
    <p:sldId id="978" r:id="rId229"/>
    <p:sldId id="979" r:id="rId230"/>
    <p:sldId id="967" r:id="rId231"/>
    <p:sldId id="955" r:id="rId232"/>
    <p:sldId id="964" r:id="rId233"/>
    <p:sldId id="965" r:id="rId234"/>
    <p:sldId id="957" r:id="rId235"/>
    <p:sldId id="958" r:id="rId236"/>
    <p:sldId id="959" r:id="rId237"/>
    <p:sldId id="960" r:id="rId238"/>
    <p:sldId id="961" r:id="rId239"/>
    <p:sldId id="962" r:id="rId240"/>
    <p:sldId id="963" r:id="rId241"/>
    <p:sldId id="634" r:id="rId242"/>
    <p:sldId id="914" r:id="rId243"/>
    <p:sldId id="915" r:id="rId244"/>
    <p:sldId id="916" r:id="rId245"/>
    <p:sldId id="860" r:id="rId246"/>
    <p:sldId id="904" r:id="rId247"/>
    <p:sldId id="496" r:id="rId248"/>
    <p:sldId id="501" r:id="rId249"/>
    <p:sldId id="500" r:id="rId250"/>
    <p:sldId id="735" r:id="rId251"/>
    <p:sldId id="736" r:id="rId252"/>
    <p:sldId id="737" r:id="rId253"/>
    <p:sldId id="738" r:id="rId254"/>
    <p:sldId id="739" r:id="rId255"/>
    <p:sldId id="740" r:id="rId256"/>
    <p:sldId id="741" r:id="rId257"/>
    <p:sldId id="330" r:id="rId258"/>
    <p:sldId id="742" r:id="rId259"/>
    <p:sldId id="743" r:id="rId260"/>
    <p:sldId id="841" r:id="rId261"/>
    <p:sldId id="843" r:id="rId262"/>
    <p:sldId id="345" r:id="rId263"/>
    <p:sldId id="346" r:id="rId264"/>
    <p:sldId id="862" r:id="rId265"/>
    <p:sldId id="745" r:id="rId266"/>
    <p:sldId id="746" r:id="rId267"/>
    <p:sldId id="747" r:id="rId268"/>
    <p:sldId id="748" r:id="rId269"/>
    <p:sldId id="749" r:id="rId270"/>
    <p:sldId id="971" r:id="rId271"/>
    <p:sldId id="981" r:id="rId272"/>
    <p:sldId id="982" r:id="rId273"/>
    <p:sldId id="983" r:id="rId274"/>
    <p:sldId id="984" r:id="rId275"/>
    <p:sldId id="1000" r:id="rId276"/>
    <p:sldId id="991" r:id="rId277"/>
    <p:sldId id="992" r:id="rId278"/>
    <p:sldId id="993" r:id="rId279"/>
    <p:sldId id="994" r:id="rId280"/>
    <p:sldId id="990" r:id="rId281"/>
    <p:sldId id="987" r:id="rId282"/>
    <p:sldId id="1004" r:id="rId283"/>
    <p:sldId id="970" r:id="rId284"/>
    <p:sldId id="969" r:id="rId285"/>
    <p:sldId id="945" r:id="rId286"/>
    <p:sldId id="995" r:id="rId287"/>
    <p:sldId id="997" r:id="rId288"/>
    <p:sldId id="998" r:id="rId289"/>
    <p:sldId id="999" r:id="rId290"/>
    <p:sldId id="386" r:id="rId291"/>
    <p:sldId id="621" r:id="rId292"/>
    <p:sldId id="622" r:id="rId293"/>
    <p:sldId id="623" r:id="rId294"/>
    <p:sldId id="629" r:id="rId295"/>
    <p:sldId id="624" r:id="rId296"/>
    <p:sldId id="630" r:id="rId297"/>
    <p:sldId id="631" r:id="rId298"/>
    <p:sldId id="625" r:id="rId299"/>
    <p:sldId id="632" r:id="rId300"/>
    <p:sldId id="626" r:id="rId301"/>
    <p:sldId id="627" r:id="rId302"/>
    <p:sldId id="628" r:id="rId303"/>
  </p:sldIdLst>
  <p:sldSz cx="9144000" cy="6858000" type="screen4x3"/>
  <p:notesSz cx="6858000" cy="9144000"/>
  <p:defaultTextStyle>
    <a:defPPr>
      <a:defRPr lang="en-US"/>
    </a:defPPr>
    <a:lvl1pPr algn="ctr" rtl="0" eaLnBrk="0" fontAlgn="base" hangingPunct="0">
      <a:spcBef>
        <a:spcPct val="50000"/>
      </a:spcBef>
      <a:spcAft>
        <a:spcPct val="0"/>
      </a:spcAft>
      <a:defRPr sz="2000" kern="1200">
        <a:solidFill>
          <a:schemeClr val="tx1"/>
        </a:solidFill>
        <a:latin typeface="Comic Sans MS" pitchFamily="66" charset="0"/>
        <a:ea typeface="MS PGothic" pitchFamily="34" charset="-128"/>
        <a:cs typeface="+mn-cs"/>
      </a:defRPr>
    </a:lvl1pPr>
    <a:lvl2pPr marL="457200" algn="ctr" rtl="0" eaLnBrk="0" fontAlgn="base" hangingPunct="0">
      <a:spcBef>
        <a:spcPct val="50000"/>
      </a:spcBef>
      <a:spcAft>
        <a:spcPct val="0"/>
      </a:spcAft>
      <a:defRPr sz="2000" kern="1200">
        <a:solidFill>
          <a:schemeClr val="tx1"/>
        </a:solidFill>
        <a:latin typeface="Comic Sans MS" pitchFamily="66" charset="0"/>
        <a:ea typeface="MS PGothic" pitchFamily="34" charset="-128"/>
        <a:cs typeface="+mn-cs"/>
      </a:defRPr>
    </a:lvl2pPr>
    <a:lvl3pPr marL="914400" algn="ctr" rtl="0" eaLnBrk="0" fontAlgn="base" hangingPunct="0">
      <a:spcBef>
        <a:spcPct val="50000"/>
      </a:spcBef>
      <a:spcAft>
        <a:spcPct val="0"/>
      </a:spcAft>
      <a:defRPr sz="2000" kern="1200">
        <a:solidFill>
          <a:schemeClr val="tx1"/>
        </a:solidFill>
        <a:latin typeface="Comic Sans MS" pitchFamily="66" charset="0"/>
        <a:ea typeface="MS PGothic" pitchFamily="34" charset="-128"/>
        <a:cs typeface="+mn-cs"/>
      </a:defRPr>
    </a:lvl3pPr>
    <a:lvl4pPr marL="1371600" algn="ctr" rtl="0" eaLnBrk="0" fontAlgn="base" hangingPunct="0">
      <a:spcBef>
        <a:spcPct val="50000"/>
      </a:spcBef>
      <a:spcAft>
        <a:spcPct val="0"/>
      </a:spcAft>
      <a:defRPr sz="2000" kern="1200">
        <a:solidFill>
          <a:schemeClr val="tx1"/>
        </a:solidFill>
        <a:latin typeface="Comic Sans MS" pitchFamily="66" charset="0"/>
        <a:ea typeface="MS PGothic" pitchFamily="34" charset="-128"/>
        <a:cs typeface="+mn-cs"/>
      </a:defRPr>
    </a:lvl4pPr>
    <a:lvl5pPr marL="1828800" algn="ctr" rtl="0" eaLnBrk="0" fontAlgn="base" hangingPunct="0">
      <a:spcBef>
        <a:spcPct val="50000"/>
      </a:spcBef>
      <a:spcAft>
        <a:spcPct val="0"/>
      </a:spcAft>
      <a:defRPr sz="2000" kern="1200">
        <a:solidFill>
          <a:schemeClr val="tx1"/>
        </a:solidFill>
        <a:latin typeface="Comic Sans MS" pitchFamily="66" charset="0"/>
        <a:ea typeface="MS PGothic" pitchFamily="34" charset="-128"/>
        <a:cs typeface="+mn-cs"/>
      </a:defRPr>
    </a:lvl5pPr>
    <a:lvl6pPr marL="2286000" algn="l" defTabSz="914400" rtl="0" eaLnBrk="1" latinLnBrk="0" hangingPunct="1">
      <a:defRPr sz="2000" kern="1200">
        <a:solidFill>
          <a:schemeClr val="tx1"/>
        </a:solidFill>
        <a:latin typeface="Comic Sans MS" pitchFamily="66" charset="0"/>
        <a:ea typeface="MS PGothic" pitchFamily="34" charset="-128"/>
        <a:cs typeface="+mn-cs"/>
      </a:defRPr>
    </a:lvl6pPr>
    <a:lvl7pPr marL="2743200" algn="l" defTabSz="914400" rtl="0" eaLnBrk="1" latinLnBrk="0" hangingPunct="1">
      <a:defRPr sz="2000" kern="1200">
        <a:solidFill>
          <a:schemeClr val="tx1"/>
        </a:solidFill>
        <a:latin typeface="Comic Sans MS" pitchFamily="66" charset="0"/>
        <a:ea typeface="MS PGothic" pitchFamily="34" charset="-128"/>
        <a:cs typeface="+mn-cs"/>
      </a:defRPr>
    </a:lvl7pPr>
    <a:lvl8pPr marL="3200400" algn="l" defTabSz="914400" rtl="0" eaLnBrk="1" latinLnBrk="0" hangingPunct="1">
      <a:defRPr sz="2000" kern="1200">
        <a:solidFill>
          <a:schemeClr val="tx1"/>
        </a:solidFill>
        <a:latin typeface="Comic Sans MS" pitchFamily="66" charset="0"/>
        <a:ea typeface="MS PGothic" pitchFamily="34" charset="-128"/>
        <a:cs typeface="+mn-cs"/>
      </a:defRPr>
    </a:lvl8pPr>
    <a:lvl9pPr marL="3657600" algn="l" defTabSz="914400" rtl="0" eaLnBrk="1" latinLnBrk="0" hangingPunct="1">
      <a:defRPr sz="2000" kern="1200">
        <a:solidFill>
          <a:schemeClr val="tx1"/>
        </a:solidFill>
        <a:latin typeface="Comic Sans MS" pitchFamily="66"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CCFF"/>
    <a:srgbClr val="FFFFFF"/>
    <a:srgbClr val="66CCFF"/>
    <a:srgbClr val="996633"/>
    <a:srgbClr val="99FF99"/>
    <a:srgbClr val="C6A000"/>
    <a:srgbClr val="FF0000"/>
    <a:srgbClr val="339933"/>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20"/>
    <p:restoredTop sz="77932" autoAdjust="0"/>
  </p:normalViewPr>
  <p:slideViewPr>
    <p:cSldViewPr>
      <p:cViewPr varScale="1">
        <p:scale>
          <a:sx n="108" d="100"/>
          <a:sy n="108" d="100"/>
        </p:scale>
        <p:origin x="-629"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41371"/>
    </p:cViewPr>
  </p:sorterViewPr>
  <p:notesViewPr>
    <p:cSldViewPr>
      <p:cViewPr varScale="1">
        <p:scale>
          <a:sx n="101" d="100"/>
          <a:sy n="101" d="100"/>
        </p:scale>
        <p:origin x="-2484" y="-90"/>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99" Type="http://schemas.openxmlformats.org/officeDocument/2006/relationships/slide" Target="slides/slide297.xml"/><Relationship Id="rId303" Type="http://schemas.openxmlformats.org/officeDocument/2006/relationships/slide" Target="slides/slide301.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slide" Target="slides/slide224.xml"/><Relationship Id="rId247" Type="http://schemas.openxmlformats.org/officeDocument/2006/relationships/slide" Target="slides/slide245.xml"/><Relationship Id="rId107" Type="http://schemas.openxmlformats.org/officeDocument/2006/relationships/slide" Target="slides/slide105.xml"/><Relationship Id="rId268" Type="http://schemas.openxmlformats.org/officeDocument/2006/relationships/slide" Target="slides/slide266.xml"/><Relationship Id="rId289" Type="http://schemas.openxmlformats.org/officeDocument/2006/relationships/slide" Target="slides/slide287.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37" Type="http://schemas.openxmlformats.org/officeDocument/2006/relationships/slide" Target="slides/slide235.xml"/><Relationship Id="rId258" Type="http://schemas.openxmlformats.org/officeDocument/2006/relationships/slide" Target="slides/slide256.xml"/><Relationship Id="rId279" Type="http://schemas.openxmlformats.org/officeDocument/2006/relationships/slide" Target="slides/slide277.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290" Type="http://schemas.openxmlformats.org/officeDocument/2006/relationships/slide" Target="slides/slide288.xml"/><Relationship Id="rId304" Type="http://schemas.openxmlformats.org/officeDocument/2006/relationships/notesMaster" Target="notesMasters/notesMaster1.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227" Type="http://schemas.openxmlformats.org/officeDocument/2006/relationships/slide" Target="slides/slide225.xml"/><Relationship Id="rId248" Type="http://schemas.openxmlformats.org/officeDocument/2006/relationships/slide" Target="slides/slide246.xml"/><Relationship Id="rId269" Type="http://schemas.openxmlformats.org/officeDocument/2006/relationships/slide" Target="slides/slide267.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280" Type="http://schemas.openxmlformats.org/officeDocument/2006/relationships/slide" Target="slides/slide278.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217" Type="http://schemas.openxmlformats.org/officeDocument/2006/relationships/slide" Target="slides/slide215.xml"/><Relationship Id="rId6" Type="http://schemas.openxmlformats.org/officeDocument/2006/relationships/slide" Target="slides/slide4.xml"/><Relationship Id="rId238" Type="http://schemas.openxmlformats.org/officeDocument/2006/relationships/slide" Target="slides/slide236.xml"/><Relationship Id="rId259" Type="http://schemas.openxmlformats.org/officeDocument/2006/relationships/slide" Target="slides/slide257.xml"/><Relationship Id="rId23" Type="http://schemas.openxmlformats.org/officeDocument/2006/relationships/slide" Target="slides/slide21.xml"/><Relationship Id="rId119" Type="http://schemas.openxmlformats.org/officeDocument/2006/relationships/slide" Target="slides/slide117.xml"/><Relationship Id="rId270" Type="http://schemas.openxmlformats.org/officeDocument/2006/relationships/slide" Target="slides/slide268.xml"/><Relationship Id="rId291" Type="http://schemas.openxmlformats.org/officeDocument/2006/relationships/slide" Target="slides/slide289.xml"/><Relationship Id="rId305" Type="http://schemas.openxmlformats.org/officeDocument/2006/relationships/presProps" Target="presProps.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slide" Target="slides/slide205.xml"/><Relationship Id="rId228" Type="http://schemas.openxmlformats.org/officeDocument/2006/relationships/slide" Target="slides/slide226.xml"/><Relationship Id="rId249" Type="http://schemas.openxmlformats.org/officeDocument/2006/relationships/slide" Target="slides/slide247.xml"/><Relationship Id="rId13" Type="http://schemas.openxmlformats.org/officeDocument/2006/relationships/slide" Target="slides/slide11.xml"/><Relationship Id="rId109" Type="http://schemas.openxmlformats.org/officeDocument/2006/relationships/slide" Target="slides/slide107.xml"/><Relationship Id="rId260" Type="http://schemas.openxmlformats.org/officeDocument/2006/relationships/slide" Target="slides/slide258.xml"/><Relationship Id="rId281" Type="http://schemas.openxmlformats.org/officeDocument/2006/relationships/slide" Target="slides/slide279.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18" Type="http://schemas.openxmlformats.org/officeDocument/2006/relationships/slide" Target="slides/slide216.xml"/><Relationship Id="rId239" Type="http://schemas.openxmlformats.org/officeDocument/2006/relationships/slide" Target="slides/slide237.xml"/><Relationship Id="rId250" Type="http://schemas.openxmlformats.org/officeDocument/2006/relationships/slide" Target="slides/slide248.xml"/><Relationship Id="rId271" Type="http://schemas.openxmlformats.org/officeDocument/2006/relationships/slide" Target="slides/slide269.xml"/><Relationship Id="rId292" Type="http://schemas.openxmlformats.org/officeDocument/2006/relationships/slide" Target="slides/slide290.xml"/><Relationship Id="rId306" Type="http://schemas.openxmlformats.org/officeDocument/2006/relationships/viewProps" Target="viewProps.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301" Type="http://schemas.openxmlformats.org/officeDocument/2006/relationships/slide" Target="slides/slide299.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slide" Target="slides/slide197.xml"/><Relationship Id="rId203" Type="http://schemas.openxmlformats.org/officeDocument/2006/relationships/slide" Target="slides/slide201.xml"/><Relationship Id="rId208" Type="http://schemas.openxmlformats.org/officeDocument/2006/relationships/slide" Target="slides/slide206.xml"/><Relationship Id="rId229" Type="http://schemas.openxmlformats.org/officeDocument/2006/relationships/slide" Target="slides/slide227.xml"/><Relationship Id="rId19" Type="http://schemas.openxmlformats.org/officeDocument/2006/relationships/slide" Target="slides/slide17.xml"/><Relationship Id="rId224" Type="http://schemas.openxmlformats.org/officeDocument/2006/relationships/slide" Target="slides/slide222.xml"/><Relationship Id="rId240" Type="http://schemas.openxmlformats.org/officeDocument/2006/relationships/slide" Target="slides/slide238.xml"/><Relationship Id="rId245" Type="http://schemas.openxmlformats.org/officeDocument/2006/relationships/slide" Target="slides/slide243.xml"/><Relationship Id="rId261" Type="http://schemas.openxmlformats.org/officeDocument/2006/relationships/slide" Target="slides/slide259.xml"/><Relationship Id="rId266" Type="http://schemas.openxmlformats.org/officeDocument/2006/relationships/slide" Target="slides/slide264.xml"/><Relationship Id="rId287" Type="http://schemas.openxmlformats.org/officeDocument/2006/relationships/slide" Target="slides/slide285.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282" Type="http://schemas.openxmlformats.org/officeDocument/2006/relationships/slide" Target="slides/slide280.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219" Type="http://schemas.openxmlformats.org/officeDocument/2006/relationships/slide" Target="slides/slide217.xml"/><Relationship Id="rId3" Type="http://schemas.openxmlformats.org/officeDocument/2006/relationships/slide" Target="slides/slide1.xml"/><Relationship Id="rId214" Type="http://schemas.openxmlformats.org/officeDocument/2006/relationships/slide" Target="slides/slide212.xml"/><Relationship Id="rId230" Type="http://schemas.openxmlformats.org/officeDocument/2006/relationships/slide" Target="slides/slide228.xml"/><Relationship Id="rId235" Type="http://schemas.openxmlformats.org/officeDocument/2006/relationships/slide" Target="slides/slide233.xml"/><Relationship Id="rId251" Type="http://schemas.openxmlformats.org/officeDocument/2006/relationships/slide" Target="slides/slide249.xml"/><Relationship Id="rId256" Type="http://schemas.openxmlformats.org/officeDocument/2006/relationships/slide" Target="slides/slide254.xml"/><Relationship Id="rId277" Type="http://schemas.openxmlformats.org/officeDocument/2006/relationships/slide" Target="slides/slide275.xml"/><Relationship Id="rId298" Type="http://schemas.openxmlformats.org/officeDocument/2006/relationships/slide" Target="slides/slide296.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72" Type="http://schemas.openxmlformats.org/officeDocument/2006/relationships/slide" Target="slides/slide270.xml"/><Relationship Id="rId293" Type="http://schemas.openxmlformats.org/officeDocument/2006/relationships/slide" Target="slides/slide291.xml"/><Relationship Id="rId302" Type="http://schemas.openxmlformats.org/officeDocument/2006/relationships/slide" Target="slides/slide300.xml"/><Relationship Id="rId30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220" Type="http://schemas.openxmlformats.org/officeDocument/2006/relationships/slide" Target="slides/slide218.xml"/><Relationship Id="rId225" Type="http://schemas.openxmlformats.org/officeDocument/2006/relationships/slide" Target="slides/slide223.xml"/><Relationship Id="rId241" Type="http://schemas.openxmlformats.org/officeDocument/2006/relationships/slide" Target="slides/slide239.xml"/><Relationship Id="rId246" Type="http://schemas.openxmlformats.org/officeDocument/2006/relationships/slide" Target="slides/slide244.xml"/><Relationship Id="rId267" Type="http://schemas.openxmlformats.org/officeDocument/2006/relationships/slide" Target="slides/slide265.xml"/><Relationship Id="rId288" Type="http://schemas.openxmlformats.org/officeDocument/2006/relationships/slide" Target="slides/slide286.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262" Type="http://schemas.openxmlformats.org/officeDocument/2006/relationships/slide" Target="slides/slide260.xml"/><Relationship Id="rId283" Type="http://schemas.openxmlformats.org/officeDocument/2006/relationships/slide" Target="slides/slide281.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slide" Target="slides/slide213.xml"/><Relationship Id="rId236" Type="http://schemas.openxmlformats.org/officeDocument/2006/relationships/slide" Target="slides/slide234.xml"/><Relationship Id="rId257" Type="http://schemas.openxmlformats.org/officeDocument/2006/relationships/slide" Target="slides/slide255.xml"/><Relationship Id="rId278" Type="http://schemas.openxmlformats.org/officeDocument/2006/relationships/slide" Target="slides/slide276.xml"/><Relationship Id="rId26" Type="http://schemas.openxmlformats.org/officeDocument/2006/relationships/slide" Target="slides/slide24.xml"/><Relationship Id="rId231" Type="http://schemas.openxmlformats.org/officeDocument/2006/relationships/slide" Target="slides/slide229.xml"/><Relationship Id="rId252" Type="http://schemas.openxmlformats.org/officeDocument/2006/relationships/slide" Target="slides/slide250.xml"/><Relationship Id="rId273" Type="http://schemas.openxmlformats.org/officeDocument/2006/relationships/slide" Target="slides/slide271.xml"/><Relationship Id="rId294" Type="http://schemas.openxmlformats.org/officeDocument/2006/relationships/slide" Target="slides/slide292.xml"/><Relationship Id="rId308" Type="http://schemas.openxmlformats.org/officeDocument/2006/relationships/tableStyles" Target="tableStyles.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263" Type="http://schemas.openxmlformats.org/officeDocument/2006/relationships/slide" Target="slides/slide261.xml"/><Relationship Id="rId284" Type="http://schemas.openxmlformats.org/officeDocument/2006/relationships/slide" Target="slides/slide282.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53" Type="http://schemas.openxmlformats.org/officeDocument/2006/relationships/slide" Target="slides/slide251.xml"/><Relationship Id="rId274" Type="http://schemas.openxmlformats.org/officeDocument/2006/relationships/slide" Target="slides/slide272.xml"/><Relationship Id="rId295" Type="http://schemas.openxmlformats.org/officeDocument/2006/relationships/slide" Target="slides/slide293.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 Id="rId264" Type="http://schemas.openxmlformats.org/officeDocument/2006/relationships/slide" Target="slides/slide262.xml"/><Relationship Id="rId285" Type="http://schemas.openxmlformats.org/officeDocument/2006/relationships/slide" Target="slides/slide283.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12" Type="http://schemas.openxmlformats.org/officeDocument/2006/relationships/slide" Target="slides/slide210.xml"/><Relationship Id="rId233" Type="http://schemas.openxmlformats.org/officeDocument/2006/relationships/slide" Target="slides/slide231.xml"/><Relationship Id="rId254" Type="http://schemas.openxmlformats.org/officeDocument/2006/relationships/slide" Target="slides/slide252.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275" Type="http://schemas.openxmlformats.org/officeDocument/2006/relationships/slide" Target="slides/slide273.xml"/><Relationship Id="rId296" Type="http://schemas.openxmlformats.org/officeDocument/2006/relationships/slide" Target="slides/slide294.xml"/><Relationship Id="rId300" Type="http://schemas.openxmlformats.org/officeDocument/2006/relationships/slide" Target="slides/slide298.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202" Type="http://schemas.openxmlformats.org/officeDocument/2006/relationships/slide" Target="slides/slide200.xml"/><Relationship Id="rId223" Type="http://schemas.openxmlformats.org/officeDocument/2006/relationships/slide" Target="slides/slide221.xml"/><Relationship Id="rId244" Type="http://schemas.openxmlformats.org/officeDocument/2006/relationships/slide" Target="slides/slide242.xml"/><Relationship Id="rId18" Type="http://schemas.openxmlformats.org/officeDocument/2006/relationships/slide" Target="slides/slide16.xml"/><Relationship Id="rId39" Type="http://schemas.openxmlformats.org/officeDocument/2006/relationships/slide" Target="slides/slide37.xml"/><Relationship Id="rId265" Type="http://schemas.openxmlformats.org/officeDocument/2006/relationships/slide" Target="slides/slide263.xml"/><Relationship Id="rId286" Type="http://schemas.openxmlformats.org/officeDocument/2006/relationships/slide" Target="slides/slide284.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34" Type="http://schemas.openxmlformats.org/officeDocument/2006/relationships/slide" Target="slides/slide232.xml"/><Relationship Id="rId2" Type="http://schemas.openxmlformats.org/officeDocument/2006/relationships/slideMaster" Target="slideMasters/slideMaster2.xml"/><Relationship Id="rId29" Type="http://schemas.openxmlformats.org/officeDocument/2006/relationships/slide" Target="slides/slide27.xml"/><Relationship Id="rId255" Type="http://schemas.openxmlformats.org/officeDocument/2006/relationships/slide" Target="slides/slide253.xml"/><Relationship Id="rId276" Type="http://schemas.openxmlformats.org/officeDocument/2006/relationships/slide" Target="slides/slide274.xml"/><Relationship Id="rId297" Type="http://schemas.openxmlformats.org/officeDocument/2006/relationships/slide" Target="slides/slide29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23.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12.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1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06.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07.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image" Target="../media/image109.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1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9810" name="Rectangle 2"/>
          <p:cNvSpPr>
            <a:spLocks noGrp="1" noChangeArrowheads="1"/>
          </p:cNvSpPr>
          <p:nvPr>
            <p:ph type="hdr" sz="quarter"/>
          </p:nvPr>
        </p:nvSpPr>
        <p:spPr bwMode="auto">
          <a:xfrm>
            <a:off x="0" y="0"/>
            <a:ext cx="2971800" cy="2746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lgn="l">
              <a:defRPr sz="1200">
                <a:latin typeface="Comic Sans MS" pitchFamily="66" charset="0"/>
                <a:ea typeface="+mn-ea"/>
                <a:cs typeface="+mn-cs"/>
              </a:defRPr>
            </a:lvl1pPr>
          </a:lstStyle>
          <a:p>
            <a:pPr>
              <a:defRPr/>
            </a:pPr>
            <a:endParaRPr lang="en-US"/>
          </a:p>
        </p:txBody>
      </p:sp>
      <p:sp>
        <p:nvSpPr>
          <p:cNvPr id="119811" name="Rectangle 3"/>
          <p:cNvSpPr>
            <a:spLocks noGrp="1" noChangeArrowheads="1"/>
          </p:cNvSpPr>
          <p:nvPr>
            <p:ph type="dt" idx="1"/>
          </p:nvPr>
        </p:nvSpPr>
        <p:spPr bwMode="auto">
          <a:xfrm>
            <a:off x="3886200" y="0"/>
            <a:ext cx="2971800" cy="2746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lgn="r">
              <a:defRPr sz="1200">
                <a:latin typeface="Comic Sans MS" pitchFamily="66" charset="0"/>
                <a:ea typeface="+mn-ea"/>
                <a:cs typeface="+mn-cs"/>
              </a:defRPr>
            </a:lvl1pPr>
          </a:lstStyle>
          <a:p>
            <a:pPr>
              <a:defRPr/>
            </a:pPr>
            <a:endParaRPr lang="en-US"/>
          </a:p>
        </p:txBody>
      </p:sp>
      <p:sp>
        <p:nvSpPr>
          <p:cNvPr id="2641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19813" name="Rectangle 5"/>
          <p:cNvSpPr>
            <a:spLocks noGrp="1" noChangeArrowheads="1"/>
          </p:cNvSpPr>
          <p:nvPr>
            <p:ph type="body" sz="quarter" idx="3"/>
          </p:nvPr>
        </p:nvSpPr>
        <p:spPr bwMode="auto">
          <a:xfrm>
            <a:off x="914400" y="4343400"/>
            <a:ext cx="5029200" cy="1227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19814" name="Rectangle 6"/>
          <p:cNvSpPr>
            <a:spLocks noGrp="1" noChangeArrowheads="1"/>
          </p:cNvSpPr>
          <p:nvPr>
            <p:ph type="ftr" sz="quarter" idx="4"/>
          </p:nvPr>
        </p:nvSpPr>
        <p:spPr bwMode="auto">
          <a:xfrm>
            <a:off x="0" y="8869363"/>
            <a:ext cx="2971800" cy="2746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l">
              <a:defRPr sz="1200">
                <a:latin typeface="Comic Sans MS" pitchFamily="66" charset="0"/>
                <a:ea typeface="+mn-ea"/>
                <a:cs typeface="+mn-cs"/>
              </a:defRPr>
            </a:lvl1pPr>
          </a:lstStyle>
          <a:p>
            <a:pPr>
              <a:defRPr/>
            </a:pPr>
            <a:endParaRPr lang="en-US"/>
          </a:p>
        </p:txBody>
      </p:sp>
      <p:sp>
        <p:nvSpPr>
          <p:cNvPr id="119815" name="Rectangle 7"/>
          <p:cNvSpPr>
            <a:spLocks noGrp="1" noChangeArrowheads="1"/>
          </p:cNvSpPr>
          <p:nvPr>
            <p:ph type="sldNum" sz="quarter" idx="5"/>
          </p:nvPr>
        </p:nvSpPr>
        <p:spPr bwMode="auto">
          <a:xfrm>
            <a:off x="3886200" y="8869363"/>
            <a:ext cx="2971800" cy="2746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200" smtClean="0"/>
            </a:lvl1pPr>
          </a:lstStyle>
          <a:p>
            <a:pPr>
              <a:defRPr/>
            </a:pPr>
            <a:fld id="{1A288BE1-1B0B-4CA8-9F77-50EC453A1CE2}" type="slidenum">
              <a:rPr lang="en-US"/>
              <a:pPr>
                <a:defRPr/>
              </a:pPr>
              <a:t>‹#›</a:t>
            </a:fld>
            <a:endParaRPr lang="en-US"/>
          </a:p>
        </p:txBody>
      </p:sp>
    </p:spTree>
    <p:extLst>
      <p:ext uri="{BB962C8B-B14F-4D97-AF65-F5344CB8AC3E}">
        <p14:creationId xmlns:p14="http://schemas.microsoft.com/office/powerpoint/2010/main" xmlns="" val="414899867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Times New Roman" pitchFamily="18"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Times New Roman" pitchFamily="18"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Times New Roman" pitchFamily="18" charset="0"/>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3" Type="http://schemas.openxmlformats.org/officeDocument/2006/relationships/hyperlink" Target="http://heritage.virtualsite.co.uk/keats/index2.html" TargetMode="External"/><Relationship Id="rId2" Type="http://schemas.openxmlformats.org/officeDocument/2006/relationships/slide" Target="../slides/slide125.xml"/><Relationship Id="rId1" Type="http://schemas.openxmlformats.org/officeDocument/2006/relationships/notesMaster" Target="../notesMasters/notesMaster1.xml"/><Relationship Id="rId5" Type="http://schemas.openxmlformats.org/officeDocument/2006/relationships/hyperlink" Target="http://www.postalmuseum.si.edu/artofthestamp/SubPage%20table%20images/artwork/Artist%20Bios/thomasblackshearii.htm" TargetMode="External"/><Relationship Id="rId4" Type="http://schemas.openxmlformats.org/officeDocument/2006/relationships/hyperlink" Target="http://www.provost.cornell.edu/shelley.htm" TargetMode="Externa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3" Type="http://schemas.openxmlformats.org/officeDocument/2006/relationships/hyperlink" Target="http://heritage.virtualsite.co.uk/keats/index2.html" TargetMode="External"/><Relationship Id="rId2" Type="http://schemas.openxmlformats.org/officeDocument/2006/relationships/slide" Target="../slides/slide128.xml"/><Relationship Id="rId1" Type="http://schemas.openxmlformats.org/officeDocument/2006/relationships/notesMaster" Target="../notesMasters/notesMaster1.xml"/><Relationship Id="rId5" Type="http://schemas.openxmlformats.org/officeDocument/2006/relationships/hyperlink" Target="http://www.postalmuseum.si.edu/artofthestamp/SubPage%20table%20images/artwork/Artist%20Bios/thomasblackshearii.htm" TargetMode="External"/><Relationship Id="rId4" Type="http://schemas.openxmlformats.org/officeDocument/2006/relationships/hyperlink" Target="http://www.provost.cornell.edu/shelley.htm" TargetMode="Externa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3" Type="http://schemas.openxmlformats.org/officeDocument/2006/relationships/hyperlink" Target="Benjamin%20Franklin" TargetMode="External"/><Relationship Id="rId2" Type="http://schemas.openxmlformats.org/officeDocument/2006/relationships/slide" Target="../slides/slide87.xml"/><Relationship Id="rId1" Type="http://schemas.openxmlformats.org/officeDocument/2006/relationships/notesMaster" Target="../notesMasters/notesMaster1.xml"/><Relationship Id="rId5" Type="http://schemas.openxmlformats.org/officeDocument/2006/relationships/hyperlink" Target="Charles%20Amedee%20Philippe%20Van%20Loo" TargetMode="External"/><Relationship Id="rId4" Type="http://schemas.openxmlformats.org/officeDocument/2006/relationships/hyperlink" Target="Pierre-Michel%20Alix" TargetMode="Externa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a:spLocks noGrp="1" noChangeArrowheads="1"/>
          </p:cNvSpPr>
          <p:nvPr>
            <p:ph type="sldNum" sz="quarter" idx="5"/>
          </p:nvPr>
        </p:nvSpPr>
        <p:spPr>
          <a:noFill/>
        </p:spPr>
        <p:txBody>
          <a:bodyPr/>
          <a:lstStyle/>
          <a:p>
            <a:fld id="{02005E71-C81F-4B19-ACB8-B1750E68BE52}" type="slidenum">
              <a:rPr lang="en-US"/>
              <a:pPr/>
              <a:t>1</a:t>
            </a:fld>
            <a:endParaRPr lang="en-US"/>
          </a:p>
        </p:txBody>
      </p:sp>
      <p:sp>
        <p:nvSpPr>
          <p:cNvPr id="265219" name="Rectangle 2"/>
          <p:cNvSpPr>
            <a:spLocks noGrp="1" noRot="1" noChangeAspect="1" noChangeArrowheads="1" noTextEdit="1"/>
          </p:cNvSpPr>
          <p:nvPr>
            <p:ph type="sldImg"/>
          </p:nvPr>
        </p:nvSpPr>
        <p:spPr>
          <a:ln/>
        </p:spPr>
      </p:sp>
      <p:sp>
        <p:nvSpPr>
          <p:cNvPr id="265220" name="Rectangle 3"/>
          <p:cNvSpPr>
            <a:spLocks noGrp="1" noChangeArrowheads="1"/>
          </p:cNvSpPr>
          <p:nvPr>
            <p:ph type="body" idx="1"/>
          </p:nvPr>
        </p:nvSpPr>
        <p:spPr>
          <a:xfrm>
            <a:off x="914400" y="4343400"/>
            <a:ext cx="5029200" cy="695325"/>
          </a:xfrm>
          <a:noFill/>
          <a:ln/>
        </p:spPr>
        <p:txBody>
          <a:bodyPr/>
          <a:lstStyle/>
          <a:p>
            <a:r>
              <a:rPr lang="en-US" smtClean="0"/>
              <a:t>This presentation discusses atmospheric emissions from volcanic eruptions and their effects on weather and climate.</a:t>
            </a:r>
          </a:p>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p:cNvSpPr>
            <a:spLocks noGrp="1" noChangeArrowheads="1"/>
          </p:cNvSpPr>
          <p:nvPr>
            <p:ph type="sldNum" sz="quarter" idx="5"/>
          </p:nvPr>
        </p:nvSpPr>
        <p:spPr>
          <a:noFill/>
        </p:spPr>
        <p:txBody>
          <a:bodyPr/>
          <a:lstStyle/>
          <a:p>
            <a:fld id="{986EA6EB-5EF0-4B9C-99F3-C9641E58A95F}" type="slidenum">
              <a:rPr lang="en-US"/>
              <a:pPr/>
              <a:t>10</a:t>
            </a:fld>
            <a:endParaRPr lang="en-US"/>
          </a:p>
        </p:txBody>
      </p:sp>
      <p:sp>
        <p:nvSpPr>
          <p:cNvPr id="273411" name="Rectangle 2"/>
          <p:cNvSpPr>
            <a:spLocks noGrp="1" noRot="1" noChangeAspect="1" noChangeArrowheads="1" noTextEdit="1"/>
          </p:cNvSpPr>
          <p:nvPr>
            <p:ph type="sldImg"/>
          </p:nvPr>
        </p:nvSpPr>
        <p:spPr>
          <a:ln/>
        </p:spPr>
      </p:sp>
      <p:sp>
        <p:nvSpPr>
          <p:cNvPr id="273412" name="Rectangle 3"/>
          <p:cNvSpPr>
            <a:spLocks noGrp="1" noChangeArrowheads="1"/>
          </p:cNvSpPr>
          <p:nvPr>
            <p:ph type="body" idx="1"/>
          </p:nvPr>
        </p:nvSpPr>
        <p:spPr>
          <a:xfrm>
            <a:off x="914400" y="4343400"/>
            <a:ext cx="5029200" cy="3124200"/>
          </a:xfrm>
          <a:noFill/>
          <a:ln/>
        </p:spPr>
        <p:txBody>
          <a:bodyPr/>
          <a:lstStyle/>
          <a:p>
            <a:r>
              <a:rPr lang="en-US" smtClean="0"/>
              <a:t>Climate models represent the embodiment of our theoretical understanding of the climate system.  They are used to predict the extent of global warming in the future due to anthropogenic emissions of greenhouse gases.  One way to test whether these predictions are correct is to wait until global warming has occurred.  Another method is to take advantage of natural climate change experiments, such as large volcanic eruptions, which provide a large impulse to the climate system, but are short-lived.  Thus we can well characterize the forcing to the climate system and the response and use eruptions such as the 1991 Mt. Pinatubo eruption to test climate models.  These tests cannot evaluate long-term aspects of climate change, such as changes to the conveyor belt (thermohaline circulation), but can test the sensitivity of the climate system to increasing greenhouse gases.</a:t>
            </a:r>
          </a:p>
          <a:p>
            <a:endParaRPr lang="en-US" smtClean="0"/>
          </a:p>
          <a:p>
            <a:r>
              <a:rPr lang="en-US" smtClean="0"/>
              <a:t>Now that we understand the rapid seasonal response to volcanic eruptions, we can use this understanding for seasonal forecasting following the next large eruption.</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7"/>
          <p:cNvSpPr>
            <a:spLocks noGrp="1" noChangeArrowheads="1"/>
          </p:cNvSpPr>
          <p:nvPr>
            <p:ph type="sldNum" sz="quarter" idx="5"/>
          </p:nvPr>
        </p:nvSpPr>
        <p:spPr>
          <a:noFill/>
        </p:spPr>
        <p:txBody>
          <a:bodyPr/>
          <a:lstStyle/>
          <a:p>
            <a:fld id="{0E401478-CA32-451E-9665-58C874179661}" type="slidenum">
              <a:rPr lang="en-US"/>
              <a:pPr/>
              <a:t>100</a:t>
            </a:fld>
            <a:endParaRPr lang="en-US"/>
          </a:p>
        </p:txBody>
      </p:sp>
      <p:sp>
        <p:nvSpPr>
          <p:cNvPr id="357379" name="Rectangle 2"/>
          <p:cNvSpPr>
            <a:spLocks noGrp="1" noRot="1" noChangeAspect="1" noChangeArrowheads="1" noTextEdit="1"/>
          </p:cNvSpPr>
          <p:nvPr>
            <p:ph type="sldImg"/>
          </p:nvPr>
        </p:nvSpPr>
        <p:spPr>
          <a:ln/>
        </p:spPr>
      </p:sp>
      <p:sp>
        <p:nvSpPr>
          <p:cNvPr id="357380" name="Rectangle 3"/>
          <p:cNvSpPr>
            <a:spLocks noGrp="1" noChangeArrowheads="1"/>
          </p:cNvSpPr>
          <p:nvPr>
            <p:ph type="body" idx="1"/>
          </p:nvPr>
        </p:nvSpPr>
        <p:spPr>
          <a:xfrm>
            <a:off x="914400" y="4343400"/>
            <a:ext cx="5029200" cy="274638"/>
          </a:xfrm>
          <a:noFill/>
          <a:ln/>
        </p:spPr>
        <p:txBody>
          <a:bodyPr/>
          <a:lstStyle/>
          <a:p>
            <a:endParaRPr lang="en-US"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7"/>
          <p:cNvSpPr>
            <a:spLocks noGrp="1" noChangeArrowheads="1"/>
          </p:cNvSpPr>
          <p:nvPr>
            <p:ph type="sldNum" sz="quarter" idx="5"/>
          </p:nvPr>
        </p:nvSpPr>
        <p:spPr>
          <a:noFill/>
        </p:spPr>
        <p:txBody>
          <a:bodyPr/>
          <a:lstStyle/>
          <a:p>
            <a:fld id="{A66C79AF-4BC3-4F29-A4C3-55EF3B036D19}" type="slidenum">
              <a:rPr lang="en-US"/>
              <a:pPr/>
              <a:t>101</a:t>
            </a:fld>
            <a:endParaRPr lang="en-US"/>
          </a:p>
        </p:txBody>
      </p:sp>
      <p:sp>
        <p:nvSpPr>
          <p:cNvPr id="358403" name="Rectangle 2"/>
          <p:cNvSpPr>
            <a:spLocks noGrp="1" noRot="1" noChangeAspect="1" noChangeArrowheads="1" noTextEdit="1"/>
          </p:cNvSpPr>
          <p:nvPr>
            <p:ph type="sldImg"/>
          </p:nvPr>
        </p:nvSpPr>
        <p:spPr>
          <a:ln/>
        </p:spPr>
      </p:sp>
      <p:sp>
        <p:nvSpPr>
          <p:cNvPr id="358404" name="Rectangle 3"/>
          <p:cNvSpPr>
            <a:spLocks noGrp="1" noChangeArrowheads="1"/>
          </p:cNvSpPr>
          <p:nvPr>
            <p:ph type="body" idx="1"/>
          </p:nvPr>
        </p:nvSpPr>
        <p:spPr>
          <a:xfrm>
            <a:off x="914400" y="4343400"/>
            <a:ext cx="5029200" cy="1390650"/>
          </a:xfrm>
          <a:noFill/>
          <a:ln/>
        </p:spPr>
        <p:txBody>
          <a:bodyPr/>
          <a:lstStyle/>
          <a:p>
            <a:r>
              <a:rPr lang="en-US" smtClean="0"/>
              <a:t>For first results, see</a:t>
            </a:r>
          </a:p>
          <a:p>
            <a:endParaRPr lang="en-US" smtClean="0"/>
          </a:p>
          <a:p>
            <a:pPr>
              <a:spcBef>
                <a:spcPct val="50000"/>
              </a:spcBef>
            </a:pPr>
            <a:r>
              <a:rPr lang="it-IT" smtClean="0"/>
              <a:t>Oman, Luke, Alan Robock, Georgiy Stenchikov, Gavin A. Schmidt, and Reto Ruedy, 2005:  Climatic response to high latitude volcanic eruptions.  </a:t>
            </a:r>
            <a:r>
              <a:rPr lang="en-US" i="1" smtClean="0"/>
              <a:t>J. Geophys. Res</a:t>
            </a:r>
            <a:r>
              <a:rPr lang="en-US" smtClean="0"/>
              <a:t>., in press. </a:t>
            </a:r>
          </a:p>
          <a:p>
            <a:endParaRPr lang="en-US" smtClean="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7"/>
          <p:cNvSpPr>
            <a:spLocks noGrp="1" noChangeArrowheads="1"/>
          </p:cNvSpPr>
          <p:nvPr>
            <p:ph type="sldNum" sz="quarter" idx="5"/>
          </p:nvPr>
        </p:nvSpPr>
        <p:spPr>
          <a:noFill/>
        </p:spPr>
        <p:txBody>
          <a:bodyPr/>
          <a:lstStyle/>
          <a:p>
            <a:fld id="{1F76AE95-78A3-42F4-AAE9-93686885A763}" type="slidenum">
              <a:rPr lang="en-US"/>
              <a:pPr/>
              <a:t>102</a:t>
            </a:fld>
            <a:endParaRPr lang="en-US"/>
          </a:p>
        </p:txBody>
      </p:sp>
      <p:sp>
        <p:nvSpPr>
          <p:cNvPr id="359427" name="Rectangle 2"/>
          <p:cNvSpPr>
            <a:spLocks noGrp="1" noRot="1" noChangeAspect="1" noChangeArrowheads="1" noTextEdit="1"/>
          </p:cNvSpPr>
          <p:nvPr>
            <p:ph type="sldImg"/>
          </p:nvPr>
        </p:nvSpPr>
        <p:spPr>
          <a:ln/>
        </p:spPr>
      </p:sp>
      <p:sp>
        <p:nvSpPr>
          <p:cNvPr id="359428" name="Rectangle 3"/>
          <p:cNvSpPr>
            <a:spLocks noGrp="1" noChangeArrowheads="1"/>
          </p:cNvSpPr>
          <p:nvPr>
            <p:ph type="body" idx="1"/>
          </p:nvPr>
        </p:nvSpPr>
        <p:spPr>
          <a:xfrm>
            <a:off x="914400" y="4343400"/>
            <a:ext cx="5029200" cy="274638"/>
          </a:xfrm>
          <a:noFill/>
          <a:ln/>
        </p:spPr>
        <p:txBody>
          <a:bodyPr/>
          <a:lstStyle/>
          <a:p>
            <a:endParaRPr lang="en-US"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7"/>
          <p:cNvSpPr>
            <a:spLocks noGrp="1" noChangeArrowheads="1"/>
          </p:cNvSpPr>
          <p:nvPr>
            <p:ph type="sldNum" sz="quarter" idx="5"/>
          </p:nvPr>
        </p:nvSpPr>
        <p:spPr>
          <a:noFill/>
        </p:spPr>
        <p:txBody>
          <a:bodyPr/>
          <a:lstStyle/>
          <a:p>
            <a:fld id="{DA510273-1323-4CB7-8218-93B6127A45A4}" type="slidenum">
              <a:rPr lang="en-US"/>
              <a:pPr/>
              <a:t>103</a:t>
            </a:fld>
            <a:endParaRPr lang="en-US"/>
          </a:p>
        </p:txBody>
      </p:sp>
      <p:sp>
        <p:nvSpPr>
          <p:cNvPr id="360451" name="Rectangle 2"/>
          <p:cNvSpPr>
            <a:spLocks noGrp="1" noRot="1" noChangeAspect="1" noChangeArrowheads="1" noTextEdit="1"/>
          </p:cNvSpPr>
          <p:nvPr>
            <p:ph type="sldImg"/>
          </p:nvPr>
        </p:nvSpPr>
        <p:spPr>
          <a:ln/>
        </p:spPr>
      </p:sp>
      <p:sp>
        <p:nvSpPr>
          <p:cNvPr id="360452" name="Rectangle 3"/>
          <p:cNvSpPr>
            <a:spLocks noGrp="1" noChangeArrowheads="1"/>
          </p:cNvSpPr>
          <p:nvPr>
            <p:ph type="body" idx="1"/>
          </p:nvPr>
        </p:nvSpPr>
        <p:spPr>
          <a:xfrm>
            <a:off x="914400" y="4343400"/>
            <a:ext cx="5029200" cy="274638"/>
          </a:xfrm>
          <a:noFill/>
          <a:ln/>
        </p:spPr>
        <p:txBody>
          <a:bodyPr/>
          <a:lstStyle/>
          <a:p>
            <a:endParaRPr lang="en-US"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Slide Image Placeholder 1"/>
          <p:cNvSpPr>
            <a:spLocks noGrp="1" noRot="1" noChangeAspect="1" noTextEdit="1"/>
          </p:cNvSpPr>
          <p:nvPr>
            <p:ph type="sldImg"/>
          </p:nvPr>
        </p:nvSpPr>
        <p:spPr>
          <a:ln/>
        </p:spPr>
      </p:sp>
      <p:sp>
        <p:nvSpPr>
          <p:cNvPr id="361475" name="Notes Placeholder 2"/>
          <p:cNvSpPr>
            <a:spLocks noGrp="1"/>
          </p:cNvSpPr>
          <p:nvPr>
            <p:ph type="body" idx="1"/>
          </p:nvPr>
        </p:nvSpPr>
        <p:spPr>
          <a:noFill/>
          <a:ln/>
        </p:spPr>
        <p:txBody>
          <a:bodyPr/>
          <a:lstStyle/>
          <a:p>
            <a:endParaRPr lang="en-US" smtClean="0"/>
          </a:p>
        </p:txBody>
      </p:sp>
      <p:sp>
        <p:nvSpPr>
          <p:cNvPr id="361476" name="Slide Number Placeholder 3"/>
          <p:cNvSpPr>
            <a:spLocks noGrp="1"/>
          </p:cNvSpPr>
          <p:nvPr>
            <p:ph type="sldNum" sz="quarter" idx="5"/>
          </p:nvPr>
        </p:nvSpPr>
        <p:spPr>
          <a:noFill/>
        </p:spPr>
        <p:txBody>
          <a:bodyPr/>
          <a:lstStyle/>
          <a:p>
            <a:fld id="{209734AA-3BAE-4AB7-A78A-FAFA6C0705D4}" type="slidenum">
              <a:rPr lang="en-US"/>
              <a:pPr/>
              <a:t>104</a:t>
            </a:fld>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Slide Image Placeholder 1"/>
          <p:cNvSpPr>
            <a:spLocks noGrp="1" noRot="1" noChangeAspect="1" noTextEdit="1"/>
          </p:cNvSpPr>
          <p:nvPr>
            <p:ph type="sldImg"/>
          </p:nvPr>
        </p:nvSpPr>
        <p:spPr>
          <a:ln/>
        </p:spPr>
      </p:sp>
      <p:sp>
        <p:nvSpPr>
          <p:cNvPr id="362499" name="Notes Placeholder 2"/>
          <p:cNvSpPr>
            <a:spLocks noGrp="1"/>
          </p:cNvSpPr>
          <p:nvPr>
            <p:ph type="body" idx="1"/>
          </p:nvPr>
        </p:nvSpPr>
        <p:spPr>
          <a:noFill/>
          <a:ln/>
        </p:spPr>
        <p:txBody>
          <a:bodyPr/>
          <a:lstStyle/>
          <a:p>
            <a:endParaRPr lang="en-US" smtClean="0"/>
          </a:p>
        </p:txBody>
      </p:sp>
      <p:sp>
        <p:nvSpPr>
          <p:cNvPr id="362500" name="Slide Number Placeholder 3"/>
          <p:cNvSpPr>
            <a:spLocks noGrp="1"/>
          </p:cNvSpPr>
          <p:nvPr>
            <p:ph type="sldNum" sz="quarter" idx="5"/>
          </p:nvPr>
        </p:nvSpPr>
        <p:spPr>
          <a:noFill/>
        </p:spPr>
        <p:txBody>
          <a:bodyPr/>
          <a:lstStyle/>
          <a:p>
            <a:fld id="{036100A9-3200-4833-B8C0-6299D65985B8}" type="slidenum">
              <a:rPr lang="en-US"/>
              <a:pPr/>
              <a:t>105</a:t>
            </a:fld>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7"/>
          <p:cNvSpPr>
            <a:spLocks noGrp="1" noChangeArrowheads="1"/>
          </p:cNvSpPr>
          <p:nvPr>
            <p:ph type="sldNum" sz="quarter" idx="5"/>
          </p:nvPr>
        </p:nvSpPr>
        <p:spPr>
          <a:noFill/>
        </p:spPr>
        <p:txBody>
          <a:bodyPr/>
          <a:lstStyle/>
          <a:p>
            <a:fld id="{BC0549AD-4A5C-4B67-B041-2A5678CFCD79}" type="slidenum">
              <a:rPr lang="en-US"/>
              <a:pPr/>
              <a:t>106</a:t>
            </a:fld>
            <a:endParaRPr lang="en-US"/>
          </a:p>
        </p:txBody>
      </p:sp>
      <p:sp>
        <p:nvSpPr>
          <p:cNvPr id="363523" name="Rectangle 2"/>
          <p:cNvSpPr>
            <a:spLocks noGrp="1" noRot="1" noChangeAspect="1" noChangeArrowheads="1" noTextEdit="1"/>
          </p:cNvSpPr>
          <p:nvPr>
            <p:ph type="sldImg"/>
          </p:nvPr>
        </p:nvSpPr>
        <p:spPr>
          <a:ln/>
        </p:spPr>
      </p:sp>
      <p:sp>
        <p:nvSpPr>
          <p:cNvPr id="363524" name="Rectangle 3"/>
          <p:cNvSpPr>
            <a:spLocks noGrp="1" noChangeArrowheads="1"/>
          </p:cNvSpPr>
          <p:nvPr>
            <p:ph type="body" idx="1"/>
          </p:nvPr>
        </p:nvSpPr>
        <p:spPr>
          <a:xfrm>
            <a:off x="914400" y="4343400"/>
            <a:ext cx="5029200" cy="274638"/>
          </a:xfrm>
          <a:noFill/>
          <a:ln/>
        </p:spPr>
        <p:txBody>
          <a:bodyPr/>
          <a:lstStyle/>
          <a:p>
            <a:r>
              <a:rPr lang="en-US" smtClean="0"/>
              <a:t>Each of these possibilities is under investigation.</a:t>
            </a: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7"/>
          <p:cNvSpPr>
            <a:spLocks noGrp="1" noChangeArrowheads="1"/>
          </p:cNvSpPr>
          <p:nvPr>
            <p:ph type="sldNum" sz="quarter" idx="5"/>
          </p:nvPr>
        </p:nvSpPr>
        <p:spPr>
          <a:noFill/>
        </p:spPr>
        <p:txBody>
          <a:bodyPr/>
          <a:lstStyle/>
          <a:p>
            <a:fld id="{22E9CA03-2420-4B37-B550-D251852E994F}" type="slidenum">
              <a:rPr lang="en-US"/>
              <a:pPr/>
              <a:t>107</a:t>
            </a:fld>
            <a:endParaRPr lang="en-US"/>
          </a:p>
        </p:txBody>
      </p:sp>
      <p:sp>
        <p:nvSpPr>
          <p:cNvPr id="364547" name="Rectangle 2"/>
          <p:cNvSpPr>
            <a:spLocks noGrp="1" noRot="1" noChangeAspect="1" noChangeArrowheads="1" noTextEdit="1"/>
          </p:cNvSpPr>
          <p:nvPr>
            <p:ph type="sldImg"/>
          </p:nvPr>
        </p:nvSpPr>
        <p:spPr>
          <a:ln/>
        </p:spPr>
      </p:sp>
      <p:sp>
        <p:nvSpPr>
          <p:cNvPr id="364548" name="Rectangle 3"/>
          <p:cNvSpPr>
            <a:spLocks noGrp="1" noChangeArrowheads="1"/>
          </p:cNvSpPr>
          <p:nvPr>
            <p:ph type="body" idx="1"/>
          </p:nvPr>
        </p:nvSpPr>
        <p:spPr>
          <a:xfrm>
            <a:off x="914400" y="4343400"/>
            <a:ext cx="5029200" cy="2012950"/>
          </a:xfrm>
          <a:noFill/>
          <a:ln/>
        </p:spPr>
        <p:txBody>
          <a:bodyPr/>
          <a:lstStyle/>
          <a:p>
            <a:r>
              <a:rPr lang="en-US" smtClean="0"/>
              <a:t>Was this change in atmospheric circulation produced by the Laki eruption?</a:t>
            </a:r>
          </a:p>
          <a:p>
            <a:endParaRPr lang="en-US" smtClean="0"/>
          </a:p>
          <a:p>
            <a:r>
              <a:rPr lang="en-US" smtClean="0"/>
              <a:t>Kington, J. A.,</a:t>
            </a:r>
            <a:r>
              <a:rPr lang="en-US" i="1" smtClean="0"/>
              <a:t> The Weather of the 1780</a:t>
            </a:r>
            <a:r>
              <a:rPr lang="ja-JP" altLang="en-US" i="1" smtClean="0"/>
              <a:t>’</a:t>
            </a:r>
            <a:r>
              <a:rPr lang="en-US" altLang="ja-JP" i="1" smtClean="0"/>
              <a:t>s Over Europe</a:t>
            </a:r>
            <a:r>
              <a:rPr lang="en-US" altLang="ja-JP" smtClean="0"/>
              <a:t>, 164 pp., Cambridge Univ. Press, New York, 1988.</a:t>
            </a:r>
          </a:p>
          <a:p>
            <a:endParaRPr lang="en-US" smtClean="0"/>
          </a:p>
          <a:p>
            <a:r>
              <a:rPr lang="en-US" smtClean="0"/>
              <a:t>Thordarson T., and S. Self , 2003: Atmospheric and environmental effects of the 1783–1784 Laki eruption: A review and reassessment,</a:t>
            </a:r>
            <a:r>
              <a:rPr lang="en-US" i="1" smtClean="0"/>
              <a:t> J. Geophys. Res.</a:t>
            </a:r>
            <a:r>
              <a:rPr lang="en-US" smtClean="0"/>
              <a:t>, </a:t>
            </a:r>
            <a:r>
              <a:rPr lang="en-US" b="1" smtClean="0"/>
              <a:t>108 (D1)</a:t>
            </a:r>
            <a:r>
              <a:rPr lang="en-US" smtClean="0"/>
              <a:t>, 4011, doi:10.1029/2001JD002042. </a:t>
            </a:r>
          </a:p>
          <a:p>
            <a:endParaRPr lang="en-US" smtClean="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7"/>
          <p:cNvSpPr>
            <a:spLocks noGrp="1" noChangeArrowheads="1"/>
          </p:cNvSpPr>
          <p:nvPr>
            <p:ph type="sldNum" sz="quarter" idx="5"/>
          </p:nvPr>
        </p:nvSpPr>
        <p:spPr>
          <a:noFill/>
        </p:spPr>
        <p:txBody>
          <a:bodyPr/>
          <a:lstStyle/>
          <a:p>
            <a:fld id="{8E8393CC-E2C2-4D99-B5CC-EDB121B7B499}" type="slidenum">
              <a:rPr lang="en-US"/>
              <a:pPr/>
              <a:t>108</a:t>
            </a:fld>
            <a:endParaRPr lang="en-US"/>
          </a:p>
        </p:txBody>
      </p:sp>
      <p:sp>
        <p:nvSpPr>
          <p:cNvPr id="365571" name="Rectangle 2"/>
          <p:cNvSpPr>
            <a:spLocks noGrp="1" noRot="1" noChangeAspect="1" noChangeArrowheads="1" noTextEdit="1"/>
          </p:cNvSpPr>
          <p:nvPr>
            <p:ph type="sldImg"/>
          </p:nvPr>
        </p:nvSpPr>
        <p:spPr>
          <a:ln/>
        </p:spPr>
      </p:sp>
      <p:sp>
        <p:nvSpPr>
          <p:cNvPr id="365572" name="Rectangle 3"/>
          <p:cNvSpPr>
            <a:spLocks noGrp="1" noChangeArrowheads="1"/>
          </p:cNvSpPr>
          <p:nvPr>
            <p:ph type="body" idx="1"/>
          </p:nvPr>
        </p:nvSpPr>
        <p:spPr>
          <a:xfrm>
            <a:off x="914400" y="4343400"/>
            <a:ext cx="5029200" cy="274638"/>
          </a:xfrm>
          <a:noFill/>
          <a:ln/>
        </p:spPr>
        <p:txBody>
          <a:bodyPr/>
          <a:lstStyle/>
          <a:p>
            <a:endParaRPr lang="en-US" smtClean="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7"/>
          <p:cNvSpPr>
            <a:spLocks noGrp="1" noChangeArrowheads="1"/>
          </p:cNvSpPr>
          <p:nvPr>
            <p:ph type="sldNum" sz="quarter" idx="5"/>
          </p:nvPr>
        </p:nvSpPr>
        <p:spPr>
          <a:noFill/>
        </p:spPr>
        <p:txBody>
          <a:bodyPr/>
          <a:lstStyle/>
          <a:p>
            <a:fld id="{D3BE5979-00DE-4685-A2EF-C9B67C3EC2FA}" type="slidenum">
              <a:rPr lang="en-US"/>
              <a:pPr/>
              <a:t>109</a:t>
            </a:fld>
            <a:endParaRPr lang="en-US"/>
          </a:p>
        </p:txBody>
      </p:sp>
      <p:sp>
        <p:nvSpPr>
          <p:cNvPr id="366595" name="Rectangle 2"/>
          <p:cNvSpPr>
            <a:spLocks noGrp="1" noRot="1" noChangeAspect="1" noChangeArrowheads="1" noTextEdit="1"/>
          </p:cNvSpPr>
          <p:nvPr>
            <p:ph type="sldImg"/>
          </p:nvPr>
        </p:nvSpPr>
        <p:spPr>
          <a:ln/>
        </p:spPr>
      </p:sp>
      <p:sp>
        <p:nvSpPr>
          <p:cNvPr id="366596" name="Rectangle 3"/>
          <p:cNvSpPr>
            <a:spLocks noGrp="1" noChangeArrowheads="1"/>
          </p:cNvSpPr>
          <p:nvPr>
            <p:ph type="body" idx="1"/>
          </p:nvPr>
        </p:nvSpPr>
        <p:spPr>
          <a:xfrm>
            <a:off x="914400" y="4343400"/>
            <a:ext cx="5029200" cy="274638"/>
          </a:xfrm>
          <a:noFill/>
          <a:ln/>
        </p:spPr>
        <p:txBody>
          <a:bodyPr/>
          <a:lstStyle/>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p:spPr>
        <p:txBody>
          <a:bodyPr/>
          <a:lstStyle/>
          <a:p>
            <a:fld id="{A2D181A5-3DAA-41C5-B999-93A0CEAD8882}" type="slidenum">
              <a:rPr lang="en-US"/>
              <a:pPr/>
              <a:t>11</a:t>
            </a:fld>
            <a:endParaRPr lang="en-US"/>
          </a:p>
        </p:txBody>
      </p:sp>
      <p:sp>
        <p:nvSpPr>
          <p:cNvPr id="274435" name="Rectangle 2"/>
          <p:cNvSpPr>
            <a:spLocks noGrp="1" noRot="1" noChangeAspect="1" noChangeArrowheads="1" noTextEdit="1"/>
          </p:cNvSpPr>
          <p:nvPr>
            <p:ph type="sldImg"/>
          </p:nvPr>
        </p:nvSpPr>
        <p:spPr>
          <a:ln/>
        </p:spPr>
      </p:sp>
      <p:sp>
        <p:nvSpPr>
          <p:cNvPr id="274436" name="Rectangle 3"/>
          <p:cNvSpPr>
            <a:spLocks noGrp="1" noChangeArrowheads="1"/>
          </p:cNvSpPr>
          <p:nvPr>
            <p:ph type="body" idx="1"/>
          </p:nvPr>
        </p:nvSpPr>
        <p:spPr>
          <a:xfrm>
            <a:off x="685800" y="4343400"/>
            <a:ext cx="5486400" cy="274638"/>
          </a:xfrm>
          <a:noFill/>
          <a:ln/>
        </p:spPr>
        <p:txBody>
          <a:bodyPr/>
          <a:lstStyle/>
          <a:p>
            <a:endParaRPr lang="en-US" smtClean="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7"/>
          <p:cNvSpPr>
            <a:spLocks noGrp="1" noChangeArrowheads="1"/>
          </p:cNvSpPr>
          <p:nvPr>
            <p:ph type="sldNum" sz="quarter" idx="5"/>
          </p:nvPr>
        </p:nvSpPr>
        <p:spPr>
          <a:noFill/>
        </p:spPr>
        <p:txBody>
          <a:bodyPr/>
          <a:lstStyle/>
          <a:p>
            <a:fld id="{4C67A3E2-DF4D-4148-8739-0B4CD53F6AFD}" type="slidenum">
              <a:rPr lang="en-US"/>
              <a:pPr/>
              <a:t>110</a:t>
            </a:fld>
            <a:endParaRPr lang="en-US"/>
          </a:p>
        </p:txBody>
      </p:sp>
      <p:sp>
        <p:nvSpPr>
          <p:cNvPr id="367619" name="Rectangle 2"/>
          <p:cNvSpPr>
            <a:spLocks noGrp="1" noRot="1" noChangeAspect="1" noChangeArrowheads="1" noTextEdit="1"/>
          </p:cNvSpPr>
          <p:nvPr>
            <p:ph type="sldImg"/>
          </p:nvPr>
        </p:nvSpPr>
        <p:spPr>
          <a:ln/>
        </p:spPr>
      </p:sp>
      <p:sp>
        <p:nvSpPr>
          <p:cNvPr id="367620" name="Rectangle 3"/>
          <p:cNvSpPr>
            <a:spLocks noGrp="1" noChangeArrowheads="1"/>
          </p:cNvSpPr>
          <p:nvPr>
            <p:ph type="body" idx="1"/>
          </p:nvPr>
        </p:nvSpPr>
        <p:spPr>
          <a:xfrm>
            <a:off x="914400" y="4343400"/>
            <a:ext cx="5029200" cy="274638"/>
          </a:xfrm>
          <a:noFill/>
          <a:ln/>
        </p:spPr>
        <p:txBody>
          <a:bodyPr/>
          <a:lstStyle/>
          <a:p>
            <a:endParaRPr lang="en-US" smtClean="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7"/>
          <p:cNvSpPr>
            <a:spLocks noGrp="1" noChangeArrowheads="1"/>
          </p:cNvSpPr>
          <p:nvPr>
            <p:ph type="sldNum" sz="quarter" idx="5"/>
          </p:nvPr>
        </p:nvSpPr>
        <p:spPr>
          <a:noFill/>
        </p:spPr>
        <p:txBody>
          <a:bodyPr/>
          <a:lstStyle/>
          <a:p>
            <a:fld id="{2FAFDB04-A88A-470A-938A-6EE6381F54DE}" type="slidenum">
              <a:rPr lang="en-US">
                <a:latin typeface="Arial" pitchFamily="34" charset="0"/>
              </a:rPr>
              <a:pPr/>
              <a:t>111</a:t>
            </a:fld>
            <a:endParaRPr lang="en-US">
              <a:latin typeface="Arial" pitchFamily="34" charset="0"/>
            </a:endParaRPr>
          </a:p>
        </p:txBody>
      </p:sp>
      <p:sp>
        <p:nvSpPr>
          <p:cNvPr id="368643" name="Rectangle 2"/>
          <p:cNvSpPr>
            <a:spLocks noGrp="1" noRot="1" noChangeAspect="1" noChangeArrowheads="1" noTextEdit="1"/>
          </p:cNvSpPr>
          <p:nvPr>
            <p:ph type="sldImg"/>
          </p:nvPr>
        </p:nvSpPr>
        <p:spPr>
          <a:ln/>
        </p:spPr>
      </p:sp>
      <p:sp>
        <p:nvSpPr>
          <p:cNvPr id="368644" name="Rectangle 3"/>
          <p:cNvSpPr>
            <a:spLocks noGrp="1" noChangeArrowheads="1"/>
          </p:cNvSpPr>
          <p:nvPr>
            <p:ph type="body" idx="1"/>
          </p:nvPr>
        </p:nvSpPr>
        <p:spPr>
          <a:xfrm>
            <a:off x="685800" y="4343400"/>
            <a:ext cx="5486400" cy="274638"/>
          </a:xfrm>
          <a:noFill/>
          <a:ln/>
        </p:spPr>
        <p:txBody>
          <a:bodyPr/>
          <a:lstStyle/>
          <a:p>
            <a:pPr eaLnBrk="1" hangingPunct="1"/>
            <a:endParaRPr lang="en-US" smtClean="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7"/>
          <p:cNvSpPr>
            <a:spLocks noGrp="1" noChangeArrowheads="1"/>
          </p:cNvSpPr>
          <p:nvPr>
            <p:ph type="sldNum" sz="quarter" idx="5"/>
          </p:nvPr>
        </p:nvSpPr>
        <p:spPr>
          <a:noFill/>
        </p:spPr>
        <p:txBody>
          <a:bodyPr/>
          <a:lstStyle/>
          <a:p>
            <a:fld id="{074FB69B-C663-4AF0-AA18-1BCDEE704C15}" type="slidenum">
              <a:rPr lang="en-US"/>
              <a:pPr/>
              <a:t>112</a:t>
            </a:fld>
            <a:endParaRPr lang="en-US"/>
          </a:p>
        </p:txBody>
      </p:sp>
      <p:sp>
        <p:nvSpPr>
          <p:cNvPr id="369667" name="Rectangle 2"/>
          <p:cNvSpPr>
            <a:spLocks noGrp="1" noRot="1" noChangeAspect="1" noChangeArrowheads="1" noTextEdit="1"/>
          </p:cNvSpPr>
          <p:nvPr>
            <p:ph type="sldImg"/>
          </p:nvPr>
        </p:nvSpPr>
        <p:spPr>
          <a:ln/>
        </p:spPr>
      </p:sp>
      <p:sp>
        <p:nvSpPr>
          <p:cNvPr id="3696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7"/>
          <p:cNvSpPr>
            <a:spLocks noGrp="1" noChangeArrowheads="1"/>
          </p:cNvSpPr>
          <p:nvPr>
            <p:ph type="sldNum" sz="quarter" idx="5"/>
          </p:nvPr>
        </p:nvSpPr>
        <p:spPr>
          <a:noFill/>
        </p:spPr>
        <p:txBody>
          <a:bodyPr/>
          <a:lstStyle/>
          <a:p>
            <a:fld id="{C745E6B1-813B-49C7-97C9-C1464FC3EDE6}" type="slidenum">
              <a:rPr lang="en-US"/>
              <a:pPr/>
              <a:t>113</a:t>
            </a:fld>
            <a:endParaRPr lang="en-US"/>
          </a:p>
        </p:txBody>
      </p:sp>
      <p:sp>
        <p:nvSpPr>
          <p:cNvPr id="370691" name="Rectangle 2"/>
          <p:cNvSpPr>
            <a:spLocks noGrp="1" noRot="1" noChangeAspect="1" noChangeArrowheads="1" noTextEdit="1"/>
          </p:cNvSpPr>
          <p:nvPr>
            <p:ph type="sldImg"/>
          </p:nvPr>
        </p:nvSpPr>
        <p:spPr>
          <a:ln/>
        </p:spPr>
      </p:sp>
      <p:sp>
        <p:nvSpPr>
          <p:cNvPr id="370692" name="Rectangle 3"/>
          <p:cNvSpPr>
            <a:spLocks noGrp="1" noChangeArrowheads="1"/>
          </p:cNvSpPr>
          <p:nvPr>
            <p:ph type="body" idx="1"/>
          </p:nvPr>
        </p:nvSpPr>
        <p:spPr>
          <a:xfrm>
            <a:off x="914400" y="4343400"/>
            <a:ext cx="5029200" cy="274638"/>
          </a:xfrm>
          <a:noFill/>
          <a:ln/>
        </p:spPr>
        <p:txBody>
          <a:bodyPr/>
          <a:lstStyle/>
          <a:p>
            <a:endParaRPr lang="en-US" smtClean="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7"/>
          <p:cNvSpPr>
            <a:spLocks noGrp="1" noChangeArrowheads="1"/>
          </p:cNvSpPr>
          <p:nvPr>
            <p:ph type="sldNum" sz="quarter" idx="5"/>
          </p:nvPr>
        </p:nvSpPr>
        <p:spPr>
          <a:noFill/>
        </p:spPr>
        <p:txBody>
          <a:bodyPr/>
          <a:lstStyle/>
          <a:p>
            <a:fld id="{D89F48AE-5260-42C8-B756-B27496D4B94D}" type="slidenum">
              <a:rPr lang="en-US"/>
              <a:pPr/>
              <a:t>114</a:t>
            </a:fld>
            <a:endParaRPr lang="en-US"/>
          </a:p>
        </p:txBody>
      </p:sp>
      <p:sp>
        <p:nvSpPr>
          <p:cNvPr id="371715" name="Rectangle 2"/>
          <p:cNvSpPr>
            <a:spLocks noGrp="1" noRot="1" noChangeAspect="1" noChangeArrowheads="1" noTextEdit="1"/>
          </p:cNvSpPr>
          <p:nvPr>
            <p:ph type="sldImg"/>
          </p:nvPr>
        </p:nvSpPr>
        <p:spPr>
          <a:ln/>
        </p:spPr>
      </p:sp>
      <p:sp>
        <p:nvSpPr>
          <p:cNvPr id="371716" name="Rectangle 3"/>
          <p:cNvSpPr>
            <a:spLocks noGrp="1" noChangeArrowheads="1"/>
          </p:cNvSpPr>
          <p:nvPr>
            <p:ph type="body" idx="1"/>
          </p:nvPr>
        </p:nvSpPr>
        <p:spPr>
          <a:xfrm>
            <a:off x="914400" y="4343400"/>
            <a:ext cx="5029200" cy="274638"/>
          </a:xfrm>
          <a:noFill/>
          <a:ln/>
        </p:spPr>
        <p:txBody>
          <a:bodyPr/>
          <a:lstStyle/>
          <a:p>
            <a:endParaRPr lang="en-US" smtClean="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a:noFill/>
        </p:spPr>
        <p:txBody>
          <a:bodyPr/>
          <a:lstStyle/>
          <a:p>
            <a:fld id="{5CE1EE1A-51E4-4996-B7EB-87A8991F9921}" type="slidenum">
              <a:rPr lang="en-US"/>
              <a:pPr/>
              <a:t>115</a:t>
            </a:fld>
            <a:endParaRPr lang="en-US"/>
          </a:p>
        </p:txBody>
      </p:sp>
      <p:sp>
        <p:nvSpPr>
          <p:cNvPr id="372739" name="Rectangle 2"/>
          <p:cNvSpPr>
            <a:spLocks noGrp="1" noRot="1" noChangeAspect="1" noChangeArrowheads="1" noTextEdit="1"/>
          </p:cNvSpPr>
          <p:nvPr>
            <p:ph type="sldImg"/>
          </p:nvPr>
        </p:nvSpPr>
        <p:spPr>
          <a:ln/>
        </p:spPr>
      </p:sp>
      <p:sp>
        <p:nvSpPr>
          <p:cNvPr id="372740" name="Rectangle 3"/>
          <p:cNvSpPr>
            <a:spLocks noGrp="1" noChangeArrowheads="1"/>
          </p:cNvSpPr>
          <p:nvPr>
            <p:ph type="body" idx="1"/>
          </p:nvPr>
        </p:nvSpPr>
        <p:spPr>
          <a:xfrm>
            <a:off x="914400" y="4343400"/>
            <a:ext cx="5029200" cy="512763"/>
          </a:xfrm>
          <a:noFill/>
          <a:ln/>
        </p:spPr>
        <p:txBody>
          <a:bodyPr/>
          <a:lstStyle/>
          <a:p>
            <a:r>
              <a:rPr lang="en-US" smtClean="0"/>
              <a:t>http://www.isiimm.agropolis.org/OSIRIS/map/nilebasin.jpg</a:t>
            </a:r>
          </a:p>
          <a:p>
            <a:r>
              <a:rPr lang="en-US" smtClean="0"/>
              <a:t>http://www.festivalsegou.org/forumen.htm</a:t>
            </a: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7"/>
          <p:cNvSpPr>
            <a:spLocks noGrp="1" noChangeArrowheads="1"/>
          </p:cNvSpPr>
          <p:nvPr>
            <p:ph type="sldNum" sz="quarter" idx="5"/>
          </p:nvPr>
        </p:nvSpPr>
        <p:spPr>
          <a:noFill/>
        </p:spPr>
        <p:txBody>
          <a:bodyPr/>
          <a:lstStyle/>
          <a:p>
            <a:fld id="{BA8DD367-D9BF-44B2-A722-2633D7A73AFC}" type="slidenum">
              <a:rPr lang="en-US"/>
              <a:pPr/>
              <a:t>116</a:t>
            </a:fld>
            <a:endParaRPr lang="en-US"/>
          </a:p>
        </p:txBody>
      </p:sp>
      <p:sp>
        <p:nvSpPr>
          <p:cNvPr id="373763" name="Rectangle 2"/>
          <p:cNvSpPr>
            <a:spLocks noGrp="1" noRot="1" noChangeAspect="1" noChangeArrowheads="1" noTextEdit="1"/>
          </p:cNvSpPr>
          <p:nvPr>
            <p:ph type="sldImg"/>
          </p:nvPr>
        </p:nvSpPr>
        <p:spPr>
          <a:ln/>
        </p:spPr>
      </p:sp>
      <p:sp>
        <p:nvSpPr>
          <p:cNvPr id="373764" name="Rectangle 3"/>
          <p:cNvSpPr>
            <a:spLocks noGrp="1" noChangeArrowheads="1"/>
          </p:cNvSpPr>
          <p:nvPr>
            <p:ph type="body" idx="1"/>
          </p:nvPr>
        </p:nvSpPr>
        <p:spPr>
          <a:xfrm>
            <a:off x="914400" y="4343400"/>
            <a:ext cx="5029200" cy="274638"/>
          </a:xfrm>
          <a:noFill/>
          <a:ln/>
        </p:spPr>
        <p:txBody>
          <a:bodyPr/>
          <a:lstStyle/>
          <a:p>
            <a:endParaRPr lang="en-US" smtClean="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7"/>
          <p:cNvSpPr>
            <a:spLocks noGrp="1" noChangeArrowheads="1"/>
          </p:cNvSpPr>
          <p:nvPr>
            <p:ph type="sldNum" sz="quarter" idx="5"/>
          </p:nvPr>
        </p:nvSpPr>
        <p:spPr>
          <a:noFill/>
        </p:spPr>
        <p:txBody>
          <a:bodyPr/>
          <a:lstStyle/>
          <a:p>
            <a:fld id="{20066DDC-DABD-4582-8565-C84842950559}" type="slidenum">
              <a:rPr lang="en-US"/>
              <a:pPr/>
              <a:t>117</a:t>
            </a:fld>
            <a:endParaRPr lang="en-US"/>
          </a:p>
        </p:txBody>
      </p:sp>
      <p:sp>
        <p:nvSpPr>
          <p:cNvPr id="374787" name="Rectangle 2"/>
          <p:cNvSpPr>
            <a:spLocks noGrp="1" noRot="1" noChangeAspect="1" noChangeArrowheads="1" noTextEdit="1"/>
          </p:cNvSpPr>
          <p:nvPr>
            <p:ph type="sldImg"/>
          </p:nvPr>
        </p:nvSpPr>
        <p:spPr>
          <a:ln/>
        </p:spPr>
      </p:sp>
      <p:sp>
        <p:nvSpPr>
          <p:cNvPr id="374788" name="Rectangle 3"/>
          <p:cNvSpPr>
            <a:spLocks noGrp="1" noChangeArrowheads="1"/>
          </p:cNvSpPr>
          <p:nvPr>
            <p:ph type="body" idx="1"/>
          </p:nvPr>
        </p:nvSpPr>
        <p:spPr>
          <a:xfrm>
            <a:off x="914400" y="4343400"/>
            <a:ext cx="5029200" cy="274638"/>
          </a:xfrm>
          <a:noFill/>
          <a:ln/>
        </p:spPr>
        <p:txBody>
          <a:bodyPr/>
          <a:lstStyle/>
          <a:p>
            <a:endParaRPr lang="en-US" smtClean="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7"/>
          <p:cNvSpPr>
            <a:spLocks noGrp="1" noChangeArrowheads="1"/>
          </p:cNvSpPr>
          <p:nvPr>
            <p:ph type="sldNum" sz="quarter" idx="5"/>
          </p:nvPr>
        </p:nvSpPr>
        <p:spPr>
          <a:noFill/>
        </p:spPr>
        <p:txBody>
          <a:bodyPr/>
          <a:lstStyle/>
          <a:p>
            <a:fld id="{9C71F248-49B4-42B9-9D65-4670D0DB520C}" type="slidenum">
              <a:rPr lang="en-US"/>
              <a:pPr/>
              <a:t>118</a:t>
            </a:fld>
            <a:endParaRPr lang="en-US"/>
          </a:p>
        </p:txBody>
      </p:sp>
      <p:sp>
        <p:nvSpPr>
          <p:cNvPr id="375811" name="Rectangle 2"/>
          <p:cNvSpPr>
            <a:spLocks noGrp="1" noRot="1" noChangeAspect="1" noChangeArrowheads="1" noTextEdit="1"/>
          </p:cNvSpPr>
          <p:nvPr>
            <p:ph type="sldImg"/>
          </p:nvPr>
        </p:nvSpPr>
        <p:spPr>
          <a:ln/>
        </p:spPr>
      </p:sp>
      <p:sp>
        <p:nvSpPr>
          <p:cNvPr id="375812" name="Rectangle 3"/>
          <p:cNvSpPr>
            <a:spLocks noGrp="1" noChangeArrowheads="1"/>
          </p:cNvSpPr>
          <p:nvPr>
            <p:ph type="body" idx="1"/>
          </p:nvPr>
        </p:nvSpPr>
        <p:spPr>
          <a:xfrm>
            <a:off x="685800" y="4343400"/>
            <a:ext cx="5486400" cy="274638"/>
          </a:xfrm>
          <a:noFill/>
          <a:ln/>
        </p:spPr>
        <p:txBody>
          <a:bodyPr/>
          <a:lstStyle/>
          <a:p>
            <a:endParaRPr lang="en-US" smtClean="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7"/>
          <p:cNvSpPr>
            <a:spLocks noGrp="1" noChangeArrowheads="1"/>
          </p:cNvSpPr>
          <p:nvPr>
            <p:ph type="sldNum" sz="quarter" idx="5"/>
          </p:nvPr>
        </p:nvSpPr>
        <p:spPr>
          <a:noFill/>
        </p:spPr>
        <p:txBody>
          <a:bodyPr/>
          <a:lstStyle/>
          <a:p>
            <a:fld id="{3CDB3396-94F0-42C7-A5DA-EBE38E622C9D}" type="slidenum">
              <a:rPr lang="en-US"/>
              <a:pPr/>
              <a:t>119</a:t>
            </a:fld>
            <a:endParaRPr lang="en-US"/>
          </a:p>
        </p:txBody>
      </p:sp>
      <p:sp>
        <p:nvSpPr>
          <p:cNvPr id="376835" name="Rectangle 2"/>
          <p:cNvSpPr>
            <a:spLocks noGrp="1" noRot="1" noChangeAspect="1" noChangeArrowheads="1" noTextEdit="1"/>
          </p:cNvSpPr>
          <p:nvPr>
            <p:ph type="sldImg"/>
          </p:nvPr>
        </p:nvSpPr>
        <p:spPr>
          <a:ln/>
        </p:spPr>
      </p:sp>
      <p:sp>
        <p:nvSpPr>
          <p:cNvPr id="376836" name="Rectangle 3"/>
          <p:cNvSpPr>
            <a:spLocks noGrp="1" noChangeArrowheads="1"/>
          </p:cNvSpPr>
          <p:nvPr>
            <p:ph type="body" idx="1"/>
          </p:nvPr>
        </p:nvSpPr>
        <p:spPr>
          <a:xfrm>
            <a:off x="914400" y="4343400"/>
            <a:ext cx="5029200" cy="274638"/>
          </a:xfrm>
          <a:noFill/>
          <a:ln/>
        </p:spPr>
        <p:txBody>
          <a:bodyPr/>
          <a:lstStyle/>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a:noFill/>
        </p:spPr>
        <p:txBody>
          <a:bodyPr/>
          <a:lstStyle/>
          <a:p>
            <a:fld id="{A2318E71-A9F7-419C-BF25-42384693504B}" type="slidenum">
              <a:rPr lang="en-US"/>
              <a:pPr/>
              <a:t>12</a:t>
            </a:fld>
            <a:endParaRPr lang="en-US"/>
          </a:p>
        </p:txBody>
      </p:sp>
      <p:sp>
        <p:nvSpPr>
          <p:cNvPr id="275459" name="Rectangle 2"/>
          <p:cNvSpPr>
            <a:spLocks noGrp="1" noRot="1" noChangeAspect="1" noChangeArrowheads="1" noTextEdit="1"/>
          </p:cNvSpPr>
          <p:nvPr>
            <p:ph type="sldImg"/>
          </p:nvPr>
        </p:nvSpPr>
        <p:spPr>
          <a:ln/>
        </p:spPr>
      </p:sp>
      <p:sp>
        <p:nvSpPr>
          <p:cNvPr id="275460" name="Rectangle 3"/>
          <p:cNvSpPr>
            <a:spLocks noGrp="1" noChangeArrowheads="1"/>
          </p:cNvSpPr>
          <p:nvPr>
            <p:ph type="body" idx="1"/>
          </p:nvPr>
        </p:nvSpPr>
        <p:spPr>
          <a:xfrm>
            <a:off x="914400" y="4343400"/>
            <a:ext cx="5029200" cy="4129088"/>
          </a:xfrm>
          <a:noFill/>
          <a:ln/>
        </p:spPr>
        <p:txBody>
          <a:bodyPr/>
          <a:lstStyle/>
          <a:p>
            <a:r>
              <a:rPr lang="en-US" dirty="0" smtClean="0"/>
              <a:t>Nuclear winter, the climatic effects of large scale nuclear holocaust, in which the smoke from the fires would cause rapid surface cooling and darkness, is not an experiment we want to actually conduct.  We can validate parts of the theory by observing that stratospheric aerosols get rapidly transported around the world after volcanic eruptions, and that these aerosol clouds produce surface cooling.</a:t>
            </a:r>
          </a:p>
          <a:p>
            <a:endParaRPr lang="en-US" dirty="0" smtClean="0"/>
          </a:p>
          <a:p>
            <a:r>
              <a:rPr lang="en-US" dirty="0" smtClean="0"/>
              <a:t>We can test climate models by using them to simulate past climate change.  By correctly specifying natural causes of climate change, mainly solar variations and volcanic eruptions, and simulating the climate response, we can compare the climate change to what actually happened and see if the anthropogenic </a:t>
            </a:r>
            <a:r>
              <a:rPr lang="en-US" dirty="0" err="1" smtClean="0"/>
              <a:t>forcings</a:t>
            </a:r>
            <a:r>
              <a:rPr lang="en-US" dirty="0" smtClean="0"/>
              <a:t> can explain this difference.  To do this, we need to accurately know the record of past volcanic eruptions.</a:t>
            </a:r>
          </a:p>
          <a:p>
            <a:endParaRPr lang="en-US" dirty="0" smtClean="0"/>
          </a:p>
          <a:p>
            <a:pPr>
              <a:lnSpc>
                <a:spcPct val="120000"/>
              </a:lnSpc>
              <a:spcBef>
                <a:spcPct val="0"/>
              </a:spcBef>
            </a:pPr>
            <a:r>
              <a:rPr lang="en-US" dirty="0" smtClean="0"/>
              <a:t>Volcanic eruptions cause changes in the carbon cycle, through their effects on diffuse radiation.  This helps to better understand </a:t>
            </a:r>
            <a:r>
              <a:rPr lang="en-US" dirty="0" err="1" smtClean="0"/>
              <a:t>interannual</a:t>
            </a:r>
            <a:r>
              <a:rPr lang="en-US" dirty="0" smtClean="0"/>
              <a:t> variations of CO</a:t>
            </a:r>
            <a:r>
              <a:rPr lang="en-US" baseline="-25000" dirty="0" smtClean="0"/>
              <a:t>2</a:t>
            </a:r>
            <a:r>
              <a:rPr lang="en-US" dirty="0" smtClean="0"/>
              <a:t>.   Rapid cooling following volcanic eruptions can, for example, produce more sea ice and allow polar bears to have more cubs.  This positive effect on polar bears serves as a warning to them following the opposite effects which will happen with global warming.</a:t>
            </a: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7"/>
          <p:cNvSpPr>
            <a:spLocks noGrp="1" noChangeArrowheads="1"/>
          </p:cNvSpPr>
          <p:nvPr>
            <p:ph type="sldNum" sz="quarter" idx="5"/>
          </p:nvPr>
        </p:nvSpPr>
        <p:spPr>
          <a:noFill/>
        </p:spPr>
        <p:txBody>
          <a:bodyPr/>
          <a:lstStyle/>
          <a:p>
            <a:fld id="{42A7182E-5AB1-481B-9F41-A698710C7A22}" type="slidenum">
              <a:rPr lang="en-US"/>
              <a:pPr/>
              <a:t>120</a:t>
            </a:fld>
            <a:endParaRPr lang="en-US"/>
          </a:p>
        </p:txBody>
      </p:sp>
      <p:sp>
        <p:nvSpPr>
          <p:cNvPr id="377859" name="Rectangle 2"/>
          <p:cNvSpPr>
            <a:spLocks noGrp="1" noRot="1" noChangeAspect="1" noChangeArrowheads="1" noTextEdit="1"/>
          </p:cNvSpPr>
          <p:nvPr>
            <p:ph type="sldImg"/>
          </p:nvPr>
        </p:nvSpPr>
        <p:spPr>
          <a:ln/>
        </p:spPr>
      </p:sp>
      <p:sp>
        <p:nvSpPr>
          <p:cNvPr id="377860" name="Rectangle 3"/>
          <p:cNvSpPr>
            <a:spLocks noGrp="1" noChangeArrowheads="1"/>
          </p:cNvSpPr>
          <p:nvPr>
            <p:ph type="body" idx="1"/>
          </p:nvPr>
        </p:nvSpPr>
        <p:spPr>
          <a:xfrm>
            <a:off x="914400" y="4343400"/>
            <a:ext cx="5029200" cy="274638"/>
          </a:xfrm>
          <a:noFill/>
          <a:ln/>
        </p:spPr>
        <p:txBody>
          <a:bodyPr/>
          <a:lstStyle/>
          <a:p>
            <a:endParaRPr lang="en-US" smtClean="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7"/>
          <p:cNvSpPr>
            <a:spLocks noGrp="1" noChangeArrowheads="1"/>
          </p:cNvSpPr>
          <p:nvPr>
            <p:ph type="sldNum" sz="quarter" idx="5"/>
          </p:nvPr>
        </p:nvSpPr>
        <p:spPr>
          <a:noFill/>
        </p:spPr>
        <p:txBody>
          <a:bodyPr/>
          <a:lstStyle/>
          <a:p>
            <a:fld id="{39B8D0C3-172B-45DA-88E1-5B43A43E93C2}" type="slidenum">
              <a:rPr lang="en-US"/>
              <a:pPr/>
              <a:t>121</a:t>
            </a:fld>
            <a:endParaRPr lang="en-US"/>
          </a:p>
        </p:txBody>
      </p:sp>
      <p:sp>
        <p:nvSpPr>
          <p:cNvPr id="379907" name="Rectangle 2"/>
          <p:cNvSpPr>
            <a:spLocks noGrp="1" noRot="1" noChangeAspect="1" noChangeArrowheads="1" noTextEdit="1"/>
          </p:cNvSpPr>
          <p:nvPr>
            <p:ph type="sldImg"/>
          </p:nvPr>
        </p:nvSpPr>
        <p:spPr>
          <a:ln/>
        </p:spPr>
      </p:sp>
      <p:sp>
        <p:nvSpPr>
          <p:cNvPr id="379908" name="Rectangle 3"/>
          <p:cNvSpPr>
            <a:spLocks noGrp="1" noChangeArrowheads="1"/>
          </p:cNvSpPr>
          <p:nvPr>
            <p:ph type="body" idx="1"/>
          </p:nvPr>
        </p:nvSpPr>
        <p:spPr>
          <a:xfrm>
            <a:off x="914400" y="4343400"/>
            <a:ext cx="5029200" cy="274638"/>
          </a:xfrm>
          <a:noFill/>
          <a:ln/>
        </p:spPr>
        <p:txBody>
          <a:bodyPr/>
          <a:lstStyle/>
          <a:p>
            <a:endParaRPr lang="en-US" smtClean="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7"/>
          <p:cNvSpPr>
            <a:spLocks noGrp="1" noChangeArrowheads="1"/>
          </p:cNvSpPr>
          <p:nvPr>
            <p:ph type="sldNum" sz="quarter" idx="5"/>
          </p:nvPr>
        </p:nvSpPr>
        <p:spPr>
          <a:noFill/>
        </p:spPr>
        <p:txBody>
          <a:bodyPr/>
          <a:lstStyle/>
          <a:p>
            <a:fld id="{E0263DBE-F739-4419-B63F-7FA902E31B07}" type="slidenum">
              <a:rPr lang="en-US"/>
              <a:pPr/>
              <a:t>122</a:t>
            </a:fld>
            <a:endParaRPr lang="en-US"/>
          </a:p>
        </p:txBody>
      </p:sp>
      <p:sp>
        <p:nvSpPr>
          <p:cNvPr id="378883" name="Rectangle 2"/>
          <p:cNvSpPr>
            <a:spLocks noGrp="1" noRot="1" noChangeAspect="1" noChangeArrowheads="1" noTextEdit="1"/>
          </p:cNvSpPr>
          <p:nvPr>
            <p:ph type="sldImg"/>
          </p:nvPr>
        </p:nvSpPr>
        <p:spPr>
          <a:ln/>
        </p:spPr>
      </p:sp>
      <p:sp>
        <p:nvSpPr>
          <p:cNvPr id="378884" name="Rectangle 3"/>
          <p:cNvSpPr>
            <a:spLocks noGrp="1" noChangeArrowheads="1"/>
          </p:cNvSpPr>
          <p:nvPr>
            <p:ph type="body" idx="1"/>
          </p:nvPr>
        </p:nvSpPr>
        <p:spPr>
          <a:xfrm>
            <a:off x="914400" y="4343400"/>
            <a:ext cx="5029200" cy="639763"/>
          </a:xfrm>
          <a:noFill/>
          <a:ln/>
        </p:spPr>
        <p:txBody>
          <a:bodyPr/>
          <a:lstStyle/>
          <a:p>
            <a:r>
              <a:rPr lang="en-US" smtClean="0"/>
              <a:t>This is a NASA Space Shuttle photograph of the Tambora crater, left from the 1815 eruption, the largest volcanic eruption of the past 500 years, on the Indonesian island of Sumbawa.</a:t>
            </a: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7"/>
          <p:cNvSpPr>
            <a:spLocks noGrp="1" noChangeArrowheads="1"/>
          </p:cNvSpPr>
          <p:nvPr>
            <p:ph type="sldNum" sz="quarter" idx="5"/>
          </p:nvPr>
        </p:nvSpPr>
        <p:spPr>
          <a:noFill/>
        </p:spPr>
        <p:txBody>
          <a:bodyPr/>
          <a:lstStyle/>
          <a:p>
            <a:fld id="{91C81AC0-180D-4B3F-89D4-5290E27E6DE6}" type="slidenum">
              <a:rPr lang="en-US"/>
              <a:pPr/>
              <a:t>123</a:t>
            </a:fld>
            <a:endParaRPr lang="en-US"/>
          </a:p>
        </p:txBody>
      </p:sp>
      <p:sp>
        <p:nvSpPr>
          <p:cNvPr id="380931" name="Rectangle 2"/>
          <p:cNvSpPr>
            <a:spLocks noGrp="1" noRot="1" noChangeAspect="1" noChangeArrowheads="1" noTextEdit="1"/>
          </p:cNvSpPr>
          <p:nvPr>
            <p:ph type="sldImg"/>
          </p:nvPr>
        </p:nvSpPr>
        <p:spPr>
          <a:ln/>
        </p:spPr>
      </p:sp>
      <p:sp>
        <p:nvSpPr>
          <p:cNvPr id="380932" name="Rectangle 3"/>
          <p:cNvSpPr>
            <a:spLocks noGrp="1" noChangeArrowheads="1"/>
          </p:cNvSpPr>
          <p:nvPr>
            <p:ph type="body" idx="1"/>
          </p:nvPr>
        </p:nvSpPr>
        <p:spPr>
          <a:xfrm>
            <a:off x="914400" y="4343400"/>
            <a:ext cx="5029200" cy="274638"/>
          </a:xfrm>
          <a:noFill/>
          <a:ln/>
        </p:spPr>
        <p:txBody>
          <a:bodyPr/>
          <a:lstStyle/>
          <a:p>
            <a:endParaRPr lang="en-US" smtClean="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7"/>
          <p:cNvSpPr>
            <a:spLocks noGrp="1" noChangeArrowheads="1"/>
          </p:cNvSpPr>
          <p:nvPr>
            <p:ph type="sldNum" sz="quarter" idx="5"/>
          </p:nvPr>
        </p:nvSpPr>
        <p:spPr>
          <a:noFill/>
        </p:spPr>
        <p:txBody>
          <a:bodyPr/>
          <a:lstStyle/>
          <a:p>
            <a:fld id="{65652059-CC4A-4AA9-94F5-C7D83F4EF1DA}" type="slidenum">
              <a:rPr lang="en-US"/>
              <a:pPr/>
              <a:t>124</a:t>
            </a:fld>
            <a:endParaRPr lang="en-US"/>
          </a:p>
        </p:txBody>
      </p:sp>
      <p:sp>
        <p:nvSpPr>
          <p:cNvPr id="381955" name="Rectangle 2"/>
          <p:cNvSpPr>
            <a:spLocks noGrp="1" noRot="1" noChangeAspect="1" noChangeArrowheads="1" noTextEdit="1"/>
          </p:cNvSpPr>
          <p:nvPr>
            <p:ph type="sldImg"/>
          </p:nvPr>
        </p:nvSpPr>
        <p:spPr>
          <a:ln/>
        </p:spPr>
      </p:sp>
      <p:sp>
        <p:nvSpPr>
          <p:cNvPr id="381956" name="Rectangle 3"/>
          <p:cNvSpPr>
            <a:spLocks noGrp="1" noChangeArrowheads="1"/>
          </p:cNvSpPr>
          <p:nvPr>
            <p:ph type="body" idx="1"/>
          </p:nvPr>
        </p:nvSpPr>
        <p:spPr>
          <a:xfrm>
            <a:off x="914400" y="4343400"/>
            <a:ext cx="5029200" cy="1846263"/>
          </a:xfrm>
          <a:noFill/>
          <a:ln/>
        </p:spPr>
        <p:txBody>
          <a:bodyPr/>
          <a:lstStyle/>
          <a:p>
            <a:r>
              <a:rPr lang="en-US" smtClean="0"/>
              <a:t>This reconstruction of past global surface air temperature, from Mann et al. (2000), shows the decadal-scale cooling following the 1815 Tambora eruption and an 1809 eruption of approximately half the size, which appears in every polar ice core record.  It now appears that this cooling was even larger, as discussed below and by Robock (2005).</a:t>
            </a:r>
          </a:p>
          <a:p>
            <a:endParaRPr lang="en-US" smtClean="0"/>
          </a:p>
          <a:p>
            <a:r>
              <a:rPr lang="en-US" smtClean="0"/>
              <a:t>Robock, Alan, 2005:  Cooling following large volcanic eruptions corrected for the effect of diffuse radiation on tree rings. </a:t>
            </a:r>
            <a:r>
              <a:rPr lang="en-US" i="1" smtClean="0"/>
              <a:t>Geophys. Res. Lett.</a:t>
            </a:r>
            <a:r>
              <a:rPr lang="en-US" smtClean="0"/>
              <a:t>, </a:t>
            </a:r>
            <a:r>
              <a:rPr lang="en-US" b="1" smtClean="0"/>
              <a:t>32</a:t>
            </a:r>
            <a:r>
              <a:rPr lang="en-US" smtClean="0"/>
              <a:t>, L06702, doi:10.1029/2004GL022116. </a:t>
            </a: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a:spLocks noGrp="1" noChangeArrowheads="1"/>
          </p:cNvSpPr>
          <p:nvPr>
            <p:ph type="sldNum" sz="quarter" idx="5"/>
          </p:nvPr>
        </p:nvSpPr>
        <p:spPr>
          <a:noFill/>
        </p:spPr>
        <p:txBody>
          <a:bodyPr/>
          <a:lstStyle/>
          <a:p>
            <a:fld id="{C02493A8-352D-432E-9C0A-2E0A1AFE4055}" type="slidenum">
              <a:rPr lang="en-US" smtClean="0"/>
              <a:pPr/>
              <a:t>125</a:t>
            </a:fld>
            <a:endParaRPr lang="en-US" smtClean="0"/>
          </a:p>
        </p:txBody>
      </p:sp>
      <p:sp>
        <p:nvSpPr>
          <p:cNvPr id="419843" name="Rectangle 2"/>
          <p:cNvSpPr>
            <a:spLocks noGrp="1" noRot="1" noChangeAspect="1" noChangeArrowheads="1" noTextEdit="1"/>
          </p:cNvSpPr>
          <p:nvPr>
            <p:ph type="sldImg"/>
          </p:nvPr>
        </p:nvSpPr>
        <p:spPr>
          <a:ln/>
        </p:spPr>
      </p:sp>
      <p:sp>
        <p:nvSpPr>
          <p:cNvPr id="419844" name="Rectangle 3"/>
          <p:cNvSpPr>
            <a:spLocks noGrp="1" noChangeArrowheads="1"/>
          </p:cNvSpPr>
          <p:nvPr>
            <p:ph type="body" idx="1"/>
          </p:nvPr>
        </p:nvSpPr>
        <p:spPr>
          <a:xfrm>
            <a:off x="914400" y="4343400"/>
            <a:ext cx="5029200" cy="4422775"/>
          </a:xfrm>
          <a:noFill/>
          <a:ln/>
        </p:spPr>
        <p:txBody>
          <a:bodyPr/>
          <a:lstStyle/>
          <a:p>
            <a:pPr eaLnBrk="1" hangingPunct="1"/>
            <a:r>
              <a:rPr lang="en-US" sz="900" smtClean="0">
                <a:latin typeface="Arial" pitchFamily="34" charset="0"/>
              </a:rPr>
              <a:t>The summer of 1816, Percy Bysshe Shelley, his wife Mary Wollstonecraft Shelley, and their friend Lord Byron went to Lake Geneva in Switzerland for their summer holiday.  The weather was so cold and gloomy that they could not go boating and hiking like they planned.  So to pass the time they decided to have a contest to see who could write the scariest ghost story.  Mary Shelley won, and wrote Frankenstein [hit right arrow as you say Frankenstein].  It is an amazing book for many reasons, but in our context in the book [hit right arrow again] the monster is climbing over the ice at the beginning and also at the end, and she says in the foreword that the weather inspired these images.  This story became well-known in the next century with the movie [hit right arrow again], which starred Boris Karloff as the monster [hit right arrow again].  It even produced a postage stamp [hit right arrow again].  So you see volcanic eruptions can produce literature and even postage.</a:t>
            </a:r>
          </a:p>
          <a:p>
            <a:pPr eaLnBrk="1" hangingPunct="1"/>
            <a:endParaRPr lang="en-US" sz="900" smtClean="0">
              <a:latin typeface="Arial" pitchFamily="34" charset="0"/>
            </a:endParaRPr>
          </a:p>
          <a:p>
            <a:pPr eaLnBrk="1" hangingPunct="1"/>
            <a:r>
              <a:rPr lang="en-US" sz="900" smtClean="0">
                <a:latin typeface="Arial" pitchFamily="34" charset="0"/>
              </a:rPr>
              <a:t>Painting of Percy Shelley: by Joseph Severn,</a:t>
            </a:r>
            <a:r>
              <a:rPr lang="en-US" sz="900" i="1" u="sng" smtClean="0">
                <a:latin typeface="Arial" pitchFamily="34" charset="0"/>
              </a:rPr>
              <a:t> </a:t>
            </a:r>
            <a:r>
              <a:rPr lang="en-US" sz="900" smtClean="0">
                <a:latin typeface="Arial" pitchFamily="34" charset="0"/>
                <a:hlinkClick r:id="rId3"/>
              </a:rPr>
              <a:t>Keats-Shelley Museum</a:t>
            </a:r>
            <a:r>
              <a:rPr lang="en-US" sz="900" smtClean="0">
                <a:latin typeface="Arial" pitchFamily="34" charset="0"/>
              </a:rPr>
              <a:t>,</a:t>
            </a:r>
            <a:r>
              <a:rPr lang="en-US" sz="900" i="1" smtClean="0">
                <a:latin typeface="Arial" pitchFamily="34" charset="0"/>
              </a:rPr>
              <a:t> </a:t>
            </a:r>
            <a:r>
              <a:rPr lang="en-US" sz="900" smtClean="0">
                <a:latin typeface="Arial" pitchFamily="34" charset="0"/>
              </a:rPr>
              <a:t> http://www.upei.ca/english/202/romantic/shelley.html</a:t>
            </a:r>
          </a:p>
          <a:p>
            <a:pPr eaLnBrk="1" hangingPunct="1"/>
            <a:r>
              <a:rPr lang="en-US" sz="900" smtClean="0">
                <a:latin typeface="Arial" pitchFamily="34" charset="0"/>
              </a:rPr>
              <a:t>Painting of Mary Shelley: http://</a:t>
            </a:r>
            <a:r>
              <a:rPr lang="en-US" sz="900" smtClean="0">
                <a:latin typeface="Arial" pitchFamily="34" charset="0"/>
                <a:hlinkClick r:id="rId4"/>
              </a:rPr>
              <a:t>www.provost.cornell.edu/ shelley.htm</a:t>
            </a:r>
            <a:r>
              <a:rPr lang="en-US" sz="900" smtClean="0">
                <a:latin typeface="Arial" pitchFamily="34" charset="0"/>
              </a:rPr>
              <a:t>  http://165.29.91.7/classes/humanities/britlit/97-98/shelley/maryS.htm</a:t>
            </a:r>
          </a:p>
          <a:p>
            <a:pPr eaLnBrk="1" hangingPunct="1"/>
            <a:r>
              <a:rPr lang="en-US" sz="900" smtClean="0">
                <a:latin typeface="Arial" pitchFamily="34" charset="0"/>
              </a:rPr>
              <a:t>Painting of Byron:  </a:t>
            </a:r>
            <a:r>
              <a:rPr lang="en-US" sz="900" i="1" smtClean="0">
                <a:latin typeface="Arial" pitchFamily="34" charset="0"/>
              </a:rPr>
              <a:t>George Gordon, 6th Lord Byron</a:t>
            </a:r>
            <a:r>
              <a:rPr lang="en-US" sz="900" smtClean="0">
                <a:latin typeface="Arial" pitchFamily="34" charset="0"/>
              </a:rPr>
              <a:t> by Richard Westall, 1813 (National Portrait Gallery, London).</a:t>
            </a:r>
          </a:p>
          <a:p>
            <a:pPr eaLnBrk="1" hangingPunct="1"/>
            <a:r>
              <a:rPr lang="en-US" sz="900" smtClean="0">
                <a:latin typeface="Arial" pitchFamily="34" charset="0"/>
              </a:rPr>
              <a:t>Frankenstein stamp: Boris Karloff as Frankenstein</a:t>
            </a:r>
            <a:r>
              <a:rPr lang="ja-JP" altLang="en-US" sz="900" smtClean="0">
                <a:latin typeface="Arial" pitchFamily="34" charset="0"/>
              </a:rPr>
              <a:t>’</a:t>
            </a:r>
            <a:r>
              <a:rPr lang="en-US" altLang="ja-JP" sz="900" smtClean="0">
                <a:latin typeface="Arial" pitchFamily="34" charset="0"/>
              </a:rPr>
              <a:t>s Monster, Watercolor on paper, Artist: </a:t>
            </a:r>
            <a:r>
              <a:rPr lang="en-US" altLang="ja-JP" sz="900" smtClean="0">
                <a:latin typeface="Arial" pitchFamily="34" charset="0"/>
                <a:hlinkClick r:id="rId5"/>
              </a:rPr>
              <a:t>Thomas Blackshear II</a:t>
            </a:r>
            <a:r>
              <a:rPr lang="en-US" altLang="ja-JP" sz="900" smtClean="0">
                <a:latin typeface="Arial" pitchFamily="34" charset="0"/>
              </a:rPr>
              <a:t>, Art director: Derry Noyes, First day of issue: September 30, 1997</a:t>
            </a:r>
          </a:p>
          <a:p>
            <a:pPr eaLnBrk="1" hangingPunct="1"/>
            <a:r>
              <a:rPr lang="en-US" sz="900" smtClean="0">
                <a:latin typeface="Arial" pitchFamily="34" charset="0"/>
              </a:rPr>
              <a:t>         http://www.postalmuseum.si.edu/artofthestamp/SubPage%20table%20images/artwork/arts/Boris%20Karloff%20as%20Frankenstein's%20Monster/frankenstein.htm</a:t>
            </a:r>
          </a:p>
          <a:p>
            <a:pPr eaLnBrk="1" hangingPunct="1"/>
            <a:r>
              <a:rPr lang="en-US" sz="900" smtClean="0">
                <a:latin typeface="Arial" pitchFamily="34" charset="0"/>
              </a:rPr>
              <a:t>         http://www.animationcelection.com/frankbig.htm (Boris Karloff TM likeness, Karloff Enterprises TM/Sara Karloff. Frankenstein is a trademark and copyright of Universal City Studios,Inc. Licensed by Universal Studios Licensing, Inc. Stamp Designs © 1997 U.S. Postal Service, Chaney Enterprises Inc., Lugosi Enterprises TM/Blea G. Lugosi, Karloff Enterprises and Universal City Studios,Inc. All rights reserved.)</a:t>
            </a:r>
          </a:p>
          <a:p>
            <a:pPr eaLnBrk="1" hangingPunct="1"/>
            <a:r>
              <a:rPr lang="en-US" sz="900" smtClean="0">
                <a:latin typeface="Arial" pitchFamily="34" charset="0"/>
              </a:rPr>
              <a:t>Frankenstein poster:  http://www.musicman.com/usa/fran.html</a:t>
            </a:r>
          </a:p>
          <a:p>
            <a:pPr eaLnBrk="1" hangingPunct="1"/>
            <a:r>
              <a:rPr lang="en-US" sz="900" smtClean="0">
                <a:latin typeface="Arial" pitchFamily="34" charset="0"/>
              </a:rPr>
              <a:t>Frankenstein black and white in center:  http://hollywoodtreasures.com/</a:t>
            </a: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Slide Image Placeholder 1"/>
          <p:cNvSpPr>
            <a:spLocks noGrp="1" noRot="1" noChangeAspect="1" noTextEdit="1"/>
          </p:cNvSpPr>
          <p:nvPr>
            <p:ph type="sldImg"/>
          </p:nvPr>
        </p:nvSpPr>
        <p:spPr>
          <a:ln/>
        </p:spPr>
      </p:sp>
      <p:sp>
        <p:nvSpPr>
          <p:cNvPr id="417795" name="Notes Placeholder 2"/>
          <p:cNvSpPr>
            <a:spLocks noGrp="1"/>
          </p:cNvSpPr>
          <p:nvPr>
            <p:ph type="body" idx="1"/>
          </p:nvPr>
        </p:nvSpPr>
        <p:spPr>
          <a:noFill/>
          <a:ln/>
        </p:spPr>
        <p:txBody>
          <a:bodyPr/>
          <a:lstStyle/>
          <a:p>
            <a:pPr eaLnBrk="1" hangingPunct="1"/>
            <a:r>
              <a:rPr lang="en-US" smtClean="0">
                <a:latin typeface="Arial" pitchFamily="34" charset="0"/>
              </a:rPr>
              <a:t>Frankestein image from http://upload.wikimedia.org/wikipedia/commons/4/47/Unclestein%2C_experiment-in-the-making.jpg</a:t>
            </a:r>
          </a:p>
        </p:txBody>
      </p:sp>
      <p:sp>
        <p:nvSpPr>
          <p:cNvPr id="417796" name="Slide Number Placeholder 3"/>
          <p:cNvSpPr>
            <a:spLocks noGrp="1"/>
          </p:cNvSpPr>
          <p:nvPr>
            <p:ph type="sldNum" sz="quarter" idx="5"/>
          </p:nvPr>
        </p:nvSpPr>
        <p:spPr>
          <a:noFill/>
        </p:spPr>
        <p:txBody>
          <a:bodyPr/>
          <a:lstStyle/>
          <a:p>
            <a:fld id="{F051620E-FDD1-4302-AA54-DF09909714AD}" type="slidenum">
              <a:rPr lang="en-US" smtClean="0"/>
              <a:pPr/>
              <a:t>126</a:t>
            </a:fld>
            <a:endParaRPr lang="en-US" smtClean="0"/>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Slide Image Placeholder 1"/>
          <p:cNvSpPr>
            <a:spLocks noGrp="1" noRot="1" noChangeAspect="1" noTextEdit="1"/>
          </p:cNvSpPr>
          <p:nvPr>
            <p:ph type="sldImg"/>
          </p:nvPr>
        </p:nvSpPr>
        <p:spPr>
          <a:ln/>
        </p:spPr>
      </p:sp>
      <p:sp>
        <p:nvSpPr>
          <p:cNvPr id="417795" name="Notes Placeholder 2"/>
          <p:cNvSpPr>
            <a:spLocks noGrp="1"/>
          </p:cNvSpPr>
          <p:nvPr>
            <p:ph type="body" idx="1"/>
          </p:nvPr>
        </p:nvSpPr>
        <p:spPr>
          <a:noFill/>
          <a:ln/>
        </p:spPr>
        <p:txBody>
          <a:bodyPr/>
          <a:lstStyle/>
          <a:p>
            <a:pPr eaLnBrk="1" hangingPunct="1"/>
            <a:r>
              <a:rPr lang="en-US" smtClean="0">
                <a:latin typeface="Arial" pitchFamily="34" charset="0"/>
              </a:rPr>
              <a:t>Frankestein image from http://upload.wikimedia.org/wikipedia/commons/4/47/Unclestein%2C_experiment-in-the-making.jpg</a:t>
            </a:r>
          </a:p>
        </p:txBody>
      </p:sp>
      <p:sp>
        <p:nvSpPr>
          <p:cNvPr id="417796" name="Slide Number Placeholder 3"/>
          <p:cNvSpPr>
            <a:spLocks noGrp="1"/>
          </p:cNvSpPr>
          <p:nvPr>
            <p:ph type="sldNum" sz="quarter" idx="5"/>
          </p:nvPr>
        </p:nvSpPr>
        <p:spPr>
          <a:noFill/>
        </p:spPr>
        <p:txBody>
          <a:bodyPr/>
          <a:lstStyle/>
          <a:p>
            <a:fld id="{F051620E-FDD1-4302-AA54-DF09909714AD}" type="slidenum">
              <a:rPr lang="en-US" smtClean="0"/>
              <a:pPr/>
              <a:t>127</a:t>
            </a:fld>
            <a:endParaRPr lang="en-US" smtClean="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idx="5"/>
          </p:nvPr>
        </p:nvSpPr>
        <p:spPr>
          <a:noFill/>
        </p:spPr>
        <p:txBody>
          <a:bodyPr/>
          <a:lstStyle/>
          <a:p>
            <a:fld id="{AD1E2B8B-FAA6-47A4-A7EB-74670AE92CA9}" type="slidenum">
              <a:rPr lang="en-US"/>
              <a:pPr/>
              <a:t>128</a:t>
            </a:fld>
            <a:endParaRPr lang="en-US"/>
          </a:p>
        </p:txBody>
      </p:sp>
      <p:sp>
        <p:nvSpPr>
          <p:cNvPr id="382979" name="Rectangle 2"/>
          <p:cNvSpPr>
            <a:spLocks noGrp="1" noRot="1" noChangeAspect="1" noChangeArrowheads="1" noTextEdit="1"/>
          </p:cNvSpPr>
          <p:nvPr>
            <p:ph type="sldImg"/>
          </p:nvPr>
        </p:nvSpPr>
        <p:spPr>
          <a:ln/>
        </p:spPr>
      </p:sp>
      <p:sp>
        <p:nvSpPr>
          <p:cNvPr id="382980" name="Rectangle 3"/>
          <p:cNvSpPr>
            <a:spLocks noGrp="1" noChangeArrowheads="1"/>
          </p:cNvSpPr>
          <p:nvPr>
            <p:ph type="body" idx="1"/>
          </p:nvPr>
        </p:nvSpPr>
        <p:spPr>
          <a:xfrm>
            <a:off x="914400" y="4343400"/>
            <a:ext cx="5029200" cy="4422775"/>
          </a:xfrm>
          <a:noFill/>
          <a:ln/>
        </p:spPr>
        <p:txBody>
          <a:bodyPr/>
          <a:lstStyle/>
          <a:p>
            <a:r>
              <a:rPr lang="en-US" sz="900" smtClean="0"/>
              <a:t>The summer of 1816, Percy Bysshe Shelley, his wife Mary Wollstonecraft Shelley, and their friend Lord Byron went to Lake Geneva in Switzerland for their summer holiday.  The weather was so cold and gloomy that they could not go boating and hiking like they planned.  So to pass the time they decided to have a contest to see who could write the scariest ghost story.  Mary Shelley won, and wrote Frankenstein [hit right arrow as you say Frankenstein].  It is an amazing book for many reasons, but in our context in the book [hit right arrow again] the monster is climbing over the ice at the beginning and also at the end, and she says in the foreword that the weather inspired these images.  This story became well-known in the next century with the movie [hit right arrow again], which starred Boris Karloff as the monster [hit right arrow again].  It even produced a postage stamp [hit right arrow again].  So you see volcanic eruptions can produce literature and even postage.</a:t>
            </a:r>
          </a:p>
          <a:p>
            <a:endParaRPr lang="en-US" sz="900" smtClean="0"/>
          </a:p>
          <a:p>
            <a:r>
              <a:rPr lang="en-US" sz="900" smtClean="0"/>
              <a:t>Painting of Percy Shelley: by Joseph Severn,</a:t>
            </a:r>
            <a:r>
              <a:rPr lang="en-US" sz="900" i="1" u="sng" smtClean="0"/>
              <a:t> </a:t>
            </a:r>
            <a:r>
              <a:rPr lang="en-US" sz="900" smtClean="0">
                <a:hlinkClick r:id="rId3"/>
              </a:rPr>
              <a:t>Keats-Shelley Museum</a:t>
            </a:r>
            <a:r>
              <a:rPr lang="en-US" sz="900" smtClean="0"/>
              <a:t>,</a:t>
            </a:r>
            <a:r>
              <a:rPr lang="en-US" sz="900" i="1" smtClean="0"/>
              <a:t> </a:t>
            </a:r>
            <a:r>
              <a:rPr lang="en-US" sz="900" smtClean="0"/>
              <a:t> http://www.upei.ca/english/202/romantic/shelley.html</a:t>
            </a:r>
          </a:p>
          <a:p>
            <a:r>
              <a:rPr lang="en-US" sz="900" smtClean="0"/>
              <a:t>Painting of Mary Shelley: http://</a:t>
            </a:r>
            <a:r>
              <a:rPr lang="en-US" sz="900" smtClean="0">
                <a:hlinkClick r:id="rId4"/>
              </a:rPr>
              <a:t>www.provost.cornell.edu/ shelley.htm</a:t>
            </a:r>
            <a:r>
              <a:rPr lang="en-US" sz="900" smtClean="0"/>
              <a:t>  http://165.29.91.7/classes/humanities/britlit/97-98/shelley/maryS.htm</a:t>
            </a:r>
          </a:p>
          <a:p>
            <a:r>
              <a:rPr lang="en-US" sz="900" smtClean="0"/>
              <a:t>Painting of Byron:  </a:t>
            </a:r>
            <a:r>
              <a:rPr lang="en-US" sz="900" i="1" smtClean="0"/>
              <a:t>George Gordon, 6th Lord Byron</a:t>
            </a:r>
            <a:r>
              <a:rPr lang="en-US" sz="900" smtClean="0"/>
              <a:t> by Richard Westall, 1813 (National Portrait Gallery, London).</a:t>
            </a:r>
          </a:p>
          <a:p>
            <a:r>
              <a:rPr lang="en-US" sz="900" smtClean="0"/>
              <a:t>Frankenstein stamp: Boris Karloff as Frankenstein</a:t>
            </a:r>
            <a:r>
              <a:rPr lang="ja-JP" altLang="en-US" sz="900" smtClean="0"/>
              <a:t>’</a:t>
            </a:r>
            <a:r>
              <a:rPr lang="en-US" altLang="ja-JP" sz="900" smtClean="0"/>
              <a:t>s Monster, Watercolor on paper, Artist: </a:t>
            </a:r>
            <a:r>
              <a:rPr lang="en-US" altLang="ja-JP" sz="900" smtClean="0">
                <a:hlinkClick r:id="rId5"/>
              </a:rPr>
              <a:t>Thomas Blackshear II</a:t>
            </a:r>
            <a:r>
              <a:rPr lang="en-US" altLang="ja-JP" sz="900" smtClean="0"/>
              <a:t>, Art director: Derry Noyes, First day of issue: September 30, 1997</a:t>
            </a:r>
          </a:p>
          <a:p>
            <a:r>
              <a:rPr lang="en-US" sz="900" smtClean="0"/>
              <a:t>         http://www.postalmuseum.si.edu/artofthestamp/SubPage%20table%20images/artwork/arts/Boris%20Karloff%20as%20Frankenstein's%20Monster/frankenstein.htm</a:t>
            </a:r>
          </a:p>
          <a:p>
            <a:r>
              <a:rPr lang="en-US" sz="900" smtClean="0"/>
              <a:t>         http://www.animationcelection.com/frankbig.htm (Boris Karloff TM likeness, Karloff Enterprises TM/Sara Karloff. Frankenstein is a trademark and copyright of Universal City Studios,Inc. Licensed by Universal Studios Licensing, Inc. Stamp Designs © 1997 U.S. Postal Service, Chaney Enterprises Inc., Lugosi Enterprises TM/Blea G. Lugosi, Karloff Enterprises and Universal City Studios,Inc. All rights reserved.)</a:t>
            </a:r>
          </a:p>
          <a:p>
            <a:r>
              <a:rPr lang="en-US" sz="900" smtClean="0"/>
              <a:t>Frankenstein poster:  http://www.musicman.com/usa/fran.html</a:t>
            </a:r>
          </a:p>
          <a:p>
            <a:r>
              <a:rPr lang="en-US" sz="900" smtClean="0"/>
              <a:t>Frankenstein black and white in center:  http://hollywoodtreasures.com/</a:t>
            </a: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7"/>
          <p:cNvSpPr>
            <a:spLocks noGrp="1" noChangeArrowheads="1"/>
          </p:cNvSpPr>
          <p:nvPr>
            <p:ph type="sldNum" sz="quarter" idx="5"/>
          </p:nvPr>
        </p:nvSpPr>
        <p:spPr>
          <a:noFill/>
        </p:spPr>
        <p:txBody>
          <a:bodyPr/>
          <a:lstStyle/>
          <a:p>
            <a:fld id="{B466E2EE-7A29-47CB-99BF-14C89CAE5FF6}" type="slidenum">
              <a:rPr lang="en-US"/>
              <a:pPr/>
              <a:t>129</a:t>
            </a:fld>
            <a:endParaRPr lang="en-US"/>
          </a:p>
        </p:txBody>
      </p:sp>
      <p:sp>
        <p:nvSpPr>
          <p:cNvPr id="384003" name="Rectangle 2"/>
          <p:cNvSpPr>
            <a:spLocks noGrp="1" noRot="1" noChangeAspect="1" noChangeArrowheads="1" noTextEdit="1"/>
          </p:cNvSpPr>
          <p:nvPr>
            <p:ph type="sldImg"/>
          </p:nvPr>
        </p:nvSpPr>
        <p:spPr>
          <a:ln/>
        </p:spPr>
      </p:sp>
      <p:sp>
        <p:nvSpPr>
          <p:cNvPr id="384004" name="Rectangle 3"/>
          <p:cNvSpPr>
            <a:spLocks noGrp="1" noChangeArrowheads="1"/>
          </p:cNvSpPr>
          <p:nvPr>
            <p:ph type="body" idx="1"/>
          </p:nvPr>
        </p:nvSpPr>
        <p:spPr>
          <a:xfrm>
            <a:off x="914400" y="4343400"/>
            <a:ext cx="5029200" cy="2084388"/>
          </a:xfrm>
          <a:noFill/>
          <a:ln/>
        </p:spPr>
        <p:txBody>
          <a:bodyPr/>
          <a:lstStyle/>
          <a:p>
            <a:r>
              <a:rPr lang="en-US" smtClean="0"/>
              <a:t>Byron did not write a novel that summer, but instead wrote a poem, inspired by the cold and gloomy weather.  It was first discovered by American scientists in the context of the study of nuclear winter, in the 1980s.  Russian scientists reminded them about it, having read the poem in a Russian translation by Turgenev.  It goes like this:  [read it]   It would not really be that bad after a volcanic eruption, but it would following the cold and dark after a nuclear holocaust.  But after all, we have to give him poetic license.</a:t>
            </a:r>
          </a:p>
          <a:p>
            <a:endParaRPr lang="en-US" smtClean="0"/>
          </a:p>
          <a:p>
            <a:r>
              <a:rPr lang="en-US" smtClean="0"/>
              <a:t>Sketch of Byron from http://englishhistory.net/byron/images/by1818.jpg</a:t>
            </a:r>
          </a:p>
          <a:p>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p:cNvSpPr>
            <a:spLocks noGrp="1" noChangeArrowheads="1"/>
          </p:cNvSpPr>
          <p:nvPr>
            <p:ph type="sldNum" sz="quarter" idx="5"/>
          </p:nvPr>
        </p:nvSpPr>
        <p:spPr>
          <a:noFill/>
        </p:spPr>
        <p:txBody>
          <a:bodyPr/>
          <a:lstStyle/>
          <a:p>
            <a:fld id="{D3C51AF6-BCD4-4D63-B28C-02317FA3FE4D}" type="slidenum">
              <a:rPr lang="en-US"/>
              <a:pPr/>
              <a:t>13</a:t>
            </a:fld>
            <a:endParaRPr lang="en-US"/>
          </a:p>
        </p:txBody>
      </p:sp>
      <p:sp>
        <p:nvSpPr>
          <p:cNvPr id="276483" name="Rectangle 2"/>
          <p:cNvSpPr>
            <a:spLocks noGrp="1" noRot="1" noChangeAspect="1" noChangeArrowheads="1" noTextEdit="1"/>
          </p:cNvSpPr>
          <p:nvPr>
            <p:ph type="sldImg"/>
          </p:nvPr>
        </p:nvSpPr>
        <p:spPr>
          <a:ln/>
        </p:spPr>
      </p:sp>
      <p:sp>
        <p:nvSpPr>
          <p:cNvPr id="276484" name="Rectangle 3"/>
          <p:cNvSpPr>
            <a:spLocks noGrp="1" noChangeArrowheads="1"/>
          </p:cNvSpPr>
          <p:nvPr>
            <p:ph type="body" idx="1"/>
          </p:nvPr>
        </p:nvSpPr>
        <p:spPr>
          <a:xfrm>
            <a:off x="914400" y="4343400"/>
            <a:ext cx="5029200" cy="4129088"/>
          </a:xfrm>
          <a:noFill/>
          <a:ln/>
        </p:spPr>
        <p:txBody>
          <a:bodyPr/>
          <a:lstStyle/>
          <a:p>
            <a:r>
              <a:rPr lang="en-US" smtClean="0"/>
              <a:t>Nuclear winter, the climatic effects of large scale nuclear holocaust, in which the smoke from the fires would cause rapid surface cooling and darkness, is not an experiment we want to actually conduct.  We can validate parts of the theory by observing that stratospheric aerosols get rapidly transported around the world after volcanic eruptions, and that these aerosol clouds produce surface cooling.</a:t>
            </a:r>
          </a:p>
          <a:p>
            <a:endParaRPr lang="en-US" smtClean="0"/>
          </a:p>
          <a:p>
            <a:r>
              <a:rPr lang="en-US" smtClean="0"/>
              <a:t>We can test climate models by using them to simulate past climate change.  By correctly specifying natural causes of climate change, mainly solar variations and volcanic eruptions, and simulating the climate response, we can compare the climate change to what actually happened and see if the anthropogenic forcings can explain this difference.  To do this, we need to accurately know the record of past volcanic eruptions.</a:t>
            </a:r>
          </a:p>
          <a:p>
            <a:endParaRPr lang="en-US" smtClean="0"/>
          </a:p>
          <a:p>
            <a:pPr>
              <a:lnSpc>
                <a:spcPct val="120000"/>
              </a:lnSpc>
              <a:spcBef>
                <a:spcPct val="0"/>
              </a:spcBef>
            </a:pPr>
            <a:r>
              <a:rPr lang="en-US" smtClean="0"/>
              <a:t>Volcanic eruptions cause changes in the carbon cycle, through their effects on diffuse radiation.  This helps to better understand interannual variations of CO</a:t>
            </a:r>
            <a:r>
              <a:rPr lang="en-US" baseline="-25000" smtClean="0"/>
              <a:t>2</a:t>
            </a:r>
            <a:r>
              <a:rPr lang="en-US" smtClean="0"/>
              <a:t>.   Rapid cooling following volcanic eruptions can, for example, produce more sea ice and allow polar bears to have more cubs.  This positive effect on polar bears serves as a warning to them following the opposite effects which will happen with global warming.</a:t>
            </a: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04B54F5-F430-4DD6-A17D-DB5050290683}" type="slidenum">
              <a:rPr lang="en-US" smtClean="0"/>
              <a:pPr>
                <a:defRPr/>
              </a:pPr>
              <a:t>130</a:t>
            </a:fld>
            <a:endParaRPr 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7"/>
          <p:cNvSpPr>
            <a:spLocks noGrp="1" noChangeArrowheads="1"/>
          </p:cNvSpPr>
          <p:nvPr>
            <p:ph type="sldNum" sz="quarter" idx="5"/>
          </p:nvPr>
        </p:nvSpPr>
        <p:spPr>
          <a:noFill/>
        </p:spPr>
        <p:txBody>
          <a:bodyPr/>
          <a:lstStyle/>
          <a:p>
            <a:fld id="{6FD4729F-C8DE-4160-A8DC-661460FD1240}" type="slidenum">
              <a:rPr lang="en-US"/>
              <a:pPr/>
              <a:t>131</a:t>
            </a:fld>
            <a:endParaRPr lang="en-US"/>
          </a:p>
        </p:txBody>
      </p:sp>
      <p:sp>
        <p:nvSpPr>
          <p:cNvPr id="385027" name="Rectangle 2"/>
          <p:cNvSpPr>
            <a:spLocks noGrp="1" noRot="1" noChangeAspect="1" noChangeArrowheads="1" noTextEdit="1"/>
          </p:cNvSpPr>
          <p:nvPr>
            <p:ph type="sldImg"/>
          </p:nvPr>
        </p:nvSpPr>
        <p:spPr>
          <a:ln/>
        </p:spPr>
      </p:sp>
      <p:sp>
        <p:nvSpPr>
          <p:cNvPr id="385028" name="Rectangle 3"/>
          <p:cNvSpPr>
            <a:spLocks noGrp="1" noChangeArrowheads="1"/>
          </p:cNvSpPr>
          <p:nvPr>
            <p:ph type="body" idx="1"/>
          </p:nvPr>
        </p:nvSpPr>
        <p:spPr>
          <a:xfrm>
            <a:off x="914400" y="4343400"/>
            <a:ext cx="5029200" cy="3656013"/>
          </a:xfrm>
          <a:noFill/>
          <a:ln/>
        </p:spPr>
        <p:txBody>
          <a:bodyPr/>
          <a:lstStyle/>
          <a:p>
            <a:r>
              <a:rPr lang="en-US" smtClean="0"/>
              <a:t>The eruption of Krakatau in Indonesia on August 27, 1883, produced the loudest sound ever documented in history.  The volcano is sometimes misspelled as </a:t>
            </a:r>
            <a:r>
              <a:rPr lang="ja-JP" altLang="en-US" smtClean="0"/>
              <a:t>“</a:t>
            </a:r>
            <a:r>
              <a:rPr lang="en-US" altLang="ja-JP" smtClean="0"/>
              <a:t>Krakatoa,</a:t>
            </a:r>
            <a:r>
              <a:rPr lang="ja-JP" altLang="en-US" smtClean="0"/>
              <a:t>”</a:t>
            </a:r>
            <a:r>
              <a:rPr lang="en-US" altLang="ja-JP" smtClean="0"/>
              <a:t> because of a mistake by British journalists at the time of the eruption.  This 100 rupiah note shows Anak Gunung Krakatau, the child of Mt. Krakatau, which has grown in the Sunda Straits between Java and Sumatra as the island has started to rebuild itself since the 1883 eruption.  The eruption also produced a massive tsunami that was felt around the world. The British Royal Society published a massive study of the eruption (Symons, 1888), and Simkin and Fiske (1983) updated it on the 100th anniversary of the eruption. For more information, you could also look at http://www.drgeorgepc.com/Vocano1883Krakatoa.html </a:t>
            </a:r>
          </a:p>
          <a:p>
            <a:endParaRPr lang="en-US" smtClean="0"/>
          </a:p>
          <a:p>
            <a:r>
              <a:rPr lang="en-US" smtClean="0"/>
              <a:t>Simkin, T., and R. S. Fiske, </a:t>
            </a:r>
            <a:r>
              <a:rPr lang="en-US" i="1" smtClean="0"/>
              <a:t>Krakatau 1883: The Volcanic Eruption and Its Effects</a:t>
            </a:r>
            <a:r>
              <a:rPr lang="en-US" smtClean="0"/>
              <a:t>, Smithsonian, Washington, D.C., 464 pp., 1983.</a:t>
            </a:r>
          </a:p>
          <a:p>
            <a:endParaRPr lang="en-US" smtClean="0"/>
          </a:p>
          <a:p>
            <a:r>
              <a:rPr lang="en-US" smtClean="0"/>
              <a:t>Symons, G. J., Editor, </a:t>
            </a:r>
            <a:r>
              <a:rPr lang="en-US" i="1" smtClean="0"/>
              <a:t>The Eruption of Krakatoa, and Subsequent Phenomena</a:t>
            </a:r>
            <a:r>
              <a:rPr lang="en-US" smtClean="0"/>
              <a:t>, Trübner, London, England, 494 pp., 1888.</a:t>
            </a:r>
          </a:p>
          <a:p>
            <a:endParaRPr lang="en-US" smtClean="0"/>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7"/>
          <p:cNvSpPr>
            <a:spLocks noGrp="1" noChangeArrowheads="1"/>
          </p:cNvSpPr>
          <p:nvPr>
            <p:ph type="sldNum" sz="quarter" idx="5"/>
          </p:nvPr>
        </p:nvSpPr>
        <p:spPr>
          <a:noFill/>
        </p:spPr>
        <p:txBody>
          <a:bodyPr/>
          <a:lstStyle/>
          <a:p>
            <a:fld id="{7FFFB0CA-D9C9-402D-9FF3-9D4F89CECF1F}" type="slidenum">
              <a:rPr lang="en-US"/>
              <a:pPr/>
              <a:t>132</a:t>
            </a:fld>
            <a:endParaRPr lang="en-US"/>
          </a:p>
        </p:txBody>
      </p:sp>
      <p:sp>
        <p:nvSpPr>
          <p:cNvPr id="386051" name="Rectangle 2"/>
          <p:cNvSpPr>
            <a:spLocks noGrp="1" noRot="1" noChangeAspect="1" noChangeArrowheads="1" noTextEdit="1"/>
          </p:cNvSpPr>
          <p:nvPr>
            <p:ph type="sldImg"/>
          </p:nvPr>
        </p:nvSpPr>
        <p:spPr>
          <a:ln/>
        </p:spPr>
      </p:sp>
      <p:sp>
        <p:nvSpPr>
          <p:cNvPr id="386052" name="Rectangle 3"/>
          <p:cNvSpPr>
            <a:spLocks noGrp="1" noChangeArrowheads="1"/>
          </p:cNvSpPr>
          <p:nvPr>
            <p:ph type="body" idx="1"/>
          </p:nvPr>
        </p:nvSpPr>
        <p:spPr>
          <a:xfrm>
            <a:off x="914400" y="4343400"/>
            <a:ext cx="5029200" cy="2687638"/>
          </a:xfrm>
          <a:noFill/>
          <a:ln/>
        </p:spPr>
        <p:txBody>
          <a:bodyPr/>
          <a:lstStyle/>
          <a:p>
            <a:r>
              <a:rPr lang="en-US" smtClean="0"/>
              <a:t>From a study by Verbeek (1885) quoted in Symons (1888), the records of surface air pressure, air temperature, vapor pressure and relative humidity are plotted at Batavia (now called Jakarta) for the day before the eruption, the day of the eruption, and the next day.  The curves for Aug. 27 are colored red.  The pressure curves show the normal tidal diurnal cycle of pressure in the tropics.  On the day of the eruption, huge pressure waves can be seen in the barograph trace, which are manifestations of the sound waves from the explosion.  The temperature record is expanded in the next slide.</a:t>
            </a:r>
          </a:p>
          <a:p>
            <a:endParaRPr lang="en-US" smtClean="0"/>
          </a:p>
          <a:p>
            <a:r>
              <a:rPr lang="en-US" smtClean="0"/>
              <a:t>Symons, G. J., Editor, </a:t>
            </a:r>
            <a:r>
              <a:rPr lang="en-US" i="1" smtClean="0"/>
              <a:t>The Eruption of Krakatoa, and Subsequent Phenomena</a:t>
            </a:r>
            <a:r>
              <a:rPr lang="en-US" smtClean="0"/>
              <a:t>, Trübner, London, England, 494 pp., 1888.</a:t>
            </a:r>
          </a:p>
          <a:p>
            <a:endParaRPr lang="en-US" smtClean="0"/>
          </a:p>
          <a:p>
            <a:endParaRPr lang="en-US" smtClean="0"/>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7"/>
          <p:cNvSpPr>
            <a:spLocks noGrp="1" noChangeArrowheads="1"/>
          </p:cNvSpPr>
          <p:nvPr>
            <p:ph type="sldNum" sz="quarter" idx="5"/>
          </p:nvPr>
        </p:nvSpPr>
        <p:spPr>
          <a:noFill/>
        </p:spPr>
        <p:txBody>
          <a:bodyPr/>
          <a:lstStyle/>
          <a:p>
            <a:fld id="{EDD53F9A-5691-4289-8534-7E2F266BFCE9}" type="slidenum">
              <a:rPr lang="en-US"/>
              <a:pPr/>
              <a:t>133</a:t>
            </a:fld>
            <a:endParaRPr lang="en-US"/>
          </a:p>
        </p:txBody>
      </p:sp>
      <p:sp>
        <p:nvSpPr>
          <p:cNvPr id="387075" name="Rectangle 2"/>
          <p:cNvSpPr>
            <a:spLocks noGrp="1" noRot="1" noChangeAspect="1" noChangeArrowheads="1" noTextEdit="1"/>
          </p:cNvSpPr>
          <p:nvPr>
            <p:ph type="sldImg"/>
          </p:nvPr>
        </p:nvSpPr>
        <p:spPr>
          <a:ln/>
        </p:spPr>
      </p:sp>
      <p:sp>
        <p:nvSpPr>
          <p:cNvPr id="387076" name="Rectangle 3"/>
          <p:cNvSpPr>
            <a:spLocks noGrp="1" noChangeArrowheads="1"/>
          </p:cNvSpPr>
          <p:nvPr>
            <p:ph type="body" idx="1"/>
          </p:nvPr>
        </p:nvSpPr>
        <p:spPr>
          <a:xfrm>
            <a:off x="914400" y="4343400"/>
            <a:ext cx="5029200" cy="2322513"/>
          </a:xfrm>
          <a:noFill/>
          <a:ln/>
        </p:spPr>
        <p:txBody>
          <a:bodyPr/>
          <a:lstStyle/>
          <a:p>
            <a:r>
              <a:rPr lang="en-US" smtClean="0"/>
              <a:t>As the aerosol cloud moved over Batavia, daytime temperatures were about 8°C colder than average.  That next night the temperature was about 4°C colder, but temperatures returned to normal by the next afternoon, as the aerosol cloud moved off.  This short surface temperature response was also observed to occur after Mount St. Helens in 1980 and Pinatubo in 1991, as shown later.</a:t>
            </a:r>
          </a:p>
          <a:p>
            <a:endParaRPr lang="en-US" smtClean="0"/>
          </a:p>
          <a:p>
            <a:r>
              <a:rPr lang="en-US" smtClean="0"/>
              <a:t>Symons, G. J., Editor, </a:t>
            </a:r>
            <a:r>
              <a:rPr lang="en-US" i="1" smtClean="0"/>
              <a:t>The Eruption of Krakatoa, and Subsequent Phenomena</a:t>
            </a:r>
            <a:r>
              <a:rPr lang="en-US" smtClean="0"/>
              <a:t>, Trübner, London, England, 494 pp., 1888.</a:t>
            </a:r>
          </a:p>
          <a:p>
            <a:endParaRPr lang="en-US" smtClean="0"/>
          </a:p>
          <a:p>
            <a:endParaRPr lang="en-US" smtClean="0"/>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7"/>
          <p:cNvSpPr>
            <a:spLocks noGrp="1" noChangeArrowheads="1"/>
          </p:cNvSpPr>
          <p:nvPr>
            <p:ph type="sldNum" sz="quarter" idx="5"/>
          </p:nvPr>
        </p:nvSpPr>
        <p:spPr>
          <a:noFill/>
        </p:spPr>
        <p:txBody>
          <a:bodyPr/>
          <a:lstStyle/>
          <a:p>
            <a:fld id="{2E16761C-03EB-47CD-804D-3E1D08B4BF5E}" type="slidenum">
              <a:rPr lang="en-US"/>
              <a:pPr/>
              <a:t>134</a:t>
            </a:fld>
            <a:endParaRPr lang="en-US"/>
          </a:p>
        </p:txBody>
      </p:sp>
      <p:sp>
        <p:nvSpPr>
          <p:cNvPr id="388099" name="Rectangle 2"/>
          <p:cNvSpPr>
            <a:spLocks noGrp="1" noRot="1" noChangeAspect="1" noChangeArrowheads="1" noTextEdit="1"/>
          </p:cNvSpPr>
          <p:nvPr>
            <p:ph type="sldImg"/>
          </p:nvPr>
        </p:nvSpPr>
        <p:spPr>
          <a:ln/>
        </p:spPr>
      </p:sp>
      <p:sp>
        <p:nvSpPr>
          <p:cNvPr id="388100" name="Rectangle 3"/>
          <p:cNvSpPr>
            <a:spLocks noGrp="1" noChangeArrowheads="1"/>
          </p:cNvSpPr>
          <p:nvPr>
            <p:ph type="body" idx="1"/>
          </p:nvPr>
        </p:nvSpPr>
        <p:spPr>
          <a:xfrm>
            <a:off x="914400" y="4343400"/>
            <a:ext cx="5029200" cy="6053138"/>
          </a:xfrm>
          <a:noFill/>
          <a:ln/>
        </p:spPr>
        <p:txBody>
          <a:bodyPr/>
          <a:lstStyle/>
          <a:p>
            <a:r>
              <a:rPr lang="en-US" smtClean="0"/>
              <a:t>The pressure waves shown for Batavia occurred on barometers around the world as the atmospheric ripple propagated away from Krakatau, like ripples in a pond after a stone is thrown in.  Here maps are shown with contours of constant time when the pressure wave passed.  Symons (1888) was able to track the wave on more than three complete circuits of the globe during the next five days.  Distortions from circular contours were caused by different temperature and topographic configurations of the atmosphere, which affected the propagation speed.  Number on the curves are hours after midnight, Aug. 26-27, the night before the eruption, local time.  The approximately 33-hour period for the wave to circle the Earth corresponds to a speed of about 330 m s</a:t>
            </a:r>
            <a:r>
              <a:rPr lang="en-US" baseline="30000" smtClean="0"/>
              <a:t>-1</a:t>
            </a:r>
            <a:r>
              <a:rPr lang="en-US" smtClean="0"/>
              <a:t>, and contributed to theoretical understanding of wave propagation in the atmosphere.  For more information, see:</a:t>
            </a:r>
          </a:p>
          <a:p>
            <a:endParaRPr lang="en-US" smtClean="0"/>
          </a:p>
          <a:p>
            <a:r>
              <a:rPr lang="en-US" smtClean="0"/>
              <a:t>Taylor, G. I., 1929: Waves and tides in the atmosphere. </a:t>
            </a:r>
            <a:r>
              <a:rPr lang="en-US" i="1" smtClean="0"/>
              <a:t>Proc. Roy. Soc.</a:t>
            </a:r>
            <a:r>
              <a:rPr lang="en-US" smtClean="0"/>
              <a:t>, </a:t>
            </a:r>
            <a:r>
              <a:rPr lang="en-US" b="1" smtClean="0"/>
              <a:t>A126</a:t>
            </a:r>
            <a:r>
              <a:rPr lang="en-US" smtClean="0"/>
              <a:t>, 169–183.</a:t>
            </a:r>
          </a:p>
          <a:p>
            <a:endParaRPr lang="en-US" smtClean="0"/>
          </a:p>
          <a:p>
            <a:r>
              <a:rPr lang="en-US" smtClean="0"/>
              <a:t>Hamilton, K., and R. Garcia, 1986: Theory and observations of the short period normal mode oscillations of the atmosphere. </a:t>
            </a:r>
            <a:r>
              <a:rPr lang="en-US" i="1" smtClean="0"/>
              <a:t>J. Geophys. Res.</a:t>
            </a:r>
            <a:r>
              <a:rPr lang="en-US" smtClean="0"/>
              <a:t>, </a:t>
            </a:r>
            <a:r>
              <a:rPr lang="en-US" b="1" smtClean="0"/>
              <a:t>91</a:t>
            </a:r>
            <a:r>
              <a:rPr lang="en-US" smtClean="0"/>
              <a:t>, 11,867–11,875.</a:t>
            </a:r>
          </a:p>
          <a:p>
            <a:endParaRPr lang="en-US" smtClean="0"/>
          </a:p>
          <a:p>
            <a:r>
              <a:rPr lang="en-US" smtClean="0"/>
              <a:t>Hamilton, Kevin, 2005:  Explosive volcanic eruptions and the atmosphere, </a:t>
            </a:r>
            <a:r>
              <a:rPr lang="en-US" i="1" smtClean="0"/>
              <a:t>IPRC Climate</a:t>
            </a:r>
            <a:r>
              <a:rPr lang="en-US" smtClean="0"/>
              <a:t>, </a:t>
            </a:r>
            <a:r>
              <a:rPr lang="en-US" b="1" smtClean="0"/>
              <a:t>4</a:t>
            </a:r>
            <a:r>
              <a:rPr lang="en-US" smtClean="0"/>
              <a:t>, no. 2, 7-9.</a:t>
            </a:r>
          </a:p>
          <a:p>
            <a:endParaRPr lang="en-US" smtClean="0"/>
          </a:p>
          <a:p>
            <a:r>
              <a:rPr lang="en-US" smtClean="0"/>
              <a:t>Symons, G. J., Editor, </a:t>
            </a:r>
            <a:r>
              <a:rPr lang="en-US" i="1" smtClean="0"/>
              <a:t>The Eruption of Krakatoa, and Subsequent Phenomena</a:t>
            </a:r>
            <a:r>
              <a:rPr lang="en-US" smtClean="0"/>
              <a:t>, Trübner, London, England, 494 pp., 1888.</a:t>
            </a:r>
          </a:p>
          <a:p>
            <a:endParaRPr lang="en-US" smtClean="0"/>
          </a:p>
          <a:p>
            <a:endParaRPr lang="en-US" smtClean="0"/>
          </a:p>
          <a:p>
            <a:endParaRPr lang="en-US" smtClean="0"/>
          </a:p>
          <a:p>
            <a:endParaRPr lang="en-US" smtClean="0"/>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7"/>
          <p:cNvSpPr>
            <a:spLocks noGrp="1" noChangeArrowheads="1"/>
          </p:cNvSpPr>
          <p:nvPr>
            <p:ph type="sldNum" sz="quarter" idx="5"/>
          </p:nvPr>
        </p:nvSpPr>
        <p:spPr>
          <a:noFill/>
        </p:spPr>
        <p:txBody>
          <a:bodyPr/>
          <a:lstStyle/>
          <a:p>
            <a:fld id="{8D90B2E6-C17A-4181-B8F3-F9233B08A486}" type="slidenum">
              <a:rPr lang="en-US"/>
              <a:pPr/>
              <a:t>135</a:t>
            </a:fld>
            <a:endParaRPr lang="en-US"/>
          </a:p>
        </p:txBody>
      </p:sp>
      <p:sp>
        <p:nvSpPr>
          <p:cNvPr id="389123" name="Rectangle 2"/>
          <p:cNvSpPr>
            <a:spLocks noGrp="1" noRot="1" noChangeAspect="1" noChangeArrowheads="1" noTextEdit="1"/>
          </p:cNvSpPr>
          <p:nvPr>
            <p:ph type="sldImg"/>
          </p:nvPr>
        </p:nvSpPr>
        <p:spPr>
          <a:ln/>
        </p:spPr>
      </p:sp>
      <p:sp>
        <p:nvSpPr>
          <p:cNvPr id="389124" name="Rectangle 3"/>
          <p:cNvSpPr>
            <a:spLocks noGrp="1" noChangeArrowheads="1"/>
          </p:cNvSpPr>
          <p:nvPr>
            <p:ph type="body" idx="1"/>
          </p:nvPr>
        </p:nvSpPr>
        <p:spPr>
          <a:xfrm>
            <a:off x="914400" y="4343400"/>
            <a:ext cx="5029200" cy="1354138"/>
          </a:xfrm>
          <a:noFill/>
          <a:ln/>
        </p:spPr>
        <p:txBody>
          <a:bodyPr/>
          <a:lstStyle/>
          <a:p>
            <a:r>
              <a:rPr lang="en-US" smtClean="0"/>
              <a:t>On June 6, 1912, the Novarupta volcano in Alaska erupted, which      Photo from Martin (1913).</a:t>
            </a:r>
          </a:p>
          <a:p>
            <a:endParaRPr lang="en-US" smtClean="0"/>
          </a:p>
          <a:p>
            <a:r>
              <a:rPr lang="en-US" smtClean="0"/>
              <a:t>Martin, George C., 1913:  The Recent Eruption of Katmai Volcano in Alaska. </a:t>
            </a:r>
            <a:r>
              <a:rPr lang="en-US" i="1" smtClean="0"/>
              <a:t>National Geographic</a:t>
            </a:r>
            <a:r>
              <a:rPr lang="en-US" smtClean="0"/>
              <a:t>, Feb., 131-181. </a:t>
            </a:r>
          </a:p>
          <a:p>
            <a:endParaRPr lang="en-US" smtClean="0"/>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7"/>
          <p:cNvSpPr>
            <a:spLocks noGrp="1" noChangeArrowheads="1"/>
          </p:cNvSpPr>
          <p:nvPr>
            <p:ph type="sldNum" sz="quarter" idx="5"/>
          </p:nvPr>
        </p:nvSpPr>
        <p:spPr>
          <a:noFill/>
        </p:spPr>
        <p:txBody>
          <a:bodyPr/>
          <a:lstStyle/>
          <a:p>
            <a:fld id="{375950F0-AC8B-434E-914E-A6036AE5391F}" type="slidenum">
              <a:rPr lang="en-US"/>
              <a:pPr/>
              <a:t>136</a:t>
            </a:fld>
            <a:endParaRPr lang="en-US"/>
          </a:p>
        </p:txBody>
      </p:sp>
      <p:sp>
        <p:nvSpPr>
          <p:cNvPr id="390147" name="Rectangle 2"/>
          <p:cNvSpPr>
            <a:spLocks noGrp="1" noRot="1" noChangeAspect="1" noChangeArrowheads="1" noTextEdit="1"/>
          </p:cNvSpPr>
          <p:nvPr>
            <p:ph type="sldImg"/>
          </p:nvPr>
        </p:nvSpPr>
        <p:spPr>
          <a:ln/>
        </p:spPr>
      </p:sp>
      <p:sp>
        <p:nvSpPr>
          <p:cNvPr id="390148" name="Rectangle 3"/>
          <p:cNvSpPr>
            <a:spLocks noGrp="1" noChangeArrowheads="1"/>
          </p:cNvSpPr>
          <p:nvPr>
            <p:ph type="body" idx="1"/>
          </p:nvPr>
        </p:nvSpPr>
        <p:spPr>
          <a:xfrm>
            <a:off x="914400" y="4343400"/>
            <a:ext cx="5029200" cy="1755775"/>
          </a:xfrm>
          <a:noFill/>
          <a:ln/>
        </p:spPr>
        <p:txBody>
          <a:bodyPr/>
          <a:lstStyle/>
          <a:p>
            <a:r>
              <a:rPr lang="en-US" smtClean="0"/>
              <a:t>We conducted GCM simulations to see how high latitude stratospheric eruptions would affect climate.  The results are published by Oman et al. (2005).</a:t>
            </a:r>
          </a:p>
          <a:p>
            <a:endParaRPr lang="en-US" smtClean="0"/>
          </a:p>
          <a:p>
            <a:pPr>
              <a:spcBef>
                <a:spcPct val="50000"/>
              </a:spcBef>
            </a:pPr>
            <a:r>
              <a:rPr lang="it-IT" smtClean="0"/>
              <a:t>Oman, Luke, Alan Robock, Georgiy Stenchikov, Gavin A. Schmidt, and Reto Ruedy, 2005:  Climatic response to high latitude volcanic eruptions. </a:t>
            </a:r>
            <a:r>
              <a:rPr lang="en-US" smtClean="0"/>
              <a:t> </a:t>
            </a:r>
            <a:r>
              <a:rPr lang="en-US" i="1" smtClean="0"/>
              <a:t>J. Geophys. Res</a:t>
            </a:r>
            <a:r>
              <a:rPr lang="en-US" smtClean="0"/>
              <a:t>., </a:t>
            </a:r>
            <a:r>
              <a:rPr lang="en-US" b="1" smtClean="0"/>
              <a:t>110</a:t>
            </a:r>
            <a:r>
              <a:rPr lang="en-US" smtClean="0"/>
              <a:t> (D13), D13103, doi:10.1029/2004JD005487. </a:t>
            </a:r>
          </a:p>
          <a:p>
            <a:endParaRPr lang="en-US" smtClean="0"/>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7"/>
          <p:cNvSpPr>
            <a:spLocks noGrp="1" noChangeArrowheads="1"/>
          </p:cNvSpPr>
          <p:nvPr>
            <p:ph type="sldNum" sz="quarter" idx="5"/>
          </p:nvPr>
        </p:nvSpPr>
        <p:spPr>
          <a:noFill/>
        </p:spPr>
        <p:txBody>
          <a:bodyPr/>
          <a:lstStyle/>
          <a:p>
            <a:fld id="{89A7C599-F498-4E46-87B9-CC4F6FD521A9}" type="slidenum">
              <a:rPr lang="en-US"/>
              <a:pPr/>
              <a:t>137</a:t>
            </a:fld>
            <a:endParaRPr lang="en-US"/>
          </a:p>
        </p:txBody>
      </p:sp>
      <p:sp>
        <p:nvSpPr>
          <p:cNvPr id="391171" name="Rectangle 2"/>
          <p:cNvSpPr>
            <a:spLocks noGrp="1" noRot="1" noChangeAspect="1" noChangeArrowheads="1" noTextEdit="1"/>
          </p:cNvSpPr>
          <p:nvPr>
            <p:ph type="sldImg"/>
          </p:nvPr>
        </p:nvSpPr>
        <p:spPr>
          <a:ln/>
        </p:spPr>
      </p:sp>
      <p:sp>
        <p:nvSpPr>
          <p:cNvPr id="391172" name="Rectangle 3"/>
          <p:cNvSpPr>
            <a:spLocks noGrp="1" noChangeArrowheads="1"/>
          </p:cNvSpPr>
          <p:nvPr>
            <p:ph type="body" idx="1"/>
          </p:nvPr>
        </p:nvSpPr>
        <p:spPr>
          <a:xfrm>
            <a:off x="914400" y="4343400"/>
            <a:ext cx="5029200" cy="1573213"/>
          </a:xfrm>
          <a:noFill/>
          <a:ln/>
        </p:spPr>
        <p:txBody>
          <a:bodyPr/>
          <a:lstStyle/>
          <a:p>
            <a:r>
              <a:rPr lang="en-US" smtClean="0"/>
              <a:t>This is the distribution in latitude and time of the optical depth of the specified aerosols.  Fig.1 from Oman et al. (2005).</a:t>
            </a:r>
          </a:p>
          <a:p>
            <a:endParaRPr lang="en-US" smtClean="0"/>
          </a:p>
          <a:p>
            <a:pPr>
              <a:spcBef>
                <a:spcPct val="50000"/>
              </a:spcBef>
            </a:pPr>
            <a:r>
              <a:rPr lang="it-IT" smtClean="0"/>
              <a:t>Oman, Luke, Alan Robock, Georgiy Stenchikov, Gavin A. Schmidt, and Reto Ruedy, 2005:  Climatic response to high latitude volcanic eruptions. </a:t>
            </a:r>
            <a:r>
              <a:rPr lang="en-US" smtClean="0"/>
              <a:t> </a:t>
            </a:r>
            <a:r>
              <a:rPr lang="en-US" i="1" smtClean="0"/>
              <a:t>J. Geophys. Res</a:t>
            </a:r>
            <a:r>
              <a:rPr lang="en-US" smtClean="0"/>
              <a:t>., </a:t>
            </a:r>
            <a:r>
              <a:rPr lang="en-US" b="1" smtClean="0"/>
              <a:t>110</a:t>
            </a:r>
            <a:r>
              <a:rPr lang="en-US" smtClean="0"/>
              <a:t> (D13), D13103, doi:10.1029/2004JD005487. </a:t>
            </a:r>
          </a:p>
          <a:p>
            <a:endParaRPr lang="en-US" smtClean="0"/>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7"/>
          <p:cNvSpPr>
            <a:spLocks noGrp="1" noChangeArrowheads="1"/>
          </p:cNvSpPr>
          <p:nvPr>
            <p:ph type="sldNum" sz="quarter" idx="5"/>
          </p:nvPr>
        </p:nvSpPr>
        <p:spPr>
          <a:noFill/>
        </p:spPr>
        <p:txBody>
          <a:bodyPr/>
          <a:lstStyle/>
          <a:p>
            <a:fld id="{6C289BF5-1004-4CDC-A8D5-1A53D526DFEA}" type="slidenum">
              <a:rPr lang="en-US"/>
              <a:pPr/>
              <a:t>138</a:t>
            </a:fld>
            <a:endParaRPr lang="en-US"/>
          </a:p>
        </p:txBody>
      </p:sp>
      <p:sp>
        <p:nvSpPr>
          <p:cNvPr id="392195" name="Rectangle 2"/>
          <p:cNvSpPr>
            <a:spLocks noGrp="1" noRot="1" noChangeAspect="1" noChangeArrowheads="1" noTextEdit="1"/>
          </p:cNvSpPr>
          <p:nvPr>
            <p:ph type="sldImg"/>
          </p:nvPr>
        </p:nvSpPr>
        <p:spPr>
          <a:ln/>
        </p:spPr>
      </p:sp>
      <p:sp>
        <p:nvSpPr>
          <p:cNvPr id="392196" name="Rectangle 3"/>
          <p:cNvSpPr>
            <a:spLocks noGrp="1" noChangeArrowheads="1"/>
          </p:cNvSpPr>
          <p:nvPr>
            <p:ph type="body" idx="1"/>
          </p:nvPr>
        </p:nvSpPr>
        <p:spPr>
          <a:xfrm>
            <a:off x="914400" y="4343400"/>
            <a:ext cx="5029200" cy="1847850"/>
          </a:xfrm>
          <a:noFill/>
          <a:ln/>
        </p:spPr>
        <p:txBody>
          <a:bodyPr/>
          <a:lstStyle/>
          <a:p>
            <a:r>
              <a:rPr lang="en-US" smtClean="0"/>
              <a:t>This the change in the net radiation at the top of the atmosphere from the volcanic aerosols. Fig.3 from Oman et al. (2005).</a:t>
            </a:r>
          </a:p>
          <a:p>
            <a:endParaRPr lang="en-US" smtClean="0"/>
          </a:p>
          <a:p>
            <a:pPr>
              <a:spcBef>
                <a:spcPct val="50000"/>
              </a:spcBef>
            </a:pPr>
            <a:r>
              <a:rPr lang="it-IT" smtClean="0"/>
              <a:t>Oman, Luke, Alan Robock, Georgiy Stenchikov, Gavin A. Schmidt, and Reto Ruedy, 2005:  Climatic response to high latitude volcanic eruptions. </a:t>
            </a:r>
            <a:r>
              <a:rPr lang="en-US" smtClean="0"/>
              <a:t> </a:t>
            </a:r>
            <a:r>
              <a:rPr lang="en-US" i="1" smtClean="0"/>
              <a:t>J. Geophys. Res</a:t>
            </a:r>
            <a:r>
              <a:rPr lang="en-US" smtClean="0"/>
              <a:t>., </a:t>
            </a:r>
            <a:r>
              <a:rPr lang="en-US" b="1" smtClean="0"/>
              <a:t>110</a:t>
            </a:r>
            <a:r>
              <a:rPr lang="en-US" smtClean="0"/>
              <a:t> (D13), D13103, doi:10.1029/2004JD005487. </a:t>
            </a:r>
          </a:p>
          <a:p>
            <a:pPr>
              <a:spcBef>
                <a:spcPct val="50000"/>
              </a:spcBef>
            </a:pPr>
            <a:r>
              <a:rPr lang="en-US" smtClean="0"/>
              <a:t> </a:t>
            </a:r>
          </a:p>
          <a:p>
            <a:endParaRPr lang="en-US" smtClean="0"/>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7"/>
          <p:cNvSpPr>
            <a:spLocks noGrp="1" noChangeArrowheads="1"/>
          </p:cNvSpPr>
          <p:nvPr>
            <p:ph type="sldNum" sz="quarter" idx="5"/>
          </p:nvPr>
        </p:nvSpPr>
        <p:spPr>
          <a:noFill/>
        </p:spPr>
        <p:txBody>
          <a:bodyPr/>
          <a:lstStyle/>
          <a:p>
            <a:fld id="{4CF4C7DF-B505-41C1-808D-98C191E6E0AA}" type="slidenum">
              <a:rPr lang="en-US"/>
              <a:pPr/>
              <a:t>139</a:t>
            </a:fld>
            <a:endParaRPr lang="en-US"/>
          </a:p>
        </p:txBody>
      </p:sp>
      <p:sp>
        <p:nvSpPr>
          <p:cNvPr id="393219" name="Rectangle 2"/>
          <p:cNvSpPr>
            <a:spLocks noGrp="1" noRot="1" noChangeAspect="1" noChangeArrowheads="1" noTextEdit="1"/>
          </p:cNvSpPr>
          <p:nvPr>
            <p:ph type="sldImg"/>
          </p:nvPr>
        </p:nvSpPr>
        <p:spPr>
          <a:ln/>
        </p:spPr>
      </p:sp>
      <p:sp>
        <p:nvSpPr>
          <p:cNvPr id="393220" name="Rectangle 3"/>
          <p:cNvSpPr>
            <a:spLocks noGrp="1" noChangeArrowheads="1"/>
          </p:cNvSpPr>
          <p:nvPr>
            <p:ph type="body" idx="1"/>
          </p:nvPr>
        </p:nvSpPr>
        <p:spPr>
          <a:xfrm>
            <a:off x="914400" y="4343400"/>
            <a:ext cx="5029200" cy="1755775"/>
          </a:xfrm>
          <a:noFill/>
          <a:ln/>
        </p:spPr>
        <p:txBody>
          <a:bodyPr/>
          <a:lstStyle/>
          <a:p>
            <a:r>
              <a:rPr lang="en-US" smtClean="0"/>
              <a:t>While Pinatubo (seen later) produced stratospheric heating independent of season, the heating from Katmai had a large seasonal cycle, because of the seasonal heating from above and below. Fig. 5 from Oman et al. (2005).</a:t>
            </a:r>
          </a:p>
          <a:p>
            <a:endParaRPr lang="en-US" smtClean="0"/>
          </a:p>
          <a:p>
            <a:pPr>
              <a:spcBef>
                <a:spcPct val="50000"/>
              </a:spcBef>
            </a:pPr>
            <a:r>
              <a:rPr lang="it-IT" smtClean="0"/>
              <a:t>Oman, Luke, Alan Robock, Georgiy Stenchikov, Gavin A. Schmidt, and Reto Ruedy, 2005:  Climatic response to high latitude volcanic eruptions. </a:t>
            </a:r>
            <a:r>
              <a:rPr lang="en-US" smtClean="0"/>
              <a:t> </a:t>
            </a:r>
            <a:r>
              <a:rPr lang="en-US" i="1" smtClean="0"/>
              <a:t>J. Geophys. Res</a:t>
            </a:r>
            <a:r>
              <a:rPr lang="en-US" smtClean="0"/>
              <a:t>., </a:t>
            </a:r>
            <a:r>
              <a:rPr lang="en-US" b="1" smtClean="0"/>
              <a:t>110</a:t>
            </a:r>
            <a:r>
              <a:rPr lang="en-US" smtClean="0"/>
              <a:t> (D13), D13103, doi:10.1029/2004JD005487. </a:t>
            </a:r>
          </a:p>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Slide Image Placeholder 1"/>
          <p:cNvSpPr>
            <a:spLocks noGrp="1" noRot="1" noChangeAspect="1" noTextEdit="1"/>
          </p:cNvSpPr>
          <p:nvPr>
            <p:ph type="sldImg"/>
          </p:nvPr>
        </p:nvSpPr>
        <p:spPr>
          <a:ln/>
        </p:spPr>
      </p:sp>
      <p:sp>
        <p:nvSpPr>
          <p:cNvPr id="277507" name="Notes Placeholder 2"/>
          <p:cNvSpPr>
            <a:spLocks noGrp="1"/>
          </p:cNvSpPr>
          <p:nvPr>
            <p:ph type="body" idx="1"/>
          </p:nvPr>
        </p:nvSpPr>
        <p:spPr>
          <a:noFill/>
          <a:ln/>
        </p:spPr>
        <p:txBody>
          <a:bodyPr/>
          <a:lstStyle/>
          <a:p>
            <a:endParaRPr lang="en-US" smtClean="0"/>
          </a:p>
        </p:txBody>
      </p:sp>
      <p:sp>
        <p:nvSpPr>
          <p:cNvPr id="277508" name="Slide Number Placeholder 3"/>
          <p:cNvSpPr>
            <a:spLocks noGrp="1"/>
          </p:cNvSpPr>
          <p:nvPr>
            <p:ph type="sldNum" sz="quarter" idx="5"/>
          </p:nvPr>
        </p:nvSpPr>
        <p:spPr>
          <a:noFill/>
        </p:spPr>
        <p:txBody>
          <a:bodyPr/>
          <a:lstStyle/>
          <a:p>
            <a:fld id="{4B0024EF-DC10-421B-BB73-6874E4A5D5DB}" type="slidenum">
              <a:rPr lang="en-US"/>
              <a:pPr/>
              <a:t>14</a:t>
            </a:fld>
            <a:endParaRPr lang="en-US"/>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7"/>
          <p:cNvSpPr>
            <a:spLocks noGrp="1" noChangeArrowheads="1"/>
          </p:cNvSpPr>
          <p:nvPr>
            <p:ph type="sldNum" sz="quarter" idx="5"/>
          </p:nvPr>
        </p:nvSpPr>
        <p:spPr>
          <a:noFill/>
        </p:spPr>
        <p:txBody>
          <a:bodyPr/>
          <a:lstStyle/>
          <a:p>
            <a:fld id="{2CA34C09-5749-42EB-B0A8-392A7FC8EEE0}" type="slidenum">
              <a:rPr lang="en-US"/>
              <a:pPr/>
              <a:t>140</a:t>
            </a:fld>
            <a:endParaRPr lang="en-US"/>
          </a:p>
        </p:txBody>
      </p:sp>
      <p:sp>
        <p:nvSpPr>
          <p:cNvPr id="394243" name="Rectangle 2"/>
          <p:cNvSpPr>
            <a:spLocks noGrp="1" noRot="1" noChangeAspect="1" noChangeArrowheads="1" noTextEdit="1"/>
          </p:cNvSpPr>
          <p:nvPr>
            <p:ph type="sldImg"/>
          </p:nvPr>
        </p:nvSpPr>
        <p:spPr>
          <a:ln/>
        </p:spPr>
      </p:sp>
      <p:sp>
        <p:nvSpPr>
          <p:cNvPr id="394244" name="Rectangle 3"/>
          <p:cNvSpPr>
            <a:spLocks noGrp="1" noChangeArrowheads="1"/>
          </p:cNvSpPr>
          <p:nvPr>
            <p:ph type="body" idx="1"/>
          </p:nvPr>
        </p:nvSpPr>
        <p:spPr>
          <a:xfrm>
            <a:off x="914400" y="4343400"/>
            <a:ext cx="5029200" cy="1573213"/>
          </a:xfrm>
          <a:noFill/>
          <a:ln/>
        </p:spPr>
        <p:txBody>
          <a:bodyPr/>
          <a:lstStyle/>
          <a:p>
            <a:r>
              <a:rPr lang="en-US" smtClean="0"/>
              <a:t>Katmai did not produce a strong circulation response. Fig. 6 from Oman et al. (2005).</a:t>
            </a:r>
          </a:p>
          <a:p>
            <a:endParaRPr lang="en-US" smtClean="0"/>
          </a:p>
          <a:p>
            <a:pPr>
              <a:spcBef>
                <a:spcPct val="50000"/>
              </a:spcBef>
            </a:pPr>
            <a:r>
              <a:rPr lang="it-IT" smtClean="0"/>
              <a:t>Oman, Luke, Alan Robock, Georgiy Stenchikov, Gavin A. Schmidt, and Reto Ruedy, 2005:  Climatic response to high latitude volcanic eruptions. </a:t>
            </a:r>
            <a:r>
              <a:rPr lang="en-US" smtClean="0"/>
              <a:t> </a:t>
            </a:r>
            <a:r>
              <a:rPr lang="en-US" i="1" smtClean="0"/>
              <a:t>J. Geophys. Res</a:t>
            </a:r>
            <a:r>
              <a:rPr lang="en-US" smtClean="0"/>
              <a:t>., </a:t>
            </a:r>
            <a:r>
              <a:rPr lang="en-US" b="1" smtClean="0"/>
              <a:t>110</a:t>
            </a:r>
            <a:r>
              <a:rPr lang="en-US" smtClean="0"/>
              <a:t> (D13), D13103, doi:10.1029/2004JD005487. </a:t>
            </a:r>
          </a:p>
          <a:p>
            <a:endParaRPr lang="en-US" smtClean="0"/>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7"/>
          <p:cNvSpPr>
            <a:spLocks noGrp="1" noChangeArrowheads="1"/>
          </p:cNvSpPr>
          <p:nvPr>
            <p:ph type="sldNum" sz="quarter" idx="5"/>
          </p:nvPr>
        </p:nvSpPr>
        <p:spPr>
          <a:noFill/>
        </p:spPr>
        <p:txBody>
          <a:bodyPr/>
          <a:lstStyle/>
          <a:p>
            <a:fld id="{53377DA0-3A55-4A50-82A0-75249BEAAA9A}" type="slidenum">
              <a:rPr lang="en-US"/>
              <a:pPr/>
              <a:t>141</a:t>
            </a:fld>
            <a:endParaRPr lang="en-US"/>
          </a:p>
        </p:txBody>
      </p:sp>
      <p:sp>
        <p:nvSpPr>
          <p:cNvPr id="395267" name="Rectangle 2"/>
          <p:cNvSpPr>
            <a:spLocks noGrp="1" noRot="1" noChangeAspect="1" noChangeArrowheads="1" noTextEdit="1"/>
          </p:cNvSpPr>
          <p:nvPr>
            <p:ph type="sldImg"/>
          </p:nvPr>
        </p:nvSpPr>
        <p:spPr>
          <a:ln/>
        </p:spPr>
      </p:sp>
      <p:sp>
        <p:nvSpPr>
          <p:cNvPr id="395268" name="Rectangle 3"/>
          <p:cNvSpPr>
            <a:spLocks noGrp="1" noChangeArrowheads="1"/>
          </p:cNvSpPr>
          <p:nvPr>
            <p:ph type="body" idx="1"/>
          </p:nvPr>
        </p:nvSpPr>
        <p:spPr>
          <a:xfrm>
            <a:off x="914400" y="4343400"/>
            <a:ext cx="5029200" cy="1335088"/>
          </a:xfrm>
          <a:noFill/>
          <a:ln/>
        </p:spPr>
        <p:txBody>
          <a:bodyPr/>
          <a:lstStyle/>
          <a:p>
            <a:r>
              <a:rPr lang="en-US" smtClean="0"/>
              <a:t>There was not a strong surface pressure response either. Fig. 9 from Oman et al. (2005).</a:t>
            </a:r>
          </a:p>
          <a:p>
            <a:endParaRPr lang="en-US" smtClean="0"/>
          </a:p>
          <a:p>
            <a:pPr>
              <a:spcBef>
                <a:spcPct val="50000"/>
              </a:spcBef>
            </a:pPr>
            <a:r>
              <a:rPr lang="it-IT" smtClean="0"/>
              <a:t>Oman, Luke, Alan Robock, Georgiy Stenchikov, Gavin A. Schmidt, and Reto Ruedy, 2005:  Climatic response to high latitude volcanic eruptions. </a:t>
            </a:r>
            <a:r>
              <a:rPr lang="en-US" smtClean="0"/>
              <a:t> </a:t>
            </a:r>
            <a:r>
              <a:rPr lang="en-US" i="1" smtClean="0"/>
              <a:t>J. Geophys. Res</a:t>
            </a:r>
            <a:r>
              <a:rPr lang="en-US" smtClean="0"/>
              <a:t>., </a:t>
            </a:r>
            <a:r>
              <a:rPr lang="en-US" b="1" smtClean="0"/>
              <a:t>110</a:t>
            </a:r>
            <a:r>
              <a:rPr lang="en-US" smtClean="0"/>
              <a:t> (D13), D13103, doi:10.1029/2004JD005487. </a:t>
            </a: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7"/>
          <p:cNvSpPr>
            <a:spLocks noGrp="1" noChangeArrowheads="1"/>
          </p:cNvSpPr>
          <p:nvPr>
            <p:ph type="sldNum" sz="quarter" idx="5"/>
          </p:nvPr>
        </p:nvSpPr>
        <p:spPr>
          <a:noFill/>
        </p:spPr>
        <p:txBody>
          <a:bodyPr/>
          <a:lstStyle/>
          <a:p>
            <a:fld id="{FD2CBB20-C3FF-4334-B0B1-7E06D7B7C45D}" type="slidenum">
              <a:rPr lang="en-US"/>
              <a:pPr/>
              <a:t>142</a:t>
            </a:fld>
            <a:endParaRPr lang="en-US"/>
          </a:p>
        </p:txBody>
      </p:sp>
      <p:sp>
        <p:nvSpPr>
          <p:cNvPr id="396291" name="Rectangle 2"/>
          <p:cNvSpPr>
            <a:spLocks noGrp="1" noRot="1" noChangeAspect="1" noChangeArrowheads="1" noTextEdit="1"/>
          </p:cNvSpPr>
          <p:nvPr>
            <p:ph type="sldImg"/>
          </p:nvPr>
        </p:nvSpPr>
        <p:spPr>
          <a:ln/>
        </p:spPr>
      </p:sp>
      <p:sp>
        <p:nvSpPr>
          <p:cNvPr id="396292" name="Rectangle 3"/>
          <p:cNvSpPr>
            <a:spLocks noGrp="1" noChangeArrowheads="1"/>
          </p:cNvSpPr>
          <p:nvPr>
            <p:ph type="body" idx="1"/>
          </p:nvPr>
        </p:nvSpPr>
        <p:spPr>
          <a:xfrm>
            <a:off x="914400" y="4343400"/>
            <a:ext cx="5029200" cy="1755775"/>
          </a:xfrm>
          <a:noFill/>
          <a:ln/>
        </p:spPr>
        <p:txBody>
          <a:bodyPr/>
          <a:lstStyle/>
          <a:p>
            <a:r>
              <a:rPr lang="en-US" smtClean="0"/>
              <a:t>There were not dramatic surface temperature changes in the winter.  In particular, we did not find a strong winter cooling, as observed after Laki. Fig. 10 from Oman et al. (2005).</a:t>
            </a:r>
          </a:p>
          <a:p>
            <a:endParaRPr lang="en-US" smtClean="0"/>
          </a:p>
          <a:p>
            <a:pPr>
              <a:spcBef>
                <a:spcPct val="50000"/>
              </a:spcBef>
            </a:pPr>
            <a:r>
              <a:rPr lang="it-IT" smtClean="0"/>
              <a:t>Oman, Luke, Alan Robock, Georgiy Stenchikov, Gavin A. Schmidt, and Reto Ruedy, 2005:  Climatic response to high latitude volcanic eruptions. </a:t>
            </a:r>
            <a:r>
              <a:rPr lang="en-US" smtClean="0"/>
              <a:t> </a:t>
            </a:r>
            <a:r>
              <a:rPr lang="en-US" i="1" smtClean="0"/>
              <a:t>J. Geophys. Res</a:t>
            </a:r>
            <a:r>
              <a:rPr lang="en-US" smtClean="0"/>
              <a:t>., </a:t>
            </a:r>
            <a:r>
              <a:rPr lang="en-US" b="1" smtClean="0"/>
              <a:t>110</a:t>
            </a:r>
            <a:r>
              <a:rPr lang="en-US" smtClean="0"/>
              <a:t> (D13), D13103, doi:10.1029/2004JD005487. </a:t>
            </a:r>
          </a:p>
          <a:p>
            <a:endParaRPr lang="en-US" smtClean="0"/>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7"/>
          <p:cNvSpPr>
            <a:spLocks noGrp="1" noChangeArrowheads="1"/>
          </p:cNvSpPr>
          <p:nvPr>
            <p:ph type="sldNum" sz="quarter" idx="5"/>
          </p:nvPr>
        </p:nvSpPr>
        <p:spPr>
          <a:noFill/>
        </p:spPr>
        <p:txBody>
          <a:bodyPr/>
          <a:lstStyle/>
          <a:p>
            <a:fld id="{ACEB1338-BCB6-4931-AA89-95C8681791D9}" type="slidenum">
              <a:rPr lang="en-US"/>
              <a:pPr/>
              <a:t>143</a:t>
            </a:fld>
            <a:endParaRPr lang="en-US"/>
          </a:p>
        </p:txBody>
      </p:sp>
      <p:sp>
        <p:nvSpPr>
          <p:cNvPr id="397315" name="Rectangle 2"/>
          <p:cNvSpPr>
            <a:spLocks noGrp="1" noRot="1" noChangeAspect="1" noChangeArrowheads="1" noTextEdit="1"/>
          </p:cNvSpPr>
          <p:nvPr>
            <p:ph type="sldImg"/>
          </p:nvPr>
        </p:nvSpPr>
        <p:spPr>
          <a:ln/>
        </p:spPr>
      </p:sp>
      <p:sp>
        <p:nvSpPr>
          <p:cNvPr id="397316" name="Rectangle 3"/>
          <p:cNvSpPr>
            <a:spLocks noGrp="1" noChangeArrowheads="1"/>
          </p:cNvSpPr>
          <p:nvPr>
            <p:ph type="body" idx="1"/>
          </p:nvPr>
        </p:nvSpPr>
        <p:spPr>
          <a:xfrm>
            <a:off x="914400" y="4343400"/>
            <a:ext cx="5029200" cy="1938338"/>
          </a:xfrm>
          <a:noFill/>
          <a:ln/>
        </p:spPr>
        <p:txBody>
          <a:bodyPr/>
          <a:lstStyle/>
          <a:p>
            <a:pPr algn="just"/>
            <a:r>
              <a:rPr lang="en-US" smtClean="0"/>
              <a:t>There was a strong continental cooling in the summer, except over India, which had warming.  We traced this to a weakening of the summer monsoon.  The Asian cooling reduced the continental-ocean temperature gradient. Fig. 7 from Oman et al. (2005).</a:t>
            </a:r>
          </a:p>
          <a:p>
            <a:endParaRPr lang="en-US" smtClean="0"/>
          </a:p>
          <a:p>
            <a:pPr>
              <a:spcBef>
                <a:spcPct val="50000"/>
              </a:spcBef>
            </a:pPr>
            <a:r>
              <a:rPr lang="it-IT" smtClean="0"/>
              <a:t>Oman, Luke, Alan Robock, Georgiy Stenchikov, Gavin A. Schmidt, and Reto Ruedy, 2005:  Climatic response to high latitude volcanic eruptions. </a:t>
            </a:r>
            <a:r>
              <a:rPr lang="en-US" smtClean="0"/>
              <a:t> </a:t>
            </a:r>
            <a:r>
              <a:rPr lang="en-US" i="1" smtClean="0"/>
              <a:t>J. Geophys. Res</a:t>
            </a:r>
            <a:r>
              <a:rPr lang="en-US" smtClean="0"/>
              <a:t>., </a:t>
            </a:r>
            <a:r>
              <a:rPr lang="en-US" b="1" smtClean="0"/>
              <a:t>110</a:t>
            </a:r>
            <a:r>
              <a:rPr lang="en-US" smtClean="0"/>
              <a:t> (D13), D13103, doi:10.1029/2004JD005487. </a:t>
            </a:r>
          </a:p>
          <a:p>
            <a:endParaRPr lang="en-US" smtClean="0"/>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7"/>
          <p:cNvSpPr>
            <a:spLocks noGrp="1" noChangeArrowheads="1"/>
          </p:cNvSpPr>
          <p:nvPr>
            <p:ph type="sldNum" sz="quarter" idx="5"/>
          </p:nvPr>
        </p:nvSpPr>
        <p:spPr>
          <a:noFill/>
        </p:spPr>
        <p:txBody>
          <a:bodyPr/>
          <a:lstStyle/>
          <a:p>
            <a:fld id="{693F1FF0-8219-4075-80BE-0F25E022236C}" type="slidenum">
              <a:rPr lang="en-US"/>
              <a:pPr/>
              <a:t>144</a:t>
            </a:fld>
            <a:endParaRPr lang="en-US"/>
          </a:p>
        </p:txBody>
      </p:sp>
      <p:sp>
        <p:nvSpPr>
          <p:cNvPr id="398339" name="Rectangle 2"/>
          <p:cNvSpPr>
            <a:spLocks noGrp="1" noRot="1" noChangeAspect="1" noChangeArrowheads="1" noTextEdit="1"/>
          </p:cNvSpPr>
          <p:nvPr>
            <p:ph type="sldImg"/>
          </p:nvPr>
        </p:nvSpPr>
        <p:spPr>
          <a:ln/>
        </p:spPr>
      </p:sp>
      <p:sp>
        <p:nvSpPr>
          <p:cNvPr id="398340" name="Rectangle 3"/>
          <p:cNvSpPr>
            <a:spLocks noGrp="1" noChangeArrowheads="1"/>
          </p:cNvSpPr>
          <p:nvPr>
            <p:ph type="body" idx="1"/>
          </p:nvPr>
        </p:nvSpPr>
        <p:spPr>
          <a:xfrm>
            <a:off x="914400" y="4343400"/>
            <a:ext cx="5029200" cy="1335088"/>
          </a:xfrm>
          <a:noFill/>
          <a:ln/>
        </p:spPr>
        <p:txBody>
          <a:bodyPr/>
          <a:lstStyle/>
          <a:p>
            <a:r>
              <a:rPr lang="en-US" smtClean="0"/>
              <a:t>The monsoon weakening also affects cloudiness, not only over India and Africa, but also over Europe.  Fig. 8 from Oman et al. (2005).</a:t>
            </a:r>
          </a:p>
          <a:p>
            <a:endParaRPr lang="en-US" smtClean="0"/>
          </a:p>
          <a:p>
            <a:pPr>
              <a:spcBef>
                <a:spcPct val="50000"/>
              </a:spcBef>
            </a:pPr>
            <a:r>
              <a:rPr lang="it-IT" smtClean="0"/>
              <a:t>Oman, Luke, Alan Robock, Georgiy Stenchikov, Gavin A. Schmidt, and Reto Ruedy, 2005:  Climatic response to high latitude volcanic eruptions. </a:t>
            </a:r>
            <a:r>
              <a:rPr lang="en-US" smtClean="0"/>
              <a:t> </a:t>
            </a:r>
            <a:r>
              <a:rPr lang="en-US" i="1" smtClean="0"/>
              <a:t>J. Geophys. Res</a:t>
            </a:r>
            <a:r>
              <a:rPr lang="en-US" smtClean="0"/>
              <a:t>., </a:t>
            </a:r>
            <a:r>
              <a:rPr lang="en-US" b="1" smtClean="0"/>
              <a:t>110</a:t>
            </a:r>
            <a:r>
              <a:rPr lang="en-US" smtClean="0"/>
              <a:t> (D13), D13103, doi:10.1029/2004JD005487. </a:t>
            </a: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7"/>
          <p:cNvSpPr>
            <a:spLocks noGrp="1" noChangeArrowheads="1"/>
          </p:cNvSpPr>
          <p:nvPr>
            <p:ph type="sldNum" sz="quarter" idx="5"/>
          </p:nvPr>
        </p:nvSpPr>
        <p:spPr>
          <a:noFill/>
        </p:spPr>
        <p:txBody>
          <a:bodyPr/>
          <a:lstStyle/>
          <a:p>
            <a:fld id="{550E9C5D-0D2B-4B1B-AB84-7AEBB6522D00}" type="slidenum">
              <a:rPr lang="en-US"/>
              <a:pPr/>
              <a:t>145</a:t>
            </a:fld>
            <a:endParaRPr lang="en-US"/>
          </a:p>
        </p:txBody>
      </p:sp>
      <p:sp>
        <p:nvSpPr>
          <p:cNvPr id="399363" name="Rectangle 2"/>
          <p:cNvSpPr>
            <a:spLocks noGrp="1" noRot="1" noChangeAspect="1" noChangeArrowheads="1" noTextEdit="1"/>
          </p:cNvSpPr>
          <p:nvPr>
            <p:ph type="sldImg"/>
          </p:nvPr>
        </p:nvSpPr>
        <p:spPr>
          <a:ln/>
        </p:spPr>
      </p:sp>
      <p:sp>
        <p:nvSpPr>
          <p:cNvPr id="399364" name="Rectangle 3"/>
          <p:cNvSpPr>
            <a:spLocks noGrp="1" noChangeArrowheads="1"/>
          </p:cNvSpPr>
          <p:nvPr>
            <p:ph type="body" idx="1"/>
          </p:nvPr>
        </p:nvSpPr>
        <p:spPr>
          <a:xfrm>
            <a:off x="914400" y="4343400"/>
            <a:ext cx="5029200" cy="1152525"/>
          </a:xfrm>
          <a:noFill/>
          <a:ln/>
        </p:spPr>
        <p:txBody>
          <a:bodyPr/>
          <a:lstStyle/>
          <a:p>
            <a:r>
              <a:rPr lang="en-US" smtClean="0"/>
              <a:t>Conclusions from </a:t>
            </a:r>
          </a:p>
          <a:p>
            <a:endParaRPr lang="en-US" smtClean="0"/>
          </a:p>
          <a:p>
            <a:pPr>
              <a:spcBef>
                <a:spcPct val="50000"/>
              </a:spcBef>
            </a:pPr>
            <a:r>
              <a:rPr lang="it-IT" smtClean="0"/>
              <a:t>Oman, Luke, Alan Robock, Georgiy Stenchikov, Gavin A. Schmidt, and Reto Ruedy, 2005:  Climatic response to high latitude volcanic eruptions. </a:t>
            </a:r>
            <a:r>
              <a:rPr lang="en-US" smtClean="0"/>
              <a:t> </a:t>
            </a:r>
            <a:r>
              <a:rPr lang="en-US" i="1" smtClean="0"/>
              <a:t>J. Geophys. Res</a:t>
            </a:r>
            <a:r>
              <a:rPr lang="en-US" smtClean="0"/>
              <a:t>., </a:t>
            </a:r>
            <a:r>
              <a:rPr lang="en-US" b="1" smtClean="0"/>
              <a:t>110</a:t>
            </a:r>
            <a:r>
              <a:rPr lang="en-US" smtClean="0"/>
              <a:t> (D13), D13103, doi:10.1029/2004JD005487. </a:t>
            </a: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7"/>
          <p:cNvSpPr>
            <a:spLocks noGrp="1" noChangeArrowheads="1"/>
          </p:cNvSpPr>
          <p:nvPr>
            <p:ph type="sldNum" sz="quarter" idx="5"/>
          </p:nvPr>
        </p:nvSpPr>
        <p:spPr>
          <a:noFill/>
        </p:spPr>
        <p:txBody>
          <a:bodyPr/>
          <a:lstStyle/>
          <a:p>
            <a:fld id="{48089B9D-E651-45A5-B5E0-A9DE33A79F8D}" type="slidenum">
              <a:rPr lang="en-US"/>
              <a:pPr/>
              <a:t>146</a:t>
            </a:fld>
            <a:endParaRPr lang="en-US"/>
          </a:p>
        </p:txBody>
      </p:sp>
      <p:sp>
        <p:nvSpPr>
          <p:cNvPr id="400387" name="Rectangle 2"/>
          <p:cNvSpPr>
            <a:spLocks noGrp="1" noRot="1" noChangeAspect="1" noChangeArrowheads="1" noTextEdit="1"/>
          </p:cNvSpPr>
          <p:nvPr>
            <p:ph type="sldImg"/>
          </p:nvPr>
        </p:nvSpPr>
        <p:spPr>
          <a:ln/>
        </p:spPr>
      </p:sp>
      <p:sp>
        <p:nvSpPr>
          <p:cNvPr id="400388" name="Rectangle 3"/>
          <p:cNvSpPr>
            <a:spLocks noGrp="1" noChangeArrowheads="1"/>
          </p:cNvSpPr>
          <p:nvPr>
            <p:ph type="body" idx="1"/>
          </p:nvPr>
        </p:nvSpPr>
        <p:spPr>
          <a:xfrm>
            <a:off x="914400" y="4343400"/>
            <a:ext cx="5029200" cy="822325"/>
          </a:xfrm>
          <a:noFill/>
          <a:ln/>
        </p:spPr>
        <p:txBody>
          <a:bodyPr/>
          <a:lstStyle/>
          <a:p>
            <a:r>
              <a:rPr lang="en-US" smtClean="0"/>
              <a:t>The Agung volcano on Bali, Indonesia, erupted in 1963, ending an unusual 50-year period with no major eruptions.  The picture on the right shows results of a lahar (mudflow) caused by rain falling on loose volcanic deposits after the eruption.</a:t>
            </a: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7"/>
          <p:cNvSpPr>
            <a:spLocks noGrp="1" noChangeArrowheads="1"/>
          </p:cNvSpPr>
          <p:nvPr>
            <p:ph type="sldNum" sz="quarter" idx="5"/>
          </p:nvPr>
        </p:nvSpPr>
        <p:spPr>
          <a:noFill/>
        </p:spPr>
        <p:txBody>
          <a:bodyPr/>
          <a:lstStyle/>
          <a:p>
            <a:fld id="{939CB3B9-CBFD-41D6-A842-B1731A4C89C0}" type="slidenum">
              <a:rPr lang="en-US"/>
              <a:pPr/>
              <a:t>147</a:t>
            </a:fld>
            <a:endParaRPr lang="en-US"/>
          </a:p>
        </p:txBody>
      </p:sp>
      <p:sp>
        <p:nvSpPr>
          <p:cNvPr id="401411" name="Rectangle 2"/>
          <p:cNvSpPr>
            <a:spLocks noGrp="1" noRot="1" noChangeAspect="1" noChangeArrowheads="1" noTextEdit="1"/>
          </p:cNvSpPr>
          <p:nvPr>
            <p:ph type="sldImg"/>
          </p:nvPr>
        </p:nvSpPr>
        <p:spPr>
          <a:ln/>
        </p:spPr>
      </p:sp>
      <p:sp>
        <p:nvSpPr>
          <p:cNvPr id="401412" name="Rectangle 3"/>
          <p:cNvSpPr>
            <a:spLocks noGrp="1" noChangeArrowheads="1"/>
          </p:cNvSpPr>
          <p:nvPr>
            <p:ph type="body" idx="1"/>
          </p:nvPr>
        </p:nvSpPr>
        <p:spPr>
          <a:xfrm>
            <a:off x="914400" y="4343400"/>
            <a:ext cx="5029200" cy="1298575"/>
          </a:xfrm>
          <a:noFill/>
          <a:ln/>
        </p:spPr>
        <p:txBody>
          <a:bodyPr/>
          <a:lstStyle/>
          <a:p>
            <a:r>
              <a:rPr lang="en-US" smtClean="0"/>
              <a:t>Hansen et al. (1978) used a radiative convective model (RCM) to calculate the vertical profile of the climate response to the Agung eruption.  They correctly simulated stratospheric warming and surface cooling.</a:t>
            </a:r>
          </a:p>
          <a:p>
            <a:endParaRPr lang="en-US" smtClean="0"/>
          </a:p>
          <a:p>
            <a:r>
              <a:rPr lang="en-US" smtClean="0"/>
              <a:t>Hansen, J. E., W.-C. Wang, and A. A. Lacis, Mount Agung provides a test of a global climatic perturbation, </a:t>
            </a:r>
            <a:r>
              <a:rPr lang="en-US" i="1" smtClean="0"/>
              <a:t>Science</a:t>
            </a:r>
            <a:r>
              <a:rPr lang="en-US" smtClean="0"/>
              <a:t>, </a:t>
            </a:r>
            <a:r>
              <a:rPr lang="en-US" i="1" smtClean="0"/>
              <a:t>199</a:t>
            </a:r>
            <a:r>
              <a:rPr lang="en-US" smtClean="0"/>
              <a:t>, 1065-1068, 1978.</a:t>
            </a: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7"/>
          <p:cNvSpPr>
            <a:spLocks noGrp="1" noChangeArrowheads="1"/>
          </p:cNvSpPr>
          <p:nvPr>
            <p:ph type="sldNum" sz="quarter" idx="5"/>
          </p:nvPr>
        </p:nvSpPr>
        <p:spPr>
          <a:noFill/>
        </p:spPr>
        <p:txBody>
          <a:bodyPr/>
          <a:lstStyle/>
          <a:p>
            <a:fld id="{533AAD2F-19D6-4E6D-96BA-62AC75AD1BFE}" type="slidenum">
              <a:rPr lang="en-US"/>
              <a:pPr/>
              <a:t>148</a:t>
            </a:fld>
            <a:endParaRPr lang="en-US"/>
          </a:p>
        </p:txBody>
      </p:sp>
      <p:sp>
        <p:nvSpPr>
          <p:cNvPr id="402435" name="Rectangle 2"/>
          <p:cNvSpPr>
            <a:spLocks noGrp="1" noRot="1" noChangeAspect="1" noChangeArrowheads="1" noTextEdit="1"/>
          </p:cNvSpPr>
          <p:nvPr>
            <p:ph type="sldImg"/>
          </p:nvPr>
        </p:nvSpPr>
        <p:spPr>
          <a:ln/>
        </p:spPr>
      </p:sp>
      <p:sp>
        <p:nvSpPr>
          <p:cNvPr id="402436" name="Rectangle 3"/>
          <p:cNvSpPr>
            <a:spLocks noGrp="1" noChangeArrowheads="1"/>
          </p:cNvSpPr>
          <p:nvPr>
            <p:ph type="body" idx="1"/>
          </p:nvPr>
        </p:nvSpPr>
        <p:spPr>
          <a:xfrm>
            <a:off x="914400" y="4343400"/>
            <a:ext cx="5029200" cy="1481138"/>
          </a:xfrm>
          <a:noFill/>
          <a:ln/>
        </p:spPr>
        <p:txBody>
          <a:bodyPr/>
          <a:lstStyle/>
          <a:p>
            <a:r>
              <a:rPr lang="en-US" smtClean="0"/>
              <a:t>The May 18, 1980, Mount St. Helens eruption was the largest one in the United States since Katmai in 1912.  The eruption, while a very violent explosion, was mainly the side of the mountain blowing away, so it loaded the troposphere with large aerosol particles, but put very little sulfur into the stratosphere, so had no global climatic effects.</a:t>
            </a:r>
          </a:p>
          <a:p>
            <a:endParaRPr lang="en-US" smtClean="0"/>
          </a:p>
          <a:p>
            <a:r>
              <a:rPr lang="en-US" smtClean="0"/>
              <a:t>Photo from USGS.</a:t>
            </a: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7"/>
          <p:cNvSpPr>
            <a:spLocks noGrp="1" noChangeArrowheads="1"/>
          </p:cNvSpPr>
          <p:nvPr>
            <p:ph type="sldNum" sz="quarter" idx="5"/>
          </p:nvPr>
        </p:nvSpPr>
        <p:spPr>
          <a:noFill/>
        </p:spPr>
        <p:txBody>
          <a:bodyPr/>
          <a:lstStyle/>
          <a:p>
            <a:fld id="{1DC87DBA-FBD5-490B-B4D7-EACE5BC1044E}" type="slidenum">
              <a:rPr lang="en-US"/>
              <a:pPr/>
              <a:t>149</a:t>
            </a:fld>
            <a:endParaRPr lang="en-US"/>
          </a:p>
        </p:txBody>
      </p:sp>
      <p:sp>
        <p:nvSpPr>
          <p:cNvPr id="403459" name="Rectangle 2"/>
          <p:cNvSpPr>
            <a:spLocks noGrp="1" noRot="1" noChangeAspect="1" noChangeArrowheads="1" noTextEdit="1"/>
          </p:cNvSpPr>
          <p:nvPr>
            <p:ph type="sldImg"/>
          </p:nvPr>
        </p:nvSpPr>
        <p:spPr>
          <a:ln/>
        </p:spPr>
      </p:sp>
      <p:sp>
        <p:nvSpPr>
          <p:cNvPr id="403460" name="Rectangle 3"/>
          <p:cNvSpPr>
            <a:spLocks noGrp="1" noChangeArrowheads="1"/>
          </p:cNvSpPr>
          <p:nvPr>
            <p:ph type="body" idx="1"/>
          </p:nvPr>
        </p:nvSpPr>
        <p:spPr>
          <a:xfrm>
            <a:off x="914400" y="4343400"/>
            <a:ext cx="5029200" cy="1536700"/>
          </a:xfrm>
          <a:noFill/>
          <a:ln/>
        </p:spPr>
        <p:txBody>
          <a:bodyPr/>
          <a:lstStyle/>
          <a:p>
            <a:r>
              <a:rPr lang="en-US" smtClean="0"/>
              <a:t>Robock and Mass (1982) studied the effects of this aerosol cloud on surface air temperatures.</a:t>
            </a:r>
          </a:p>
          <a:p>
            <a:endParaRPr lang="en-US" smtClean="0"/>
          </a:p>
          <a:p>
            <a:r>
              <a:rPr lang="en-US" smtClean="0"/>
              <a:t>Robock, A., and C. Mass, The Mount St. Helens volcanic eruption of 18 May 1980: Large short-term surface temperature effects, </a:t>
            </a:r>
            <a:r>
              <a:rPr lang="en-US" i="1" smtClean="0"/>
              <a:t>Science</a:t>
            </a:r>
            <a:r>
              <a:rPr lang="en-US" smtClean="0"/>
              <a:t>, </a:t>
            </a:r>
            <a:r>
              <a:rPr lang="en-US" i="1" smtClean="0"/>
              <a:t>216</a:t>
            </a:r>
            <a:r>
              <a:rPr lang="en-US" smtClean="0"/>
              <a:t>, 628-630, 1982.</a:t>
            </a:r>
          </a:p>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p:spPr>
        <p:txBody>
          <a:bodyPr/>
          <a:lstStyle/>
          <a:p>
            <a:fld id="{AD84F758-15CA-4C7F-89A4-CF0D022609F4}" type="slidenum">
              <a:rPr lang="en-US"/>
              <a:pPr/>
              <a:t>15</a:t>
            </a:fld>
            <a:endParaRPr lang="en-US"/>
          </a:p>
        </p:txBody>
      </p:sp>
      <p:sp>
        <p:nvSpPr>
          <p:cNvPr id="278531" name="Rectangle 2"/>
          <p:cNvSpPr>
            <a:spLocks noGrp="1" noRot="1" noChangeAspect="1" noChangeArrowheads="1" noTextEdit="1"/>
          </p:cNvSpPr>
          <p:nvPr>
            <p:ph type="sldImg"/>
          </p:nvPr>
        </p:nvSpPr>
        <p:spPr>
          <a:ln/>
        </p:spPr>
      </p:sp>
      <p:sp>
        <p:nvSpPr>
          <p:cNvPr id="278532" name="Rectangle 3"/>
          <p:cNvSpPr>
            <a:spLocks noGrp="1" noChangeArrowheads="1"/>
          </p:cNvSpPr>
          <p:nvPr>
            <p:ph type="body" idx="1"/>
          </p:nvPr>
        </p:nvSpPr>
        <p:spPr>
          <a:xfrm>
            <a:off x="914400" y="4343400"/>
            <a:ext cx="5029200" cy="274638"/>
          </a:xfrm>
          <a:noFill/>
          <a:ln/>
        </p:spPr>
        <p:txBody>
          <a:bodyPr/>
          <a:lstStyle/>
          <a:p>
            <a:endParaRPr lang="en-US" smtClean="0"/>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7"/>
          <p:cNvSpPr>
            <a:spLocks noGrp="1" noChangeArrowheads="1"/>
          </p:cNvSpPr>
          <p:nvPr>
            <p:ph type="sldNum" sz="quarter" idx="5"/>
          </p:nvPr>
        </p:nvSpPr>
        <p:spPr>
          <a:noFill/>
        </p:spPr>
        <p:txBody>
          <a:bodyPr/>
          <a:lstStyle/>
          <a:p>
            <a:fld id="{6D033109-5FC0-410F-BA11-D4048DF0B19B}" type="slidenum">
              <a:rPr lang="en-US"/>
              <a:pPr/>
              <a:t>150</a:t>
            </a:fld>
            <a:endParaRPr lang="en-US"/>
          </a:p>
        </p:txBody>
      </p:sp>
      <p:sp>
        <p:nvSpPr>
          <p:cNvPr id="404483" name="Rectangle 2"/>
          <p:cNvSpPr>
            <a:spLocks noGrp="1" noRot="1" noChangeAspect="1" noChangeArrowheads="1" noTextEdit="1"/>
          </p:cNvSpPr>
          <p:nvPr>
            <p:ph type="sldImg"/>
          </p:nvPr>
        </p:nvSpPr>
        <p:spPr>
          <a:ln/>
        </p:spPr>
      </p:sp>
      <p:sp>
        <p:nvSpPr>
          <p:cNvPr id="404484" name="Rectangle 3"/>
          <p:cNvSpPr>
            <a:spLocks noGrp="1" noChangeArrowheads="1"/>
          </p:cNvSpPr>
          <p:nvPr>
            <p:ph type="body" idx="1"/>
          </p:nvPr>
        </p:nvSpPr>
        <p:spPr>
          <a:xfrm>
            <a:off x="914400" y="4343400"/>
            <a:ext cx="5029200" cy="4386263"/>
          </a:xfrm>
          <a:noFill/>
          <a:ln/>
        </p:spPr>
        <p:txBody>
          <a:bodyPr/>
          <a:lstStyle/>
          <a:p>
            <a:r>
              <a:rPr lang="en-US" smtClean="0"/>
              <a:t>Robock and Mass (1982) studied the effects of this aerosol cloud on surface air temperatures.  The eruption was very convenient for such a study, as it occurred in the early morning into a high pressure system, so satellite observations could track the cloud during the day and so temperature effects could be attributed to the aerosols.  This thermal infrared satellite image taken in the afternoon after the eruption, shows the cloud as a black boomerang extending east and south from the eruption.  The cloud covered Yakima, Spokane, and Great Falls, but not Boise, which was used as a control. The figure shows surface air temperature plots for these cities from the day before the eruption until two days after.  Arrows indicate the time of arrival of the aerosol cloud.  The temperature in all the cities gradually increased due to warm advection as a high pressure area moved east.  The temperature in Yakima was 15°C for 15 hours, independent of the time of day.  In each of the cities, the diurnal cycle was suppressed while the air was filled with volcanic aerosols.</a:t>
            </a:r>
          </a:p>
          <a:p>
            <a:endParaRPr lang="en-US" smtClean="0"/>
          </a:p>
          <a:p>
            <a:r>
              <a:rPr lang="en-US" smtClean="0"/>
              <a:t>Satellite image courtesy of Michael Matson, NOAA.</a:t>
            </a:r>
          </a:p>
          <a:p>
            <a:endParaRPr lang="en-US" smtClean="0"/>
          </a:p>
          <a:p>
            <a:r>
              <a:rPr lang="en-US" smtClean="0"/>
              <a:t>Robock, A., and C. Mass, The Mount St. Helens volcanic eruption of 18 May 1980: Large short-term surface temperature effects, </a:t>
            </a:r>
            <a:r>
              <a:rPr lang="en-US" i="1" smtClean="0"/>
              <a:t>Science</a:t>
            </a:r>
            <a:r>
              <a:rPr lang="en-US" smtClean="0"/>
              <a:t>, </a:t>
            </a:r>
            <a:r>
              <a:rPr lang="en-US" i="1" smtClean="0"/>
              <a:t>216</a:t>
            </a:r>
            <a:r>
              <a:rPr lang="en-US" smtClean="0"/>
              <a:t>, 628-630, 1982.</a:t>
            </a:r>
          </a:p>
          <a:p>
            <a:endParaRPr lang="en-US" smtClean="0"/>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noFill/>
        </p:spPr>
        <p:txBody>
          <a:bodyPr/>
          <a:lstStyle/>
          <a:p>
            <a:fld id="{FBAF7A3D-EA3F-402C-BB6F-E96C33821950}" type="slidenum">
              <a:rPr lang="en-US"/>
              <a:pPr/>
              <a:t>151</a:t>
            </a:fld>
            <a:endParaRPr lang="en-US"/>
          </a:p>
        </p:txBody>
      </p:sp>
      <p:sp>
        <p:nvSpPr>
          <p:cNvPr id="405507" name="Rectangle 2"/>
          <p:cNvSpPr>
            <a:spLocks noGrp="1" noRot="1" noChangeAspect="1" noChangeArrowheads="1" noTextEdit="1"/>
          </p:cNvSpPr>
          <p:nvPr>
            <p:ph type="sldImg"/>
          </p:nvPr>
        </p:nvSpPr>
        <p:spPr>
          <a:ln/>
        </p:spPr>
      </p:sp>
      <p:sp>
        <p:nvSpPr>
          <p:cNvPr id="405508" name="Rectangle 3"/>
          <p:cNvSpPr>
            <a:spLocks noGrp="1" noChangeArrowheads="1"/>
          </p:cNvSpPr>
          <p:nvPr>
            <p:ph type="body" idx="1"/>
          </p:nvPr>
        </p:nvSpPr>
        <p:spPr>
          <a:xfrm>
            <a:off x="914400" y="4343400"/>
            <a:ext cx="5029200" cy="1298575"/>
          </a:xfrm>
          <a:noFill/>
          <a:ln/>
        </p:spPr>
        <p:txBody>
          <a:bodyPr/>
          <a:lstStyle/>
          <a:p>
            <a:r>
              <a:rPr lang="en-US" smtClean="0"/>
              <a:t>On April 4, 1982, the last and largest of three El Chichón eruptions put a massive amount of ask particles and sulfate aerosols into the stratosphere.  These visible and infrared images show a mid-tropospheric cloud moving to the East, but the main stratospheric cloud moved westward.</a:t>
            </a:r>
          </a:p>
          <a:p>
            <a:endParaRPr lang="en-US" smtClean="0"/>
          </a:p>
          <a:p>
            <a:r>
              <a:rPr lang="en-US" smtClean="0"/>
              <a:t>Satellite images courtesy of Michael Matson, NOAA.</a:t>
            </a: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7"/>
          <p:cNvSpPr>
            <a:spLocks noGrp="1" noChangeArrowheads="1"/>
          </p:cNvSpPr>
          <p:nvPr>
            <p:ph type="sldNum" sz="quarter" idx="5"/>
          </p:nvPr>
        </p:nvSpPr>
        <p:spPr>
          <a:noFill/>
        </p:spPr>
        <p:txBody>
          <a:bodyPr/>
          <a:lstStyle/>
          <a:p>
            <a:fld id="{A62622B0-86DD-4290-A14C-3CE30CE44F66}" type="slidenum">
              <a:rPr lang="en-US"/>
              <a:pPr/>
              <a:t>152</a:t>
            </a:fld>
            <a:endParaRPr lang="en-US"/>
          </a:p>
        </p:txBody>
      </p:sp>
      <p:sp>
        <p:nvSpPr>
          <p:cNvPr id="406531" name="Rectangle 2"/>
          <p:cNvSpPr>
            <a:spLocks noGrp="1" noRot="1" noChangeAspect="1" noChangeArrowheads="1" noTextEdit="1"/>
          </p:cNvSpPr>
          <p:nvPr>
            <p:ph type="sldImg"/>
          </p:nvPr>
        </p:nvSpPr>
        <p:spPr>
          <a:ln/>
        </p:spPr>
      </p:sp>
      <p:sp>
        <p:nvSpPr>
          <p:cNvPr id="406532" name="Rectangle 3"/>
          <p:cNvSpPr>
            <a:spLocks noGrp="1" noChangeArrowheads="1"/>
          </p:cNvSpPr>
          <p:nvPr>
            <p:ph type="body" idx="1"/>
          </p:nvPr>
        </p:nvSpPr>
        <p:spPr>
          <a:xfrm>
            <a:off x="914400" y="4343400"/>
            <a:ext cx="5029200" cy="3235325"/>
          </a:xfrm>
          <a:noFill/>
          <a:ln/>
        </p:spPr>
        <p:txBody>
          <a:bodyPr/>
          <a:lstStyle/>
          <a:p>
            <a:r>
              <a:rPr lang="en-US" smtClean="0"/>
              <a:t>Robock and Matson (1983) used satellite imagery to track the cloud as it circled the Earth in three weeks.  After one week it has crossed most of the Pacific.  The little dots in the Pacific are the Hawaiian Islands and the Mauna Loa observatory was able to obtain excellent observations of the cloud as it passed overhead and remained centered on the latitude of Hawaii for more than a year.</a:t>
            </a:r>
          </a:p>
          <a:p>
            <a:endParaRPr lang="en-US" smtClean="0"/>
          </a:p>
          <a:p>
            <a:r>
              <a:rPr lang="en-US" smtClean="0"/>
              <a:t>This figure was copied by Rampino and Self in a </a:t>
            </a:r>
            <a:r>
              <a:rPr lang="en-US" i="1" smtClean="0"/>
              <a:t>Scientific American</a:t>
            </a:r>
            <a:r>
              <a:rPr lang="en-US" smtClean="0"/>
              <a:t> article, and copies of it are often attributed to them, but Robock and Matson (1983) did the work, and they just copied it.  While they do give credit to the source in the front of that issue of the magazine, M. T. Coffey and W. G. Mankin blatantly plagiarized this figure without attribution in their 2003 </a:t>
            </a:r>
            <a:r>
              <a:rPr lang="en-US" i="1" smtClean="0"/>
              <a:t>Encyclopedia of Atmospheric Sciences</a:t>
            </a:r>
            <a:r>
              <a:rPr lang="en-US" smtClean="0"/>
              <a:t> article.</a:t>
            </a:r>
          </a:p>
          <a:p>
            <a:endParaRPr lang="en-US" smtClean="0"/>
          </a:p>
          <a:p>
            <a:r>
              <a:rPr lang="en-US" smtClean="0"/>
              <a:t>Robock, A., and M. Matson, Circumglobal transport of the El Chichón volcanic dust cloud, </a:t>
            </a:r>
            <a:r>
              <a:rPr lang="en-US" i="1" smtClean="0"/>
              <a:t>Science</a:t>
            </a:r>
            <a:r>
              <a:rPr lang="en-US" smtClean="0"/>
              <a:t>, </a:t>
            </a:r>
            <a:r>
              <a:rPr lang="en-US" i="1" smtClean="0"/>
              <a:t>221</a:t>
            </a:r>
            <a:r>
              <a:rPr lang="en-US" smtClean="0"/>
              <a:t>, 195-197, 1983.</a:t>
            </a: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7"/>
          <p:cNvSpPr>
            <a:spLocks noGrp="1" noChangeArrowheads="1"/>
          </p:cNvSpPr>
          <p:nvPr>
            <p:ph type="sldNum" sz="quarter" idx="5"/>
          </p:nvPr>
        </p:nvSpPr>
        <p:spPr>
          <a:noFill/>
        </p:spPr>
        <p:txBody>
          <a:bodyPr/>
          <a:lstStyle/>
          <a:p>
            <a:fld id="{D7EB3276-50A8-4DCA-9ADA-19BF1AE2AD9C}" type="slidenum">
              <a:rPr lang="en-US"/>
              <a:pPr/>
              <a:t>153</a:t>
            </a:fld>
            <a:endParaRPr lang="en-US"/>
          </a:p>
        </p:txBody>
      </p:sp>
      <p:sp>
        <p:nvSpPr>
          <p:cNvPr id="407555" name="Rectangle 2"/>
          <p:cNvSpPr>
            <a:spLocks noGrp="1" noRot="1" noChangeAspect="1" noChangeArrowheads="1" noTextEdit="1"/>
          </p:cNvSpPr>
          <p:nvPr>
            <p:ph type="sldImg"/>
          </p:nvPr>
        </p:nvSpPr>
        <p:spPr>
          <a:ln/>
        </p:spPr>
      </p:sp>
      <p:sp>
        <p:nvSpPr>
          <p:cNvPr id="407556" name="Rectangle 3"/>
          <p:cNvSpPr>
            <a:spLocks noGrp="1" noChangeArrowheads="1"/>
          </p:cNvSpPr>
          <p:nvPr>
            <p:ph type="body" idx="1"/>
          </p:nvPr>
        </p:nvSpPr>
        <p:spPr>
          <a:xfrm>
            <a:off x="914400" y="4343400"/>
            <a:ext cx="5029200" cy="1116013"/>
          </a:xfrm>
          <a:noFill/>
          <a:ln/>
        </p:spPr>
        <p:txBody>
          <a:bodyPr/>
          <a:lstStyle/>
          <a:p>
            <a:r>
              <a:rPr lang="en-US" smtClean="0"/>
              <a:t>This red sunset picture, taken a year after the El Chichón eruption in Madison, Wisconsin, latitude 43°N, is typical of red sunsets following volcanic eruptions.</a:t>
            </a:r>
          </a:p>
          <a:p>
            <a:endParaRPr lang="en-US" smtClean="0"/>
          </a:p>
          <a:p>
            <a:r>
              <a:rPr lang="en-US" smtClean="0"/>
              <a:t>Photograph © Alan Robock.</a:t>
            </a: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7"/>
          <p:cNvSpPr>
            <a:spLocks noGrp="1" noChangeArrowheads="1"/>
          </p:cNvSpPr>
          <p:nvPr>
            <p:ph type="sldNum" sz="quarter" idx="5"/>
          </p:nvPr>
        </p:nvSpPr>
        <p:spPr>
          <a:noFill/>
        </p:spPr>
        <p:txBody>
          <a:bodyPr/>
          <a:lstStyle/>
          <a:p>
            <a:fld id="{41C16B83-0830-4C45-8A3D-90D85565151B}" type="slidenum">
              <a:rPr lang="en-US"/>
              <a:pPr/>
              <a:t>154</a:t>
            </a:fld>
            <a:endParaRPr lang="en-US"/>
          </a:p>
        </p:txBody>
      </p:sp>
      <p:sp>
        <p:nvSpPr>
          <p:cNvPr id="408579" name="Rectangle 2"/>
          <p:cNvSpPr>
            <a:spLocks noGrp="1" noRot="1" noChangeAspect="1" noChangeArrowheads="1" noTextEdit="1"/>
          </p:cNvSpPr>
          <p:nvPr>
            <p:ph type="sldImg"/>
          </p:nvPr>
        </p:nvSpPr>
        <p:spPr>
          <a:ln/>
        </p:spPr>
      </p:sp>
      <p:sp>
        <p:nvSpPr>
          <p:cNvPr id="408580" name="Rectangle 3"/>
          <p:cNvSpPr>
            <a:spLocks noGrp="1" noChangeArrowheads="1"/>
          </p:cNvSpPr>
          <p:nvPr>
            <p:ph type="body" idx="1"/>
          </p:nvPr>
        </p:nvSpPr>
        <p:spPr>
          <a:xfrm>
            <a:off x="914400" y="4343400"/>
            <a:ext cx="5029200" cy="2393950"/>
          </a:xfrm>
          <a:noFill/>
          <a:ln/>
        </p:spPr>
        <p:txBody>
          <a:bodyPr/>
          <a:lstStyle/>
          <a:p>
            <a:r>
              <a:rPr lang="en-US" smtClean="0"/>
              <a:t>This figure shows the many ways that volcanic aerosol clouds can be measured, using El Chichón as an example.  It can also be used to illustrate how red sunsets are produced following volcanic eruptions.  The light from the sun is scattered by the molecules of the atmosphere (Rayleigh scattering), producing the blue sky and removing the shorter wavelengths, blue and yellow from the light, leaving red.  The red light reflects off the bottom of the stratospheric cloud, producing the red color about one hour after the actual sunset.  Reports of these sunsets can be used as an indication of past volcanic eruptions.  By the way, there would of course also be volcanic sunrises, which would be produced the same way.</a:t>
            </a:r>
          </a:p>
          <a:p>
            <a:endParaRPr lang="en-US" smtClean="0"/>
          </a:p>
          <a:p>
            <a:r>
              <a:rPr lang="en-US" smtClean="0"/>
              <a:t>Robock, A., The dust cloud of the century, </a:t>
            </a:r>
            <a:r>
              <a:rPr lang="en-US" i="1" smtClean="0"/>
              <a:t>Nature</a:t>
            </a:r>
            <a:r>
              <a:rPr lang="en-US" smtClean="0"/>
              <a:t>, </a:t>
            </a:r>
            <a:r>
              <a:rPr lang="en-US" i="1" smtClean="0"/>
              <a:t>301</a:t>
            </a:r>
            <a:r>
              <a:rPr lang="en-US" smtClean="0"/>
              <a:t>, 373-374, 1983.</a:t>
            </a: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7"/>
          <p:cNvSpPr>
            <a:spLocks noGrp="1" noChangeArrowheads="1"/>
          </p:cNvSpPr>
          <p:nvPr>
            <p:ph type="sldNum" sz="quarter" idx="5"/>
          </p:nvPr>
        </p:nvSpPr>
        <p:spPr>
          <a:noFill/>
        </p:spPr>
        <p:txBody>
          <a:bodyPr/>
          <a:lstStyle/>
          <a:p>
            <a:fld id="{F7703832-B60E-4233-A2F1-099484744DC4}" type="slidenum">
              <a:rPr lang="en-US"/>
              <a:pPr/>
              <a:t>155</a:t>
            </a:fld>
            <a:endParaRPr lang="en-US"/>
          </a:p>
        </p:txBody>
      </p:sp>
      <p:sp>
        <p:nvSpPr>
          <p:cNvPr id="409603" name="Rectangle 2"/>
          <p:cNvSpPr>
            <a:spLocks noGrp="1" noRot="1" noChangeAspect="1" noChangeArrowheads="1" noTextEdit="1"/>
          </p:cNvSpPr>
          <p:nvPr>
            <p:ph type="sldImg"/>
          </p:nvPr>
        </p:nvSpPr>
        <p:spPr>
          <a:ln/>
        </p:spPr>
      </p:sp>
      <p:sp>
        <p:nvSpPr>
          <p:cNvPr id="409604" name="Rectangle 3"/>
          <p:cNvSpPr>
            <a:spLocks noGrp="1" noChangeArrowheads="1"/>
          </p:cNvSpPr>
          <p:nvPr>
            <p:ph type="body" idx="1"/>
          </p:nvPr>
        </p:nvSpPr>
        <p:spPr>
          <a:xfrm>
            <a:off x="914400" y="4343400"/>
            <a:ext cx="5029200" cy="1116013"/>
          </a:xfrm>
          <a:noFill/>
          <a:ln/>
        </p:spPr>
        <p:txBody>
          <a:bodyPr/>
          <a:lstStyle/>
          <a:p>
            <a:r>
              <a:rPr lang="en-US" smtClean="0"/>
              <a:t>This red sunset picture, taken a year after the El Chichón eruption in Madison, Wisconsin, latitude 43°N, is typical of red sunsets following volcanic eruptions.</a:t>
            </a:r>
          </a:p>
          <a:p>
            <a:endParaRPr lang="en-US" smtClean="0"/>
          </a:p>
          <a:p>
            <a:r>
              <a:rPr lang="en-US" smtClean="0"/>
              <a:t>Photograph © Alan Robock.</a:t>
            </a: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a:noFill/>
        </p:spPr>
        <p:txBody>
          <a:bodyPr/>
          <a:lstStyle/>
          <a:p>
            <a:fld id="{9A51B3A4-A120-4AB8-B8BC-24AE422F08D2}" type="slidenum">
              <a:rPr lang="en-US"/>
              <a:pPr/>
              <a:t>156</a:t>
            </a:fld>
            <a:endParaRPr lang="en-US"/>
          </a:p>
        </p:txBody>
      </p:sp>
      <p:sp>
        <p:nvSpPr>
          <p:cNvPr id="410627" name="Rectangle 2"/>
          <p:cNvSpPr>
            <a:spLocks noGrp="1" noRot="1" noChangeAspect="1" noChangeArrowheads="1" noTextEdit="1"/>
          </p:cNvSpPr>
          <p:nvPr>
            <p:ph type="sldImg"/>
          </p:nvPr>
        </p:nvSpPr>
        <p:spPr>
          <a:ln/>
        </p:spPr>
      </p:sp>
      <p:sp>
        <p:nvSpPr>
          <p:cNvPr id="410628" name="Rectangle 3"/>
          <p:cNvSpPr>
            <a:spLocks noGrp="1" noChangeArrowheads="1"/>
          </p:cNvSpPr>
          <p:nvPr>
            <p:ph type="body" idx="1"/>
          </p:nvPr>
        </p:nvSpPr>
        <p:spPr>
          <a:xfrm>
            <a:off x="914400" y="4343400"/>
            <a:ext cx="5029200" cy="2616200"/>
          </a:xfrm>
          <a:noFill/>
          <a:ln/>
        </p:spPr>
        <p:txBody>
          <a:bodyPr/>
          <a:lstStyle/>
          <a:p>
            <a:r>
              <a:rPr lang="en-US" smtClean="0"/>
              <a:t>This is one of about 530 watercolors done by William Ascroft in London in the years following the Krakatau eruption.  It is one of six published in the frontpiece of Symons (1888), and is one of the most beautiful illustrations of a volcanic red sunset.</a:t>
            </a:r>
          </a:p>
          <a:p>
            <a:endParaRPr lang="en-US" smtClean="0"/>
          </a:p>
          <a:p>
            <a:r>
              <a:rPr lang="en-US" smtClean="0"/>
              <a:t>Symons, G. J., Editor, </a:t>
            </a:r>
            <a:r>
              <a:rPr lang="en-US" i="1" smtClean="0"/>
              <a:t>The Eruption of Krakatoa, and Subsequent Phenomena</a:t>
            </a:r>
            <a:r>
              <a:rPr lang="en-US" smtClean="0"/>
              <a:t>, Trübner, London, England, 494 pp., 1888.</a:t>
            </a:r>
          </a:p>
          <a:p>
            <a:endParaRPr lang="en-US" smtClean="0"/>
          </a:p>
          <a:p>
            <a:r>
              <a:rPr lang="en-US" smtClean="0"/>
              <a:t>Ascroft, William, 1888: Catalogue of sky sketches from September 1883 to September 1886, Eyre and Spottiswoode, London, England, 18 pp.</a:t>
            </a:r>
          </a:p>
          <a:p>
            <a:endParaRPr lang="en-US" smtClean="0"/>
          </a:p>
          <a:p>
            <a:endParaRPr lang="en-US" smtClean="0"/>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A288BE1-1B0B-4CA8-9F77-50EC453A1CE2}" type="slidenum">
              <a:rPr lang="en-US" smtClean="0"/>
              <a:pPr>
                <a:defRPr/>
              </a:pPr>
              <a:t>157</a:t>
            </a:fld>
            <a:endParaRPr lang="en-US"/>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7"/>
          <p:cNvSpPr>
            <a:spLocks noGrp="1" noChangeArrowheads="1"/>
          </p:cNvSpPr>
          <p:nvPr>
            <p:ph type="sldNum" sz="quarter" idx="5"/>
          </p:nvPr>
        </p:nvSpPr>
        <p:spPr>
          <a:noFill/>
        </p:spPr>
        <p:txBody>
          <a:bodyPr/>
          <a:lstStyle/>
          <a:p>
            <a:fld id="{7493B178-CE20-4338-BC2F-50CDB5797CF9}" type="slidenum">
              <a:rPr lang="en-US"/>
              <a:pPr/>
              <a:t>158</a:t>
            </a:fld>
            <a:endParaRPr lang="en-US"/>
          </a:p>
        </p:txBody>
      </p:sp>
      <p:sp>
        <p:nvSpPr>
          <p:cNvPr id="411651" name="Rectangle 2"/>
          <p:cNvSpPr>
            <a:spLocks noGrp="1" noRot="1" noChangeAspect="1" noChangeArrowheads="1" noTextEdit="1"/>
          </p:cNvSpPr>
          <p:nvPr>
            <p:ph type="sldImg"/>
          </p:nvPr>
        </p:nvSpPr>
        <p:spPr>
          <a:ln/>
        </p:spPr>
      </p:sp>
      <p:sp>
        <p:nvSpPr>
          <p:cNvPr id="411652" name="Rectangle 3"/>
          <p:cNvSpPr>
            <a:spLocks noGrp="1" noChangeArrowheads="1"/>
          </p:cNvSpPr>
          <p:nvPr>
            <p:ph type="body" idx="1"/>
          </p:nvPr>
        </p:nvSpPr>
        <p:spPr>
          <a:xfrm>
            <a:off x="914400" y="4343400"/>
            <a:ext cx="5029200" cy="1298575"/>
          </a:xfrm>
          <a:noFill/>
          <a:ln/>
        </p:spPr>
        <p:txBody>
          <a:bodyPr/>
          <a:lstStyle/>
          <a:p>
            <a:r>
              <a:rPr lang="en-US" smtClean="0"/>
              <a:t>Edvard Munch was also struck by the fabulous Krakatau sunsets, and in 1893 painted his famous </a:t>
            </a:r>
            <a:r>
              <a:rPr lang="ja-JP" altLang="en-US" smtClean="0"/>
              <a:t>“</a:t>
            </a:r>
            <a:r>
              <a:rPr lang="en-US" altLang="ja-JP" smtClean="0"/>
              <a:t>The Scream</a:t>
            </a:r>
            <a:r>
              <a:rPr lang="ja-JP" altLang="en-US" smtClean="0"/>
              <a:t>”</a:t>
            </a:r>
            <a:r>
              <a:rPr lang="en-US" altLang="ja-JP" smtClean="0"/>
              <a:t> with a volcanic sunset in the sky.  This is a great painting for other reasons, but is one of the best renditions of a volcanic sunset.</a:t>
            </a:r>
          </a:p>
          <a:p>
            <a:endParaRPr lang="en-US" smtClean="0"/>
          </a:p>
          <a:p>
            <a:endParaRPr lang="en-US" smtClean="0"/>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7"/>
          <p:cNvSpPr>
            <a:spLocks noGrp="1" noChangeArrowheads="1"/>
          </p:cNvSpPr>
          <p:nvPr>
            <p:ph type="sldNum" sz="quarter" idx="5"/>
          </p:nvPr>
        </p:nvSpPr>
        <p:spPr>
          <a:noFill/>
        </p:spPr>
        <p:txBody>
          <a:bodyPr/>
          <a:lstStyle/>
          <a:p>
            <a:fld id="{7493B178-CE20-4338-BC2F-50CDB5797CF9}" type="slidenum">
              <a:rPr lang="en-US"/>
              <a:pPr/>
              <a:t>159</a:t>
            </a:fld>
            <a:endParaRPr lang="en-US"/>
          </a:p>
        </p:txBody>
      </p:sp>
      <p:sp>
        <p:nvSpPr>
          <p:cNvPr id="411651" name="Rectangle 2"/>
          <p:cNvSpPr>
            <a:spLocks noGrp="1" noRot="1" noChangeAspect="1" noChangeArrowheads="1" noTextEdit="1"/>
          </p:cNvSpPr>
          <p:nvPr>
            <p:ph type="sldImg"/>
          </p:nvPr>
        </p:nvSpPr>
        <p:spPr>
          <a:ln/>
        </p:spPr>
      </p:sp>
      <p:sp>
        <p:nvSpPr>
          <p:cNvPr id="411652" name="Rectangle 3"/>
          <p:cNvSpPr>
            <a:spLocks noGrp="1" noChangeArrowheads="1"/>
          </p:cNvSpPr>
          <p:nvPr>
            <p:ph type="body" idx="1"/>
          </p:nvPr>
        </p:nvSpPr>
        <p:spPr>
          <a:xfrm>
            <a:off x="914400" y="4343400"/>
            <a:ext cx="5029200" cy="1298575"/>
          </a:xfrm>
          <a:noFill/>
          <a:ln/>
        </p:spPr>
        <p:txBody>
          <a:bodyPr/>
          <a:lstStyle/>
          <a:p>
            <a:r>
              <a:rPr lang="en-US" smtClean="0"/>
              <a:t>Edvard Munch was also struck by the fabulous Krakatau sunsets, and in 1893 painted his famous </a:t>
            </a:r>
            <a:r>
              <a:rPr lang="ja-JP" altLang="en-US" smtClean="0"/>
              <a:t>“</a:t>
            </a:r>
            <a:r>
              <a:rPr lang="en-US" altLang="ja-JP" smtClean="0"/>
              <a:t>The Scream</a:t>
            </a:r>
            <a:r>
              <a:rPr lang="ja-JP" altLang="en-US" smtClean="0"/>
              <a:t>”</a:t>
            </a:r>
            <a:r>
              <a:rPr lang="en-US" altLang="ja-JP" smtClean="0"/>
              <a:t> with a volcanic sunset in the sky.  This is a great painting for other reasons, but is one of the best renditions of a volcanic sunset.</a:t>
            </a:r>
          </a:p>
          <a:p>
            <a:endParaRPr lang="en-US" smtClean="0"/>
          </a:p>
          <a:p>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7"/>
          <p:cNvSpPr>
            <a:spLocks noGrp="1" noChangeArrowheads="1"/>
          </p:cNvSpPr>
          <p:nvPr>
            <p:ph type="sldNum" sz="quarter" idx="5"/>
          </p:nvPr>
        </p:nvSpPr>
        <p:spPr>
          <a:noFill/>
        </p:spPr>
        <p:txBody>
          <a:bodyPr/>
          <a:lstStyle/>
          <a:p>
            <a:fld id="{4FA4BD05-CABD-4E7C-9004-72EDBEB58D0A}" type="slidenum">
              <a:rPr lang="en-US"/>
              <a:pPr/>
              <a:t>16</a:t>
            </a:fld>
            <a:endParaRPr lang="en-US"/>
          </a:p>
        </p:txBody>
      </p:sp>
      <p:sp>
        <p:nvSpPr>
          <p:cNvPr id="279555" name="Rectangle 2"/>
          <p:cNvSpPr>
            <a:spLocks noGrp="1" noRot="1" noChangeAspect="1" noChangeArrowheads="1" noTextEdit="1"/>
          </p:cNvSpPr>
          <p:nvPr>
            <p:ph type="sldImg"/>
          </p:nvPr>
        </p:nvSpPr>
        <p:spPr>
          <a:ln/>
        </p:spPr>
      </p:sp>
      <p:sp>
        <p:nvSpPr>
          <p:cNvPr id="279556" name="Rectangle 3"/>
          <p:cNvSpPr>
            <a:spLocks noGrp="1" noChangeArrowheads="1"/>
          </p:cNvSpPr>
          <p:nvPr>
            <p:ph type="body" idx="1"/>
          </p:nvPr>
        </p:nvSpPr>
        <p:spPr>
          <a:xfrm>
            <a:off x="914400" y="4343400"/>
            <a:ext cx="5029200" cy="1187450"/>
          </a:xfrm>
          <a:noFill/>
          <a:ln/>
        </p:spPr>
        <p:txBody>
          <a:bodyPr/>
          <a:lstStyle/>
          <a:p>
            <a:r>
              <a:rPr lang="en-US" smtClean="0"/>
              <a:t>Mt. Erebus on Ross Island, Antarctica – an example of a quiescent volcano with continuous emissions, in this case from a lava lake at the summit.  Only if the rate of emissions from these volcanoes changes dramatically will there be a climate change.  Nevertheless, their emissions need to be considered to understand the background atmospheric chemistry.  Photo © Alan Robock, 2004.</a:t>
            </a: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7"/>
          <p:cNvSpPr>
            <a:spLocks noGrp="1" noChangeArrowheads="1"/>
          </p:cNvSpPr>
          <p:nvPr>
            <p:ph type="sldNum" sz="quarter" idx="5"/>
          </p:nvPr>
        </p:nvSpPr>
        <p:spPr>
          <a:noFill/>
        </p:spPr>
        <p:txBody>
          <a:bodyPr/>
          <a:lstStyle/>
          <a:p>
            <a:fld id="{7493B178-CE20-4338-BC2F-50CDB5797CF9}" type="slidenum">
              <a:rPr lang="en-US"/>
              <a:pPr/>
              <a:t>160</a:t>
            </a:fld>
            <a:endParaRPr lang="en-US"/>
          </a:p>
        </p:txBody>
      </p:sp>
      <p:sp>
        <p:nvSpPr>
          <p:cNvPr id="411651" name="Rectangle 2"/>
          <p:cNvSpPr>
            <a:spLocks noGrp="1" noRot="1" noChangeAspect="1" noChangeArrowheads="1" noTextEdit="1"/>
          </p:cNvSpPr>
          <p:nvPr>
            <p:ph type="sldImg"/>
          </p:nvPr>
        </p:nvSpPr>
        <p:spPr>
          <a:ln/>
        </p:spPr>
      </p:sp>
      <p:sp>
        <p:nvSpPr>
          <p:cNvPr id="411652" name="Rectangle 3"/>
          <p:cNvSpPr>
            <a:spLocks noGrp="1" noChangeArrowheads="1"/>
          </p:cNvSpPr>
          <p:nvPr>
            <p:ph type="body" idx="1"/>
          </p:nvPr>
        </p:nvSpPr>
        <p:spPr>
          <a:xfrm>
            <a:off x="914400" y="4343400"/>
            <a:ext cx="5029200" cy="1298575"/>
          </a:xfrm>
          <a:noFill/>
          <a:ln/>
        </p:spPr>
        <p:txBody>
          <a:bodyPr/>
          <a:lstStyle/>
          <a:p>
            <a:r>
              <a:rPr lang="en-US" smtClean="0"/>
              <a:t>Edvard Munch was also struck by the fabulous Krakatau sunsets, and in 1893 painted his famous </a:t>
            </a:r>
            <a:r>
              <a:rPr lang="ja-JP" altLang="en-US" smtClean="0"/>
              <a:t>“</a:t>
            </a:r>
            <a:r>
              <a:rPr lang="en-US" altLang="ja-JP" smtClean="0"/>
              <a:t>The Scream</a:t>
            </a:r>
            <a:r>
              <a:rPr lang="ja-JP" altLang="en-US" smtClean="0"/>
              <a:t>”</a:t>
            </a:r>
            <a:r>
              <a:rPr lang="en-US" altLang="ja-JP" smtClean="0"/>
              <a:t> with a volcanic sunset in the sky.  This is a great painting for other reasons, but is one of the best renditions of a volcanic sunset.</a:t>
            </a:r>
          </a:p>
          <a:p>
            <a:endParaRPr lang="en-US" smtClean="0"/>
          </a:p>
          <a:p>
            <a:endParaRPr lang="en-US" smtClean="0"/>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7"/>
          <p:cNvSpPr>
            <a:spLocks noGrp="1" noChangeArrowheads="1"/>
          </p:cNvSpPr>
          <p:nvPr>
            <p:ph type="sldNum" sz="quarter" idx="5"/>
          </p:nvPr>
        </p:nvSpPr>
        <p:spPr>
          <a:noFill/>
        </p:spPr>
        <p:txBody>
          <a:bodyPr/>
          <a:lstStyle/>
          <a:p>
            <a:fld id="{7493B178-CE20-4338-BC2F-50CDB5797CF9}" type="slidenum">
              <a:rPr lang="en-US"/>
              <a:pPr/>
              <a:t>161</a:t>
            </a:fld>
            <a:endParaRPr lang="en-US"/>
          </a:p>
        </p:txBody>
      </p:sp>
      <p:sp>
        <p:nvSpPr>
          <p:cNvPr id="411651" name="Rectangle 2"/>
          <p:cNvSpPr>
            <a:spLocks noGrp="1" noRot="1" noChangeAspect="1" noChangeArrowheads="1" noTextEdit="1"/>
          </p:cNvSpPr>
          <p:nvPr>
            <p:ph type="sldImg"/>
          </p:nvPr>
        </p:nvSpPr>
        <p:spPr>
          <a:ln/>
        </p:spPr>
      </p:sp>
      <p:sp>
        <p:nvSpPr>
          <p:cNvPr id="411652" name="Rectangle 3"/>
          <p:cNvSpPr>
            <a:spLocks noGrp="1" noChangeArrowheads="1"/>
          </p:cNvSpPr>
          <p:nvPr>
            <p:ph type="body" idx="1"/>
          </p:nvPr>
        </p:nvSpPr>
        <p:spPr>
          <a:xfrm>
            <a:off x="914400" y="4343400"/>
            <a:ext cx="5029200" cy="1298575"/>
          </a:xfrm>
          <a:noFill/>
          <a:ln/>
        </p:spPr>
        <p:txBody>
          <a:bodyPr/>
          <a:lstStyle/>
          <a:p>
            <a:r>
              <a:rPr lang="en-US" dirty="0" err="1" smtClean="0"/>
              <a:t>Edvard</a:t>
            </a:r>
            <a:r>
              <a:rPr lang="en-US" dirty="0" smtClean="0"/>
              <a:t> Munch was also struck by the fabulous Krakatau sunsets, and in 1893 painted his famous </a:t>
            </a:r>
            <a:r>
              <a:rPr lang="ja-JP" altLang="en-US" smtClean="0"/>
              <a:t>“</a:t>
            </a:r>
            <a:r>
              <a:rPr lang="en-US" altLang="ja-JP" dirty="0" smtClean="0"/>
              <a:t>The Scream</a:t>
            </a:r>
            <a:r>
              <a:rPr lang="ja-JP" altLang="en-US" smtClean="0"/>
              <a:t>”</a:t>
            </a:r>
            <a:r>
              <a:rPr lang="en-US" altLang="ja-JP" dirty="0" smtClean="0"/>
              <a:t> with a volcanic sunset in the sky.  This is a great painting for other reasons, but is one of the best renditions of a volcanic sunset.</a:t>
            </a:r>
          </a:p>
          <a:p>
            <a:endParaRPr lang="en-US" altLang="ja-JP" dirty="0" smtClean="0"/>
          </a:p>
          <a:p>
            <a:r>
              <a:rPr lang="en-US" altLang="ja-JP" dirty="0" smtClean="0"/>
              <a:t>"</a:t>
            </a:r>
            <a:r>
              <a:rPr lang="en-US" altLang="ja-JP" dirty="0" err="1" smtClean="0"/>
              <a:t>Edvard</a:t>
            </a:r>
            <a:r>
              <a:rPr lang="en-US" altLang="ja-JP" dirty="0" smtClean="0"/>
              <a:t> Munch - The Scream - Google Art Project" by </a:t>
            </a:r>
            <a:r>
              <a:rPr lang="en-US" altLang="ja-JP" dirty="0" err="1" smtClean="0"/>
              <a:t>Edvard</a:t>
            </a:r>
            <a:r>
              <a:rPr lang="en-US" altLang="ja-JP" dirty="0" smtClean="0"/>
              <a:t> Munch - Google Art Project: </a:t>
            </a:r>
            <a:r>
              <a:rPr lang="en-US" altLang="ja-JP" dirty="0" err="1" smtClean="0"/>
              <a:t>pic</a:t>
            </a:r>
            <a:r>
              <a:rPr lang="en-US" altLang="ja-JP" dirty="0" smtClean="0"/>
              <a:t>. Licensed under Public Domain via Wikimedia Commons - http://commons.wikimedia.org/wiki/File:Edvard_Munch_-_The_Scream_-_Google_Art_Project.jpg#/media/File:Edvard_Munch_-_The_Scream_-_Google_Art_Project.jpg</a:t>
            </a:r>
          </a:p>
          <a:p>
            <a:endParaRPr lang="en-US" dirty="0" smtClean="0"/>
          </a:p>
          <a:p>
            <a:endParaRPr lang="en-US" dirty="0" smtClean="0"/>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7"/>
          <p:cNvSpPr>
            <a:spLocks noGrp="1" noChangeArrowheads="1"/>
          </p:cNvSpPr>
          <p:nvPr>
            <p:ph type="sldNum" sz="quarter" idx="5"/>
          </p:nvPr>
        </p:nvSpPr>
        <p:spPr>
          <a:noFill/>
        </p:spPr>
        <p:txBody>
          <a:bodyPr/>
          <a:lstStyle/>
          <a:p>
            <a:fld id="{7493B178-CE20-4338-BC2F-50CDB5797CF9}" type="slidenum">
              <a:rPr lang="en-US"/>
              <a:pPr/>
              <a:t>162</a:t>
            </a:fld>
            <a:endParaRPr lang="en-US"/>
          </a:p>
        </p:txBody>
      </p:sp>
      <p:sp>
        <p:nvSpPr>
          <p:cNvPr id="411651" name="Rectangle 2"/>
          <p:cNvSpPr>
            <a:spLocks noGrp="1" noRot="1" noChangeAspect="1" noChangeArrowheads="1" noTextEdit="1"/>
          </p:cNvSpPr>
          <p:nvPr>
            <p:ph type="sldImg"/>
          </p:nvPr>
        </p:nvSpPr>
        <p:spPr>
          <a:ln/>
        </p:spPr>
      </p:sp>
      <p:sp>
        <p:nvSpPr>
          <p:cNvPr id="411652" name="Rectangle 3"/>
          <p:cNvSpPr>
            <a:spLocks noGrp="1" noChangeArrowheads="1"/>
          </p:cNvSpPr>
          <p:nvPr>
            <p:ph type="body" idx="1"/>
          </p:nvPr>
        </p:nvSpPr>
        <p:spPr>
          <a:xfrm>
            <a:off x="914400" y="4343400"/>
            <a:ext cx="5029200" cy="1298575"/>
          </a:xfrm>
          <a:noFill/>
          <a:ln/>
        </p:spPr>
        <p:txBody>
          <a:bodyPr/>
          <a:lstStyle/>
          <a:p>
            <a:r>
              <a:rPr lang="en-US" smtClean="0"/>
              <a:t>Edvard Munch was also struck by the fabulous Krakatau sunsets, and in 1893 painted his famous </a:t>
            </a:r>
            <a:r>
              <a:rPr lang="ja-JP" altLang="en-US" smtClean="0"/>
              <a:t>“</a:t>
            </a:r>
            <a:r>
              <a:rPr lang="en-US" altLang="ja-JP" smtClean="0"/>
              <a:t>The Scream</a:t>
            </a:r>
            <a:r>
              <a:rPr lang="ja-JP" altLang="en-US" smtClean="0"/>
              <a:t>”</a:t>
            </a:r>
            <a:r>
              <a:rPr lang="en-US" altLang="ja-JP" smtClean="0"/>
              <a:t> with a volcanic sunset in the sky.  This is a great painting for other reasons, but is one of the best renditions of a volcanic sunset.</a:t>
            </a:r>
          </a:p>
          <a:p>
            <a:endParaRPr lang="en-US" smtClean="0"/>
          </a:p>
          <a:p>
            <a:endParaRPr lang="en-US" smtClean="0"/>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7"/>
          <p:cNvSpPr>
            <a:spLocks noGrp="1" noChangeArrowheads="1"/>
          </p:cNvSpPr>
          <p:nvPr>
            <p:ph type="sldNum" sz="quarter" idx="5"/>
          </p:nvPr>
        </p:nvSpPr>
        <p:spPr>
          <a:noFill/>
        </p:spPr>
        <p:txBody>
          <a:bodyPr/>
          <a:lstStyle/>
          <a:p>
            <a:fld id="{28F89B1E-FA77-4EAA-AF0A-C26030604D50}" type="slidenum">
              <a:rPr lang="en-US"/>
              <a:pPr/>
              <a:t>163</a:t>
            </a:fld>
            <a:endParaRPr lang="en-US"/>
          </a:p>
        </p:txBody>
      </p:sp>
      <p:sp>
        <p:nvSpPr>
          <p:cNvPr id="412675" name="Rectangle 2"/>
          <p:cNvSpPr>
            <a:spLocks noGrp="1" noRot="1" noChangeAspect="1" noChangeArrowheads="1" noTextEdit="1"/>
          </p:cNvSpPr>
          <p:nvPr>
            <p:ph type="sldImg"/>
          </p:nvPr>
        </p:nvSpPr>
        <p:spPr>
          <a:ln/>
        </p:spPr>
      </p:sp>
      <p:sp>
        <p:nvSpPr>
          <p:cNvPr id="412676" name="Rectangle 3"/>
          <p:cNvSpPr>
            <a:spLocks noGrp="1" noChangeArrowheads="1"/>
          </p:cNvSpPr>
          <p:nvPr>
            <p:ph type="body" idx="1"/>
          </p:nvPr>
        </p:nvSpPr>
        <p:spPr>
          <a:xfrm>
            <a:off x="914400" y="4343400"/>
            <a:ext cx="5029200" cy="1354138"/>
          </a:xfrm>
          <a:noFill/>
          <a:ln/>
        </p:spPr>
        <p:txBody>
          <a:bodyPr/>
          <a:lstStyle/>
          <a:p>
            <a:r>
              <a:rPr lang="en-US" smtClean="0"/>
              <a:t>Another way volcanic aerosols can be observed is by sending balloons into the clouds to directly measure the chemistry and size distributions of the particles.</a:t>
            </a:r>
          </a:p>
          <a:p>
            <a:endParaRPr lang="en-US" smtClean="0"/>
          </a:p>
          <a:p>
            <a:r>
              <a:rPr lang="en-US" smtClean="0"/>
              <a:t>Figure from Robock, A., The dust cloud of the century, </a:t>
            </a:r>
            <a:r>
              <a:rPr lang="en-US" i="1" smtClean="0"/>
              <a:t>Nature</a:t>
            </a:r>
            <a:r>
              <a:rPr lang="en-US" smtClean="0"/>
              <a:t>, </a:t>
            </a:r>
            <a:r>
              <a:rPr lang="en-US" i="1" smtClean="0"/>
              <a:t>301</a:t>
            </a:r>
            <a:r>
              <a:rPr lang="en-US" smtClean="0"/>
              <a:t>, 373-374, 1983.</a:t>
            </a:r>
          </a:p>
          <a:p>
            <a:endParaRPr lang="en-US" smtClean="0"/>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7"/>
          <p:cNvSpPr>
            <a:spLocks noGrp="1" noChangeArrowheads="1"/>
          </p:cNvSpPr>
          <p:nvPr>
            <p:ph type="sldNum" sz="quarter" idx="5"/>
          </p:nvPr>
        </p:nvSpPr>
        <p:spPr>
          <a:noFill/>
        </p:spPr>
        <p:txBody>
          <a:bodyPr/>
          <a:lstStyle/>
          <a:p>
            <a:fld id="{6A925263-5DF4-4CAA-A842-1B9D3110DCDF}" type="slidenum">
              <a:rPr lang="en-US"/>
              <a:pPr/>
              <a:t>164</a:t>
            </a:fld>
            <a:endParaRPr lang="en-US"/>
          </a:p>
        </p:txBody>
      </p:sp>
      <p:sp>
        <p:nvSpPr>
          <p:cNvPr id="413699" name="Rectangle 2"/>
          <p:cNvSpPr>
            <a:spLocks noGrp="1" noRot="1" noChangeAspect="1" noChangeArrowheads="1" noTextEdit="1"/>
          </p:cNvSpPr>
          <p:nvPr>
            <p:ph type="sldImg"/>
          </p:nvPr>
        </p:nvSpPr>
        <p:spPr>
          <a:ln/>
        </p:spPr>
      </p:sp>
      <p:sp>
        <p:nvSpPr>
          <p:cNvPr id="413700" name="Rectangle 3"/>
          <p:cNvSpPr>
            <a:spLocks noGrp="1" noChangeArrowheads="1"/>
          </p:cNvSpPr>
          <p:nvPr>
            <p:ph type="body" idx="1"/>
          </p:nvPr>
        </p:nvSpPr>
        <p:spPr>
          <a:xfrm>
            <a:off x="914400" y="4343400"/>
            <a:ext cx="5029200" cy="1719263"/>
          </a:xfrm>
          <a:noFill/>
          <a:ln/>
        </p:spPr>
        <p:txBody>
          <a:bodyPr/>
          <a:lstStyle/>
          <a:p>
            <a:r>
              <a:rPr lang="en-US" smtClean="0"/>
              <a:t>This picture, taken by Alan Robock in McMurdo, Antarctica on September 10, 2004, shows Roberto Morbidini holding the balloon and Jennifer Mercer and Linnea Avallone preparing the connection to the parachute, mast, and GPS transmitter for the launch of a custom-made aerosol detector, built by Terry Deshler</a:t>
            </a:r>
            <a:r>
              <a:rPr lang="ja-JP" altLang="en-US" smtClean="0"/>
              <a:t>’</a:t>
            </a:r>
            <a:r>
              <a:rPr lang="en-US" altLang="ja-JP" smtClean="0"/>
              <a:t>s group from the University of Wyoming.</a:t>
            </a:r>
          </a:p>
          <a:p>
            <a:endParaRPr lang="en-US" smtClean="0"/>
          </a:p>
          <a:p>
            <a:r>
              <a:rPr lang="en-US" smtClean="0"/>
              <a:t>Photograph © Alan Robock.</a:t>
            </a:r>
          </a:p>
          <a:p>
            <a:endParaRPr lang="en-US" smtClean="0"/>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7"/>
          <p:cNvSpPr>
            <a:spLocks noGrp="1" noChangeArrowheads="1"/>
          </p:cNvSpPr>
          <p:nvPr>
            <p:ph type="sldNum" sz="quarter" idx="5"/>
          </p:nvPr>
        </p:nvSpPr>
        <p:spPr>
          <a:noFill/>
        </p:spPr>
        <p:txBody>
          <a:bodyPr/>
          <a:lstStyle/>
          <a:p>
            <a:fld id="{29C0088C-BCCB-4570-A91A-4B564C6DE198}" type="slidenum">
              <a:rPr lang="en-US"/>
              <a:pPr/>
              <a:t>165</a:t>
            </a:fld>
            <a:endParaRPr lang="en-US"/>
          </a:p>
        </p:txBody>
      </p:sp>
      <p:sp>
        <p:nvSpPr>
          <p:cNvPr id="414723" name="Rectangle 2"/>
          <p:cNvSpPr>
            <a:spLocks noGrp="1" noRot="1" noChangeAspect="1" noChangeArrowheads="1" noTextEdit="1"/>
          </p:cNvSpPr>
          <p:nvPr>
            <p:ph type="sldImg"/>
          </p:nvPr>
        </p:nvSpPr>
        <p:spPr>
          <a:ln/>
        </p:spPr>
      </p:sp>
      <p:sp>
        <p:nvSpPr>
          <p:cNvPr id="414724" name="Rectangle 3"/>
          <p:cNvSpPr>
            <a:spLocks noGrp="1" noChangeArrowheads="1"/>
          </p:cNvSpPr>
          <p:nvPr>
            <p:ph type="body" idx="1"/>
          </p:nvPr>
        </p:nvSpPr>
        <p:spPr>
          <a:xfrm>
            <a:off x="914400" y="4343400"/>
            <a:ext cx="5029200" cy="989013"/>
          </a:xfrm>
          <a:noFill/>
          <a:ln/>
        </p:spPr>
        <p:txBody>
          <a:bodyPr/>
          <a:lstStyle/>
          <a:p>
            <a:r>
              <a:rPr lang="en-US" smtClean="0"/>
              <a:t>This is the inside of the aerosol detector.</a:t>
            </a:r>
          </a:p>
          <a:p>
            <a:endParaRPr lang="en-US" smtClean="0"/>
          </a:p>
          <a:p>
            <a:r>
              <a:rPr lang="en-US" smtClean="0"/>
              <a:t>Photograph © Alan Robock.</a:t>
            </a:r>
          </a:p>
          <a:p>
            <a:endParaRPr lang="en-US" smtClean="0"/>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7"/>
          <p:cNvSpPr>
            <a:spLocks noGrp="1" noChangeArrowheads="1"/>
          </p:cNvSpPr>
          <p:nvPr>
            <p:ph type="sldNum" sz="quarter" idx="5"/>
          </p:nvPr>
        </p:nvSpPr>
        <p:spPr>
          <a:noFill/>
        </p:spPr>
        <p:txBody>
          <a:bodyPr/>
          <a:lstStyle/>
          <a:p>
            <a:fld id="{5768A4A3-7DB3-45BB-8349-FDEE105C9134}" type="slidenum">
              <a:rPr lang="en-US"/>
              <a:pPr/>
              <a:t>166</a:t>
            </a:fld>
            <a:endParaRPr lang="en-US"/>
          </a:p>
        </p:txBody>
      </p:sp>
      <p:sp>
        <p:nvSpPr>
          <p:cNvPr id="415747" name="Rectangle 2"/>
          <p:cNvSpPr>
            <a:spLocks noGrp="1" noRot="1" noChangeAspect="1" noChangeArrowheads="1" noTextEdit="1"/>
          </p:cNvSpPr>
          <p:nvPr>
            <p:ph type="sldImg"/>
          </p:nvPr>
        </p:nvSpPr>
        <p:spPr>
          <a:ln/>
        </p:spPr>
      </p:sp>
      <p:sp>
        <p:nvSpPr>
          <p:cNvPr id="415748" name="Rectangle 3"/>
          <p:cNvSpPr>
            <a:spLocks noGrp="1" noChangeArrowheads="1"/>
          </p:cNvSpPr>
          <p:nvPr>
            <p:ph type="body" idx="1"/>
          </p:nvPr>
        </p:nvSpPr>
        <p:spPr>
          <a:xfrm>
            <a:off x="914400" y="4343400"/>
            <a:ext cx="5029200" cy="1354138"/>
          </a:xfrm>
          <a:noFill/>
          <a:ln/>
        </p:spPr>
        <p:txBody>
          <a:bodyPr/>
          <a:lstStyle/>
          <a:p>
            <a:r>
              <a:rPr lang="en-US" smtClean="0"/>
              <a:t>The air is pumped in through the black tube at the top.  A light source from the left causes scattering, which is picked up by the detectors in the grey tubes on the right.</a:t>
            </a:r>
          </a:p>
          <a:p>
            <a:endParaRPr lang="en-US" smtClean="0"/>
          </a:p>
          <a:p>
            <a:r>
              <a:rPr lang="en-US" smtClean="0"/>
              <a:t>Photograph © Alan Robock.</a:t>
            </a:r>
          </a:p>
          <a:p>
            <a:endParaRPr lang="en-US" smtClean="0"/>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7"/>
          <p:cNvSpPr>
            <a:spLocks noGrp="1" noChangeArrowheads="1"/>
          </p:cNvSpPr>
          <p:nvPr>
            <p:ph type="sldNum" sz="quarter" idx="5"/>
          </p:nvPr>
        </p:nvSpPr>
        <p:spPr>
          <a:noFill/>
        </p:spPr>
        <p:txBody>
          <a:bodyPr/>
          <a:lstStyle/>
          <a:p>
            <a:fld id="{127D36DF-B8B9-4F1E-844B-6F8F869A8610}" type="slidenum">
              <a:rPr lang="en-US"/>
              <a:pPr/>
              <a:t>167</a:t>
            </a:fld>
            <a:endParaRPr lang="en-US"/>
          </a:p>
        </p:txBody>
      </p:sp>
      <p:sp>
        <p:nvSpPr>
          <p:cNvPr id="416771" name="Rectangle 2"/>
          <p:cNvSpPr>
            <a:spLocks noGrp="1" noRot="1" noChangeAspect="1" noChangeArrowheads="1" noTextEdit="1"/>
          </p:cNvSpPr>
          <p:nvPr>
            <p:ph type="sldImg"/>
          </p:nvPr>
        </p:nvSpPr>
        <p:spPr>
          <a:ln/>
        </p:spPr>
      </p:sp>
      <p:sp>
        <p:nvSpPr>
          <p:cNvPr id="416772" name="Rectangle 3"/>
          <p:cNvSpPr>
            <a:spLocks noGrp="1" noChangeArrowheads="1"/>
          </p:cNvSpPr>
          <p:nvPr>
            <p:ph type="body" idx="1"/>
          </p:nvPr>
        </p:nvSpPr>
        <p:spPr>
          <a:xfrm>
            <a:off x="914400" y="4343400"/>
            <a:ext cx="5029200" cy="1171575"/>
          </a:xfrm>
          <a:noFill/>
          <a:ln/>
        </p:spPr>
        <p:txBody>
          <a:bodyPr/>
          <a:lstStyle/>
          <a:p>
            <a:r>
              <a:rPr lang="en-US" smtClean="0"/>
              <a:t>The light source is a 1967 VW taillight bulb, the only source known to produce a completely flat light source.</a:t>
            </a:r>
          </a:p>
          <a:p>
            <a:endParaRPr lang="en-US" smtClean="0"/>
          </a:p>
          <a:p>
            <a:r>
              <a:rPr lang="en-US" smtClean="0"/>
              <a:t>Photograph © Alan Robock.</a:t>
            </a:r>
          </a:p>
          <a:p>
            <a:endParaRPr lang="en-US" smtClean="0"/>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fld id="{E88E269E-9378-4585-838B-6E8DBA3F30B5}" type="slidenum">
              <a:rPr lang="en-US"/>
              <a:pPr/>
              <a:t>168</a:t>
            </a:fld>
            <a:endParaRPr lang="en-US"/>
          </a:p>
        </p:txBody>
      </p:sp>
      <p:sp>
        <p:nvSpPr>
          <p:cNvPr id="417795" name="Rectangle 2"/>
          <p:cNvSpPr>
            <a:spLocks noGrp="1" noRot="1" noChangeAspect="1" noChangeArrowheads="1" noTextEdit="1"/>
          </p:cNvSpPr>
          <p:nvPr>
            <p:ph type="sldImg"/>
          </p:nvPr>
        </p:nvSpPr>
        <p:spPr>
          <a:ln/>
        </p:spPr>
      </p:sp>
      <p:sp>
        <p:nvSpPr>
          <p:cNvPr id="417796" name="Rectangle 3"/>
          <p:cNvSpPr>
            <a:spLocks noGrp="1" noChangeArrowheads="1"/>
          </p:cNvSpPr>
          <p:nvPr>
            <p:ph type="body" idx="1"/>
          </p:nvPr>
        </p:nvSpPr>
        <p:spPr>
          <a:xfrm>
            <a:off x="914400" y="4343400"/>
            <a:ext cx="5029200" cy="1592263"/>
          </a:xfrm>
          <a:noFill/>
          <a:ln/>
        </p:spPr>
        <p:txBody>
          <a:bodyPr/>
          <a:lstStyle/>
          <a:p>
            <a:r>
              <a:rPr lang="en-US" smtClean="0"/>
              <a:t>Another way to measure stratospheric aerosols is with lidar, light detection and ranging.</a:t>
            </a:r>
          </a:p>
          <a:p>
            <a:endParaRPr lang="en-US" smtClean="0"/>
          </a:p>
          <a:p>
            <a:r>
              <a:rPr lang="en-US" smtClean="0"/>
              <a:t>Figure from Robock, A., The dust cloud of the century, </a:t>
            </a:r>
            <a:r>
              <a:rPr lang="en-US" i="1" smtClean="0"/>
              <a:t>Nature</a:t>
            </a:r>
            <a:r>
              <a:rPr lang="en-US" smtClean="0"/>
              <a:t>, </a:t>
            </a:r>
            <a:r>
              <a:rPr lang="en-US" i="1" smtClean="0"/>
              <a:t>301</a:t>
            </a:r>
            <a:r>
              <a:rPr lang="en-US" smtClean="0"/>
              <a:t>, 373-374, 1983.</a:t>
            </a:r>
          </a:p>
          <a:p>
            <a:endParaRPr lang="en-US" smtClean="0"/>
          </a:p>
          <a:p>
            <a:endParaRPr lang="en-US" smtClean="0"/>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7"/>
          <p:cNvSpPr>
            <a:spLocks noGrp="1" noChangeArrowheads="1"/>
          </p:cNvSpPr>
          <p:nvPr>
            <p:ph type="sldNum" sz="quarter" idx="5"/>
          </p:nvPr>
        </p:nvSpPr>
        <p:spPr>
          <a:noFill/>
        </p:spPr>
        <p:txBody>
          <a:bodyPr/>
          <a:lstStyle/>
          <a:p>
            <a:fld id="{E8A9966E-0B43-4702-8D3D-C14F67BD5EA7}" type="slidenum">
              <a:rPr lang="en-US"/>
              <a:pPr/>
              <a:t>169</a:t>
            </a:fld>
            <a:endParaRPr lang="en-US"/>
          </a:p>
        </p:txBody>
      </p:sp>
      <p:sp>
        <p:nvSpPr>
          <p:cNvPr id="418819" name="Rectangle 2"/>
          <p:cNvSpPr>
            <a:spLocks noGrp="1" noRot="1" noChangeAspect="1" noChangeArrowheads="1" noTextEdit="1"/>
          </p:cNvSpPr>
          <p:nvPr>
            <p:ph type="sldImg"/>
          </p:nvPr>
        </p:nvSpPr>
        <p:spPr>
          <a:ln/>
        </p:spPr>
      </p:sp>
      <p:sp>
        <p:nvSpPr>
          <p:cNvPr id="418820" name="Rectangle 3"/>
          <p:cNvSpPr>
            <a:spLocks noGrp="1" noChangeArrowheads="1"/>
          </p:cNvSpPr>
          <p:nvPr>
            <p:ph type="body" idx="1"/>
          </p:nvPr>
        </p:nvSpPr>
        <p:spPr>
          <a:xfrm>
            <a:off x="914400" y="4343400"/>
            <a:ext cx="5029200" cy="1536700"/>
          </a:xfrm>
          <a:noFill/>
          <a:ln/>
        </p:spPr>
        <p:txBody>
          <a:bodyPr/>
          <a:lstStyle/>
          <a:p>
            <a:r>
              <a:rPr lang="en-US" smtClean="0"/>
              <a:t>Here are Francesco Cairo and Roberto Morbidini, who operated the lidar at McMurdo.  The laser is the black box under the silver tube.  The large dark grey tube labeled Celestron is the telescope which receives the back-scattered lidar signal.</a:t>
            </a:r>
          </a:p>
          <a:p>
            <a:endParaRPr lang="en-US" smtClean="0"/>
          </a:p>
          <a:p>
            <a:r>
              <a:rPr lang="en-US" smtClean="0"/>
              <a:t>Photograph © Alan Robock.</a:t>
            </a:r>
          </a:p>
          <a:p>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a:noFill/>
        </p:spPr>
        <p:txBody>
          <a:bodyPr/>
          <a:lstStyle/>
          <a:p>
            <a:fld id="{85D12FE6-7FE5-45F7-B3CD-85E1A52B994B}" type="slidenum">
              <a:rPr lang="en-US"/>
              <a:pPr/>
              <a:t>17</a:t>
            </a:fld>
            <a:endParaRPr lang="en-US"/>
          </a:p>
        </p:txBody>
      </p:sp>
      <p:sp>
        <p:nvSpPr>
          <p:cNvPr id="280579" name="Rectangle 2"/>
          <p:cNvSpPr>
            <a:spLocks noGrp="1" noRot="1" noChangeAspect="1" noChangeArrowheads="1" noTextEdit="1"/>
          </p:cNvSpPr>
          <p:nvPr>
            <p:ph type="sldImg"/>
          </p:nvPr>
        </p:nvSpPr>
        <p:spPr>
          <a:ln/>
        </p:spPr>
      </p:sp>
      <p:sp>
        <p:nvSpPr>
          <p:cNvPr id="280580" name="Rectangle 3"/>
          <p:cNvSpPr>
            <a:spLocks noGrp="1" noChangeArrowheads="1"/>
          </p:cNvSpPr>
          <p:nvPr>
            <p:ph type="body" idx="1"/>
          </p:nvPr>
        </p:nvSpPr>
        <p:spPr>
          <a:xfrm>
            <a:off x="914400" y="4343400"/>
            <a:ext cx="5029200" cy="457200"/>
          </a:xfrm>
          <a:noFill/>
          <a:ln/>
        </p:spPr>
        <p:txBody>
          <a:bodyPr/>
          <a:lstStyle/>
          <a:p>
            <a:r>
              <a:rPr lang="en-US" smtClean="0"/>
              <a:t>This diagram shows the main components of non-explosive and explosive volcanic eruptions, and their effects on shortwave and longwave radiation.</a:t>
            </a: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a:spLocks noGrp="1" noChangeArrowheads="1"/>
          </p:cNvSpPr>
          <p:nvPr>
            <p:ph type="sldNum" sz="quarter" idx="5"/>
          </p:nvPr>
        </p:nvSpPr>
        <p:spPr>
          <a:noFill/>
        </p:spPr>
        <p:txBody>
          <a:bodyPr/>
          <a:lstStyle/>
          <a:p>
            <a:fld id="{672A826E-F55A-464D-AD56-8BDC06E66904}" type="slidenum">
              <a:rPr lang="en-US"/>
              <a:pPr/>
              <a:t>170</a:t>
            </a:fld>
            <a:endParaRPr lang="en-US"/>
          </a:p>
        </p:txBody>
      </p:sp>
      <p:sp>
        <p:nvSpPr>
          <p:cNvPr id="419843" name="Rectangle 2"/>
          <p:cNvSpPr>
            <a:spLocks noGrp="1" noRot="1" noChangeAspect="1" noChangeArrowheads="1" noTextEdit="1"/>
          </p:cNvSpPr>
          <p:nvPr>
            <p:ph type="sldImg"/>
          </p:nvPr>
        </p:nvSpPr>
        <p:spPr>
          <a:ln/>
        </p:spPr>
      </p:sp>
      <p:sp>
        <p:nvSpPr>
          <p:cNvPr id="419844" name="Rectangle 3"/>
          <p:cNvSpPr>
            <a:spLocks noGrp="1" noChangeArrowheads="1"/>
          </p:cNvSpPr>
          <p:nvPr>
            <p:ph type="body" idx="1"/>
          </p:nvPr>
        </p:nvSpPr>
        <p:spPr>
          <a:xfrm>
            <a:off x="914400" y="4343400"/>
            <a:ext cx="5029200" cy="1298575"/>
          </a:xfrm>
          <a:noFill/>
          <a:ln/>
        </p:spPr>
        <p:txBody>
          <a:bodyPr/>
          <a:lstStyle/>
          <a:p>
            <a:r>
              <a:rPr lang="en-US" smtClean="0"/>
              <a:t>The left picture is the lidar beam going up through the window in the roof of the building.  The picture on the right is the lidar beam in the atmosphere.  This was a bad day for detection of stratospheric clouds, as there was snow in the air which scattered the beam, making it visible.</a:t>
            </a:r>
          </a:p>
          <a:p>
            <a:endParaRPr lang="en-US" smtClean="0"/>
          </a:p>
          <a:p>
            <a:r>
              <a:rPr lang="en-US" smtClean="0"/>
              <a:t>Photographs © Alan Robock.  </a:t>
            </a: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7"/>
          <p:cNvSpPr>
            <a:spLocks noGrp="1" noChangeArrowheads="1"/>
          </p:cNvSpPr>
          <p:nvPr>
            <p:ph type="sldNum" sz="quarter" idx="5"/>
          </p:nvPr>
        </p:nvSpPr>
        <p:spPr>
          <a:noFill/>
        </p:spPr>
        <p:txBody>
          <a:bodyPr/>
          <a:lstStyle/>
          <a:p>
            <a:fld id="{06138AEB-C20C-489B-A568-29457E0671C9}" type="slidenum">
              <a:rPr lang="en-US"/>
              <a:pPr/>
              <a:t>171</a:t>
            </a:fld>
            <a:endParaRPr lang="en-US"/>
          </a:p>
        </p:txBody>
      </p:sp>
      <p:sp>
        <p:nvSpPr>
          <p:cNvPr id="420867" name="Rectangle 2"/>
          <p:cNvSpPr>
            <a:spLocks noGrp="1" noRot="1" noChangeAspect="1" noChangeArrowheads="1" noTextEdit="1"/>
          </p:cNvSpPr>
          <p:nvPr>
            <p:ph type="sldImg"/>
          </p:nvPr>
        </p:nvSpPr>
        <p:spPr>
          <a:ln/>
        </p:spPr>
      </p:sp>
      <p:sp>
        <p:nvSpPr>
          <p:cNvPr id="420868" name="Rectangle 3"/>
          <p:cNvSpPr>
            <a:spLocks noGrp="1" noChangeArrowheads="1"/>
          </p:cNvSpPr>
          <p:nvPr>
            <p:ph type="body" idx="1"/>
          </p:nvPr>
        </p:nvSpPr>
        <p:spPr>
          <a:xfrm>
            <a:off x="914400" y="4343400"/>
            <a:ext cx="5029200" cy="1481138"/>
          </a:xfrm>
          <a:noFill/>
          <a:ln/>
        </p:spPr>
        <p:txBody>
          <a:bodyPr/>
          <a:lstStyle/>
          <a:p>
            <a:r>
              <a:rPr lang="en-US" smtClean="0"/>
              <a:t>The largest eruption of the 20th century in terms of stratospheric loading was the June 15, 1991, Mt. Pinatubo eruption in the Philippines.  This is a photograph of a smaller precursory eruption three days earlier.  The actual eruption was at night during a typhoon, so there are no such pictures of the large eruption.</a:t>
            </a:r>
          </a:p>
          <a:p>
            <a:endParaRPr lang="en-US" smtClean="0"/>
          </a:p>
          <a:p>
            <a:r>
              <a:rPr lang="en-US" smtClean="0"/>
              <a:t>Photo from USGS.</a:t>
            </a: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7"/>
          <p:cNvSpPr>
            <a:spLocks noGrp="1" noChangeArrowheads="1"/>
          </p:cNvSpPr>
          <p:nvPr>
            <p:ph type="sldNum" sz="quarter" idx="5"/>
          </p:nvPr>
        </p:nvSpPr>
        <p:spPr>
          <a:noFill/>
        </p:spPr>
        <p:txBody>
          <a:bodyPr/>
          <a:lstStyle/>
          <a:p>
            <a:fld id="{CCB6E161-B78E-45BA-9497-E501F0288CF3}" type="slidenum">
              <a:rPr lang="en-US"/>
              <a:pPr/>
              <a:t>172</a:t>
            </a:fld>
            <a:endParaRPr lang="en-US"/>
          </a:p>
        </p:txBody>
      </p:sp>
      <p:sp>
        <p:nvSpPr>
          <p:cNvPr id="421891" name="Rectangle 2"/>
          <p:cNvSpPr>
            <a:spLocks noGrp="1" noRot="1" noChangeAspect="1" noChangeArrowheads="1" noTextEdit="1"/>
          </p:cNvSpPr>
          <p:nvPr>
            <p:ph type="sldImg"/>
          </p:nvPr>
        </p:nvSpPr>
        <p:spPr>
          <a:ln/>
        </p:spPr>
      </p:sp>
      <p:sp>
        <p:nvSpPr>
          <p:cNvPr id="421892" name="Rectangle 3"/>
          <p:cNvSpPr>
            <a:spLocks noGrp="1" noChangeArrowheads="1"/>
          </p:cNvSpPr>
          <p:nvPr>
            <p:ph type="body" idx="1"/>
          </p:nvPr>
        </p:nvSpPr>
        <p:spPr>
          <a:xfrm>
            <a:off x="914400" y="4343400"/>
            <a:ext cx="5029200" cy="639763"/>
          </a:xfrm>
          <a:noFill/>
          <a:ln/>
        </p:spPr>
        <p:txBody>
          <a:bodyPr/>
          <a:lstStyle/>
          <a:p>
            <a:r>
              <a:rPr lang="en-US" smtClean="0"/>
              <a:t>From http://earthobservatory.nasa.gov/Study/AstronautPinatubo/astronaut_pinatubo2.html</a:t>
            </a: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7"/>
          <p:cNvSpPr>
            <a:spLocks noGrp="1" noChangeArrowheads="1"/>
          </p:cNvSpPr>
          <p:nvPr>
            <p:ph type="sldNum" sz="quarter" idx="5"/>
          </p:nvPr>
        </p:nvSpPr>
        <p:spPr>
          <a:noFill/>
        </p:spPr>
        <p:txBody>
          <a:bodyPr/>
          <a:lstStyle/>
          <a:p>
            <a:fld id="{18E7FEF3-02E1-4B5B-80B8-017E5EA6413F}" type="slidenum">
              <a:rPr lang="en-US"/>
              <a:pPr/>
              <a:t>173</a:t>
            </a:fld>
            <a:endParaRPr lang="en-US"/>
          </a:p>
        </p:txBody>
      </p:sp>
      <p:sp>
        <p:nvSpPr>
          <p:cNvPr id="422915" name="Rectangle 2"/>
          <p:cNvSpPr>
            <a:spLocks noGrp="1" noRot="1" noChangeAspect="1" noChangeArrowheads="1" noTextEdit="1"/>
          </p:cNvSpPr>
          <p:nvPr>
            <p:ph type="sldImg"/>
          </p:nvPr>
        </p:nvSpPr>
        <p:spPr>
          <a:ln/>
        </p:spPr>
      </p:sp>
      <p:sp>
        <p:nvSpPr>
          <p:cNvPr id="422916" name="Rectangle 3"/>
          <p:cNvSpPr>
            <a:spLocks noGrp="1" noChangeArrowheads="1"/>
          </p:cNvSpPr>
          <p:nvPr>
            <p:ph type="body" idx="1"/>
          </p:nvPr>
        </p:nvSpPr>
        <p:spPr>
          <a:xfrm>
            <a:off x="914400" y="4343400"/>
            <a:ext cx="5029200" cy="2322513"/>
          </a:xfrm>
          <a:noFill/>
          <a:ln/>
        </p:spPr>
        <p:txBody>
          <a:bodyPr/>
          <a:lstStyle/>
          <a:p>
            <a:r>
              <a:rPr lang="en-US" smtClean="0"/>
              <a:t>Location of Mount Pinatubo.  Clark Air Base of the United States was destroyed by the eruption and never re-opened.  Effects of the eruption at Clark, Subic Bay, and Cubi Point will also be shown.  This is Fig. 2 from Casadevall et al. (1996).</a:t>
            </a:r>
          </a:p>
          <a:p>
            <a:endParaRPr lang="en-US" smtClean="0"/>
          </a:p>
          <a:p>
            <a:r>
              <a:rPr lang="en-US" smtClean="0"/>
              <a:t>Casadevall, Thomas J., Perla J. Delos Reyes, and David J. Schneider, 1996: The 1991 Pinatubo eruptions and their effects on aircraft operations, in </a:t>
            </a:r>
            <a:r>
              <a:rPr lang="en-US" i="1" smtClean="0"/>
              <a:t>Fire and Mud: Eruptions and Lahars of Mount Pinatubo, Philippines</a:t>
            </a:r>
            <a:r>
              <a:rPr lang="en-US" smtClean="0"/>
              <a:t>, edited by C. G. Newhall and R. S. Punongbayan, University of Washington Press, 1,120 pp.</a:t>
            </a:r>
            <a:endParaRPr lang="en-US" b="1" smtClean="0"/>
          </a:p>
          <a:p>
            <a:endParaRPr lang="en-US" b="1" smtClean="0"/>
          </a:p>
          <a:p>
            <a:endParaRPr lang="en-US" smtClean="0"/>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7"/>
          <p:cNvSpPr>
            <a:spLocks noGrp="1" noChangeArrowheads="1"/>
          </p:cNvSpPr>
          <p:nvPr>
            <p:ph type="sldNum" sz="quarter" idx="5"/>
          </p:nvPr>
        </p:nvSpPr>
        <p:spPr>
          <a:noFill/>
        </p:spPr>
        <p:txBody>
          <a:bodyPr/>
          <a:lstStyle/>
          <a:p>
            <a:fld id="{1789AF8F-A0F3-4EFC-AB49-0A7C6DEE1A83}" type="slidenum">
              <a:rPr lang="en-US"/>
              <a:pPr/>
              <a:t>174</a:t>
            </a:fld>
            <a:endParaRPr lang="en-US"/>
          </a:p>
        </p:txBody>
      </p:sp>
      <p:sp>
        <p:nvSpPr>
          <p:cNvPr id="423939" name="Rectangle 2"/>
          <p:cNvSpPr>
            <a:spLocks noGrp="1" noRot="1" noChangeAspect="1" noChangeArrowheads="1" noTextEdit="1"/>
          </p:cNvSpPr>
          <p:nvPr>
            <p:ph type="sldImg"/>
          </p:nvPr>
        </p:nvSpPr>
        <p:spPr>
          <a:ln/>
        </p:spPr>
      </p:sp>
      <p:sp>
        <p:nvSpPr>
          <p:cNvPr id="423940" name="Rectangle 3"/>
          <p:cNvSpPr>
            <a:spLocks noGrp="1" noChangeArrowheads="1"/>
          </p:cNvSpPr>
          <p:nvPr>
            <p:ph type="body" idx="1"/>
          </p:nvPr>
        </p:nvSpPr>
        <p:spPr>
          <a:xfrm>
            <a:off x="914400" y="4343400"/>
            <a:ext cx="5029200" cy="457200"/>
          </a:xfrm>
          <a:noFill/>
          <a:ln/>
        </p:spPr>
        <p:txBody>
          <a:bodyPr/>
          <a:lstStyle/>
          <a:p>
            <a:r>
              <a:rPr lang="en-US" smtClean="0"/>
              <a:t>This is not snow, but volcanic ash, which fell out of the atmosphere quickly and had not climatic effect.</a:t>
            </a: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7"/>
          <p:cNvSpPr>
            <a:spLocks noGrp="1" noChangeArrowheads="1"/>
          </p:cNvSpPr>
          <p:nvPr>
            <p:ph type="sldNum" sz="quarter" idx="5"/>
          </p:nvPr>
        </p:nvSpPr>
        <p:spPr>
          <a:noFill/>
        </p:spPr>
        <p:txBody>
          <a:bodyPr/>
          <a:lstStyle/>
          <a:p>
            <a:fld id="{CAE58B23-2502-4FC9-92E1-90E7A4B9F33D}" type="slidenum">
              <a:rPr lang="en-US"/>
              <a:pPr/>
              <a:t>175</a:t>
            </a:fld>
            <a:endParaRPr lang="en-US"/>
          </a:p>
        </p:txBody>
      </p:sp>
      <p:sp>
        <p:nvSpPr>
          <p:cNvPr id="424963" name="Rectangle 2"/>
          <p:cNvSpPr>
            <a:spLocks noGrp="1" noRot="1" noChangeAspect="1" noChangeArrowheads="1" noTextEdit="1"/>
          </p:cNvSpPr>
          <p:nvPr>
            <p:ph type="sldImg"/>
          </p:nvPr>
        </p:nvSpPr>
        <p:spPr>
          <a:ln/>
        </p:spPr>
      </p:sp>
      <p:sp>
        <p:nvSpPr>
          <p:cNvPr id="424964" name="Rectangle 3"/>
          <p:cNvSpPr>
            <a:spLocks noGrp="1" noChangeArrowheads="1"/>
          </p:cNvSpPr>
          <p:nvPr>
            <p:ph type="body" idx="1"/>
          </p:nvPr>
        </p:nvSpPr>
        <p:spPr>
          <a:xfrm>
            <a:off x="914400" y="4343400"/>
            <a:ext cx="5029200" cy="639763"/>
          </a:xfrm>
          <a:noFill/>
          <a:ln/>
        </p:spPr>
        <p:txBody>
          <a:bodyPr/>
          <a:lstStyle/>
          <a:p>
            <a:r>
              <a:rPr lang="en-US" smtClean="0"/>
              <a:t>This World Airways DC-10 was not evacuated in time.  The white and black coatings are volcanic ash.  There was so much weight on the stabilizer that it tipped the plane backwards.</a:t>
            </a: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7"/>
          <p:cNvSpPr>
            <a:spLocks noGrp="1" noChangeArrowheads="1"/>
          </p:cNvSpPr>
          <p:nvPr>
            <p:ph type="sldNum" sz="quarter" idx="5"/>
          </p:nvPr>
        </p:nvSpPr>
        <p:spPr>
          <a:noFill/>
        </p:spPr>
        <p:txBody>
          <a:bodyPr/>
          <a:lstStyle/>
          <a:p>
            <a:fld id="{C35C9A46-0B51-45B8-B123-955D672F3048}" type="slidenum">
              <a:rPr lang="en-US"/>
              <a:pPr/>
              <a:t>176</a:t>
            </a:fld>
            <a:endParaRPr lang="en-US"/>
          </a:p>
        </p:txBody>
      </p:sp>
      <p:sp>
        <p:nvSpPr>
          <p:cNvPr id="425987" name="Rectangle 2"/>
          <p:cNvSpPr>
            <a:spLocks noGrp="1" noRot="1" noChangeAspect="1" noChangeArrowheads="1" noTextEdit="1"/>
          </p:cNvSpPr>
          <p:nvPr>
            <p:ph type="sldImg"/>
          </p:nvPr>
        </p:nvSpPr>
        <p:spPr>
          <a:ln/>
        </p:spPr>
      </p:sp>
      <p:sp>
        <p:nvSpPr>
          <p:cNvPr id="425988" name="Rectangle 3"/>
          <p:cNvSpPr>
            <a:spLocks noGrp="1" noChangeArrowheads="1"/>
          </p:cNvSpPr>
          <p:nvPr>
            <p:ph type="body" idx="1"/>
          </p:nvPr>
        </p:nvSpPr>
        <p:spPr>
          <a:xfrm>
            <a:off x="914400" y="4343400"/>
            <a:ext cx="5029200" cy="639763"/>
          </a:xfrm>
          <a:noFill/>
          <a:ln/>
        </p:spPr>
        <p:txBody>
          <a:bodyPr/>
          <a:lstStyle/>
          <a:p>
            <a:r>
              <a:rPr lang="en-US" smtClean="0"/>
              <a:t>This shows roofs that collapsed in Subic Bay from the weight of wet ash on them.  More people died from roof collapses (as the typhoon made the ash wet and heavy) following the eruption than from the effects of the blast itself.</a:t>
            </a: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Rectangle 7"/>
          <p:cNvSpPr>
            <a:spLocks noGrp="1" noChangeArrowheads="1"/>
          </p:cNvSpPr>
          <p:nvPr>
            <p:ph type="sldNum" sz="quarter" idx="5"/>
          </p:nvPr>
        </p:nvSpPr>
        <p:spPr>
          <a:noFill/>
        </p:spPr>
        <p:txBody>
          <a:bodyPr/>
          <a:lstStyle/>
          <a:p>
            <a:fld id="{6AD6F371-9AD0-4F2B-AF1A-837A1B53A0EB}" type="slidenum">
              <a:rPr lang="en-US"/>
              <a:pPr/>
              <a:t>177</a:t>
            </a:fld>
            <a:endParaRPr lang="en-US"/>
          </a:p>
        </p:txBody>
      </p:sp>
      <p:sp>
        <p:nvSpPr>
          <p:cNvPr id="427011" name="Rectangle 2"/>
          <p:cNvSpPr>
            <a:spLocks noGrp="1" noRot="1" noChangeAspect="1" noChangeArrowheads="1" noTextEdit="1"/>
          </p:cNvSpPr>
          <p:nvPr>
            <p:ph type="sldImg"/>
          </p:nvPr>
        </p:nvSpPr>
        <p:spPr>
          <a:ln/>
        </p:spPr>
      </p:sp>
      <p:sp>
        <p:nvSpPr>
          <p:cNvPr id="427012" name="Rectangle 3"/>
          <p:cNvSpPr>
            <a:spLocks noGrp="1" noChangeArrowheads="1"/>
          </p:cNvSpPr>
          <p:nvPr>
            <p:ph type="body" idx="1"/>
          </p:nvPr>
        </p:nvSpPr>
        <p:spPr>
          <a:xfrm>
            <a:off x="914400" y="4343400"/>
            <a:ext cx="5029200" cy="2505075"/>
          </a:xfrm>
          <a:noFill/>
          <a:ln/>
        </p:spPr>
        <p:txBody>
          <a:bodyPr/>
          <a:lstStyle/>
          <a:p>
            <a:r>
              <a:rPr lang="en-US" smtClean="0"/>
              <a:t>Reduction of daytime temperature and increase of nighttime temperature on the day of the Pinatubo eruption.  Because the temperature anomalies appeared before the eruption and it was cloudy, these effects are probably caused by water clouds rather than the volcanic aerosols.  Fig. 6 from Oswalt et al. (1996).</a:t>
            </a:r>
          </a:p>
          <a:p>
            <a:endParaRPr lang="en-US" smtClean="0"/>
          </a:p>
          <a:p>
            <a:r>
              <a:rPr lang="en-US" smtClean="0"/>
              <a:t>Oswalt, J. Scott, William Nichols, John F. O'Hara1, 1996:  Meteorological Observations of the 1991 Mount Pinatubo Eruption, , in </a:t>
            </a:r>
            <a:r>
              <a:rPr lang="en-US" i="1" smtClean="0"/>
              <a:t>Fire and Mud: Eruptions and Lahars of Mount Pinatubo, Philippines</a:t>
            </a:r>
            <a:r>
              <a:rPr lang="en-US" smtClean="0"/>
              <a:t>, edited by C. G. Newhall and R. S. Punongbayan, University of Washington Press, 1,120 pp.</a:t>
            </a:r>
            <a:endParaRPr lang="en-US" b="1" smtClean="0"/>
          </a:p>
          <a:p>
            <a:endParaRPr lang="en-US" smtClean="0"/>
          </a:p>
          <a:p>
            <a:endParaRPr lang="en-US" smtClean="0"/>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Rectangle 7"/>
          <p:cNvSpPr>
            <a:spLocks noGrp="1" noChangeArrowheads="1"/>
          </p:cNvSpPr>
          <p:nvPr>
            <p:ph type="sldNum" sz="quarter" idx="5"/>
          </p:nvPr>
        </p:nvSpPr>
        <p:spPr>
          <a:noFill/>
        </p:spPr>
        <p:txBody>
          <a:bodyPr/>
          <a:lstStyle/>
          <a:p>
            <a:fld id="{320B47C6-6FD4-45C9-B5DF-2A7C4A4EAC80}" type="slidenum">
              <a:rPr lang="en-US"/>
              <a:pPr/>
              <a:t>178</a:t>
            </a:fld>
            <a:endParaRPr lang="en-US"/>
          </a:p>
        </p:txBody>
      </p:sp>
      <p:sp>
        <p:nvSpPr>
          <p:cNvPr id="428035" name="Rectangle 2"/>
          <p:cNvSpPr>
            <a:spLocks noGrp="1" noRot="1" noChangeAspect="1" noChangeArrowheads="1" noTextEdit="1"/>
          </p:cNvSpPr>
          <p:nvPr>
            <p:ph type="sldImg"/>
          </p:nvPr>
        </p:nvSpPr>
        <p:spPr>
          <a:ln/>
        </p:spPr>
      </p:sp>
      <p:sp>
        <p:nvSpPr>
          <p:cNvPr id="428036" name="Rectangle 3"/>
          <p:cNvSpPr>
            <a:spLocks noGrp="1" noChangeArrowheads="1"/>
          </p:cNvSpPr>
          <p:nvPr>
            <p:ph type="body" idx="1"/>
          </p:nvPr>
        </p:nvSpPr>
        <p:spPr>
          <a:xfrm>
            <a:off x="914400" y="4343400"/>
            <a:ext cx="5029200" cy="1298575"/>
          </a:xfrm>
          <a:noFill/>
          <a:ln/>
        </p:spPr>
        <p:txBody>
          <a:bodyPr/>
          <a:lstStyle/>
          <a:p>
            <a:r>
              <a:rPr lang="en-US" dirty="0" smtClean="0"/>
              <a:t>Simkin et al. (2001) did a study of fatalities from volcanic eruptions.  According to them, the most deadly eruption in history was the 1815 Tambora eruption.  In the 20th century, </a:t>
            </a:r>
            <a:r>
              <a:rPr lang="en-US" dirty="0" err="1" smtClean="0"/>
              <a:t>Pelee</a:t>
            </a:r>
            <a:r>
              <a:rPr lang="en-US" dirty="0" smtClean="0"/>
              <a:t> and </a:t>
            </a:r>
            <a:r>
              <a:rPr lang="en-US" dirty="0" err="1" smtClean="0"/>
              <a:t>Nevado</a:t>
            </a:r>
            <a:r>
              <a:rPr lang="en-US" dirty="0" smtClean="0"/>
              <a:t> del Ruiz were the most deadly.</a:t>
            </a:r>
          </a:p>
          <a:p>
            <a:endParaRPr lang="en-US" dirty="0" smtClean="0"/>
          </a:p>
          <a:p>
            <a:r>
              <a:rPr lang="en-US" dirty="0" smtClean="0"/>
              <a:t>Simkin Tom, Lee Siebert, and Russell </a:t>
            </a:r>
            <a:r>
              <a:rPr lang="en-US" dirty="0" err="1" smtClean="0"/>
              <a:t>Blong</a:t>
            </a:r>
            <a:r>
              <a:rPr lang="en-US" dirty="0" smtClean="0"/>
              <a:t>, 2001, Disasters: Volcano fatalities-lessons from the historical record, </a:t>
            </a:r>
            <a:r>
              <a:rPr lang="en-US" i="1" dirty="0" smtClean="0"/>
              <a:t>Science</a:t>
            </a:r>
            <a:r>
              <a:rPr lang="en-US" dirty="0" smtClean="0"/>
              <a:t>, </a:t>
            </a:r>
            <a:r>
              <a:rPr lang="en-US" b="1" dirty="0" smtClean="0"/>
              <a:t>291</a:t>
            </a:r>
            <a:r>
              <a:rPr lang="en-US" dirty="0" smtClean="0"/>
              <a:t>, 255.</a:t>
            </a:r>
          </a:p>
          <a:p>
            <a:r>
              <a:rPr lang="en-US" dirty="0" smtClean="0"/>
              <a:t>-----------------------</a:t>
            </a:r>
          </a:p>
          <a:p>
            <a:r>
              <a:rPr lang="en-US" dirty="0" smtClean="0">
                <a:solidFill>
                  <a:srgbClr val="C00000"/>
                </a:solidFill>
              </a:rPr>
              <a:t>But they did not consider</a:t>
            </a:r>
            <a:r>
              <a:rPr lang="en-US" baseline="0" dirty="0" smtClean="0">
                <a:solidFill>
                  <a:srgbClr val="C00000"/>
                </a:solidFill>
              </a:rPr>
              <a:t> all the indirect effects.  Famine after the 1783 Laki eruption killed millions.  The 1816 typhus epidemic cholera epidemic in Ireland and the great cholera pandemic starting in India were caused by the climate response to the Tambora eruption.</a:t>
            </a:r>
          </a:p>
          <a:p>
            <a:endParaRPr lang="en-US" baseline="0" dirty="0" smtClean="0">
              <a:solidFill>
                <a:srgbClr val="C00000"/>
              </a:solidFill>
            </a:endParaRPr>
          </a:p>
          <a:p>
            <a:r>
              <a:rPr lang="en-US" sz="1200" kern="1200" dirty="0" smtClean="0">
                <a:solidFill>
                  <a:schemeClr val="tx1"/>
                </a:solidFill>
                <a:latin typeface="Times New Roman" pitchFamily="18" charset="0"/>
                <a:ea typeface="MS PGothic" pitchFamily="34" charset="-128"/>
                <a:cs typeface="MS PGothic" charset="0"/>
              </a:rPr>
              <a:t>INDIA AND JAPAN: John Grattan, Sabina </a:t>
            </a:r>
            <a:r>
              <a:rPr lang="en-US" sz="1200" kern="1200" dirty="0" err="1" smtClean="0">
                <a:solidFill>
                  <a:schemeClr val="tx1"/>
                </a:solidFill>
                <a:latin typeface="Times New Roman" pitchFamily="18" charset="0"/>
                <a:ea typeface="MS PGothic" pitchFamily="34" charset="-128"/>
                <a:cs typeface="MS PGothic" charset="0"/>
              </a:rPr>
              <a:t>Michnowicz</a:t>
            </a:r>
            <a:r>
              <a:rPr lang="en-US" sz="1200" kern="1200" dirty="0" smtClean="0">
                <a:solidFill>
                  <a:schemeClr val="tx1"/>
                </a:solidFill>
                <a:latin typeface="Times New Roman" pitchFamily="18" charset="0"/>
                <a:ea typeface="MS PGothic" pitchFamily="34" charset="-128"/>
                <a:cs typeface="MS PGothic" charset="0"/>
              </a:rPr>
              <a:t>, and Roland </a:t>
            </a:r>
            <a:r>
              <a:rPr lang="en-US" sz="1200" kern="1200" dirty="0" err="1" smtClean="0">
                <a:solidFill>
                  <a:schemeClr val="tx1"/>
                </a:solidFill>
                <a:latin typeface="Times New Roman" pitchFamily="18" charset="0"/>
                <a:ea typeface="MS PGothic" pitchFamily="34" charset="-128"/>
                <a:cs typeface="MS PGothic" charset="0"/>
              </a:rPr>
              <a:t>Rabartin</a:t>
            </a:r>
            <a:r>
              <a:rPr lang="en-US" sz="1200" kern="1200" dirty="0" smtClean="0">
                <a:solidFill>
                  <a:schemeClr val="tx1"/>
                </a:solidFill>
                <a:latin typeface="Times New Roman" pitchFamily="18" charset="0"/>
                <a:ea typeface="MS PGothic" pitchFamily="34" charset="-128"/>
                <a:cs typeface="MS PGothic" charset="0"/>
              </a:rPr>
              <a:t>, “The Long Shadow: Understanding the Influence of the Laki Fissure Eruption on Human Mortality in Europe,” </a:t>
            </a:r>
            <a:r>
              <a:rPr lang="en-US" sz="1200" i="1" kern="1200" dirty="0" smtClean="0">
                <a:solidFill>
                  <a:schemeClr val="tx1"/>
                </a:solidFill>
                <a:latin typeface="Times New Roman" pitchFamily="18" charset="0"/>
                <a:ea typeface="MS PGothic" pitchFamily="34" charset="-128"/>
                <a:cs typeface="MS PGothic" charset="0"/>
              </a:rPr>
              <a:t>Living Under the Shadow: Cultural Impacts of Volcanic Eruptions, </a:t>
            </a:r>
            <a:r>
              <a:rPr lang="en-US" sz="1200" kern="1200" dirty="0" smtClean="0">
                <a:solidFill>
                  <a:schemeClr val="tx1"/>
                </a:solidFill>
                <a:latin typeface="Times New Roman" pitchFamily="18" charset="0"/>
                <a:ea typeface="MS PGothic" pitchFamily="34" charset="-128"/>
                <a:cs typeface="MS PGothic" charset="0"/>
              </a:rPr>
              <a:t>ed. John Grattan and Robin </a:t>
            </a:r>
            <a:r>
              <a:rPr lang="en-US" sz="1200" kern="1200" dirty="0" err="1" smtClean="0">
                <a:solidFill>
                  <a:schemeClr val="tx1"/>
                </a:solidFill>
                <a:latin typeface="Times New Roman" pitchFamily="18" charset="0"/>
                <a:ea typeface="MS PGothic" pitchFamily="34" charset="-128"/>
                <a:cs typeface="MS PGothic" charset="0"/>
              </a:rPr>
              <a:t>Torrence</a:t>
            </a:r>
            <a:r>
              <a:rPr lang="en-US" sz="1200" i="1" kern="1200" dirty="0" smtClean="0">
                <a:solidFill>
                  <a:schemeClr val="tx1"/>
                </a:solidFill>
                <a:latin typeface="Times New Roman" pitchFamily="18" charset="0"/>
                <a:ea typeface="MS PGothic" pitchFamily="34" charset="-128"/>
                <a:cs typeface="MS PGothic" charset="0"/>
              </a:rPr>
              <a:t> </a:t>
            </a:r>
            <a:r>
              <a:rPr lang="en-US" sz="1200" kern="1200" dirty="0" smtClean="0">
                <a:solidFill>
                  <a:schemeClr val="tx1"/>
                </a:solidFill>
                <a:latin typeface="Times New Roman" pitchFamily="18" charset="0"/>
                <a:ea typeface="MS PGothic" pitchFamily="34" charset="-128"/>
                <a:cs typeface="MS PGothic" charset="0"/>
              </a:rPr>
              <a:t>(Walnut Creek, CA: Left Coast Press, 2010), 156; TENMEI: Clive Oppenheimer, </a:t>
            </a:r>
            <a:r>
              <a:rPr lang="en-US" sz="1200" i="1" kern="1200" dirty="0" smtClean="0">
                <a:solidFill>
                  <a:schemeClr val="tx1"/>
                </a:solidFill>
                <a:latin typeface="Times New Roman" pitchFamily="18" charset="0"/>
                <a:ea typeface="MS PGothic" pitchFamily="34" charset="-128"/>
                <a:cs typeface="MS PGothic" charset="0"/>
              </a:rPr>
              <a:t>Eruptions That Shook the World</a:t>
            </a:r>
            <a:r>
              <a:rPr lang="en-US" sz="1200" kern="1200" dirty="0" smtClean="0">
                <a:solidFill>
                  <a:schemeClr val="tx1"/>
                </a:solidFill>
                <a:latin typeface="Times New Roman" pitchFamily="18" charset="0"/>
                <a:ea typeface="MS PGothic" pitchFamily="34" charset="-128"/>
                <a:cs typeface="MS PGothic" charset="0"/>
              </a:rPr>
              <a:t> (Cambridge: Cambridge University Press, 2011), 293; RICE CROPS COLLAPSE AND DEATH TOLL: “The Summer of Acid Rain,” </a:t>
            </a:r>
            <a:r>
              <a:rPr lang="en-US" sz="1200" i="1" kern="1200" dirty="0" smtClean="0">
                <a:solidFill>
                  <a:schemeClr val="tx1"/>
                </a:solidFill>
                <a:latin typeface="Times New Roman" pitchFamily="18" charset="0"/>
                <a:ea typeface="MS PGothic" pitchFamily="34" charset="-128"/>
                <a:cs typeface="MS PGothic" charset="0"/>
              </a:rPr>
              <a:t>The Economist</a:t>
            </a:r>
            <a:r>
              <a:rPr lang="en-US" sz="1200" kern="1200" dirty="0" smtClean="0">
                <a:solidFill>
                  <a:schemeClr val="tx1"/>
                </a:solidFill>
                <a:latin typeface="Times New Roman" pitchFamily="18" charset="0"/>
                <a:ea typeface="MS PGothic" pitchFamily="34" charset="-128"/>
                <a:cs typeface="MS PGothic" charset="0"/>
              </a:rPr>
              <a:t>, December 19, 2007; COLD WINTER: Rudolf </a:t>
            </a:r>
            <a:r>
              <a:rPr lang="en-US" sz="1200" kern="1200" dirty="0" err="1" smtClean="0">
                <a:solidFill>
                  <a:schemeClr val="tx1"/>
                </a:solidFill>
                <a:latin typeface="Times New Roman" pitchFamily="18" charset="0"/>
                <a:ea typeface="MS PGothic" pitchFamily="34" charset="-128"/>
                <a:cs typeface="MS PGothic" charset="0"/>
              </a:rPr>
              <a:t>Brázdil</a:t>
            </a:r>
            <a:r>
              <a:rPr lang="en-US" sz="1200" kern="1200" dirty="0" smtClean="0">
                <a:solidFill>
                  <a:schemeClr val="tx1"/>
                </a:solidFill>
                <a:latin typeface="Times New Roman" pitchFamily="18" charset="0"/>
                <a:ea typeface="MS PGothic" pitchFamily="34" charset="-128"/>
                <a:cs typeface="MS PGothic" charset="0"/>
              </a:rPr>
              <a:t> et al., “European Floods During the Winter 1783/1784: Scenarios of an Extreme Event During the ‘Little Ice Age,’” </a:t>
            </a:r>
            <a:r>
              <a:rPr lang="en-US" sz="1200" i="1" kern="1200" dirty="0" smtClean="0">
                <a:solidFill>
                  <a:schemeClr val="tx1"/>
                </a:solidFill>
                <a:latin typeface="Times New Roman" pitchFamily="18" charset="0"/>
                <a:ea typeface="MS PGothic" pitchFamily="34" charset="-128"/>
                <a:cs typeface="MS PGothic" charset="0"/>
              </a:rPr>
              <a:t>Theoretical and Applied Climatology</a:t>
            </a:r>
            <a:r>
              <a:rPr lang="en-US" sz="1200" kern="1200" dirty="0" smtClean="0">
                <a:solidFill>
                  <a:schemeClr val="tx1"/>
                </a:solidFill>
                <a:latin typeface="Times New Roman" pitchFamily="18" charset="0"/>
                <a:ea typeface="MS PGothic" pitchFamily="34" charset="-128"/>
                <a:cs typeface="MS PGothic" charset="0"/>
              </a:rPr>
              <a:t> 100 (2010): 179–185; SIX MILLION PEOPLE: Nathan </a:t>
            </a:r>
            <a:r>
              <a:rPr lang="en-US" sz="1200" kern="1200" dirty="0" err="1" smtClean="0">
                <a:solidFill>
                  <a:schemeClr val="tx1"/>
                </a:solidFill>
                <a:latin typeface="Times New Roman" pitchFamily="18" charset="0"/>
                <a:ea typeface="MS PGothic" pitchFamily="34" charset="-128"/>
                <a:cs typeface="MS PGothic" charset="0"/>
              </a:rPr>
              <a:t>Myhrvold</a:t>
            </a:r>
            <a:r>
              <a:rPr lang="en-US" sz="1200" kern="1200" dirty="0" smtClean="0">
                <a:solidFill>
                  <a:schemeClr val="tx1"/>
                </a:solidFill>
                <a:latin typeface="Times New Roman" pitchFamily="18" charset="0"/>
                <a:ea typeface="MS PGothic" pitchFamily="34" charset="-128"/>
                <a:cs typeface="MS PGothic" charset="0"/>
              </a:rPr>
              <a:t>, “Earth in the Balance, Humankind on the Edge,” Bloomberg, June 22, 2011; Mike </a:t>
            </a:r>
            <a:r>
              <a:rPr lang="en-US" sz="1200" kern="1200" dirty="0" err="1" smtClean="0">
                <a:solidFill>
                  <a:schemeClr val="tx1"/>
                </a:solidFill>
                <a:latin typeface="Times New Roman" pitchFamily="18" charset="0"/>
                <a:ea typeface="MS PGothic" pitchFamily="34" charset="-128"/>
                <a:cs typeface="MS PGothic" charset="0"/>
              </a:rPr>
              <a:t>Mangan</a:t>
            </a:r>
            <a:r>
              <a:rPr lang="en-US" sz="1200" kern="1200" dirty="0" smtClean="0">
                <a:solidFill>
                  <a:schemeClr val="tx1"/>
                </a:solidFill>
                <a:latin typeface="Times New Roman" pitchFamily="18" charset="0"/>
                <a:ea typeface="MS PGothic" pitchFamily="34" charset="-128"/>
                <a:cs typeface="MS PGothic" charset="0"/>
              </a:rPr>
              <a:t>, “French Lessons in Dangerous QE Seduction,” </a:t>
            </a:r>
            <a:r>
              <a:rPr lang="en-US" sz="1200" i="1" kern="1200" dirty="0" smtClean="0">
                <a:solidFill>
                  <a:schemeClr val="tx1"/>
                </a:solidFill>
                <a:latin typeface="Times New Roman" pitchFamily="18" charset="0"/>
                <a:ea typeface="MS PGothic" pitchFamily="34" charset="-128"/>
                <a:cs typeface="MS PGothic" charset="0"/>
              </a:rPr>
              <a:t>Business Spectator</a:t>
            </a:r>
            <a:r>
              <a:rPr lang="en-US" sz="1200" kern="1200" dirty="0" smtClean="0">
                <a:solidFill>
                  <a:schemeClr val="tx1"/>
                </a:solidFill>
                <a:latin typeface="Times New Roman" pitchFamily="18" charset="0"/>
                <a:ea typeface="MS PGothic" pitchFamily="34" charset="-128"/>
                <a:cs typeface="MS PGothic" charset="0"/>
              </a:rPr>
              <a:t>, April 15, 2013.</a:t>
            </a:r>
            <a:endParaRPr lang="en-US" dirty="0" smtClean="0">
              <a:solidFill>
                <a:srgbClr val="C00000"/>
              </a:solidFill>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7"/>
          <p:cNvSpPr>
            <a:spLocks noGrp="1" noChangeArrowheads="1"/>
          </p:cNvSpPr>
          <p:nvPr>
            <p:ph type="sldNum" sz="quarter" idx="5"/>
          </p:nvPr>
        </p:nvSpPr>
        <p:spPr>
          <a:noFill/>
        </p:spPr>
        <p:txBody>
          <a:bodyPr/>
          <a:lstStyle/>
          <a:p>
            <a:fld id="{AD1E8EC3-74C6-4312-873E-6AABB3376446}" type="slidenum">
              <a:rPr lang="en-US"/>
              <a:pPr/>
              <a:t>179</a:t>
            </a:fld>
            <a:endParaRPr lang="en-US"/>
          </a:p>
        </p:txBody>
      </p:sp>
      <p:sp>
        <p:nvSpPr>
          <p:cNvPr id="429059" name="Rectangle 2"/>
          <p:cNvSpPr>
            <a:spLocks noGrp="1" noRot="1" noChangeAspect="1" noChangeArrowheads="1" noTextEdit="1"/>
          </p:cNvSpPr>
          <p:nvPr>
            <p:ph type="sldImg"/>
          </p:nvPr>
        </p:nvSpPr>
        <p:spPr>
          <a:ln/>
        </p:spPr>
      </p:sp>
      <p:sp>
        <p:nvSpPr>
          <p:cNvPr id="429060" name="Rectangle 3"/>
          <p:cNvSpPr>
            <a:spLocks noGrp="1" noChangeArrowheads="1"/>
          </p:cNvSpPr>
          <p:nvPr>
            <p:ph type="body" idx="1"/>
          </p:nvPr>
        </p:nvSpPr>
        <p:spPr>
          <a:xfrm>
            <a:off x="914400" y="4343400"/>
            <a:ext cx="5029200" cy="1481138"/>
          </a:xfrm>
          <a:noFill/>
          <a:ln/>
        </p:spPr>
        <p:txBody>
          <a:bodyPr/>
          <a:lstStyle/>
          <a:p>
            <a:r>
              <a:rPr lang="en-US" smtClean="0"/>
              <a:t>The Nevado del Ruiz eruption melted snow and ice on the summit, which several hours later resulted in a lahar covering the city of Armero.  If a warning system had been in place, all the people could have been saved.</a:t>
            </a:r>
          </a:p>
          <a:p>
            <a:endParaRPr lang="en-US" smtClean="0"/>
          </a:p>
          <a:p>
            <a:r>
              <a:rPr lang="en-US" smtClean="0"/>
              <a:t>USGS photo by R. J. Janda, 1985, from http://vulcan.wr.usgs.gov/Volcanoes/Colombia/Ruiz/description_eruption_lahar_1985.html</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p:spPr>
        <p:txBody>
          <a:bodyPr/>
          <a:lstStyle/>
          <a:p>
            <a:fld id="{D127AC1B-11B3-431F-9001-F1B54106311C}" type="slidenum">
              <a:rPr lang="en-US"/>
              <a:pPr/>
              <a:t>18</a:t>
            </a:fld>
            <a:endParaRPr lang="en-US"/>
          </a:p>
        </p:txBody>
      </p:sp>
      <p:sp>
        <p:nvSpPr>
          <p:cNvPr id="281603" name="Rectangle 2"/>
          <p:cNvSpPr>
            <a:spLocks noGrp="1" noRot="1" noChangeAspect="1" noChangeArrowheads="1" noTextEdit="1"/>
          </p:cNvSpPr>
          <p:nvPr>
            <p:ph type="sldImg"/>
          </p:nvPr>
        </p:nvSpPr>
        <p:spPr>
          <a:ln/>
        </p:spPr>
      </p:sp>
      <p:sp>
        <p:nvSpPr>
          <p:cNvPr id="281604" name="Rectangle 3"/>
          <p:cNvSpPr>
            <a:spLocks noGrp="1" noChangeArrowheads="1"/>
          </p:cNvSpPr>
          <p:nvPr>
            <p:ph type="body" idx="1"/>
          </p:nvPr>
        </p:nvSpPr>
        <p:spPr>
          <a:xfrm>
            <a:off x="914400" y="4343400"/>
            <a:ext cx="5029200" cy="822325"/>
          </a:xfrm>
          <a:noFill/>
          <a:ln/>
        </p:spPr>
        <p:txBody>
          <a:bodyPr/>
          <a:lstStyle/>
          <a:p>
            <a:r>
              <a:rPr lang="en-US" smtClean="0"/>
              <a:t>Over geologic time scales, emissions of carbon dioxide (CO</a:t>
            </a:r>
            <a:r>
              <a:rPr lang="en-US" baseline="-25000" smtClean="0"/>
              <a:t>2</a:t>
            </a:r>
            <a:r>
              <a:rPr lang="en-US" smtClean="0"/>
              <a:t>) and water (H</a:t>
            </a:r>
            <a:r>
              <a:rPr lang="en-US" baseline="-25000" smtClean="0"/>
              <a:t>2</a:t>
            </a:r>
            <a:r>
              <a:rPr lang="en-US" smtClean="0"/>
              <a:t>O) are responsible for the current oceans and atmosphere on the Earth.  Life has converted these gases to oxygen (O</a:t>
            </a:r>
            <a:r>
              <a:rPr lang="en-US" baseline="-25000" smtClean="0"/>
              <a:t>2</a:t>
            </a:r>
            <a:r>
              <a:rPr lang="en-US" smtClean="0"/>
              <a:t>), which along with nitrogen (N</a:t>
            </a:r>
            <a:r>
              <a:rPr lang="en-US" baseline="-25000" smtClean="0"/>
              <a:t>2</a:t>
            </a:r>
            <a:r>
              <a:rPr lang="en-US" smtClean="0"/>
              <a:t>) make up the atmosphere. Take a deep breath.  You are inhaling volcanic emissions.</a:t>
            </a: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a:spLocks noGrp="1" noChangeArrowheads="1"/>
          </p:cNvSpPr>
          <p:nvPr>
            <p:ph type="sldNum" sz="quarter" idx="5"/>
          </p:nvPr>
        </p:nvSpPr>
        <p:spPr>
          <a:noFill/>
        </p:spPr>
        <p:txBody>
          <a:bodyPr/>
          <a:lstStyle/>
          <a:p>
            <a:fld id="{9E53BA4D-31AB-439D-ABE1-A28E2F9D3BDA}" type="slidenum">
              <a:rPr lang="en-US"/>
              <a:pPr/>
              <a:t>180</a:t>
            </a:fld>
            <a:endParaRPr lang="en-US"/>
          </a:p>
        </p:txBody>
      </p:sp>
      <p:sp>
        <p:nvSpPr>
          <p:cNvPr id="430083" name="Rectangle 2"/>
          <p:cNvSpPr>
            <a:spLocks noGrp="1" noRot="1" noChangeAspect="1" noChangeArrowheads="1" noTextEdit="1"/>
          </p:cNvSpPr>
          <p:nvPr>
            <p:ph type="sldImg"/>
          </p:nvPr>
        </p:nvSpPr>
        <p:spPr>
          <a:ln/>
        </p:spPr>
      </p:sp>
      <p:sp>
        <p:nvSpPr>
          <p:cNvPr id="430084" name="Rectangle 3"/>
          <p:cNvSpPr>
            <a:spLocks noGrp="1" noChangeArrowheads="1"/>
          </p:cNvSpPr>
          <p:nvPr>
            <p:ph type="body" idx="1"/>
          </p:nvPr>
        </p:nvSpPr>
        <p:spPr>
          <a:xfrm>
            <a:off x="914400" y="4343400"/>
            <a:ext cx="5029200" cy="274638"/>
          </a:xfrm>
          <a:noFill/>
          <a:ln/>
        </p:spPr>
        <p:txBody>
          <a:bodyPr/>
          <a:lstStyle/>
          <a:p>
            <a:r>
              <a:rPr lang="en-US" smtClean="0"/>
              <a:t>How Pinatubo can be used to test climate feedback mechanisms.</a:t>
            </a: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7"/>
          <p:cNvSpPr>
            <a:spLocks noGrp="1" noChangeArrowheads="1"/>
          </p:cNvSpPr>
          <p:nvPr>
            <p:ph type="sldNum" sz="quarter" idx="5"/>
          </p:nvPr>
        </p:nvSpPr>
        <p:spPr>
          <a:noFill/>
        </p:spPr>
        <p:txBody>
          <a:bodyPr/>
          <a:lstStyle/>
          <a:p>
            <a:fld id="{9252D65B-FE5A-41E9-9FDA-3A21DEE4A859}" type="slidenum">
              <a:rPr lang="en-US"/>
              <a:pPr/>
              <a:t>181</a:t>
            </a:fld>
            <a:endParaRPr lang="en-US"/>
          </a:p>
        </p:txBody>
      </p:sp>
      <p:sp>
        <p:nvSpPr>
          <p:cNvPr id="431107" name="Rectangle 2"/>
          <p:cNvSpPr>
            <a:spLocks noGrp="1" noRot="1" noChangeAspect="1" noChangeArrowheads="1" noTextEdit="1"/>
          </p:cNvSpPr>
          <p:nvPr>
            <p:ph type="sldImg"/>
          </p:nvPr>
        </p:nvSpPr>
        <p:spPr>
          <a:ln/>
        </p:spPr>
      </p:sp>
      <p:sp>
        <p:nvSpPr>
          <p:cNvPr id="431108" name="Rectangle 3"/>
          <p:cNvSpPr>
            <a:spLocks noGrp="1" noChangeArrowheads="1"/>
          </p:cNvSpPr>
          <p:nvPr>
            <p:ph type="body" idx="1"/>
          </p:nvPr>
        </p:nvSpPr>
        <p:spPr>
          <a:xfrm>
            <a:off x="914400" y="4343400"/>
            <a:ext cx="5029200" cy="274638"/>
          </a:xfrm>
          <a:noFill/>
          <a:ln/>
        </p:spPr>
        <p:txBody>
          <a:bodyPr/>
          <a:lstStyle/>
          <a:p>
            <a:r>
              <a:rPr lang="en-US" smtClean="0"/>
              <a:t>Examples here.</a:t>
            </a: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7"/>
          <p:cNvSpPr>
            <a:spLocks noGrp="1" noChangeArrowheads="1"/>
          </p:cNvSpPr>
          <p:nvPr>
            <p:ph type="sldNum" sz="quarter" idx="5"/>
          </p:nvPr>
        </p:nvSpPr>
        <p:spPr>
          <a:noFill/>
        </p:spPr>
        <p:txBody>
          <a:bodyPr/>
          <a:lstStyle/>
          <a:p>
            <a:fld id="{8E67DA25-7015-4B55-91BD-44F3432341F0}" type="slidenum">
              <a:rPr lang="en-US"/>
              <a:pPr/>
              <a:t>182</a:t>
            </a:fld>
            <a:endParaRPr lang="en-US"/>
          </a:p>
        </p:txBody>
      </p:sp>
      <p:sp>
        <p:nvSpPr>
          <p:cNvPr id="432131" name="Rectangle 2"/>
          <p:cNvSpPr>
            <a:spLocks noGrp="1" noRot="1" noChangeAspect="1" noChangeArrowheads="1" noTextEdit="1"/>
          </p:cNvSpPr>
          <p:nvPr>
            <p:ph type="sldImg"/>
          </p:nvPr>
        </p:nvSpPr>
        <p:spPr>
          <a:ln/>
        </p:spPr>
      </p:sp>
      <p:sp>
        <p:nvSpPr>
          <p:cNvPr id="432132" name="Rectangle 3"/>
          <p:cNvSpPr>
            <a:spLocks noGrp="1" noChangeArrowheads="1"/>
          </p:cNvSpPr>
          <p:nvPr>
            <p:ph type="body" idx="1"/>
          </p:nvPr>
        </p:nvSpPr>
        <p:spPr>
          <a:xfrm>
            <a:off x="914400" y="4343400"/>
            <a:ext cx="5029200" cy="457200"/>
          </a:xfrm>
          <a:noFill/>
          <a:ln/>
        </p:spPr>
        <p:txBody>
          <a:bodyPr/>
          <a:lstStyle/>
          <a:p>
            <a:r>
              <a:rPr lang="en-US" smtClean="0"/>
              <a:t>First we will use observations to see how volcanic eruptions affected the vertical flux of radiation.</a:t>
            </a: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7"/>
          <p:cNvSpPr>
            <a:spLocks noGrp="1" noChangeArrowheads="1"/>
          </p:cNvSpPr>
          <p:nvPr>
            <p:ph type="sldNum" sz="quarter" idx="5"/>
          </p:nvPr>
        </p:nvSpPr>
        <p:spPr>
          <a:noFill/>
        </p:spPr>
        <p:txBody>
          <a:bodyPr/>
          <a:lstStyle/>
          <a:p>
            <a:fld id="{1F42E355-51CB-4353-B351-BCBF52C1A085}" type="slidenum">
              <a:rPr lang="en-US"/>
              <a:pPr/>
              <a:t>183</a:t>
            </a:fld>
            <a:endParaRPr lang="en-US"/>
          </a:p>
        </p:txBody>
      </p:sp>
      <p:sp>
        <p:nvSpPr>
          <p:cNvPr id="433155" name="Rectangle 2"/>
          <p:cNvSpPr>
            <a:spLocks noGrp="1" noRot="1" noChangeAspect="1" noChangeArrowheads="1" noTextEdit="1"/>
          </p:cNvSpPr>
          <p:nvPr>
            <p:ph type="sldImg"/>
          </p:nvPr>
        </p:nvSpPr>
        <p:spPr>
          <a:ln/>
        </p:spPr>
      </p:sp>
      <p:sp>
        <p:nvSpPr>
          <p:cNvPr id="433156" name="Rectangle 3"/>
          <p:cNvSpPr>
            <a:spLocks noGrp="1" noChangeArrowheads="1"/>
          </p:cNvSpPr>
          <p:nvPr>
            <p:ph type="body" idx="1"/>
          </p:nvPr>
        </p:nvSpPr>
        <p:spPr>
          <a:xfrm>
            <a:off x="914400" y="4343400"/>
            <a:ext cx="5029200" cy="3275013"/>
          </a:xfrm>
          <a:noFill/>
          <a:ln/>
        </p:spPr>
        <p:txBody>
          <a:bodyPr/>
          <a:lstStyle/>
          <a:p>
            <a:r>
              <a:rPr lang="en-US" smtClean="0"/>
              <a:t>The left photo is the shadow-band sun photometer at the Mauna Loa Observatory.  I placed my camera under the shadow looking up and took this picture of the sky.  It is milky white and not blue, due to the forward scattering of diffuse radiation.</a:t>
            </a:r>
          </a:p>
          <a:p>
            <a:endParaRPr lang="en-US" smtClean="0"/>
          </a:p>
          <a:p>
            <a:r>
              <a:rPr lang="en-US" smtClean="0"/>
              <a:t>Photographs © Alan Robock.  </a:t>
            </a:r>
          </a:p>
          <a:p>
            <a:endParaRPr lang="en-US" smtClean="0"/>
          </a:p>
          <a:p>
            <a:r>
              <a:rPr lang="en-US" smtClean="0"/>
              <a:t>Left: photograph of radiation instruments at the Mauna Loa Observatory on the Island of Hawaii, United States, looking north toward Hualalai, on March 27, 1992.  Fig. 2 from Robock (2000).</a:t>
            </a:r>
          </a:p>
          <a:p>
            <a:endParaRPr lang="en-US" smtClean="0"/>
          </a:p>
          <a:p>
            <a:r>
              <a:rPr lang="en-US" smtClean="0"/>
              <a:t>Right:  Fig. 5 from Robock (2000).</a:t>
            </a:r>
          </a:p>
          <a:p>
            <a:endParaRPr lang="en-US" smtClean="0"/>
          </a:p>
          <a:p>
            <a:r>
              <a:rPr lang="en-US" smtClean="0"/>
              <a:t>Robock, Alan, 2000:  Volcanic eruptions and climate. </a:t>
            </a:r>
            <a:r>
              <a:rPr lang="en-US" i="1" smtClean="0"/>
              <a:t>Rev. Geophys.</a:t>
            </a:r>
            <a:r>
              <a:rPr lang="en-US" smtClean="0"/>
              <a:t>, </a:t>
            </a:r>
            <a:r>
              <a:rPr lang="en-US" b="1" smtClean="0"/>
              <a:t>38</a:t>
            </a:r>
            <a:r>
              <a:rPr lang="en-US" smtClean="0"/>
              <a:t>, 191-219. </a:t>
            </a: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a:noFill/>
        </p:spPr>
        <p:txBody>
          <a:bodyPr/>
          <a:lstStyle/>
          <a:p>
            <a:fld id="{142B754C-D14B-4720-AFCF-25C3220EC004}" type="slidenum">
              <a:rPr lang="en-US"/>
              <a:pPr/>
              <a:t>184</a:t>
            </a:fld>
            <a:endParaRPr lang="en-US"/>
          </a:p>
        </p:txBody>
      </p:sp>
      <p:sp>
        <p:nvSpPr>
          <p:cNvPr id="434179" name="Rectangle 2"/>
          <p:cNvSpPr>
            <a:spLocks noGrp="1" noRot="1" noChangeAspect="1" noChangeArrowheads="1" noTextEdit="1"/>
          </p:cNvSpPr>
          <p:nvPr>
            <p:ph type="sldImg"/>
          </p:nvPr>
        </p:nvSpPr>
        <p:spPr>
          <a:ln/>
        </p:spPr>
      </p:sp>
      <p:sp>
        <p:nvSpPr>
          <p:cNvPr id="434180" name="Rectangle 3"/>
          <p:cNvSpPr>
            <a:spLocks noGrp="1" noChangeArrowheads="1"/>
          </p:cNvSpPr>
          <p:nvPr>
            <p:ph type="body" idx="1"/>
          </p:nvPr>
        </p:nvSpPr>
        <p:spPr>
          <a:xfrm>
            <a:off x="914400" y="4343400"/>
            <a:ext cx="5029200" cy="3290888"/>
          </a:xfrm>
          <a:noFill/>
          <a:ln/>
        </p:spPr>
        <p:txBody>
          <a:bodyPr/>
          <a:lstStyle/>
          <a:p>
            <a:r>
              <a:rPr lang="en-US" smtClean="0"/>
              <a:t>Broadband spectrally-integrated atmospheric transmission factor, measured with the pyrheliometer shown in previous slide. The calculations eliminate instrument calibration and solar constant variation dependence and show mainly the effects of aerosols.  Effects of the 1963 Agung, 1982 El Chichón, and 1991 Pinatubo eruptions can clearly be seen, and small effects of the 1974 Fuego eruption can also be seen.  The El Chichón effect appears larger than Pinatubo because the El Chichón cloud went right over Hawaii and the observations are from the center of the cloud, while they were only able to measure the edge of the thicker Pinatubo cloud.</a:t>
            </a:r>
          </a:p>
          <a:p>
            <a:endParaRPr lang="en-US" smtClean="0"/>
          </a:p>
          <a:p>
            <a:r>
              <a:rPr lang="en-US" smtClean="0"/>
              <a:t>Years on abscissa indicate January of that year.  Data courtesy of E. Dutton. Fig. 3 from Robock (2000).</a:t>
            </a:r>
          </a:p>
          <a:p>
            <a:endParaRPr lang="en-US" smtClean="0"/>
          </a:p>
          <a:p>
            <a:r>
              <a:rPr lang="en-US" smtClean="0"/>
              <a:t>Robock, Alan, 2000:  Volcanic eruptions and climate. </a:t>
            </a:r>
            <a:r>
              <a:rPr lang="en-US" i="1" smtClean="0"/>
              <a:t>Rev. Geophys.</a:t>
            </a:r>
            <a:r>
              <a:rPr lang="en-US" smtClean="0"/>
              <a:t>, </a:t>
            </a:r>
            <a:r>
              <a:rPr lang="en-US" b="1" smtClean="0"/>
              <a:t>38</a:t>
            </a:r>
            <a:r>
              <a:rPr lang="en-US" smtClean="0"/>
              <a:t>, 191-219. </a:t>
            </a:r>
          </a:p>
          <a:p>
            <a:endParaRPr lang="en-US" smtClean="0"/>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7"/>
          <p:cNvSpPr>
            <a:spLocks noGrp="1" noChangeArrowheads="1"/>
          </p:cNvSpPr>
          <p:nvPr>
            <p:ph type="sldNum" sz="quarter" idx="5"/>
          </p:nvPr>
        </p:nvSpPr>
        <p:spPr>
          <a:noFill/>
        </p:spPr>
        <p:txBody>
          <a:bodyPr/>
          <a:lstStyle/>
          <a:p>
            <a:fld id="{B788AB76-D2D3-43A3-B22C-383FF860119B}" type="slidenum">
              <a:rPr lang="en-US"/>
              <a:pPr/>
              <a:t>185</a:t>
            </a:fld>
            <a:endParaRPr lang="en-US"/>
          </a:p>
        </p:txBody>
      </p:sp>
      <p:sp>
        <p:nvSpPr>
          <p:cNvPr id="435203" name="Rectangle 2"/>
          <p:cNvSpPr>
            <a:spLocks noGrp="1" noRot="1" noChangeAspect="1" noChangeArrowheads="1" noTextEdit="1"/>
          </p:cNvSpPr>
          <p:nvPr>
            <p:ph type="sldImg"/>
          </p:nvPr>
        </p:nvSpPr>
        <p:spPr>
          <a:ln/>
        </p:spPr>
      </p:sp>
      <p:sp>
        <p:nvSpPr>
          <p:cNvPr id="435204" name="Rectangle 3"/>
          <p:cNvSpPr>
            <a:spLocks noGrp="1" noChangeArrowheads="1"/>
          </p:cNvSpPr>
          <p:nvPr>
            <p:ph type="body" idx="1"/>
          </p:nvPr>
        </p:nvSpPr>
        <p:spPr>
          <a:xfrm>
            <a:off x="914400" y="4343400"/>
            <a:ext cx="5029200" cy="3346450"/>
          </a:xfrm>
          <a:noFill/>
          <a:ln/>
        </p:spPr>
        <p:txBody>
          <a:bodyPr/>
          <a:lstStyle/>
          <a:p>
            <a:pPr eaLnBrk="1" hangingPunct="1"/>
            <a:r>
              <a:rPr lang="en-US" smtClean="0"/>
              <a:t>Direct and diffuse broadband radiation measurements from the Mauna Loa observatory, measured with a tracking pyrheliometer and shade disk pyranometer on mornings with clear skies at solar zenith angle of 60°, equivalent to 2 relative airmasses [</a:t>
            </a:r>
            <a:r>
              <a:rPr lang="en-US" i="1" smtClean="0"/>
              <a:t>Dutton and Christy</a:t>
            </a:r>
            <a:r>
              <a:rPr lang="en-US" smtClean="0"/>
              <a:t>, 1992].  The reduction of direct radiation and enhancement of diffuse radiation after the 1982 El Chichón and 1991 Pinatubo eruptions are clearly seen.  </a:t>
            </a:r>
          </a:p>
          <a:p>
            <a:pPr eaLnBrk="1" hangingPunct="1"/>
            <a:endParaRPr lang="en-US" smtClean="0"/>
          </a:p>
          <a:p>
            <a:pPr eaLnBrk="1" hangingPunct="1"/>
            <a:r>
              <a:rPr lang="en-US" smtClean="0"/>
              <a:t>The blue sky produces the background diffuse radiation, about 40 W m</a:t>
            </a:r>
            <a:r>
              <a:rPr lang="en-US" baseline="30000" smtClean="0"/>
              <a:t>-2</a:t>
            </a:r>
            <a:r>
              <a:rPr lang="en-US" smtClean="0"/>
              <a:t>.  After El Chichón, while the direct radiation was reduced by 175 W m</a:t>
            </a:r>
            <a:r>
              <a:rPr lang="en-US" baseline="30000" smtClean="0"/>
              <a:t>-2</a:t>
            </a:r>
            <a:r>
              <a:rPr lang="en-US" smtClean="0"/>
              <a:t>, the diffuse radiation increased by 140 W m</a:t>
            </a:r>
            <a:r>
              <a:rPr lang="en-US" baseline="30000" smtClean="0"/>
              <a:t>-2</a:t>
            </a:r>
            <a:r>
              <a:rPr lang="en-US" smtClean="0"/>
              <a:t>, compensating for a lot of the loss.</a:t>
            </a:r>
          </a:p>
          <a:p>
            <a:pPr eaLnBrk="1" hangingPunct="1"/>
            <a:endParaRPr lang="en-US" smtClean="0"/>
          </a:p>
          <a:p>
            <a:pPr eaLnBrk="1" hangingPunct="1"/>
            <a:r>
              <a:rPr lang="en-US" smtClean="0"/>
              <a:t>Years on abscissa indicate January of that year.  Data courtesy of E. Dutton. Fig. 3 from Robock (2000).</a:t>
            </a:r>
          </a:p>
          <a:p>
            <a:pPr eaLnBrk="1" hangingPunct="1"/>
            <a:endParaRPr lang="en-US" smtClean="0"/>
          </a:p>
          <a:p>
            <a:pPr eaLnBrk="1" hangingPunct="1"/>
            <a:r>
              <a:rPr lang="en-US" smtClean="0"/>
              <a:t>Robock, Alan, 2000:  Volcanic eruptions and climate. </a:t>
            </a:r>
            <a:r>
              <a:rPr lang="en-US" i="1" smtClean="0"/>
              <a:t>Rev. Geophys.</a:t>
            </a:r>
            <a:r>
              <a:rPr lang="en-US" smtClean="0"/>
              <a:t>, </a:t>
            </a:r>
            <a:r>
              <a:rPr lang="en-US" b="1" smtClean="0"/>
              <a:t>38</a:t>
            </a:r>
            <a:r>
              <a:rPr lang="en-US" smtClean="0"/>
              <a:t>, 191-219. </a:t>
            </a: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7"/>
          <p:cNvSpPr>
            <a:spLocks noGrp="1" noChangeArrowheads="1"/>
          </p:cNvSpPr>
          <p:nvPr>
            <p:ph type="sldNum" sz="quarter" idx="5"/>
          </p:nvPr>
        </p:nvSpPr>
        <p:spPr>
          <a:noFill/>
        </p:spPr>
        <p:txBody>
          <a:bodyPr/>
          <a:lstStyle/>
          <a:p>
            <a:fld id="{6996D9A7-A40A-48B2-9C9B-38A0FE86B4C7}" type="slidenum">
              <a:rPr lang="en-US"/>
              <a:pPr/>
              <a:t>186</a:t>
            </a:fld>
            <a:endParaRPr lang="en-US"/>
          </a:p>
        </p:txBody>
      </p:sp>
      <p:sp>
        <p:nvSpPr>
          <p:cNvPr id="436227" name="Rectangle 2"/>
          <p:cNvSpPr>
            <a:spLocks noGrp="1" noRot="1" noChangeAspect="1" noChangeArrowheads="1" noTextEdit="1"/>
          </p:cNvSpPr>
          <p:nvPr>
            <p:ph type="sldImg"/>
          </p:nvPr>
        </p:nvSpPr>
        <p:spPr>
          <a:ln/>
        </p:spPr>
      </p:sp>
      <p:sp>
        <p:nvSpPr>
          <p:cNvPr id="436228" name="Rectangle 3"/>
          <p:cNvSpPr>
            <a:spLocks noGrp="1" noChangeArrowheads="1"/>
          </p:cNvSpPr>
          <p:nvPr>
            <p:ph type="body" idx="1"/>
          </p:nvPr>
        </p:nvSpPr>
        <p:spPr>
          <a:xfrm>
            <a:off x="914400" y="4343400"/>
            <a:ext cx="5029200" cy="3290888"/>
          </a:xfrm>
          <a:noFill/>
          <a:ln/>
        </p:spPr>
        <p:txBody>
          <a:bodyPr/>
          <a:lstStyle/>
          <a:p>
            <a:r>
              <a:rPr lang="en-US" smtClean="0"/>
              <a:t>Broadband spectrally-integrated atmospheric transmission factor, measured with the pyrheliometer shown in previous slide. The calculations eliminate instrument calibration and solar constant variation dependence and show mainly the effects of aerosols.  Effects of the 1963 Agung, 1982 El Chichón, and 1991 Pinatubo eruptions can clearly be seen, and small effects of the 1974 Fuego eruption can also be seen.  The El Chichón effect appears larger than Pinatubo because the El Chichón cloud went right over Hawaii and the observations are from the center of the cloud, while they were only able to measure the edge of the thicker Pinatubo cloud.</a:t>
            </a:r>
          </a:p>
          <a:p>
            <a:endParaRPr lang="en-US" smtClean="0"/>
          </a:p>
          <a:p>
            <a:r>
              <a:rPr lang="en-US" smtClean="0"/>
              <a:t>Years on abscissa indicate January of that year.  Data courtesy of E. Dutton. Fig. 3 from Robock (2000).</a:t>
            </a:r>
          </a:p>
          <a:p>
            <a:endParaRPr lang="en-US" smtClean="0"/>
          </a:p>
          <a:p>
            <a:r>
              <a:rPr lang="en-US" smtClean="0"/>
              <a:t>Robock, Alan, 2000:  Volcanic eruptions and climate. </a:t>
            </a:r>
            <a:r>
              <a:rPr lang="en-US" i="1" smtClean="0"/>
              <a:t>Rev. Geophys.</a:t>
            </a:r>
            <a:r>
              <a:rPr lang="en-US" smtClean="0"/>
              <a:t>, </a:t>
            </a:r>
            <a:r>
              <a:rPr lang="en-US" b="1" smtClean="0"/>
              <a:t>38</a:t>
            </a:r>
            <a:r>
              <a:rPr lang="en-US" smtClean="0"/>
              <a:t>, 191-219. </a:t>
            </a:r>
          </a:p>
          <a:p>
            <a:endParaRPr lang="en-US" smtClean="0"/>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7"/>
          <p:cNvSpPr>
            <a:spLocks noGrp="1" noChangeArrowheads="1"/>
          </p:cNvSpPr>
          <p:nvPr>
            <p:ph type="sldNum" sz="quarter" idx="5"/>
          </p:nvPr>
        </p:nvSpPr>
        <p:spPr>
          <a:noFill/>
        </p:spPr>
        <p:txBody>
          <a:bodyPr/>
          <a:lstStyle/>
          <a:p>
            <a:fld id="{1D920CB8-B196-4397-92FA-142142D9E6F6}" type="slidenum">
              <a:rPr lang="en-US"/>
              <a:pPr/>
              <a:t>187</a:t>
            </a:fld>
            <a:endParaRPr lang="en-US"/>
          </a:p>
        </p:txBody>
      </p:sp>
      <p:sp>
        <p:nvSpPr>
          <p:cNvPr id="437251" name="Rectangle 2"/>
          <p:cNvSpPr>
            <a:spLocks noGrp="1" noRot="1" noChangeAspect="1" noChangeArrowheads="1" noTextEdit="1"/>
          </p:cNvSpPr>
          <p:nvPr>
            <p:ph type="sldImg"/>
          </p:nvPr>
        </p:nvSpPr>
        <p:spPr>
          <a:ln/>
        </p:spPr>
      </p:sp>
      <p:sp>
        <p:nvSpPr>
          <p:cNvPr id="437252" name="Rectangle 3"/>
          <p:cNvSpPr>
            <a:spLocks noGrp="1" noChangeArrowheads="1"/>
          </p:cNvSpPr>
          <p:nvPr>
            <p:ph type="body" idx="1"/>
          </p:nvPr>
        </p:nvSpPr>
        <p:spPr>
          <a:xfrm>
            <a:off x="685800" y="4343400"/>
            <a:ext cx="5486400" cy="274638"/>
          </a:xfrm>
          <a:noFill/>
          <a:ln/>
        </p:spPr>
        <p:txBody>
          <a:bodyPr/>
          <a:lstStyle/>
          <a:p>
            <a:endParaRPr lang="en-US" smtClean="0"/>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8DA929-4584-48BF-85A0-8890AA434333}" type="slidenum">
              <a:rPr lang="en-US" smtClean="0"/>
              <a:pPr/>
              <a:t>188</a:t>
            </a:fld>
            <a:endParaRPr lang="en-US"/>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DB444C-8736-4EDF-A7B4-D82EF351983F}" type="slidenum">
              <a:rPr lang="en-US"/>
              <a:pPr/>
              <a:t>189</a:t>
            </a:fld>
            <a:endParaRPr lang="en-US"/>
          </a:p>
        </p:txBody>
      </p:sp>
      <p:sp>
        <p:nvSpPr>
          <p:cNvPr id="1479682" name="Rectangle 2"/>
          <p:cNvSpPr>
            <a:spLocks noGrp="1" noRot="1" noChangeAspect="1" noChangeArrowheads="1" noTextEdit="1"/>
          </p:cNvSpPr>
          <p:nvPr>
            <p:ph type="sldImg"/>
          </p:nvPr>
        </p:nvSpPr>
        <p:spPr>
          <a:xfrm>
            <a:off x="1143000" y="685800"/>
            <a:ext cx="4572000" cy="3429000"/>
          </a:xfrm>
          <a:ln/>
        </p:spPr>
      </p:sp>
      <p:sp>
        <p:nvSpPr>
          <p:cNvPr id="1479683" name="Rectangle 3"/>
          <p:cNvSpPr>
            <a:spLocks noGrp="1" noChangeArrowheads="1"/>
          </p:cNvSpPr>
          <p:nvPr>
            <p:ph type="body" idx="1"/>
          </p:nvPr>
        </p:nvSpPr>
        <p:spPr>
          <a:xfrm>
            <a:off x="685800" y="4342893"/>
            <a:ext cx="5486400" cy="276999"/>
          </a:xfrm>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7"/>
          <p:cNvSpPr>
            <a:spLocks noGrp="1" noChangeArrowheads="1"/>
          </p:cNvSpPr>
          <p:nvPr>
            <p:ph type="sldNum" sz="quarter" idx="5"/>
          </p:nvPr>
        </p:nvSpPr>
        <p:spPr>
          <a:noFill/>
        </p:spPr>
        <p:txBody>
          <a:bodyPr/>
          <a:lstStyle/>
          <a:p>
            <a:fld id="{E089DD52-6FB4-4037-9C37-A683F5C4A9E2}" type="slidenum">
              <a:rPr lang="en-US"/>
              <a:pPr/>
              <a:t>19</a:t>
            </a:fld>
            <a:endParaRPr lang="en-US"/>
          </a:p>
        </p:txBody>
      </p:sp>
      <p:sp>
        <p:nvSpPr>
          <p:cNvPr id="282627" name="Rectangle 2"/>
          <p:cNvSpPr>
            <a:spLocks noGrp="1" noRot="1" noChangeAspect="1" noChangeArrowheads="1" noTextEdit="1"/>
          </p:cNvSpPr>
          <p:nvPr>
            <p:ph type="sldImg"/>
          </p:nvPr>
        </p:nvSpPr>
        <p:spPr>
          <a:ln/>
        </p:spPr>
      </p:sp>
      <p:sp>
        <p:nvSpPr>
          <p:cNvPr id="282628" name="Rectangle 3"/>
          <p:cNvSpPr>
            <a:spLocks noGrp="1" noChangeArrowheads="1"/>
          </p:cNvSpPr>
          <p:nvPr>
            <p:ph type="body" idx="1"/>
          </p:nvPr>
        </p:nvSpPr>
        <p:spPr>
          <a:xfrm>
            <a:off x="914400" y="4343400"/>
            <a:ext cx="5029200" cy="639763"/>
          </a:xfrm>
          <a:noFill/>
          <a:ln/>
        </p:spPr>
        <p:txBody>
          <a:bodyPr/>
          <a:lstStyle/>
          <a:p>
            <a:r>
              <a:rPr lang="en-US" smtClean="0"/>
              <a:t>But to cause climate to change, it is the large explosive eruptions that have the largest effect.  On this and the next page are listed the major impacts of explosive eruptions on weather and climate.</a:t>
            </a: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7"/>
          <p:cNvSpPr>
            <a:spLocks noGrp="1" noChangeArrowheads="1"/>
          </p:cNvSpPr>
          <p:nvPr>
            <p:ph type="sldNum" sz="quarter" idx="5"/>
          </p:nvPr>
        </p:nvSpPr>
        <p:spPr>
          <a:noFill/>
        </p:spPr>
        <p:txBody>
          <a:bodyPr/>
          <a:lstStyle/>
          <a:p>
            <a:fld id="{3B6D8F95-A57A-49C2-9398-F8E4A3679D27}" type="slidenum">
              <a:rPr lang="en-US"/>
              <a:pPr/>
              <a:t>190</a:t>
            </a:fld>
            <a:endParaRPr lang="en-US"/>
          </a:p>
        </p:txBody>
      </p:sp>
      <p:sp>
        <p:nvSpPr>
          <p:cNvPr id="440323" name="Rectangle 2"/>
          <p:cNvSpPr>
            <a:spLocks noGrp="1" noRot="1" noChangeAspect="1" noChangeArrowheads="1" noTextEdit="1"/>
          </p:cNvSpPr>
          <p:nvPr>
            <p:ph type="sldImg"/>
          </p:nvPr>
        </p:nvSpPr>
        <p:spPr>
          <a:ln/>
        </p:spPr>
      </p:sp>
      <p:sp>
        <p:nvSpPr>
          <p:cNvPr id="440324" name="Rectangle 3"/>
          <p:cNvSpPr>
            <a:spLocks noGrp="1" noChangeArrowheads="1"/>
          </p:cNvSpPr>
          <p:nvPr>
            <p:ph type="body" idx="1"/>
          </p:nvPr>
        </p:nvSpPr>
        <p:spPr>
          <a:xfrm>
            <a:off x="685800" y="4343400"/>
            <a:ext cx="5486400" cy="276225"/>
          </a:xfrm>
          <a:noFill/>
          <a:ln/>
        </p:spPr>
        <p:txBody>
          <a:bodyPr/>
          <a:lstStyle/>
          <a:p>
            <a:endParaRPr lang="en-US" smtClean="0"/>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7"/>
          <p:cNvSpPr>
            <a:spLocks noGrp="1" noChangeArrowheads="1"/>
          </p:cNvSpPr>
          <p:nvPr>
            <p:ph type="sldNum" sz="quarter" idx="5"/>
          </p:nvPr>
        </p:nvSpPr>
        <p:spPr>
          <a:noFill/>
        </p:spPr>
        <p:txBody>
          <a:bodyPr/>
          <a:lstStyle/>
          <a:p>
            <a:fld id="{E4D19DA4-3282-4CE3-BF07-8722697FBAE9}" type="slidenum">
              <a:rPr lang="en-US"/>
              <a:pPr/>
              <a:t>191</a:t>
            </a:fld>
            <a:endParaRPr lang="en-US"/>
          </a:p>
        </p:txBody>
      </p:sp>
      <p:sp>
        <p:nvSpPr>
          <p:cNvPr id="441347" name="Rectangle 2"/>
          <p:cNvSpPr>
            <a:spLocks noGrp="1" noRot="1" noChangeAspect="1" noChangeArrowheads="1" noTextEdit="1"/>
          </p:cNvSpPr>
          <p:nvPr>
            <p:ph type="sldImg"/>
          </p:nvPr>
        </p:nvSpPr>
        <p:spPr>
          <a:ln/>
        </p:spPr>
      </p:sp>
      <p:sp>
        <p:nvSpPr>
          <p:cNvPr id="441348" name="Rectangle 3"/>
          <p:cNvSpPr>
            <a:spLocks noGrp="1" noChangeArrowheads="1"/>
          </p:cNvSpPr>
          <p:nvPr>
            <p:ph type="body" idx="1"/>
          </p:nvPr>
        </p:nvSpPr>
        <p:spPr>
          <a:xfrm>
            <a:off x="914400" y="4343400"/>
            <a:ext cx="5029200" cy="1171575"/>
          </a:xfrm>
          <a:noFill/>
          <a:ln/>
        </p:spPr>
        <p:txBody>
          <a:bodyPr/>
          <a:lstStyle/>
          <a:p>
            <a:r>
              <a:rPr lang="en-US" smtClean="0"/>
              <a:t>The year-to-year changes in CO</a:t>
            </a:r>
            <a:r>
              <a:rPr lang="en-US" baseline="-25000" smtClean="0"/>
              <a:t>2</a:t>
            </a:r>
            <a:r>
              <a:rPr lang="en-US" smtClean="0"/>
              <a:t> concentrations are certainly not uniform.  </a:t>
            </a:r>
          </a:p>
          <a:p>
            <a:endParaRPr lang="en-US" smtClean="0"/>
          </a:p>
          <a:p>
            <a:r>
              <a:rPr lang="en-US" smtClean="0"/>
              <a:t>Fig. from http://www.cmdl.noaa.gov/ccgg/iadv/</a:t>
            </a:r>
          </a:p>
          <a:p>
            <a:r>
              <a:rPr lang="en-US" smtClean="0"/>
              <a:t>http://www.cmdl.noaa.gov/albums/ccgg_figures/co2_gr_001.sized.jpg  (actually postscript image from ftp://ftp.cmdl.noaa.gov/ccg/figures/co2gr.ps)</a:t>
            </a: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A288BE1-1B0B-4CA8-9F77-50EC453A1CE2}" type="slidenum">
              <a:rPr lang="en-US" smtClean="0"/>
              <a:pPr>
                <a:defRPr/>
              </a:pPr>
              <a:t>192</a:t>
            </a:fld>
            <a:endParaRPr lang="en-US"/>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7"/>
          <p:cNvSpPr>
            <a:spLocks noGrp="1" noChangeArrowheads="1"/>
          </p:cNvSpPr>
          <p:nvPr>
            <p:ph type="sldNum" sz="quarter" idx="5"/>
          </p:nvPr>
        </p:nvSpPr>
        <p:spPr>
          <a:noFill/>
        </p:spPr>
        <p:txBody>
          <a:bodyPr/>
          <a:lstStyle/>
          <a:p>
            <a:fld id="{8166D6E8-4105-4581-BABD-F0C52D6384FD}" type="slidenum">
              <a:rPr lang="en-US"/>
              <a:pPr/>
              <a:t>193</a:t>
            </a:fld>
            <a:endParaRPr lang="en-US"/>
          </a:p>
        </p:txBody>
      </p:sp>
      <p:sp>
        <p:nvSpPr>
          <p:cNvPr id="442371" name="Rectangle 2"/>
          <p:cNvSpPr>
            <a:spLocks noGrp="1" noRot="1" noChangeAspect="1" noChangeArrowheads="1" noTextEdit="1"/>
          </p:cNvSpPr>
          <p:nvPr>
            <p:ph type="sldImg"/>
          </p:nvPr>
        </p:nvSpPr>
        <p:spPr>
          <a:ln/>
        </p:spPr>
      </p:sp>
      <p:sp>
        <p:nvSpPr>
          <p:cNvPr id="442372" name="Rectangle 3"/>
          <p:cNvSpPr>
            <a:spLocks noGrp="1" noChangeArrowheads="1"/>
          </p:cNvSpPr>
          <p:nvPr>
            <p:ph type="body" idx="1"/>
          </p:nvPr>
        </p:nvSpPr>
        <p:spPr>
          <a:xfrm>
            <a:off x="914400" y="4343400"/>
            <a:ext cx="5029200" cy="1957388"/>
          </a:xfrm>
          <a:noFill/>
          <a:ln/>
        </p:spPr>
        <p:txBody>
          <a:bodyPr/>
          <a:lstStyle/>
          <a:p>
            <a:r>
              <a:rPr lang="en-US" smtClean="0"/>
              <a:t>These ideas from Hoffman (2004), and discussed in detail by Robock (2005).</a:t>
            </a:r>
          </a:p>
          <a:p>
            <a:endParaRPr lang="en-US" smtClean="0"/>
          </a:p>
          <a:p>
            <a:pPr algn="just"/>
            <a:r>
              <a:rPr lang="en-US" smtClean="0"/>
              <a:t>Hofmann, D. J. (2004), Volcanic eruption influences on the rate of increase in major</a:t>
            </a:r>
            <a:r>
              <a:rPr lang="en-US" b="1" smtClean="0"/>
              <a:t> </a:t>
            </a:r>
            <a:r>
              <a:rPr lang="en-US" smtClean="0"/>
              <a:t>atmospheric greenhouse gases over the past 25 years, presentation at the IAVCEI General Assembly, Pucón, Chile, November 18, 2004.</a:t>
            </a:r>
          </a:p>
          <a:p>
            <a:pPr algn="just"/>
            <a:endParaRPr lang="en-US" smtClean="0"/>
          </a:p>
          <a:p>
            <a:r>
              <a:rPr lang="en-US" smtClean="0"/>
              <a:t>Robock, Alan, 2005:  Cooling following large volcanic eruptions corrected for the effect of diffuse radiation on tree rings.  </a:t>
            </a:r>
            <a:r>
              <a:rPr lang="en-US" i="1" smtClean="0"/>
              <a:t>Geophys. Res. Lett.</a:t>
            </a:r>
            <a:r>
              <a:rPr lang="en-US" smtClean="0"/>
              <a:t>, </a:t>
            </a:r>
            <a:r>
              <a:rPr lang="en-US" b="1" smtClean="0"/>
              <a:t>32</a:t>
            </a:r>
            <a:r>
              <a:rPr lang="en-US" smtClean="0"/>
              <a:t>, L06702, doi:10.1029/2004GL022116.  </a:t>
            </a: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Rectangle 7"/>
          <p:cNvSpPr>
            <a:spLocks noGrp="1" noChangeArrowheads="1"/>
          </p:cNvSpPr>
          <p:nvPr>
            <p:ph type="sldNum" sz="quarter" idx="5"/>
          </p:nvPr>
        </p:nvSpPr>
        <p:spPr>
          <a:noFill/>
        </p:spPr>
        <p:txBody>
          <a:bodyPr/>
          <a:lstStyle/>
          <a:p>
            <a:fld id="{C28752E9-D11D-4D7A-AB24-0D46B37D8815}" type="slidenum">
              <a:rPr lang="en-US">
                <a:latin typeface="Arial" pitchFamily="34" charset="0"/>
              </a:rPr>
              <a:pPr/>
              <a:t>194</a:t>
            </a:fld>
            <a:endParaRPr lang="en-US">
              <a:latin typeface="Arial" pitchFamily="34" charset="0"/>
            </a:endParaRPr>
          </a:p>
        </p:txBody>
      </p:sp>
      <p:sp>
        <p:nvSpPr>
          <p:cNvPr id="443395" name="Rectangle 2"/>
          <p:cNvSpPr>
            <a:spLocks noGrp="1" noRot="1" noChangeAspect="1" noChangeArrowheads="1" noTextEdit="1"/>
          </p:cNvSpPr>
          <p:nvPr>
            <p:ph type="sldImg"/>
          </p:nvPr>
        </p:nvSpPr>
        <p:spPr>
          <a:ln/>
        </p:spPr>
      </p:sp>
      <p:sp>
        <p:nvSpPr>
          <p:cNvPr id="4433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A288BE1-1B0B-4CA8-9F77-50EC453A1CE2}" type="slidenum">
              <a:rPr lang="en-US" smtClean="0"/>
              <a:pPr>
                <a:defRPr/>
              </a:pPr>
              <a:t>195</a:t>
            </a:fld>
            <a:endParaRPr lang="en-US"/>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7"/>
          <p:cNvSpPr>
            <a:spLocks noGrp="1" noChangeArrowheads="1"/>
          </p:cNvSpPr>
          <p:nvPr>
            <p:ph type="sldNum" sz="quarter" idx="5"/>
          </p:nvPr>
        </p:nvSpPr>
        <p:spPr>
          <a:noFill/>
        </p:spPr>
        <p:txBody>
          <a:bodyPr/>
          <a:lstStyle/>
          <a:p>
            <a:fld id="{2B2F376D-E871-4A98-A3C5-760EBC5F0B82}" type="slidenum">
              <a:rPr lang="en-US"/>
              <a:pPr/>
              <a:t>196</a:t>
            </a:fld>
            <a:endParaRPr lang="en-US"/>
          </a:p>
        </p:txBody>
      </p:sp>
      <p:sp>
        <p:nvSpPr>
          <p:cNvPr id="444419" name="Rectangle 2"/>
          <p:cNvSpPr>
            <a:spLocks noGrp="1" noRot="1" noChangeAspect="1" noChangeArrowheads="1" noTextEdit="1"/>
          </p:cNvSpPr>
          <p:nvPr>
            <p:ph type="sldImg"/>
          </p:nvPr>
        </p:nvSpPr>
        <p:spPr>
          <a:ln/>
        </p:spPr>
      </p:sp>
      <p:sp>
        <p:nvSpPr>
          <p:cNvPr id="444420" name="Rectangle 3"/>
          <p:cNvSpPr>
            <a:spLocks noGrp="1" noChangeArrowheads="1"/>
          </p:cNvSpPr>
          <p:nvPr>
            <p:ph type="body" idx="1"/>
          </p:nvPr>
        </p:nvSpPr>
        <p:spPr>
          <a:xfrm>
            <a:off x="914400" y="4343400"/>
            <a:ext cx="5029200" cy="2798763"/>
          </a:xfrm>
          <a:noFill/>
          <a:ln/>
        </p:spPr>
        <p:txBody>
          <a:bodyPr/>
          <a:lstStyle/>
          <a:p>
            <a:r>
              <a:rPr lang="en-US" smtClean="0"/>
              <a:t>The global average change from year to year show peaks associated with El Niños, indicated by arrows at bottom, but also minima following each volcanic eruption of the period.</a:t>
            </a:r>
          </a:p>
          <a:p>
            <a:endParaRPr lang="en-US" smtClean="0"/>
          </a:p>
          <a:p>
            <a:r>
              <a:rPr lang="en-US" smtClean="0"/>
              <a:t>Fig. 3 from Robock (2005).  This actual image is from Figure 3.3 from the IPCC Third Assessment Report: http://www.grida.no/climate/ipcc_tar/wg1/fig3-3.htm</a:t>
            </a:r>
          </a:p>
          <a:p>
            <a:endParaRPr lang="en-US" smtClean="0"/>
          </a:p>
          <a:p>
            <a:r>
              <a:rPr lang="en-US" smtClean="0"/>
              <a:t>Robock, Alan, 2005:  Cooling following large volcanic eruptions corrected for the effect of diffuse radiation on tree rings.  </a:t>
            </a:r>
            <a:r>
              <a:rPr lang="en-US" i="1" smtClean="0"/>
              <a:t>Geophys. Res. Lett.</a:t>
            </a:r>
            <a:r>
              <a:rPr lang="en-US" smtClean="0"/>
              <a:t>, </a:t>
            </a:r>
            <a:r>
              <a:rPr lang="en-US" b="1" smtClean="0"/>
              <a:t>32</a:t>
            </a:r>
            <a:r>
              <a:rPr lang="en-US" smtClean="0"/>
              <a:t>, L06702, doi:10.1029/2004GL022116.  </a:t>
            </a:r>
          </a:p>
          <a:p>
            <a:endParaRPr lang="en-US" smtClean="0"/>
          </a:p>
          <a:p>
            <a:endParaRPr lang="en-US" smtClean="0"/>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7"/>
          <p:cNvSpPr>
            <a:spLocks noGrp="1" noChangeArrowheads="1"/>
          </p:cNvSpPr>
          <p:nvPr>
            <p:ph type="sldNum" sz="quarter" idx="5"/>
          </p:nvPr>
        </p:nvSpPr>
        <p:spPr>
          <a:noFill/>
        </p:spPr>
        <p:txBody>
          <a:bodyPr/>
          <a:lstStyle/>
          <a:p>
            <a:fld id="{7743BBC7-88DF-400D-8EF2-710A4372ADF4}" type="slidenum">
              <a:rPr lang="en-US"/>
              <a:pPr/>
              <a:t>197</a:t>
            </a:fld>
            <a:endParaRPr lang="en-US"/>
          </a:p>
        </p:txBody>
      </p:sp>
      <p:sp>
        <p:nvSpPr>
          <p:cNvPr id="445443" name="Rectangle 2"/>
          <p:cNvSpPr>
            <a:spLocks noGrp="1" noRot="1" noChangeAspect="1" noChangeArrowheads="1" noTextEdit="1"/>
          </p:cNvSpPr>
          <p:nvPr>
            <p:ph type="sldImg"/>
          </p:nvPr>
        </p:nvSpPr>
        <p:spPr>
          <a:ln/>
        </p:spPr>
      </p:sp>
      <p:sp>
        <p:nvSpPr>
          <p:cNvPr id="445444" name="Rectangle 3"/>
          <p:cNvSpPr>
            <a:spLocks noGrp="1" noChangeArrowheads="1"/>
          </p:cNvSpPr>
          <p:nvPr>
            <p:ph type="body" idx="1"/>
          </p:nvPr>
        </p:nvSpPr>
        <p:spPr>
          <a:xfrm>
            <a:off x="914400" y="4343400"/>
            <a:ext cx="5029200" cy="1116013"/>
          </a:xfrm>
          <a:noFill/>
          <a:ln/>
        </p:spPr>
        <p:txBody>
          <a:bodyPr/>
          <a:lstStyle/>
          <a:p>
            <a:r>
              <a:rPr lang="en-US" smtClean="0"/>
              <a:t>Robock, Alan, 2005:  Cooling following large volcanic eruptions corrected for the effect of diffuse radiation on tree rings.  </a:t>
            </a:r>
            <a:r>
              <a:rPr lang="en-US" i="1" smtClean="0"/>
              <a:t>Geophys. Res. Lett.</a:t>
            </a:r>
            <a:r>
              <a:rPr lang="en-US" smtClean="0"/>
              <a:t>, </a:t>
            </a:r>
            <a:r>
              <a:rPr lang="en-US" b="1" smtClean="0"/>
              <a:t>32</a:t>
            </a:r>
            <a:r>
              <a:rPr lang="en-US" smtClean="0"/>
              <a:t>, L06702, doi:10.1029/2004GL022116.  </a:t>
            </a:r>
          </a:p>
          <a:p>
            <a:endParaRPr lang="en-US" smtClean="0"/>
          </a:p>
          <a:p>
            <a:endParaRPr lang="en-US" smtClean="0"/>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Rectangle 7"/>
          <p:cNvSpPr>
            <a:spLocks noGrp="1" noChangeArrowheads="1"/>
          </p:cNvSpPr>
          <p:nvPr>
            <p:ph type="sldNum" sz="quarter" idx="5"/>
          </p:nvPr>
        </p:nvSpPr>
        <p:spPr>
          <a:noFill/>
        </p:spPr>
        <p:txBody>
          <a:bodyPr/>
          <a:lstStyle/>
          <a:p>
            <a:fld id="{0BC0BA76-89E0-4001-88FA-4893E96B1AC8}" type="slidenum">
              <a:rPr lang="en-US"/>
              <a:pPr/>
              <a:t>198</a:t>
            </a:fld>
            <a:endParaRPr lang="en-US"/>
          </a:p>
        </p:txBody>
      </p:sp>
      <p:sp>
        <p:nvSpPr>
          <p:cNvPr id="446467" name="Rectangle 2"/>
          <p:cNvSpPr>
            <a:spLocks noGrp="1" noRot="1" noChangeAspect="1" noChangeArrowheads="1" noTextEdit="1"/>
          </p:cNvSpPr>
          <p:nvPr>
            <p:ph type="sldImg"/>
          </p:nvPr>
        </p:nvSpPr>
        <p:spPr>
          <a:ln/>
        </p:spPr>
      </p:sp>
      <p:sp>
        <p:nvSpPr>
          <p:cNvPr id="446468" name="Rectangle 3"/>
          <p:cNvSpPr>
            <a:spLocks noGrp="1" noChangeArrowheads="1"/>
          </p:cNvSpPr>
          <p:nvPr>
            <p:ph type="body" idx="1"/>
          </p:nvPr>
        </p:nvSpPr>
        <p:spPr>
          <a:xfrm>
            <a:off x="914400" y="4343400"/>
            <a:ext cx="5029200" cy="1846263"/>
          </a:xfrm>
          <a:noFill/>
          <a:ln/>
        </p:spPr>
        <p:txBody>
          <a:bodyPr/>
          <a:lstStyle/>
          <a:p>
            <a:r>
              <a:rPr lang="en-US" smtClean="0"/>
              <a:t>This spectacular image of a frost ring earned an award from </a:t>
            </a:r>
            <a:r>
              <a:rPr lang="en-US" i="1" smtClean="0"/>
              <a:t>Science</a:t>
            </a:r>
            <a:r>
              <a:rPr lang="en-US" smtClean="0"/>
              <a:t> magazine.  When a tree is damaged by frost during the growing season it is not only narrower, but also exhibits pockets produced by the expansion of ice crystals.  This very cold event in Mongolia is evidence for a very cold summer and is coincident with a major sulfate layer in Greenland ice.  Identification of the specific eruption that produced this has not yet been made.  Was it a Krakatau eruption? </a:t>
            </a:r>
          </a:p>
          <a:p>
            <a:endParaRPr lang="en-US" smtClean="0"/>
          </a:p>
          <a:p>
            <a:r>
              <a:rPr lang="en-US" smtClean="0"/>
              <a:t>How is tree ring growth affected by diffuse radiation from volcanic eruptions?</a:t>
            </a: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7"/>
          <p:cNvSpPr>
            <a:spLocks noGrp="1" noChangeArrowheads="1"/>
          </p:cNvSpPr>
          <p:nvPr>
            <p:ph type="sldNum" sz="quarter" idx="5"/>
          </p:nvPr>
        </p:nvSpPr>
        <p:spPr>
          <a:noFill/>
        </p:spPr>
        <p:txBody>
          <a:bodyPr/>
          <a:lstStyle/>
          <a:p>
            <a:fld id="{2CB49D71-BC37-43FF-BF73-38496A77F59C}" type="slidenum">
              <a:rPr lang="en-US"/>
              <a:pPr/>
              <a:t>199</a:t>
            </a:fld>
            <a:endParaRPr lang="en-US"/>
          </a:p>
        </p:txBody>
      </p:sp>
      <p:sp>
        <p:nvSpPr>
          <p:cNvPr id="447491" name="Rectangle 2"/>
          <p:cNvSpPr>
            <a:spLocks noGrp="1" noRot="1" noChangeAspect="1" noChangeArrowheads="1" noTextEdit="1"/>
          </p:cNvSpPr>
          <p:nvPr>
            <p:ph type="sldImg"/>
          </p:nvPr>
        </p:nvSpPr>
        <p:spPr>
          <a:ln/>
        </p:spPr>
      </p:sp>
      <p:sp>
        <p:nvSpPr>
          <p:cNvPr id="447492" name="Rectangle 3"/>
          <p:cNvSpPr>
            <a:spLocks noGrp="1" noChangeArrowheads="1"/>
          </p:cNvSpPr>
          <p:nvPr>
            <p:ph type="body" idx="1"/>
          </p:nvPr>
        </p:nvSpPr>
        <p:spPr>
          <a:xfrm>
            <a:off x="914400" y="4343400"/>
            <a:ext cx="5029200" cy="1116013"/>
          </a:xfrm>
          <a:noFill/>
          <a:ln/>
        </p:spPr>
        <p:txBody>
          <a:bodyPr/>
          <a:lstStyle/>
          <a:p>
            <a:r>
              <a:rPr lang="en-US" smtClean="0"/>
              <a:t>Robock, Alan, 2005:  Cooling following large volcanic eruptions corrected for the effect of diffuse radiation on tree rings.  </a:t>
            </a:r>
            <a:r>
              <a:rPr lang="en-US" i="1" smtClean="0"/>
              <a:t>Geophys. Res. Lett.</a:t>
            </a:r>
            <a:r>
              <a:rPr lang="en-US" smtClean="0"/>
              <a:t>, </a:t>
            </a:r>
            <a:r>
              <a:rPr lang="en-US" b="1" smtClean="0"/>
              <a:t>32</a:t>
            </a:r>
            <a:r>
              <a:rPr lang="en-US" smtClean="0"/>
              <a:t>, L06702, doi:10.1029/2004GL022116.  </a:t>
            </a:r>
          </a:p>
          <a:p>
            <a:endParaRPr lang="en-US" smtClean="0"/>
          </a:p>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Image Placeholder 1"/>
          <p:cNvSpPr>
            <a:spLocks noGrp="1" noRot="1" noChangeAspect="1" noTextEdit="1"/>
          </p:cNvSpPr>
          <p:nvPr>
            <p:ph type="sldImg"/>
          </p:nvPr>
        </p:nvSpPr>
        <p:spPr>
          <a:ln/>
        </p:spPr>
      </p:sp>
      <p:sp>
        <p:nvSpPr>
          <p:cNvPr id="238595" name="Notes Placeholder 2"/>
          <p:cNvSpPr>
            <a:spLocks noGrp="1"/>
          </p:cNvSpPr>
          <p:nvPr>
            <p:ph type="body" idx="1"/>
          </p:nvPr>
        </p:nvSpPr>
        <p:spPr>
          <a:noFill/>
          <a:ln/>
        </p:spPr>
        <p:txBody>
          <a:bodyPr/>
          <a:lstStyle/>
          <a:p>
            <a:endParaRPr lang="en-US" smtClean="0">
              <a:latin typeface="Arial" pitchFamily="34" charset="0"/>
            </a:endParaRPr>
          </a:p>
        </p:txBody>
      </p:sp>
      <p:sp>
        <p:nvSpPr>
          <p:cNvPr id="238596" name="Slide Number Placeholder 3"/>
          <p:cNvSpPr>
            <a:spLocks noGrp="1"/>
          </p:cNvSpPr>
          <p:nvPr>
            <p:ph type="sldNum" sz="quarter" idx="5"/>
          </p:nvPr>
        </p:nvSpPr>
        <p:spPr>
          <a:noFill/>
        </p:spPr>
        <p:txBody>
          <a:bodyPr/>
          <a:lstStyle/>
          <a:p>
            <a:fld id="{B2C05174-C23C-463F-B7C3-52FB44B4C262}" type="slidenum">
              <a:rPr lang="en-US" smtClean="0"/>
              <a:pPr/>
              <a:t>2</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7"/>
          <p:cNvSpPr>
            <a:spLocks noGrp="1" noChangeArrowheads="1"/>
          </p:cNvSpPr>
          <p:nvPr>
            <p:ph type="sldNum" sz="quarter" idx="5"/>
          </p:nvPr>
        </p:nvSpPr>
        <p:spPr>
          <a:noFill/>
        </p:spPr>
        <p:txBody>
          <a:bodyPr/>
          <a:lstStyle/>
          <a:p>
            <a:fld id="{51355AD2-AD22-447B-A5AE-FC88BAD4E69F}" type="slidenum">
              <a:rPr lang="en-US"/>
              <a:pPr/>
              <a:t>20</a:t>
            </a:fld>
            <a:endParaRPr lang="en-US"/>
          </a:p>
        </p:txBody>
      </p:sp>
      <p:sp>
        <p:nvSpPr>
          <p:cNvPr id="283651" name="Rectangle 2"/>
          <p:cNvSpPr>
            <a:spLocks noGrp="1" noRot="1" noChangeAspect="1" noChangeArrowheads="1" noTextEdit="1"/>
          </p:cNvSpPr>
          <p:nvPr>
            <p:ph type="sldImg"/>
          </p:nvPr>
        </p:nvSpPr>
        <p:spPr>
          <a:ln/>
        </p:spPr>
      </p:sp>
      <p:sp>
        <p:nvSpPr>
          <p:cNvPr id="283652" name="Rectangle 3"/>
          <p:cNvSpPr>
            <a:spLocks noGrp="1" noChangeArrowheads="1"/>
          </p:cNvSpPr>
          <p:nvPr>
            <p:ph type="body" idx="1"/>
          </p:nvPr>
        </p:nvSpPr>
        <p:spPr>
          <a:xfrm>
            <a:off x="914400" y="4343400"/>
            <a:ext cx="5029200" cy="457200"/>
          </a:xfrm>
          <a:noFill/>
          <a:ln/>
        </p:spPr>
        <p:txBody>
          <a:bodyPr/>
          <a:lstStyle/>
          <a:p>
            <a:r>
              <a:rPr lang="en-US" smtClean="0"/>
              <a:t>These effects will be illustrated using the climate response to famous large volcanic eruptions.</a:t>
            </a: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7"/>
          <p:cNvSpPr>
            <a:spLocks noGrp="1" noChangeArrowheads="1"/>
          </p:cNvSpPr>
          <p:nvPr>
            <p:ph type="sldNum" sz="quarter" idx="5"/>
          </p:nvPr>
        </p:nvSpPr>
        <p:spPr>
          <a:noFill/>
        </p:spPr>
        <p:txBody>
          <a:bodyPr/>
          <a:lstStyle/>
          <a:p>
            <a:fld id="{776AFCFA-6355-4B16-99B3-73DDB6809D56}" type="slidenum">
              <a:rPr lang="en-US"/>
              <a:pPr/>
              <a:t>200</a:t>
            </a:fld>
            <a:endParaRPr lang="en-US"/>
          </a:p>
        </p:txBody>
      </p:sp>
      <p:sp>
        <p:nvSpPr>
          <p:cNvPr id="448515" name="Rectangle 2"/>
          <p:cNvSpPr>
            <a:spLocks noGrp="1" noRot="1" noChangeAspect="1" noChangeArrowheads="1" noTextEdit="1"/>
          </p:cNvSpPr>
          <p:nvPr>
            <p:ph type="sldImg"/>
          </p:nvPr>
        </p:nvSpPr>
        <p:spPr>
          <a:ln/>
        </p:spPr>
      </p:sp>
      <p:sp>
        <p:nvSpPr>
          <p:cNvPr id="448516" name="Rectangle 3"/>
          <p:cNvSpPr>
            <a:spLocks noGrp="1" noChangeArrowheads="1"/>
          </p:cNvSpPr>
          <p:nvPr>
            <p:ph type="body" idx="1"/>
          </p:nvPr>
        </p:nvSpPr>
        <p:spPr>
          <a:xfrm>
            <a:off x="914400" y="4343400"/>
            <a:ext cx="5029200" cy="1481138"/>
          </a:xfrm>
          <a:noFill/>
          <a:ln/>
        </p:spPr>
        <p:txBody>
          <a:bodyPr/>
          <a:lstStyle/>
          <a:p>
            <a:r>
              <a:rPr lang="en-US" smtClean="0"/>
              <a:t>The major eruptions of the past 250 years are listed, along with three different scales that have been used to measure the size of the eruptions, the Volcanic Explosivity Index, the Dust Veil Index, and the Ice-core Volcanic Index.  For more details, see:</a:t>
            </a:r>
          </a:p>
          <a:p>
            <a:endParaRPr lang="en-US" smtClean="0"/>
          </a:p>
          <a:p>
            <a:r>
              <a:rPr lang="en-US" smtClean="0"/>
              <a:t>Robock, Alan and Melissa P. Free, 1995:  Ice cores as an index of global volcanism from 1850 to the present.  </a:t>
            </a:r>
            <a:r>
              <a:rPr lang="en-US" i="1" smtClean="0"/>
              <a:t>J. Geophys. Res.</a:t>
            </a:r>
            <a:r>
              <a:rPr lang="en-US" smtClean="0"/>
              <a:t>, </a:t>
            </a:r>
            <a:r>
              <a:rPr lang="en-US" b="1" smtClean="0"/>
              <a:t>100</a:t>
            </a:r>
            <a:r>
              <a:rPr lang="en-US" smtClean="0"/>
              <a:t>, 11,549-11,567. </a:t>
            </a: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Rectangle 7"/>
          <p:cNvSpPr>
            <a:spLocks noGrp="1" noChangeArrowheads="1"/>
          </p:cNvSpPr>
          <p:nvPr>
            <p:ph type="sldNum" sz="quarter" idx="5"/>
          </p:nvPr>
        </p:nvSpPr>
        <p:spPr>
          <a:noFill/>
        </p:spPr>
        <p:txBody>
          <a:bodyPr/>
          <a:lstStyle/>
          <a:p>
            <a:fld id="{8D688D94-D639-46E7-814F-0CD2C6F8E06B}" type="slidenum">
              <a:rPr lang="en-US"/>
              <a:pPr/>
              <a:t>201</a:t>
            </a:fld>
            <a:endParaRPr lang="en-US"/>
          </a:p>
        </p:txBody>
      </p:sp>
      <p:sp>
        <p:nvSpPr>
          <p:cNvPr id="449539" name="Rectangle 2"/>
          <p:cNvSpPr>
            <a:spLocks noGrp="1" noRot="1" noChangeAspect="1" noChangeArrowheads="1" noTextEdit="1"/>
          </p:cNvSpPr>
          <p:nvPr>
            <p:ph type="sldImg"/>
          </p:nvPr>
        </p:nvSpPr>
        <p:spPr>
          <a:ln/>
        </p:spPr>
      </p:sp>
      <p:sp>
        <p:nvSpPr>
          <p:cNvPr id="449540" name="Rectangle 3"/>
          <p:cNvSpPr>
            <a:spLocks noGrp="1" noChangeArrowheads="1"/>
          </p:cNvSpPr>
          <p:nvPr>
            <p:ph type="body" idx="1"/>
          </p:nvPr>
        </p:nvSpPr>
        <p:spPr>
          <a:xfrm>
            <a:off x="914400" y="4343400"/>
            <a:ext cx="5029200" cy="2743200"/>
          </a:xfrm>
          <a:noFill/>
          <a:ln/>
        </p:spPr>
        <p:txBody>
          <a:bodyPr/>
          <a:lstStyle/>
          <a:p>
            <a:r>
              <a:rPr lang="en-US" smtClean="0"/>
              <a:t>The cooling from proxy data that did not include tree rings (black curve) is much more than using proxy data with only tree ring data (blue curve) following the largest volcanic eruptions, so perhaps proxy data using tree rings do not measure the true cooling following volcanic eruptions.</a:t>
            </a:r>
          </a:p>
          <a:p>
            <a:endParaRPr lang="en-US" smtClean="0"/>
          </a:p>
          <a:p>
            <a:r>
              <a:rPr lang="en-US" smtClean="0"/>
              <a:t>Mann, M. E., R. S. Bradley, and M. K. Hughes (1998), Global-scale temperature patterns and climate forcing over the past six centuries, </a:t>
            </a:r>
            <a:r>
              <a:rPr lang="en-US" i="1" smtClean="0"/>
              <a:t>Nature</a:t>
            </a:r>
            <a:r>
              <a:rPr lang="en-US" smtClean="0"/>
              <a:t>, </a:t>
            </a:r>
            <a:r>
              <a:rPr lang="en-US" i="1" smtClean="0"/>
              <a:t>392</a:t>
            </a:r>
            <a:r>
              <a:rPr lang="en-US" smtClean="0"/>
              <a:t>, 779-787.</a:t>
            </a:r>
          </a:p>
          <a:p>
            <a:endParaRPr lang="en-US" smtClean="0"/>
          </a:p>
          <a:p>
            <a:r>
              <a:rPr lang="en-US" smtClean="0"/>
              <a:t>Robock, Alan, 2005:  Cooling following large volcanic eruptions corrected for the effect of diffuse radiation on tree rings.  </a:t>
            </a:r>
            <a:r>
              <a:rPr lang="en-US" i="1" smtClean="0"/>
              <a:t>Geophys. Res. Lett.</a:t>
            </a:r>
            <a:r>
              <a:rPr lang="en-US" smtClean="0"/>
              <a:t>, </a:t>
            </a:r>
            <a:r>
              <a:rPr lang="en-US" b="1" smtClean="0"/>
              <a:t>32</a:t>
            </a:r>
            <a:r>
              <a:rPr lang="en-US" smtClean="0"/>
              <a:t>, L06702, doi:10.1029/2004GL022116.  </a:t>
            </a:r>
          </a:p>
          <a:p>
            <a:endParaRPr lang="en-US" smtClean="0"/>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p>
            <a:fld id="{F633923B-1341-4822-BA6A-B8FF873DAA82}" type="slidenum">
              <a:rPr lang="en-US"/>
              <a:pPr/>
              <a:t>202</a:t>
            </a:fld>
            <a:endParaRPr lang="en-US"/>
          </a:p>
        </p:txBody>
      </p:sp>
      <p:sp>
        <p:nvSpPr>
          <p:cNvPr id="450563" name="Rectangle 2"/>
          <p:cNvSpPr>
            <a:spLocks noGrp="1" noRot="1" noChangeAspect="1" noChangeArrowheads="1" noTextEdit="1"/>
          </p:cNvSpPr>
          <p:nvPr>
            <p:ph type="sldImg"/>
          </p:nvPr>
        </p:nvSpPr>
        <p:spPr>
          <a:ln/>
        </p:spPr>
      </p:sp>
      <p:sp>
        <p:nvSpPr>
          <p:cNvPr id="450564" name="Rectangle 3"/>
          <p:cNvSpPr>
            <a:spLocks noGrp="1" noChangeArrowheads="1"/>
          </p:cNvSpPr>
          <p:nvPr>
            <p:ph type="body" idx="1"/>
          </p:nvPr>
        </p:nvSpPr>
        <p:spPr>
          <a:xfrm>
            <a:off x="914400" y="4343400"/>
            <a:ext cx="5029200" cy="639763"/>
          </a:xfrm>
          <a:noFill/>
          <a:ln/>
        </p:spPr>
        <p:txBody>
          <a:bodyPr/>
          <a:lstStyle/>
          <a:p>
            <a:r>
              <a:rPr lang="en-US" smtClean="0"/>
              <a:t>Robock, Alan, 2005:  Cooling following large volcanic eruptions corrected for the effect of diffuse radiation on tree rings.  </a:t>
            </a:r>
            <a:r>
              <a:rPr lang="en-US" i="1" smtClean="0"/>
              <a:t>Geophys. Res. Lett.</a:t>
            </a:r>
            <a:r>
              <a:rPr lang="en-US" smtClean="0"/>
              <a:t>, </a:t>
            </a:r>
            <a:r>
              <a:rPr lang="en-US" b="1" smtClean="0"/>
              <a:t>32</a:t>
            </a:r>
            <a:r>
              <a:rPr lang="en-US" smtClean="0"/>
              <a:t>, L06702, doi:10.1029/2004GL022116.  </a:t>
            </a: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Rectangle 7"/>
          <p:cNvSpPr>
            <a:spLocks noGrp="1" noChangeArrowheads="1"/>
          </p:cNvSpPr>
          <p:nvPr>
            <p:ph type="sldNum" sz="quarter" idx="5"/>
          </p:nvPr>
        </p:nvSpPr>
        <p:spPr>
          <a:noFill/>
        </p:spPr>
        <p:txBody>
          <a:bodyPr/>
          <a:lstStyle/>
          <a:p>
            <a:fld id="{235026C5-A30F-4D0C-9279-463E192EF2EE}" type="slidenum">
              <a:rPr lang="en-US"/>
              <a:pPr/>
              <a:t>203</a:t>
            </a:fld>
            <a:endParaRPr lang="en-US"/>
          </a:p>
        </p:txBody>
      </p:sp>
      <p:sp>
        <p:nvSpPr>
          <p:cNvPr id="451587" name="Rectangle 2"/>
          <p:cNvSpPr>
            <a:spLocks noGrp="1" noRot="1" noChangeAspect="1" noChangeArrowheads="1" noTextEdit="1"/>
          </p:cNvSpPr>
          <p:nvPr>
            <p:ph type="sldImg"/>
          </p:nvPr>
        </p:nvSpPr>
        <p:spPr>
          <a:ln/>
        </p:spPr>
      </p:sp>
      <p:sp>
        <p:nvSpPr>
          <p:cNvPr id="451588" name="Rectangle 3"/>
          <p:cNvSpPr>
            <a:spLocks noGrp="1" noChangeArrowheads="1"/>
          </p:cNvSpPr>
          <p:nvPr>
            <p:ph type="body" idx="1"/>
          </p:nvPr>
        </p:nvSpPr>
        <p:spPr>
          <a:xfrm>
            <a:off x="914400" y="4343400"/>
            <a:ext cx="5029200" cy="274638"/>
          </a:xfrm>
          <a:noFill/>
          <a:ln/>
        </p:spPr>
        <p:txBody>
          <a:bodyPr/>
          <a:lstStyle/>
          <a:p>
            <a:r>
              <a:rPr lang="en-US" smtClean="0"/>
              <a:t> </a:t>
            </a: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Slide Image Placeholder 1"/>
          <p:cNvSpPr>
            <a:spLocks noGrp="1" noRot="1" noChangeAspect="1" noTextEdit="1"/>
          </p:cNvSpPr>
          <p:nvPr>
            <p:ph type="sldImg"/>
          </p:nvPr>
        </p:nvSpPr>
        <p:spPr>
          <a:ln/>
        </p:spPr>
      </p:sp>
      <p:sp>
        <p:nvSpPr>
          <p:cNvPr id="452611" name="Notes Placeholder 2"/>
          <p:cNvSpPr>
            <a:spLocks noGrp="1"/>
          </p:cNvSpPr>
          <p:nvPr>
            <p:ph type="body" idx="1"/>
          </p:nvPr>
        </p:nvSpPr>
        <p:spPr>
          <a:noFill/>
          <a:ln/>
        </p:spPr>
        <p:txBody>
          <a:bodyPr/>
          <a:lstStyle/>
          <a:p>
            <a:endParaRPr lang="en-US" smtClean="0"/>
          </a:p>
        </p:txBody>
      </p:sp>
      <p:sp>
        <p:nvSpPr>
          <p:cNvPr id="452612" name="Slide Number Placeholder 3"/>
          <p:cNvSpPr>
            <a:spLocks noGrp="1"/>
          </p:cNvSpPr>
          <p:nvPr>
            <p:ph type="sldNum" sz="quarter" idx="5"/>
          </p:nvPr>
        </p:nvSpPr>
        <p:spPr>
          <a:noFill/>
        </p:spPr>
        <p:txBody>
          <a:bodyPr/>
          <a:lstStyle/>
          <a:p>
            <a:fld id="{6E39413A-C1DE-46C6-BA4C-D8F8BF98E534}" type="slidenum">
              <a:rPr lang="en-US"/>
              <a:pPr/>
              <a:t>204</a:t>
            </a:fld>
            <a:endParaRPr lang="en-US"/>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Slide Image Placeholder 1"/>
          <p:cNvSpPr>
            <a:spLocks noGrp="1" noRot="1" noChangeAspect="1" noTextEdit="1"/>
          </p:cNvSpPr>
          <p:nvPr>
            <p:ph type="sldImg"/>
          </p:nvPr>
        </p:nvSpPr>
        <p:spPr>
          <a:ln/>
        </p:spPr>
      </p:sp>
      <p:sp>
        <p:nvSpPr>
          <p:cNvPr id="452611" name="Notes Placeholder 2"/>
          <p:cNvSpPr>
            <a:spLocks noGrp="1"/>
          </p:cNvSpPr>
          <p:nvPr>
            <p:ph type="body" idx="1"/>
          </p:nvPr>
        </p:nvSpPr>
        <p:spPr>
          <a:noFill/>
          <a:ln/>
        </p:spPr>
        <p:txBody>
          <a:bodyPr/>
          <a:lstStyle/>
          <a:p>
            <a:endParaRPr lang="en-US" smtClean="0"/>
          </a:p>
        </p:txBody>
      </p:sp>
      <p:sp>
        <p:nvSpPr>
          <p:cNvPr id="452612" name="Slide Number Placeholder 3"/>
          <p:cNvSpPr>
            <a:spLocks noGrp="1"/>
          </p:cNvSpPr>
          <p:nvPr>
            <p:ph type="sldNum" sz="quarter" idx="5"/>
          </p:nvPr>
        </p:nvSpPr>
        <p:spPr>
          <a:noFill/>
        </p:spPr>
        <p:txBody>
          <a:bodyPr/>
          <a:lstStyle/>
          <a:p>
            <a:fld id="{6E39413A-C1DE-46C6-BA4C-D8F8BF98E534}" type="slidenum">
              <a:rPr lang="en-US"/>
              <a:pPr/>
              <a:t>205</a:t>
            </a:fld>
            <a:endParaRPr lang="en-US"/>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Rectangle 7"/>
          <p:cNvSpPr>
            <a:spLocks noGrp="1" noChangeArrowheads="1"/>
          </p:cNvSpPr>
          <p:nvPr>
            <p:ph type="sldNum" sz="quarter" idx="5"/>
          </p:nvPr>
        </p:nvSpPr>
        <p:spPr>
          <a:noFill/>
        </p:spPr>
        <p:txBody>
          <a:bodyPr/>
          <a:lstStyle/>
          <a:p>
            <a:fld id="{28C47206-4631-44D3-9C35-B1176CCE156D}" type="slidenum">
              <a:rPr lang="en-US"/>
              <a:pPr/>
              <a:t>206</a:t>
            </a:fld>
            <a:endParaRPr lang="en-US"/>
          </a:p>
        </p:txBody>
      </p:sp>
      <p:sp>
        <p:nvSpPr>
          <p:cNvPr id="453635" name="Rectangle 2"/>
          <p:cNvSpPr>
            <a:spLocks noGrp="1" noRot="1" noChangeAspect="1" noChangeArrowheads="1" noTextEdit="1"/>
          </p:cNvSpPr>
          <p:nvPr>
            <p:ph type="sldImg"/>
          </p:nvPr>
        </p:nvSpPr>
        <p:spPr>
          <a:ln/>
        </p:spPr>
      </p:sp>
      <p:sp>
        <p:nvSpPr>
          <p:cNvPr id="453636" name="Rectangle 3"/>
          <p:cNvSpPr>
            <a:spLocks noGrp="1" noChangeArrowheads="1"/>
          </p:cNvSpPr>
          <p:nvPr>
            <p:ph type="body" idx="1"/>
          </p:nvPr>
        </p:nvSpPr>
        <p:spPr>
          <a:xfrm>
            <a:off x="914400" y="4343400"/>
            <a:ext cx="5029200" cy="274638"/>
          </a:xfrm>
          <a:noFill/>
          <a:ln/>
        </p:spPr>
        <p:txBody>
          <a:bodyPr/>
          <a:lstStyle/>
          <a:p>
            <a:r>
              <a:rPr lang="en-US" smtClean="0"/>
              <a:t> </a:t>
            </a: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Rectangle 7"/>
          <p:cNvSpPr>
            <a:spLocks noGrp="1" noChangeArrowheads="1"/>
          </p:cNvSpPr>
          <p:nvPr>
            <p:ph type="sldNum" sz="quarter" idx="5"/>
          </p:nvPr>
        </p:nvSpPr>
        <p:spPr>
          <a:noFill/>
        </p:spPr>
        <p:txBody>
          <a:bodyPr/>
          <a:lstStyle/>
          <a:p>
            <a:fld id="{DB347432-22F3-4318-AB6A-78D615D9A1AA}" type="slidenum">
              <a:rPr lang="en-US"/>
              <a:pPr/>
              <a:t>207</a:t>
            </a:fld>
            <a:endParaRPr lang="en-US"/>
          </a:p>
        </p:txBody>
      </p:sp>
      <p:sp>
        <p:nvSpPr>
          <p:cNvPr id="454659" name="Rectangle 2"/>
          <p:cNvSpPr>
            <a:spLocks noGrp="1" noRot="1" noChangeAspect="1" noChangeArrowheads="1" noTextEdit="1"/>
          </p:cNvSpPr>
          <p:nvPr>
            <p:ph type="sldImg"/>
          </p:nvPr>
        </p:nvSpPr>
        <p:spPr>
          <a:ln/>
        </p:spPr>
      </p:sp>
      <p:sp>
        <p:nvSpPr>
          <p:cNvPr id="454660" name="Rectangle 3"/>
          <p:cNvSpPr>
            <a:spLocks noGrp="1" noChangeArrowheads="1"/>
          </p:cNvSpPr>
          <p:nvPr>
            <p:ph type="body" idx="1"/>
          </p:nvPr>
        </p:nvSpPr>
        <p:spPr>
          <a:xfrm>
            <a:off x="914400" y="4343400"/>
            <a:ext cx="5029200" cy="1298575"/>
          </a:xfrm>
          <a:noFill/>
          <a:ln/>
        </p:spPr>
        <p:txBody>
          <a:bodyPr/>
          <a:lstStyle/>
          <a:p>
            <a:r>
              <a:rPr lang="en-US" smtClean="0"/>
              <a:t>These are the temperature anomalies after the 1991 Pinatubo eruption.  Everything in blue shades is colder than normal.  It is particularly cool over the continents.  The temperature over the middle of North America was as much as 3°C (5°F) colder than normal.</a:t>
            </a:r>
          </a:p>
          <a:p>
            <a:endParaRPr lang="en-US" smtClean="0"/>
          </a:p>
          <a:p>
            <a:endParaRPr lang="en-US" smtClean="0"/>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7"/>
          <p:cNvSpPr>
            <a:spLocks noGrp="1" noChangeArrowheads="1"/>
          </p:cNvSpPr>
          <p:nvPr>
            <p:ph type="sldNum" sz="quarter" idx="5"/>
          </p:nvPr>
        </p:nvSpPr>
        <p:spPr>
          <a:noFill/>
        </p:spPr>
        <p:txBody>
          <a:bodyPr/>
          <a:lstStyle/>
          <a:p>
            <a:fld id="{517B7CD8-5E12-41EF-B84F-5CBA065CD23C}" type="slidenum">
              <a:rPr lang="en-US"/>
              <a:pPr/>
              <a:t>208</a:t>
            </a:fld>
            <a:endParaRPr lang="en-US"/>
          </a:p>
        </p:txBody>
      </p:sp>
      <p:sp>
        <p:nvSpPr>
          <p:cNvPr id="455683" name="Rectangle 2"/>
          <p:cNvSpPr>
            <a:spLocks noGrp="1" noRot="1" noChangeAspect="1" noChangeArrowheads="1" noTextEdit="1"/>
          </p:cNvSpPr>
          <p:nvPr>
            <p:ph type="sldImg"/>
          </p:nvPr>
        </p:nvSpPr>
        <p:spPr>
          <a:ln/>
        </p:spPr>
      </p:sp>
      <p:sp>
        <p:nvSpPr>
          <p:cNvPr id="455684" name="Rectangle 3"/>
          <p:cNvSpPr>
            <a:spLocks noGrp="1" noChangeArrowheads="1"/>
          </p:cNvSpPr>
          <p:nvPr>
            <p:ph type="body" idx="1"/>
          </p:nvPr>
        </p:nvSpPr>
        <p:spPr>
          <a:xfrm>
            <a:off x="914400" y="4343400"/>
            <a:ext cx="5029200" cy="2322513"/>
          </a:xfrm>
          <a:noFill/>
          <a:ln/>
        </p:spPr>
        <p:txBody>
          <a:bodyPr/>
          <a:lstStyle/>
          <a:p>
            <a:r>
              <a:rPr lang="en-US" smtClean="0"/>
              <a:t>That summer, there were many more polar bears born.  Right now there are a lot of 13-year old bears walking around Canada, many more than there are 12-year old or 14-year old bears.  While the cooling due to Pinatubo helped the bears, this serves as a warning to bears with future global warming, and illustrates how the large, brief climate response to volcanic eruptions can be used to investigate the impacts of climate change.</a:t>
            </a:r>
          </a:p>
          <a:p>
            <a:endParaRPr lang="en-US" smtClean="0"/>
          </a:p>
          <a:p>
            <a:r>
              <a:rPr lang="en-US" smtClean="0"/>
              <a:t>Stirling, I., The importance of polynyas, ice edges, and leads to marine mammals and birds, </a:t>
            </a:r>
            <a:r>
              <a:rPr lang="en-US" i="1" smtClean="0"/>
              <a:t>J. Marine Systems</a:t>
            </a:r>
            <a:r>
              <a:rPr lang="en-US" smtClean="0"/>
              <a:t>, </a:t>
            </a:r>
            <a:r>
              <a:rPr lang="en-US" i="1" smtClean="0"/>
              <a:t>10</a:t>
            </a:r>
            <a:r>
              <a:rPr lang="en-US" smtClean="0"/>
              <a:t>, 9-21, 1997.</a:t>
            </a:r>
          </a:p>
          <a:p>
            <a:endParaRPr lang="en-US" smtClean="0"/>
          </a:p>
          <a:p>
            <a:r>
              <a:rPr lang="en-US" smtClean="0"/>
              <a:t>Photo from http://www.polarbearsalive.org/pb13.php, © Dan Guravich. </a:t>
            </a: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7"/>
          <p:cNvSpPr>
            <a:spLocks noGrp="1" noChangeArrowheads="1"/>
          </p:cNvSpPr>
          <p:nvPr>
            <p:ph type="sldNum" sz="quarter" idx="5"/>
          </p:nvPr>
        </p:nvSpPr>
        <p:spPr>
          <a:noFill/>
        </p:spPr>
        <p:txBody>
          <a:bodyPr/>
          <a:lstStyle/>
          <a:p>
            <a:fld id="{094E67BF-92A0-4015-B621-22F80FC8914B}" type="slidenum">
              <a:rPr lang="en-US"/>
              <a:pPr/>
              <a:t>209</a:t>
            </a:fld>
            <a:endParaRPr lang="en-US"/>
          </a:p>
        </p:txBody>
      </p:sp>
      <p:sp>
        <p:nvSpPr>
          <p:cNvPr id="456707" name="Rectangle 2"/>
          <p:cNvSpPr>
            <a:spLocks noGrp="1" noRot="1" noChangeAspect="1" noChangeArrowheads="1" noTextEdit="1"/>
          </p:cNvSpPr>
          <p:nvPr>
            <p:ph type="sldImg"/>
          </p:nvPr>
        </p:nvSpPr>
        <p:spPr>
          <a:ln/>
        </p:spPr>
      </p:sp>
      <p:sp>
        <p:nvSpPr>
          <p:cNvPr id="456708" name="Rectangle 3"/>
          <p:cNvSpPr>
            <a:spLocks noGrp="1" noChangeArrowheads="1"/>
          </p:cNvSpPr>
          <p:nvPr>
            <p:ph type="body" idx="1"/>
          </p:nvPr>
        </p:nvSpPr>
        <p:spPr>
          <a:xfrm>
            <a:off x="914400" y="4343400"/>
            <a:ext cx="5029200" cy="1298575"/>
          </a:xfrm>
          <a:noFill/>
          <a:ln/>
        </p:spPr>
        <p:txBody>
          <a:bodyPr/>
          <a:lstStyle/>
          <a:p>
            <a:r>
              <a:rPr lang="en-US" smtClean="0"/>
              <a:t>Murray Mitchell was one of the first to illustrate how volcanic eruptions can cause cooling.  But he did not discuss El Niño and La Niña and their similar effects.  With 5-yr (pentad) averaging, however, they would not be important.</a:t>
            </a:r>
          </a:p>
          <a:p>
            <a:endParaRPr lang="en-US" smtClean="0"/>
          </a:p>
          <a:p>
            <a:r>
              <a:rPr lang="en-US" smtClean="0"/>
              <a:t>Mitchell, J. M., Jr., Recent secular changes of the global temperature, </a:t>
            </a:r>
            <a:r>
              <a:rPr lang="en-US" i="1" smtClean="0"/>
              <a:t>Ann. N. Y. Acad. Sci.</a:t>
            </a:r>
            <a:r>
              <a:rPr lang="en-US" smtClean="0"/>
              <a:t>, </a:t>
            </a:r>
            <a:r>
              <a:rPr lang="en-US" i="1" smtClean="0"/>
              <a:t>95</a:t>
            </a:r>
            <a:r>
              <a:rPr lang="en-US" smtClean="0"/>
              <a:t>, 235-250, 1961.</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7"/>
          <p:cNvSpPr>
            <a:spLocks noGrp="1" noChangeArrowheads="1"/>
          </p:cNvSpPr>
          <p:nvPr>
            <p:ph type="sldNum" sz="quarter" idx="5"/>
          </p:nvPr>
        </p:nvSpPr>
        <p:spPr>
          <a:noFill/>
        </p:spPr>
        <p:txBody>
          <a:bodyPr/>
          <a:lstStyle/>
          <a:p>
            <a:fld id="{EEA9C86D-79FE-40D7-9808-57172C217D83}" type="slidenum">
              <a:rPr lang="en-US"/>
              <a:pPr/>
              <a:t>21</a:t>
            </a:fld>
            <a:endParaRPr lang="en-US"/>
          </a:p>
        </p:txBody>
      </p:sp>
      <p:sp>
        <p:nvSpPr>
          <p:cNvPr id="284675" name="Rectangle 2"/>
          <p:cNvSpPr>
            <a:spLocks noGrp="1" noRot="1" noChangeAspect="1" noChangeArrowheads="1" noTextEdit="1"/>
          </p:cNvSpPr>
          <p:nvPr>
            <p:ph type="sldImg"/>
          </p:nvPr>
        </p:nvSpPr>
        <p:spPr>
          <a:ln/>
        </p:spPr>
      </p:sp>
      <p:sp>
        <p:nvSpPr>
          <p:cNvPr id="284676" name="Rectangle 3"/>
          <p:cNvSpPr>
            <a:spLocks noGrp="1" noChangeArrowheads="1"/>
          </p:cNvSpPr>
          <p:nvPr>
            <p:ph type="body" idx="1"/>
          </p:nvPr>
        </p:nvSpPr>
        <p:spPr>
          <a:xfrm>
            <a:off x="914400" y="4343400"/>
            <a:ext cx="5029200" cy="457200"/>
          </a:xfrm>
          <a:noFill/>
          <a:ln/>
        </p:spPr>
        <p:txBody>
          <a:bodyPr/>
          <a:lstStyle/>
          <a:p>
            <a:r>
              <a:rPr lang="en-US" smtClean="0"/>
              <a:t>These effects will be illustrated using the climate response to famous large volcanic eruptions.</a:t>
            </a: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7"/>
          <p:cNvSpPr>
            <a:spLocks noGrp="1" noChangeArrowheads="1"/>
          </p:cNvSpPr>
          <p:nvPr>
            <p:ph type="sldNum" sz="quarter" idx="5"/>
          </p:nvPr>
        </p:nvSpPr>
        <p:spPr>
          <a:noFill/>
        </p:spPr>
        <p:txBody>
          <a:bodyPr/>
          <a:lstStyle/>
          <a:p>
            <a:fld id="{3AE8E459-502B-4104-A95A-D92FD1F6575D}" type="slidenum">
              <a:rPr lang="en-US"/>
              <a:pPr/>
              <a:t>210</a:t>
            </a:fld>
            <a:endParaRPr lang="en-US"/>
          </a:p>
        </p:txBody>
      </p:sp>
      <p:sp>
        <p:nvSpPr>
          <p:cNvPr id="457731" name="Rectangle 2"/>
          <p:cNvSpPr>
            <a:spLocks noGrp="1" noRot="1" noChangeAspect="1" noChangeArrowheads="1" noTextEdit="1"/>
          </p:cNvSpPr>
          <p:nvPr>
            <p:ph type="sldImg"/>
          </p:nvPr>
        </p:nvSpPr>
        <p:spPr>
          <a:ln/>
        </p:spPr>
      </p:sp>
      <p:sp>
        <p:nvSpPr>
          <p:cNvPr id="457732" name="Rectangle 3"/>
          <p:cNvSpPr>
            <a:spLocks noGrp="1" noChangeArrowheads="1"/>
          </p:cNvSpPr>
          <p:nvPr>
            <p:ph type="body" idx="1"/>
          </p:nvPr>
        </p:nvSpPr>
        <p:spPr>
          <a:xfrm>
            <a:off x="914400" y="4343400"/>
            <a:ext cx="5029200" cy="1298575"/>
          </a:xfrm>
          <a:noFill/>
          <a:ln/>
        </p:spPr>
        <p:txBody>
          <a:bodyPr/>
          <a:lstStyle/>
          <a:p>
            <a:r>
              <a:rPr lang="en-US" smtClean="0"/>
              <a:t>Lough and Fritts (1987) used tree rings to show the summer temperature response to tropical eruptions.</a:t>
            </a:r>
          </a:p>
          <a:p>
            <a:endParaRPr lang="en-US" smtClean="0"/>
          </a:p>
          <a:p>
            <a:r>
              <a:rPr lang="en-US" smtClean="0"/>
              <a:t>Lough, J. M., and H. C. Fritts, An assessment of the possible effects of volcanic eruptions on North American climate using tree-ring data, 1602 to 1900 A.D, </a:t>
            </a:r>
            <a:r>
              <a:rPr lang="en-US" i="1" smtClean="0"/>
              <a:t>Climatic Change</a:t>
            </a:r>
            <a:r>
              <a:rPr lang="en-US" smtClean="0"/>
              <a:t>, </a:t>
            </a:r>
            <a:r>
              <a:rPr lang="en-US" i="1" smtClean="0"/>
              <a:t>10</a:t>
            </a:r>
            <a:r>
              <a:rPr lang="en-US" smtClean="0"/>
              <a:t>, 219-239, 1987.</a:t>
            </a:r>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7"/>
          <p:cNvSpPr>
            <a:spLocks noGrp="1" noChangeArrowheads="1"/>
          </p:cNvSpPr>
          <p:nvPr>
            <p:ph type="sldNum" sz="quarter" idx="5"/>
          </p:nvPr>
        </p:nvSpPr>
        <p:spPr>
          <a:noFill/>
        </p:spPr>
        <p:txBody>
          <a:bodyPr/>
          <a:lstStyle/>
          <a:p>
            <a:fld id="{85461315-7D0A-4DF9-89DE-24B8FF349E47}" type="slidenum">
              <a:rPr lang="en-US"/>
              <a:pPr/>
              <a:t>211</a:t>
            </a:fld>
            <a:endParaRPr lang="en-US"/>
          </a:p>
        </p:txBody>
      </p:sp>
      <p:sp>
        <p:nvSpPr>
          <p:cNvPr id="458755" name="Rectangle 2"/>
          <p:cNvSpPr>
            <a:spLocks noGrp="1" noRot="1" noChangeAspect="1" noChangeArrowheads="1" noTextEdit="1"/>
          </p:cNvSpPr>
          <p:nvPr>
            <p:ph type="sldImg"/>
          </p:nvPr>
        </p:nvSpPr>
        <p:spPr>
          <a:ln/>
        </p:spPr>
      </p:sp>
      <p:sp>
        <p:nvSpPr>
          <p:cNvPr id="458756" name="Rectangle 3"/>
          <p:cNvSpPr>
            <a:spLocks noGrp="1" noChangeArrowheads="1"/>
          </p:cNvSpPr>
          <p:nvPr>
            <p:ph type="body" idx="1"/>
          </p:nvPr>
        </p:nvSpPr>
        <p:spPr>
          <a:xfrm>
            <a:off x="914400" y="4343400"/>
            <a:ext cx="5029200" cy="1298575"/>
          </a:xfrm>
          <a:noFill/>
          <a:ln/>
        </p:spPr>
        <p:txBody>
          <a:bodyPr/>
          <a:lstStyle/>
          <a:p>
            <a:r>
              <a:rPr lang="en-US" smtClean="0"/>
              <a:t>El Niños and La Niñas are responsible for interannual variations of surface air temperature.  Angell (1988) was the first to show that if the ENSO signal is filtered out, a clear volcanic signal can be seen.</a:t>
            </a:r>
          </a:p>
          <a:p>
            <a:endParaRPr lang="en-US" smtClean="0"/>
          </a:p>
          <a:p>
            <a:r>
              <a:rPr lang="en-US" smtClean="0"/>
              <a:t>Angell, J. K., Impact of El Niño on the delineation of tropospheric cooling due to volcanic eruptions, </a:t>
            </a:r>
            <a:r>
              <a:rPr lang="en-US" i="1" smtClean="0"/>
              <a:t>J. Geophys. Res</a:t>
            </a:r>
            <a:r>
              <a:rPr lang="en-US" smtClean="0"/>
              <a:t>., </a:t>
            </a:r>
            <a:r>
              <a:rPr lang="en-US" i="1" smtClean="0"/>
              <a:t>93</a:t>
            </a:r>
            <a:r>
              <a:rPr lang="en-US" smtClean="0"/>
              <a:t>, 3697-3704, 1988.</a:t>
            </a:r>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7"/>
          <p:cNvSpPr>
            <a:spLocks noGrp="1" noChangeArrowheads="1"/>
          </p:cNvSpPr>
          <p:nvPr>
            <p:ph type="sldNum" sz="quarter" idx="5"/>
          </p:nvPr>
        </p:nvSpPr>
        <p:spPr>
          <a:noFill/>
        </p:spPr>
        <p:txBody>
          <a:bodyPr/>
          <a:lstStyle/>
          <a:p>
            <a:fld id="{4990CF5D-7259-4028-B974-E29534D49E96}" type="slidenum">
              <a:rPr lang="en-US"/>
              <a:pPr/>
              <a:t>212</a:t>
            </a:fld>
            <a:endParaRPr lang="en-US"/>
          </a:p>
        </p:txBody>
      </p:sp>
      <p:sp>
        <p:nvSpPr>
          <p:cNvPr id="459779" name="Rectangle 2"/>
          <p:cNvSpPr>
            <a:spLocks noGrp="1" noRot="1" noChangeAspect="1" noChangeArrowheads="1" noTextEdit="1"/>
          </p:cNvSpPr>
          <p:nvPr>
            <p:ph type="sldImg"/>
          </p:nvPr>
        </p:nvSpPr>
        <p:spPr>
          <a:ln/>
        </p:spPr>
      </p:sp>
      <p:sp>
        <p:nvSpPr>
          <p:cNvPr id="459780" name="Rectangle 3"/>
          <p:cNvSpPr>
            <a:spLocks noGrp="1" noChangeArrowheads="1"/>
          </p:cNvSpPr>
          <p:nvPr>
            <p:ph type="body" idx="1"/>
          </p:nvPr>
        </p:nvSpPr>
        <p:spPr>
          <a:xfrm>
            <a:off x="914400" y="4343400"/>
            <a:ext cx="5029200" cy="1846263"/>
          </a:xfrm>
          <a:noFill/>
          <a:ln/>
        </p:spPr>
        <p:txBody>
          <a:bodyPr/>
          <a:lstStyle/>
          <a:p>
            <a:r>
              <a:rPr lang="en-US" smtClean="0"/>
              <a:t>Robock and Mao (1995) removed the ENSO signal, and averaged the temperature change for the six largest recent eruptions, showing the anomaly from the preceding 5-year period.  The cooling follows the sun for two years after the eruptions, but is displaced north of the Equator because there is more land in the Northern Hemisphere, so the cooling is larger there.  The volcanic aerosol clouds were fairly evenly distributed in latitude.</a:t>
            </a:r>
          </a:p>
          <a:p>
            <a:endParaRPr lang="en-US" smtClean="0"/>
          </a:p>
          <a:p>
            <a:r>
              <a:rPr lang="en-US" smtClean="0"/>
              <a:t>Robock, A. and J. Mao, The volcanic signal in surface temperature observations, </a:t>
            </a:r>
            <a:r>
              <a:rPr lang="en-US" i="1" smtClean="0"/>
              <a:t>J. Climate</a:t>
            </a:r>
            <a:r>
              <a:rPr lang="en-US" smtClean="0"/>
              <a:t>, </a:t>
            </a:r>
            <a:r>
              <a:rPr lang="en-US" i="1" smtClean="0"/>
              <a:t>8</a:t>
            </a:r>
            <a:r>
              <a:rPr lang="en-US" smtClean="0"/>
              <a:t>, 1086-1103, 1995.</a:t>
            </a:r>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p:spPr>
        <p:txBody>
          <a:bodyPr/>
          <a:lstStyle/>
          <a:p>
            <a:fld id="{2CB0B803-290C-4FEC-90D2-A6B362A407B2}" type="slidenum">
              <a:rPr lang="en-US" smtClean="0">
                <a:latin typeface="Arial" charset="0"/>
              </a:rPr>
              <a:pPr/>
              <a:t>213</a:t>
            </a:fld>
            <a:endParaRPr lang="en-US" smtClean="0">
              <a:latin typeface="Arial" charset="0"/>
            </a:endParaRPr>
          </a:p>
        </p:txBody>
      </p:sp>
      <p:sp>
        <p:nvSpPr>
          <p:cNvPr id="211971" name="Rectangle 2"/>
          <p:cNvSpPr>
            <a:spLocks noGrp="1" noRot="1" noChangeAspect="1" noChangeArrowheads="1" noTextEdit="1"/>
          </p:cNvSpPr>
          <p:nvPr>
            <p:ph type="sldImg"/>
          </p:nvPr>
        </p:nvSpPr>
        <p:spPr>
          <a:xfrm>
            <a:off x="1143000" y="685800"/>
            <a:ext cx="4572000" cy="3429000"/>
          </a:xfrm>
          <a:ln/>
        </p:spPr>
      </p:sp>
      <p:sp>
        <p:nvSpPr>
          <p:cNvPr id="211972" name="Rectangle 3"/>
          <p:cNvSpPr>
            <a:spLocks noGrp="1" noChangeArrowheads="1"/>
          </p:cNvSpPr>
          <p:nvPr>
            <p:ph type="body" idx="1"/>
          </p:nvPr>
        </p:nvSpPr>
        <p:spPr>
          <a:xfrm>
            <a:off x="914400" y="4343400"/>
            <a:ext cx="5029200" cy="276999"/>
          </a:xfrm>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8D924D-FF4D-495B-A669-929DC565656F}" type="slidenum">
              <a:rPr lang="en-US"/>
              <a:pPr/>
              <a:t>214</a:t>
            </a:fld>
            <a:endParaRPr lang="en-US"/>
          </a:p>
        </p:txBody>
      </p:sp>
      <p:sp>
        <p:nvSpPr>
          <p:cNvPr id="1373186" name="Rectangle 2"/>
          <p:cNvSpPr>
            <a:spLocks noGrp="1" noRot="1" noChangeAspect="1" noChangeArrowheads="1" noTextEdit="1"/>
          </p:cNvSpPr>
          <p:nvPr>
            <p:ph type="sldImg"/>
          </p:nvPr>
        </p:nvSpPr>
        <p:spPr>
          <a:xfrm>
            <a:off x="1143000" y="685800"/>
            <a:ext cx="4572000" cy="3429000"/>
          </a:xfrm>
          <a:ln/>
        </p:spPr>
      </p:sp>
      <p:sp>
        <p:nvSpPr>
          <p:cNvPr id="1373187" name="Rectangle 3"/>
          <p:cNvSpPr>
            <a:spLocks noGrp="1" noChangeArrowheads="1"/>
          </p:cNvSpPr>
          <p:nvPr>
            <p:ph type="body" idx="1"/>
          </p:nvPr>
        </p:nvSpPr>
        <p:spPr>
          <a:xfrm>
            <a:off x="914400" y="4343400"/>
            <a:ext cx="5029200" cy="276999"/>
          </a:xfrm>
        </p:spPr>
        <p:txBody>
          <a:bodyPr/>
          <a:lstStyle/>
          <a:p>
            <a:endParaRPr lang="en-US"/>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8D924D-FF4D-495B-A669-929DC565656F}" type="slidenum">
              <a:rPr lang="en-US"/>
              <a:pPr/>
              <a:t>215</a:t>
            </a:fld>
            <a:endParaRPr lang="en-US"/>
          </a:p>
        </p:txBody>
      </p:sp>
      <p:sp>
        <p:nvSpPr>
          <p:cNvPr id="1373186" name="Rectangle 2"/>
          <p:cNvSpPr>
            <a:spLocks noGrp="1" noRot="1" noChangeAspect="1" noChangeArrowheads="1" noTextEdit="1"/>
          </p:cNvSpPr>
          <p:nvPr>
            <p:ph type="sldImg"/>
          </p:nvPr>
        </p:nvSpPr>
        <p:spPr>
          <a:xfrm>
            <a:off x="1143000" y="685800"/>
            <a:ext cx="4572000" cy="3429000"/>
          </a:xfrm>
          <a:ln/>
        </p:spPr>
      </p:sp>
      <p:sp>
        <p:nvSpPr>
          <p:cNvPr id="1373187" name="Rectangle 3"/>
          <p:cNvSpPr>
            <a:spLocks noGrp="1" noChangeArrowheads="1"/>
          </p:cNvSpPr>
          <p:nvPr>
            <p:ph type="body" idx="1"/>
          </p:nvPr>
        </p:nvSpPr>
        <p:spPr>
          <a:xfrm>
            <a:off x="914400" y="4343400"/>
            <a:ext cx="5029200" cy="276999"/>
          </a:xfrm>
        </p:spPr>
        <p:txBody>
          <a:bodyPr/>
          <a:lstStyle/>
          <a:p>
            <a:endParaRPr lang="en-US"/>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8DA929-4584-48BF-85A0-8890AA434333}" type="slidenum">
              <a:rPr lang="en-US" smtClean="0"/>
              <a:pPr/>
              <a:t>216</a:t>
            </a:fld>
            <a:endParaRPr lang="en-US"/>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7"/>
          <p:cNvSpPr>
            <a:spLocks noGrp="1" noChangeArrowheads="1"/>
          </p:cNvSpPr>
          <p:nvPr>
            <p:ph type="sldNum" sz="quarter" idx="5"/>
          </p:nvPr>
        </p:nvSpPr>
        <p:spPr>
          <a:noFill/>
        </p:spPr>
        <p:txBody>
          <a:bodyPr/>
          <a:lstStyle/>
          <a:p>
            <a:fld id="{8A72413D-80E5-4BCC-BF08-34A2D7E6E4B6}" type="slidenum">
              <a:rPr lang="en-US"/>
              <a:pPr/>
              <a:t>217</a:t>
            </a:fld>
            <a:endParaRPr lang="en-US"/>
          </a:p>
        </p:txBody>
      </p:sp>
      <p:sp>
        <p:nvSpPr>
          <p:cNvPr id="463875" name="Rectangle 2"/>
          <p:cNvSpPr>
            <a:spLocks noGrp="1" noRot="1" noChangeAspect="1" noChangeArrowheads="1" noTextEdit="1"/>
          </p:cNvSpPr>
          <p:nvPr>
            <p:ph type="sldImg"/>
          </p:nvPr>
        </p:nvSpPr>
        <p:spPr>
          <a:ln/>
        </p:spPr>
      </p:sp>
      <p:sp>
        <p:nvSpPr>
          <p:cNvPr id="463876" name="Rectangle 3"/>
          <p:cNvSpPr>
            <a:spLocks noGrp="1" noChangeArrowheads="1"/>
          </p:cNvSpPr>
          <p:nvPr>
            <p:ph type="body" idx="1"/>
          </p:nvPr>
        </p:nvSpPr>
        <p:spPr>
          <a:xfrm>
            <a:off x="914400" y="4343400"/>
            <a:ext cx="5029200" cy="4114800"/>
          </a:xfrm>
          <a:noFill/>
          <a:ln/>
        </p:spPr>
        <p:txBody>
          <a:bodyPr/>
          <a:lstStyle/>
          <a:p>
            <a:endParaRPr lang="en-US" smtClean="0"/>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Rectangle 7"/>
          <p:cNvSpPr>
            <a:spLocks noGrp="1" noChangeArrowheads="1"/>
          </p:cNvSpPr>
          <p:nvPr>
            <p:ph type="sldNum" sz="quarter" idx="5"/>
          </p:nvPr>
        </p:nvSpPr>
        <p:spPr>
          <a:noFill/>
        </p:spPr>
        <p:txBody>
          <a:bodyPr/>
          <a:lstStyle/>
          <a:p>
            <a:fld id="{DC0BA531-3F4E-4E3B-9158-ACCC8CC5F160}" type="slidenum">
              <a:rPr lang="en-US"/>
              <a:pPr/>
              <a:t>218</a:t>
            </a:fld>
            <a:endParaRPr lang="en-US"/>
          </a:p>
        </p:txBody>
      </p:sp>
      <p:sp>
        <p:nvSpPr>
          <p:cNvPr id="464899" name="Rectangle 2"/>
          <p:cNvSpPr>
            <a:spLocks noGrp="1" noRot="1" noChangeAspect="1" noChangeArrowheads="1" noTextEdit="1"/>
          </p:cNvSpPr>
          <p:nvPr>
            <p:ph type="sldImg"/>
          </p:nvPr>
        </p:nvSpPr>
        <p:spPr>
          <a:ln/>
        </p:spPr>
      </p:sp>
      <p:sp>
        <p:nvSpPr>
          <p:cNvPr id="464900" name="Rectangle 3"/>
          <p:cNvSpPr>
            <a:spLocks noGrp="1" noChangeArrowheads="1"/>
          </p:cNvSpPr>
          <p:nvPr>
            <p:ph type="body" idx="1"/>
          </p:nvPr>
        </p:nvSpPr>
        <p:spPr>
          <a:noFill/>
          <a:ln/>
        </p:spPr>
        <p:txBody>
          <a:bodyPr lIns="89950" tIns="44975" rIns="89950" bIns="44975"/>
          <a:lstStyle/>
          <a:p>
            <a:r>
              <a:rPr lang="en-US" smtClean="0"/>
              <a:t>Volcanic forcing is an important natural cause of climate change, but cannot explain the warming of the past century.  Only anthropogenic forcing, mainly from increasing CO</a:t>
            </a:r>
            <a:r>
              <a:rPr lang="en-US" baseline="-25000" smtClean="0"/>
              <a:t>2</a:t>
            </a:r>
            <a:r>
              <a:rPr lang="en-US" smtClean="0"/>
              <a:t>, can explain this.</a:t>
            </a:r>
          </a:p>
          <a:p>
            <a:endParaRPr lang="en-US" smtClean="0"/>
          </a:p>
          <a:p>
            <a:r>
              <a:rPr lang="en-US" smtClean="0"/>
              <a:t>Free, Melissa, and Alan Robock, 1999:  Global warming in the context of the Little Ice Age. </a:t>
            </a:r>
            <a:r>
              <a:rPr lang="en-US" i="1" smtClean="0"/>
              <a:t>J. Geophys. Res</a:t>
            </a:r>
            <a:r>
              <a:rPr lang="en-US" smtClean="0"/>
              <a:t>., </a:t>
            </a:r>
            <a:r>
              <a:rPr lang="en-US" b="1" smtClean="0"/>
              <a:t>104</a:t>
            </a:r>
            <a:r>
              <a:rPr lang="en-US" smtClean="0"/>
              <a:t>, 19,057-19,070.</a:t>
            </a:r>
          </a:p>
          <a:p>
            <a:endParaRPr lang="en-US" smtClean="0"/>
          </a:p>
          <a:p>
            <a:r>
              <a:rPr lang="en-US" smtClean="0"/>
              <a:t>Houghton, J. T., Y. Ding, D. J. Griggs, M. Noguer, P. J. van der Linden, X. Dai, K. Maskell, and C. A. Johnson, Eds., </a:t>
            </a:r>
            <a:r>
              <a:rPr lang="en-US" i="1" smtClean="0"/>
              <a:t>Climate Change 2001: The Scientific Basis, Contribution of Working Group I to the Third Assessment Report of the Intergovernmental Panel on Climate Change </a:t>
            </a:r>
            <a:r>
              <a:rPr lang="en-US" smtClean="0"/>
              <a:t>, Cambridge Univ. Press, Cambridge, UK, 881 pp., 2001.</a:t>
            </a:r>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Rectangle 7"/>
          <p:cNvSpPr>
            <a:spLocks noGrp="1" noChangeArrowheads="1"/>
          </p:cNvSpPr>
          <p:nvPr>
            <p:ph type="sldNum" sz="quarter" idx="5"/>
          </p:nvPr>
        </p:nvSpPr>
        <p:spPr>
          <a:noFill/>
        </p:spPr>
        <p:txBody>
          <a:bodyPr/>
          <a:lstStyle/>
          <a:p>
            <a:fld id="{0E9EF03E-5518-4E7F-98FC-2A285EFA06D6}" type="slidenum">
              <a:rPr lang="en-US"/>
              <a:pPr/>
              <a:t>219</a:t>
            </a:fld>
            <a:endParaRPr lang="en-US"/>
          </a:p>
        </p:txBody>
      </p:sp>
      <p:sp>
        <p:nvSpPr>
          <p:cNvPr id="465923" name="Rectangle 2"/>
          <p:cNvSpPr>
            <a:spLocks noGrp="1" noRot="1" noChangeAspect="1" noChangeArrowheads="1" noTextEdit="1"/>
          </p:cNvSpPr>
          <p:nvPr>
            <p:ph type="sldImg"/>
          </p:nvPr>
        </p:nvSpPr>
        <p:spPr>
          <a:ln/>
        </p:spPr>
      </p:sp>
      <p:sp>
        <p:nvSpPr>
          <p:cNvPr id="465924" name="Rectangle 3"/>
          <p:cNvSpPr>
            <a:spLocks noGrp="1" noChangeArrowheads="1"/>
          </p:cNvSpPr>
          <p:nvPr>
            <p:ph type="body" idx="1"/>
          </p:nvPr>
        </p:nvSpPr>
        <p:spPr>
          <a:noFill/>
          <a:ln/>
        </p:spPr>
        <p:txBody>
          <a:bodyPr lIns="89950" tIns="44975" rIns="89950" bIns="44975"/>
          <a:lstStyle/>
          <a:p>
            <a:r>
              <a:rPr lang="en-US" smtClean="0"/>
              <a:t>The same results were found with GCM simulations from the Hadley Centre.  Here natural forcings do not explain the recent warming.</a:t>
            </a:r>
          </a:p>
          <a:p>
            <a:endParaRPr lang="en-US" smtClean="0"/>
          </a:p>
          <a:p>
            <a:r>
              <a:rPr lang="en-US" smtClean="0"/>
              <a:t>Houghton, J. T., Y. Ding, D. J. Griggs, M. Noguer, P. J. van der Linden, X. Dai, K. Maskell, and C. A. Johnson, Eds., </a:t>
            </a:r>
            <a:r>
              <a:rPr lang="en-US" i="1" smtClean="0"/>
              <a:t>Climate Change 2001: The Scientific Basis, Contribution of Working Group I to the Third Assessment Report of the Intergovernmental Panel on Climate Change </a:t>
            </a:r>
            <a:r>
              <a:rPr lang="en-US" smtClean="0"/>
              <a:t>, Cambridge Univ. Press, Cambridge, UK, 881 pp., 2001.</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7"/>
          <p:cNvSpPr>
            <a:spLocks noGrp="1" noChangeArrowheads="1"/>
          </p:cNvSpPr>
          <p:nvPr>
            <p:ph type="sldNum" sz="quarter" idx="5"/>
          </p:nvPr>
        </p:nvSpPr>
        <p:spPr>
          <a:noFill/>
        </p:spPr>
        <p:txBody>
          <a:bodyPr/>
          <a:lstStyle/>
          <a:p>
            <a:fld id="{8B7F6F22-1072-45FC-909B-F03C4AAC6F89}" type="slidenum">
              <a:rPr lang="en-US"/>
              <a:pPr/>
              <a:t>22</a:t>
            </a:fld>
            <a:endParaRPr lang="en-US"/>
          </a:p>
        </p:txBody>
      </p:sp>
      <p:sp>
        <p:nvSpPr>
          <p:cNvPr id="285699" name="Rectangle 2"/>
          <p:cNvSpPr>
            <a:spLocks noGrp="1" noRot="1" noChangeAspect="1" noChangeArrowheads="1" noTextEdit="1"/>
          </p:cNvSpPr>
          <p:nvPr>
            <p:ph type="sldImg"/>
          </p:nvPr>
        </p:nvSpPr>
        <p:spPr>
          <a:ln/>
        </p:spPr>
      </p:sp>
      <p:sp>
        <p:nvSpPr>
          <p:cNvPr id="285700" name="Rectangle 3"/>
          <p:cNvSpPr>
            <a:spLocks noGrp="1" noChangeArrowheads="1"/>
          </p:cNvSpPr>
          <p:nvPr>
            <p:ph type="body" idx="1"/>
          </p:nvPr>
        </p:nvSpPr>
        <p:spPr>
          <a:xfrm>
            <a:off x="914400" y="4343400"/>
            <a:ext cx="5029200" cy="1370013"/>
          </a:xfrm>
          <a:noFill/>
          <a:ln/>
        </p:spPr>
        <p:txBody>
          <a:bodyPr/>
          <a:lstStyle/>
          <a:p>
            <a:r>
              <a:rPr lang="en-US" smtClean="0"/>
              <a:t>These are some of the eruptions that will be used to illustrate the effects of volcanic eruptions on climate.  Photos of Toba, Santorini, Laki, Krakatau, Agung, and El Chichón, © Alan Robock.  Photo of Tambora from NASA, Space Shuttle image (no copyright).  Photo of Pinatubo from USGS..  Photo of Etna from http://boris.vulcanoetna.com/ETNA_1972_73.html, © Boris Behnke.  Photo of Mt. St. Helens by US Geological Survey scientist, Austin Post, on May 18, 1980. </a:t>
            </a:r>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7"/>
          <p:cNvSpPr>
            <a:spLocks noGrp="1" noChangeArrowheads="1"/>
          </p:cNvSpPr>
          <p:nvPr>
            <p:ph type="sldNum" sz="quarter" idx="5"/>
          </p:nvPr>
        </p:nvSpPr>
        <p:spPr>
          <a:noFill/>
        </p:spPr>
        <p:txBody>
          <a:bodyPr/>
          <a:lstStyle/>
          <a:p>
            <a:fld id="{2650E174-1FC6-4A24-9CED-242B98CEEAE4}" type="slidenum">
              <a:rPr lang="en-US"/>
              <a:pPr/>
              <a:t>220</a:t>
            </a:fld>
            <a:endParaRPr lang="en-US"/>
          </a:p>
        </p:txBody>
      </p:sp>
      <p:sp>
        <p:nvSpPr>
          <p:cNvPr id="466947" name="Rectangle 2"/>
          <p:cNvSpPr>
            <a:spLocks noGrp="1" noRot="1" noChangeAspect="1" noChangeArrowheads="1" noTextEdit="1"/>
          </p:cNvSpPr>
          <p:nvPr>
            <p:ph type="sldImg"/>
          </p:nvPr>
        </p:nvSpPr>
        <p:spPr>
          <a:ln/>
        </p:spPr>
      </p:sp>
      <p:sp>
        <p:nvSpPr>
          <p:cNvPr id="466948" name="Rectangle 3"/>
          <p:cNvSpPr>
            <a:spLocks noGrp="1" noChangeArrowheads="1"/>
          </p:cNvSpPr>
          <p:nvPr>
            <p:ph type="body" idx="1"/>
          </p:nvPr>
        </p:nvSpPr>
        <p:spPr>
          <a:noFill/>
          <a:ln/>
        </p:spPr>
        <p:txBody>
          <a:bodyPr lIns="89950" tIns="44975" rIns="89950" bIns="44975"/>
          <a:lstStyle/>
          <a:p>
            <a:r>
              <a:rPr lang="en-US" smtClean="0"/>
              <a:t>Anthropogenic forcing does not explain the warming of the first have of the last century.</a:t>
            </a:r>
          </a:p>
          <a:p>
            <a:endParaRPr lang="en-US" smtClean="0"/>
          </a:p>
          <a:p>
            <a:r>
              <a:rPr lang="en-US" smtClean="0"/>
              <a:t>Houghton, J. T., Y. Ding, D. J. Griggs, M. Noguer, P. J. van der Linden, X. Dai, K. Maskell, and C. A. Johnson, Eds., </a:t>
            </a:r>
            <a:r>
              <a:rPr lang="en-US" i="1" smtClean="0"/>
              <a:t>Climate Change 2001: The Scientific Basis, Contribution of Working Group I to the Third Assessment Report of the Intergovernmental Panel on Climate Change </a:t>
            </a:r>
            <a:r>
              <a:rPr lang="en-US" smtClean="0"/>
              <a:t>, Cambridge Univ. Press, Cambridge, UK, 881 pp., 2001.</a:t>
            </a:r>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Rectangle 7"/>
          <p:cNvSpPr>
            <a:spLocks noGrp="1" noChangeArrowheads="1"/>
          </p:cNvSpPr>
          <p:nvPr>
            <p:ph type="sldNum" sz="quarter" idx="5"/>
          </p:nvPr>
        </p:nvSpPr>
        <p:spPr>
          <a:noFill/>
        </p:spPr>
        <p:txBody>
          <a:bodyPr/>
          <a:lstStyle/>
          <a:p>
            <a:fld id="{5DDBA7D4-B543-49FF-BBA0-F72AF6172542}" type="slidenum">
              <a:rPr lang="en-US"/>
              <a:pPr/>
              <a:t>221</a:t>
            </a:fld>
            <a:endParaRPr lang="en-US"/>
          </a:p>
        </p:txBody>
      </p:sp>
      <p:sp>
        <p:nvSpPr>
          <p:cNvPr id="467971" name="Rectangle 2"/>
          <p:cNvSpPr>
            <a:spLocks noGrp="1" noRot="1" noChangeAspect="1" noChangeArrowheads="1" noTextEdit="1"/>
          </p:cNvSpPr>
          <p:nvPr>
            <p:ph type="sldImg"/>
          </p:nvPr>
        </p:nvSpPr>
        <p:spPr>
          <a:ln/>
        </p:spPr>
      </p:sp>
      <p:sp>
        <p:nvSpPr>
          <p:cNvPr id="467972" name="Rectangle 3"/>
          <p:cNvSpPr>
            <a:spLocks noGrp="1" noChangeArrowheads="1"/>
          </p:cNvSpPr>
          <p:nvPr>
            <p:ph type="body" idx="1"/>
          </p:nvPr>
        </p:nvSpPr>
        <p:spPr>
          <a:noFill/>
          <a:ln/>
        </p:spPr>
        <p:txBody>
          <a:bodyPr lIns="89950" tIns="44975" rIns="89950" bIns="44975"/>
          <a:lstStyle/>
          <a:p>
            <a:r>
              <a:rPr lang="en-US" smtClean="0"/>
              <a:t>Combined anthropogenic and natural forcings do explain the recent climate change.</a:t>
            </a:r>
          </a:p>
          <a:p>
            <a:endParaRPr lang="en-US" smtClean="0"/>
          </a:p>
          <a:p>
            <a:r>
              <a:rPr lang="en-US" smtClean="0"/>
              <a:t>Houghton, J. T., Y. Ding, D. J. Griggs, M. Noguer, P. J. van der Linden, X. Dai, K. Maskell, and C. A. Johnson, Eds., </a:t>
            </a:r>
            <a:r>
              <a:rPr lang="en-US" i="1" smtClean="0"/>
              <a:t>Climate Change 2001: The Scientific Basis, Contribution of Working Group I to the Third Assessment Report of the Intergovernmental Panel on Climate Change </a:t>
            </a:r>
            <a:r>
              <a:rPr lang="en-US" smtClean="0"/>
              <a:t>, Cambridge Univ. Press, Cambridge, UK, 881 pp., 2001.</a:t>
            </a:r>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Rectangle 7"/>
          <p:cNvSpPr>
            <a:spLocks noGrp="1" noChangeArrowheads="1"/>
          </p:cNvSpPr>
          <p:nvPr>
            <p:ph type="sldNum" sz="quarter" idx="5"/>
          </p:nvPr>
        </p:nvSpPr>
        <p:spPr>
          <a:noFill/>
        </p:spPr>
        <p:txBody>
          <a:bodyPr/>
          <a:lstStyle/>
          <a:p>
            <a:fld id="{FE4F7676-D5FE-4F6D-AACB-4B8867EE5769}" type="slidenum">
              <a:rPr lang="en-US"/>
              <a:pPr/>
              <a:t>222</a:t>
            </a:fld>
            <a:endParaRPr lang="en-US"/>
          </a:p>
        </p:txBody>
      </p:sp>
      <p:sp>
        <p:nvSpPr>
          <p:cNvPr id="468995" name="Rectangle 2"/>
          <p:cNvSpPr>
            <a:spLocks noGrp="1" noRot="1" noChangeAspect="1" noChangeArrowheads="1" noTextEdit="1"/>
          </p:cNvSpPr>
          <p:nvPr>
            <p:ph type="sldImg"/>
          </p:nvPr>
        </p:nvSpPr>
        <p:spPr>
          <a:ln/>
        </p:spPr>
      </p:sp>
      <p:sp>
        <p:nvSpPr>
          <p:cNvPr id="468996" name="Rectangle 3"/>
          <p:cNvSpPr>
            <a:spLocks noGrp="1" noChangeArrowheads="1"/>
          </p:cNvSpPr>
          <p:nvPr>
            <p:ph type="body" idx="1"/>
          </p:nvPr>
        </p:nvSpPr>
        <p:spPr>
          <a:xfrm>
            <a:off x="914400" y="4343400"/>
            <a:ext cx="5029200" cy="274638"/>
          </a:xfrm>
          <a:noFill/>
          <a:ln/>
        </p:spPr>
        <p:txBody>
          <a:bodyPr/>
          <a:lstStyle/>
          <a:p>
            <a:endParaRPr lang="en-US" smtClean="0"/>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Rectangle 7"/>
          <p:cNvSpPr>
            <a:spLocks noGrp="1" noChangeArrowheads="1"/>
          </p:cNvSpPr>
          <p:nvPr>
            <p:ph type="sldNum" sz="quarter" idx="5"/>
          </p:nvPr>
        </p:nvSpPr>
        <p:spPr>
          <a:noFill/>
        </p:spPr>
        <p:txBody>
          <a:bodyPr/>
          <a:lstStyle/>
          <a:p>
            <a:fld id="{23CD2475-BC61-43B2-917D-E50424C0A0BA}" type="slidenum">
              <a:rPr lang="en-US"/>
              <a:pPr/>
              <a:t>223</a:t>
            </a:fld>
            <a:endParaRPr lang="en-US"/>
          </a:p>
        </p:txBody>
      </p:sp>
      <p:sp>
        <p:nvSpPr>
          <p:cNvPr id="470019" name="Rectangle 2"/>
          <p:cNvSpPr>
            <a:spLocks noGrp="1" noRot="1" noChangeAspect="1" noChangeArrowheads="1" noTextEdit="1"/>
          </p:cNvSpPr>
          <p:nvPr>
            <p:ph type="sldImg"/>
          </p:nvPr>
        </p:nvSpPr>
        <p:spPr>
          <a:ln/>
        </p:spPr>
      </p:sp>
      <p:sp>
        <p:nvSpPr>
          <p:cNvPr id="470020" name="Rectangle 3"/>
          <p:cNvSpPr>
            <a:spLocks noGrp="1" noChangeArrowheads="1"/>
          </p:cNvSpPr>
          <p:nvPr>
            <p:ph type="body" idx="1"/>
          </p:nvPr>
        </p:nvSpPr>
        <p:spPr>
          <a:xfrm>
            <a:off x="914400" y="4343400"/>
            <a:ext cx="5029200" cy="274638"/>
          </a:xfrm>
          <a:noFill/>
          <a:ln/>
        </p:spPr>
        <p:txBody>
          <a:bodyPr/>
          <a:lstStyle/>
          <a:p>
            <a:endParaRPr lang="en-US" smtClean="0"/>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8DA929-4584-48BF-85A0-8890AA434333}" type="slidenum">
              <a:rPr lang="en-US" smtClean="0"/>
              <a:pPr/>
              <a:t>224</a:t>
            </a:fld>
            <a:endParaRPr lang="en-US"/>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8DA929-4584-48BF-85A0-8890AA434333}" type="slidenum">
              <a:rPr lang="en-US" smtClean="0"/>
              <a:pPr/>
              <a:t>225</a:t>
            </a:fld>
            <a:endParaRPr lang="en-US"/>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8DA929-4584-48BF-85A0-8890AA434333}" type="slidenum">
              <a:rPr lang="en-US" smtClean="0"/>
              <a:pPr/>
              <a:t>226</a:t>
            </a:fld>
            <a:endParaRPr lang="en-US"/>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p:spPr>
        <p:txBody>
          <a:bodyPr/>
          <a:lstStyle/>
          <a:p>
            <a:fld id="{2CB0B803-290C-4FEC-90D2-A6B362A407B2}" type="slidenum">
              <a:rPr lang="en-US" smtClean="0">
                <a:latin typeface="Arial" charset="0"/>
              </a:rPr>
              <a:pPr/>
              <a:t>227</a:t>
            </a:fld>
            <a:endParaRPr lang="en-US" smtClean="0">
              <a:latin typeface="Arial" charset="0"/>
            </a:endParaRPr>
          </a:p>
        </p:txBody>
      </p:sp>
      <p:sp>
        <p:nvSpPr>
          <p:cNvPr id="211971" name="Rectangle 2"/>
          <p:cNvSpPr>
            <a:spLocks noGrp="1" noRot="1" noChangeAspect="1" noChangeArrowheads="1" noTextEdit="1"/>
          </p:cNvSpPr>
          <p:nvPr>
            <p:ph type="sldImg"/>
          </p:nvPr>
        </p:nvSpPr>
        <p:spPr>
          <a:xfrm>
            <a:off x="1143000" y="685800"/>
            <a:ext cx="4572000" cy="3429000"/>
          </a:xfrm>
          <a:ln/>
        </p:spPr>
      </p:sp>
      <p:sp>
        <p:nvSpPr>
          <p:cNvPr id="211972" name="Rectangle 3"/>
          <p:cNvSpPr>
            <a:spLocks noGrp="1" noChangeArrowheads="1"/>
          </p:cNvSpPr>
          <p:nvPr>
            <p:ph type="body" idx="1"/>
          </p:nvPr>
        </p:nvSpPr>
        <p:spPr>
          <a:xfrm>
            <a:off x="914400" y="4343400"/>
            <a:ext cx="5029200" cy="276999"/>
          </a:xfrm>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8DA929-4584-48BF-85A0-8890AA434333}" type="slidenum">
              <a:rPr lang="en-US" smtClean="0"/>
              <a:pPr/>
              <a:t>228</a:t>
            </a:fld>
            <a:endParaRPr lang="en-US"/>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8DA929-4584-48BF-85A0-8890AA434333}" type="slidenum">
              <a:rPr lang="en-US" smtClean="0"/>
              <a:pPr/>
              <a:t>229</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p:cNvSpPr>
            <a:spLocks noGrp="1" noChangeArrowheads="1"/>
          </p:cNvSpPr>
          <p:nvPr>
            <p:ph type="sldNum" sz="quarter" idx="5"/>
          </p:nvPr>
        </p:nvSpPr>
        <p:spPr>
          <a:noFill/>
        </p:spPr>
        <p:txBody>
          <a:bodyPr/>
          <a:lstStyle/>
          <a:p>
            <a:fld id="{968C8BAB-310C-47CE-98EE-5A25CBF6AABB}" type="slidenum">
              <a:rPr lang="en-US"/>
              <a:pPr/>
              <a:t>23</a:t>
            </a:fld>
            <a:endParaRPr lang="en-US"/>
          </a:p>
        </p:txBody>
      </p:sp>
      <p:sp>
        <p:nvSpPr>
          <p:cNvPr id="286723" name="Rectangle 2"/>
          <p:cNvSpPr>
            <a:spLocks noGrp="1" noRot="1" noChangeAspect="1" noChangeArrowheads="1" noTextEdit="1"/>
          </p:cNvSpPr>
          <p:nvPr>
            <p:ph type="sldImg"/>
          </p:nvPr>
        </p:nvSpPr>
        <p:spPr>
          <a:ln/>
        </p:spPr>
      </p:sp>
      <p:sp>
        <p:nvSpPr>
          <p:cNvPr id="286724" name="Rectangle 3"/>
          <p:cNvSpPr>
            <a:spLocks noGrp="1" noChangeArrowheads="1"/>
          </p:cNvSpPr>
          <p:nvPr>
            <p:ph type="body" idx="1"/>
          </p:nvPr>
        </p:nvSpPr>
        <p:spPr>
          <a:xfrm>
            <a:off x="914400" y="4343400"/>
            <a:ext cx="5029200" cy="1481138"/>
          </a:xfrm>
          <a:noFill/>
          <a:ln/>
        </p:spPr>
        <p:txBody>
          <a:bodyPr/>
          <a:lstStyle/>
          <a:p>
            <a:r>
              <a:rPr lang="en-US" smtClean="0"/>
              <a:t>The major eruptions of the past 250 years are listed, along with three different scales that have been used to measure the size of the eruptions, the Volcanic Explosivity Index, the Dust Veil Index, and the Ice-core Volcanic Index.  For more details, see:</a:t>
            </a:r>
          </a:p>
          <a:p>
            <a:endParaRPr lang="en-US" smtClean="0"/>
          </a:p>
          <a:p>
            <a:r>
              <a:rPr lang="en-US" smtClean="0"/>
              <a:t>Robock, Alan and Melissa P. Free, 1995:  Ice cores as an index of global volcanism from 1850 to the present.  </a:t>
            </a:r>
            <a:r>
              <a:rPr lang="en-US" i="1" smtClean="0"/>
              <a:t>J. Geophys. Res.</a:t>
            </a:r>
            <a:r>
              <a:rPr lang="en-US" smtClean="0"/>
              <a:t>, </a:t>
            </a:r>
            <a:r>
              <a:rPr lang="en-US" b="1" smtClean="0"/>
              <a:t>100</a:t>
            </a:r>
            <a:r>
              <a:rPr lang="en-US" smtClean="0"/>
              <a:t>, 11,549-11,567. </a:t>
            </a:r>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A288BE1-1B0B-4CA8-9F77-50EC453A1CE2}" type="slidenum">
              <a:rPr lang="en-US" smtClean="0"/>
              <a:pPr>
                <a:defRPr/>
              </a:pPr>
              <a:t>230</a:t>
            </a:fld>
            <a:endParaRPr lang="en-US"/>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A288BE1-1B0B-4CA8-9F77-50EC453A1CE2}" type="slidenum">
              <a:rPr lang="en-US" smtClean="0"/>
              <a:pPr>
                <a:defRPr/>
              </a:pPr>
              <a:t>231</a:t>
            </a:fld>
            <a:endParaRPr lang="en-US"/>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A288BE1-1B0B-4CA8-9F77-50EC453A1CE2}" type="slidenum">
              <a:rPr lang="en-US" smtClean="0"/>
              <a:pPr>
                <a:defRPr/>
              </a:pPr>
              <a:t>232</a:t>
            </a:fld>
            <a:endParaRPr lang="en-US"/>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Slide Image Placeholder 1"/>
          <p:cNvSpPr>
            <a:spLocks noGrp="1" noRot="1" noChangeAspect="1" noTextEdit="1"/>
          </p:cNvSpPr>
          <p:nvPr>
            <p:ph type="sldImg"/>
          </p:nvPr>
        </p:nvSpPr>
        <p:spPr>
          <a:ln/>
        </p:spPr>
      </p:sp>
      <p:sp>
        <p:nvSpPr>
          <p:cNvPr id="513027" name="Notes Placeholder 2"/>
          <p:cNvSpPr>
            <a:spLocks noGrp="1"/>
          </p:cNvSpPr>
          <p:nvPr>
            <p:ph type="body" idx="1"/>
          </p:nvPr>
        </p:nvSpPr>
        <p:spPr>
          <a:noFill/>
          <a:ln/>
        </p:spPr>
        <p:txBody>
          <a:bodyPr/>
          <a:lstStyle/>
          <a:p>
            <a:endParaRPr lang="en-US" smtClean="0"/>
          </a:p>
        </p:txBody>
      </p:sp>
      <p:sp>
        <p:nvSpPr>
          <p:cNvPr id="513028" name="Slide Number Placeholder 3"/>
          <p:cNvSpPr>
            <a:spLocks noGrp="1"/>
          </p:cNvSpPr>
          <p:nvPr>
            <p:ph type="sldNum" sz="quarter" idx="5"/>
          </p:nvPr>
        </p:nvSpPr>
        <p:spPr>
          <a:noFill/>
        </p:spPr>
        <p:txBody>
          <a:bodyPr/>
          <a:lstStyle/>
          <a:p>
            <a:fld id="{DCA1E89E-8133-4B5A-87EF-497321103D37}" type="slidenum">
              <a:rPr lang="en-US"/>
              <a:pPr/>
              <a:t>233</a:t>
            </a:fld>
            <a:endParaRPr lang="en-US"/>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Slide Image Placeholder 1"/>
          <p:cNvSpPr>
            <a:spLocks noGrp="1" noRot="1" noChangeAspect="1" noTextEdit="1"/>
          </p:cNvSpPr>
          <p:nvPr>
            <p:ph type="sldImg"/>
          </p:nvPr>
        </p:nvSpPr>
        <p:spPr>
          <a:ln/>
        </p:spPr>
      </p:sp>
      <p:sp>
        <p:nvSpPr>
          <p:cNvPr id="514051" name="Notes Placeholder 2"/>
          <p:cNvSpPr>
            <a:spLocks noGrp="1"/>
          </p:cNvSpPr>
          <p:nvPr>
            <p:ph type="body" idx="1"/>
          </p:nvPr>
        </p:nvSpPr>
        <p:spPr>
          <a:noFill/>
          <a:ln/>
        </p:spPr>
        <p:txBody>
          <a:bodyPr/>
          <a:lstStyle/>
          <a:p>
            <a:endParaRPr lang="en-US" smtClean="0"/>
          </a:p>
        </p:txBody>
      </p:sp>
      <p:sp>
        <p:nvSpPr>
          <p:cNvPr id="514052" name="Slide Number Placeholder 3"/>
          <p:cNvSpPr>
            <a:spLocks noGrp="1"/>
          </p:cNvSpPr>
          <p:nvPr>
            <p:ph type="sldNum" sz="quarter" idx="5"/>
          </p:nvPr>
        </p:nvSpPr>
        <p:spPr>
          <a:noFill/>
        </p:spPr>
        <p:txBody>
          <a:bodyPr/>
          <a:lstStyle/>
          <a:p>
            <a:fld id="{CB32C6DD-5B51-44AB-8C84-D763BD568595}" type="slidenum">
              <a:rPr lang="en-US"/>
              <a:pPr/>
              <a:t>234</a:t>
            </a:fld>
            <a:endParaRPr lang="en-US"/>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Slide Image Placeholder 1"/>
          <p:cNvSpPr>
            <a:spLocks noGrp="1" noRot="1" noChangeAspect="1" noTextEdit="1"/>
          </p:cNvSpPr>
          <p:nvPr>
            <p:ph type="sldImg"/>
          </p:nvPr>
        </p:nvSpPr>
        <p:spPr>
          <a:ln/>
        </p:spPr>
      </p:sp>
      <p:sp>
        <p:nvSpPr>
          <p:cNvPr id="515075" name="Notes Placeholder 2"/>
          <p:cNvSpPr>
            <a:spLocks noGrp="1"/>
          </p:cNvSpPr>
          <p:nvPr>
            <p:ph type="body" idx="1"/>
          </p:nvPr>
        </p:nvSpPr>
        <p:spPr>
          <a:noFill/>
          <a:ln/>
        </p:spPr>
        <p:txBody>
          <a:bodyPr/>
          <a:lstStyle/>
          <a:p>
            <a:endParaRPr lang="en-US" smtClean="0"/>
          </a:p>
        </p:txBody>
      </p:sp>
      <p:sp>
        <p:nvSpPr>
          <p:cNvPr id="515076" name="Slide Number Placeholder 3"/>
          <p:cNvSpPr>
            <a:spLocks noGrp="1"/>
          </p:cNvSpPr>
          <p:nvPr>
            <p:ph type="sldNum" sz="quarter" idx="5"/>
          </p:nvPr>
        </p:nvSpPr>
        <p:spPr>
          <a:noFill/>
        </p:spPr>
        <p:txBody>
          <a:bodyPr/>
          <a:lstStyle/>
          <a:p>
            <a:fld id="{797FC26D-1B75-41F9-B416-51E84BF2DAA3}" type="slidenum">
              <a:rPr lang="en-US"/>
              <a:pPr/>
              <a:t>235</a:t>
            </a:fld>
            <a:endParaRPr lang="en-US"/>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Slide Image Placeholder 1"/>
          <p:cNvSpPr>
            <a:spLocks noGrp="1" noRot="1" noChangeAspect="1" noTextEdit="1"/>
          </p:cNvSpPr>
          <p:nvPr>
            <p:ph type="sldImg"/>
          </p:nvPr>
        </p:nvSpPr>
        <p:spPr>
          <a:ln/>
        </p:spPr>
      </p:sp>
      <p:sp>
        <p:nvSpPr>
          <p:cNvPr id="516099" name="Notes Placeholder 2"/>
          <p:cNvSpPr>
            <a:spLocks noGrp="1"/>
          </p:cNvSpPr>
          <p:nvPr>
            <p:ph type="body" idx="1"/>
          </p:nvPr>
        </p:nvSpPr>
        <p:spPr>
          <a:noFill/>
          <a:ln/>
        </p:spPr>
        <p:txBody>
          <a:bodyPr/>
          <a:lstStyle/>
          <a:p>
            <a:endParaRPr lang="en-US" smtClean="0"/>
          </a:p>
        </p:txBody>
      </p:sp>
      <p:sp>
        <p:nvSpPr>
          <p:cNvPr id="516100" name="Slide Number Placeholder 3"/>
          <p:cNvSpPr>
            <a:spLocks noGrp="1"/>
          </p:cNvSpPr>
          <p:nvPr>
            <p:ph type="sldNum" sz="quarter" idx="5"/>
          </p:nvPr>
        </p:nvSpPr>
        <p:spPr>
          <a:noFill/>
        </p:spPr>
        <p:txBody>
          <a:bodyPr/>
          <a:lstStyle/>
          <a:p>
            <a:fld id="{F38C261C-9587-47EB-A1F3-15417889010A}" type="slidenum">
              <a:rPr lang="en-US"/>
              <a:pPr/>
              <a:t>236</a:t>
            </a:fld>
            <a:endParaRPr lang="en-US"/>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Slide Image Placeholder 1"/>
          <p:cNvSpPr>
            <a:spLocks noGrp="1" noRot="1" noChangeAspect="1" noTextEdit="1"/>
          </p:cNvSpPr>
          <p:nvPr>
            <p:ph type="sldImg"/>
          </p:nvPr>
        </p:nvSpPr>
        <p:spPr>
          <a:ln/>
        </p:spPr>
      </p:sp>
      <p:sp>
        <p:nvSpPr>
          <p:cNvPr id="517123" name="Notes Placeholder 2"/>
          <p:cNvSpPr>
            <a:spLocks noGrp="1"/>
          </p:cNvSpPr>
          <p:nvPr>
            <p:ph type="body" idx="1"/>
          </p:nvPr>
        </p:nvSpPr>
        <p:spPr>
          <a:noFill/>
          <a:ln/>
        </p:spPr>
        <p:txBody>
          <a:bodyPr/>
          <a:lstStyle/>
          <a:p>
            <a:endParaRPr lang="en-US" smtClean="0"/>
          </a:p>
        </p:txBody>
      </p:sp>
      <p:sp>
        <p:nvSpPr>
          <p:cNvPr id="517124" name="Slide Number Placeholder 3"/>
          <p:cNvSpPr>
            <a:spLocks noGrp="1"/>
          </p:cNvSpPr>
          <p:nvPr>
            <p:ph type="sldNum" sz="quarter" idx="5"/>
          </p:nvPr>
        </p:nvSpPr>
        <p:spPr>
          <a:noFill/>
        </p:spPr>
        <p:txBody>
          <a:bodyPr/>
          <a:lstStyle/>
          <a:p>
            <a:fld id="{03B21C59-9034-4561-B862-F82F37B6E683}" type="slidenum">
              <a:rPr lang="en-US"/>
              <a:pPr/>
              <a:t>237</a:t>
            </a:fld>
            <a:endParaRPr lang="en-US"/>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Slide Image Placeholder 1"/>
          <p:cNvSpPr>
            <a:spLocks noGrp="1" noRot="1" noChangeAspect="1" noTextEdit="1"/>
          </p:cNvSpPr>
          <p:nvPr>
            <p:ph type="sldImg"/>
          </p:nvPr>
        </p:nvSpPr>
        <p:spPr>
          <a:ln/>
        </p:spPr>
      </p:sp>
      <p:sp>
        <p:nvSpPr>
          <p:cNvPr id="518147" name="Notes Placeholder 2"/>
          <p:cNvSpPr>
            <a:spLocks noGrp="1"/>
          </p:cNvSpPr>
          <p:nvPr>
            <p:ph type="body" idx="1"/>
          </p:nvPr>
        </p:nvSpPr>
        <p:spPr>
          <a:noFill/>
          <a:ln/>
        </p:spPr>
        <p:txBody>
          <a:bodyPr/>
          <a:lstStyle/>
          <a:p>
            <a:endParaRPr lang="en-US" smtClean="0"/>
          </a:p>
        </p:txBody>
      </p:sp>
      <p:sp>
        <p:nvSpPr>
          <p:cNvPr id="518148" name="Slide Number Placeholder 3"/>
          <p:cNvSpPr>
            <a:spLocks noGrp="1"/>
          </p:cNvSpPr>
          <p:nvPr>
            <p:ph type="sldNum" sz="quarter" idx="5"/>
          </p:nvPr>
        </p:nvSpPr>
        <p:spPr>
          <a:noFill/>
        </p:spPr>
        <p:txBody>
          <a:bodyPr/>
          <a:lstStyle/>
          <a:p>
            <a:fld id="{D5309FBD-327A-4438-B719-8ED798FE1ABA}" type="slidenum">
              <a:rPr lang="en-US"/>
              <a:pPr/>
              <a:t>238</a:t>
            </a:fld>
            <a:endParaRPr lang="en-US"/>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70" name="Slide Image Placeholder 1"/>
          <p:cNvSpPr>
            <a:spLocks noGrp="1" noRot="1" noChangeAspect="1" noTextEdit="1"/>
          </p:cNvSpPr>
          <p:nvPr>
            <p:ph type="sldImg"/>
          </p:nvPr>
        </p:nvSpPr>
        <p:spPr>
          <a:ln/>
        </p:spPr>
      </p:sp>
      <p:sp>
        <p:nvSpPr>
          <p:cNvPr id="519171" name="Notes Placeholder 2"/>
          <p:cNvSpPr>
            <a:spLocks noGrp="1"/>
          </p:cNvSpPr>
          <p:nvPr>
            <p:ph type="body" idx="1"/>
          </p:nvPr>
        </p:nvSpPr>
        <p:spPr>
          <a:noFill/>
          <a:ln/>
        </p:spPr>
        <p:txBody>
          <a:bodyPr/>
          <a:lstStyle/>
          <a:p>
            <a:endParaRPr lang="en-US" smtClean="0"/>
          </a:p>
        </p:txBody>
      </p:sp>
      <p:sp>
        <p:nvSpPr>
          <p:cNvPr id="519172" name="Slide Number Placeholder 3"/>
          <p:cNvSpPr>
            <a:spLocks noGrp="1"/>
          </p:cNvSpPr>
          <p:nvPr>
            <p:ph type="sldNum" sz="quarter" idx="5"/>
          </p:nvPr>
        </p:nvSpPr>
        <p:spPr>
          <a:noFill/>
        </p:spPr>
        <p:txBody>
          <a:bodyPr/>
          <a:lstStyle/>
          <a:p>
            <a:fld id="{ECA9D88C-4BAF-4476-91BE-98996C1ECF04}" type="slidenum">
              <a:rPr lang="en-US"/>
              <a:pPr/>
              <a:t>239</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a:noFill/>
        </p:spPr>
        <p:txBody>
          <a:bodyPr/>
          <a:lstStyle/>
          <a:p>
            <a:fld id="{B25619CF-4700-4FCA-A438-9E5BE60E8B1E}" type="slidenum">
              <a:rPr lang="en-US"/>
              <a:pPr/>
              <a:t>24</a:t>
            </a:fld>
            <a:endParaRPr lang="en-US"/>
          </a:p>
        </p:txBody>
      </p:sp>
      <p:sp>
        <p:nvSpPr>
          <p:cNvPr id="287747" name="Rectangle 2"/>
          <p:cNvSpPr>
            <a:spLocks noGrp="1" noRot="1" noChangeAspect="1" noChangeArrowheads="1" noTextEdit="1"/>
          </p:cNvSpPr>
          <p:nvPr>
            <p:ph type="sldImg"/>
          </p:nvPr>
        </p:nvSpPr>
        <p:spPr>
          <a:ln/>
        </p:spPr>
      </p:sp>
      <p:sp>
        <p:nvSpPr>
          <p:cNvPr id="287748" name="Rectangle 3"/>
          <p:cNvSpPr>
            <a:spLocks noGrp="1" noChangeArrowheads="1"/>
          </p:cNvSpPr>
          <p:nvPr>
            <p:ph type="body" idx="1"/>
          </p:nvPr>
        </p:nvSpPr>
        <p:spPr>
          <a:xfrm>
            <a:off x="914400" y="4343400"/>
            <a:ext cx="5029200" cy="1481138"/>
          </a:xfrm>
          <a:noFill/>
          <a:ln/>
        </p:spPr>
        <p:txBody>
          <a:bodyPr/>
          <a:lstStyle/>
          <a:p>
            <a:r>
              <a:rPr lang="en-US" smtClean="0"/>
              <a:t>The major eruptions of the past 250 years are listed, along with three different scales that have been used to measure the size of the eruptions, the Volcanic Explosivity Index, the Dust Veil Index, and the Ice-core Volcanic Index.  For more details, see:</a:t>
            </a:r>
          </a:p>
          <a:p>
            <a:endParaRPr lang="en-US" smtClean="0"/>
          </a:p>
          <a:p>
            <a:r>
              <a:rPr lang="en-US" smtClean="0"/>
              <a:t>Robock, Alan and Melissa P. Free, 1995:  Ice cores as an index of global volcanism from 1850 to the present.  </a:t>
            </a:r>
            <a:r>
              <a:rPr lang="en-US" i="1" smtClean="0"/>
              <a:t>J. Geophys. Res.</a:t>
            </a:r>
            <a:r>
              <a:rPr lang="en-US" smtClean="0"/>
              <a:t>, </a:t>
            </a:r>
            <a:r>
              <a:rPr lang="en-US" b="1" smtClean="0"/>
              <a:t>100</a:t>
            </a:r>
            <a:r>
              <a:rPr lang="en-US" smtClean="0"/>
              <a:t>, 11,549-11,567. </a:t>
            </a:r>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Rectangle 7"/>
          <p:cNvSpPr>
            <a:spLocks noGrp="1" noChangeArrowheads="1"/>
          </p:cNvSpPr>
          <p:nvPr>
            <p:ph type="sldNum" sz="quarter" idx="5"/>
          </p:nvPr>
        </p:nvSpPr>
        <p:spPr>
          <a:noFill/>
        </p:spPr>
        <p:txBody>
          <a:bodyPr/>
          <a:lstStyle/>
          <a:p>
            <a:fld id="{EB84094F-DF61-4FE7-9DBB-A6CD228B7A05}" type="slidenum">
              <a:rPr lang="en-US"/>
              <a:pPr/>
              <a:t>240</a:t>
            </a:fld>
            <a:endParaRPr lang="en-US"/>
          </a:p>
        </p:txBody>
      </p:sp>
      <p:sp>
        <p:nvSpPr>
          <p:cNvPr id="471043" name="Rectangle 2"/>
          <p:cNvSpPr>
            <a:spLocks noGrp="1" noRot="1" noChangeAspect="1" noChangeArrowheads="1" noTextEdit="1"/>
          </p:cNvSpPr>
          <p:nvPr>
            <p:ph type="sldImg"/>
          </p:nvPr>
        </p:nvSpPr>
        <p:spPr>
          <a:ln/>
        </p:spPr>
      </p:sp>
      <p:sp>
        <p:nvSpPr>
          <p:cNvPr id="471044" name="Rectangle 3"/>
          <p:cNvSpPr>
            <a:spLocks noGrp="1" noChangeArrowheads="1"/>
          </p:cNvSpPr>
          <p:nvPr>
            <p:ph type="body" idx="1"/>
          </p:nvPr>
        </p:nvSpPr>
        <p:spPr>
          <a:xfrm>
            <a:off x="914400" y="4343400"/>
            <a:ext cx="5029200" cy="1592263"/>
          </a:xfrm>
          <a:noFill/>
          <a:ln/>
        </p:spPr>
        <p:txBody>
          <a:bodyPr/>
          <a:lstStyle/>
          <a:p>
            <a:r>
              <a:rPr lang="en-US" smtClean="0"/>
              <a:t>Volcanic eruptions produce a reduction in global precipitation, especially in the Tropics, but it is probably not statistically significant.  This figure is from</a:t>
            </a:r>
          </a:p>
          <a:p>
            <a:endParaRPr lang="en-US" smtClean="0"/>
          </a:p>
          <a:p>
            <a:r>
              <a:rPr lang="en-US" smtClean="0"/>
              <a:t>http://www.giss.nasa.gov/data/precipcru/graphs/, specifically http://www.giss.nasa.gov/data/precipcru/graphs/Fig.E.ps</a:t>
            </a:r>
          </a:p>
          <a:p>
            <a:endParaRPr lang="en-US" smtClean="0"/>
          </a:p>
          <a:p>
            <a:endParaRPr lang="en-US" smtClean="0"/>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Rectangle 7"/>
          <p:cNvSpPr>
            <a:spLocks noGrp="1" noChangeArrowheads="1"/>
          </p:cNvSpPr>
          <p:nvPr>
            <p:ph type="sldNum" sz="quarter" idx="5"/>
          </p:nvPr>
        </p:nvSpPr>
        <p:spPr>
          <a:noFill/>
        </p:spPr>
        <p:txBody>
          <a:bodyPr/>
          <a:lstStyle/>
          <a:p>
            <a:fld id="{F972D692-B1D3-4828-AC3B-FB9CFFD152A6}" type="slidenum">
              <a:rPr lang="en-US">
                <a:latin typeface="Arial" pitchFamily="34" charset="0"/>
              </a:rPr>
              <a:pPr/>
              <a:t>241</a:t>
            </a:fld>
            <a:endParaRPr lang="en-US">
              <a:latin typeface="Arial" pitchFamily="34" charset="0"/>
            </a:endParaRPr>
          </a:p>
        </p:txBody>
      </p:sp>
      <p:sp>
        <p:nvSpPr>
          <p:cNvPr id="472067" name="Rectangle 2"/>
          <p:cNvSpPr>
            <a:spLocks noGrp="1" noRot="1" noChangeAspect="1" noChangeArrowheads="1" noTextEdit="1"/>
          </p:cNvSpPr>
          <p:nvPr>
            <p:ph type="sldImg"/>
          </p:nvPr>
        </p:nvSpPr>
        <p:spPr>
          <a:ln/>
        </p:spPr>
      </p:sp>
      <p:sp>
        <p:nvSpPr>
          <p:cNvPr id="472068" name="Rectangle 3"/>
          <p:cNvSpPr>
            <a:spLocks noGrp="1" noChangeArrowheads="1"/>
          </p:cNvSpPr>
          <p:nvPr>
            <p:ph type="body" idx="1"/>
          </p:nvPr>
        </p:nvSpPr>
        <p:spPr>
          <a:xfrm>
            <a:off x="685800" y="4343400"/>
            <a:ext cx="5486400" cy="1116013"/>
          </a:xfrm>
          <a:noFill/>
          <a:ln/>
        </p:spPr>
        <p:txBody>
          <a:bodyPr/>
          <a:lstStyle/>
          <a:p>
            <a:pPr eaLnBrk="1" hangingPunct="1"/>
            <a:r>
              <a:rPr lang="en-US" smtClean="0"/>
              <a:t>On June 6, 1912, the Novarupta volcano in Alaska erupted, which      Photo from Martin (1913).</a:t>
            </a:r>
          </a:p>
          <a:p>
            <a:pPr eaLnBrk="1" hangingPunct="1"/>
            <a:endParaRPr lang="en-US" smtClean="0"/>
          </a:p>
          <a:p>
            <a:pPr eaLnBrk="1" hangingPunct="1"/>
            <a:r>
              <a:rPr lang="en-US" smtClean="0"/>
              <a:t>Martin, George C., 1913:  The Recent Eruption of Katmai Volcano in Alaska. </a:t>
            </a:r>
            <a:r>
              <a:rPr lang="en-US" i="1" smtClean="0"/>
              <a:t>National Geographic</a:t>
            </a:r>
            <a:r>
              <a:rPr lang="en-US" smtClean="0"/>
              <a:t>, Feb., 131-181. </a:t>
            </a:r>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Rectangle 7"/>
          <p:cNvSpPr>
            <a:spLocks noGrp="1" noChangeArrowheads="1"/>
          </p:cNvSpPr>
          <p:nvPr>
            <p:ph type="sldNum" sz="quarter" idx="5"/>
          </p:nvPr>
        </p:nvSpPr>
        <p:spPr>
          <a:noFill/>
        </p:spPr>
        <p:txBody>
          <a:bodyPr/>
          <a:lstStyle/>
          <a:p>
            <a:fld id="{B6B8371B-476C-4A61-B965-6438F77853A9}" type="slidenum">
              <a:rPr lang="en-US">
                <a:latin typeface="Arial" pitchFamily="34" charset="0"/>
              </a:rPr>
              <a:pPr/>
              <a:t>242</a:t>
            </a:fld>
            <a:endParaRPr lang="en-US">
              <a:latin typeface="Arial" pitchFamily="34" charset="0"/>
            </a:endParaRPr>
          </a:p>
        </p:txBody>
      </p:sp>
      <p:sp>
        <p:nvSpPr>
          <p:cNvPr id="473091" name="Rectangle 2"/>
          <p:cNvSpPr>
            <a:spLocks noGrp="1" noRot="1" noChangeAspect="1" noChangeArrowheads="1" noTextEdit="1"/>
          </p:cNvSpPr>
          <p:nvPr>
            <p:ph type="sldImg"/>
          </p:nvPr>
        </p:nvSpPr>
        <p:spPr>
          <a:ln/>
        </p:spPr>
      </p:sp>
      <p:sp>
        <p:nvSpPr>
          <p:cNvPr id="473092" name="Rectangle 3"/>
          <p:cNvSpPr>
            <a:spLocks noGrp="1" noChangeArrowheads="1"/>
          </p:cNvSpPr>
          <p:nvPr>
            <p:ph type="body" idx="1"/>
          </p:nvPr>
        </p:nvSpPr>
        <p:spPr>
          <a:xfrm>
            <a:off x="914400" y="4343400"/>
            <a:ext cx="5029200" cy="512763"/>
          </a:xfrm>
          <a:noFill/>
          <a:ln/>
        </p:spPr>
        <p:txBody>
          <a:bodyPr/>
          <a:lstStyle/>
          <a:p>
            <a:pPr eaLnBrk="1" hangingPunct="1"/>
            <a:r>
              <a:rPr lang="en-US" smtClean="0"/>
              <a:t>http://www.isiimm.agropolis.org/OSIRIS/map/nilebasin.jpg</a:t>
            </a:r>
          </a:p>
          <a:p>
            <a:pPr eaLnBrk="1" hangingPunct="1"/>
            <a:r>
              <a:rPr lang="en-US" smtClean="0"/>
              <a:t>http://www.festivalsegou.org/forumen.htm</a:t>
            </a:r>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Rectangle 7"/>
          <p:cNvSpPr>
            <a:spLocks noGrp="1" noChangeArrowheads="1"/>
          </p:cNvSpPr>
          <p:nvPr>
            <p:ph type="sldNum" sz="quarter" idx="5"/>
          </p:nvPr>
        </p:nvSpPr>
        <p:spPr>
          <a:noFill/>
        </p:spPr>
        <p:txBody>
          <a:bodyPr/>
          <a:lstStyle/>
          <a:p>
            <a:fld id="{936EA4D4-1B5B-459D-9A74-D84BBDA2DC06}" type="slidenum">
              <a:rPr lang="en-US">
                <a:latin typeface="Arial" pitchFamily="34" charset="0"/>
              </a:rPr>
              <a:pPr/>
              <a:t>243</a:t>
            </a:fld>
            <a:endParaRPr lang="en-US">
              <a:latin typeface="Arial" pitchFamily="34" charset="0"/>
            </a:endParaRPr>
          </a:p>
        </p:txBody>
      </p:sp>
      <p:sp>
        <p:nvSpPr>
          <p:cNvPr id="474115" name="Rectangle 2"/>
          <p:cNvSpPr>
            <a:spLocks noGrp="1" noRot="1" noChangeAspect="1" noChangeArrowheads="1" noTextEdit="1"/>
          </p:cNvSpPr>
          <p:nvPr>
            <p:ph type="sldImg"/>
          </p:nvPr>
        </p:nvSpPr>
        <p:spPr>
          <a:ln/>
        </p:spPr>
      </p:sp>
      <p:sp>
        <p:nvSpPr>
          <p:cNvPr id="474116" name="Rectangle 3"/>
          <p:cNvSpPr>
            <a:spLocks noGrp="1" noChangeArrowheads="1"/>
          </p:cNvSpPr>
          <p:nvPr>
            <p:ph type="body" idx="1"/>
          </p:nvPr>
        </p:nvSpPr>
        <p:spPr>
          <a:xfrm>
            <a:off x="914400" y="4343400"/>
            <a:ext cx="5029200" cy="512763"/>
          </a:xfrm>
          <a:noFill/>
          <a:ln/>
        </p:spPr>
        <p:txBody>
          <a:bodyPr/>
          <a:lstStyle/>
          <a:p>
            <a:pPr eaLnBrk="1" hangingPunct="1"/>
            <a:r>
              <a:rPr lang="en-US" smtClean="0"/>
              <a:t>http://www.isiimm.agropolis.org/OSIRIS/map/nilebasin.jpg</a:t>
            </a:r>
          </a:p>
          <a:p>
            <a:pPr eaLnBrk="1" hangingPunct="1"/>
            <a:r>
              <a:rPr lang="en-US" smtClean="0"/>
              <a:t>http://www.festivalsegou.org/forumen.htm</a:t>
            </a:r>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Rectangle 7"/>
          <p:cNvSpPr>
            <a:spLocks noGrp="1" noChangeArrowheads="1"/>
          </p:cNvSpPr>
          <p:nvPr>
            <p:ph type="sldNum" sz="quarter" idx="5"/>
          </p:nvPr>
        </p:nvSpPr>
        <p:spPr>
          <a:noFill/>
        </p:spPr>
        <p:txBody>
          <a:bodyPr/>
          <a:lstStyle/>
          <a:p>
            <a:fld id="{AEBD5CD3-9F11-43D0-826C-4081680613F9}" type="slidenum">
              <a:rPr lang="en-US"/>
              <a:pPr/>
              <a:t>244</a:t>
            </a:fld>
            <a:endParaRPr lang="en-US"/>
          </a:p>
        </p:txBody>
      </p:sp>
      <p:sp>
        <p:nvSpPr>
          <p:cNvPr id="475139" name="Rectangle 2"/>
          <p:cNvSpPr>
            <a:spLocks noGrp="1" noRot="1" noChangeAspect="1" noChangeArrowheads="1" noTextEdit="1"/>
          </p:cNvSpPr>
          <p:nvPr>
            <p:ph type="sldImg"/>
          </p:nvPr>
        </p:nvSpPr>
        <p:spPr>
          <a:ln/>
        </p:spPr>
      </p:sp>
      <p:sp>
        <p:nvSpPr>
          <p:cNvPr id="475140" name="Rectangle 3"/>
          <p:cNvSpPr>
            <a:spLocks noGrp="1" noChangeArrowheads="1"/>
          </p:cNvSpPr>
          <p:nvPr>
            <p:ph type="body" idx="1"/>
          </p:nvPr>
        </p:nvSpPr>
        <p:spPr>
          <a:xfrm>
            <a:off x="685800" y="4343400"/>
            <a:ext cx="5486400" cy="274638"/>
          </a:xfrm>
          <a:noFill/>
          <a:ln/>
        </p:spPr>
        <p:txBody>
          <a:bodyPr/>
          <a:lstStyle/>
          <a:p>
            <a:endParaRPr lang="en-US" smtClean="0"/>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Rectangle 7"/>
          <p:cNvSpPr>
            <a:spLocks noGrp="1" noChangeArrowheads="1"/>
          </p:cNvSpPr>
          <p:nvPr>
            <p:ph type="sldNum" sz="quarter" idx="5"/>
          </p:nvPr>
        </p:nvSpPr>
        <p:spPr>
          <a:noFill/>
        </p:spPr>
        <p:txBody>
          <a:bodyPr/>
          <a:lstStyle/>
          <a:p>
            <a:fld id="{6F1C008C-CF06-4BB0-AB98-0D7FC5E92E3A}" type="slidenum">
              <a:rPr lang="en-US"/>
              <a:pPr/>
              <a:t>245</a:t>
            </a:fld>
            <a:endParaRPr lang="en-US"/>
          </a:p>
        </p:txBody>
      </p:sp>
      <p:sp>
        <p:nvSpPr>
          <p:cNvPr id="476163" name="Rectangle 2"/>
          <p:cNvSpPr>
            <a:spLocks noGrp="1" noRot="1" noChangeAspect="1" noChangeArrowheads="1" noTextEdit="1"/>
          </p:cNvSpPr>
          <p:nvPr>
            <p:ph type="sldImg"/>
          </p:nvPr>
        </p:nvSpPr>
        <p:spPr>
          <a:ln/>
        </p:spPr>
      </p:sp>
      <p:sp>
        <p:nvSpPr>
          <p:cNvPr id="4761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Rectangle 7"/>
          <p:cNvSpPr>
            <a:spLocks noGrp="1" noChangeArrowheads="1"/>
          </p:cNvSpPr>
          <p:nvPr>
            <p:ph type="sldNum" sz="quarter" idx="5"/>
          </p:nvPr>
        </p:nvSpPr>
        <p:spPr>
          <a:noFill/>
        </p:spPr>
        <p:txBody>
          <a:bodyPr/>
          <a:lstStyle/>
          <a:p>
            <a:fld id="{50816755-63AF-4529-AFE8-87CC7BEAFE55}" type="slidenum">
              <a:rPr lang="en-US"/>
              <a:pPr/>
              <a:t>246</a:t>
            </a:fld>
            <a:endParaRPr lang="en-US"/>
          </a:p>
        </p:txBody>
      </p:sp>
      <p:sp>
        <p:nvSpPr>
          <p:cNvPr id="477187" name="Rectangle 2"/>
          <p:cNvSpPr>
            <a:spLocks noGrp="1" noRot="1" noChangeAspect="1" noChangeArrowheads="1" noTextEdit="1"/>
          </p:cNvSpPr>
          <p:nvPr>
            <p:ph type="sldImg"/>
          </p:nvPr>
        </p:nvSpPr>
        <p:spPr>
          <a:ln/>
        </p:spPr>
      </p:sp>
      <p:sp>
        <p:nvSpPr>
          <p:cNvPr id="477188" name="Rectangle 3"/>
          <p:cNvSpPr>
            <a:spLocks noGrp="1" noChangeArrowheads="1"/>
          </p:cNvSpPr>
          <p:nvPr>
            <p:ph type="body" idx="1"/>
          </p:nvPr>
        </p:nvSpPr>
        <p:spPr>
          <a:xfrm>
            <a:off x="914400" y="4343400"/>
            <a:ext cx="5029200" cy="639763"/>
          </a:xfrm>
          <a:noFill/>
          <a:ln/>
        </p:spPr>
        <p:txBody>
          <a:bodyPr/>
          <a:lstStyle/>
          <a:p>
            <a:r>
              <a:rPr lang="en-US" smtClean="0"/>
              <a:t>The water vapor feedback is the strongest positive feedback in the climate system.  The 1991 Pinatubo eruption can be used to test this feedback in climate models.</a:t>
            </a:r>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Rectangle 7"/>
          <p:cNvSpPr>
            <a:spLocks noGrp="1" noChangeArrowheads="1"/>
          </p:cNvSpPr>
          <p:nvPr>
            <p:ph type="sldNum" sz="quarter" idx="5"/>
          </p:nvPr>
        </p:nvSpPr>
        <p:spPr>
          <a:noFill/>
        </p:spPr>
        <p:txBody>
          <a:bodyPr/>
          <a:lstStyle/>
          <a:p>
            <a:fld id="{CEEC1852-8741-4E14-A03A-B36373741D52}" type="slidenum">
              <a:rPr lang="en-US"/>
              <a:pPr/>
              <a:t>247</a:t>
            </a:fld>
            <a:endParaRPr lang="en-US"/>
          </a:p>
        </p:txBody>
      </p:sp>
      <p:sp>
        <p:nvSpPr>
          <p:cNvPr id="478211" name="Rectangle 2"/>
          <p:cNvSpPr>
            <a:spLocks noGrp="1" noRot="1" noChangeAspect="1" noChangeArrowheads="1" noTextEdit="1"/>
          </p:cNvSpPr>
          <p:nvPr>
            <p:ph type="sldImg"/>
          </p:nvPr>
        </p:nvSpPr>
        <p:spPr>
          <a:ln/>
        </p:spPr>
      </p:sp>
      <p:sp>
        <p:nvSpPr>
          <p:cNvPr id="478212" name="Rectangle 3"/>
          <p:cNvSpPr>
            <a:spLocks noGrp="1" noChangeArrowheads="1"/>
          </p:cNvSpPr>
          <p:nvPr>
            <p:ph type="body" idx="1"/>
          </p:nvPr>
        </p:nvSpPr>
        <p:spPr>
          <a:xfrm>
            <a:off x="914400" y="4343400"/>
            <a:ext cx="5029200" cy="2065338"/>
          </a:xfrm>
          <a:noFill/>
          <a:ln/>
        </p:spPr>
        <p:txBody>
          <a:bodyPr/>
          <a:lstStyle/>
          <a:p>
            <a:r>
              <a:rPr lang="en-US" smtClean="0"/>
              <a:t>Experiments with the GFDL R30 Manabe climate model allowed us to look at the climate response to the Pinatubo eruption, with and without the water vapor feedback – the strongest positive feedback in the climate system.  Without the feedback the model did not produce enough cooling.  As this model has a sensitivity of +3°C for a doubling of CO</a:t>
            </a:r>
            <a:r>
              <a:rPr lang="en-US" baseline="-25000" smtClean="0"/>
              <a:t>2</a:t>
            </a:r>
            <a:r>
              <a:rPr lang="en-US" smtClean="0"/>
              <a:t>, this gives us confidence that the model sensitivity is correct.</a:t>
            </a:r>
          </a:p>
          <a:p>
            <a:endParaRPr lang="en-US" smtClean="0"/>
          </a:p>
          <a:p>
            <a:pPr>
              <a:spcBef>
                <a:spcPct val="50000"/>
              </a:spcBef>
            </a:pPr>
            <a:r>
              <a:rPr lang="en-US" smtClean="0">
                <a:solidFill>
                  <a:schemeClr val="accent2"/>
                </a:solidFill>
              </a:rPr>
              <a:t>Soden, Brian J., Richard T. Wetherald, Georgiy L. Stenchikov, and Alan Robock, 2002: </a:t>
            </a:r>
            <a:r>
              <a:rPr lang="en-US" smtClean="0"/>
              <a:t> Global cooling following the eruption of Mt. Pinatubo: A test of climate feedback by water vapor.</a:t>
            </a:r>
            <a:r>
              <a:rPr lang="en-US" smtClean="0">
                <a:solidFill>
                  <a:schemeClr val="accent2"/>
                </a:solidFill>
              </a:rPr>
              <a:t>  </a:t>
            </a:r>
            <a:r>
              <a:rPr lang="en-US" i="1" smtClean="0">
                <a:solidFill>
                  <a:schemeClr val="accent2"/>
                </a:solidFill>
              </a:rPr>
              <a:t>Science</a:t>
            </a:r>
            <a:r>
              <a:rPr lang="en-US" smtClean="0">
                <a:solidFill>
                  <a:schemeClr val="accent2"/>
                </a:solidFill>
              </a:rPr>
              <a:t>, 296, 727-730.  (April 26, 2002)</a:t>
            </a:r>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Rectangle 7"/>
          <p:cNvSpPr>
            <a:spLocks noGrp="1" noChangeArrowheads="1"/>
          </p:cNvSpPr>
          <p:nvPr>
            <p:ph type="sldNum" sz="quarter" idx="5"/>
          </p:nvPr>
        </p:nvSpPr>
        <p:spPr>
          <a:noFill/>
        </p:spPr>
        <p:txBody>
          <a:bodyPr/>
          <a:lstStyle/>
          <a:p>
            <a:fld id="{B831C2E1-3A52-4F93-8768-6064310DEF65}" type="slidenum">
              <a:rPr lang="en-US"/>
              <a:pPr/>
              <a:t>248</a:t>
            </a:fld>
            <a:endParaRPr lang="en-US"/>
          </a:p>
        </p:txBody>
      </p:sp>
      <p:sp>
        <p:nvSpPr>
          <p:cNvPr id="479235" name="Rectangle 2"/>
          <p:cNvSpPr>
            <a:spLocks noGrp="1" noRot="1" noChangeAspect="1" noChangeArrowheads="1" noTextEdit="1"/>
          </p:cNvSpPr>
          <p:nvPr>
            <p:ph type="sldImg"/>
          </p:nvPr>
        </p:nvSpPr>
        <p:spPr>
          <a:ln/>
        </p:spPr>
      </p:sp>
      <p:sp>
        <p:nvSpPr>
          <p:cNvPr id="479236" name="Rectangle 3"/>
          <p:cNvSpPr>
            <a:spLocks noGrp="1" noChangeArrowheads="1"/>
          </p:cNvSpPr>
          <p:nvPr>
            <p:ph type="body" idx="1"/>
          </p:nvPr>
        </p:nvSpPr>
        <p:spPr>
          <a:xfrm>
            <a:off x="914400" y="4343400"/>
            <a:ext cx="5029200" cy="3875088"/>
          </a:xfrm>
          <a:noFill/>
          <a:ln/>
        </p:spPr>
        <p:txBody>
          <a:bodyPr/>
          <a:lstStyle/>
          <a:p>
            <a:r>
              <a:rPr lang="en-US" smtClean="0"/>
              <a:t>Experiments with the GFDL R30 Manabe climate model allowed us to look at the climate response to the Pinatubo eruption, with and without the water vapor feedback – the strongest positive feedback in the climate system.  Without the feedback (constant specific humidity) the model produced a too large a change in relative humidity.  So both the temperature and humidity observations from satellites can be well simulated, and give us more confidence in this climate model.</a:t>
            </a:r>
          </a:p>
          <a:p>
            <a:endParaRPr lang="en-US" smtClean="0"/>
          </a:p>
          <a:p>
            <a:r>
              <a:rPr lang="en-US" i="1" smtClean="0"/>
              <a:t>T</a:t>
            </a:r>
            <a:r>
              <a:rPr lang="en-US" i="1" baseline="-25000" smtClean="0"/>
              <a:t>b</a:t>
            </a:r>
            <a:r>
              <a:rPr lang="en-US" smtClean="0"/>
              <a:t> 6.7 </a:t>
            </a:r>
            <a:r>
              <a:rPr lang="en-US" smtClean="0">
                <a:latin typeface="Symbol" pitchFamily="18" charset="2"/>
              </a:rPr>
              <a:t>m</a:t>
            </a:r>
            <a:r>
              <a:rPr lang="en-US" smtClean="0"/>
              <a:t>m (brightness temperature at l = 6.7 </a:t>
            </a:r>
            <a:r>
              <a:rPr lang="en-US" smtClean="0">
                <a:latin typeface="Symbol" pitchFamily="18" charset="2"/>
              </a:rPr>
              <a:t>m</a:t>
            </a:r>
            <a:r>
              <a:rPr lang="en-US" smtClean="0"/>
              <a:t>m):  Under clear skies, the 6.7-</a:t>
            </a:r>
            <a:r>
              <a:rPr lang="en-US" smtClean="0">
                <a:latin typeface="Symbol" pitchFamily="18" charset="2"/>
              </a:rPr>
              <a:t>m</a:t>
            </a:r>
            <a:r>
              <a:rPr lang="en-US" smtClean="0"/>
              <a:t>m channel is primarily sensitive to changes in relative humidity averaged over a deep layer of the upper troposphere (roughly 200 to 500 mb).  Thus, if the water vapor mass in the upper troposphere decreases by conserving relative humidity as the atmosphere cools, only a small perturbation to </a:t>
            </a:r>
            <a:r>
              <a:rPr lang="en-US" i="1" smtClean="0"/>
              <a:t>T</a:t>
            </a:r>
            <a:r>
              <a:rPr lang="en-US" i="1" baseline="-25000" smtClean="0"/>
              <a:t>b</a:t>
            </a:r>
            <a:r>
              <a:rPr lang="en-US" smtClean="0"/>
              <a:t> 6.7 </a:t>
            </a:r>
            <a:r>
              <a:rPr lang="en-US" smtClean="0">
                <a:latin typeface="Symbol" pitchFamily="18" charset="2"/>
              </a:rPr>
              <a:t>m</a:t>
            </a:r>
            <a:r>
              <a:rPr lang="en-US" smtClean="0"/>
              <a:t>m would be expected.</a:t>
            </a:r>
          </a:p>
          <a:p>
            <a:endParaRPr lang="en-US" smtClean="0"/>
          </a:p>
          <a:p>
            <a:pPr>
              <a:spcBef>
                <a:spcPct val="50000"/>
              </a:spcBef>
            </a:pPr>
            <a:r>
              <a:rPr lang="en-US" smtClean="0">
                <a:solidFill>
                  <a:schemeClr val="accent2"/>
                </a:solidFill>
              </a:rPr>
              <a:t>Soden, Brian J., Richard T. Wetherald, Georgiy L. Stenchikov, and Alan Robock, 2002: </a:t>
            </a:r>
            <a:r>
              <a:rPr lang="en-US" smtClean="0"/>
              <a:t> Global cooling following the eruption of Mt. Pinatubo: A test of climate feedback by water vapor.</a:t>
            </a:r>
            <a:r>
              <a:rPr lang="en-US" smtClean="0">
                <a:solidFill>
                  <a:schemeClr val="accent2"/>
                </a:solidFill>
              </a:rPr>
              <a:t>  </a:t>
            </a:r>
            <a:r>
              <a:rPr lang="en-US" i="1" smtClean="0">
                <a:solidFill>
                  <a:schemeClr val="accent2"/>
                </a:solidFill>
              </a:rPr>
              <a:t>Science</a:t>
            </a:r>
            <a:r>
              <a:rPr lang="en-US" smtClean="0">
                <a:solidFill>
                  <a:schemeClr val="accent2"/>
                </a:solidFill>
              </a:rPr>
              <a:t>, 296, 727-730.  (April 26, 2002)</a:t>
            </a:r>
          </a:p>
          <a:p>
            <a:endParaRPr lang="en-US" smtClean="0"/>
          </a:p>
        </p:txBody>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7"/>
          <p:cNvSpPr>
            <a:spLocks noGrp="1" noChangeArrowheads="1"/>
          </p:cNvSpPr>
          <p:nvPr>
            <p:ph type="sldNum" sz="quarter" idx="5"/>
          </p:nvPr>
        </p:nvSpPr>
        <p:spPr>
          <a:noFill/>
        </p:spPr>
        <p:txBody>
          <a:bodyPr/>
          <a:lstStyle/>
          <a:p>
            <a:fld id="{4D4D3E66-0CD9-47B0-8C0D-8881866BD1E5}" type="slidenum">
              <a:rPr lang="en-US"/>
              <a:pPr/>
              <a:t>249</a:t>
            </a:fld>
            <a:endParaRPr lang="en-US"/>
          </a:p>
        </p:txBody>
      </p:sp>
      <p:sp>
        <p:nvSpPr>
          <p:cNvPr id="480259" name="Rectangle 2"/>
          <p:cNvSpPr>
            <a:spLocks noGrp="1" noRot="1" noChangeAspect="1" noChangeArrowheads="1" noTextEdit="1"/>
          </p:cNvSpPr>
          <p:nvPr>
            <p:ph type="sldImg"/>
          </p:nvPr>
        </p:nvSpPr>
        <p:spPr>
          <a:ln/>
        </p:spPr>
      </p:sp>
      <p:sp>
        <p:nvSpPr>
          <p:cNvPr id="480260" name="Rectangle 3"/>
          <p:cNvSpPr>
            <a:spLocks noGrp="1" noChangeArrowheads="1"/>
          </p:cNvSpPr>
          <p:nvPr>
            <p:ph type="body" idx="1"/>
          </p:nvPr>
        </p:nvSpPr>
        <p:spPr>
          <a:xfrm>
            <a:off x="914400" y="4343400"/>
            <a:ext cx="5029200" cy="457200"/>
          </a:xfrm>
          <a:noFill/>
          <a:ln/>
        </p:spPr>
        <p:txBody>
          <a:bodyPr/>
          <a:lstStyle/>
          <a:p>
            <a:r>
              <a:rPr lang="en-US" smtClean="0"/>
              <a:t>After large tropical eruptions, Northern Hemisphere continents experience a counter-intuitive winter warming.</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7"/>
          <p:cNvSpPr>
            <a:spLocks noGrp="1" noChangeArrowheads="1"/>
          </p:cNvSpPr>
          <p:nvPr>
            <p:ph type="sldNum" sz="quarter" idx="5"/>
          </p:nvPr>
        </p:nvSpPr>
        <p:spPr>
          <a:noFill/>
        </p:spPr>
        <p:txBody>
          <a:bodyPr/>
          <a:lstStyle/>
          <a:p>
            <a:fld id="{96DB5FCD-9E03-44C8-B0E4-F933B57B64E3}" type="slidenum">
              <a:rPr lang="en-US" altLang="zh-CN">
                <a:ea typeface="SimSun" pitchFamily="2" charset="-122"/>
              </a:rPr>
              <a:pPr/>
              <a:t>25</a:t>
            </a:fld>
            <a:endParaRPr lang="en-US" altLang="zh-CN">
              <a:ea typeface="SimSun" pitchFamily="2" charset="-122"/>
            </a:endParaRPr>
          </a:p>
        </p:txBody>
      </p:sp>
      <p:sp>
        <p:nvSpPr>
          <p:cNvPr id="289795" name="Rectangle 2"/>
          <p:cNvSpPr>
            <a:spLocks noGrp="1" noRot="1" noChangeAspect="1" noChangeArrowheads="1" noTextEdit="1"/>
          </p:cNvSpPr>
          <p:nvPr>
            <p:ph type="sldImg"/>
          </p:nvPr>
        </p:nvSpPr>
        <p:spPr>
          <a:ln/>
        </p:spPr>
      </p:sp>
      <p:sp>
        <p:nvSpPr>
          <p:cNvPr id="289796" name="Rectangle 3"/>
          <p:cNvSpPr>
            <a:spLocks noGrp="1" noChangeArrowheads="1"/>
          </p:cNvSpPr>
          <p:nvPr>
            <p:ph type="body" idx="1"/>
          </p:nvPr>
        </p:nvSpPr>
        <p:spPr>
          <a:xfrm>
            <a:off x="914400" y="4343400"/>
            <a:ext cx="5029200" cy="830263"/>
          </a:xfrm>
          <a:noFill/>
          <a:ln/>
        </p:spPr>
        <p:txBody>
          <a:bodyPr/>
          <a:lstStyle/>
          <a:p>
            <a:r>
              <a:rPr lang="en-US" smtClean="0"/>
              <a:t>Good morning, everyone. My name is Chaochao Gao, from Rutgers University, USA. Today I am going to talk about the reconstruction of global volcanic forcing index over the past 2000 years using multiple ice core records. It is a work done by Alan, Caspar and myself. </a:t>
            </a:r>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Rectangle 7"/>
          <p:cNvSpPr>
            <a:spLocks noGrp="1" noChangeArrowheads="1"/>
          </p:cNvSpPr>
          <p:nvPr>
            <p:ph type="sldNum" sz="quarter" idx="5"/>
          </p:nvPr>
        </p:nvSpPr>
        <p:spPr>
          <a:noFill/>
        </p:spPr>
        <p:txBody>
          <a:bodyPr/>
          <a:lstStyle/>
          <a:p>
            <a:fld id="{CAFB6DC5-7FBC-4FB7-BDD8-75FCF5E1BB86}" type="slidenum">
              <a:rPr lang="en-US"/>
              <a:pPr/>
              <a:t>250</a:t>
            </a:fld>
            <a:endParaRPr lang="en-US"/>
          </a:p>
        </p:txBody>
      </p:sp>
      <p:sp>
        <p:nvSpPr>
          <p:cNvPr id="481283" name="Rectangle 2"/>
          <p:cNvSpPr>
            <a:spLocks noGrp="1" noRot="1" noChangeAspect="1" noChangeArrowheads="1" noTextEdit="1"/>
          </p:cNvSpPr>
          <p:nvPr>
            <p:ph type="sldImg"/>
          </p:nvPr>
        </p:nvSpPr>
        <p:spPr>
          <a:ln/>
        </p:spPr>
      </p:sp>
      <p:sp>
        <p:nvSpPr>
          <p:cNvPr id="481284" name="Rectangle 3"/>
          <p:cNvSpPr>
            <a:spLocks noGrp="1" noChangeArrowheads="1"/>
          </p:cNvSpPr>
          <p:nvPr>
            <p:ph type="body" idx="1"/>
          </p:nvPr>
        </p:nvSpPr>
        <p:spPr>
          <a:xfrm>
            <a:off x="914400" y="4343400"/>
            <a:ext cx="5029200" cy="1719263"/>
          </a:xfrm>
          <a:noFill/>
          <a:ln/>
        </p:spPr>
        <p:txBody>
          <a:bodyPr/>
          <a:lstStyle/>
          <a:p>
            <a:r>
              <a:rPr lang="en-US" smtClean="0"/>
              <a:t>Observations show a large decrease in stratospheric temperatures for the past 20 years (caused by O</a:t>
            </a:r>
            <a:r>
              <a:rPr lang="en-US" baseline="-25000" smtClean="0"/>
              <a:t>3</a:t>
            </a:r>
            <a:r>
              <a:rPr lang="en-US" smtClean="0"/>
              <a:t> depletion and CO</a:t>
            </a:r>
            <a:r>
              <a:rPr lang="en-US" baseline="-25000" smtClean="0"/>
              <a:t>2</a:t>
            </a:r>
            <a:r>
              <a:rPr lang="en-US" smtClean="0"/>
              <a:t> increase), interrupted by episodic warmings from the 1982 El Chichón and 1991 Pinatubo eruptions.  Fig. 11a from Robock (2000).</a:t>
            </a:r>
          </a:p>
          <a:p>
            <a:endParaRPr lang="en-US" smtClean="0"/>
          </a:p>
          <a:p>
            <a:r>
              <a:rPr lang="en-US" smtClean="0"/>
              <a:t>Robock, Alan, 2000:  Volcanic eruptions and climate. </a:t>
            </a:r>
            <a:r>
              <a:rPr lang="en-US" i="1" smtClean="0"/>
              <a:t>Rev. Geophys.</a:t>
            </a:r>
            <a:r>
              <a:rPr lang="en-US" smtClean="0"/>
              <a:t>, </a:t>
            </a:r>
            <a:r>
              <a:rPr lang="en-US" b="1" smtClean="0"/>
              <a:t>38</a:t>
            </a:r>
            <a:r>
              <a:rPr lang="en-US" smtClean="0"/>
              <a:t>, 191-219. </a:t>
            </a:r>
          </a:p>
          <a:p>
            <a:endParaRPr lang="en-US" smtClean="0"/>
          </a:p>
        </p:txBody>
      </p:sp>
    </p:spTree>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Rectangle 7"/>
          <p:cNvSpPr>
            <a:spLocks noGrp="1" noChangeArrowheads="1"/>
          </p:cNvSpPr>
          <p:nvPr>
            <p:ph type="sldNum" sz="quarter" idx="5"/>
          </p:nvPr>
        </p:nvSpPr>
        <p:spPr>
          <a:noFill/>
        </p:spPr>
        <p:txBody>
          <a:bodyPr/>
          <a:lstStyle/>
          <a:p>
            <a:fld id="{973D6BBA-1764-4241-9FB5-5740B83AA9F3}" type="slidenum">
              <a:rPr lang="en-US"/>
              <a:pPr/>
              <a:t>251</a:t>
            </a:fld>
            <a:endParaRPr lang="en-US"/>
          </a:p>
        </p:txBody>
      </p:sp>
      <p:sp>
        <p:nvSpPr>
          <p:cNvPr id="482307" name="Rectangle 2"/>
          <p:cNvSpPr>
            <a:spLocks noGrp="1" noRot="1" noChangeAspect="1" noChangeArrowheads="1" noTextEdit="1"/>
          </p:cNvSpPr>
          <p:nvPr>
            <p:ph type="sldImg"/>
          </p:nvPr>
        </p:nvSpPr>
        <p:spPr>
          <a:ln/>
        </p:spPr>
      </p:sp>
      <p:sp>
        <p:nvSpPr>
          <p:cNvPr id="482308" name="Rectangle 3"/>
          <p:cNvSpPr>
            <a:spLocks noGrp="1" noChangeArrowheads="1"/>
          </p:cNvSpPr>
          <p:nvPr>
            <p:ph type="body" idx="1"/>
          </p:nvPr>
        </p:nvSpPr>
        <p:spPr>
          <a:xfrm>
            <a:off x="914400" y="4343400"/>
            <a:ext cx="5029200" cy="1719263"/>
          </a:xfrm>
          <a:noFill/>
          <a:ln/>
        </p:spPr>
        <p:txBody>
          <a:bodyPr/>
          <a:lstStyle/>
          <a:p>
            <a:r>
              <a:rPr lang="en-US" smtClean="0"/>
              <a:t>The winter following the Pinatubo eruption did not show cooler temperatures, as one might expect, but showed warmer temperatures over North America, Europe and eastern Asia.  Was this by chance, or caused by the volcanic eruption?  Fig. 12 from Robock (2000).</a:t>
            </a:r>
          </a:p>
          <a:p>
            <a:endParaRPr lang="en-US" smtClean="0"/>
          </a:p>
          <a:p>
            <a:r>
              <a:rPr lang="en-US" smtClean="0"/>
              <a:t>Robock, Alan, 2000:  Volcanic eruptions and climate. </a:t>
            </a:r>
            <a:r>
              <a:rPr lang="en-US" i="1" smtClean="0"/>
              <a:t>Rev. Geophys.</a:t>
            </a:r>
            <a:r>
              <a:rPr lang="en-US" smtClean="0"/>
              <a:t>, </a:t>
            </a:r>
            <a:r>
              <a:rPr lang="en-US" b="1" smtClean="0"/>
              <a:t>38</a:t>
            </a:r>
            <a:r>
              <a:rPr lang="en-US" smtClean="0"/>
              <a:t>, 191-219. </a:t>
            </a:r>
          </a:p>
          <a:p>
            <a:endParaRPr lang="en-US" smtClean="0"/>
          </a:p>
        </p:txBody>
      </p:sp>
    </p:spTree>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7"/>
          <p:cNvSpPr>
            <a:spLocks noGrp="1" noChangeArrowheads="1"/>
          </p:cNvSpPr>
          <p:nvPr>
            <p:ph type="sldNum" sz="quarter" idx="5"/>
          </p:nvPr>
        </p:nvSpPr>
        <p:spPr>
          <a:noFill/>
        </p:spPr>
        <p:txBody>
          <a:bodyPr/>
          <a:lstStyle/>
          <a:p>
            <a:fld id="{F435D5E1-50A1-45BC-A59B-32CA156D51E8}" type="slidenum">
              <a:rPr lang="en-US"/>
              <a:pPr/>
              <a:t>252</a:t>
            </a:fld>
            <a:endParaRPr lang="en-US"/>
          </a:p>
        </p:txBody>
      </p:sp>
      <p:sp>
        <p:nvSpPr>
          <p:cNvPr id="483331" name="Rectangle 2"/>
          <p:cNvSpPr>
            <a:spLocks noGrp="1" noRot="1" noChangeAspect="1" noChangeArrowheads="1" noTextEdit="1"/>
          </p:cNvSpPr>
          <p:nvPr>
            <p:ph type="sldImg"/>
          </p:nvPr>
        </p:nvSpPr>
        <p:spPr>
          <a:ln/>
        </p:spPr>
      </p:sp>
      <p:sp>
        <p:nvSpPr>
          <p:cNvPr id="483332" name="Rectangle 3"/>
          <p:cNvSpPr>
            <a:spLocks noGrp="1" noChangeArrowheads="1"/>
          </p:cNvSpPr>
          <p:nvPr>
            <p:ph type="body" idx="1"/>
          </p:nvPr>
        </p:nvSpPr>
        <p:spPr>
          <a:xfrm>
            <a:off x="914400" y="4343400"/>
            <a:ext cx="5029200" cy="3346450"/>
          </a:xfrm>
          <a:noFill/>
          <a:ln/>
        </p:spPr>
        <p:txBody>
          <a:bodyPr/>
          <a:lstStyle/>
          <a:p>
            <a:r>
              <a:rPr lang="en-US" smtClean="0"/>
              <a:t>While it was warm over Europe and North America, it was cold over the Middle East.  It snowed in Jerusalem that winter, a rare occurrence.</a:t>
            </a:r>
          </a:p>
          <a:p>
            <a:endParaRPr lang="en-US" smtClean="0"/>
          </a:p>
          <a:p>
            <a:r>
              <a:rPr lang="en-US" smtClean="0"/>
              <a:t>Normally the coral at the bottom of the Red Sea look like the top panel (a).  But after Pinatubo, as the Red Sea is not very stably stratified, cooling at the surface produced convection and mixed nutrients down into the water column.  This produced an algae bloom which later fell to the bottom and smothered the coral (b).  Genin et al. (1995) showed that this happened after every large tropical volcanic eruption.</a:t>
            </a:r>
          </a:p>
          <a:p>
            <a:endParaRPr lang="en-US" smtClean="0"/>
          </a:p>
          <a:p>
            <a:r>
              <a:rPr lang="en-US" smtClean="0"/>
              <a:t>So the wave pattern of warm temperatures in some places and cold ones in others after large tropical eruptions seems robust.</a:t>
            </a:r>
          </a:p>
          <a:p>
            <a:endParaRPr lang="en-US" smtClean="0"/>
          </a:p>
          <a:p>
            <a:r>
              <a:rPr lang="en-US" smtClean="0"/>
              <a:t>Genin, A., B. Lazar, and S. Brenner, Vertical mixing and coral death in the Red Sea following the eruption of Mount Pinatubo, </a:t>
            </a:r>
            <a:r>
              <a:rPr lang="en-US" i="1" smtClean="0"/>
              <a:t>Nature</a:t>
            </a:r>
            <a:r>
              <a:rPr lang="en-US" smtClean="0"/>
              <a:t>, </a:t>
            </a:r>
            <a:r>
              <a:rPr lang="en-US" i="1" smtClean="0"/>
              <a:t>377</a:t>
            </a:r>
            <a:r>
              <a:rPr lang="en-US" smtClean="0"/>
              <a:t>, 507-510, 1995.</a:t>
            </a:r>
          </a:p>
        </p:txBody>
      </p:sp>
    </p:spTree>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7"/>
          <p:cNvSpPr>
            <a:spLocks noGrp="1" noChangeArrowheads="1"/>
          </p:cNvSpPr>
          <p:nvPr>
            <p:ph type="sldNum" sz="quarter" idx="5"/>
          </p:nvPr>
        </p:nvSpPr>
        <p:spPr>
          <a:noFill/>
        </p:spPr>
        <p:txBody>
          <a:bodyPr/>
          <a:lstStyle/>
          <a:p>
            <a:fld id="{1DE450E1-372E-4688-8358-535F1C07C429}" type="slidenum">
              <a:rPr lang="en-US"/>
              <a:pPr/>
              <a:t>253</a:t>
            </a:fld>
            <a:endParaRPr lang="en-US"/>
          </a:p>
        </p:txBody>
      </p:sp>
      <p:sp>
        <p:nvSpPr>
          <p:cNvPr id="484355" name="Rectangle 2"/>
          <p:cNvSpPr>
            <a:spLocks noGrp="1" noRot="1" noChangeAspect="1" noChangeArrowheads="1" noTextEdit="1"/>
          </p:cNvSpPr>
          <p:nvPr>
            <p:ph type="sldImg"/>
          </p:nvPr>
        </p:nvSpPr>
        <p:spPr>
          <a:ln/>
        </p:spPr>
      </p:sp>
      <p:sp>
        <p:nvSpPr>
          <p:cNvPr id="484356" name="Rectangle 3"/>
          <p:cNvSpPr>
            <a:spLocks noGrp="1" noChangeArrowheads="1"/>
          </p:cNvSpPr>
          <p:nvPr>
            <p:ph type="body" idx="1"/>
          </p:nvPr>
        </p:nvSpPr>
        <p:spPr>
          <a:xfrm>
            <a:off x="914400" y="4343400"/>
            <a:ext cx="5029200" cy="457200"/>
          </a:xfrm>
          <a:noFill/>
          <a:ln/>
        </p:spPr>
        <p:txBody>
          <a:bodyPr/>
          <a:lstStyle/>
          <a:p>
            <a:r>
              <a:rPr lang="en-US" smtClean="0"/>
              <a:t>Here is the Pinatubo pattern again.  How long did it last?  Did it happen after previous eruptions?</a:t>
            </a:r>
          </a:p>
        </p:txBody>
      </p:sp>
    </p:spTree>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Rectangle 7"/>
          <p:cNvSpPr>
            <a:spLocks noGrp="1" noChangeArrowheads="1"/>
          </p:cNvSpPr>
          <p:nvPr>
            <p:ph type="sldNum" sz="quarter" idx="5"/>
          </p:nvPr>
        </p:nvSpPr>
        <p:spPr>
          <a:noFill/>
        </p:spPr>
        <p:txBody>
          <a:bodyPr/>
          <a:lstStyle/>
          <a:p>
            <a:fld id="{A578A72C-CDB5-41F9-BFC5-A5F27184489A}" type="slidenum">
              <a:rPr lang="en-US"/>
              <a:pPr/>
              <a:t>254</a:t>
            </a:fld>
            <a:endParaRPr lang="en-US"/>
          </a:p>
        </p:txBody>
      </p:sp>
      <p:sp>
        <p:nvSpPr>
          <p:cNvPr id="485379" name="Rectangle 2"/>
          <p:cNvSpPr>
            <a:spLocks noGrp="1" noRot="1" noChangeAspect="1" noChangeArrowheads="1" noTextEdit="1"/>
          </p:cNvSpPr>
          <p:nvPr>
            <p:ph type="sldImg"/>
          </p:nvPr>
        </p:nvSpPr>
        <p:spPr>
          <a:ln/>
        </p:spPr>
      </p:sp>
      <p:sp>
        <p:nvSpPr>
          <p:cNvPr id="485380" name="Rectangle 3"/>
          <p:cNvSpPr>
            <a:spLocks noGrp="1" noChangeArrowheads="1"/>
          </p:cNvSpPr>
          <p:nvPr>
            <p:ph type="body" idx="1"/>
          </p:nvPr>
        </p:nvSpPr>
        <p:spPr>
          <a:xfrm>
            <a:off x="914400" y="4343400"/>
            <a:ext cx="5029200" cy="457200"/>
          </a:xfrm>
          <a:noFill/>
          <a:ln/>
        </p:spPr>
        <p:txBody>
          <a:bodyPr/>
          <a:lstStyle/>
          <a:p>
            <a:r>
              <a:rPr lang="en-US" smtClean="0"/>
              <a:t>The next winter showed a similar pattern, so this pattern lasted two winters after Pinatubo.</a:t>
            </a:r>
          </a:p>
        </p:txBody>
      </p:sp>
    </p:spTree>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7"/>
          <p:cNvSpPr>
            <a:spLocks noGrp="1" noChangeArrowheads="1"/>
          </p:cNvSpPr>
          <p:nvPr>
            <p:ph type="sldNum" sz="quarter" idx="5"/>
          </p:nvPr>
        </p:nvSpPr>
        <p:spPr>
          <a:noFill/>
        </p:spPr>
        <p:txBody>
          <a:bodyPr/>
          <a:lstStyle/>
          <a:p>
            <a:fld id="{BE45A3E4-C676-48E2-B809-7D48126601E0}" type="slidenum">
              <a:rPr lang="en-US"/>
              <a:pPr/>
              <a:t>255</a:t>
            </a:fld>
            <a:endParaRPr lang="en-US"/>
          </a:p>
        </p:txBody>
      </p:sp>
      <p:sp>
        <p:nvSpPr>
          <p:cNvPr id="486403" name="Rectangle 2"/>
          <p:cNvSpPr>
            <a:spLocks noGrp="1" noRot="1" noChangeAspect="1" noChangeArrowheads="1" noTextEdit="1"/>
          </p:cNvSpPr>
          <p:nvPr>
            <p:ph type="sldImg"/>
          </p:nvPr>
        </p:nvSpPr>
        <p:spPr>
          <a:ln/>
        </p:spPr>
      </p:sp>
      <p:sp>
        <p:nvSpPr>
          <p:cNvPr id="486404" name="Rectangle 3"/>
          <p:cNvSpPr>
            <a:spLocks noGrp="1" noChangeArrowheads="1"/>
          </p:cNvSpPr>
          <p:nvPr>
            <p:ph type="body" idx="1"/>
          </p:nvPr>
        </p:nvSpPr>
        <p:spPr>
          <a:xfrm>
            <a:off x="914400" y="4343400"/>
            <a:ext cx="5029200" cy="1481138"/>
          </a:xfrm>
          <a:noFill/>
          <a:ln/>
        </p:spPr>
        <p:txBody>
          <a:bodyPr/>
          <a:lstStyle/>
          <a:p>
            <a:r>
              <a:rPr lang="en-US" smtClean="0"/>
              <a:t>This is the pattern after the previous large tropical eruption, El Chichón in 1982.  It is also similar, but there is also a large tropical warming, produced by the large El Niño that year.  Most scientists at the time attributed the warming over North America to the El Niño, but it is a response to the combination of the El Niño and the volcanic eruption.</a:t>
            </a:r>
          </a:p>
          <a:p>
            <a:endParaRPr lang="en-US" smtClean="0"/>
          </a:p>
          <a:p>
            <a:endParaRPr lang="en-US" smtClean="0"/>
          </a:p>
        </p:txBody>
      </p:sp>
    </p:spTree>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7"/>
          <p:cNvSpPr>
            <a:spLocks noGrp="1" noChangeArrowheads="1"/>
          </p:cNvSpPr>
          <p:nvPr>
            <p:ph type="sldNum" sz="quarter" idx="5"/>
          </p:nvPr>
        </p:nvSpPr>
        <p:spPr>
          <a:noFill/>
        </p:spPr>
        <p:txBody>
          <a:bodyPr/>
          <a:lstStyle/>
          <a:p>
            <a:fld id="{E4685682-787E-454F-8C21-274004CE49B3}" type="slidenum">
              <a:rPr lang="en-US"/>
              <a:pPr/>
              <a:t>256</a:t>
            </a:fld>
            <a:endParaRPr lang="en-US"/>
          </a:p>
        </p:txBody>
      </p:sp>
      <p:sp>
        <p:nvSpPr>
          <p:cNvPr id="487427" name="Rectangle 2"/>
          <p:cNvSpPr>
            <a:spLocks noGrp="1" noRot="1" noChangeAspect="1" noChangeArrowheads="1" noTextEdit="1"/>
          </p:cNvSpPr>
          <p:nvPr>
            <p:ph type="sldImg"/>
          </p:nvPr>
        </p:nvSpPr>
        <p:spPr>
          <a:ln/>
        </p:spPr>
      </p:sp>
      <p:sp>
        <p:nvSpPr>
          <p:cNvPr id="487428" name="Rectangle 3"/>
          <p:cNvSpPr>
            <a:spLocks noGrp="1" noChangeArrowheads="1"/>
          </p:cNvSpPr>
          <p:nvPr>
            <p:ph type="body" idx="1"/>
          </p:nvPr>
        </p:nvSpPr>
        <p:spPr>
          <a:xfrm>
            <a:off x="914400" y="4343400"/>
            <a:ext cx="5029200" cy="1536700"/>
          </a:xfrm>
          <a:noFill/>
          <a:ln/>
        </p:spPr>
        <p:txBody>
          <a:bodyPr/>
          <a:lstStyle/>
          <a:p>
            <a:r>
              <a:rPr lang="en-US" smtClean="0"/>
              <a:t>Previously Lough and Fritts (1987) found this pattern over the United States using tree rings.</a:t>
            </a:r>
          </a:p>
          <a:p>
            <a:endParaRPr lang="en-US" smtClean="0"/>
          </a:p>
          <a:p>
            <a:r>
              <a:rPr lang="en-US" smtClean="0"/>
              <a:t>Lough, J. M., and H. C. Fritts, An assessment of the possible effects of volcanic eruptions on North American climate using tree-ring data, 1602 to 1900 A.D, </a:t>
            </a:r>
            <a:r>
              <a:rPr lang="en-US" i="1" smtClean="0"/>
              <a:t>Climatic Change</a:t>
            </a:r>
            <a:r>
              <a:rPr lang="en-US" smtClean="0"/>
              <a:t>, </a:t>
            </a:r>
            <a:r>
              <a:rPr lang="en-US" i="1" smtClean="0"/>
              <a:t>10</a:t>
            </a:r>
            <a:r>
              <a:rPr lang="en-US" smtClean="0"/>
              <a:t>, 219-239, 1987.</a:t>
            </a:r>
          </a:p>
          <a:p>
            <a:endParaRPr lang="en-US" smtClean="0"/>
          </a:p>
        </p:txBody>
      </p:sp>
    </p:spTree>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Rectangle 7"/>
          <p:cNvSpPr>
            <a:spLocks noGrp="1" noChangeArrowheads="1"/>
          </p:cNvSpPr>
          <p:nvPr>
            <p:ph type="sldNum" sz="quarter" idx="5"/>
          </p:nvPr>
        </p:nvSpPr>
        <p:spPr>
          <a:noFill/>
        </p:spPr>
        <p:txBody>
          <a:bodyPr/>
          <a:lstStyle/>
          <a:p>
            <a:fld id="{2F51A74D-719D-4912-82DA-026B5B6666CF}" type="slidenum">
              <a:rPr lang="en-US"/>
              <a:pPr/>
              <a:t>257</a:t>
            </a:fld>
            <a:endParaRPr lang="en-US"/>
          </a:p>
        </p:txBody>
      </p:sp>
      <p:sp>
        <p:nvSpPr>
          <p:cNvPr id="488451" name="Rectangle 2"/>
          <p:cNvSpPr>
            <a:spLocks noGrp="1" noRot="1" noChangeAspect="1" noChangeArrowheads="1" noTextEdit="1"/>
          </p:cNvSpPr>
          <p:nvPr>
            <p:ph type="sldImg"/>
          </p:nvPr>
        </p:nvSpPr>
        <p:spPr>
          <a:ln/>
        </p:spPr>
      </p:sp>
      <p:sp>
        <p:nvSpPr>
          <p:cNvPr id="488452" name="Rectangle 3"/>
          <p:cNvSpPr>
            <a:spLocks noGrp="1" noChangeArrowheads="1"/>
          </p:cNvSpPr>
          <p:nvPr>
            <p:ph type="body" idx="1"/>
          </p:nvPr>
        </p:nvSpPr>
        <p:spPr>
          <a:xfrm>
            <a:off x="914400" y="4343400"/>
            <a:ext cx="5029200" cy="1298575"/>
          </a:xfrm>
          <a:noFill/>
          <a:ln/>
        </p:spPr>
        <p:txBody>
          <a:bodyPr/>
          <a:lstStyle/>
          <a:p>
            <a:r>
              <a:rPr lang="en-US" smtClean="0"/>
              <a:t>Robock and Mao (1992) using surface temperature data showed the pattern after every large eruption since Krakatau.  The average pattern looks much like the one after Pinatubo.</a:t>
            </a:r>
          </a:p>
          <a:p>
            <a:endParaRPr lang="en-US" smtClean="0"/>
          </a:p>
          <a:p>
            <a:r>
              <a:rPr lang="en-US" smtClean="0"/>
              <a:t>Robock, A., and J. Mao, Winter warming from large volcanic eruptions, </a:t>
            </a:r>
            <a:r>
              <a:rPr lang="en-US" i="1" smtClean="0"/>
              <a:t>Geophys. Res. Lett., 12</a:t>
            </a:r>
            <a:r>
              <a:rPr lang="en-US" smtClean="0"/>
              <a:t>, 2405-2408, 1992.</a:t>
            </a:r>
          </a:p>
        </p:txBody>
      </p:sp>
    </p:spTree>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Rectangle 7"/>
          <p:cNvSpPr>
            <a:spLocks noGrp="1" noChangeArrowheads="1"/>
          </p:cNvSpPr>
          <p:nvPr>
            <p:ph type="sldNum" sz="quarter" idx="5"/>
          </p:nvPr>
        </p:nvSpPr>
        <p:spPr>
          <a:noFill/>
        </p:spPr>
        <p:txBody>
          <a:bodyPr/>
          <a:lstStyle/>
          <a:p>
            <a:fld id="{36D381D7-FD55-4C3F-BCDD-03633BDA6136}" type="slidenum">
              <a:rPr lang="en-US"/>
              <a:pPr/>
              <a:t>258</a:t>
            </a:fld>
            <a:endParaRPr lang="en-US"/>
          </a:p>
        </p:txBody>
      </p:sp>
      <p:sp>
        <p:nvSpPr>
          <p:cNvPr id="489475" name="Rectangle 2"/>
          <p:cNvSpPr>
            <a:spLocks noGrp="1" noRot="1" noChangeAspect="1" noChangeArrowheads="1" noTextEdit="1"/>
          </p:cNvSpPr>
          <p:nvPr>
            <p:ph type="sldImg"/>
          </p:nvPr>
        </p:nvSpPr>
        <p:spPr>
          <a:ln/>
        </p:spPr>
      </p:sp>
      <p:sp>
        <p:nvSpPr>
          <p:cNvPr id="489476" name="Rectangle 3"/>
          <p:cNvSpPr>
            <a:spLocks noGrp="1" noChangeArrowheads="1"/>
          </p:cNvSpPr>
          <p:nvPr>
            <p:ph type="body" idx="1"/>
          </p:nvPr>
        </p:nvSpPr>
        <p:spPr>
          <a:xfrm>
            <a:off x="914400" y="4343400"/>
            <a:ext cx="5029200" cy="2759075"/>
          </a:xfrm>
          <a:noFill/>
          <a:ln/>
        </p:spPr>
        <p:txBody>
          <a:bodyPr/>
          <a:lstStyle/>
          <a:p>
            <a:r>
              <a:rPr lang="en-US" smtClean="0"/>
              <a:t>Thompson and Wallace (1998) showed that the Arctic Oscillation (AO, also know and the Northern Annular Mode or the North Atlantic Oscillation) is a dominant mode of atmospheric variability in the winter.  The positive mode corresponds to the pattern after the 1991 Pinatubo eruption.  We showed with climate model simulations that the stratospheric polar vortex (to right) is stronger (driven by the radiative forcing from the stratospheric aerosols).  The winter warming is caused by stronger winds bringing in warmer air from off the ocean.  Thus the changes in wind patterns are more important than changes in radiation in the winter, as there is little radiation to block, which is why it is winter in the first place.</a:t>
            </a:r>
          </a:p>
          <a:p>
            <a:endParaRPr lang="en-US" smtClean="0"/>
          </a:p>
          <a:p>
            <a:r>
              <a:rPr lang="en-US" smtClean="0"/>
              <a:t>Thompson, D. W. J., and J. M. Wallace, The Arctic Oscillation signature in the wintertime geopotential height and temperature fields, </a:t>
            </a:r>
            <a:r>
              <a:rPr lang="en-US" i="1" smtClean="0"/>
              <a:t>Geophys. Res. Lett.</a:t>
            </a:r>
            <a:r>
              <a:rPr lang="en-US" smtClean="0"/>
              <a:t>, </a:t>
            </a:r>
            <a:r>
              <a:rPr lang="en-US" i="1" smtClean="0"/>
              <a:t>25</a:t>
            </a:r>
            <a:r>
              <a:rPr lang="en-US" smtClean="0"/>
              <a:t>, 1297-1300, 1998.</a:t>
            </a:r>
          </a:p>
        </p:txBody>
      </p:sp>
    </p:spTree>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Rectangle 7"/>
          <p:cNvSpPr>
            <a:spLocks noGrp="1" noChangeArrowheads="1"/>
          </p:cNvSpPr>
          <p:nvPr>
            <p:ph type="sldNum" sz="quarter" idx="5"/>
          </p:nvPr>
        </p:nvSpPr>
        <p:spPr>
          <a:noFill/>
        </p:spPr>
        <p:txBody>
          <a:bodyPr/>
          <a:lstStyle/>
          <a:p>
            <a:fld id="{9FD6CA9C-8F36-4CC8-9534-E7EDE809AC91}" type="slidenum">
              <a:rPr lang="en-US"/>
              <a:pPr/>
              <a:t>259</a:t>
            </a:fld>
            <a:endParaRPr lang="en-US"/>
          </a:p>
        </p:txBody>
      </p:sp>
      <p:sp>
        <p:nvSpPr>
          <p:cNvPr id="490499" name="Rectangle 2"/>
          <p:cNvSpPr>
            <a:spLocks noGrp="1" noRot="1" noChangeAspect="1" noChangeArrowheads="1" noTextEdit="1"/>
          </p:cNvSpPr>
          <p:nvPr>
            <p:ph type="sldImg"/>
          </p:nvPr>
        </p:nvSpPr>
        <p:spPr>
          <a:ln/>
        </p:spPr>
      </p:sp>
      <p:sp>
        <p:nvSpPr>
          <p:cNvPr id="490500" name="Rectangle 3"/>
          <p:cNvSpPr>
            <a:spLocks noGrp="1" noChangeArrowheads="1"/>
          </p:cNvSpPr>
          <p:nvPr>
            <p:ph type="body" idx="1"/>
          </p:nvPr>
        </p:nvSpPr>
        <p:spPr>
          <a:xfrm>
            <a:off x="914400" y="4343400"/>
            <a:ext cx="5029200" cy="274638"/>
          </a:xfrm>
          <a:noFill/>
          <a:ln/>
        </p:spPr>
        <p:txBody>
          <a:bodyPr/>
          <a:lstStyle/>
          <a:p>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p:cNvSpPr>
            <a:spLocks noGrp="1" noChangeArrowheads="1"/>
          </p:cNvSpPr>
          <p:nvPr>
            <p:ph type="sldNum" sz="quarter" idx="5"/>
          </p:nvPr>
        </p:nvSpPr>
        <p:spPr>
          <a:noFill/>
        </p:spPr>
        <p:txBody>
          <a:bodyPr/>
          <a:lstStyle/>
          <a:p>
            <a:fld id="{73B21F2A-5669-4E69-AC79-007DB1E3F1B2}" type="slidenum">
              <a:rPr lang="en-US"/>
              <a:pPr/>
              <a:t>26</a:t>
            </a:fld>
            <a:endParaRPr lang="en-US"/>
          </a:p>
        </p:txBody>
      </p:sp>
      <p:sp>
        <p:nvSpPr>
          <p:cNvPr id="288771" name="Rectangle 2"/>
          <p:cNvSpPr>
            <a:spLocks noGrp="1" noRot="1" noChangeAspect="1" noChangeArrowheads="1" noTextEdit="1"/>
          </p:cNvSpPr>
          <p:nvPr>
            <p:ph type="sldImg"/>
          </p:nvPr>
        </p:nvSpPr>
        <p:spPr>
          <a:ln/>
        </p:spPr>
      </p:sp>
      <p:sp>
        <p:nvSpPr>
          <p:cNvPr id="288772" name="Rectangle 3"/>
          <p:cNvSpPr>
            <a:spLocks noGrp="1" noChangeArrowheads="1"/>
          </p:cNvSpPr>
          <p:nvPr>
            <p:ph type="body" idx="1"/>
          </p:nvPr>
        </p:nvSpPr>
        <p:spPr>
          <a:xfrm>
            <a:off x="685800" y="4343400"/>
            <a:ext cx="5486400" cy="274638"/>
          </a:xfrm>
          <a:noFill/>
          <a:ln/>
        </p:spPr>
        <p:txBody>
          <a:bodyPr/>
          <a:lstStyle/>
          <a:p>
            <a:endParaRPr lang="en-US" smtClean="0"/>
          </a:p>
        </p:txBody>
      </p:sp>
    </p:spTree>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Rectangle 7"/>
          <p:cNvSpPr>
            <a:spLocks noGrp="1" noChangeArrowheads="1"/>
          </p:cNvSpPr>
          <p:nvPr>
            <p:ph type="sldNum" sz="quarter" idx="5"/>
          </p:nvPr>
        </p:nvSpPr>
        <p:spPr>
          <a:noFill/>
        </p:spPr>
        <p:txBody>
          <a:bodyPr/>
          <a:lstStyle/>
          <a:p>
            <a:fld id="{85DCA574-B055-4430-9447-1E9031E2A92D}" type="slidenum">
              <a:rPr lang="en-US"/>
              <a:pPr/>
              <a:t>260</a:t>
            </a:fld>
            <a:endParaRPr lang="en-US"/>
          </a:p>
        </p:txBody>
      </p:sp>
      <p:sp>
        <p:nvSpPr>
          <p:cNvPr id="491523" name="Rectangle 2"/>
          <p:cNvSpPr>
            <a:spLocks noGrp="1" noRot="1" noChangeAspect="1" noChangeArrowheads="1" noTextEdit="1"/>
          </p:cNvSpPr>
          <p:nvPr>
            <p:ph type="sldImg"/>
          </p:nvPr>
        </p:nvSpPr>
        <p:spPr>
          <a:ln/>
        </p:spPr>
      </p:sp>
      <p:sp>
        <p:nvSpPr>
          <p:cNvPr id="491524" name="Rectangle 3"/>
          <p:cNvSpPr>
            <a:spLocks noGrp="1" noChangeArrowheads="1"/>
          </p:cNvSpPr>
          <p:nvPr>
            <p:ph type="body" idx="1"/>
          </p:nvPr>
        </p:nvSpPr>
        <p:spPr>
          <a:xfrm>
            <a:off x="914400" y="4343400"/>
            <a:ext cx="5029200" cy="3235325"/>
          </a:xfrm>
          <a:noFill/>
          <a:ln/>
        </p:spPr>
        <p:txBody>
          <a:bodyPr/>
          <a:lstStyle/>
          <a:p>
            <a:r>
              <a:rPr lang="en-US" dirty="0" smtClean="0"/>
              <a:t>This diagram shows three different ways that volcanic eruptions can produce a positive AO and winter warming.  Heating of the tropical lower stratosphere produces and enhanced height gradient, as does polar cooling from ozone depletion caused by the eruption.  Surface temperature effects also strengthen the polar vortex by changing the wave driving.  For more details, see Stenchikov et al. (2002, 2004).</a:t>
            </a:r>
          </a:p>
          <a:p>
            <a:endParaRPr lang="en-US" dirty="0" smtClean="0"/>
          </a:p>
          <a:p>
            <a:r>
              <a:rPr lang="en-US" dirty="0" smtClean="0"/>
              <a:t>Stenchikov, </a:t>
            </a:r>
            <a:r>
              <a:rPr lang="en-US" dirty="0" err="1" smtClean="0"/>
              <a:t>Georgiy</a:t>
            </a:r>
            <a:r>
              <a:rPr lang="en-US" dirty="0" smtClean="0"/>
              <a:t>, Alan Robock, V. </a:t>
            </a:r>
            <a:r>
              <a:rPr lang="en-US" dirty="0" err="1" smtClean="0"/>
              <a:t>Ramaswamy</a:t>
            </a:r>
            <a:r>
              <a:rPr lang="en-US" dirty="0" smtClean="0"/>
              <a:t>, M. Daniel Schwarzkopf, Kevin Hamilton, and S. </a:t>
            </a:r>
            <a:r>
              <a:rPr lang="en-US" dirty="0" err="1" smtClean="0"/>
              <a:t>Ramachandran</a:t>
            </a:r>
            <a:r>
              <a:rPr lang="en-US" dirty="0" smtClean="0"/>
              <a:t>, 2002:  Arctic Oscillation response to the 1991 Mount Pinatubo eruption: Effects of volcanic aerosols and ozone depletion.  </a:t>
            </a:r>
            <a:r>
              <a:rPr lang="en-US" i="1" dirty="0" smtClean="0"/>
              <a:t>J. </a:t>
            </a:r>
            <a:r>
              <a:rPr lang="en-US" i="1" dirty="0" err="1" smtClean="0"/>
              <a:t>Geophys</a:t>
            </a:r>
            <a:r>
              <a:rPr lang="en-US" i="1" dirty="0" smtClean="0"/>
              <a:t>. Res.</a:t>
            </a:r>
            <a:r>
              <a:rPr lang="en-US" dirty="0" smtClean="0"/>
              <a:t>, </a:t>
            </a:r>
            <a:r>
              <a:rPr lang="en-US" b="1" dirty="0" smtClean="0"/>
              <a:t>107 (D24)</a:t>
            </a:r>
            <a:r>
              <a:rPr lang="en-US" dirty="0" smtClean="0"/>
              <a:t>, 4803, doi:10.1029/2002JD002090.</a:t>
            </a:r>
          </a:p>
          <a:p>
            <a:endParaRPr lang="en-US" dirty="0" smtClean="0"/>
          </a:p>
          <a:p>
            <a:r>
              <a:rPr lang="en-US" dirty="0" smtClean="0"/>
              <a:t>Stenchikov, </a:t>
            </a:r>
            <a:r>
              <a:rPr lang="en-US" dirty="0" err="1" smtClean="0"/>
              <a:t>Georgiy</a:t>
            </a:r>
            <a:r>
              <a:rPr lang="en-US" dirty="0" smtClean="0"/>
              <a:t>, Kevin Hamilton, Alan Robock, V. </a:t>
            </a:r>
            <a:r>
              <a:rPr lang="en-US" dirty="0" err="1" smtClean="0"/>
              <a:t>Ramaswamy</a:t>
            </a:r>
            <a:r>
              <a:rPr lang="en-US" dirty="0" smtClean="0"/>
              <a:t>, and M. Daniel Schwarzkopf, 2004: Arctic Oscillation response to the 1991 Pinatubo eruption in the SKYHI GCM with a realistic Quasi-Biennial Oscillation.  </a:t>
            </a:r>
            <a:r>
              <a:rPr lang="en-US" i="1" dirty="0" smtClean="0"/>
              <a:t>J. </a:t>
            </a:r>
            <a:r>
              <a:rPr lang="en-US" i="1" dirty="0" err="1" smtClean="0"/>
              <a:t>Geophys</a:t>
            </a:r>
            <a:r>
              <a:rPr lang="en-US" i="1" dirty="0" smtClean="0"/>
              <a:t>. Res.</a:t>
            </a:r>
            <a:r>
              <a:rPr lang="en-US" dirty="0" smtClean="0"/>
              <a:t>,</a:t>
            </a:r>
            <a:r>
              <a:rPr lang="en-US" b="1" dirty="0" smtClean="0"/>
              <a:t> 109</a:t>
            </a:r>
            <a:r>
              <a:rPr lang="en-US" dirty="0" smtClean="0"/>
              <a:t>, D03112, </a:t>
            </a:r>
            <a:r>
              <a:rPr lang="en-US" dirty="0" err="1" smtClean="0"/>
              <a:t>doi</a:t>
            </a:r>
            <a:r>
              <a:rPr lang="en-US" dirty="0" smtClean="0"/>
              <a:t>: 10.1029/2003JD003699.</a:t>
            </a:r>
          </a:p>
        </p:txBody>
      </p:sp>
    </p:spTree>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Rectangle 7"/>
          <p:cNvSpPr>
            <a:spLocks noGrp="1" noChangeArrowheads="1"/>
          </p:cNvSpPr>
          <p:nvPr>
            <p:ph type="sldNum" sz="quarter" idx="5"/>
          </p:nvPr>
        </p:nvSpPr>
        <p:spPr>
          <a:noFill/>
        </p:spPr>
        <p:txBody>
          <a:bodyPr/>
          <a:lstStyle/>
          <a:p>
            <a:fld id="{E162787E-1999-4404-9CE3-4D1B9677B10A}" type="slidenum">
              <a:rPr lang="en-US"/>
              <a:pPr/>
              <a:t>261</a:t>
            </a:fld>
            <a:endParaRPr lang="en-US"/>
          </a:p>
        </p:txBody>
      </p:sp>
      <p:sp>
        <p:nvSpPr>
          <p:cNvPr id="492547" name="Rectangle 2"/>
          <p:cNvSpPr>
            <a:spLocks noGrp="1" noRot="1" noChangeAspect="1" noChangeArrowheads="1" noTextEdit="1"/>
          </p:cNvSpPr>
          <p:nvPr>
            <p:ph type="sldImg"/>
          </p:nvPr>
        </p:nvSpPr>
        <p:spPr>
          <a:ln/>
        </p:spPr>
      </p:sp>
      <p:sp>
        <p:nvSpPr>
          <p:cNvPr id="492548" name="Rectangle 3"/>
          <p:cNvSpPr>
            <a:spLocks noGrp="1" noChangeArrowheads="1"/>
          </p:cNvSpPr>
          <p:nvPr>
            <p:ph type="body" idx="1"/>
          </p:nvPr>
        </p:nvSpPr>
        <p:spPr>
          <a:xfrm>
            <a:off x="914400" y="4343400"/>
            <a:ext cx="5029200" cy="1663700"/>
          </a:xfrm>
          <a:noFill/>
          <a:ln/>
        </p:spPr>
        <p:txBody>
          <a:bodyPr/>
          <a:lstStyle/>
          <a:p>
            <a:r>
              <a:rPr lang="en-US" dirty="0" smtClean="0"/>
              <a:t>Volcanic aerosols serve as surfaces for heterogeneous chemistry, which destroys ozone, liberating anthropogenic chlorine, in the same way that the Antarctic Ozone Hole is produced.  But in this case, you do not need polar stratospheric clouds, and the destruction can take place at lower latitudes.  Figure from Solomon (1999).</a:t>
            </a:r>
          </a:p>
          <a:p>
            <a:endParaRPr lang="en-US" dirty="0" smtClean="0"/>
          </a:p>
          <a:p>
            <a:r>
              <a:rPr lang="en-US" dirty="0" smtClean="0"/>
              <a:t>Solomon, S., Stratospheric ozone depletion: A review of concepts and history, </a:t>
            </a:r>
            <a:r>
              <a:rPr lang="en-US" i="1" dirty="0" smtClean="0"/>
              <a:t>Rev. </a:t>
            </a:r>
            <a:r>
              <a:rPr lang="en-US" i="1" dirty="0" err="1" smtClean="0"/>
              <a:t>Geophys</a:t>
            </a:r>
            <a:r>
              <a:rPr lang="en-US" i="1" dirty="0" smtClean="0"/>
              <a:t>.</a:t>
            </a:r>
            <a:r>
              <a:rPr lang="en-US" dirty="0" smtClean="0"/>
              <a:t>, </a:t>
            </a:r>
            <a:r>
              <a:rPr lang="en-US" i="1" dirty="0" smtClean="0"/>
              <a:t>37</a:t>
            </a:r>
            <a:r>
              <a:rPr lang="en-US" dirty="0" smtClean="0"/>
              <a:t>, 275-316, 1999.</a:t>
            </a:r>
          </a:p>
        </p:txBody>
      </p:sp>
    </p:spTree>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Rectangle 7"/>
          <p:cNvSpPr>
            <a:spLocks noGrp="1" noChangeArrowheads="1"/>
          </p:cNvSpPr>
          <p:nvPr>
            <p:ph type="sldNum" sz="quarter" idx="5"/>
          </p:nvPr>
        </p:nvSpPr>
        <p:spPr>
          <a:noFill/>
        </p:spPr>
        <p:txBody>
          <a:bodyPr/>
          <a:lstStyle/>
          <a:p>
            <a:fld id="{9950EA64-9C39-4284-858C-27A69753BC48}" type="slidenum">
              <a:rPr lang="en-US"/>
              <a:pPr/>
              <a:t>262</a:t>
            </a:fld>
            <a:endParaRPr lang="en-US"/>
          </a:p>
        </p:txBody>
      </p:sp>
      <p:sp>
        <p:nvSpPr>
          <p:cNvPr id="493571" name="Rectangle 2"/>
          <p:cNvSpPr>
            <a:spLocks noGrp="1" noRot="1" noChangeAspect="1" noChangeArrowheads="1" noTextEdit="1"/>
          </p:cNvSpPr>
          <p:nvPr>
            <p:ph type="sldImg"/>
          </p:nvPr>
        </p:nvSpPr>
        <p:spPr>
          <a:ln/>
        </p:spPr>
      </p:sp>
      <p:sp>
        <p:nvSpPr>
          <p:cNvPr id="493572" name="Rectangle 3"/>
          <p:cNvSpPr>
            <a:spLocks noGrp="1" noChangeArrowheads="1"/>
          </p:cNvSpPr>
          <p:nvPr>
            <p:ph type="body" idx="1"/>
          </p:nvPr>
        </p:nvSpPr>
        <p:spPr>
          <a:xfrm>
            <a:off x="914400" y="4343400"/>
            <a:ext cx="5029200" cy="1774825"/>
          </a:xfrm>
          <a:noFill/>
          <a:ln/>
        </p:spPr>
        <p:txBody>
          <a:bodyPr/>
          <a:lstStyle/>
          <a:p>
            <a:r>
              <a:rPr lang="en-US" smtClean="0"/>
              <a:t>This volcanic effect on ozone can only take place when there is enough anthropogenic chlorine in the stratosphere, roughly from1980 to 2040.</a:t>
            </a:r>
          </a:p>
          <a:p>
            <a:endParaRPr lang="en-US" smtClean="0"/>
          </a:p>
          <a:p>
            <a:r>
              <a:rPr lang="en-US" smtClean="0"/>
              <a:t>The bottom panel shows how it is necessary to include the effects of volcanic eruptions to correctly model the recent ozone depletion.</a:t>
            </a:r>
          </a:p>
          <a:p>
            <a:endParaRPr lang="en-US" smtClean="0"/>
          </a:p>
          <a:p>
            <a:r>
              <a:rPr lang="en-US" smtClean="0"/>
              <a:t>Solomon, S., Stratospheric ozone depletion: A review of concepts and history, </a:t>
            </a:r>
            <a:r>
              <a:rPr lang="en-US" i="1" smtClean="0"/>
              <a:t>Rev. Geophys.</a:t>
            </a:r>
            <a:r>
              <a:rPr lang="en-US" smtClean="0"/>
              <a:t>, </a:t>
            </a:r>
            <a:r>
              <a:rPr lang="en-US" i="1" smtClean="0"/>
              <a:t>37</a:t>
            </a:r>
            <a:r>
              <a:rPr lang="en-US" smtClean="0"/>
              <a:t>, 275-316, 1999.</a:t>
            </a:r>
          </a:p>
        </p:txBody>
      </p:sp>
    </p:spTree>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7"/>
          <p:cNvSpPr>
            <a:spLocks noGrp="1" noChangeArrowheads="1"/>
          </p:cNvSpPr>
          <p:nvPr>
            <p:ph type="sldNum" sz="quarter" idx="5"/>
          </p:nvPr>
        </p:nvSpPr>
        <p:spPr>
          <a:noFill/>
        </p:spPr>
        <p:txBody>
          <a:bodyPr/>
          <a:lstStyle/>
          <a:p>
            <a:fld id="{AE499E54-8E18-42C0-9A9D-C05DBDDC4FED}" type="slidenum">
              <a:rPr lang="en-US"/>
              <a:pPr/>
              <a:t>263</a:t>
            </a:fld>
            <a:endParaRPr lang="en-US"/>
          </a:p>
        </p:txBody>
      </p:sp>
      <p:sp>
        <p:nvSpPr>
          <p:cNvPr id="494595" name="Rectangle 2"/>
          <p:cNvSpPr>
            <a:spLocks noGrp="1" noRot="1" noChangeAspect="1" noChangeArrowheads="1" noTextEdit="1"/>
          </p:cNvSpPr>
          <p:nvPr>
            <p:ph type="sldImg"/>
          </p:nvPr>
        </p:nvSpPr>
        <p:spPr>
          <a:ln/>
        </p:spPr>
      </p:sp>
      <p:sp>
        <p:nvSpPr>
          <p:cNvPr id="494596" name="Rectangle 3"/>
          <p:cNvSpPr>
            <a:spLocks noGrp="1" noChangeArrowheads="1"/>
          </p:cNvSpPr>
          <p:nvPr>
            <p:ph type="body" idx="1"/>
          </p:nvPr>
        </p:nvSpPr>
        <p:spPr>
          <a:xfrm>
            <a:off x="685800" y="4343400"/>
            <a:ext cx="5486400" cy="274638"/>
          </a:xfrm>
          <a:noFill/>
          <a:ln/>
        </p:spPr>
        <p:txBody>
          <a:bodyPr/>
          <a:lstStyle/>
          <a:p>
            <a:endParaRPr lang="en-US" smtClean="0"/>
          </a:p>
        </p:txBody>
      </p:sp>
    </p:spTree>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Rectangle 7"/>
          <p:cNvSpPr>
            <a:spLocks noGrp="1" noChangeArrowheads="1"/>
          </p:cNvSpPr>
          <p:nvPr>
            <p:ph type="sldNum" sz="quarter" idx="5"/>
          </p:nvPr>
        </p:nvSpPr>
        <p:spPr>
          <a:noFill/>
        </p:spPr>
        <p:txBody>
          <a:bodyPr/>
          <a:lstStyle/>
          <a:p>
            <a:fld id="{5352116A-60C4-4102-A8FF-9BE55E3E1130}" type="slidenum">
              <a:rPr lang="en-US"/>
              <a:pPr/>
              <a:t>264</a:t>
            </a:fld>
            <a:endParaRPr lang="en-US"/>
          </a:p>
        </p:txBody>
      </p:sp>
      <p:sp>
        <p:nvSpPr>
          <p:cNvPr id="495619" name="Rectangle 2"/>
          <p:cNvSpPr>
            <a:spLocks noGrp="1" noRot="1" noChangeAspect="1" noChangeArrowheads="1" noTextEdit="1"/>
          </p:cNvSpPr>
          <p:nvPr>
            <p:ph type="sldImg"/>
          </p:nvPr>
        </p:nvSpPr>
        <p:spPr>
          <a:ln/>
        </p:spPr>
      </p:sp>
      <p:sp>
        <p:nvSpPr>
          <p:cNvPr id="495620" name="Rectangle 3"/>
          <p:cNvSpPr>
            <a:spLocks noGrp="1" noChangeArrowheads="1"/>
          </p:cNvSpPr>
          <p:nvPr>
            <p:ph type="body" idx="1"/>
          </p:nvPr>
        </p:nvSpPr>
        <p:spPr>
          <a:xfrm>
            <a:off x="914400" y="4343400"/>
            <a:ext cx="5029200" cy="2195513"/>
          </a:xfrm>
          <a:noFill/>
          <a:ln/>
        </p:spPr>
        <p:txBody>
          <a:bodyPr/>
          <a:lstStyle/>
          <a:p>
            <a:r>
              <a:rPr lang="en-US" smtClean="0"/>
              <a:t>This shows the stratospheric temperature again, but broken up into four equal-area latitude bands.  After both El Chichón and Pinatubo it can be seen that the tropics warm more than the northern latitudes, producing a larger pole-equator temperature gradient. Fig. 11b from Robock (2000).</a:t>
            </a:r>
          </a:p>
          <a:p>
            <a:endParaRPr lang="en-US" smtClean="0"/>
          </a:p>
          <a:p>
            <a:r>
              <a:rPr lang="en-US" smtClean="0"/>
              <a:t>Robock, Alan, 2000:  Volcanic eruptions and climate. </a:t>
            </a:r>
            <a:r>
              <a:rPr lang="en-US" i="1" smtClean="0"/>
              <a:t>Rev. Geophys.</a:t>
            </a:r>
            <a:r>
              <a:rPr lang="en-US" smtClean="0"/>
              <a:t>, </a:t>
            </a:r>
            <a:r>
              <a:rPr lang="en-US" b="1" smtClean="0"/>
              <a:t>38</a:t>
            </a:r>
            <a:r>
              <a:rPr lang="en-US" smtClean="0"/>
              <a:t>, 191-219. </a:t>
            </a:r>
          </a:p>
          <a:p>
            <a:endParaRPr lang="en-US" smtClean="0"/>
          </a:p>
          <a:p>
            <a:endParaRPr lang="en-US" smtClean="0"/>
          </a:p>
          <a:p>
            <a:endParaRPr lang="en-US" smtClean="0"/>
          </a:p>
        </p:txBody>
      </p:sp>
    </p:spTree>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Rectangle 7"/>
          <p:cNvSpPr>
            <a:spLocks noGrp="1" noChangeArrowheads="1"/>
          </p:cNvSpPr>
          <p:nvPr>
            <p:ph type="sldNum" sz="quarter" idx="5"/>
          </p:nvPr>
        </p:nvSpPr>
        <p:spPr>
          <a:noFill/>
        </p:spPr>
        <p:txBody>
          <a:bodyPr/>
          <a:lstStyle/>
          <a:p>
            <a:fld id="{4D7D53CC-EC22-47C7-B138-82C6B7534C98}" type="slidenum">
              <a:rPr lang="en-US"/>
              <a:pPr/>
              <a:t>265</a:t>
            </a:fld>
            <a:endParaRPr lang="en-US"/>
          </a:p>
        </p:txBody>
      </p:sp>
      <p:sp>
        <p:nvSpPr>
          <p:cNvPr id="496643" name="Rectangle 2"/>
          <p:cNvSpPr>
            <a:spLocks noGrp="1" noRot="1" noChangeAspect="1" noChangeArrowheads="1" noTextEdit="1"/>
          </p:cNvSpPr>
          <p:nvPr>
            <p:ph type="sldImg"/>
          </p:nvPr>
        </p:nvSpPr>
        <p:spPr>
          <a:ln/>
        </p:spPr>
      </p:sp>
      <p:sp>
        <p:nvSpPr>
          <p:cNvPr id="496644" name="Rectangle 3"/>
          <p:cNvSpPr>
            <a:spLocks noGrp="1" noChangeArrowheads="1"/>
          </p:cNvSpPr>
          <p:nvPr>
            <p:ph type="body" idx="1"/>
          </p:nvPr>
        </p:nvSpPr>
        <p:spPr>
          <a:xfrm>
            <a:off x="914400" y="4343400"/>
            <a:ext cx="5029200" cy="1901825"/>
          </a:xfrm>
          <a:noFill/>
          <a:ln/>
        </p:spPr>
        <p:txBody>
          <a:bodyPr/>
          <a:lstStyle/>
          <a:p>
            <a:r>
              <a:rPr lang="en-US" smtClean="0"/>
              <a:t>These are the observed stratospheric and mid-tropospheric circulation anomalies for the two winters following Pinatubo.  Fig. 5 from Stenchikov et al. (2004).</a:t>
            </a:r>
          </a:p>
          <a:p>
            <a:endParaRPr lang="en-US" smtClean="0"/>
          </a:p>
          <a:p>
            <a:r>
              <a:rPr lang="en-US" smtClean="0"/>
              <a:t>Stenchikov, Georgiy, Kevin Hamilton, Alan Robock, V. Ramaswamy, and M. Daniel Schwarzkopf, 2004: Arctic Oscillation response to the 1991 Pinatubo eruption in the SKYHI GCM with a realistic Quasi-Biennial Oscillation.  </a:t>
            </a:r>
            <a:r>
              <a:rPr lang="en-US" i="1" smtClean="0"/>
              <a:t>J. Geophys. Res.</a:t>
            </a:r>
            <a:r>
              <a:rPr lang="en-US" smtClean="0"/>
              <a:t>,</a:t>
            </a:r>
            <a:r>
              <a:rPr lang="en-US" b="1" smtClean="0"/>
              <a:t> 109</a:t>
            </a:r>
            <a:r>
              <a:rPr lang="en-US" smtClean="0"/>
              <a:t>, D03112, doi: 10.1029/2003JD003699.</a:t>
            </a:r>
          </a:p>
          <a:p>
            <a:endParaRPr lang="en-US" smtClean="0"/>
          </a:p>
        </p:txBody>
      </p:sp>
    </p:spTree>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7"/>
          <p:cNvSpPr>
            <a:spLocks noGrp="1" noChangeArrowheads="1"/>
          </p:cNvSpPr>
          <p:nvPr>
            <p:ph type="sldNum" sz="quarter" idx="5"/>
          </p:nvPr>
        </p:nvSpPr>
        <p:spPr>
          <a:noFill/>
        </p:spPr>
        <p:txBody>
          <a:bodyPr/>
          <a:lstStyle/>
          <a:p>
            <a:fld id="{93D7C2DA-61A1-46F4-B17B-4C332552ADC6}" type="slidenum">
              <a:rPr lang="en-US"/>
              <a:pPr/>
              <a:t>266</a:t>
            </a:fld>
            <a:endParaRPr lang="en-US"/>
          </a:p>
        </p:txBody>
      </p:sp>
      <p:sp>
        <p:nvSpPr>
          <p:cNvPr id="497667" name="Rectangle 2"/>
          <p:cNvSpPr>
            <a:spLocks noGrp="1" noRot="1" noChangeAspect="1" noChangeArrowheads="1" noTextEdit="1"/>
          </p:cNvSpPr>
          <p:nvPr>
            <p:ph type="sldImg"/>
          </p:nvPr>
        </p:nvSpPr>
        <p:spPr>
          <a:ln/>
        </p:spPr>
      </p:sp>
      <p:sp>
        <p:nvSpPr>
          <p:cNvPr id="497668" name="Rectangle 3"/>
          <p:cNvSpPr>
            <a:spLocks noGrp="1" noChangeArrowheads="1"/>
          </p:cNvSpPr>
          <p:nvPr>
            <p:ph type="body" idx="1"/>
          </p:nvPr>
        </p:nvSpPr>
        <p:spPr>
          <a:xfrm>
            <a:off x="914400" y="4343400"/>
            <a:ext cx="5029200" cy="2433638"/>
          </a:xfrm>
          <a:noFill/>
          <a:ln/>
        </p:spPr>
        <p:txBody>
          <a:bodyPr/>
          <a:lstStyle/>
          <a:p>
            <a:r>
              <a:rPr lang="en-US" smtClean="0"/>
              <a:t>These are the simulated anomalies, including the effects of the quasi-biennial oscillation (QBO). Fig. 6 from Stenchikov et al. (2004).</a:t>
            </a:r>
          </a:p>
          <a:p>
            <a:endParaRPr lang="en-US" smtClean="0"/>
          </a:p>
          <a:p>
            <a:r>
              <a:rPr lang="en-US" smtClean="0"/>
              <a:t>Stenchikov, Georgiy, Kevin Hamilton, Alan Robock, V. Ramaswamy, and M. Daniel Schwarzkopf, 2004: Arctic Oscillation response to the 1991 Pinatubo eruption in the SKYHI GCM with a realistic Quasi-Biennial Oscillation.  </a:t>
            </a:r>
            <a:r>
              <a:rPr lang="en-US" i="1" smtClean="0"/>
              <a:t>J. Geophys. Res.</a:t>
            </a:r>
            <a:r>
              <a:rPr lang="en-US" smtClean="0"/>
              <a:t>,</a:t>
            </a:r>
            <a:r>
              <a:rPr lang="en-US" b="1" smtClean="0"/>
              <a:t> 109</a:t>
            </a:r>
            <a:r>
              <a:rPr lang="en-US" smtClean="0"/>
              <a:t>, D03112, doi: 10.1029/2003JD003699.</a:t>
            </a:r>
          </a:p>
          <a:p>
            <a:endParaRPr lang="en-US" smtClean="0"/>
          </a:p>
          <a:p>
            <a:endParaRPr lang="en-US" smtClean="0"/>
          </a:p>
          <a:p>
            <a:endParaRPr lang="en-US" smtClean="0"/>
          </a:p>
          <a:p>
            <a:endParaRPr lang="en-US" smtClean="0"/>
          </a:p>
        </p:txBody>
      </p:sp>
    </p:spTree>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Rectangle 7"/>
          <p:cNvSpPr>
            <a:spLocks noGrp="1" noChangeArrowheads="1"/>
          </p:cNvSpPr>
          <p:nvPr>
            <p:ph type="sldNum" sz="quarter" idx="5"/>
          </p:nvPr>
        </p:nvSpPr>
        <p:spPr>
          <a:noFill/>
        </p:spPr>
        <p:txBody>
          <a:bodyPr/>
          <a:lstStyle/>
          <a:p>
            <a:fld id="{752609DD-67D5-4BE8-8319-FE1446179048}" type="slidenum">
              <a:rPr lang="en-US"/>
              <a:pPr/>
              <a:t>267</a:t>
            </a:fld>
            <a:endParaRPr lang="en-US"/>
          </a:p>
        </p:txBody>
      </p:sp>
      <p:sp>
        <p:nvSpPr>
          <p:cNvPr id="498691" name="Rectangle 2"/>
          <p:cNvSpPr>
            <a:spLocks noGrp="1" noRot="1" noChangeAspect="1" noChangeArrowheads="1" noTextEdit="1"/>
          </p:cNvSpPr>
          <p:nvPr>
            <p:ph type="sldImg"/>
          </p:nvPr>
        </p:nvSpPr>
        <p:spPr>
          <a:ln/>
        </p:spPr>
      </p:sp>
      <p:sp>
        <p:nvSpPr>
          <p:cNvPr id="498692" name="Rectangle 3"/>
          <p:cNvSpPr>
            <a:spLocks noGrp="1" noChangeArrowheads="1"/>
          </p:cNvSpPr>
          <p:nvPr>
            <p:ph type="body" idx="1"/>
          </p:nvPr>
        </p:nvSpPr>
        <p:spPr>
          <a:xfrm>
            <a:off x="914400" y="4343400"/>
            <a:ext cx="5029200" cy="274638"/>
          </a:xfrm>
          <a:noFill/>
          <a:ln/>
        </p:spPr>
        <p:txBody>
          <a:bodyPr/>
          <a:lstStyle/>
          <a:p>
            <a:r>
              <a:rPr lang="en-US" smtClean="0"/>
              <a:t>These are the observed surface air temperature anomalies following Pinatubo.</a:t>
            </a:r>
          </a:p>
        </p:txBody>
      </p:sp>
    </p:spTree>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Rectangle 7"/>
          <p:cNvSpPr>
            <a:spLocks noGrp="1" noChangeArrowheads="1"/>
          </p:cNvSpPr>
          <p:nvPr>
            <p:ph type="sldNum" sz="quarter" idx="5"/>
          </p:nvPr>
        </p:nvSpPr>
        <p:spPr>
          <a:noFill/>
        </p:spPr>
        <p:txBody>
          <a:bodyPr/>
          <a:lstStyle/>
          <a:p>
            <a:fld id="{DE371912-9B9F-4C7F-B0BF-0B30A1BA78DB}" type="slidenum">
              <a:rPr lang="en-US"/>
              <a:pPr/>
              <a:t>268</a:t>
            </a:fld>
            <a:endParaRPr lang="en-US"/>
          </a:p>
        </p:txBody>
      </p:sp>
      <p:sp>
        <p:nvSpPr>
          <p:cNvPr id="499715" name="Rectangle 2"/>
          <p:cNvSpPr>
            <a:spLocks noGrp="1" noRot="1" noChangeAspect="1" noChangeArrowheads="1" noTextEdit="1"/>
          </p:cNvSpPr>
          <p:nvPr>
            <p:ph type="sldImg"/>
          </p:nvPr>
        </p:nvSpPr>
        <p:spPr>
          <a:ln/>
        </p:spPr>
      </p:sp>
      <p:sp>
        <p:nvSpPr>
          <p:cNvPr id="499716" name="Rectangle 3"/>
          <p:cNvSpPr>
            <a:spLocks noGrp="1" noChangeArrowheads="1"/>
          </p:cNvSpPr>
          <p:nvPr>
            <p:ph type="body" idx="1"/>
          </p:nvPr>
        </p:nvSpPr>
        <p:spPr>
          <a:xfrm>
            <a:off x="914400" y="4343400"/>
            <a:ext cx="5029200" cy="2195513"/>
          </a:xfrm>
          <a:noFill/>
          <a:ln/>
        </p:spPr>
        <p:txBody>
          <a:bodyPr/>
          <a:lstStyle/>
          <a:p>
            <a:r>
              <a:rPr lang="en-US" smtClean="0"/>
              <a:t>These are the simulated surface air temperature anomalies following Pinatubo, including the QBO. Fig. 7 from Stenchikov et al. (2004).</a:t>
            </a:r>
          </a:p>
          <a:p>
            <a:endParaRPr lang="en-US" smtClean="0"/>
          </a:p>
          <a:p>
            <a:r>
              <a:rPr lang="en-US" smtClean="0"/>
              <a:t>Stenchikov, Georgiy, Kevin Hamilton, Alan Robock, V. Ramaswamy, and M. Daniel Schwarzkopf, 2004: Arctic Oscillation response to the 1991 Pinatubo eruption in the SKYHI GCM with a realistic Quasi-Biennial Oscillation.  </a:t>
            </a:r>
            <a:r>
              <a:rPr lang="en-US" i="1" smtClean="0"/>
              <a:t>J. Geophys. Res.</a:t>
            </a:r>
            <a:r>
              <a:rPr lang="en-US" smtClean="0"/>
              <a:t>,</a:t>
            </a:r>
            <a:r>
              <a:rPr lang="en-US" b="1" smtClean="0"/>
              <a:t> 109</a:t>
            </a:r>
            <a:r>
              <a:rPr lang="en-US" smtClean="0"/>
              <a:t>, D03112, doi: 10.1029/2003JD003699.</a:t>
            </a:r>
          </a:p>
          <a:p>
            <a:endParaRPr lang="en-US" smtClean="0"/>
          </a:p>
          <a:p>
            <a:endParaRPr lang="en-US" smtClean="0"/>
          </a:p>
          <a:p>
            <a:endParaRPr lang="en-US" smtClean="0"/>
          </a:p>
        </p:txBody>
      </p:sp>
    </p:spTree>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7"/>
          <p:cNvSpPr>
            <a:spLocks noGrp="1" noChangeArrowheads="1"/>
          </p:cNvSpPr>
          <p:nvPr>
            <p:ph type="sldNum" sz="quarter" idx="5"/>
          </p:nvPr>
        </p:nvSpPr>
        <p:spPr>
          <a:noFill/>
        </p:spPr>
        <p:txBody>
          <a:bodyPr/>
          <a:lstStyle/>
          <a:p>
            <a:fld id="{A284E07B-46A0-4C72-A35E-4A31A31536F2}" type="slidenum">
              <a:rPr lang="en-US" smtClean="0">
                <a:latin typeface="Arial" charset="0"/>
              </a:rPr>
              <a:pPr/>
              <a:t>269</a:t>
            </a:fld>
            <a:endParaRPr lang="en-US" smtClean="0">
              <a:latin typeface="Arial" charset="0"/>
            </a:endParaRPr>
          </a:p>
        </p:txBody>
      </p:sp>
      <p:sp>
        <p:nvSpPr>
          <p:cNvPr id="376835" name="Rectangle 2"/>
          <p:cNvSpPr>
            <a:spLocks noGrp="1" noRot="1" noChangeAspect="1" noChangeArrowheads="1" noTextEdit="1"/>
          </p:cNvSpPr>
          <p:nvPr>
            <p:ph type="sldImg"/>
          </p:nvPr>
        </p:nvSpPr>
        <p:spPr>
          <a:ln/>
        </p:spPr>
      </p:sp>
      <p:sp>
        <p:nvSpPr>
          <p:cNvPr id="376836"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p:spPr>
        <p:txBody>
          <a:bodyPr/>
          <a:lstStyle/>
          <a:p>
            <a:fld id="{C93DC105-D016-49EB-A87C-DA3F56755861}" type="slidenum">
              <a:rPr lang="en-US" altLang="zh-CN">
                <a:ea typeface="SimSun" pitchFamily="2" charset="-122"/>
              </a:rPr>
              <a:pPr/>
              <a:t>27</a:t>
            </a:fld>
            <a:endParaRPr lang="en-US" altLang="zh-CN">
              <a:ea typeface="SimSun" pitchFamily="2" charset="-122"/>
            </a:endParaRPr>
          </a:p>
        </p:txBody>
      </p:sp>
      <p:sp>
        <p:nvSpPr>
          <p:cNvPr id="290819" name="Rectangle 2"/>
          <p:cNvSpPr>
            <a:spLocks noGrp="1" noRot="1" noChangeAspect="1" noChangeArrowheads="1" noTextEdit="1"/>
          </p:cNvSpPr>
          <p:nvPr>
            <p:ph type="sldImg"/>
          </p:nvPr>
        </p:nvSpPr>
        <p:spPr>
          <a:ln/>
        </p:spPr>
      </p:sp>
      <p:sp>
        <p:nvSpPr>
          <p:cNvPr id="290820" name="Rectangle 3"/>
          <p:cNvSpPr>
            <a:spLocks noGrp="1" noChangeArrowheads="1"/>
          </p:cNvSpPr>
          <p:nvPr>
            <p:ph type="body" idx="1"/>
          </p:nvPr>
        </p:nvSpPr>
        <p:spPr>
          <a:noFill/>
          <a:ln/>
        </p:spPr>
        <p:txBody>
          <a:bodyPr/>
          <a:lstStyle/>
          <a:p>
            <a:r>
              <a:rPr lang="en-US" smtClean="0"/>
              <a:t>The climate impact of volcanism has been long recognized. Nevertheless, the current available volcanic forcing indices are either too short or not directly related to climatic effects. Sulfate flux or electrical conductivity records in ice-cores were found in various studies to be a good indicator of past volcanism, but they also pointed out that more ice cores with longer records are necessary to obtain a reliable long-term volcanic index. </a:t>
            </a:r>
          </a:p>
        </p:txBody>
      </p:sp>
    </p:spTree>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4D2A5F0-476F-43CC-A53D-1CDC306CC270}" type="slidenum">
              <a:rPr lang="en-US" sz="1200">
                <a:latin typeface="Arial" charset="0"/>
              </a:rPr>
              <a:pPr algn="r"/>
              <a:t>270</a:t>
            </a:fld>
            <a:endParaRPr lang="en-US" sz="1200">
              <a:latin typeface="Arial" charset="0"/>
            </a:endParaRPr>
          </a:p>
        </p:txBody>
      </p:sp>
      <p:sp>
        <p:nvSpPr>
          <p:cNvPr id="398339" name="Rectangle 2"/>
          <p:cNvSpPr>
            <a:spLocks noGrp="1" noRot="1" noChangeAspect="1" noChangeArrowheads="1" noTextEdit="1"/>
          </p:cNvSpPr>
          <p:nvPr>
            <p:ph type="sldImg"/>
          </p:nvPr>
        </p:nvSpPr>
        <p:spPr>
          <a:ln/>
        </p:spPr>
      </p:sp>
      <p:sp>
        <p:nvSpPr>
          <p:cNvPr id="398340"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4D2A5F0-476F-43CC-A53D-1CDC306CC270}" type="slidenum">
              <a:rPr lang="en-US" sz="1200">
                <a:latin typeface="Arial" charset="0"/>
              </a:rPr>
              <a:pPr algn="r"/>
              <a:t>271</a:t>
            </a:fld>
            <a:endParaRPr lang="en-US" sz="1200">
              <a:latin typeface="Arial" charset="0"/>
            </a:endParaRPr>
          </a:p>
        </p:txBody>
      </p:sp>
      <p:sp>
        <p:nvSpPr>
          <p:cNvPr id="398339" name="Rectangle 2"/>
          <p:cNvSpPr>
            <a:spLocks noGrp="1" noRot="1" noChangeAspect="1" noChangeArrowheads="1" noTextEdit="1"/>
          </p:cNvSpPr>
          <p:nvPr>
            <p:ph type="sldImg"/>
          </p:nvPr>
        </p:nvSpPr>
        <p:spPr>
          <a:ln/>
        </p:spPr>
      </p:sp>
      <p:sp>
        <p:nvSpPr>
          <p:cNvPr id="398340"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4D2A5F0-476F-43CC-A53D-1CDC306CC270}" type="slidenum">
              <a:rPr lang="en-US" sz="1200">
                <a:latin typeface="Arial" charset="0"/>
              </a:rPr>
              <a:pPr algn="r"/>
              <a:t>272</a:t>
            </a:fld>
            <a:endParaRPr lang="en-US" sz="1200">
              <a:latin typeface="Arial" charset="0"/>
            </a:endParaRPr>
          </a:p>
        </p:txBody>
      </p:sp>
      <p:sp>
        <p:nvSpPr>
          <p:cNvPr id="398339" name="Rectangle 2"/>
          <p:cNvSpPr>
            <a:spLocks noGrp="1" noRot="1" noChangeAspect="1" noChangeArrowheads="1" noTextEdit="1"/>
          </p:cNvSpPr>
          <p:nvPr>
            <p:ph type="sldImg"/>
          </p:nvPr>
        </p:nvSpPr>
        <p:spPr>
          <a:ln/>
        </p:spPr>
      </p:sp>
      <p:sp>
        <p:nvSpPr>
          <p:cNvPr id="398340"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4D2A5F0-476F-43CC-A53D-1CDC306CC270}" type="slidenum">
              <a:rPr lang="en-US" sz="1200">
                <a:latin typeface="Arial" charset="0"/>
              </a:rPr>
              <a:pPr algn="r"/>
              <a:t>273</a:t>
            </a:fld>
            <a:endParaRPr lang="en-US" sz="1200">
              <a:latin typeface="Arial" charset="0"/>
            </a:endParaRPr>
          </a:p>
        </p:txBody>
      </p:sp>
      <p:sp>
        <p:nvSpPr>
          <p:cNvPr id="398339" name="Rectangle 2"/>
          <p:cNvSpPr>
            <a:spLocks noGrp="1" noRot="1" noChangeAspect="1" noChangeArrowheads="1" noTextEdit="1"/>
          </p:cNvSpPr>
          <p:nvPr>
            <p:ph type="sldImg"/>
          </p:nvPr>
        </p:nvSpPr>
        <p:spPr>
          <a:ln/>
        </p:spPr>
      </p:sp>
      <p:sp>
        <p:nvSpPr>
          <p:cNvPr id="398340"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419A262-7AA6-439E-9430-666C1A6B298C}" type="slidenum">
              <a:rPr lang="en-US" smtClean="0"/>
              <a:pPr>
                <a:defRPr/>
              </a:pPr>
              <a:t>275</a:t>
            </a:fld>
            <a:endParaRPr lang="en-US"/>
          </a:p>
        </p:txBody>
      </p:sp>
    </p:spTree>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A288BE1-1B0B-4CA8-9F77-50EC453A1CE2}" type="slidenum">
              <a:rPr lang="en-US" smtClean="0"/>
              <a:pPr>
                <a:defRPr/>
              </a:pPr>
              <a:t>276</a:t>
            </a:fld>
            <a:endParaRPr lang="en-US"/>
          </a:p>
        </p:txBody>
      </p:sp>
    </p:spTree>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419A262-7AA6-439E-9430-666C1A6B298C}" type="slidenum">
              <a:rPr lang="en-US" smtClean="0"/>
              <a:pPr>
                <a:defRPr/>
              </a:pPr>
              <a:t>277</a:t>
            </a:fld>
            <a:endParaRPr lang="en-US"/>
          </a:p>
        </p:txBody>
      </p:sp>
    </p:spTree>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ln/>
        </p:spPr>
      </p:sp>
      <p:sp>
        <p:nvSpPr>
          <p:cNvPr id="268291" name="Notes Placeholder 2"/>
          <p:cNvSpPr>
            <a:spLocks noGrp="1"/>
          </p:cNvSpPr>
          <p:nvPr>
            <p:ph type="body" idx="1"/>
          </p:nvPr>
        </p:nvSpPr>
        <p:spPr>
          <a:noFill/>
          <a:ln/>
        </p:spPr>
        <p:txBody>
          <a:bodyPr/>
          <a:lstStyle/>
          <a:p>
            <a:endParaRPr lang="en-US" smtClean="0">
              <a:ea typeface="ＭＳ Ｐゴシック" pitchFamily="34" charset="-128"/>
            </a:endParaRPr>
          </a:p>
        </p:txBody>
      </p:sp>
      <p:sp>
        <p:nvSpPr>
          <p:cNvPr id="268292" name="Slide Number Placeholder 3"/>
          <p:cNvSpPr>
            <a:spLocks noGrp="1"/>
          </p:cNvSpPr>
          <p:nvPr>
            <p:ph type="sldNum" sz="quarter" idx="5"/>
          </p:nvPr>
        </p:nvSpPr>
        <p:spPr>
          <a:noFill/>
        </p:spPr>
        <p:txBody>
          <a:bodyPr/>
          <a:lstStyle/>
          <a:p>
            <a:fld id="{FFD4C542-DAC7-46AA-9386-404D37EDD34C}" type="slidenum">
              <a:rPr lang="en-US" smtClean="0">
                <a:latin typeface="Arial" charset="0"/>
              </a:rPr>
              <a:pPr/>
              <a:t>278</a:t>
            </a:fld>
            <a:endParaRPr lang="en-US" smtClean="0">
              <a:latin typeface="Arial" charset="0"/>
            </a:endParaRPr>
          </a:p>
        </p:txBody>
      </p:sp>
    </p:spTree>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419A262-7AA6-439E-9430-666C1A6B298C}" type="slidenum">
              <a:rPr lang="en-US" smtClean="0"/>
              <a:pPr>
                <a:defRPr/>
              </a:pPr>
              <a:t>279</a:t>
            </a:fld>
            <a:endParaRPr lang="en-US"/>
          </a:p>
        </p:txBody>
      </p:sp>
    </p:spTree>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419A262-7AA6-439E-9430-666C1A6B298C}" type="slidenum">
              <a:rPr lang="en-US" smtClean="0"/>
              <a:pPr>
                <a:defRPr/>
              </a:pPr>
              <a:t>280</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Slide Image Placeholder 1"/>
          <p:cNvSpPr>
            <a:spLocks noGrp="1" noRot="1" noChangeAspect="1" noTextEdit="1"/>
          </p:cNvSpPr>
          <p:nvPr>
            <p:ph type="sldImg"/>
          </p:nvPr>
        </p:nvSpPr>
        <p:spPr>
          <a:ln/>
        </p:spPr>
      </p:sp>
      <p:sp>
        <p:nvSpPr>
          <p:cNvPr id="291843" name="Notes Placeholder 2"/>
          <p:cNvSpPr>
            <a:spLocks noGrp="1"/>
          </p:cNvSpPr>
          <p:nvPr>
            <p:ph type="body" idx="1"/>
          </p:nvPr>
        </p:nvSpPr>
        <p:spPr>
          <a:noFill/>
          <a:ln/>
        </p:spPr>
        <p:txBody>
          <a:bodyPr/>
          <a:lstStyle/>
          <a:p>
            <a:endParaRPr lang="en-US" smtClean="0"/>
          </a:p>
        </p:txBody>
      </p:sp>
      <p:sp>
        <p:nvSpPr>
          <p:cNvPr id="291844" name="Slide Number Placeholder 3"/>
          <p:cNvSpPr>
            <a:spLocks noGrp="1"/>
          </p:cNvSpPr>
          <p:nvPr>
            <p:ph type="sldNum" sz="quarter" idx="5"/>
          </p:nvPr>
        </p:nvSpPr>
        <p:spPr>
          <a:noFill/>
        </p:spPr>
        <p:txBody>
          <a:bodyPr/>
          <a:lstStyle/>
          <a:p>
            <a:fld id="{686634D9-0C52-4DED-B309-567E22B0B1B4}" type="slidenum">
              <a:rPr lang="en-US"/>
              <a:pPr/>
              <a:t>28</a:t>
            </a:fld>
            <a:endParaRPr lang="en-US"/>
          </a:p>
        </p:txBody>
      </p:sp>
    </p:spTree>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4D2A5F0-476F-43CC-A53D-1CDC306CC270}" type="slidenum">
              <a:rPr lang="en-US" sz="1200">
                <a:latin typeface="Arial" charset="0"/>
              </a:rPr>
              <a:pPr algn="r"/>
              <a:t>282</a:t>
            </a:fld>
            <a:endParaRPr lang="en-US" sz="1200">
              <a:latin typeface="Arial" charset="0"/>
            </a:endParaRPr>
          </a:p>
        </p:txBody>
      </p:sp>
      <p:sp>
        <p:nvSpPr>
          <p:cNvPr id="398339" name="Rectangle 2"/>
          <p:cNvSpPr>
            <a:spLocks noGrp="1" noRot="1" noChangeAspect="1" noChangeArrowheads="1" noTextEdit="1"/>
          </p:cNvSpPr>
          <p:nvPr>
            <p:ph type="sldImg"/>
          </p:nvPr>
        </p:nvSpPr>
        <p:spPr>
          <a:ln/>
        </p:spPr>
      </p:sp>
      <p:sp>
        <p:nvSpPr>
          <p:cNvPr id="398340"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Slide Image Placeholder 1"/>
          <p:cNvSpPr>
            <a:spLocks noGrp="1" noRot="1" noChangeAspect="1" noTextEdit="1"/>
          </p:cNvSpPr>
          <p:nvPr>
            <p:ph type="sldImg"/>
          </p:nvPr>
        </p:nvSpPr>
        <p:spPr>
          <a:ln/>
        </p:spPr>
      </p:sp>
      <p:sp>
        <p:nvSpPr>
          <p:cNvPr id="409603" name="Notes Placeholder 2"/>
          <p:cNvSpPr>
            <a:spLocks noGrp="1"/>
          </p:cNvSpPr>
          <p:nvPr>
            <p:ph type="body" idx="1"/>
          </p:nvPr>
        </p:nvSpPr>
        <p:spPr>
          <a:noFill/>
          <a:ln/>
        </p:spPr>
        <p:txBody>
          <a:bodyPr/>
          <a:lstStyle/>
          <a:p>
            <a:endParaRPr lang="en-US" smtClean="0">
              <a:ea typeface="ＭＳ Ｐゴシック" pitchFamily="34" charset="-128"/>
            </a:endParaRPr>
          </a:p>
        </p:txBody>
      </p:sp>
      <p:sp>
        <p:nvSpPr>
          <p:cNvPr id="409604" name="Slide Number Placeholder 3"/>
          <p:cNvSpPr>
            <a:spLocks noGrp="1"/>
          </p:cNvSpPr>
          <p:nvPr>
            <p:ph type="sldNum" sz="quarter" idx="5"/>
          </p:nvPr>
        </p:nvSpPr>
        <p:spPr>
          <a:noFill/>
        </p:spPr>
        <p:txBody>
          <a:bodyPr/>
          <a:lstStyle/>
          <a:p>
            <a:fld id="{A5E5DF28-BCEE-4783-ABB8-9D26F9E8FC61}" type="slidenum">
              <a:rPr lang="en-US" smtClean="0">
                <a:latin typeface="Arial" charset="0"/>
              </a:rPr>
              <a:pPr/>
              <a:t>283</a:t>
            </a:fld>
            <a:endParaRPr lang="en-US" smtClean="0">
              <a:latin typeface="Arial" charset="0"/>
            </a:endParaRPr>
          </a:p>
        </p:txBody>
      </p:sp>
    </p:spTree>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04B54F5-F430-4DD6-A17D-DB5050290683}" type="slidenum">
              <a:rPr lang="en-US" smtClean="0"/>
              <a:pPr>
                <a:defRPr/>
              </a:pPr>
              <a:t>284</a:t>
            </a:fld>
            <a:endParaRPr lang="en-US"/>
          </a:p>
        </p:txBody>
      </p:sp>
    </p:spTree>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A288BE1-1B0B-4CA8-9F77-50EC453A1CE2}" type="slidenum">
              <a:rPr lang="en-US" smtClean="0"/>
              <a:pPr>
                <a:defRPr/>
              </a:pPr>
              <a:t>285</a:t>
            </a:fld>
            <a:endParaRPr lang="en-US"/>
          </a:p>
        </p:txBody>
      </p:sp>
    </p:spTree>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Rectangle 7"/>
          <p:cNvSpPr>
            <a:spLocks noGrp="1" noChangeArrowheads="1"/>
          </p:cNvSpPr>
          <p:nvPr>
            <p:ph type="sldNum" sz="quarter" idx="5"/>
          </p:nvPr>
        </p:nvSpPr>
        <p:spPr>
          <a:noFill/>
        </p:spPr>
        <p:txBody>
          <a:bodyPr/>
          <a:lstStyle/>
          <a:p>
            <a:fld id="{2CEE2EBF-4B1A-498E-B523-803D3AB43FE6}" type="slidenum">
              <a:rPr lang="en-US"/>
              <a:pPr/>
              <a:t>289</a:t>
            </a:fld>
            <a:endParaRPr lang="en-US"/>
          </a:p>
        </p:txBody>
      </p:sp>
      <p:sp>
        <p:nvSpPr>
          <p:cNvPr id="520195" name="Rectangle 2"/>
          <p:cNvSpPr>
            <a:spLocks noGrp="1" noRot="1" noChangeAspect="1" noChangeArrowheads="1" noTextEdit="1"/>
          </p:cNvSpPr>
          <p:nvPr>
            <p:ph type="sldImg"/>
          </p:nvPr>
        </p:nvSpPr>
        <p:spPr>
          <a:ln/>
        </p:spPr>
      </p:sp>
      <p:sp>
        <p:nvSpPr>
          <p:cNvPr id="520196" name="Rectangle 3"/>
          <p:cNvSpPr>
            <a:spLocks noGrp="1" noChangeArrowheads="1"/>
          </p:cNvSpPr>
          <p:nvPr>
            <p:ph type="body" idx="1"/>
          </p:nvPr>
        </p:nvSpPr>
        <p:spPr>
          <a:xfrm>
            <a:off x="914400" y="4343400"/>
            <a:ext cx="5029200" cy="2012950"/>
          </a:xfrm>
          <a:noFill/>
          <a:ln/>
        </p:spPr>
        <p:txBody>
          <a:bodyPr/>
          <a:lstStyle/>
          <a:p>
            <a:r>
              <a:rPr lang="en-US" smtClean="0"/>
              <a:t>The satellite carries SAGE II, which has measured stratospheric aerosols for more than 20 years.</a:t>
            </a:r>
          </a:p>
          <a:p>
            <a:endParaRPr lang="en-US" smtClean="0"/>
          </a:p>
          <a:p>
            <a:r>
              <a:rPr lang="en-US" smtClean="0"/>
              <a:t>Symons, G. J., Editor, </a:t>
            </a:r>
            <a:r>
              <a:rPr lang="en-US" i="1" smtClean="0"/>
              <a:t>The Eruption of Krakatoa, and Subsequent Phenomena</a:t>
            </a:r>
            <a:r>
              <a:rPr lang="en-US" smtClean="0"/>
              <a:t>, Trübner, London, England, 494 pp., 1888.</a:t>
            </a:r>
          </a:p>
          <a:p>
            <a:endParaRPr lang="en-US" smtClean="0"/>
          </a:p>
          <a:p>
            <a:r>
              <a:rPr lang="en-US" smtClean="0"/>
              <a:t>Ascroft, William, 1888: Catalogue of sky sketches from September 1883 to September 1886, Eyre and Spottiswoode, London, England, 18 pp.</a:t>
            </a:r>
          </a:p>
          <a:p>
            <a:endParaRPr lang="en-US" smtClean="0"/>
          </a:p>
        </p:txBody>
      </p:sp>
    </p:spTree>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Rectangle 7"/>
          <p:cNvSpPr>
            <a:spLocks noGrp="1" noChangeArrowheads="1"/>
          </p:cNvSpPr>
          <p:nvPr>
            <p:ph type="sldNum" sz="quarter" idx="5"/>
          </p:nvPr>
        </p:nvSpPr>
        <p:spPr>
          <a:noFill/>
        </p:spPr>
        <p:txBody>
          <a:bodyPr/>
          <a:lstStyle/>
          <a:p>
            <a:fld id="{2FCAD8B6-B71D-4DF1-BCF8-4D2E7A29A0C7}" type="slidenum">
              <a:rPr lang="en-US"/>
              <a:pPr/>
              <a:t>290</a:t>
            </a:fld>
            <a:endParaRPr lang="en-US"/>
          </a:p>
        </p:txBody>
      </p:sp>
      <p:sp>
        <p:nvSpPr>
          <p:cNvPr id="500739" name="Rectangle 2"/>
          <p:cNvSpPr>
            <a:spLocks noGrp="1" noRot="1" noChangeAspect="1" noChangeArrowheads="1" noTextEdit="1"/>
          </p:cNvSpPr>
          <p:nvPr>
            <p:ph type="sldImg"/>
          </p:nvPr>
        </p:nvSpPr>
        <p:spPr>
          <a:ln/>
        </p:spPr>
      </p:sp>
      <p:sp>
        <p:nvSpPr>
          <p:cNvPr id="500740" name="Rectangle 3"/>
          <p:cNvSpPr>
            <a:spLocks noGrp="1" noChangeArrowheads="1"/>
          </p:cNvSpPr>
          <p:nvPr>
            <p:ph type="body" idx="1"/>
          </p:nvPr>
        </p:nvSpPr>
        <p:spPr>
          <a:xfrm>
            <a:off x="914400" y="4343400"/>
            <a:ext cx="5029200" cy="822325"/>
          </a:xfrm>
          <a:noFill/>
          <a:ln/>
        </p:spPr>
        <p:txBody>
          <a:bodyPr/>
          <a:lstStyle/>
          <a:p>
            <a:r>
              <a:rPr lang="en-US" smtClean="0"/>
              <a:t>Robock, Alan, 2002:  Blowin</a:t>
            </a:r>
            <a:r>
              <a:rPr lang="ja-JP" altLang="en-US" smtClean="0"/>
              <a:t>’</a:t>
            </a:r>
            <a:r>
              <a:rPr lang="en-US" altLang="ja-JP" smtClean="0"/>
              <a:t> in the wind:  Research priorities for climate effects of volcanic eruptions.  </a:t>
            </a:r>
            <a:r>
              <a:rPr lang="en-US" altLang="ja-JP" i="1" smtClean="0"/>
              <a:t>EOS</a:t>
            </a:r>
            <a:r>
              <a:rPr lang="en-US" altLang="ja-JP" smtClean="0"/>
              <a:t>, </a:t>
            </a:r>
            <a:r>
              <a:rPr lang="en-US" altLang="ja-JP" b="1" smtClean="0"/>
              <a:t>83</a:t>
            </a:r>
            <a:r>
              <a:rPr lang="en-US" altLang="ja-JP" smtClean="0"/>
              <a:t>, 472. [Report of AGU Chapman Conference on Volcanism and the Earth</a:t>
            </a:r>
            <a:r>
              <a:rPr lang="ja-JP" altLang="en-US" smtClean="0"/>
              <a:t>’</a:t>
            </a:r>
            <a:r>
              <a:rPr lang="en-US" altLang="ja-JP" smtClean="0"/>
              <a:t>s Atmosphere, Santorini, Greece, June, 2002]</a:t>
            </a:r>
            <a:endParaRPr lang="en-US" smtClean="0"/>
          </a:p>
        </p:txBody>
      </p:sp>
    </p:spTree>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Rectangle 7"/>
          <p:cNvSpPr>
            <a:spLocks noGrp="1" noChangeArrowheads="1"/>
          </p:cNvSpPr>
          <p:nvPr>
            <p:ph type="sldNum" sz="quarter" idx="5"/>
          </p:nvPr>
        </p:nvSpPr>
        <p:spPr>
          <a:noFill/>
        </p:spPr>
        <p:txBody>
          <a:bodyPr/>
          <a:lstStyle/>
          <a:p>
            <a:fld id="{3759A331-0E82-4F46-9CC0-CCFC1D28B72F}" type="slidenum">
              <a:rPr lang="en-US"/>
              <a:pPr/>
              <a:t>291</a:t>
            </a:fld>
            <a:endParaRPr lang="en-US"/>
          </a:p>
        </p:txBody>
      </p:sp>
      <p:sp>
        <p:nvSpPr>
          <p:cNvPr id="501763" name="Rectangle 2"/>
          <p:cNvSpPr>
            <a:spLocks noGrp="1" noRot="1" noChangeAspect="1" noChangeArrowheads="1" noTextEdit="1"/>
          </p:cNvSpPr>
          <p:nvPr>
            <p:ph type="sldImg"/>
          </p:nvPr>
        </p:nvSpPr>
        <p:spPr>
          <a:ln/>
        </p:spPr>
      </p:sp>
      <p:sp>
        <p:nvSpPr>
          <p:cNvPr id="501764" name="Rectangle 3"/>
          <p:cNvSpPr>
            <a:spLocks noGrp="1" noChangeArrowheads="1"/>
          </p:cNvSpPr>
          <p:nvPr>
            <p:ph type="body" idx="1"/>
          </p:nvPr>
        </p:nvSpPr>
        <p:spPr>
          <a:xfrm>
            <a:off x="914400" y="4343400"/>
            <a:ext cx="5029200" cy="822325"/>
          </a:xfrm>
          <a:noFill/>
          <a:ln/>
        </p:spPr>
        <p:txBody>
          <a:bodyPr/>
          <a:lstStyle/>
          <a:p>
            <a:r>
              <a:rPr lang="en-US" smtClean="0"/>
              <a:t>Robock, Alan, 2002:  Blowin</a:t>
            </a:r>
            <a:r>
              <a:rPr lang="ja-JP" altLang="en-US" smtClean="0"/>
              <a:t>’</a:t>
            </a:r>
            <a:r>
              <a:rPr lang="en-US" altLang="ja-JP" smtClean="0"/>
              <a:t> in the wind:  Research priorities for climate effects of volcanic eruptions.  </a:t>
            </a:r>
            <a:r>
              <a:rPr lang="en-US" altLang="ja-JP" i="1" smtClean="0"/>
              <a:t>EOS</a:t>
            </a:r>
            <a:r>
              <a:rPr lang="en-US" altLang="ja-JP" smtClean="0"/>
              <a:t>, </a:t>
            </a:r>
            <a:r>
              <a:rPr lang="en-US" altLang="ja-JP" b="1" smtClean="0"/>
              <a:t>83</a:t>
            </a:r>
            <a:r>
              <a:rPr lang="en-US" altLang="ja-JP" smtClean="0"/>
              <a:t>, 472. [Report of AGU Chapman Conference on Volcanism and the Earth</a:t>
            </a:r>
            <a:r>
              <a:rPr lang="ja-JP" altLang="en-US" smtClean="0"/>
              <a:t>’</a:t>
            </a:r>
            <a:r>
              <a:rPr lang="en-US" altLang="ja-JP" smtClean="0"/>
              <a:t>s Atmosphere, Santorini, Greece, June, 2002]</a:t>
            </a:r>
            <a:endParaRPr lang="en-US" smtClean="0"/>
          </a:p>
        </p:txBody>
      </p:sp>
    </p:spTree>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Rectangle 7"/>
          <p:cNvSpPr>
            <a:spLocks noGrp="1" noChangeArrowheads="1"/>
          </p:cNvSpPr>
          <p:nvPr>
            <p:ph type="sldNum" sz="quarter" idx="5"/>
          </p:nvPr>
        </p:nvSpPr>
        <p:spPr>
          <a:noFill/>
        </p:spPr>
        <p:txBody>
          <a:bodyPr/>
          <a:lstStyle/>
          <a:p>
            <a:fld id="{DE550362-C627-4813-8180-200D4BB28D81}" type="slidenum">
              <a:rPr lang="en-US"/>
              <a:pPr/>
              <a:t>292</a:t>
            </a:fld>
            <a:endParaRPr lang="en-US"/>
          </a:p>
        </p:txBody>
      </p:sp>
      <p:sp>
        <p:nvSpPr>
          <p:cNvPr id="502787" name="Rectangle 2"/>
          <p:cNvSpPr>
            <a:spLocks noGrp="1" noRot="1" noChangeAspect="1" noChangeArrowheads="1" noTextEdit="1"/>
          </p:cNvSpPr>
          <p:nvPr>
            <p:ph type="sldImg"/>
          </p:nvPr>
        </p:nvSpPr>
        <p:spPr>
          <a:ln/>
        </p:spPr>
      </p:sp>
      <p:sp>
        <p:nvSpPr>
          <p:cNvPr id="502788" name="Rectangle 3"/>
          <p:cNvSpPr>
            <a:spLocks noGrp="1" noChangeArrowheads="1"/>
          </p:cNvSpPr>
          <p:nvPr>
            <p:ph type="body" idx="1"/>
          </p:nvPr>
        </p:nvSpPr>
        <p:spPr>
          <a:xfrm>
            <a:off x="914400" y="4343400"/>
            <a:ext cx="5029200" cy="822325"/>
          </a:xfrm>
          <a:noFill/>
          <a:ln/>
        </p:spPr>
        <p:txBody>
          <a:bodyPr/>
          <a:lstStyle/>
          <a:p>
            <a:r>
              <a:rPr lang="en-US" smtClean="0"/>
              <a:t>Robock, Alan, 2002:  Blowin</a:t>
            </a:r>
            <a:r>
              <a:rPr lang="ja-JP" altLang="en-US" smtClean="0"/>
              <a:t>’</a:t>
            </a:r>
            <a:r>
              <a:rPr lang="en-US" altLang="ja-JP" smtClean="0"/>
              <a:t> in the wind:  Research priorities for climate effects of volcanic eruptions.  </a:t>
            </a:r>
            <a:r>
              <a:rPr lang="en-US" altLang="ja-JP" i="1" smtClean="0"/>
              <a:t>EOS</a:t>
            </a:r>
            <a:r>
              <a:rPr lang="en-US" altLang="ja-JP" smtClean="0"/>
              <a:t>, </a:t>
            </a:r>
            <a:r>
              <a:rPr lang="en-US" altLang="ja-JP" b="1" smtClean="0"/>
              <a:t>83</a:t>
            </a:r>
            <a:r>
              <a:rPr lang="en-US" altLang="ja-JP" smtClean="0"/>
              <a:t>, 472. [Report of AGU Chapman Conference on Volcanism and the Earth</a:t>
            </a:r>
            <a:r>
              <a:rPr lang="ja-JP" altLang="en-US" smtClean="0"/>
              <a:t>’</a:t>
            </a:r>
            <a:r>
              <a:rPr lang="en-US" altLang="ja-JP" smtClean="0"/>
              <a:t>s Atmosphere, Santorini, Greece, June, 2002]</a:t>
            </a:r>
            <a:endParaRPr lang="en-US" smtClean="0"/>
          </a:p>
        </p:txBody>
      </p:sp>
    </p:spTree>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Rectangle 7"/>
          <p:cNvSpPr>
            <a:spLocks noGrp="1" noChangeArrowheads="1"/>
          </p:cNvSpPr>
          <p:nvPr>
            <p:ph type="sldNum" sz="quarter" idx="5"/>
          </p:nvPr>
        </p:nvSpPr>
        <p:spPr>
          <a:noFill/>
        </p:spPr>
        <p:txBody>
          <a:bodyPr/>
          <a:lstStyle/>
          <a:p>
            <a:fld id="{3E8F4418-7FA0-4324-883E-2733A9CB294F}" type="slidenum">
              <a:rPr lang="en-US"/>
              <a:pPr/>
              <a:t>293</a:t>
            </a:fld>
            <a:endParaRPr lang="en-US"/>
          </a:p>
        </p:txBody>
      </p:sp>
      <p:sp>
        <p:nvSpPr>
          <p:cNvPr id="503811" name="Rectangle 2"/>
          <p:cNvSpPr>
            <a:spLocks noGrp="1" noRot="1" noChangeAspect="1" noChangeArrowheads="1" noTextEdit="1"/>
          </p:cNvSpPr>
          <p:nvPr>
            <p:ph type="sldImg"/>
          </p:nvPr>
        </p:nvSpPr>
        <p:spPr>
          <a:ln/>
        </p:spPr>
      </p:sp>
      <p:sp>
        <p:nvSpPr>
          <p:cNvPr id="503812" name="Rectangle 3"/>
          <p:cNvSpPr>
            <a:spLocks noGrp="1" noChangeArrowheads="1"/>
          </p:cNvSpPr>
          <p:nvPr>
            <p:ph type="body" idx="1"/>
          </p:nvPr>
        </p:nvSpPr>
        <p:spPr>
          <a:xfrm>
            <a:off x="914400" y="4343400"/>
            <a:ext cx="5029200" cy="822325"/>
          </a:xfrm>
          <a:noFill/>
          <a:ln/>
        </p:spPr>
        <p:txBody>
          <a:bodyPr/>
          <a:lstStyle/>
          <a:p>
            <a:r>
              <a:rPr lang="en-US" smtClean="0"/>
              <a:t>Robock, Alan, 2002:  Blowin</a:t>
            </a:r>
            <a:r>
              <a:rPr lang="ja-JP" altLang="en-US" smtClean="0"/>
              <a:t>’</a:t>
            </a:r>
            <a:r>
              <a:rPr lang="en-US" altLang="ja-JP" smtClean="0"/>
              <a:t> in the wind:  Research priorities for climate effects of volcanic eruptions.  </a:t>
            </a:r>
            <a:r>
              <a:rPr lang="en-US" altLang="ja-JP" i="1" smtClean="0"/>
              <a:t>EOS</a:t>
            </a:r>
            <a:r>
              <a:rPr lang="en-US" altLang="ja-JP" smtClean="0"/>
              <a:t>, </a:t>
            </a:r>
            <a:r>
              <a:rPr lang="en-US" altLang="ja-JP" b="1" smtClean="0"/>
              <a:t>83</a:t>
            </a:r>
            <a:r>
              <a:rPr lang="en-US" altLang="ja-JP" smtClean="0"/>
              <a:t>, 472. [Report of AGU Chapman Conference on Volcanism and the Earth</a:t>
            </a:r>
            <a:r>
              <a:rPr lang="ja-JP" altLang="en-US" smtClean="0"/>
              <a:t>’</a:t>
            </a:r>
            <a:r>
              <a:rPr lang="en-US" altLang="ja-JP" smtClean="0"/>
              <a:t>s Atmosphere, Santorini, Greece, June, 2002]</a:t>
            </a:r>
            <a:endParaRPr lang="en-US" smtClean="0"/>
          </a:p>
        </p:txBody>
      </p:sp>
    </p:spTree>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Rectangle 7"/>
          <p:cNvSpPr>
            <a:spLocks noGrp="1" noChangeArrowheads="1"/>
          </p:cNvSpPr>
          <p:nvPr>
            <p:ph type="sldNum" sz="quarter" idx="5"/>
          </p:nvPr>
        </p:nvSpPr>
        <p:spPr>
          <a:noFill/>
        </p:spPr>
        <p:txBody>
          <a:bodyPr/>
          <a:lstStyle/>
          <a:p>
            <a:fld id="{C3D80187-E047-450E-8939-7288F9EDDA66}" type="slidenum">
              <a:rPr lang="en-US"/>
              <a:pPr/>
              <a:t>294</a:t>
            </a:fld>
            <a:endParaRPr lang="en-US"/>
          </a:p>
        </p:txBody>
      </p:sp>
      <p:sp>
        <p:nvSpPr>
          <p:cNvPr id="504835" name="Rectangle 2"/>
          <p:cNvSpPr>
            <a:spLocks noGrp="1" noRot="1" noChangeAspect="1" noChangeArrowheads="1" noTextEdit="1"/>
          </p:cNvSpPr>
          <p:nvPr>
            <p:ph type="sldImg"/>
          </p:nvPr>
        </p:nvSpPr>
        <p:spPr>
          <a:ln/>
        </p:spPr>
      </p:sp>
      <p:sp>
        <p:nvSpPr>
          <p:cNvPr id="504836" name="Rectangle 3"/>
          <p:cNvSpPr>
            <a:spLocks noGrp="1" noChangeArrowheads="1"/>
          </p:cNvSpPr>
          <p:nvPr>
            <p:ph type="body" idx="1"/>
          </p:nvPr>
        </p:nvSpPr>
        <p:spPr>
          <a:xfrm>
            <a:off x="914400" y="4343400"/>
            <a:ext cx="5029200" cy="822325"/>
          </a:xfrm>
          <a:noFill/>
          <a:ln/>
        </p:spPr>
        <p:txBody>
          <a:bodyPr/>
          <a:lstStyle/>
          <a:p>
            <a:r>
              <a:rPr lang="en-US" smtClean="0"/>
              <a:t>Robock, Alan, 2002:  Blowin</a:t>
            </a:r>
            <a:r>
              <a:rPr lang="ja-JP" altLang="en-US" smtClean="0"/>
              <a:t>’</a:t>
            </a:r>
            <a:r>
              <a:rPr lang="en-US" altLang="ja-JP" smtClean="0"/>
              <a:t> in the wind:  Research priorities for climate effects of volcanic eruptions.  </a:t>
            </a:r>
            <a:r>
              <a:rPr lang="en-US" altLang="ja-JP" i="1" smtClean="0"/>
              <a:t>EOS</a:t>
            </a:r>
            <a:r>
              <a:rPr lang="en-US" altLang="ja-JP" smtClean="0"/>
              <a:t>, </a:t>
            </a:r>
            <a:r>
              <a:rPr lang="en-US" altLang="ja-JP" b="1" smtClean="0"/>
              <a:t>83</a:t>
            </a:r>
            <a:r>
              <a:rPr lang="en-US" altLang="ja-JP" smtClean="0"/>
              <a:t>, 472. [Report of AGU Chapman Conference on Volcanism and the Earth</a:t>
            </a:r>
            <a:r>
              <a:rPr lang="ja-JP" altLang="en-US" smtClean="0"/>
              <a:t>’</a:t>
            </a:r>
            <a:r>
              <a:rPr lang="en-US" altLang="ja-JP" smtClean="0"/>
              <a:t>s Atmosphere, Santorini, Greece, June, 2002]</a:t>
            </a:r>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Slide Image Placeholder 1"/>
          <p:cNvSpPr>
            <a:spLocks noGrp="1" noRot="1" noChangeAspect="1" noTextEdit="1"/>
          </p:cNvSpPr>
          <p:nvPr>
            <p:ph type="sldImg"/>
          </p:nvPr>
        </p:nvSpPr>
        <p:spPr>
          <a:ln/>
        </p:spPr>
      </p:sp>
      <p:sp>
        <p:nvSpPr>
          <p:cNvPr id="292867" name="Notes Placeholder 2"/>
          <p:cNvSpPr>
            <a:spLocks noGrp="1"/>
          </p:cNvSpPr>
          <p:nvPr>
            <p:ph type="body" idx="1"/>
          </p:nvPr>
        </p:nvSpPr>
        <p:spPr>
          <a:noFill/>
          <a:ln/>
        </p:spPr>
        <p:txBody>
          <a:bodyPr/>
          <a:lstStyle/>
          <a:p>
            <a:endParaRPr lang="en-US" smtClean="0"/>
          </a:p>
        </p:txBody>
      </p:sp>
      <p:sp>
        <p:nvSpPr>
          <p:cNvPr id="292868" name="Slide Number Placeholder 3"/>
          <p:cNvSpPr>
            <a:spLocks noGrp="1"/>
          </p:cNvSpPr>
          <p:nvPr>
            <p:ph type="sldNum" sz="quarter" idx="5"/>
          </p:nvPr>
        </p:nvSpPr>
        <p:spPr>
          <a:noFill/>
        </p:spPr>
        <p:txBody>
          <a:bodyPr/>
          <a:lstStyle/>
          <a:p>
            <a:fld id="{9DED80F2-41D7-4149-A5CA-D37F807B4E2D}" type="slidenum">
              <a:rPr lang="en-US"/>
              <a:pPr/>
              <a:t>29</a:t>
            </a:fld>
            <a:endParaRPr lang="en-US"/>
          </a:p>
        </p:txBody>
      </p:sp>
    </p:spTree>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Rectangle 7"/>
          <p:cNvSpPr>
            <a:spLocks noGrp="1" noChangeArrowheads="1"/>
          </p:cNvSpPr>
          <p:nvPr>
            <p:ph type="sldNum" sz="quarter" idx="5"/>
          </p:nvPr>
        </p:nvSpPr>
        <p:spPr>
          <a:noFill/>
        </p:spPr>
        <p:txBody>
          <a:bodyPr/>
          <a:lstStyle/>
          <a:p>
            <a:fld id="{B06DE95F-2CBB-4104-AF5E-5206CBA266A2}" type="slidenum">
              <a:rPr lang="en-US"/>
              <a:pPr/>
              <a:t>295</a:t>
            </a:fld>
            <a:endParaRPr lang="en-US"/>
          </a:p>
        </p:txBody>
      </p:sp>
      <p:sp>
        <p:nvSpPr>
          <p:cNvPr id="505859" name="Rectangle 2"/>
          <p:cNvSpPr>
            <a:spLocks noGrp="1" noRot="1" noChangeAspect="1" noChangeArrowheads="1" noTextEdit="1"/>
          </p:cNvSpPr>
          <p:nvPr>
            <p:ph type="sldImg"/>
          </p:nvPr>
        </p:nvSpPr>
        <p:spPr>
          <a:ln/>
        </p:spPr>
      </p:sp>
      <p:sp>
        <p:nvSpPr>
          <p:cNvPr id="505860" name="Rectangle 3"/>
          <p:cNvSpPr>
            <a:spLocks noGrp="1" noChangeArrowheads="1"/>
          </p:cNvSpPr>
          <p:nvPr>
            <p:ph type="body" idx="1"/>
          </p:nvPr>
        </p:nvSpPr>
        <p:spPr>
          <a:xfrm>
            <a:off x="914400" y="4343400"/>
            <a:ext cx="5029200" cy="822325"/>
          </a:xfrm>
          <a:noFill/>
          <a:ln/>
        </p:spPr>
        <p:txBody>
          <a:bodyPr/>
          <a:lstStyle/>
          <a:p>
            <a:r>
              <a:rPr lang="en-US" smtClean="0"/>
              <a:t>Robock, Alan, 2002:  Blowin</a:t>
            </a:r>
            <a:r>
              <a:rPr lang="ja-JP" altLang="en-US" smtClean="0"/>
              <a:t>’</a:t>
            </a:r>
            <a:r>
              <a:rPr lang="en-US" altLang="ja-JP" smtClean="0"/>
              <a:t> in the wind:  Research priorities for climate effects of volcanic eruptions.  </a:t>
            </a:r>
            <a:r>
              <a:rPr lang="en-US" altLang="ja-JP" i="1" smtClean="0"/>
              <a:t>EOS</a:t>
            </a:r>
            <a:r>
              <a:rPr lang="en-US" altLang="ja-JP" smtClean="0"/>
              <a:t>, </a:t>
            </a:r>
            <a:r>
              <a:rPr lang="en-US" altLang="ja-JP" b="1" smtClean="0"/>
              <a:t>83</a:t>
            </a:r>
            <a:r>
              <a:rPr lang="en-US" altLang="ja-JP" smtClean="0"/>
              <a:t>, 472. [Report of AGU Chapman Conference on Volcanism and the Earth</a:t>
            </a:r>
            <a:r>
              <a:rPr lang="ja-JP" altLang="en-US" smtClean="0"/>
              <a:t>’</a:t>
            </a:r>
            <a:r>
              <a:rPr lang="en-US" altLang="ja-JP" smtClean="0"/>
              <a:t>s Atmosphere, Santorini, Greece, June, 2002]</a:t>
            </a:r>
            <a:endParaRPr lang="en-US" smtClean="0"/>
          </a:p>
        </p:txBody>
      </p:sp>
    </p:spTree>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Rectangle 7"/>
          <p:cNvSpPr>
            <a:spLocks noGrp="1" noChangeArrowheads="1"/>
          </p:cNvSpPr>
          <p:nvPr>
            <p:ph type="sldNum" sz="quarter" idx="5"/>
          </p:nvPr>
        </p:nvSpPr>
        <p:spPr>
          <a:noFill/>
        </p:spPr>
        <p:txBody>
          <a:bodyPr/>
          <a:lstStyle/>
          <a:p>
            <a:fld id="{E90129FC-0F0B-45DF-AFE2-49C59D8CBE01}" type="slidenum">
              <a:rPr lang="en-US"/>
              <a:pPr/>
              <a:t>296</a:t>
            </a:fld>
            <a:endParaRPr lang="en-US"/>
          </a:p>
        </p:txBody>
      </p:sp>
      <p:sp>
        <p:nvSpPr>
          <p:cNvPr id="506883" name="Rectangle 2"/>
          <p:cNvSpPr>
            <a:spLocks noGrp="1" noRot="1" noChangeAspect="1" noChangeArrowheads="1" noTextEdit="1"/>
          </p:cNvSpPr>
          <p:nvPr>
            <p:ph type="sldImg"/>
          </p:nvPr>
        </p:nvSpPr>
        <p:spPr>
          <a:ln/>
        </p:spPr>
      </p:sp>
      <p:sp>
        <p:nvSpPr>
          <p:cNvPr id="506884" name="Rectangle 3"/>
          <p:cNvSpPr>
            <a:spLocks noGrp="1" noChangeArrowheads="1"/>
          </p:cNvSpPr>
          <p:nvPr>
            <p:ph type="body" idx="1"/>
          </p:nvPr>
        </p:nvSpPr>
        <p:spPr>
          <a:xfrm>
            <a:off x="914400" y="4343400"/>
            <a:ext cx="5029200" cy="822325"/>
          </a:xfrm>
          <a:noFill/>
          <a:ln/>
        </p:spPr>
        <p:txBody>
          <a:bodyPr/>
          <a:lstStyle/>
          <a:p>
            <a:r>
              <a:rPr lang="en-US" smtClean="0"/>
              <a:t>Robock, Alan, 2002:  Blowin</a:t>
            </a:r>
            <a:r>
              <a:rPr lang="ja-JP" altLang="en-US" smtClean="0"/>
              <a:t>’</a:t>
            </a:r>
            <a:r>
              <a:rPr lang="en-US" altLang="ja-JP" smtClean="0"/>
              <a:t> in the wind:  Research priorities for climate effects of volcanic eruptions.  </a:t>
            </a:r>
            <a:r>
              <a:rPr lang="en-US" altLang="ja-JP" i="1" smtClean="0"/>
              <a:t>EOS</a:t>
            </a:r>
            <a:r>
              <a:rPr lang="en-US" altLang="ja-JP" smtClean="0"/>
              <a:t>, </a:t>
            </a:r>
            <a:r>
              <a:rPr lang="en-US" altLang="ja-JP" b="1" smtClean="0"/>
              <a:t>83</a:t>
            </a:r>
            <a:r>
              <a:rPr lang="en-US" altLang="ja-JP" smtClean="0"/>
              <a:t>, 472. [Report of AGU Chapman Conference on Volcanism and the Earth</a:t>
            </a:r>
            <a:r>
              <a:rPr lang="ja-JP" altLang="en-US" smtClean="0"/>
              <a:t>’</a:t>
            </a:r>
            <a:r>
              <a:rPr lang="en-US" altLang="ja-JP" smtClean="0"/>
              <a:t>s Atmosphere, Santorini, Greece, June, 2002]</a:t>
            </a:r>
            <a:endParaRPr lang="en-US" smtClean="0"/>
          </a:p>
        </p:txBody>
      </p:sp>
    </p:spTree>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7"/>
          <p:cNvSpPr>
            <a:spLocks noGrp="1" noChangeArrowheads="1"/>
          </p:cNvSpPr>
          <p:nvPr>
            <p:ph type="sldNum" sz="quarter" idx="5"/>
          </p:nvPr>
        </p:nvSpPr>
        <p:spPr>
          <a:noFill/>
        </p:spPr>
        <p:txBody>
          <a:bodyPr/>
          <a:lstStyle/>
          <a:p>
            <a:fld id="{49E83F2F-FBF7-4853-8B5E-6D47882D81DC}" type="slidenum">
              <a:rPr lang="en-US"/>
              <a:pPr/>
              <a:t>297</a:t>
            </a:fld>
            <a:endParaRPr lang="en-US"/>
          </a:p>
        </p:txBody>
      </p:sp>
      <p:sp>
        <p:nvSpPr>
          <p:cNvPr id="507907" name="Rectangle 2"/>
          <p:cNvSpPr>
            <a:spLocks noGrp="1" noRot="1" noChangeAspect="1" noChangeArrowheads="1" noTextEdit="1"/>
          </p:cNvSpPr>
          <p:nvPr>
            <p:ph type="sldImg"/>
          </p:nvPr>
        </p:nvSpPr>
        <p:spPr>
          <a:ln/>
        </p:spPr>
      </p:sp>
      <p:sp>
        <p:nvSpPr>
          <p:cNvPr id="507908" name="Rectangle 3"/>
          <p:cNvSpPr>
            <a:spLocks noGrp="1" noChangeArrowheads="1"/>
          </p:cNvSpPr>
          <p:nvPr>
            <p:ph type="body" idx="1"/>
          </p:nvPr>
        </p:nvSpPr>
        <p:spPr>
          <a:xfrm>
            <a:off x="914400" y="4343400"/>
            <a:ext cx="5029200" cy="822325"/>
          </a:xfrm>
          <a:noFill/>
          <a:ln/>
        </p:spPr>
        <p:txBody>
          <a:bodyPr/>
          <a:lstStyle/>
          <a:p>
            <a:r>
              <a:rPr lang="en-US" smtClean="0"/>
              <a:t>Robock, Alan, 2002:  Blowin</a:t>
            </a:r>
            <a:r>
              <a:rPr lang="ja-JP" altLang="en-US" smtClean="0"/>
              <a:t>’</a:t>
            </a:r>
            <a:r>
              <a:rPr lang="en-US" altLang="ja-JP" smtClean="0"/>
              <a:t> in the wind:  Research priorities for climate effects of volcanic eruptions.  </a:t>
            </a:r>
            <a:r>
              <a:rPr lang="en-US" altLang="ja-JP" i="1" smtClean="0"/>
              <a:t>EOS</a:t>
            </a:r>
            <a:r>
              <a:rPr lang="en-US" altLang="ja-JP" smtClean="0"/>
              <a:t>, </a:t>
            </a:r>
            <a:r>
              <a:rPr lang="en-US" altLang="ja-JP" b="1" smtClean="0"/>
              <a:t>83</a:t>
            </a:r>
            <a:r>
              <a:rPr lang="en-US" altLang="ja-JP" smtClean="0"/>
              <a:t>, 472. [Report of AGU Chapman Conference on Volcanism and the Earth</a:t>
            </a:r>
            <a:r>
              <a:rPr lang="ja-JP" altLang="en-US" smtClean="0"/>
              <a:t>’</a:t>
            </a:r>
            <a:r>
              <a:rPr lang="en-US" altLang="ja-JP" smtClean="0"/>
              <a:t>s Atmosphere, Santorini, Greece, June, 2002]</a:t>
            </a:r>
            <a:endParaRPr lang="en-US" smtClean="0"/>
          </a:p>
        </p:txBody>
      </p:sp>
    </p:spTree>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Rectangle 7"/>
          <p:cNvSpPr>
            <a:spLocks noGrp="1" noChangeArrowheads="1"/>
          </p:cNvSpPr>
          <p:nvPr>
            <p:ph type="sldNum" sz="quarter" idx="5"/>
          </p:nvPr>
        </p:nvSpPr>
        <p:spPr>
          <a:noFill/>
        </p:spPr>
        <p:txBody>
          <a:bodyPr/>
          <a:lstStyle/>
          <a:p>
            <a:fld id="{8474A782-1087-459F-B41C-E7FBE7FBDFD3}" type="slidenum">
              <a:rPr lang="en-US"/>
              <a:pPr/>
              <a:t>298</a:t>
            </a:fld>
            <a:endParaRPr lang="en-US"/>
          </a:p>
        </p:txBody>
      </p:sp>
      <p:sp>
        <p:nvSpPr>
          <p:cNvPr id="508931" name="Rectangle 2"/>
          <p:cNvSpPr>
            <a:spLocks noGrp="1" noRot="1" noChangeAspect="1" noChangeArrowheads="1" noTextEdit="1"/>
          </p:cNvSpPr>
          <p:nvPr>
            <p:ph type="sldImg"/>
          </p:nvPr>
        </p:nvSpPr>
        <p:spPr>
          <a:ln/>
        </p:spPr>
      </p:sp>
      <p:sp>
        <p:nvSpPr>
          <p:cNvPr id="508932" name="Rectangle 3"/>
          <p:cNvSpPr>
            <a:spLocks noGrp="1" noChangeArrowheads="1"/>
          </p:cNvSpPr>
          <p:nvPr>
            <p:ph type="body" idx="1"/>
          </p:nvPr>
        </p:nvSpPr>
        <p:spPr>
          <a:xfrm>
            <a:off x="914400" y="4343400"/>
            <a:ext cx="5029200" cy="822325"/>
          </a:xfrm>
          <a:noFill/>
          <a:ln/>
        </p:spPr>
        <p:txBody>
          <a:bodyPr/>
          <a:lstStyle/>
          <a:p>
            <a:r>
              <a:rPr lang="en-US" smtClean="0"/>
              <a:t>Robock, Alan, 2002:  Blowin</a:t>
            </a:r>
            <a:r>
              <a:rPr lang="ja-JP" altLang="en-US" smtClean="0"/>
              <a:t>’</a:t>
            </a:r>
            <a:r>
              <a:rPr lang="en-US" altLang="ja-JP" smtClean="0"/>
              <a:t> in the wind:  Research priorities for climate effects of volcanic eruptions.  </a:t>
            </a:r>
            <a:r>
              <a:rPr lang="en-US" altLang="ja-JP" i="1" smtClean="0"/>
              <a:t>EOS</a:t>
            </a:r>
            <a:r>
              <a:rPr lang="en-US" altLang="ja-JP" smtClean="0"/>
              <a:t>, </a:t>
            </a:r>
            <a:r>
              <a:rPr lang="en-US" altLang="ja-JP" b="1" smtClean="0"/>
              <a:t>83</a:t>
            </a:r>
            <a:r>
              <a:rPr lang="en-US" altLang="ja-JP" smtClean="0"/>
              <a:t>, 472. [Report of AGU Chapman Conference on Volcanism and the Earth</a:t>
            </a:r>
            <a:r>
              <a:rPr lang="ja-JP" altLang="en-US" smtClean="0"/>
              <a:t>’</a:t>
            </a:r>
            <a:r>
              <a:rPr lang="en-US" altLang="ja-JP" smtClean="0"/>
              <a:t>s Atmosphere, Santorini, Greece, June, 2002]</a:t>
            </a:r>
            <a:endParaRPr lang="en-US" smtClean="0"/>
          </a:p>
        </p:txBody>
      </p:sp>
    </p:spTree>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4" name="Rectangle 7"/>
          <p:cNvSpPr>
            <a:spLocks noGrp="1" noChangeArrowheads="1"/>
          </p:cNvSpPr>
          <p:nvPr>
            <p:ph type="sldNum" sz="quarter" idx="5"/>
          </p:nvPr>
        </p:nvSpPr>
        <p:spPr>
          <a:noFill/>
        </p:spPr>
        <p:txBody>
          <a:bodyPr/>
          <a:lstStyle/>
          <a:p>
            <a:fld id="{0A14547C-DF37-49A7-AC8F-24BC700D25D6}" type="slidenum">
              <a:rPr lang="en-US"/>
              <a:pPr/>
              <a:t>299</a:t>
            </a:fld>
            <a:endParaRPr lang="en-US"/>
          </a:p>
        </p:txBody>
      </p:sp>
      <p:sp>
        <p:nvSpPr>
          <p:cNvPr id="509955" name="Rectangle 2"/>
          <p:cNvSpPr>
            <a:spLocks noGrp="1" noRot="1" noChangeAspect="1" noChangeArrowheads="1" noTextEdit="1"/>
          </p:cNvSpPr>
          <p:nvPr>
            <p:ph type="sldImg"/>
          </p:nvPr>
        </p:nvSpPr>
        <p:spPr>
          <a:ln/>
        </p:spPr>
      </p:sp>
      <p:sp>
        <p:nvSpPr>
          <p:cNvPr id="509956" name="Rectangle 3"/>
          <p:cNvSpPr>
            <a:spLocks noGrp="1" noChangeArrowheads="1"/>
          </p:cNvSpPr>
          <p:nvPr>
            <p:ph type="body" idx="1"/>
          </p:nvPr>
        </p:nvSpPr>
        <p:spPr>
          <a:xfrm>
            <a:off x="914400" y="4343400"/>
            <a:ext cx="5029200" cy="822325"/>
          </a:xfrm>
          <a:noFill/>
          <a:ln/>
        </p:spPr>
        <p:txBody>
          <a:bodyPr/>
          <a:lstStyle/>
          <a:p>
            <a:r>
              <a:rPr lang="en-US" smtClean="0"/>
              <a:t>Robock, Alan, 2002:  Blowin</a:t>
            </a:r>
            <a:r>
              <a:rPr lang="ja-JP" altLang="en-US" smtClean="0"/>
              <a:t>’</a:t>
            </a:r>
            <a:r>
              <a:rPr lang="en-US" altLang="ja-JP" smtClean="0"/>
              <a:t> in the wind:  Research priorities for climate effects of volcanic eruptions.  </a:t>
            </a:r>
            <a:r>
              <a:rPr lang="en-US" altLang="ja-JP" i="1" smtClean="0"/>
              <a:t>EOS</a:t>
            </a:r>
            <a:r>
              <a:rPr lang="en-US" altLang="ja-JP" smtClean="0"/>
              <a:t>, </a:t>
            </a:r>
            <a:r>
              <a:rPr lang="en-US" altLang="ja-JP" b="1" smtClean="0"/>
              <a:t>83</a:t>
            </a:r>
            <a:r>
              <a:rPr lang="en-US" altLang="ja-JP" smtClean="0"/>
              <a:t>, 472. [Report of AGU Chapman Conference on Volcanism and the Earth</a:t>
            </a:r>
            <a:r>
              <a:rPr lang="ja-JP" altLang="en-US" smtClean="0"/>
              <a:t>’</a:t>
            </a:r>
            <a:r>
              <a:rPr lang="en-US" altLang="ja-JP" smtClean="0"/>
              <a:t>s Atmosphere, Santorini, Greece, June, 2002]</a:t>
            </a:r>
            <a:endParaRPr lang="en-US" smtClean="0"/>
          </a:p>
        </p:txBody>
      </p:sp>
    </p:spTree>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Rectangle 7"/>
          <p:cNvSpPr>
            <a:spLocks noGrp="1" noChangeArrowheads="1"/>
          </p:cNvSpPr>
          <p:nvPr>
            <p:ph type="sldNum" sz="quarter" idx="5"/>
          </p:nvPr>
        </p:nvSpPr>
        <p:spPr>
          <a:noFill/>
        </p:spPr>
        <p:txBody>
          <a:bodyPr/>
          <a:lstStyle/>
          <a:p>
            <a:fld id="{8174D1A0-51EB-403F-BD30-271A6D7CDECB}" type="slidenum">
              <a:rPr lang="en-US"/>
              <a:pPr/>
              <a:t>300</a:t>
            </a:fld>
            <a:endParaRPr lang="en-US"/>
          </a:p>
        </p:txBody>
      </p:sp>
      <p:sp>
        <p:nvSpPr>
          <p:cNvPr id="510979" name="Rectangle 2"/>
          <p:cNvSpPr>
            <a:spLocks noGrp="1" noRot="1" noChangeAspect="1" noChangeArrowheads="1" noTextEdit="1"/>
          </p:cNvSpPr>
          <p:nvPr>
            <p:ph type="sldImg"/>
          </p:nvPr>
        </p:nvSpPr>
        <p:spPr>
          <a:ln/>
        </p:spPr>
      </p:sp>
      <p:sp>
        <p:nvSpPr>
          <p:cNvPr id="510980" name="Rectangle 3"/>
          <p:cNvSpPr>
            <a:spLocks noGrp="1" noChangeArrowheads="1"/>
          </p:cNvSpPr>
          <p:nvPr>
            <p:ph type="body" idx="1"/>
          </p:nvPr>
        </p:nvSpPr>
        <p:spPr>
          <a:xfrm>
            <a:off x="914400" y="4343400"/>
            <a:ext cx="5029200" cy="822325"/>
          </a:xfrm>
          <a:noFill/>
          <a:ln/>
        </p:spPr>
        <p:txBody>
          <a:bodyPr/>
          <a:lstStyle/>
          <a:p>
            <a:r>
              <a:rPr lang="en-US" smtClean="0"/>
              <a:t>Robock, Alan, 2002:  Blowin</a:t>
            </a:r>
            <a:r>
              <a:rPr lang="ja-JP" altLang="en-US" smtClean="0"/>
              <a:t>’</a:t>
            </a:r>
            <a:r>
              <a:rPr lang="en-US" altLang="ja-JP" smtClean="0"/>
              <a:t> in the wind:  Research priorities for climate effects of volcanic eruptions.  </a:t>
            </a:r>
            <a:r>
              <a:rPr lang="en-US" altLang="ja-JP" i="1" smtClean="0"/>
              <a:t>EOS</a:t>
            </a:r>
            <a:r>
              <a:rPr lang="en-US" altLang="ja-JP" smtClean="0"/>
              <a:t>, </a:t>
            </a:r>
            <a:r>
              <a:rPr lang="en-US" altLang="ja-JP" b="1" smtClean="0"/>
              <a:t>83</a:t>
            </a:r>
            <a:r>
              <a:rPr lang="en-US" altLang="ja-JP" smtClean="0"/>
              <a:t>, 472. [Report of AGU Chapman Conference on Volcanism and the Earth</a:t>
            </a:r>
            <a:r>
              <a:rPr lang="ja-JP" altLang="en-US" smtClean="0"/>
              <a:t>’</a:t>
            </a:r>
            <a:r>
              <a:rPr lang="en-US" altLang="ja-JP" smtClean="0"/>
              <a:t>s Atmosphere, Santorini, Greece, June, 2002]</a:t>
            </a:r>
            <a:endParaRPr lang="en-US" smtClean="0"/>
          </a:p>
        </p:txBody>
      </p:sp>
    </p:spTree>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Rectangle 7"/>
          <p:cNvSpPr>
            <a:spLocks noGrp="1" noChangeArrowheads="1"/>
          </p:cNvSpPr>
          <p:nvPr>
            <p:ph type="sldNum" sz="quarter" idx="5"/>
          </p:nvPr>
        </p:nvSpPr>
        <p:spPr>
          <a:noFill/>
        </p:spPr>
        <p:txBody>
          <a:bodyPr/>
          <a:lstStyle/>
          <a:p>
            <a:fld id="{EEB6AE23-4EBA-4736-AD06-1A546A04B43B}" type="slidenum">
              <a:rPr lang="en-US"/>
              <a:pPr/>
              <a:t>301</a:t>
            </a:fld>
            <a:endParaRPr lang="en-US"/>
          </a:p>
        </p:txBody>
      </p:sp>
      <p:sp>
        <p:nvSpPr>
          <p:cNvPr id="512003" name="Rectangle 2"/>
          <p:cNvSpPr>
            <a:spLocks noGrp="1" noRot="1" noChangeAspect="1" noChangeArrowheads="1" noTextEdit="1"/>
          </p:cNvSpPr>
          <p:nvPr>
            <p:ph type="sldImg"/>
          </p:nvPr>
        </p:nvSpPr>
        <p:spPr>
          <a:ln/>
        </p:spPr>
      </p:sp>
      <p:sp>
        <p:nvSpPr>
          <p:cNvPr id="512004" name="Rectangle 3"/>
          <p:cNvSpPr>
            <a:spLocks noGrp="1" noChangeArrowheads="1"/>
          </p:cNvSpPr>
          <p:nvPr>
            <p:ph type="body" idx="1"/>
          </p:nvPr>
        </p:nvSpPr>
        <p:spPr>
          <a:xfrm>
            <a:off x="914400" y="4343400"/>
            <a:ext cx="5029200" cy="822325"/>
          </a:xfrm>
          <a:noFill/>
          <a:ln/>
        </p:spPr>
        <p:txBody>
          <a:bodyPr/>
          <a:lstStyle/>
          <a:p>
            <a:r>
              <a:rPr lang="en-US" smtClean="0"/>
              <a:t>Robock, Alan, 2002:  Blowin</a:t>
            </a:r>
            <a:r>
              <a:rPr lang="ja-JP" altLang="en-US" smtClean="0"/>
              <a:t>’</a:t>
            </a:r>
            <a:r>
              <a:rPr lang="en-US" altLang="ja-JP" smtClean="0"/>
              <a:t> in the wind:  Research priorities for climate effects of volcanic eruptions.  </a:t>
            </a:r>
            <a:r>
              <a:rPr lang="en-US" altLang="ja-JP" i="1" smtClean="0"/>
              <a:t>EOS</a:t>
            </a:r>
            <a:r>
              <a:rPr lang="en-US" altLang="ja-JP" smtClean="0"/>
              <a:t>, </a:t>
            </a:r>
            <a:r>
              <a:rPr lang="en-US" altLang="ja-JP" b="1" smtClean="0"/>
              <a:t>83</a:t>
            </a:r>
            <a:r>
              <a:rPr lang="en-US" altLang="ja-JP" smtClean="0"/>
              <a:t>, 472. [Report of AGU Chapman Conference on Volcanism and the Earth</a:t>
            </a:r>
            <a:r>
              <a:rPr lang="ja-JP" altLang="en-US" smtClean="0"/>
              <a:t>’</a:t>
            </a:r>
            <a:r>
              <a:rPr lang="en-US" altLang="ja-JP" smtClean="0"/>
              <a:t>s Atmosphere, Santorini, Greece, June, 2002]</a:t>
            </a:r>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p:spPr>
        <p:txBody>
          <a:bodyPr/>
          <a:lstStyle/>
          <a:p>
            <a:fld id="{C9652A18-1ABF-4CB9-ACFA-259FE86B395E}" type="slidenum">
              <a:rPr lang="en-US"/>
              <a:pPr/>
              <a:t>3</a:t>
            </a:fld>
            <a:endParaRPr lang="en-US"/>
          </a:p>
        </p:txBody>
      </p:sp>
      <p:sp>
        <p:nvSpPr>
          <p:cNvPr id="267267" name="Rectangle 2"/>
          <p:cNvSpPr>
            <a:spLocks noGrp="1" noRot="1" noChangeAspect="1" noChangeArrowheads="1" noTextEdit="1"/>
          </p:cNvSpPr>
          <p:nvPr>
            <p:ph type="sldImg"/>
          </p:nvPr>
        </p:nvSpPr>
        <p:spPr>
          <a:ln/>
        </p:spPr>
      </p:sp>
      <p:sp>
        <p:nvSpPr>
          <p:cNvPr id="267268" name="Rectangle 3"/>
          <p:cNvSpPr>
            <a:spLocks noGrp="1" noChangeArrowheads="1"/>
          </p:cNvSpPr>
          <p:nvPr>
            <p:ph type="body" idx="1"/>
          </p:nvPr>
        </p:nvSpPr>
        <p:spPr>
          <a:xfrm>
            <a:off x="914400" y="4343400"/>
            <a:ext cx="5029200" cy="3036888"/>
          </a:xfrm>
          <a:noFill/>
          <a:ln/>
        </p:spPr>
        <p:txBody>
          <a:bodyPr/>
          <a:lstStyle/>
          <a:p>
            <a:r>
              <a:rPr lang="en-US" smtClean="0"/>
              <a:t>Volcanic Eruptions and Climate</a:t>
            </a:r>
          </a:p>
          <a:p>
            <a:r>
              <a:rPr lang="en-US" smtClean="0"/>
              <a:t>© Alan Robock, March 30, 2007</a:t>
            </a:r>
          </a:p>
          <a:p>
            <a:r>
              <a:rPr lang="en-US" i="1" smtClean="0">
                <a:solidFill>
                  <a:schemeClr val="accent2"/>
                </a:solidFill>
              </a:rPr>
              <a:t>version 1.5</a:t>
            </a:r>
          </a:p>
          <a:p>
            <a:r>
              <a:rPr lang="en-US" smtClean="0"/>
              <a:t>	Feel free to use this presentation for non-commercial purposes, including teaching and research. At any time please email </a:t>
            </a:r>
            <a:r>
              <a:rPr lang="en-US" smtClean="0">
                <a:solidFill>
                  <a:schemeClr val="accent2"/>
                </a:solidFill>
              </a:rPr>
              <a:t>robock@envsci.rutgers.edu</a:t>
            </a:r>
            <a:r>
              <a:rPr lang="en-US" smtClean="0"/>
              <a:t> if you have any questions, comments, or corrections.</a:t>
            </a:r>
          </a:p>
          <a:p>
            <a:r>
              <a:rPr lang="en-US" smtClean="0"/>
              <a:t>	There are too many slides here for one class. Feel free to hide a number of them, so that the slide show could be used for one lecture at the advanced undergraduate/introductory graduate level, or to select a different set of slides for your own use.</a:t>
            </a:r>
          </a:p>
          <a:p>
            <a:r>
              <a:rPr lang="en-US" smtClean="0"/>
              <a:t>	There are also links to many volcanic topics at</a:t>
            </a:r>
          </a:p>
          <a:p>
            <a:r>
              <a:rPr lang="en-US" smtClean="0">
                <a:solidFill>
                  <a:schemeClr val="accent2"/>
                </a:solidFill>
              </a:rPr>
              <a:t>http://climate.envsci.rutgers.edu/robock/robock_vol.html</a:t>
            </a:r>
          </a:p>
          <a:p>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7"/>
          <p:cNvSpPr>
            <a:spLocks noGrp="1" noChangeArrowheads="1"/>
          </p:cNvSpPr>
          <p:nvPr>
            <p:ph type="sldNum" sz="quarter" idx="5"/>
          </p:nvPr>
        </p:nvSpPr>
        <p:spPr>
          <a:noFill/>
        </p:spPr>
        <p:txBody>
          <a:bodyPr/>
          <a:lstStyle/>
          <a:p>
            <a:fld id="{DE109E98-3EFB-4189-B8D4-AD58A2ADC38B}" type="slidenum">
              <a:rPr lang="en-US" altLang="zh-CN">
                <a:ea typeface="SimSun" pitchFamily="2" charset="-122"/>
              </a:rPr>
              <a:pPr/>
              <a:t>30</a:t>
            </a:fld>
            <a:endParaRPr lang="en-US" altLang="zh-CN">
              <a:ea typeface="SimSun" pitchFamily="2" charset="-122"/>
            </a:endParaRPr>
          </a:p>
        </p:txBody>
      </p:sp>
      <p:sp>
        <p:nvSpPr>
          <p:cNvPr id="293891" name="Rectangle 2"/>
          <p:cNvSpPr>
            <a:spLocks noGrp="1" noRot="1" noChangeAspect="1" noChangeArrowheads="1" noTextEdit="1"/>
          </p:cNvSpPr>
          <p:nvPr>
            <p:ph type="sldImg"/>
          </p:nvPr>
        </p:nvSpPr>
        <p:spPr>
          <a:ln/>
        </p:spPr>
      </p:sp>
      <p:sp>
        <p:nvSpPr>
          <p:cNvPr id="293892" name="Rectangle 3"/>
          <p:cNvSpPr>
            <a:spLocks noGrp="1" noChangeArrowheads="1"/>
          </p:cNvSpPr>
          <p:nvPr>
            <p:ph type="body" idx="1"/>
          </p:nvPr>
        </p:nvSpPr>
        <p:spPr>
          <a:xfrm>
            <a:off x="914400" y="4343400"/>
            <a:ext cx="5029200" cy="830263"/>
          </a:xfrm>
          <a:noFill/>
          <a:ln/>
        </p:spPr>
        <p:txBody>
          <a:bodyPr/>
          <a:lstStyle/>
          <a:p>
            <a:r>
              <a:rPr lang="en-US" smtClean="0"/>
              <a:t>With this extensive ice core records, we constructed the volcanic forcing index. The first step is to extract the potential volcanic signals by applying a high-pass loess filter and </a:t>
            </a:r>
            <a:r>
              <a:rPr lang="en-US" altLang="zh-CN" smtClean="0">
                <a:ea typeface="SimSun" pitchFamily="2" charset="-122"/>
              </a:rPr>
              <a:t>examining peaks that exceed twice the 31-yr running median absolute deviation.</a:t>
            </a:r>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7"/>
          <p:cNvSpPr>
            <a:spLocks noGrp="1" noChangeArrowheads="1"/>
          </p:cNvSpPr>
          <p:nvPr>
            <p:ph type="sldNum" sz="quarter" idx="5"/>
          </p:nvPr>
        </p:nvSpPr>
        <p:spPr>
          <a:noFill/>
        </p:spPr>
        <p:txBody>
          <a:bodyPr/>
          <a:lstStyle/>
          <a:p>
            <a:fld id="{6F62B77E-22C3-40DD-993B-D449A86D4D08}" type="slidenum">
              <a:rPr lang="en-US" altLang="zh-CN">
                <a:ea typeface="SimSun" pitchFamily="2" charset="-122"/>
              </a:rPr>
              <a:pPr/>
              <a:t>31</a:t>
            </a:fld>
            <a:endParaRPr lang="en-US" altLang="zh-CN">
              <a:ea typeface="SimSun" pitchFamily="2" charset="-122"/>
            </a:endParaRPr>
          </a:p>
        </p:txBody>
      </p:sp>
      <p:sp>
        <p:nvSpPr>
          <p:cNvPr id="294915" name="Rectangle 2"/>
          <p:cNvSpPr>
            <a:spLocks noGrp="1" noRot="1" noChangeAspect="1" noChangeArrowheads="1" noTextEdit="1"/>
          </p:cNvSpPr>
          <p:nvPr>
            <p:ph type="sldImg"/>
          </p:nvPr>
        </p:nvSpPr>
        <p:spPr>
          <a:ln/>
        </p:spPr>
      </p:sp>
      <p:sp>
        <p:nvSpPr>
          <p:cNvPr id="294916" name="Rectangle 3"/>
          <p:cNvSpPr>
            <a:spLocks noGrp="1" noChangeArrowheads="1"/>
          </p:cNvSpPr>
          <p:nvPr>
            <p:ph type="body" idx="1"/>
          </p:nvPr>
        </p:nvSpPr>
        <p:spPr>
          <a:xfrm>
            <a:off x="914400" y="4343400"/>
            <a:ext cx="5029200" cy="1016000"/>
          </a:xfrm>
          <a:noFill/>
          <a:ln/>
        </p:spPr>
        <p:txBody>
          <a:bodyPr/>
          <a:lstStyle/>
          <a:p>
            <a:r>
              <a:rPr lang="en-US" smtClean="0"/>
              <a:t>The blue line in the up panel shows the annual mean ice core time series. The green line is background trend estimated by the loess filter, and the red curve is the threshold we used to identify the potential volcanic signals. </a:t>
            </a:r>
            <a:r>
              <a:rPr lang="en-US" altLang="zh-CN" smtClean="0">
                <a:ea typeface="SimSun" pitchFamily="2" charset="-122"/>
              </a:rPr>
              <a:t>The resulting volcanic peaks are shown in the bottom panel here. This signal extraction method is very robust for time series with outliers like the volcanic peaks. </a:t>
            </a:r>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p:cNvSpPr>
            <a:spLocks noGrp="1" noChangeArrowheads="1"/>
          </p:cNvSpPr>
          <p:nvPr>
            <p:ph type="sldNum" sz="quarter" idx="5"/>
          </p:nvPr>
        </p:nvSpPr>
        <p:spPr>
          <a:noFill/>
        </p:spPr>
        <p:txBody>
          <a:bodyPr/>
          <a:lstStyle/>
          <a:p>
            <a:fld id="{4A0D3BDD-042B-4850-BA63-A96A3338320E}" type="slidenum">
              <a:rPr lang="en-US" altLang="zh-CN">
                <a:ea typeface="SimSun" pitchFamily="2" charset="-122"/>
              </a:rPr>
              <a:pPr/>
              <a:t>32</a:t>
            </a:fld>
            <a:endParaRPr lang="en-US" altLang="zh-CN">
              <a:ea typeface="SimSun" pitchFamily="2" charset="-122"/>
            </a:endParaRPr>
          </a:p>
        </p:txBody>
      </p:sp>
      <p:sp>
        <p:nvSpPr>
          <p:cNvPr id="295939" name="Rectangle 2"/>
          <p:cNvSpPr>
            <a:spLocks noGrp="1" noRot="1" noChangeAspect="1" noChangeArrowheads="1" noTextEdit="1"/>
          </p:cNvSpPr>
          <p:nvPr>
            <p:ph type="sldImg"/>
          </p:nvPr>
        </p:nvSpPr>
        <p:spPr>
          <a:ln/>
        </p:spPr>
      </p:sp>
      <p:sp>
        <p:nvSpPr>
          <p:cNvPr id="295940" name="Rectangle 3"/>
          <p:cNvSpPr>
            <a:spLocks noGrp="1" noChangeArrowheads="1"/>
          </p:cNvSpPr>
          <p:nvPr>
            <p:ph type="body" idx="1"/>
          </p:nvPr>
        </p:nvSpPr>
        <p:spPr>
          <a:xfrm>
            <a:off x="914400" y="4343400"/>
            <a:ext cx="5029200" cy="2049463"/>
          </a:xfrm>
          <a:noFill/>
          <a:ln/>
        </p:spPr>
        <p:txBody>
          <a:bodyPr/>
          <a:lstStyle/>
          <a:p>
            <a:r>
              <a:rPr lang="en-US" altLang="zh-CN" smtClean="0">
                <a:ea typeface="SimSun" pitchFamily="2" charset="-122"/>
              </a:rPr>
              <a:t>After extracting the potential volcanic peaks we selected the ones that have signals in at least half of the available ice cores and adjust the timing of the signals so that the peak deposition can line in the same year. </a:t>
            </a:r>
            <a:r>
              <a:rPr lang="en-US" smtClean="0"/>
              <a:t>One thing I would like to point out is that we used all of the available ice core records to determine the timing of each eruption but only the sulfate records to calculate the volcanic deposition.</a:t>
            </a:r>
          </a:p>
          <a:p>
            <a:endParaRPr lang="en-US" smtClean="0"/>
          </a:p>
          <a:p>
            <a:r>
              <a:rPr lang="en-US" smtClean="0"/>
              <a:t>In the next step, After that we adjust the spatial variation of volcanic deposition and calculated the mean deposition of each eruption for Greenland and Antarctic ice cores respectively.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p:cNvSpPr>
            <a:spLocks noGrp="1" noChangeArrowheads="1"/>
          </p:cNvSpPr>
          <p:nvPr>
            <p:ph type="sldNum" sz="quarter" idx="5"/>
          </p:nvPr>
        </p:nvSpPr>
        <p:spPr>
          <a:noFill/>
        </p:spPr>
        <p:txBody>
          <a:bodyPr/>
          <a:lstStyle/>
          <a:p>
            <a:fld id="{17A5AFA0-0860-4809-B6BB-912C5BC3465F}" type="slidenum">
              <a:rPr lang="en-US" altLang="zh-CN">
                <a:ea typeface="SimSun" pitchFamily="2" charset="-122"/>
              </a:rPr>
              <a:pPr/>
              <a:t>33</a:t>
            </a:fld>
            <a:endParaRPr lang="en-US" altLang="zh-CN">
              <a:ea typeface="SimSun" pitchFamily="2" charset="-122"/>
            </a:endParaRPr>
          </a:p>
        </p:txBody>
      </p:sp>
      <p:sp>
        <p:nvSpPr>
          <p:cNvPr id="296963" name="Rectangle 2"/>
          <p:cNvSpPr>
            <a:spLocks noGrp="1" noRot="1" noChangeAspect="1" noChangeArrowheads="1" noTextEdit="1"/>
          </p:cNvSpPr>
          <p:nvPr>
            <p:ph type="sldImg"/>
          </p:nvPr>
        </p:nvSpPr>
        <p:spPr>
          <a:ln/>
        </p:spPr>
      </p:sp>
      <p:sp>
        <p:nvSpPr>
          <p:cNvPr id="296964" name="Rectangle 3"/>
          <p:cNvSpPr>
            <a:spLocks noGrp="1" noChangeArrowheads="1"/>
          </p:cNvSpPr>
          <p:nvPr>
            <p:ph type="body" idx="1"/>
          </p:nvPr>
        </p:nvSpPr>
        <p:spPr>
          <a:xfrm>
            <a:off x="914400" y="4343400"/>
            <a:ext cx="5029200" cy="2124075"/>
          </a:xfrm>
          <a:noFill/>
          <a:ln/>
        </p:spPr>
        <p:txBody>
          <a:bodyPr/>
          <a:lstStyle/>
          <a:p>
            <a:r>
              <a:rPr lang="en-US" altLang="zh-CN" smtClean="0">
                <a:ea typeface="SimSun" pitchFamily="2" charset="-122"/>
              </a:rPr>
              <a:t>Basically, we found a similar spatial distribution of volcanic deposition in both regions among the largest eruptions during the past 1000 years, such as the Laki and Tambora eruption shown here. We also found that individual ice core has consistent relative magnitude compared to the Greenland and Antarctic means. So we multiplied the volcanic deposition in each ice core with the ratio of Greenland or Antarctic mean vs the individual ice core. This helps to minimize the change caused by the decrease of ice core body as we go back in time. For example, only the three cores, B20, NorthGRIP1, and GISP2 have records before 17</a:t>
            </a:r>
            <a:r>
              <a:rPr lang="en-US" altLang="zh-CN" baseline="30000" smtClean="0">
                <a:ea typeface="SimSun" pitchFamily="2" charset="-122"/>
              </a:rPr>
              <a:t>th</a:t>
            </a:r>
            <a:r>
              <a:rPr lang="en-US" altLang="zh-CN" smtClean="0">
                <a:ea typeface="SimSun" pitchFamily="2" charset="-122"/>
              </a:rPr>
              <a:t> century. Both B20 and NorthGRIP1 show less than average deposition for the two events shown here. Without the spatial adjustment, the average deposition for the early period will be underestimated.</a:t>
            </a:r>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7"/>
          <p:cNvSpPr>
            <a:spLocks noGrp="1" noChangeArrowheads="1"/>
          </p:cNvSpPr>
          <p:nvPr>
            <p:ph type="sldNum" sz="quarter" idx="5"/>
          </p:nvPr>
        </p:nvSpPr>
        <p:spPr>
          <a:noFill/>
        </p:spPr>
        <p:txBody>
          <a:bodyPr/>
          <a:lstStyle/>
          <a:p>
            <a:fld id="{A1D57224-BA4C-4C06-A316-58B2C0AA40AB}" type="slidenum">
              <a:rPr lang="en-US" altLang="zh-CN">
                <a:ea typeface="SimSun" pitchFamily="2" charset="-122"/>
              </a:rPr>
              <a:pPr/>
              <a:t>34</a:t>
            </a:fld>
            <a:endParaRPr lang="en-US" altLang="zh-CN">
              <a:ea typeface="SimSun" pitchFamily="2" charset="-122"/>
            </a:endParaRPr>
          </a:p>
        </p:txBody>
      </p:sp>
      <p:sp>
        <p:nvSpPr>
          <p:cNvPr id="297987" name="Rectangle 2"/>
          <p:cNvSpPr>
            <a:spLocks noGrp="1" noRot="1" noChangeAspect="1" noChangeArrowheads="1" noTextEdit="1"/>
          </p:cNvSpPr>
          <p:nvPr>
            <p:ph type="sldImg"/>
          </p:nvPr>
        </p:nvSpPr>
        <p:spPr>
          <a:ln/>
        </p:spPr>
      </p:sp>
      <p:sp>
        <p:nvSpPr>
          <p:cNvPr id="297988" name="Rectangle 3"/>
          <p:cNvSpPr>
            <a:spLocks noGrp="1" noChangeArrowheads="1"/>
          </p:cNvSpPr>
          <p:nvPr>
            <p:ph type="body" idx="1"/>
          </p:nvPr>
        </p:nvSpPr>
        <p:spPr>
          <a:xfrm>
            <a:off x="914400" y="4343400"/>
            <a:ext cx="5029200" cy="461963"/>
          </a:xfrm>
          <a:noFill/>
          <a:ln/>
        </p:spPr>
        <p:txBody>
          <a:bodyPr/>
          <a:lstStyle/>
          <a:p>
            <a:r>
              <a:rPr lang="en-US" smtClean="0"/>
              <a:t>In the next step, we calculated the stratospheric aerosol loadings by multiplying the average deposition with a set of calibration factors</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7"/>
          <p:cNvSpPr>
            <a:spLocks noGrp="1" noChangeArrowheads="1"/>
          </p:cNvSpPr>
          <p:nvPr>
            <p:ph type="sldNum" sz="quarter" idx="5"/>
          </p:nvPr>
        </p:nvSpPr>
        <p:spPr>
          <a:noFill/>
        </p:spPr>
        <p:txBody>
          <a:bodyPr/>
          <a:lstStyle/>
          <a:p>
            <a:fld id="{0B528C53-0771-43D9-AA12-E1D3ADE062E1}" type="slidenum">
              <a:rPr lang="en-US" altLang="zh-CN">
                <a:ea typeface="SimSun" pitchFamily="2" charset="-122"/>
              </a:rPr>
              <a:pPr/>
              <a:t>35</a:t>
            </a:fld>
            <a:endParaRPr lang="en-US" altLang="zh-CN">
              <a:ea typeface="SimSun" pitchFamily="2" charset="-122"/>
            </a:endParaRPr>
          </a:p>
        </p:txBody>
      </p:sp>
      <p:sp>
        <p:nvSpPr>
          <p:cNvPr id="299011" name="Rectangle 2"/>
          <p:cNvSpPr>
            <a:spLocks noGrp="1" noRot="1" noChangeAspect="1" noChangeArrowheads="1" noTextEdit="1"/>
          </p:cNvSpPr>
          <p:nvPr>
            <p:ph type="sldImg"/>
          </p:nvPr>
        </p:nvSpPr>
        <p:spPr>
          <a:ln/>
        </p:spPr>
      </p:sp>
      <p:sp>
        <p:nvSpPr>
          <p:cNvPr id="299012" name="Rectangle 3"/>
          <p:cNvSpPr>
            <a:spLocks noGrp="1" noChangeArrowheads="1"/>
          </p:cNvSpPr>
          <p:nvPr>
            <p:ph type="body" idx="1"/>
          </p:nvPr>
        </p:nvSpPr>
        <p:spPr>
          <a:xfrm>
            <a:off x="914400" y="4343400"/>
            <a:ext cx="5029200" cy="1016000"/>
          </a:xfrm>
          <a:noFill/>
          <a:ln/>
        </p:spPr>
        <p:txBody>
          <a:bodyPr/>
          <a:lstStyle/>
          <a:p>
            <a:r>
              <a:rPr lang="en-US" altLang="zh-CN" smtClean="0">
                <a:ea typeface="SimSun" pitchFamily="2" charset="-122"/>
              </a:rPr>
              <a:t>We compared three techniques for estimating stratospheric aerosol loading from ice core data: radioactive deposition from nuclear bomb tests, satellite observations of Pinatubo aerosol loading, and climate model (GISS modelE) simulations of volcanic sulfate transport and deposition following the 1783 Laki, 1815 Tambora, 1912 Katmai, and 1991 Pinatubo eruptions.</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7"/>
          <p:cNvSpPr>
            <a:spLocks noGrp="1" noChangeArrowheads="1"/>
          </p:cNvSpPr>
          <p:nvPr>
            <p:ph type="sldNum" sz="quarter" idx="5"/>
          </p:nvPr>
        </p:nvSpPr>
        <p:spPr>
          <a:noFill/>
        </p:spPr>
        <p:txBody>
          <a:bodyPr/>
          <a:lstStyle/>
          <a:p>
            <a:fld id="{C6A015DB-0A62-4922-B218-5C31A1EC7C44}" type="slidenum">
              <a:rPr lang="en-US" altLang="zh-CN">
                <a:ea typeface="SimSun" pitchFamily="2" charset="-122"/>
              </a:rPr>
              <a:pPr/>
              <a:t>36</a:t>
            </a:fld>
            <a:endParaRPr lang="en-US" altLang="zh-CN">
              <a:ea typeface="SimSun" pitchFamily="2" charset="-122"/>
            </a:endParaRPr>
          </a:p>
        </p:txBody>
      </p:sp>
      <p:sp>
        <p:nvSpPr>
          <p:cNvPr id="300035" name="Rectangle 2"/>
          <p:cNvSpPr>
            <a:spLocks noGrp="1" noRot="1" noChangeAspect="1" noChangeArrowheads="1" noTextEdit="1"/>
          </p:cNvSpPr>
          <p:nvPr>
            <p:ph type="sldImg"/>
          </p:nvPr>
        </p:nvSpPr>
        <p:spPr>
          <a:ln/>
        </p:spPr>
      </p:sp>
      <p:sp>
        <p:nvSpPr>
          <p:cNvPr id="300036" name="Rectangle 3"/>
          <p:cNvSpPr>
            <a:spLocks noGrp="1" noChangeArrowheads="1"/>
          </p:cNvSpPr>
          <p:nvPr>
            <p:ph type="body" idx="1"/>
          </p:nvPr>
        </p:nvSpPr>
        <p:spPr>
          <a:xfrm>
            <a:off x="914400" y="4343400"/>
            <a:ext cx="5029200" cy="1016000"/>
          </a:xfrm>
          <a:noFill/>
          <a:ln/>
        </p:spPr>
        <p:txBody>
          <a:bodyPr/>
          <a:lstStyle/>
          <a:p>
            <a:r>
              <a:rPr lang="en-US" altLang="zh-CN" smtClean="0">
                <a:ea typeface="SimSun" pitchFamily="2" charset="-122"/>
              </a:rPr>
              <a:t>By applying the calibration factors obtained from above methods (Table 1) to the 44 ice core records we estimated the stratospheric sulfate aerosol loadings for the largest eruptions during the last millennium (Table 2). These results agree fairly well with estimates based on radiation, petrology and satellite observations</a:t>
            </a:r>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Slide Image Placeholder 1"/>
          <p:cNvSpPr>
            <a:spLocks noGrp="1" noRot="1" noChangeAspect="1" noTextEdit="1"/>
          </p:cNvSpPr>
          <p:nvPr>
            <p:ph type="sldImg"/>
          </p:nvPr>
        </p:nvSpPr>
        <p:spPr>
          <a:ln/>
        </p:spPr>
      </p:sp>
      <p:sp>
        <p:nvSpPr>
          <p:cNvPr id="301059" name="Notes Placeholder 2"/>
          <p:cNvSpPr>
            <a:spLocks noGrp="1"/>
          </p:cNvSpPr>
          <p:nvPr>
            <p:ph type="body" idx="1"/>
          </p:nvPr>
        </p:nvSpPr>
        <p:spPr>
          <a:noFill/>
          <a:ln/>
        </p:spPr>
        <p:txBody>
          <a:bodyPr/>
          <a:lstStyle/>
          <a:p>
            <a:endParaRPr lang="en-US" smtClean="0"/>
          </a:p>
        </p:txBody>
      </p:sp>
      <p:sp>
        <p:nvSpPr>
          <p:cNvPr id="301060" name="Slide Number Placeholder 3"/>
          <p:cNvSpPr>
            <a:spLocks noGrp="1"/>
          </p:cNvSpPr>
          <p:nvPr>
            <p:ph type="sldNum" sz="quarter" idx="5"/>
          </p:nvPr>
        </p:nvSpPr>
        <p:spPr>
          <a:noFill/>
        </p:spPr>
        <p:txBody>
          <a:bodyPr/>
          <a:lstStyle/>
          <a:p>
            <a:fld id="{866864B9-032E-431D-A59E-533F911D0957}" type="slidenum">
              <a:rPr lang="en-US"/>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Slide Image Placeholder 1"/>
          <p:cNvSpPr>
            <a:spLocks noGrp="1" noRot="1" noChangeAspect="1" noTextEdit="1"/>
          </p:cNvSpPr>
          <p:nvPr>
            <p:ph type="sldImg"/>
          </p:nvPr>
        </p:nvSpPr>
        <p:spPr>
          <a:ln/>
        </p:spPr>
      </p:sp>
      <p:sp>
        <p:nvSpPr>
          <p:cNvPr id="302083" name="Notes Placeholder 2"/>
          <p:cNvSpPr>
            <a:spLocks noGrp="1"/>
          </p:cNvSpPr>
          <p:nvPr>
            <p:ph type="body" idx="1"/>
          </p:nvPr>
        </p:nvSpPr>
        <p:spPr>
          <a:noFill/>
          <a:ln/>
        </p:spPr>
        <p:txBody>
          <a:bodyPr/>
          <a:lstStyle/>
          <a:p>
            <a:endParaRPr lang="en-US" smtClean="0"/>
          </a:p>
        </p:txBody>
      </p:sp>
      <p:sp>
        <p:nvSpPr>
          <p:cNvPr id="302084" name="Slide Number Placeholder 3"/>
          <p:cNvSpPr>
            <a:spLocks noGrp="1"/>
          </p:cNvSpPr>
          <p:nvPr>
            <p:ph type="sldNum" sz="quarter" idx="5"/>
          </p:nvPr>
        </p:nvSpPr>
        <p:spPr>
          <a:noFill/>
        </p:spPr>
        <p:txBody>
          <a:bodyPr/>
          <a:lstStyle/>
          <a:p>
            <a:fld id="{75812F14-D2A8-479B-91D3-4F2502FB3DF7}" type="slidenum">
              <a:rPr lang="en-US"/>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p:cNvSpPr>
            <a:spLocks noGrp="1" noChangeArrowheads="1"/>
          </p:cNvSpPr>
          <p:nvPr>
            <p:ph type="sldNum" sz="quarter" idx="5"/>
          </p:nvPr>
        </p:nvSpPr>
        <p:spPr>
          <a:noFill/>
        </p:spPr>
        <p:txBody>
          <a:bodyPr/>
          <a:lstStyle/>
          <a:p>
            <a:fld id="{2C97ABC1-77B2-4E69-8EE3-F51368152BA2}" type="slidenum">
              <a:rPr lang="en-US" altLang="zh-CN">
                <a:ea typeface="SimSun" pitchFamily="2" charset="-122"/>
              </a:rPr>
              <a:pPr/>
              <a:t>39</a:t>
            </a:fld>
            <a:endParaRPr lang="en-US" altLang="zh-CN">
              <a:ea typeface="SimSun" pitchFamily="2" charset="-122"/>
            </a:endParaRPr>
          </a:p>
        </p:txBody>
      </p:sp>
      <p:sp>
        <p:nvSpPr>
          <p:cNvPr id="303107" name="Rectangle 2"/>
          <p:cNvSpPr>
            <a:spLocks noGrp="1" noRot="1" noChangeAspect="1" noChangeArrowheads="1" noTextEdit="1"/>
          </p:cNvSpPr>
          <p:nvPr>
            <p:ph type="sldImg"/>
          </p:nvPr>
        </p:nvSpPr>
        <p:spPr>
          <a:ln/>
        </p:spPr>
      </p:sp>
      <p:sp>
        <p:nvSpPr>
          <p:cNvPr id="303108" name="Rectangle 3"/>
          <p:cNvSpPr>
            <a:spLocks noGrp="1" noChangeArrowheads="1"/>
          </p:cNvSpPr>
          <p:nvPr>
            <p:ph type="body" idx="1"/>
          </p:nvPr>
        </p:nvSpPr>
        <p:spPr>
          <a:xfrm>
            <a:off x="914400" y="4343400"/>
            <a:ext cx="5029200" cy="1384300"/>
          </a:xfrm>
          <a:noFill/>
          <a:ln/>
        </p:spPr>
        <p:txBody>
          <a:bodyPr/>
          <a:lstStyle/>
          <a:p>
            <a:pPr algn="just">
              <a:spcBef>
                <a:spcPct val="20000"/>
              </a:spcBef>
            </a:pPr>
            <a:r>
              <a:rPr lang="en-US" altLang="zh-CN" smtClean="0">
                <a:ea typeface="SimSun" pitchFamily="2" charset="-122"/>
              </a:rPr>
              <a:t>After obtaining the global stratospheric volcanic aerosol loading, we applied a stratospheric transport parameterization to calculate the spread of aerosol within the low and mid stratosphere plus a latitude-time dependent function to describe the production and sedimentation of aerosols5. Next figure shows an example of the resulting spatial and temporal distribution of the stratospheric volcanic aerosols three years after the 1809 Unknown and 1815 Tambora eruptions.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a:noFill/>
        </p:spPr>
        <p:txBody>
          <a:bodyPr/>
          <a:lstStyle/>
          <a:p>
            <a:fld id="{3DF745D2-3E4E-4C0E-9113-BD5D33A5DE14}" type="slidenum">
              <a:rPr lang="en-US"/>
              <a:pPr/>
              <a:t>4</a:t>
            </a:fld>
            <a:endParaRPr lang="en-US"/>
          </a:p>
        </p:txBody>
      </p:sp>
      <p:sp>
        <p:nvSpPr>
          <p:cNvPr id="268291" name="Rectangle 2"/>
          <p:cNvSpPr>
            <a:spLocks noGrp="1" noRot="1" noChangeAspect="1" noChangeArrowheads="1" noTextEdit="1"/>
          </p:cNvSpPr>
          <p:nvPr>
            <p:ph type="sldImg"/>
          </p:nvPr>
        </p:nvSpPr>
        <p:spPr>
          <a:ln/>
        </p:spPr>
      </p:sp>
      <p:sp>
        <p:nvSpPr>
          <p:cNvPr id="268292" name="Rectangle 3"/>
          <p:cNvSpPr>
            <a:spLocks noGrp="1" noChangeArrowheads="1"/>
          </p:cNvSpPr>
          <p:nvPr>
            <p:ph type="body" idx="1"/>
          </p:nvPr>
        </p:nvSpPr>
        <p:spPr>
          <a:xfrm>
            <a:off x="914400" y="4343400"/>
            <a:ext cx="5029200" cy="822325"/>
          </a:xfrm>
          <a:noFill/>
          <a:ln/>
        </p:spPr>
        <p:txBody>
          <a:bodyPr/>
          <a:lstStyle/>
          <a:p>
            <a:r>
              <a:rPr lang="en-US" smtClean="0"/>
              <a:t>The review article (Robock, 2000) summarizes much of the material here, as of 2000.  Newer, shorter review articles and the latest observational and climate modeling research can be downloaded from http://climate.envsci.rutgers.edu/robock/robock_volpapers.html .</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p:cNvSpPr>
            <a:spLocks noGrp="1" noChangeArrowheads="1"/>
          </p:cNvSpPr>
          <p:nvPr>
            <p:ph type="sldNum" sz="quarter" idx="5"/>
          </p:nvPr>
        </p:nvSpPr>
        <p:spPr>
          <a:noFill/>
        </p:spPr>
        <p:txBody>
          <a:bodyPr/>
          <a:lstStyle/>
          <a:p>
            <a:fld id="{A9CE36A5-788B-42BC-8B06-007B3E475FB3}" type="slidenum">
              <a:rPr lang="en-US" altLang="zh-CN">
                <a:ea typeface="SimSun" pitchFamily="2" charset="-122"/>
              </a:rPr>
              <a:pPr/>
              <a:t>40</a:t>
            </a:fld>
            <a:endParaRPr lang="en-US" altLang="zh-CN">
              <a:ea typeface="SimSun" pitchFamily="2" charset="-122"/>
            </a:endParaRPr>
          </a:p>
        </p:txBody>
      </p:sp>
      <p:sp>
        <p:nvSpPr>
          <p:cNvPr id="304131" name="Rectangle 2"/>
          <p:cNvSpPr>
            <a:spLocks noGrp="1" noRot="1" noChangeAspect="1" noChangeArrowheads="1" noTextEdit="1"/>
          </p:cNvSpPr>
          <p:nvPr>
            <p:ph type="sldImg"/>
          </p:nvPr>
        </p:nvSpPr>
        <p:spPr>
          <a:ln/>
        </p:spPr>
      </p:sp>
      <p:sp>
        <p:nvSpPr>
          <p:cNvPr id="304132" name="Rectangle 3"/>
          <p:cNvSpPr>
            <a:spLocks noGrp="1" noChangeArrowheads="1"/>
          </p:cNvSpPr>
          <p:nvPr>
            <p:ph type="body" idx="1"/>
          </p:nvPr>
        </p:nvSpPr>
        <p:spPr>
          <a:xfrm>
            <a:off x="914400" y="4343400"/>
            <a:ext cx="5029200" cy="1071563"/>
          </a:xfrm>
          <a:noFill/>
          <a:ln/>
        </p:spPr>
        <p:txBody>
          <a:bodyPr/>
          <a:lstStyle/>
          <a:p>
            <a:pPr algn="just">
              <a:spcBef>
                <a:spcPct val="20000"/>
              </a:spcBef>
            </a:pPr>
            <a:r>
              <a:rPr lang="en-US" altLang="zh-CN" smtClean="0">
                <a:ea typeface="SimSun" pitchFamily="2" charset="-122"/>
              </a:rPr>
              <a:t>Next figure shows an example of the resulting spatial and temporal distribution of the stratospheric volcanic aerosols three years after the 1809 Unknown and 1815 Tambora eruptions, where we can see the spread and decay of volcanic aerosols in space and time.</a:t>
            </a:r>
          </a:p>
          <a:p>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7"/>
          <p:cNvSpPr>
            <a:spLocks noGrp="1" noChangeArrowheads="1"/>
          </p:cNvSpPr>
          <p:nvPr>
            <p:ph type="sldNum" sz="quarter" idx="5"/>
          </p:nvPr>
        </p:nvSpPr>
        <p:spPr>
          <a:noFill/>
        </p:spPr>
        <p:txBody>
          <a:bodyPr/>
          <a:lstStyle/>
          <a:p>
            <a:fld id="{582296C8-5227-4F8E-9A88-2796AC765F1C}" type="slidenum">
              <a:rPr lang="en-US" altLang="zh-CN">
                <a:ea typeface="SimSun" pitchFamily="2" charset="-122"/>
              </a:rPr>
              <a:pPr/>
              <a:t>41</a:t>
            </a:fld>
            <a:endParaRPr lang="en-US" altLang="zh-CN">
              <a:ea typeface="SimSun" pitchFamily="2" charset="-122"/>
            </a:endParaRPr>
          </a:p>
        </p:txBody>
      </p:sp>
      <p:sp>
        <p:nvSpPr>
          <p:cNvPr id="305155" name="Rectangle 2"/>
          <p:cNvSpPr>
            <a:spLocks noGrp="1" noRot="1" noChangeAspect="1" noChangeArrowheads="1" noTextEdit="1"/>
          </p:cNvSpPr>
          <p:nvPr>
            <p:ph type="sldImg"/>
          </p:nvPr>
        </p:nvSpPr>
        <p:spPr>
          <a:ln/>
        </p:spPr>
      </p:sp>
      <p:sp>
        <p:nvSpPr>
          <p:cNvPr id="305156" name="Rectangle 3"/>
          <p:cNvSpPr>
            <a:spLocks noGrp="1" noChangeArrowheads="1"/>
          </p:cNvSpPr>
          <p:nvPr>
            <p:ph type="body" idx="1"/>
          </p:nvPr>
        </p:nvSpPr>
        <p:spPr>
          <a:xfrm>
            <a:off x="914400" y="4343400"/>
            <a:ext cx="5029200" cy="1439863"/>
          </a:xfrm>
          <a:noFill/>
          <a:ln/>
        </p:spPr>
        <p:txBody>
          <a:bodyPr/>
          <a:lstStyle/>
          <a:p>
            <a:pPr algn="just">
              <a:spcBef>
                <a:spcPct val="50000"/>
              </a:spcBef>
            </a:pPr>
            <a:r>
              <a:rPr lang="en-US" altLang="zh-CN" smtClean="0">
                <a:ea typeface="SimSun" pitchFamily="2" charset="-122"/>
              </a:rPr>
              <a:t>For the dataset to be useable for GCMs, we interpolated the vertical distribution of volcanic aerosols based on information obtained from 11 lidar measurements of the backscattering coefficient after the 1991 Pinatubo eruption6, assuming that the aerosols from every eruption have the same vertical distribution as Pinatubo. Fig. 4 shows an example of the vertical distribution of volcanic aerosols 6 months after the Tambora eruption.</a:t>
            </a:r>
          </a:p>
          <a:p>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7"/>
          <p:cNvSpPr>
            <a:spLocks noGrp="1" noChangeArrowheads="1"/>
          </p:cNvSpPr>
          <p:nvPr>
            <p:ph type="sldNum" sz="quarter" idx="5"/>
          </p:nvPr>
        </p:nvSpPr>
        <p:spPr>
          <a:noFill/>
        </p:spPr>
        <p:txBody>
          <a:bodyPr/>
          <a:lstStyle/>
          <a:p>
            <a:fld id="{BF365362-6CB5-4797-8B8D-D9F269686BB7}" type="slidenum">
              <a:rPr lang="en-US" altLang="zh-CN">
                <a:ea typeface="SimSun" pitchFamily="2" charset="-122"/>
              </a:rPr>
              <a:pPr/>
              <a:t>42</a:t>
            </a:fld>
            <a:endParaRPr lang="en-US" altLang="zh-CN">
              <a:ea typeface="SimSun" pitchFamily="2" charset="-122"/>
            </a:endParaRPr>
          </a:p>
        </p:txBody>
      </p:sp>
      <p:sp>
        <p:nvSpPr>
          <p:cNvPr id="306179" name="Rectangle 2"/>
          <p:cNvSpPr>
            <a:spLocks noGrp="1" noRot="1" noChangeAspect="1" noChangeArrowheads="1" noTextEdit="1"/>
          </p:cNvSpPr>
          <p:nvPr>
            <p:ph type="sldImg"/>
          </p:nvPr>
        </p:nvSpPr>
        <p:spPr>
          <a:ln/>
        </p:spPr>
      </p:sp>
      <p:sp>
        <p:nvSpPr>
          <p:cNvPr id="306180" name="Rectangle 3"/>
          <p:cNvSpPr>
            <a:spLocks noGrp="1" noChangeArrowheads="1"/>
          </p:cNvSpPr>
          <p:nvPr>
            <p:ph type="body" idx="1"/>
          </p:nvPr>
        </p:nvSpPr>
        <p:spPr>
          <a:xfrm>
            <a:off x="914400" y="4343400"/>
            <a:ext cx="5029200" cy="1993900"/>
          </a:xfrm>
          <a:noFill/>
          <a:ln/>
        </p:spPr>
        <p:txBody>
          <a:bodyPr/>
          <a:lstStyle/>
          <a:p>
            <a:r>
              <a:rPr lang="en-US" smtClean="0"/>
              <a:t>In conclusion, </a:t>
            </a:r>
            <a:r>
              <a:rPr lang="en-US" altLang="zh-CN" smtClean="0">
                <a:ea typeface="SimSun" pitchFamily="2" charset="-122"/>
              </a:rPr>
              <a:t>we used the most comprehensive set of ice core records plus an updated signal extraction method, ice-core-deposition to global stratospheric aerosol loading conversion factors, and a spatial-temporal transport parameterization program to reconstruct volcanic forcing index for the past 1500 years. The index is a function of month from 501 to 2000, latitude from 90 degree south to north at 10 degree band, and height from 9 to 30 km at 0.5 km resolution. It is the longest and the most advanced forcing time series of this type, and it will lead to improved prediction of anthropogenic impacts on climate.</a:t>
            </a:r>
          </a:p>
          <a:p>
            <a:r>
              <a:rPr lang="en-US" altLang="zh-CN" smtClean="0">
                <a:ea typeface="SimSun" pitchFamily="2" charset="-122"/>
              </a:rPr>
              <a:t>. </a:t>
            </a:r>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Slide Image Placeholder 1"/>
          <p:cNvSpPr>
            <a:spLocks noGrp="1" noRot="1" noChangeAspect="1" noTextEdit="1"/>
          </p:cNvSpPr>
          <p:nvPr>
            <p:ph type="sldImg"/>
          </p:nvPr>
        </p:nvSpPr>
        <p:spPr>
          <a:ln/>
        </p:spPr>
      </p:sp>
      <p:sp>
        <p:nvSpPr>
          <p:cNvPr id="307203" name="Notes Placeholder 2"/>
          <p:cNvSpPr>
            <a:spLocks noGrp="1"/>
          </p:cNvSpPr>
          <p:nvPr>
            <p:ph type="body" idx="1"/>
          </p:nvPr>
        </p:nvSpPr>
        <p:spPr>
          <a:noFill/>
          <a:ln/>
        </p:spPr>
        <p:txBody>
          <a:bodyPr/>
          <a:lstStyle/>
          <a:p>
            <a:endParaRPr lang="en-US" smtClean="0"/>
          </a:p>
        </p:txBody>
      </p:sp>
      <p:sp>
        <p:nvSpPr>
          <p:cNvPr id="307204" name="Slide Number Placeholder 3"/>
          <p:cNvSpPr>
            <a:spLocks noGrp="1"/>
          </p:cNvSpPr>
          <p:nvPr>
            <p:ph type="sldNum" sz="quarter" idx="5"/>
          </p:nvPr>
        </p:nvSpPr>
        <p:spPr>
          <a:noFill/>
        </p:spPr>
        <p:txBody>
          <a:bodyPr/>
          <a:lstStyle/>
          <a:p>
            <a:fld id="{33349FDB-4320-40C9-8D82-AEB5E1723593}" type="slidenum">
              <a:rPr lang="en-US"/>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p:cNvSpPr>
            <a:spLocks noGrp="1" noChangeArrowheads="1"/>
          </p:cNvSpPr>
          <p:nvPr>
            <p:ph type="sldNum" sz="quarter" idx="5"/>
          </p:nvPr>
        </p:nvSpPr>
        <p:spPr>
          <a:noFill/>
        </p:spPr>
        <p:txBody>
          <a:bodyPr/>
          <a:lstStyle/>
          <a:p>
            <a:fld id="{2234CBE7-B916-4C44-95AC-F8C2CDFB3875}" type="slidenum">
              <a:rPr lang="en-US"/>
              <a:pPr/>
              <a:t>44</a:t>
            </a:fld>
            <a:endParaRPr lang="en-US"/>
          </a:p>
        </p:txBody>
      </p:sp>
      <p:sp>
        <p:nvSpPr>
          <p:cNvPr id="308227" name="Rectangle 2"/>
          <p:cNvSpPr>
            <a:spLocks noGrp="1" noRot="1" noChangeAspect="1" noChangeArrowheads="1" noTextEdit="1"/>
          </p:cNvSpPr>
          <p:nvPr>
            <p:ph type="sldImg"/>
          </p:nvPr>
        </p:nvSpPr>
        <p:spPr>
          <a:ln/>
        </p:spPr>
      </p:sp>
      <p:sp>
        <p:nvSpPr>
          <p:cNvPr id="308228" name="Rectangle 3"/>
          <p:cNvSpPr>
            <a:spLocks noGrp="1" noChangeArrowheads="1"/>
          </p:cNvSpPr>
          <p:nvPr>
            <p:ph type="body" idx="1"/>
          </p:nvPr>
        </p:nvSpPr>
        <p:spPr>
          <a:xfrm>
            <a:off x="914400" y="4343400"/>
            <a:ext cx="5029200" cy="457200"/>
          </a:xfrm>
          <a:noFill/>
          <a:ln/>
        </p:spPr>
        <p:txBody>
          <a:bodyPr/>
          <a:lstStyle/>
          <a:p>
            <a:r>
              <a:rPr lang="en-US" smtClean="0"/>
              <a:t>This presentation discusses atmospheric emissions from volcanic eruptions and their effects on weather and climate.</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7"/>
          <p:cNvSpPr>
            <a:spLocks noGrp="1" noChangeArrowheads="1"/>
          </p:cNvSpPr>
          <p:nvPr>
            <p:ph type="sldNum" sz="quarter" idx="5"/>
          </p:nvPr>
        </p:nvSpPr>
        <p:spPr>
          <a:noFill/>
        </p:spPr>
        <p:txBody>
          <a:bodyPr/>
          <a:lstStyle/>
          <a:p>
            <a:fld id="{8A5301B6-EB78-4E95-A864-01373C3BF6BC}" type="slidenum">
              <a:rPr lang="en-US"/>
              <a:pPr/>
              <a:t>45</a:t>
            </a:fld>
            <a:endParaRPr lang="en-US"/>
          </a:p>
        </p:txBody>
      </p:sp>
      <p:sp>
        <p:nvSpPr>
          <p:cNvPr id="309251" name="Rectangle 2"/>
          <p:cNvSpPr>
            <a:spLocks noGrp="1" noRot="1" noChangeAspect="1" noChangeArrowheads="1" noTextEdit="1"/>
          </p:cNvSpPr>
          <p:nvPr>
            <p:ph type="sldImg"/>
          </p:nvPr>
        </p:nvSpPr>
        <p:spPr>
          <a:ln/>
        </p:spPr>
      </p:sp>
      <p:sp>
        <p:nvSpPr>
          <p:cNvPr id="309252" name="Rectangle 3"/>
          <p:cNvSpPr>
            <a:spLocks noGrp="1" noChangeArrowheads="1"/>
          </p:cNvSpPr>
          <p:nvPr>
            <p:ph type="body" idx="1"/>
          </p:nvPr>
        </p:nvSpPr>
        <p:spPr>
          <a:xfrm>
            <a:off x="914400" y="4343400"/>
            <a:ext cx="5029200" cy="274638"/>
          </a:xfrm>
          <a:noFill/>
          <a:ln/>
        </p:spPr>
        <p:txBody>
          <a:bodyPr/>
          <a:lstStyle/>
          <a:p>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noFill/>
        </p:spPr>
        <p:txBody>
          <a:bodyPr/>
          <a:lstStyle/>
          <a:p>
            <a:fld id="{804AF6A5-74A0-4158-A1C7-E57C1940B7C6}" type="slidenum">
              <a:rPr lang="en-US"/>
              <a:pPr/>
              <a:t>46</a:t>
            </a:fld>
            <a:endParaRPr lang="en-US"/>
          </a:p>
        </p:txBody>
      </p:sp>
      <p:sp>
        <p:nvSpPr>
          <p:cNvPr id="310275" name="Rectangle 2"/>
          <p:cNvSpPr>
            <a:spLocks noGrp="1" noRot="1" noChangeAspect="1" noChangeArrowheads="1" noTextEdit="1"/>
          </p:cNvSpPr>
          <p:nvPr>
            <p:ph type="sldImg"/>
          </p:nvPr>
        </p:nvSpPr>
        <p:spPr>
          <a:ln/>
        </p:spPr>
      </p:sp>
      <p:sp>
        <p:nvSpPr>
          <p:cNvPr id="310276" name="Rectangle 3"/>
          <p:cNvSpPr>
            <a:spLocks noGrp="1" noChangeArrowheads="1"/>
          </p:cNvSpPr>
          <p:nvPr>
            <p:ph type="body" idx="1"/>
          </p:nvPr>
        </p:nvSpPr>
        <p:spPr>
          <a:xfrm>
            <a:off x="914400" y="4343400"/>
            <a:ext cx="5029200" cy="2759075"/>
          </a:xfrm>
          <a:noFill/>
          <a:ln/>
        </p:spPr>
        <p:txBody>
          <a:bodyPr/>
          <a:lstStyle/>
          <a:p>
            <a:r>
              <a:rPr lang="en-US" smtClean="0"/>
              <a:t>The Laki fissure looking toward the southeast from Laki mountain.  Note bus and SUVs parked at left for scale.  The road across the black lava deposits. The Laki mountain did not erupt. The 1783 eruption was of the Laki fissures (Lakagígar), as shown here and in the next slide and the total length of the vent system is 27 km (Thordarson and Self, 1993).  In Iceland, it is referred to as Skaftáreldar, the Skaftá Fires, because the vents poured lava into the Skaftá River gorge, turning it into a river of fire.  The nearby Grímsvötn volcano, beneath the Vatnajökull glacier, also erupted at the same time, but its activity was typified by a series of minor eruptions and was not responsible for the climate change.  For simplicity and consistency with recent usage, I will refer to the eruption here as the Laki eruption.  Photo © Alan Robock, 2002. </a:t>
            </a:r>
          </a:p>
          <a:p>
            <a:endParaRPr lang="en-US" smtClean="0"/>
          </a:p>
          <a:p>
            <a:r>
              <a:rPr lang="en-US" smtClean="0"/>
              <a:t>Thordarson, T., and S. Self, 1993. The Laki (Skaftár Fires) and Grímsvötn eruptions in 1783-1785. </a:t>
            </a:r>
            <a:r>
              <a:rPr lang="en-US" i="1" smtClean="0"/>
              <a:t>Bulletin of Volcanology</a:t>
            </a:r>
            <a:r>
              <a:rPr lang="en-US" smtClean="0"/>
              <a:t>, </a:t>
            </a:r>
            <a:r>
              <a:rPr lang="en-US" b="1" smtClean="0"/>
              <a:t>55</a:t>
            </a:r>
            <a:r>
              <a:rPr lang="en-US" smtClean="0"/>
              <a:t>, 233-263.</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p:cNvSpPr>
            <a:spLocks noGrp="1" noChangeArrowheads="1"/>
          </p:cNvSpPr>
          <p:nvPr>
            <p:ph type="sldNum" sz="quarter" idx="5"/>
          </p:nvPr>
        </p:nvSpPr>
        <p:spPr>
          <a:noFill/>
        </p:spPr>
        <p:txBody>
          <a:bodyPr/>
          <a:lstStyle/>
          <a:p>
            <a:fld id="{F4B14713-F51C-461A-928B-20A408A63797}" type="slidenum">
              <a:rPr lang="en-US"/>
              <a:pPr/>
              <a:t>47</a:t>
            </a:fld>
            <a:endParaRPr lang="en-US"/>
          </a:p>
        </p:txBody>
      </p:sp>
      <p:sp>
        <p:nvSpPr>
          <p:cNvPr id="311299" name="Rectangle 2"/>
          <p:cNvSpPr>
            <a:spLocks noGrp="1" noRot="1" noChangeAspect="1" noChangeArrowheads="1" noTextEdit="1"/>
          </p:cNvSpPr>
          <p:nvPr>
            <p:ph type="sldImg"/>
          </p:nvPr>
        </p:nvSpPr>
        <p:spPr>
          <a:ln/>
        </p:spPr>
      </p:sp>
      <p:sp>
        <p:nvSpPr>
          <p:cNvPr id="311300" name="Rectangle 3"/>
          <p:cNvSpPr>
            <a:spLocks noGrp="1" noChangeArrowheads="1"/>
          </p:cNvSpPr>
          <p:nvPr>
            <p:ph type="body" idx="1"/>
          </p:nvPr>
        </p:nvSpPr>
        <p:spPr>
          <a:xfrm>
            <a:off x="914400" y="4343400"/>
            <a:ext cx="5029200" cy="274638"/>
          </a:xfrm>
          <a:noFill/>
          <a:ln/>
        </p:spPr>
        <p:txBody>
          <a:bodyPr/>
          <a:lstStyle/>
          <a:p>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7"/>
          <p:cNvSpPr>
            <a:spLocks noGrp="1" noChangeArrowheads="1"/>
          </p:cNvSpPr>
          <p:nvPr>
            <p:ph type="sldNum" sz="quarter" idx="5"/>
          </p:nvPr>
        </p:nvSpPr>
        <p:spPr>
          <a:noFill/>
        </p:spPr>
        <p:txBody>
          <a:bodyPr/>
          <a:lstStyle/>
          <a:p>
            <a:fld id="{6055A443-F797-4EA4-B8D4-684875D44E1A}" type="slidenum">
              <a:rPr lang="en-US"/>
              <a:pPr/>
              <a:t>48</a:t>
            </a:fld>
            <a:endParaRPr lang="en-US"/>
          </a:p>
        </p:txBody>
      </p:sp>
      <p:sp>
        <p:nvSpPr>
          <p:cNvPr id="312323" name="Rectangle 2"/>
          <p:cNvSpPr>
            <a:spLocks noGrp="1" noRot="1" noChangeAspect="1" noChangeArrowheads="1" noTextEdit="1"/>
          </p:cNvSpPr>
          <p:nvPr>
            <p:ph type="sldImg"/>
          </p:nvPr>
        </p:nvSpPr>
        <p:spPr>
          <a:ln/>
        </p:spPr>
      </p:sp>
      <p:sp>
        <p:nvSpPr>
          <p:cNvPr id="312324" name="Rectangle 3"/>
          <p:cNvSpPr>
            <a:spLocks noGrp="1" noChangeArrowheads="1"/>
          </p:cNvSpPr>
          <p:nvPr>
            <p:ph type="body" idx="1"/>
          </p:nvPr>
        </p:nvSpPr>
        <p:spPr>
          <a:xfrm>
            <a:off x="914400" y="4343400"/>
            <a:ext cx="5029200" cy="1536700"/>
          </a:xfrm>
          <a:noFill/>
          <a:ln/>
        </p:spPr>
        <p:txBody>
          <a:bodyPr/>
          <a:lstStyle/>
          <a:p>
            <a:r>
              <a:rPr lang="en-US" smtClean="0"/>
              <a:t>The Laki eruption produced tropospheric haze from the fissure and had explosive episodes which put SO</a:t>
            </a:r>
            <a:r>
              <a:rPr lang="en-US" baseline="-25000" smtClean="0"/>
              <a:t>2</a:t>
            </a:r>
            <a:r>
              <a:rPr lang="en-US" smtClean="0"/>
              <a:t> and particles into the stratosphere.</a:t>
            </a:r>
          </a:p>
          <a:p>
            <a:endParaRPr lang="en-US" smtClean="0"/>
          </a:p>
          <a:p>
            <a:r>
              <a:rPr lang="en-US" smtClean="0"/>
              <a:t>Thordarson T., and S. Self , 2003: Atmospheric and environmental effects of the 1783–1784 Laki eruption: A review and reassessment,</a:t>
            </a:r>
            <a:r>
              <a:rPr lang="en-US" i="1" smtClean="0"/>
              <a:t> J. Geophys. Res.</a:t>
            </a:r>
            <a:r>
              <a:rPr lang="en-US" smtClean="0"/>
              <a:t>, </a:t>
            </a:r>
            <a:r>
              <a:rPr lang="en-US" b="1" smtClean="0"/>
              <a:t>108 (D1)</a:t>
            </a:r>
            <a:r>
              <a:rPr lang="en-US" smtClean="0"/>
              <a:t>, 4011, doi:10.1029/2001JD002042. </a:t>
            </a:r>
          </a:p>
          <a:p>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7"/>
          <p:cNvSpPr>
            <a:spLocks noGrp="1" noChangeArrowheads="1"/>
          </p:cNvSpPr>
          <p:nvPr>
            <p:ph type="sldNum" sz="quarter" idx="5"/>
          </p:nvPr>
        </p:nvSpPr>
        <p:spPr>
          <a:noFill/>
        </p:spPr>
        <p:txBody>
          <a:bodyPr/>
          <a:lstStyle/>
          <a:p>
            <a:fld id="{196E6521-5C9A-4875-96A1-F33E7ED7C6D5}" type="slidenum">
              <a:rPr lang="en-US"/>
              <a:pPr/>
              <a:t>49</a:t>
            </a:fld>
            <a:endParaRPr lang="en-US"/>
          </a:p>
        </p:txBody>
      </p:sp>
      <p:sp>
        <p:nvSpPr>
          <p:cNvPr id="313347" name="Rectangle 2"/>
          <p:cNvSpPr>
            <a:spLocks noGrp="1" noRot="1" noChangeAspect="1" noChangeArrowheads="1" noTextEdit="1"/>
          </p:cNvSpPr>
          <p:nvPr>
            <p:ph type="sldImg"/>
          </p:nvPr>
        </p:nvSpPr>
        <p:spPr>
          <a:ln/>
        </p:spPr>
      </p:sp>
      <p:sp>
        <p:nvSpPr>
          <p:cNvPr id="313348" name="Rectangle 3"/>
          <p:cNvSpPr>
            <a:spLocks noGrp="1" noChangeArrowheads="1"/>
          </p:cNvSpPr>
          <p:nvPr>
            <p:ph type="body" idx="1"/>
          </p:nvPr>
        </p:nvSpPr>
        <p:spPr>
          <a:xfrm>
            <a:off x="914400" y="4343400"/>
            <a:ext cx="5029200" cy="274638"/>
          </a:xfrm>
          <a:noFill/>
          <a:ln/>
        </p:spPr>
        <p:txBody>
          <a:bodyP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p:spPr>
        <p:txBody>
          <a:bodyPr/>
          <a:lstStyle/>
          <a:p>
            <a:fld id="{BD1AFBA9-8E3C-4F06-961A-298683EAA6B6}" type="slidenum">
              <a:rPr lang="en-US"/>
              <a:pPr/>
              <a:t>5</a:t>
            </a:fld>
            <a:endParaRPr lang="en-US"/>
          </a:p>
        </p:txBody>
      </p:sp>
      <p:sp>
        <p:nvSpPr>
          <p:cNvPr id="269315" name="Rectangle 2"/>
          <p:cNvSpPr>
            <a:spLocks noGrp="1" noRot="1" noChangeAspect="1" noChangeArrowheads="1" noTextEdit="1"/>
          </p:cNvSpPr>
          <p:nvPr>
            <p:ph type="sldImg"/>
          </p:nvPr>
        </p:nvSpPr>
        <p:spPr>
          <a:ln/>
        </p:spPr>
      </p:sp>
      <p:sp>
        <p:nvSpPr>
          <p:cNvPr id="269316" name="Rectangle 3"/>
          <p:cNvSpPr>
            <a:spLocks noGrp="1" noChangeArrowheads="1"/>
          </p:cNvSpPr>
          <p:nvPr>
            <p:ph type="body" idx="1"/>
          </p:nvPr>
        </p:nvSpPr>
        <p:spPr>
          <a:xfrm>
            <a:off x="914400" y="4343400"/>
            <a:ext cx="5029200" cy="1846263"/>
          </a:xfrm>
          <a:noFill/>
          <a:ln/>
        </p:spPr>
        <p:txBody>
          <a:bodyPr/>
          <a:lstStyle/>
          <a:p>
            <a:pPr>
              <a:spcBef>
                <a:spcPct val="50000"/>
              </a:spcBef>
            </a:pPr>
            <a:r>
              <a:rPr lang="en-US" smtClean="0"/>
              <a:t>This material is based upon work supported by the National Science Foundation under grants 0313592 and 0351280, by the NASA Office of Earth Science grant NNG05GB06G, and by </a:t>
            </a:r>
            <a:r>
              <a:rPr lang="fr-FR" smtClean="0"/>
              <a:t>the Chaire du Développement Durable de l'École Polytechnique, France</a:t>
            </a:r>
            <a:r>
              <a:rPr lang="en-US" smtClean="0"/>
              <a:t>.</a:t>
            </a:r>
          </a:p>
          <a:p>
            <a:r>
              <a:rPr lang="en-US" smtClean="0"/>
              <a:t>Any opinions, findings, and conclusions or recommendations expressed in this material are those of the author and do not necessarily reflect the views of the National Science Foundation, the National Aeronautics and Space Administration or the </a:t>
            </a:r>
            <a:r>
              <a:rPr lang="fr-FR" smtClean="0"/>
              <a:t>École Polytechnique</a:t>
            </a:r>
            <a:r>
              <a:rPr lang="en-US" smtClean="0"/>
              <a:t>. </a:t>
            </a:r>
          </a:p>
          <a:p>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noFill/>
        </p:spPr>
        <p:txBody>
          <a:bodyPr/>
          <a:lstStyle/>
          <a:p>
            <a:fld id="{8EBFA337-8095-45AB-AC38-7F9A487C788E}" type="slidenum">
              <a:rPr lang="en-US"/>
              <a:pPr/>
              <a:t>50</a:t>
            </a:fld>
            <a:endParaRPr lang="en-US"/>
          </a:p>
        </p:txBody>
      </p:sp>
      <p:sp>
        <p:nvSpPr>
          <p:cNvPr id="314371" name="Rectangle 2"/>
          <p:cNvSpPr>
            <a:spLocks noGrp="1" noRot="1" noChangeAspect="1" noChangeArrowheads="1" noTextEdit="1"/>
          </p:cNvSpPr>
          <p:nvPr>
            <p:ph type="sldImg"/>
          </p:nvPr>
        </p:nvSpPr>
        <p:spPr>
          <a:ln/>
        </p:spPr>
      </p:sp>
      <p:sp>
        <p:nvSpPr>
          <p:cNvPr id="314372" name="Rectangle 3"/>
          <p:cNvSpPr>
            <a:spLocks noGrp="1" noChangeArrowheads="1"/>
          </p:cNvSpPr>
          <p:nvPr>
            <p:ph type="body" idx="1"/>
          </p:nvPr>
        </p:nvSpPr>
        <p:spPr>
          <a:xfrm>
            <a:off x="914400" y="4343400"/>
            <a:ext cx="5029200" cy="274638"/>
          </a:xfrm>
          <a:noFill/>
          <a:ln/>
        </p:spPr>
        <p:txBody>
          <a:bodyPr/>
          <a:lstStyle/>
          <a:p>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7"/>
          <p:cNvSpPr>
            <a:spLocks noGrp="1" noChangeArrowheads="1"/>
          </p:cNvSpPr>
          <p:nvPr>
            <p:ph type="sldNum" sz="quarter" idx="5"/>
          </p:nvPr>
        </p:nvSpPr>
        <p:spPr>
          <a:noFill/>
        </p:spPr>
        <p:txBody>
          <a:bodyPr/>
          <a:lstStyle/>
          <a:p>
            <a:fld id="{1FC93B66-E928-4E44-8DAE-8EA1A746D4EF}" type="slidenum">
              <a:rPr lang="en-US"/>
              <a:pPr/>
              <a:t>51</a:t>
            </a:fld>
            <a:endParaRPr lang="en-US"/>
          </a:p>
        </p:txBody>
      </p:sp>
      <p:sp>
        <p:nvSpPr>
          <p:cNvPr id="315395" name="Rectangle 2"/>
          <p:cNvSpPr>
            <a:spLocks noGrp="1" noRot="1" noChangeAspect="1" noChangeArrowheads="1" noTextEdit="1"/>
          </p:cNvSpPr>
          <p:nvPr>
            <p:ph type="sldImg"/>
          </p:nvPr>
        </p:nvSpPr>
        <p:spPr>
          <a:ln/>
        </p:spPr>
      </p:sp>
      <p:sp>
        <p:nvSpPr>
          <p:cNvPr id="315396" name="Rectangle 3"/>
          <p:cNvSpPr>
            <a:spLocks noGrp="1" noChangeArrowheads="1"/>
          </p:cNvSpPr>
          <p:nvPr>
            <p:ph type="body" idx="1"/>
          </p:nvPr>
        </p:nvSpPr>
        <p:spPr>
          <a:xfrm>
            <a:off x="914400" y="4343400"/>
            <a:ext cx="5029200" cy="274638"/>
          </a:xfrm>
          <a:noFill/>
          <a:ln/>
        </p:spPr>
        <p:txBody>
          <a:bodyPr/>
          <a:lstStyle/>
          <a:p>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7"/>
          <p:cNvSpPr>
            <a:spLocks noGrp="1" noChangeArrowheads="1"/>
          </p:cNvSpPr>
          <p:nvPr>
            <p:ph type="sldNum" sz="quarter" idx="5"/>
          </p:nvPr>
        </p:nvSpPr>
        <p:spPr>
          <a:noFill/>
        </p:spPr>
        <p:txBody>
          <a:bodyPr/>
          <a:lstStyle/>
          <a:p>
            <a:fld id="{E302524A-817F-413F-AE87-6140DEB78FED}" type="slidenum">
              <a:rPr lang="en-US"/>
              <a:pPr/>
              <a:t>52</a:t>
            </a:fld>
            <a:endParaRPr lang="en-US"/>
          </a:p>
        </p:txBody>
      </p:sp>
      <p:sp>
        <p:nvSpPr>
          <p:cNvPr id="316419" name="Rectangle 2"/>
          <p:cNvSpPr>
            <a:spLocks noGrp="1" noRot="1" noChangeAspect="1" noChangeArrowheads="1" noTextEdit="1"/>
          </p:cNvSpPr>
          <p:nvPr>
            <p:ph type="sldImg"/>
          </p:nvPr>
        </p:nvSpPr>
        <p:spPr>
          <a:ln/>
        </p:spPr>
      </p:sp>
      <p:sp>
        <p:nvSpPr>
          <p:cNvPr id="316420" name="Rectangle 3"/>
          <p:cNvSpPr>
            <a:spLocks noGrp="1" noChangeArrowheads="1"/>
          </p:cNvSpPr>
          <p:nvPr>
            <p:ph type="body" idx="1"/>
          </p:nvPr>
        </p:nvSpPr>
        <p:spPr>
          <a:xfrm>
            <a:off x="914400" y="4343400"/>
            <a:ext cx="5029200" cy="1370013"/>
          </a:xfrm>
          <a:noFill/>
          <a:ln/>
        </p:spPr>
        <p:txBody>
          <a:bodyPr/>
          <a:lstStyle/>
          <a:p>
            <a:r>
              <a:rPr lang="en-US" smtClean="0"/>
              <a:t>Some highly civilized countries, such as Indonesia, have volcanoes on their money.  Here the 1000 rupiah note (worth US$0.11) has Danau Toba (Lake Toba), the 90-km long lake that formed in the hole left by the Toba eruption of 71,000 years ago, the largest known eruption on Earth.  Danau Toba is the largest lake in southeast Asia and the largest volcanic lake in the world.  It is more than 500 m deep at the deepest point.  For more information on Danau Toba, visit http://www.worldlakes.org/lakedetails.asp?lakeid=8367</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7"/>
          <p:cNvSpPr>
            <a:spLocks noGrp="1" noChangeArrowheads="1"/>
          </p:cNvSpPr>
          <p:nvPr>
            <p:ph type="sldNum" sz="quarter" idx="5"/>
          </p:nvPr>
        </p:nvSpPr>
        <p:spPr>
          <a:noFill/>
        </p:spPr>
        <p:txBody>
          <a:bodyPr/>
          <a:lstStyle/>
          <a:p>
            <a:fld id="{A275CE25-401A-4A4B-834D-3D70E1F6A704}" type="slidenum">
              <a:rPr lang="en-US"/>
              <a:pPr/>
              <a:t>53</a:t>
            </a:fld>
            <a:endParaRPr lang="en-US"/>
          </a:p>
        </p:txBody>
      </p:sp>
      <p:sp>
        <p:nvSpPr>
          <p:cNvPr id="317443" name="Rectangle 2"/>
          <p:cNvSpPr>
            <a:spLocks noGrp="1" noRot="1" noChangeAspect="1" noChangeArrowheads="1" noTextEdit="1"/>
          </p:cNvSpPr>
          <p:nvPr>
            <p:ph type="sldImg"/>
          </p:nvPr>
        </p:nvSpPr>
        <p:spPr>
          <a:ln/>
        </p:spPr>
      </p:sp>
      <p:sp>
        <p:nvSpPr>
          <p:cNvPr id="317444" name="Rectangle 3"/>
          <p:cNvSpPr>
            <a:spLocks noGrp="1" noChangeArrowheads="1"/>
          </p:cNvSpPr>
          <p:nvPr>
            <p:ph type="body" idx="1"/>
          </p:nvPr>
        </p:nvSpPr>
        <p:spPr>
          <a:xfrm>
            <a:off x="914400" y="4343400"/>
            <a:ext cx="5029200" cy="274638"/>
          </a:xfrm>
          <a:noFill/>
          <a:ln/>
        </p:spPr>
        <p:txBody>
          <a:bodyPr/>
          <a:lstStyle/>
          <a:p>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7"/>
          <p:cNvSpPr>
            <a:spLocks noGrp="1" noChangeArrowheads="1"/>
          </p:cNvSpPr>
          <p:nvPr>
            <p:ph type="sldNum" sz="quarter" idx="5"/>
          </p:nvPr>
        </p:nvSpPr>
        <p:spPr>
          <a:noFill/>
        </p:spPr>
        <p:txBody>
          <a:bodyPr/>
          <a:lstStyle/>
          <a:p>
            <a:fld id="{7EEC8158-AC4C-4619-A703-26C0EC34BADA}" type="slidenum">
              <a:rPr lang="en-US"/>
              <a:pPr/>
              <a:t>54</a:t>
            </a:fld>
            <a:endParaRPr lang="en-US"/>
          </a:p>
        </p:txBody>
      </p:sp>
      <p:sp>
        <p:nvSpPr>
          <p:cNvPr id="318467" name="Rectangle 2"/>
          <p:cNvSpPr>
            <a:spLocks noGrp="1" noRot="1" noChangeAspect="1" noChangeArrowheads="1" noTextEdit="1"/>
          </p:cNvSpPr>
          <p:nvPr>
            <p:ph type="sldImg"/>
          </p:nvPr>
        </p:nvSpPr>
        <p:spPr>
          <a:ln/>
        </p:spPr>
      </p:sp>
      <p:sp>
        <p:nvSpPr>
          <p:cNvPr id="318468" name="Rectangle 3"/>
          <p:cNvSpPr>
            <a:spLocks noGrp="1" noChangeArrowheads="1"/>
          </p:cNvSpPr>
          <p:nvPr>
            <p:ph type="body" idx="1"/>
          </p:nvPr>
        </p:nvSpPr>
        <p:spPr>
          <a:xfrm>
            <a:off x="914400" y="4343400"/>
            <a:ext cx="5029200" cy="2759075"/>
          </a:xfrm>
          <a:noFill/>
          <a:ln/>
        </p:spPr>
        <p:txBody>
          <a:bodyPr/>
          <a:lstStyle/>
          <a:p>
            <a:r>
              <a:rPr lang="en-US" smtClean="0"/>
              <a:t>Figure from Zielinski et al. (1996).  Time runs from right to left.  The top panel shows an analysis of Greenland ice core sulfate concentration. The spike is the volcanic sulfate layer deposited from the Toba eruption.  The middle panel shows conductivity, a measure of acidity in the core, and also shows the Toba peak.  The bottom panel shows </a:t>
            </a:r>
            <a:r>
              <a:rPr lang="en-US" smtClean="0">
                <a:latin typeface="Symbol" pitchFamily="18" charset="2"/>
              </a:rPr>
              <a:t>d</a:t>
            </a:r>
            <a:r>
              <a:rPr lang="en-US" baseline="30000" smtClean="0"/>
              <a:t>18</a:t>
            </a:r>
            <a:r>
              <a:rPr lang="en-US" smtClean="0"/>
              <a:t>O, the oxygen isotope ratio in the water in the ice, a measure of global temperature.  Just after the eruption, a major cooling and ice advance occurred.  Was this caused by the eruption?  Researchers are still working on this problem.  How could the volcanic aerosols have stayed in the atmosphere long enough for this large cooling to have taken place?</a:t>
            </a:r>
          </a:p>
          <a:p>
            <a:endParaRPr lang="en-US" smtClean="0"/>
          </a:p>
          <a:p>
            <a:r>
              <a:rPr lang="en-US" smtClean="0"/>
              <a:t>Zielinski, G. A., P. A. Mayewski, L. D. Meeker, S. Whitlow, M. S. Twickler, and K. Taylor, Potential atmospheric impact of the Toba mega-eruption ~71,000 years ago,</a:t>
            </a:r>
            <a:r>
              <a:rPr lang="en-US" i="1" smtClean="0"/>
              <a:t> Geophys. Res. Lett.</a:t>
            </a:r>
            <a:r>
              <a:rPr lang="en-US" smtClean="0"/>
              <a:t>, </a:t>
            </a:r>
            <a:r>
              <a:rPr lang="en-US" i="1" smtClean="0"/>
              <a:t>23</a:t>
            </a:r>
            <a:r>
              <a:rPr lang="en-US" smtClean="0"/>
              <a:t>, 837-840, 1996.</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Slide Image Placeholder 1"/>
          <p:cNvSpPr>
            <a:spLocks noGrp="1" noRot="1" noChangeAspect="1" noTextEdit="1"/>
          </p:cNvSpPr>
          <p:nvPr>
            <p:ph type="sldImg"/>
          </p:nvPr>
        </p:nvSpPr>
        <p:spPr>
          <a:ln/>
        </p:spPr>
      </p:sp>
      <p:sp>
        <p:nvSpPr>
          <p:cNvPr id="319491" name="Notes Placeholder 2"/>
          <p:cNvSpPr>
            <a:spLocks noGrp="1"/>
          </p:cNvSpPr>
          <p:nvPr>
            <p:ph type="body" idx="1"/>
          </p:nvPr>
        </p:nvSpPr>
        <p:spPr>
          <a:noFill/>
          <a:ln/>
        </p:spPr>
        <p:txBody>
          <a:bodyPr/>
          <a:lstStyle/>
          <a:p>
            <a:endParaRPr lang="en-US" smtClean="0"/>
          </a:p>
        </p:txBody>
      </p:sp>
      <p:sp>
        <p:nvSpPr>
          <p:cNvPr id="319492" name="Slide Number Placeholder 3"/>
          <p:cNvSpPr>
            <a:spLocks noGrp="1"/>
          </p:cNvSpPr>
          <p:nvPr>
            <p:ph type="sldNum" sz="quarter" idx="5"/>
          </p:nvPr>
        </p:nvSpPr>
        <p:spPr>
          <a:noFill/>
        </p:spPr>
        <p:txBody>
          <a:bodyPr/>
          <a:lstStyle/>
          <a:p>
            <a:fld id="{2D8AD849-582D-4936-89AE-2054BEC12987}" type="slidenum">
              <a:rPr lang="en-US"/>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7"/>
          <p:cNvSpPr>
            <a:spLocks noGrp="1" noChangeArrowheads="1"/>
          </p:cNvSpPr>
          <p:nvPr>
            <p:ph type="sldNum" sz="quarter" idx="5"/>
          </p:nvPr>
        </p:nvSpPr>
        <p:spPr>
          <a:noFill/>
        </p:spPr>
        <p:txBody>
          <a:bodyPr/>
          <a:lstStyle/>
          <a:p>
            <a:fld id="{0E6C9123-E02A-47D0-B2CB-17CC2CE3569A}" type="slidenum">
              <a:rPr lang="en-US"/>
              <a:pPr/>
              <a:t>56</a:t>
            </a:fld>
            <a:endParaRPr lang="en-US"/>
          </a:p>
        </p:txBody>
      </p:sp>
      <p:sp>
        <p:nvSpPr>
          <p:cNvPr id="320515" name="Rectangle 2"/>
          <p:cNvSpPr>
            <a:spLocks noGrp="1" noRot="1" noChangeAspect="1" noChangeArrowheads="1" noTextEdit="1"/>
          </p:cNvSpPr>
          <p:nvPr>
            <p:ph type="sldImg"/>
          </p:nvPr>
        </p:nvSpPr>
        <p:spPr>
          <a:ln/>
        </p:spPr>
      </p:sp>
      <p:sp>
        <p:nvSpPr>
          <p:cNvPr id="320516" name="Rectangle 3"/>
          <p:cNvSpPr>
            <a:spLocks noGrp="1" noChangeArrowheads="1"/>
          </p:cNvSpPr>
          <p:nvPr>
            <p:ph type="body" idx="1"/>
          </p:nvPr>
        </p:nvSpPr>
        <p:spPr>
          <a:xfrm>
            <a:off x="914400" y="4343400"/>
            <a:ext cx="5029200" cy="274638"/>
          </a:xfrm>
          <a:noFill/>
          <a:ln/>
        </p:spPr>
        <p:txBody>
          <a:bodyPr/>
          <a:lstStyle/>
          <a:p>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7"/>
          <p:cNvSpPr>
            <a:spLocks noGrp="1" noChangeArrowheads="1"/>
          </p:cNvSpPr>
          <p:nvPr>
            <p:ph type="sldNum" sz="quarter" idx="5"/>
          </p:nvPr>
        </p:nvSpPr>
        <p:spPr>
          <a:noFill/>
        </p:spPr>
        <p:txBody>
          <a:bodyPr/>
          <a:lstStyle/>
          <a:p>
            <a:fld id="{6ABDC099-4A0D-4CAF-81E6-1A1829A352F1}" type="slidenum">
              <a:rPr lang="en-US"/>
              <a:pPr/>
              <a:t>57</a:t>
            </a:fld>
            <a:endParaRPr lang="en-US"/>
          </a:p>
        </p:txBody>
      </p:sp>
      <p:sp>
        <p:nvSpPr>
          <p:cNvPr id="321539" name="Rectangle 2"/>
          <p:cNvSpPr>
            <a:spLocks noGrp="1" noRot="1" noChangeAspect="1" noChangeArrowheads="1" noTextEdit="1"/>
          </p:cNvSpPr>
          <p:nvPr>
            <p:ph type="sldImg"/>
          </p:nvPr>
        </p:nvSpPr>
        <p:spPr>
          <a:ln/>
        </p:spPr>
      </p:sp>
      <p:sp>
        <p:nvSpPr>
          <p:cNvPr id="321540" name="Rectangle 3"/>
          <p:cNvSpPr>
            <a:spLocks noGrp="1" noChangeArrowheads="1"/>
          </p:cNvSpPr>
          <p:nvPr>
            <p:ph type="body" idx="1"/>
          </p:nvPr>
        </p:nvSpPr>
        <p:spPr>
          <a:xfrm>
            <a:off x="914400" y="4343400"/>
            <a:ext cx="5029200" cy="274638"/>
          </a:xfrm>
          <a:noFill/>
          <a:ln/>
        </p:spPr>
        <p:txBody>
          <a:bodyPr/>
          <a:lstStyle/>
          <a:p>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7"/>
          <p:cNvSpPr>
            <a:spLocks noGrp="1" noChangeArrowheads="1"/>
          </p:cNvSpPr>
          <p:nvPr>
            <p:ph type="sldNum" sz="quarter" idx="5"/>
          </p:nvPr>
        </p:nvSpPr>
        <p:spPr>
          <a:noFill/>
        </p:spPr>
        <p:txBody>
          <a:bodyPr/>
          <a:lstStyle/>
          <a:p>
            <a:fld id="{10099020-EF25-4D66-A083-3F11E6A41DED}" type="slidenum">
              <a:rPr lang="en-US"/>
              <a:pPr/>
              <a:t>58</a:t>
            </a:fld>
            <a:endParaRPr lang="en-US"/>
          </a:p>
        </p:txBody>
      </p:sp>
      <p:sp>
        <p:nvSpPr>
          <p:cNvPr id="322563" name="Rectangle 2"/>
          <p:cNvSpPr>
            <a:spLocks noGrp="1" noRot="1" noChangeAspect="1" noChangeArrowheads="1" noTextEdit="1"/>
          </p:cNvSpPr>
          <p:nvPr>
            <p:ph type="sldImg"/>
          </p:nvPr>
        </p:nvSpPr>
        <p:spPr>
          <a:ln/>
        </p:spPr>
      </p:sp>
      <p:sp>
        <p:nvSpPr>
          <p:cNvPr id="322564" name="Rectangle 3"/>
          <p:cNvSpPr>
            <a:spLocks noGrp="1" noChangeArrowheads="1"/>
          </p:cNvSpPr>
          <p:nvPr>
            <p:ph type="body" idx="1"/>
          </p:nvPr>
        </p:nvSpPr>
        <p:spPr>
          <a:xfrm>
            <a:off x="914400" y="4343400"/>
            <a:ext cx="5029200" cy="274638"/>
          </a:xfrm>
          <a:noFill/>
          <a:ln/>
        </p:spPr>
        <p:txBody>
          <a:bodyPr/>
          <a:lstStyle/>
          <a:p>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noFill/>
        </p:spPr>
        <p:txBody>
          <a:bodyPr/>
          <a:lstStyle/>
          <a:p>
            <a:fld id="{A39133DE-87C9-4057-BEA8-C1D65F418871}" type="slidenum">
              <a:rPr lang="en-US"/>
              <a:pPr/>
              <a:t>59</a:t>
            </a:fld>
            <a:endParaRPr lang="en-US"/>
          </a:p>
        </p:txBody>
      </p:sp>
      <p:sp>
        <p:nvSpPr>
          <p:cNvPr id="323587" name="Rectangle 2"/>
          <p:cNvSpPr>
            <a:spLocks noGrp="1" noRot="1" noChangeAspect="1" noChangeArrowheads="1" noTextEdit="1"/>
          </p:cNvSpPr>
          <p:nvPr>
            <p:ph type="sldImg"/>
          </p:nvPr>
        </p:nvSpPr>
        <p:spPr>
          <a:ln/>
        </p:spPr>
      </p:sp>
      <p:sp>
        <p:nvSpPr>
          <p:cNvPr id="323588" name="Rectangle 3"/>
          <p:cNvSpPr>
            <a:spLocks noGrp="1" noChangeArrowheads="1"/>
          </p:cNvSpPr>
          <p:nvPr>
            <p:ph type="body" idx="1"/>
          </p:nvPr>
        </p:nvSpPr>
        <p:spPr>
          <a:xfrm>
            <a:off x="914400" y="4343400"/>
            <a:ext cx="5029200" cy="274638"/>
          </a:xfrm>
          <a:noFill/>
          <a:ln/>
        </p:spPr>
        <p:txBody>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p:cNvSpPr>
            <a:spLocks noGrp="1" noChangeArrowheads="1"/>
          </p:cNvSpPr>
          <p:nvPr>
            <p:ph type="sldNum" sz="quarter" idx="5"/>
          </p:nvPr>
        </p:nvSpPr>
        <p:spPr>
          <a:noFill/>
        </p:spPr>
        <p:txBody>
          <a:bodyPr/>
          <a:lstStyle/>
          <a:p>
            <a:fld id="{BD7BB56C-CFA0-4647-9F49-1EEC1D3B0150}" type="slidenum">
              <a:rPr lang="en-US"/>
              <a:pPr/>
              <a:t>6</a:t>
            </a:fld>
            <a:endParaRPr lang="en-US"/>
          </a:p>
        </p:txBody>
      </p:sp>
      <p:sp>
        <p:nvSpPr>
          <p:cNvPr id="270339" name="Rectangle 2"/>
          <p:cNvSpPr>
            <a:spLocks noGrp="1" noRot="1" noChangeAspect="1" noChangeArrowheads="1" noTextEdit="1"/>
          </p:cNvSpPr>
          <p:nvPr>
            <p:ph type="sldImg"/>
          </p:nvPr>
        </p:nvSpPr>
        <p:spPr>
          <a:ln/>
        </p:spPr>
      </p:sp>
      <p:sp>
        <p:nvSpPr>
          <p:cNvPr id="270340" name="Rectangle 3"/>
          <p:cNvSpPr>
            <a:spLocks noGrp="1" noChangeArrowheads="1"/>
          </p:cNvSpPr>
          <p:nvPr>
            <p:ph type="body" idx="1"/>
          </p:nvPr>
        </p:nvSpPr>
        <p:spPr>
          <a:xfrm>
            <a:off x="914400" y="4343400"/>
            <a:ext cx="5029200" cy="1663700"/>
          </a:xfrm>
          <a:noFill/>
          <a:ln/>
        </p:spPr>
        <p:txBody>
          <a:bodyPr/>
          <a:lstStyle/>
          <a:p>
            <a:r>
              <a:rPr lang="en-US" smtClean="0"/>
              <a:t>Results from the AGU Chapman Conference on Volcanism and the Earth</a:t>
            </a:r>
            <a:r>
              <a:rPr lang="ja-JP" altLang="en-US" smtClean="0"/>
              <a:t>’</a:t>
            </a:r>
            <a:r>
              <a:rPr lang="en-US" altLang="ja-JP" smtClean="0"/>
              <a:t>s Atmosphere, held in Santorini, Greece, June, 2002, are in this book.  Here is a photo of the Editors, in front of the Eldgja volcano, Iceland, which erupted in 934 AD.  Photo © Peter Baxter 2002.</a:t>
            </a:r>
          </a:p>
          <a:p>
            <a:endParaRPr lang="en-US" smtClean="0"/>
          </a:p>
          <a:p>
            <a:r>
              <a:rPr lang="en-US" smtClean="0"/>
              <a:t>Robock, Alan, and Clive Oppenheimer, Eds., 2003:  </a:t>
            </a:r>
            <a:r>
              <a:rPr lang="en-US" i="1" smtClean="0"/>
              <a:t>Volcanism and the Earth</a:t>
            </a:r>
            <a:r>
              <a:rPr lang="ja-JP" altLang="en-US" i="1" smtClean="0"/>
              <a:t>’</a:t>
            </a:r>
            <a:r>
              <a:rPr lang="en-US" altLang="ja-JP" i="1" smtClean="0"/>
              <a:t>s Atmosphere</a:t>
            </a:r>
            <a:r>
              <a:rPr lang="en-US" altLang="ja-JP" smtClean="0"/>
              <a:t>, Geophysical Monograph 139, American Geophysical Union, Washington, DC, 360 pp. </a:t>
            </a:r>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a:noFill/>
        </p:spPr>
        <p:txBody>
          <a:bodyPr/>
          <a:lstStyle/>
          <a:p>
            <a:fld id="{0FC4A6F4-BD79-42AF-B7AD-ED2E5898D5EF}" type="slidenum">
              <a:rPr lang="en-US"/>
              <a:pPr/>
              <a:t>60</a:t>
            </a:fld>
            <a:endParaRPr lang="en-US"/>
          </a:p>
        </p:txBody>
      </p:sp>
      <p:sp>
        <p:nvSpPr>
          <p:cNvPr id="324611" name="Rectangle 2"/>
          <p:cNvSpPr>
            <a:spLocks noGrp="1" noRot="1" noChangeAspect="1" noChangeArrowheads="1" noTextEdit="1"/>
          </p:cNvSpPr>
          <p:nvPr>
            <p:ph type="sldImg"/>
          </p:nvPr>
        </p:nvSpPr>
        <p:spPr>
          <a:ln/>
        </p:spPr>
      </p:sp>
      <p:sp>
        <p:nvSpPr>
          <p:cNvPr id="324612" name="Rectangle 3"/>
          <p:cNvSpPr>
            <a:spLocks noGrp="1" noChangeArrowheads="1"/>
          </p:cNvSpPr>
          <p:nvPr>
            <p:ph type="body" idx="1"/>
          </p:nvPr>
        </p:nvSpPr>
        <p:spPr>
          <a:xfrm>
            <a:off x="914400" y="4343400"/>
            <a:ext cx="5029200" cy="274638"/>
          </a:xfrm>
          <a:noFill/>
          <a:ln/>
        </p:spPr>
        <p:txBody>
          <a:bodyPr/>
          <a:lstStyle/>
          <a:p>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7"/>
          <p:cNvSpPr>
            <a:spLocks noGrp="1" noChangeArrowheads="1"/>
          </p:cNvSpPr>
          <p:nvPr>
            <p:ph type="sldNum" sz="quarter" idx="5"/>
          </p:nvPr>
        </p:nvSpPr>
        <p:spPr>
          <a:noFill/>
        </p:spPr>
        <p:txBody>
          <a:bodyPr/>
          <a:lstStyle/>
          <a:p>
            <a:fld id="{383D91AF-CFD4-4B74-9C15-22F064798BC6}" type="slidenum">
              <a:rPr lang="en-US"/>
              <a:pPr/>
              <a:t>61</a:t>
            </a:fld>
            <a:endParaRPr lang="en-US"/>
          </a:p>
        </p:txBody>
      </p:sp>
      <p:sp>
        <p:nvSpPr>
          <p:cNvPr id="325635" name="Rectangle 2"/>
          <p:cNvSpPr>
            <a:spLocks noGrp="1" noRot="1" noChangeAspect="1" noChangeArrowheads="1" noTextEdit="1"/>
          </p:cNvSpPr>
          <p:nvPr>
            <p:ph type="sldImg"/>
          </p:nvPr>
        </p:nvSpPr>
        <p:spPr>
          <a:ln/>
        </p:spPr>
      </p:sp>
      <p:sp>
        <p:nvSpPr>
          <p:cNvPr id="325636" name="Rectangle 3"/>
          <p:cNvSpPr>
            <a:spLocks noGrp="1" noChangeArrowheads="1"/>
          </p:cNvSpPr>
          <p:nvPr>
            <p:ph type="body" idx="1"/>
          </p:nvPr>
        </p:nvSpPr>
        <p:spPr>
          <a:xfrm>
            <a:off x="914400" y="4343400"/>
            <a:ext cx="5029200" cy="274638"/>
          </a:xfrm>
          <a:noFill/>
          <a:ln/>
        </p:spPr>
        <p:txBody>
          <a:bodyPr/>
          <a:lstStyle/>
          <a:p>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7"/>
          <p:cNvSpPr>
            <a:spLocks noGrp="1" noChangeArrowheads="1"/>
          </p:cNvSpPr>
          <p:nvPr>
            <p:ph type="sldNum" sz="quarter" idx="5"/>
          </p:nvPr>
        </p:nvSpPr>
        <p:spPr>
          <a:noFill/>
        </p:spPr>
        <p:txBody>
          <a:bodyPr/>
          <a:lstStyle/>
          <a:p>
            <a:fld id="{3F303279-3ECA-40DD-9D34-6F8FDB85E303}" type="slidenum">
              <a:rPr lang="en-US"/>
              <a:pPr/>
              <a:t>62</a:t>
            </a:fld>
            <a:endParaRPr lang="en-US"/>
          </a:p>
        </p:txBody>
      </p:sp>
      <p:sp>
        <p:nvSpPr>
          <p:cNvPr id="326659" name="Rectangle 2"/>
          <p:cNvSpPr>
            <a:spLocks noGrp="1" noRot="1" noChangeAspect="1" noChangeArrowheads="1" noTextEdit="1"/>
          </p:cNvSpPr>
          <p:nvPr>
            <p:ph type="sldImg"/>
          </p:nvPr>
        </p:nvSpPr>
        <p:spPr>
          <a:ln/>
        </p:spPr>
      </p:sp>
      <p:sp>
        <p:nvSpPr>
          <p:cNvPr id="326660" name="Rectangle 3"/>
          <p:cNvSpPr>
            <a:spLocks noGrp="1" noChangeArrowheads="1"/>
          </p:cNvSpPr>
          <p:nvPr>
            <p:ph type="body" idx="1"/>
          </p:nvPr>
        </p:nvSpPr>
        <p:spPr>
          <a:xfrm>
            <a:off x="914400" y="4343400"/>
            <a:ext cx="5029200" cy="274638"/>
          </a:xfrm>
          <a:noFill/>
          <a:ln/>
        </p:spPr>
        <p:txBody>
          <a:bodyPr/>
          <a:lstStyle/>
          <a:p>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7"/>
          <p:cNvSpPr>
            <a:spLocks noGrp="1" noChangeArrowheads="1"/>
          </p:cNvSpPr>
          <p:nvPr>
            <p:ph type="sldNum" sz="quarter" idx="5"/>
          </p:nvPr>
        </p:nvSpPr>
        <p:spPr>
          <a:noFill/>
        </p:spPr>
        <p:txBody>
          <a:bodyPr/>
          <a:lstStyle/>
          <a:p>
            <a:fld id="{8FDF5A19-3D41-4653-890C-105669380DDB}" type="slidenum">
              <a:rPr lang="en-US"/>
              <a:pPr/>
              <a:t>63</a:t>
            </a:fld>
            <a:endParaRPr lang="en-US"/>
          </a:p>
        </p:txBody>
      </p:sp>
      <p:sp>
        <p:nvSpPr>
          <p:cNvPr id="327683" name="Rectangle 2"/>
          <p:cNvSpPr>
            <a:spLocks noGrp="1" noRot="1" noChangeAspect="1" noChangeArrowheads="1" noTextEdit="1"/>
          </p:cNvSpPr>
          <p:nvPr>
            <p:ph type="sldImg"/>
          </p:nvPr>
        </p:nvSpPr>
        <p:spPr>
          <a:ln/>
        </p:spPr>
      </p:sp>
      <p:sp>
        <p:nvSpPr>
          <p:cNvPr id="327684" name="Rectangle 3"/>
          <p:cNvSpPr>
            <a:spLocks noGrp="1" noChangeArrowheads="1"/>
          </p:cNvSpPr>
          <p:nvPr>
            <p:ph type="body" idx="1"/>
          </p:nvPr>
        </p:nvSpPr>
        <p:spPr>
          <a:xfrm>
            <a:off x="914400" y="4343400"/>
            <a:ext cx="5029200" cy="274638"/>
          </a:xfrm>
          <a:noFill/>
          <a:ln/>
        </p:spPr>
        <p:txBody>
          <a:bodyPr/>
          <a:lstStyle/>
          <a:p>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7"/>
          <p:cNvSpPr>
            <a:spLocks noGrp="1" noChangeArrowheads="1"/>
          </p:cNvSpPr>
          <p:nvPr>
            <p:ph type="sldNum" sz="quarter" idx="5"/>
          </p:nvPr>
        </p:nvSpPr>
        <p:spPr>
          <a:noFill/>
        </p:spPr>
        <p:txBody>
          <a:bodyPr/>
          <a:lstStyle/>
          <a:p>
            <a:fld id="{58E26E65-B44A-4D98-9439-74D28C68A7C1}" type="slidenum">
              <a:rPr lang="en-US"/>
              <a:pPr/>
              <a:t>64</a:t>
            </a:fld>
            <a:endParaRPr lang="en-US"/>
          </a:p>
        </p:txBody>
      </p:sp>
      <p:sp>
        <p:nvSpPr>
          <p:cNvPr id="328707" name="Rectangle 2"/>
          <p:cNvSpPr>
            <a:spLocks noGrp="1" noRot="1" noChangeAspect="1" noChangeArrowheads="1" noTextEdit="1"/>
          </p:cNvSpPr>
          <p:nvPr>
            <p:ph type="sldImg"/>
          </p:nvPr>
        </p:nvSpPr>
        <p:spPr>
          <a:ln/>
        </p:spPr>
      </p:sp>
      <p:sp>
        <p:nvSpPr>
          <p:cNvPr id="328708" name="Rectangle 3"/>
          <p:cNvSpPr>
            <a:spLocks noGrp="1" noChangeArrowheads="1"/>
          </p:cNvSpPr>
          <p:nvPr>
            <p:ph type="body" idx="1"/>
          </p:nvPr>
        </p:nvSpPr>
        <p:spPr>
          <a:xfrm>
            <a:off x="914400" y="4343400"/>
            <a:ext cx="5029200" cy="274638"/>
          </a:xfrm>
          <a:noFill/>
          <a:ln/>
        </p:spPr>
        <p:txBody>
          <a:bodyPr/>
          <a:lstStyle/>
          <a:p>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7"/>
          <p:cNvSpPr>
            <a:spLocks noGrp="1" noChangeArrowheads="1"/>
          </p:cNvSpPr>
          <p:nvPr>
            <p:ph type="sldNum" sz="quarter" idx="5"/>
          </p:nvPr>
        </p:nvSpPr>
        <p:spPr>
          <a:noFill/>
        </p:spPr>
        <p:txBody>
          <a:bodyPr/>
          <a:lstStyle/>
          <a:p>
            <a:fld id="{0CA49A02-BCDF-4471-AC39-EE1EAA4CEFDE}" type="slidenum">
              <a:rPr lang="en-US"/>
              <a:pPr/>
              <a:t>65</a:t>
            </a:fld>
            <a:endParaRPr lang="en-US"/>
          </a:p>
        </p:txBody>
      </p:sp>
      <p:sp>
        <p:nvSpPr>
          <p:cNvPr id="329731" name="Rectangle 2"/>
          <p:cNvSpPr>
            <a:spLocks noGrp="1" noRot="1" noChangeAspect="1" noChangeArrowheads="1" noTextEdit="1"/>
          </p:cNvSpPr>
          <p:nvPr>
            <p:ph type="sldImg"/>
          </p:nvPr>
        </p:nvSpPr>
        <p:spPr>
          <a:ln/>
        </p:spPr>
      </p:sp>
      <p:sp>
        <p:nvSpPr>
          <p:cNvPr id="329732" name="Rectangle 3"/>
          <p:cNvSpPr>
            <a:spLocks noGrp="1" noChangeArrowheads="1"/>
          </p:cNvSpPr>
          <p:nvPr>
            <p:ph type="body" idx="1"/>
          </p:nvPr>
        </p:nvSpPr>
        <p:spPr>
          <a:xfrm>
            <a:off x="914400" y="4343400"/>
            <a:ext cx="5029200" cy="274638"/>
          </a:xfrm>
          <a:noFill/>
          <a:ln/>
        </p:spPr>
        <p:txBody>
          <a:bodyPr/>
          <a:lstStyle/>
          <a:p>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7"/>
          <p:cNvSpPr>
            <a:spLocks noGrp="1" noChangeArrowheads="1"/>
          </p:cNvSpPr>
          <p:nvPr>
            <p:ph type="sldNum" sz="quarter" idx="5"/>
          </p:nvPr>
        </p:nvSpPr>
        <p:spPr>
          <a:noFill/>
        </p:spPr>
        <p:txBody>
          <a:bodyPr/>
          <a:lstStyle/>
          <a:p>
            <a:fld id="{F59E64D5-ECEA-4A1D-9497-D3D8743837FD}" type="slidenum">
              <a:rPr lang="en-US"/>
              <a:pPr/>
              <a:t>66</a:t>
            </a:fld>
            <a:endParaRPr lang="en-US"/>
          </a:p>
        </p:txBody>
      </p:sp>
      <p:sp>
        <p:nvSpPr>
          <p:cNvPr id="330755" name="Rectangle 2"/>
          <p:cNvSpPr>
            <a:spLocks noGrp="1" noRot="1" noChangeAspect="1" noChangeArrowheads="1" noTextEdit="1"/>
          </p:cNvSpPr>
          <p:nvPr>
            <p:ph type="sldImg"/>
          </p:nvPr>
        </p:nvSpPr>
        <p:spPr>
          <a:ln/>
        </p:spPr>
      </p:sp>
      <p:sp>
        <p:nvSpPr>
          <p:cNvPr id="330756" name="Rectangle 3"/>
          <p:cNvSpPr>
            <a:spLocks noGrp="1" noChangeArrowheads="1"/>
          </p:cNvSpPr>
          <p:nvPr>
            <p:ph type="body" idx="1"/>
          </p:nvPr>
        </p:nvSpPr>
        <p:spPr>
          <a:xfrm>
            <a:off x="914400" y="4343400"/>
            <a:ext cx="5029200" cy="274638"/>
          </a:xfrm>
          <a:noFill/>
          <a:ln/>
        </p:spPr>
        <p:txBody>
          <a:bodyPr/>
          <a:lstStyle/>
          <a:p>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7"/>
          <p:cNvSpPr>
            <a:spLocks noGrp="1" noChangeArrowheads="1"/>
          </p:cNvSpPr>
          <p:nvPr>
            <p:ph type="sldNum" sz="quarter" idx="5"/>
          </p:nvPr>
        </p:nvSpPr>
        <p:spPr>
          <a:noFill/>
        </p:spPr>
        <p:txBody>
          <a:bodyPr/>
          <a:lstStyle/>
          <a:p>
            <a:fld id="{EAEC32E8-DE43-4257-AED2-8692B114F786}" type="slidenum">
              <a:rPr lang="en-US"/>
              <a:pPr/>
              <a:t>67</a:t>
            </a:fld>
            <a:endParaRPr lang="en-US"/>
          </a:p>
        </p:txBody>
      </p:sp>
      <p:sp>
        <p:nvSpPr>
          <p:cNvPr id="331779" name="Rectangle 2"/>
          <p:cNvSpPr>
            <a:spLocks noGrp="1" noRot="1" noChangeAspect="1" noChangeArrowheads="1" noTextEdit="1"/>
          </p:cNvSpPr>
          <p:nvPr>
            <p:ph type="sldImg"/>
          </p:nvPr>
        </p:nvSpPr>
        <p:spPr>
          <a:ln/>
        </p:spPr>
      </p:sp>
      <p:sp>
        <p:nvSpPr>
          <p:cNvPr id="331780" name="Rectangle 3"/>
          <p:cNvSpPr>
            <a:spLocks noGrp="1" noChangeArrowheads="1"/>
          </p:cNvSpPr>
          <p:nvPr>
            <p:ph type="body" idx="1"/>
          </p:nvPr>
        </p:nvSpPr>
        <p:spPr>
          <a:xfrm>
            <a:off x="914400" y="4343400"/>
            <a:ext cx="5029200" cy="274638"/>
          </a:xfrm>
          <a:noFill/>
          <a:ln/>
        </p:spPr>
        <p:txBody>
          <a:bodyPr/>
          <a:lstStyle/>
          <a:p>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7"/>
          <p:cNvSpPr>
            <a:spLocks noGrp="1" noChangeArrowheads="1"/>
          </p:cNvSpPr>
          <p:nvPr>
            <p:ph type="sldNum" sz="quarter" idx="5"/>
          </p:nvPr>
        </p:nvSpPr>
        <p:spPr>
          <a:noFill/>
        </p:spPr>
        <p:txBody>
          <a:bodyPr/>
          <a:lstStyle/>
          <a:p>
            <a:fld id="{5F5A529D-01C6-4A6A-A370-67C4E2668A69}" type="slidenum">
              <a:rPr lang="en-US"/>
              <a:pPr/>
              <a:t>68</a:t>
            </a:fld>
            <a:endParaRPr lang="en-US"/>
          </a:p>
        </p:txBody>
      </p:sp>
      <p:sp>
        <p:nvSpPr>
          <p:cNvPr id="332803" name="Rectangle 2"/>
          <p:cNvSpPr>
            <a:spLocks noGrp="1" noRot="1" noChangeAspect="1" noChangeArrowheads="1" noTextEdit="1"/>
          </p:cNvSpPr>
          <p:nvPr>
            <p:ph type="sldImg"/>
          </p:nvPr>
        </p:nvSpPr>
        <p:spPr>
          <a:ln/>
        </p:spPr>
      </p:sp>
      <p:sp>
        <p:nvSpPr>
          <p:cNvPr id="332804" name="Rectangle 3"/>
          <p:cNvSpPr>
            <a:spLocks noGrp="1" noChangeArrowheads="1"/>
          </p:cNvSpPr>
          <p:nvPr>
            <p:ph type="body" idx="1"/>
          </p:nvPr>
        </p:nvSpPr>
        <p:spPr>
          <a:xfrm>
            <a:off x="914400" y="4343400"/>
            <a:ext cx="5029200" cy="274638"/>
          </a:xfrm>
          <a:noFill/>
          <a:ln/>
        </p:spPr>
        <p:txBody>
          <a:bodyPr/>
          <a:lstStyle/>
          <a:p>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7"/>
          <p:cNvSpPr>
            <a:spLocks noGrp="1" noChangeArrowheads="1"/>
          </p:cNvSpPr>
          <p:nvPr>
            <p:ph type="sldNum" sz="quarter" idx="5"/>
          </p:nvPr>
        </p:nvSpPr>
        <p:spPr>
          <a:noFill/>
        </p:spPr>
        <p:txBody>
          <a:bodyPr/>
          <a:lstStyle/>
          <a:p>
            <a:fld id="{E9A7E015-135A-429F-AA6D-6E6F370FD08C}" type="slidenum">
              <a:rPr lang="en-US"/>
              <a:pPr/>
              <a:t>69</a:t>
            </a:fld>
            <a:endParaRPr lang="en-US"/>
          </a:p>
        </p:txBody>
      </p:sp>
      <p:sp>
        <p:nvSpPr>
          <p:cNvPr id="333827" name="Rectangle 2"/>
          <p:cNvSpPr>
            <a:spLocks noGrp="1" noRot="1" noChangeAspect="1" noChangeArrowheads="1" noTextEdit="1"/>
          </p:cNvSpPr>
          <p:nvPr>
            <p:ph type="sldImg"/>
          </p:nvPr>
        </p:nvSpPr>
        <p:spPr>
          <a:ln/>
        </p:spPr>
      </p:sp>
      <p:sp>
        <p:nvSpPr>
          <p:cNvPr id="333828" name="Rectangle 3"/>
          <p:cNvSpPr>
            <a:spLocks noGrp="1" noChangeArrowheads="1"/>
          </p:cNvSpPr>
          <p:nvPr>
            <p:ph type="body" idx="1"/>
          </p:nvPr>
        </p:nvSpPr>
        <p:spPr>
          <a:xfrm>
            <a:off x="914400" y="4343400"/>
            <a:ext cx="5029200" cy="274638"/>
          </a:xfrm>
          <a:noFill/>
          <a:ln/>
        </p:spPr>
        <p:txBody>
          <a:bodyPr/>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419A262-7AA6-439E-9430-666C1A6B298C}" type="slidenum">
              <a:rPr lang="en-US" smtClean="0"/>
              <a:pPr>
                <a:defRPr/>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7"/>
          <p:cNvSpPr>
            <a:spLocks noGrp="1" noChangeArrowheads="1"/>
          </p:cNvSpPr>
          <p:nvPr>
            <p:ph type="sldNum" sz="quarter" idx="5"/>
          </p:nvPr>
        </p:nvSpPr>
        <p:spPr>
          <a:noFill/>
        </p:spPr>
        <p:txBody>
          <a:bodyPr/>
          <a:lstStyle/>
          <a:p>
            <a:fld id="{659B8E7D-0973-4634-9334-E955FB78C305}" type="slidenum">
              <a:rPr lang="en-US"/>
              <a:pPr/>
              <a:t>70</a:t>
            </a:fld>
            <a:endParaRPr lang="en-US"/>
          </a:p>
        </p:txBody>
      </p:sp>
      <p:sp>
        <p:nvSpPr>
          <p:cNvPr id="334851" name="Rectangle 2"/>
          <p:cNvSpPr>
            <a:spLocks noGrp="1" noRot="1" noChangeAspect="1" noChangeArrowheads="1" noTextEdit="1"/>
          </p:cNvSpPr>
          <p:nvPr>
            <p:ph type="sldImg"/>
          </p:nvPr>
        </p:nvSpPr>
        <p:spPr>
          <a:ln/>
        </p:spPr>
      </p:sp>
      <p:sp>
        <p:nvSpPr>
          <p:cNvPr id="334852" name="Rectangle 3"/>
          <p:cNvSpPr>
            <a:spLocks noGrp="1" noChangeArrowheads="1"/>
          </p:cNvSpPr>
          <p:nvPr>
            <p:ph type="body" idx="1"/>
          </p:nvPr>
        </p:nvSpPr>
        <p:spPr>
          <a:xfrm>
            <a:off x="914400" y="4343400"/>
            <a:ext cx="5029200" cy="274638"/>
          </a:xfrm>
          <a:noFill/>
          <a:ln/>
        </p:spPr>
        <p:txBody>
          <a:bodyPr/>
          <a:lstStyle/>
          <a:p>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A288BE1-1B0B-4CA8-9F77-50EC453A1CE2}" type="slidenum">
              <a:rPr lang="en-US" smtClean="0"/>
              <a:pPr>
                <a:defRPr/>
              </a:pPr>
              <a:t>71</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A288BE1-1B0B-4CA8-9F77-50EC453A1CE2}" type="slidenum">
              <a:rPr lang="en-US" smtClean="0"/>
              <a:pPr>
                <a:defRPr/>
              </a:pPr>
              <a:t>72</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7"/>
          <p:cNvSpPr>
            <a:spLocks noGrp="1" noChangeArrowheads="1"/>
          </p:cNvSpPr>
          <p:nvPr>
            <p:ph type="sldNum" sz="quarter" idx="5"/>
          </p:nvPr>
        </p:nvSpPr>
        <p:spPr>
          <a:noFill/>
        </p:spPr>
        <p:txBody>
          <a:bodyPr/>
          <a:lstStyle/>
          <a:p>
            <a:fld id="{9F72A9E8-4433-4BDA-9981-A6FDCB50F3FB}" type="slidenum">
              <a:rPr lang="en-US"/>
              <a:pPr/>
              <a:t>73</a:t>
            </a:fld>
            <a:endParaRPr lang="en-US"/>
          </a:p>
        </p:txBody>
      </p:sp>
      <p:sp>
        <p:nvSpPr>
          <p:cNvPr id="335875" name="Rectangle 2"/>
          <p:cNvSpPr>
            <a:spLocks noGrp="1" noRot="1" noChangeAspect="1" noChangeArrowheads="1" noTextEdit="1"/>
          </p:cNvSpPr>
          <p:nvPr>
            <p:ph type="sldImg"/>
          </p:nvPr>
        </p:nvSpPr>
        <p:spPr>
          <a:ln/>
        </p:spPr>
      </p:sp>
      <p:sp>
        <p:nvSpPr>
          <p:cNvPr id="335876" name="Rectangle 3"/>
          <p:cNvSpPr>
            <a:spLocks noGrp="1" noChangeArrowheads="1"/>
          </p:cNvSpPr>
          <p:nvPr>
            <p:ph type="body" idx="1"/>
          </p:nvPr>
        </p:nvSpPr>
        <p:spPr>
          <a:xfrm>
            <a:off x="914400" y="4343400"/>
            <a:ext cx="5029200" cy="1298575"/>
          </a:xfrm>
          <a:noFill/>
          <a:ln/>
        </p:spPr>
        <p:txBody>
          <a:bodyPr/>
          <a:lstStyle/>
          <a:p>
            <a:r>
              <a:rPr lang="en-US" smtClean="0"/>
              <a:t>Volcanic eruptions provide a strong, yet brief perturbation to the climate system. </a:t>
            </a:r>
          </a:p>
          <a:p>
            <a:r>
              <a:rPr lang="en-US" smtClean="0">
                <a:solidFill>
                  <a:schemeClr val="accent2"/>
                </a:solidFill>
              </a:rPr>
              <a:t>The study of their effects on climate helps us to better understand this system and the impacts of climate change on us, and allows us to make better predictions of future weather and climate.</a:t>
            </a:r>
          </a:p>
          <a:p>
            <a:endParaRPr 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Slide Image Placeholder 1"/>
          <p:cNvSpPr>
            <a:spLocks noGrp="1" noRot="1" noChangeAspect="1" noTextEdit="1"/>
          </p:cNvSpPr>
          <p:nvPr>
            <p:ph type="sldImg"/>
          </p:nvPr>
        </p:nvSpPr>
        <p:spPr>
          <a:ln/>
        </p:spPr>
      </p:sp>
      <p:sp>
        <p:nvSpPr>
          <p:cNvPr id="336899" name="Notes Placeholder 2"/>
          <p:cNvSpPr>
            <a:spLocks noGrp="1"/>
          </p:cNvSpPr>
          <p:nvPr>
            <p:ph type="body" idx="1"/>
          </p:nvPr>
        </p:nvSpPr>
        <p:spPr>
          <a:noFill/>
          <a:ln/>
        </p:spPr>
        <p:txBody>
          <a:bodyPr/>
          <a:lstStyle/>
          <a:p>
            <a:endParaRPr lang="en-US" smtClean="0"/>
          </a:p>
        </p:txBody>
      </p:sp>
      <p:sp>
        <p:nvSpPr>
          <p:cNvPr id="336900" name="Slide Number Placeholder 3"/>
          <p:cNvSpPr>
            <a:spLocks noGrp="1"/>
          </p:cNvSpPr>
          <p:nvPr>
            <p:ph type="sldNum" sz="quarter" idx="5"/>
          </p:nvPr>
        </p:nvSpPr>
        <p:spPr>
          <a:noFill/>
        </p:spPr>
        <p:txBody>
          <a:bodyPr/>
          <a:lstStyle/>
          <a:p>
            <a:fld id="{8FC69ED9-E6E6-4721-95EC-91DE37BDD115}" type="slidenum">
              <a:rPr lang="en-US"/>
              <a:pPr/>
              <a:t>74</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Slide Image Placeholder 1"/>
          <p:cNvSpPr>
            <a:spLocks noGrp="1" noRot="1" noChangeAspect="1" noTextEdit="1"/>
          </p:cNvSpPr>
          <p:nvPr>
            <p:ph type="sldImg"/>
          </p:nvPr>
        </p:nvSpPr>
        <p:spPr>
          <a:ln/>
        </p:spPr>
      </p:sp>
      <p:sp>
        <p:nvSpPr>
          <p:cNvPr id="337923" name="Notes Placeholder 2"/>
          <p:cNvSpPr>
            <a:spLocks noGrp="1"/>
          </p:cNvSpPr>
          <p:nvPr>
            <p:ph type="body" idx="1"/>
          </p:nvPr>
        </p:nvSpPr>
        <p:spPr>
          <a:noFill/>
          <a:ln/>
        </p:spPr>
        <p:txBody>
          <a:bodyPr/>
          <a:lstStyle/>
          <a:p>
            <a:endParaRPr lang="en-US" smtClean="0"/>
          </a:p>
        </p:txBody>
      </p:sp>
      <p:sp>
        <p:nvSpPr>
          <p:cNvPr id="337924" name="Slide Number Placeholder 3"/>
          <p:cNvSpPr>
            <a:spLocks noGrp="1"/>
          </p:cNvSpPr>
          <p:nvPr>
            <p:ph type="sldNum" sz="quarter" idx="5"/>
          </p:nvPr>
        </p:nvSpPr>
        <p:spPr>
          <a:noFill/>
        </p:spPr>
        <p:txBody>
          <a:bodyPr/>
          <a:lstStyle/>
          <a:p>
            <a:fld id="{4D92119D-E5CB-4B81-A87F-D650960073DE}" type="slidenum">
              <a:rPr lang="en-US"/>
              <a:pPr/>
              <a:t>75</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7"/>
          <p:cNvSpPr>
            <a:spLocks noGrp="1" noChangeArrowheads="1"/>
          </p:cNvSpPr>
          <p:nvPr>
            <p:ph type="sldNum" sz="quarter" idx="5"/>
          </p:nvPr>
        </p:nvSpPr>
        <p:spPr>
          <a:noFill/>
        </p:spPr>
        <p:txBody>
          <a:bodyPr/>
          <a:lstStyle/>
          <a:p>
            <a:fld id="{18C1582E-7059-4615-B15F-3F9F5696F497}" type="slidenum">
              <a:rPr lang="en-US"/>
              <a:pPr/>
              <a:t>76</a:t>
            </a:fld>
            <a:endParaRPr lang="en-US"/>
          </a:p>
        </p:txBody>
      </p:sp>
      <p:sp>
        <p:nvSpPr>
          <p:cNvPr id="338947" name="Rectangle 2"/>
          <p:cNvSpPr>
            <a:spLocks noGrp="1" noRot="1" noChangeAspect="1" noChangeArrowheads="1" noTextEdit="1"/>
          </p:cNvSpPr>
          <p:nvPr>
            <p:ph type="sldImg"/>
          </p:nvPr>
        </p:nvSpPr>
        <p:spPr>
          <a:ln/>
        </p:spPr>
      </p:sp>
      <p:sp>
        <p:nvSpPr>
          <p:cNvPr id="338948" name="Rectangle 3"/>
          <p:cNvSpPr>
            <a:spLocks noGrp="1" noChangeArrowheads="1"/>
          </p:cNvSpPr>
          <p:nvPr>
            <p:ph type="body" idx="1"/>
          </p:nvPr>
        </p:nvSpPr>
        <p:spPr>
          <a:xfrm>
            <a:off x="914400" y="4343400"/>
            <a:ext cx="5029200" cy="3671888"/>
          </a:xfrm>
          <a:noFill/>
          <a:ln/>
        </p:spPr>
        <p:txBody>
          <a:bodyPr/>
          <a:lstStyle/>
          <a:p>
            <a:r>
              <a:rPr lang="en-US" smtClean="0"/>
              <a:t>The island of Santorini (Thera) erupted in 1628 B.C. The picture on the top left, taken with a wide-angle lens, shows the remaining crescent of the island, with the submerged crater in the middle.  A new island, also seen in lower right, has risen from the center.  The town of Thera (Fira) is perched on the rim of the crater (top right).  Due to a mistranslation of the numbers, Plato</a:t>
            </a:r>
            <a:r>
              <a:rPr lang="ja-JP" altLang="en-US" smtClean="0"/>
              <a:t>’</a:t>
            </a:r>
            <a:r>
              <a:rPr lang="en-US" altLang="ja-JP" smtClean="0"/>
              <a:t>s description of the civilization destroyed by the eruption was thought to place it so far from Athens that it could not have been in the Mediterranean, and so it was thought to have been in the Atlantic Ocean and was named Atlantis.  Dividing the numbers by 10 puts the location at Crete, and the time exactly to the time of the Santorini eruption.  So this eruption is thought to have produced the story of the legend of Atlantis, when actually it was partly responsible for the decline of the Minoan civilization on Crete.  It also produced a tsunami and large atmospheric aerosol loading, which turned into the biblical stories of the parting of the Red Sea (actually the Red Marsh on the Mediterranean coast) and the plagues.  While this eruption clearly had a large local effect, it is not clear if it was large enough to have caused global climate change.</a:t>
            </a:r>
          </a:p>
          <a:p>
            <a:endParaRPr lang="en-US" smtClean="0"/>
          </a:p>
          <a:p>
            <a:r>
              <a:rPr lang="en-US" smtClean="0"/>
              <a:t>Photos © Alan Robock. </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7"/>
          <p:cNvSpPr>
            <a:spLocks noGrp="1" noChangeArrowheads="1"/>
          </p:cNvSpPr>
          <p:nvPr>
            <p:ph type="sldNum" sz="quarter" idx="5"/>
          </p:nvPr>
        </p:nvSpPr>
        <p:spPr>
          <a:noFill/>
        </p:spPr>
        <p:txBody>
          <a:bodyPr/>
          <a:lstStyle/>
          <a:p>
            <a:fld id="{04679B0A-9CF5-4CEF-A336-365056CAB6BB}" type="slidenum">
              <a:rPr lang="en-US"/>
              <a:pPr/>
              <a:t>77</a:t>
            </a:fld>
            <a:endParaRPr lang="en-US"/>
          </a:p>
        </p:txBody>
      </p:sp>
      <p:sp>
        <p:nvSpPr>
          <p:cNvPr id="339971" name="Rectangle 2"/>
          <p:cNvSpPr>
            <a:spLocks noGrp="1" noRot="1" noChangeAspect="1" noChangeArrowheads="1" noTextEdit="1"/>
          </p:cNvSpPr>
          <p:nvPr>
            <p:ph type="sldImg"/>
          </p:nvPr>
        </p:nvSpPr>
        <p:spPr>
          <a:ln/>
        </p:spPr>
      </p:sp>
      <p:sp>
        <p:nvSpPr>
          <p:cNvPr id="339972" name="Rectangle 3"/>
          <p:cNvSpPr>
            <a:spLocks noGrp="1" noChangeArrowheads="1"/>
          </p:cNvSpPr>
          <p:nvPr>
            <p:ph type="body" idx="1"/>
          </p:nvPr>
        </p:nvSpPr>
        <p:spPr>
          <a:xfrm>
            <a:off x="914400" y="4343400"/>
            <a:ext cx="5029200" cy="2322513"/>
          </a:xfrm>
          <a:noFill/>
          <a:ln/>
        </p:spPr>
        <p:txBody>
          <a:bodyPr/>
          <a:lstStyle/>
          <a:p>
            <a:r>
              <a:rPr lang="en-US" smtClean="0"/>
              <a:t>The first documented publication associating a volcanic eruption with climate impacts is by Plutarch in the</a:t>
            </a:r>
            <a:r>
              <a:rPr lang="en-US" i="1" smtClean="0"/>
              <a:t> Life of Julius Caesar</a:t>
            </a:r>
            <a:r>
              <a:rPr lang="en-US" smtClean="0"/>
              <a:t>.  Here Forsyth (1988) describes the effects.  While these are anecdotes, and do not prove that the eruption was strong enough to have caused famine, the effects are certainly possible.</a:t>
            </a:r>
          </a:p>
          <a:p>
            <a:endParaRPr lang="en-US" smtClean="0"/>
          </a:p>
          <a:p>
            <a:r>
              <a:rPr lang="en-US" smtClean="0"/>
              <a:t>Photo of Etna from http://boris.vulcanoetna.com/ETNA_1972_73.html, © Boris Behnke.</a:t>
            </a:r>
          </a:p>
          <a:p>
            <a:endParaRPr lang="en-US" smtClean="0"/>
          </a:p>
          <a:p>
            <a:r>
              <a:rPr lang="en-US" smtClean="0"/>
              <a:t>Forsyth, P. Y., In the wake of Etna, 44 B.C., </a:t>
            </a:r>
            <a:r>
              <a:rPr lang="en-US" i="1" smtClean="0"/>
              <a:t>Classical Antiquity</a:t>
            </a:r>
            <a:r>
              <a:rPr lang="en-US" smtClean="0"/>
              <a:t>, </a:t>
            </a:r>
            <a:r>
              <a:rPr lang="en-US" i="1" smtClean="0"/>
              <a:t>7</a:t>
            </a:r>
            <a:r>
              <a:rPr lang="en-US" smtClean="0"/>
              <a:t>, 49-57, 1988.</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A288BE1-1B0B-4CA8-9F77-50EC453A1CE2}" type="slidenum">
              <a:rPr lang="en-US" smtClean="0"/>
              <a:pPr>
                <a:defRPr/>
              </a:pPr>
              <a:t>78</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A288BE1-1B0B-4CA8-9F77-50EC453A1CE2}" type="slidenum">
              <a:rPr lang="en-US" smtClean="0"/>
              <a:pPr>
                <a:defRPr/>
              </a:pPr>
              <a:t>79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p:spPr>
        <p:txBody>
          <a:bodyPr/>
          <a:lstStyle/>
          <a:p>
            <a:fld id="{01EB7EDE-6234-489E-B17E-6E7EF162152F}" type="slidenum">
              <a:rPr lang="en-US"/>
              <a:pPr/>
              <a:t>8</a:t>
            </a:fld>
            <a:endParaRPr lang="en-US"/>
          </a:p>
        </p:txBody>
      </p:sp>
      <p:sp>
        <p:nvSpPr>
          <p:cNvPr id="271363" name="Rectangle 2"/>
          <p:cNvSpPr>
            <a:spLocks noGrp="1" noRot="1" noChangeAspect="1" noChangeArrowheads="1" noTextEdit="1"/>
          </p:cNvSpPr>
          <p:nvPr>
            <p:ph type="sldImg"/>
          </p:nvPr>
        </p:nvSpPr>
        <p:spPr>
          <a:ln/>
        </p:spPr>
      </p:sp>
      <p:sp>
        <p:nvSpPr>
          <p:cNvPr id="271364" name="Rectangle 3"/>
          <p:cNvSpPr>
            <a:spLocks noGrp="1" noChangeArrowheads="1"/>
          </p:cNvSpPr>
          <p:nvPr>
            <p:ph type="body" idx="1"/>
          </p:nvPr>
        </p:nvSpPr>
        <p:spPr>
          <a:xfrm>
            <a:off x="914400" y="4343400"/>
            <a:ext cx="5029200" cy="1370013"/>
          </a:xfrm>
          <a:noFill/>
          <a:ln/>
        </p:spPr>
        <p:txBody>
          <a:bodyPr/>
          <a:lstStyle/>
          <a:p>
            <a:r>
              <a:rPr lang="en-US" smtClean="0"/>
              <a:t>This presentation starts with an introduction that includes the reasons to study volcanic eruptions, what volcanic eruptions emit to the atmosphere, and a summary of atmospheric effects.  Then, famous past eruptions are used to illustrate these effects. The 1991 Mt. Pinatubo eruption has been studied more than any other, and results from many observational and modeling studies are used to show how counterintuitive winter warming is produced by changes in atmospheric wind patterns produced by volcanic heating and cooling.</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A288BE1-1B0B-4CA8-9F77-50EC453A1CE2}" type="slidenum">
              <a:rPr lang="en-US" smtClean="0"/>
              <a:pPr>
                <a:defRPr/>
              </a:pPr>
              <a:t>80</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A288BE1-1B0B-4CA8-9F77-50EC453A1CE2}" type="slidenum">
              <a:rPr lang="en-US" smtClean="0"/>
              <a:pPr>
                <a:defRPr/>
              </a:pPr>
              <a:t>81</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A288BE1-1B0B-4CA8-9F77-50EC453A1CE2}" type="slidenum">
              <a:rPr lang="en-US" smtClean="0"/>
              <a:pPr>
                <a:defRPr/>
              </a:pPr>
              <a:t>82</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A288BE1-1B0B-4CA8-9F77-50EC453A1CE2}" type="slidenum">
              <a:rPr lang="en-US" smtClean="0"/>
              <a:pPr>
                <a:defRPr/>
              </a:pPr>
              <a:t>83</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7"/>
          <p:cNvSpPr>
            <a:spLocks noGrp="1" noChangeArrowheads="1"/>
          </p:cNvSpPr>
          <p:nvPr>
            <p:ph type="sldNum" sz="quarter" idx="5"/>
          </p:nvPr>
        </p:nvSpPr>
        <p:spPr>
          <a:noFill/>
        </p:spPr>
        <p:txBody>
          <a:bodyPr/>
          <a:lstStyle/>
          <a:p>
            <a:fld id="{36DE80BD-DB7E-4811-8AF3-EBF60E85A315}" type="slidenum">
              <a:rPr lang="en-US"/>
              <a:pPr/>
              <a:t>84</a:t>
            </a:fld>
            <a:endParaRPr lang="en-US"/>
          </a:p>
        </p:txBody>
      </p:sp>
      <p:sp>
        <p:nvSpPr>
          <p:cNvPr id="340995" name="Rectangle 2"/>
          <p:cNvSpPr>
            <a:spLocks noGrp="1" noRot="1" noChangeAspect="1" noChangeArrowheads="1" noTextEdit="1"/>
          </p:cNvSpPr>
          <p:nvPr>
            <p:ph type="sldImg"/>
          </p:nvPr>
        </p:nvSpPr>
        <p:spPr>
          <a:ln/>
        </p:spPr>
      </p:sp>
      <p:sp>
        <p:nvSpPr>
          <p:cNvPr id="340996" name="Rectangle 3"/>
          <p:cNvSpPr>
            <a:spLocks noGrp="1" noChangeArrowheads="1"/>
          </p:cNvSpPr>
          <p:nvPr>
            <p:ph type="body" idx="1"/>
          </p:nvPr>
        </p:nvSpPr>
        <p:spPr>
          <a:xfrm>
            <a:off x="914400" y="4343400"/>
            <a:ext cx="5029200" cy="457200"/>
          </a:xfrm>
          <a:noFill/>
          <a:ln/>
        </p:spPr>
        <p:txBody>
          <a:bodyPr/>
          <a:lstStyle/>
          <a:p>
            <a:r>
              <a:rPr lang="en-US" smtClean="0"/>
              <a:t>The road to Laki from the main ring road around Iceland.  It is 49 km, along a very rough road.  Photo © Alan Robock, 2002. </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p:spPr>
        <p:txBody>
          <a:bodyPr/>
          <a:lstStyle/>
          <a:p>
            <a:fld id="{8566EFC5-C3A7-4438-AF6D-C7161661942F}" type="slidenum">
              <a:rPr lang="en-US"/>
              <a:pPr/>
              <a:t>85</a:t>
            </a:fld>
            <a:endParaRPr lang="en-US"/>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xfrm>
            <a:off x="914400" y="4343400"/>
            <a:ext cx="5029200" cy="2759075"/>
          </a:xfrm>
          <a:noFill/>
          <a:ln/>
        </p:spPr>
        <p:txBody>
          <a:bodyPr/>
          <a:lstStyle/>
          <a:p>
            <a:r>
              <a:rPr lang="en-US" smtClean="0"/>
              <a:t>The Laki fissure looking toward the southeast from Laki mountain.  Note bus and SUVs parked at left for scale.  The road across the black lava deposits. The Laki mountain did not erupt. The 1783 eruption was of the Laki fissures (Lakagígar), as shown here and in the next slide and the total length of the vent system is 27 km (Thordarson and Self, 1993).  In Iceland, it is referred to as Skaftáreldar, the Skaftá Fires, because the vents poured lava into the Skaftá River gorge, turning it into a river of fire.  The nearby Grímsvötn volcano, beneath the Vatnajökull glacier, also erupted at the same time, but its activity was typified by a series of minor eruptions and was not responsible for the climate change.  For simplicity and consistency with recent usage, I will refer to the eruption here as the Laki eruption.  Photo © Alan Robock, 2002. </a:t>
            </a:r>
          </a:p>
          <a:p>
            <a:endParaRPr lang="en-US" smtClean="0"/>
          </a:p>
          <a:p>
            <a:r>
              <a:rPr lang="en-US" smtClean="0"/>
              <a:t>Thordarson, T., and S. Self, 1993. The Laki (Skaftár Fires) and Grímsvötn eruptions in 1783-1785. </a:t>
            </a:r>
            <a:r>
              <a:rPr lang="en-US" i="1" smtClean="0"/>
              <a:t>Bulletin of Volcanology</a:t>
            </a:r>
            <a:r>
              <a:rPr lang="en-US" smtClean="0"/>
              <a:t>, </a:t>
            </a:r>
            <a:r>
              <a:rPr lang="en-US" b="1" smtClean="0"/>
              <a:t>55</a:t>
            </a:r>
            <a:r>
              <a:rPr lang="en-US" smtClean="0"/>
              <a:t>, 233-263.</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7"/>
          <p:cNvSpPr>
            <a:spLocks noGrp="1" noChangeArrowheads="1"/>
          </p:cNvSpPr>
          <p:nvPr>
            <p:ph type="sldNum" sz="quarter" idx="5"/>
          </p:nvPr>
        </p:nvSpPr>
        <p:spPr>
          <a:noFill/>
        </p:spPr>
        <p:txBody>
          <a:bodyPr/>
          <a:lstStyle/>
          <a:p>
            <a:fld id="{33BF8EC0-3136-4F0F-A687-162CC54254A8}" type="slidenum">
              <a:rPr lang="en-US"/>
              <a:pPr/>
              <a:t>86</a:t>
            </a:fld>
            <a:endParaRPr lang="en-US"/>
          </a:p>
        </p:txBody>
      </p:sp>
      <p:sp>
        <p:nvSpPr>
          <p:cNvPr id="343043" name="Rectangle 2"/>
          <p:cNvSpPr>
            <a:spLocks noGrp="1" noRot="1" noChangeAspect="1" noChangeArrowheads="1" noTextEdit="1"/>
          </p:cNvSpPr>
          <p:nvPr>
            <p:ph type="sldImg"/>
          </p:nvPr>
        </p:nvSpPr>
        <p:spPr>
          <a:ln/>
        </p:spPr>
      </p:sp>
      <p:sp>
        <p:nvSpPr>
          <p:cNvPr id="343044" name="Rectangle 3"/>
          <p:cNvSpPr>
            <a:spLocks noGrp="1" noChangeArrowheads="1"/>
          </p:cNvSpPr>
          <p:nvPr>
            <p:ph type="body" idx="1"/>
          </p:nvPr>
        </p:nvSpPr>
        <p:spPr>
          <a:xfrm>
            <a:off x="914400" y="4343400"/>
            <a:ext cx="5029200" cy="639763"/>
          </a:xfrm>
          <a:noFill/>
          <a:ln/>
        </p:spPr>
        <p:txBody>
          <a:bodyPr/>
          <a:lstStyle/>
          <a:p>
            <a:r>
              <a:rPr lang="en-US" smtClean="0"/>
              <a:t>Looking northwest from Laki Mountain.  The fissure disappears under the Vatnajökull glacier, in the direction of the Grímsvötn volcano.  Photo © Alan Robock, 2002. </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7"/>
          <p:cNvSpPr>
            <a:spLocks noGrp="1" noChangeArrowheads="1"/>
          </p:cNvSpPr>
          <p:nvPr>
            <p:ph type="sldNum" sz="quarter" idx="5"/>
          </p:nvPr>
        </p:nvSpPr>
        <p:spPr>
          <a:noFill/>
        </p:spPr>
        <p:txBody>
          <a:bodyPr/>
          <a:lstStyle/>
          <a:p>
            <a:fld id="{9E22A6DC-5E65-4C1F-A114-8034B1F98F2C}" type="slidenum">
              <a:rPr lang="en-US"/>
              <a:pPr/>
              <a:t>87</a:t>
            </a:fld>
            <a:endParaRPr lang="en-US"/>
          </a:p>
        </p:txBody>
      </p:sp>
      <p:sp>
        <p:nvSpPr>
          <p:cNvPr id="344067" name="Rectangle 2"/>
          <p:cNvSpPr>
            <a:spLocks noGrp="1" noRot="1" noChangeAspect="1" noChangeArrowheads="1" noTextEdit="1"/>
          </p:cNvSpPr>
          <p:nvPr>
            <p:ph type="sldImg"/>
          </p:nvPr>
        </p:nvSpPr>
        <p:spPr>
          <a:ln/>
        </p:spPr>
      </p:sp>
      <p:sp>
        <p:nvSpPr>
          <p:cNvPr id="344068" name="Rectangle 3"/>
          <p:cNvSpPr>
            <a:spLocks noGrp="1" noChangeArrowheads="1"/>
          </p:cNvSpPr>
          <p:nvPr>
            <p:ph type="body" idx="1"/>
          </p:nvPr>
        </p:nvSpPr>
        <p:spPr>
          <a:xfrm>
            <a:off x="914400" y="4343400"/>
            <a:ext cx="5029200" cy="3783013"/>
          </a:xfrm>
          <a:noFill/>
          <a:ln/>
        </p:spPr>
        <p:txBody>
          <a:bodyPr/>
          <a:lstStyle/>
          <a:p>
            <a:r>
              <a:rPr lang="en-US" smtClean="0"/>
              <a:t>Benjamin Franklin was the United States ambassador to France and living in Paris when Laki erupted.  Here is an excerpt from his paper presented at the Manchester Academy of Sciences the next year.  He conducted experiments to quantify the radiation (</a:t>
            </a:r>
            <a:r>
              <a:rPr lang="ja-JP" altLang="en-US" smtClean="0"/>
              <a:t>“</a:t>
            </a:r>
            <a:r>
              <a:rPr lang="en-US" altLang="ja-JP" smtClean="0"/>
              <a:t>the rays of the sun ... were indeed rendered so faint ... that when collected in the focus of a burning glass, they would scarce kindle brown paper.</a:t>
            </a:r>
            <a:r>
              <a:rPr lang="ja-JP" altLang="en-US" smtClean="0"/>
              <a:t>”</a:t>
            </a:r>
            <a:r>
              <a:rPr lang="en-US" altLang="ja-JP" smtClean="0"/>
              <a:t>), described the climatic response, and discussed the source of the fog and its transport around the Northern Hemisphere by the winds.</a:t>
            </a:r>
          </a:p>
          <a:p>
            <a:endParaRPr lang="en-US" smtClean="0"/>
          </a:p>
          <a:p>
            <a:r>
              <a:rPr lang="en-US" smtClean="0"/>
              <a:t>Franklin, B., Meteorological imaginations and conjectures, </a:t>
            </a:r>
            <a:r>
              <a:rPr lang="en-US" i="1" smtClean="0"/>
              <a:t>Manchester Literary and Philosophical Society Memoirs and Proceedings</a:t>
            </a:r>
            <a:r>
              <a:rPr lang="en-US" smtClean="0"/>
              <a:t>, </a:t>
            </a:r>
            <a:r>
              <a:rPr lang="en-US" i="1" smtClean="0"/>
              <a:t>2</a:t>
            </a:r>
            <a:r>
              <a:rPr lang="en-US" smtClean="0"/>
              <a:t>, 122, 1784.  [Reprinted in </a:t>
            </a:r>
            <a:r>
              <a:rPr lang="en-US" i="1" smtClean="0"/>
              <a:t>Weatherwise</a:t>
            </a:r>
            <a:r>
              <a:rPr lang="en-US" smtClean="0"/>
              <a:t>, </a:t>
            </a:r>
            <a:r>
              <a:rPr lang="en-US" i="1" smtClean="0"/>
              <a:t>35</a:t>
            </a:r>
            <a:r>
              <a:rPr lang="en-US" smtClean="0"/>
              <a:t>, p. 262, 1982.]</a:t>
            </a:r>
          </a:p>
          <a:p>
            <a:endParaRPr lang="en-US" smtClean="0"/>
          </a:p>
          <a:p>
            <a:r>
              <a:rPr lang="en-US" smtClean="0"/>
              <a:t>Picture:  Sitter: </a:t>
            </a:r>
            <a:r>
              <a:rPr lang="en-US" smtClean="0">
                <a:hlinkMouseOver r:id="rId3" action="ppaction://hlinkfile"/>
              </a:rPr>
              <a:t>Benjamin Franklin</a:t>
            </a:r>
            <a:r>
              <a:rPr lang="en-US" smtClean="0"/>
              <a:t>,17 Jan 1706 - 17 Apr 1790, Artist: </a:t>
            </a:r>
            <a:r>
              <a:rPr lang="en-US" smtClean="0">
                <a:hlinkMouseOver r:id="rId4" action="ppaction://hlinkfile"/>
              </a:rPr>
              <a:t>Pierre-Michel Alix</a:t>
            </a:r>
            <a:r>
              <a:rPr lang="en-US" smtClean="0"/>
              <a:t>, 1762 – 1817, Copy after: </a:t>
            </a:r>
            <a:r>
              <a:rPr lang="en-US" smtClean="0">
                <a:hlinkMouseOver r:id="rId5" action="ppaction://hlinkfile"/>
              </a:rPr>
              <a:t>Charles Amedee Philippe Van Loo</a:t>
            </a:r>
            <a:r>
              <a:rPr lang="en-US" smtClean="0"/>
              <a:t>, 1719 - 1795?</a:t>
            </a:r>
            <a:br>
              <a:rPr lang="en-US" smtClean="0"/>
            </a:br>
            <a:r>
              <a:rPr lang="en-US" smtClean="0"/>
              <a:t>Date of Work: c. 1790 Medium: Color aquatint Dimensions: 24.1cm x 20.3cm (9 1/2" x 8"), Image Owner: National Portrait Gallery, Smithsonian Institution</a:t>
            </a:r>
            <a:br>
              <a:rPr lang="en-US" smtClean="0"/>
            </a:br>
            <a:r>
              <a:rPr lang="en-US" smtClean="0"/>
              <a:t>Acquisition Date: 1970-10, Credit Line: National Portrait Gallery, Smithsonian Institution, Ref. NPG.70.65</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7"/>
          <p:cNvSpPr>
            <a:spLocks noGrp="1" noChangeArrowheads="1"/>
          </p:cNvSpPr>
          <p:nvPr>
            <p:ph type="sldNum" sz="quarter" idx="5"/>
          </p:nvPr>
        </p:nvSpPr>
        <p:spPr>
          <a:noFill/>
        </p:spPr>
        <p:txBody>
          <a:bodyPr/>
          <a:lstStyle/>
          <a:p>
            <a:fld id="{D837CD9A-5BE5-4557-B6E7-396481AD70FC}" type="slidenum">
              <a:rPr lang="en-US"/>
              <a:pPr/>
              <a:t>88</a:t>
            </a:fld>
            <a:endParaRPr lang="en-US"/>
          </a:p>
        </p:txBody>
      </p:sp>
      <p:sp>
        <p:nvSpPr>
          <p:cNvPr id="345091" name="Rectangle 2"/>
          <p:cNvSpPr>
            <a:spLocks noGrp="1" noRot="1" noChangeAspect="1" noChangeArrowheads="1" noTextEdit="1"/>
          </p:cNvSpPr>
          <p:nvPr>
            <p:ph type="sldImg"/>
          </p:nvPr>
        </p:nvSpPr>
        <p:spPr>
          <a:xfrm>
            <a:off x="1308100" y="609600"/>
            <a:ext cx="4165600" cy="3124200"/>
          </a:xfrm>
          <a:ln/>
        </p:spPr>
      </p:sp>
      <p:sp>
        <p:nvSpPr>
          <p:cNvPr id="345092" name="Rectangle 3"/>
          <p:cNvSpPr>
            <a:spLocks noGrp="1" noChangeArrowheads="1"/>
          </p:cNvSpPr>
          <p:nvPr>
            <p:ph type="body" idx="1"/>
          </p:nvPr>
        </p:nvSpPr>
        <p:spPr>
          <a:xfrm>
            <a:off x="762000" y="4038600"/>
            <a:ext cx="5029200" cy="2433638"/>
          </a:xfrm>
          <a:noFill/>
          <a:ln/>
        </p:spPr>
        <p:txBody>
          <a:bodyPr/>
          <a:lstStyle/>
          <a:p>
            <a:r>
              <a:rPr lang="en-US" smtClean="0"/>
              <a:t>Orange areas are Iceland</a:t>
            </a:r>
            <a:r>
              <a:rPr lang="ja-JP" altLang="en-US" smtClean="0"/>
              <a:t>’</a:t>
            </a:r>
            <a:r>
              <a:rPr lang="en-US" altLang="ja-JP" smtClean="0"/>
              <a:t>s volcanic zones.  White areas are permanent ice caps.  Grímsvötn is underneath the ice.</a:t>
            </a:r>
          </a:p>
          <a:p>
            <a:endParaRPr lang="en-US" smtClean="0"/>
          </a:p>
          <a:p>
            <a:r>
              <a:rPr lang="en-US" smtClean="0"/>
              <a:t>Adapted from a sllide from Thorvaldur Thordarson.  For more details see:</a:t>
            </a:r>
          </a:p>
          <a:p>
            <a:endParaRPr lang="en-US" smtClean="0"/>
          </a:p>
          <a:p>
            <a:r>
              <a:rPr lang="en-US" smtClean="0"/>
              <a:t>Thordarson, T., and S. Self, 1993: The Laki (Skaftár Fires) and Grímsvötn eruptions in 1783-1785. </a:t>
            </a:r>
            <a:r>
              <a:rPr lang="en-US" i="1" smtClean="0"/>
              <a:t>Bulletin of Volcanology</a:t>
            </a:r>
            <a:r>
              <a:rPr lang="en-US" smtClean="0"/>
              <a:t>, </a:t>
            </a:r>
            <a:r>
              <a:rPr lang="en-US" b="1" smtClean="0"/>
              <a:t>55</a:t>
            </a:r>
            <a:r>
              <a:rPr lang="en-US" smtClean="0"/>
              <a:t>, 233-263.</a:t>
            </a:r>
          </a:p>
          <a:p>
            <a:endParaRPr lang="en-US" smtClean="0"/>
          </a:p>
          <a:p>
            <a:r>
              <a:rPr lang="en-US" smtClean="0"/>
              <a:t>Thordarson T., and S. Self , 2003: Atmospheric and environmental effects of the 1783–1784 Laki eruption: A review and reassessment,</a:t>
            </a:r>
            <a:r>
              <a:rPr lang="en-US" i="1" smtClean="0"/>
              <a:t> J. Geophys. Res.</a:t>
            </a:r>
            <a:r>
              <a:rPr lang="en-US" smtClean="0"/>
              <a:t>, </a:t>
            </a:r>
            <a:r>
              <a:rPr lang="en-US" b="1" smtClean="0"/>
              <a:t>108 (D1)</a:t>
            </a:r>
            <a:r>
              <a:rPr lang="en-US" smtClean="0"/>
              <a:t>, 4011, doi:10.1029/2001JD002042. </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7"/>
          <p:cNvSpPr>
            <a:spLocks noGrp="1" noChangeArrowheads="1"/>
          </p:cNvSpPr>
          <p:nvPr>
            <p:ph type="sldNum" sz="quarter" idx="5"/>
          </p:nvPr>
        </p:nvSpPr>
        <p:spPr>
          <a:noFill/>
        </p:spPr>
        <p:txBody>
          <a:bodyPr/>
          <a:lstStyle/>
          <a:p>
            <a:fld id="{F4D8917B-E10E-4312-9D96-2E3B60DFF20A}" type="slidenum">
              <a:rPr lang="en-US"/>
              <a:pPr/>
              <a:t>89</a:t>
            </a:fld>
            <a:endParaRPr lang="en-US"/>
          </a:p>
        </p:txBody>
      </p:sp>
      <p:sp>
        <p:nvSpPr>
          <p:cNvPr id="346115" name="Rectangle 2"/>
          <p:cNvSpPr>
            <a:spLocks noGrp="1" noRot="1" noChangeAspect="1" noChangeArrowheads="1" noTextEdit="1"/>
          </p:cNvSpPr>
          <p:nvPr>
            <p:ph type="sldImg"/>
          </p:nvPr>
        </p:nvSpPr>
        <p:spPr>
          <a:ln/>
        </p:spPr>
      </p:sp>
      <p:sp>
        <p:nvSpPr>
          <p:cNvPr id="346116" name="Rectangle 3"/>
          <p:cNvSpPr>
            <a:spLocks noGrp="1" noChangeArrowheads="1"/>
          </p:cNvSpPr>
          <p:nvPr>
            <p:ph type="body" idx="1"/>
          </p:nvPr>
        </p:nvSpPr>
        <p:spPr>
          <a:xfrm>
            <a:off x="914400" y="4343400"/>
            <a:ext cx="5029200" cy="1536700"/>
          </a:xfrm>
          <a:noFill/>
          <a:ln/>
        </p:spPr>
        <p:txBody>
          <a:bodyPr/>
          <a:lstStyle/>
          <a:p>
            <a:r>
              <a:rPr lang="en-US" smtClean="0"/>
              <a:t>The Laki eruption produced tropospheric haze from the fissure and had explosive episodes which put SO</a:t>
            </a:r>
            <a:r>
              <a:rPr lang="en-US" baseline="-25000" smtClean="0"/>
              <a:t>2</a:t>
            </a:r>
            <a:r>
              <a:rPr lang="en-US" smtClean="0"/>
              <a:t> and particles into the stratosphere.</a:t>
            </a:r>
          </a:p>
          <a:p>
            <a:endParaRPr lang="en-US" smtClean="0"/>
          </a:p>
          <a:p>
            <a:r>
              <a:rPr lang="en-US" smtClean="0"/>
              <a:t>Thordarson T., and S. Self , 2003: Atmospheric and environmental effects of the 1783–1784 Laki eruption: A review and reassessment,</a:t>
            </a:r>
            <a:r>
              <a:rPr lang="en-US" i="1" smtClean="0"/>
              <a:t> J. Geophys. Res.</a:t>
            </a:r>
            <a:r>
              <a:rPr lang="en-US" smtClean="0"/>
              <a:t>, </a:t>
            </a:r>
            <a:r>
              <a:rPr lang="en-US" b="1" smtClean="0"/>
              <a:t>108 (D1)</a:t>
            </a:r>
            <a:r>
              <a:rPr lang="en-US" smtClean="0"/>
              <a:t>, 4011, doi:10.1029/2001JD002042. </a:t>
            </a:r>
          </a:p>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p:cNvSpPr>
            <a:spLocks noGrp="1" noChangeArrowheads="1"/>
          </p:cNvSpPr>
          <p:nvPr>
            <p:ph type="sldNum" sz="quarter" idx="5"/>
          </p:nvPr>
        </p:nvSpPr>
        <p:spPr>
          <a:noFill/>
        </p:spPr>
        <p:txBody>
          <a:bodyPr/>
          <a:lstStyle/>
          <a:p>
            <a:fld id="{6640D6EF-E199-4B2D-A00D-3F228D8C1890}" type="slidenum">
              <a:rPr lang="en-US"/>
              <a:pPr/>
              <a:t>9</a:t>
            </a:fld>
            <a:endParaRPr lang="en-US"/>
          </a:p>
        </p:txBody>
      </p:sp>
      <p:sp>
        <p:nvSpPr>
          <p:cNvPr id="272387" name="Rectangle 2"/>
          <p:cNvSpPr>
            <a:spLocks noGrp="1" noRot="1" noChangeAspect="1" noChangeArrowheads="1" noTextEdit="1"/>
          </p:cNvSpPr>
          <p:nvPr>
            <p:ph type="sldImg"/>
          </p:nvPr>
        </p:nvSpPr>
        <p:spPr>
          <a:ln/>
        </p:spPr>
      </p:sp>
      <p:sp>
        <p:nvSpPr>
          <p:cNvPr id="272388" name="Rectangle 3"/>
          <p:cNvSpPr>
            <a:spLocks noGrp="1" noChangeArrowheads="1"/>
          </p:cNvSpPr>
          <p:nvPr>
            <p:ph type="body" idx="1"/>
          </p:nvPr>
        </p:nvSpPr>
        <p:spPr>
          <a:xfrm>
            <a:off x="914400" y="4343400"/>
            <a:ext cx="5029200" cy="877888"/>
          </a:xfrm>
          <a:noFill/>
          <a:ln/>
        </p:spPr>
        <p:txBody>
          <a:bodyPr/>
          <a:lstStyle/>
          <a:p>
            <a:r>
              <a:rPr lang="en-US" smtClean="0"/>
              <a:t>This work has been done in collaboration with many other scientists, including the ones listed here.  Oman and Gao are current students, and Mao, Free, and Antuña  are former students.</a:t>
            </a:r>
          </a:p>
          <a:p>
            <a:endParaRPr lang="en-US"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7"/>
          <p:cNvSpPr>
            <a:spLocks noGrp="1" noChangeArrowheads="1"/>
          </p:cNvSpPr>
          <p:nvPr>
            <p:ph type="sldNum" sz="quarter" idx="5"/>
          </p:nvPr>
        </p:nvSpPr>
        <p:spPr>
          <a:noFill/>
        </p:spPr>
        <p:txBody>
          <a:bodyPr/>
          <a:lstStyle/>
          <a:p>
            <a:fld id="{7720B3F5-8E07-4EE0-96CC-F3F2C3134EF8}" type="slidenum">
              <a:rPr lang="en-US"/>
              <a:pPr/>
              <a:t>90</a:t>
            </a:fld>
            <a:endParaRPr lang="en-US"/>
          </a:p>
        </p:txBody>
      </p:sp>
      <p:sp>
        <p:nvSpPr>
          <p:cNvPr id="347139" name="Rectangle 2"/>
          <p:cNvSpPr>
            <a:spLocks noGrp="1" noRot="1" noChangeAspect="1" noChangeArrowheads="1" noTextEdit="1"/>
          </p:cNvSpPr>
          <p:nvPr>
            <p:ph type="sldImg"/>
          </p:nvPr>
        </p:nvSpPr>
        <p:spPr>
          <a:ln/>
        </p:spPr>
      </p:sp>
      <p:sp>
        <p:nvSpPr>
          <p:cNvPr id="347140" name="Rectangle 3"/>
          <p:cNvSpPr>
            <a:spLocks noGrp="1" noChangeArrowheads="1"/>
          </p:cNvSpPr>
          <p:nvPr>
            <p:ph type="body" idx="1"/>
          </p:nvPr>
        </p:nvSpPr>
        <p:spPr>
          <a:xfrm>
            <a:off x="914400" y="4343400"/>
            <a:ext cx="5029200" cy="274638"/>
          </a:xfrm>
          <a:noFill/>
          <a:ln/>
        </p:spPr>
        <p:txBody>
          <a:bodyPr/>
          <a:lstStyle/>
          <a:p>
            <a:endParaRPr lang="en-US"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7"/>
          <p:cNvSpPr>
            <a:spLocks noGrp="1" noChangeArrowheads="1"/>
          </p:cNvSpPr>
          <p:nvPr>
            <p:ph type="sldNum" sz="quarter" idx="5"/>
          </p:nvPr>
        </p:nvSpPr>
        <p:spPr>
          <a:noFill/>
        </p:spPr>
        <p:txBody>
          <a:bodyPr/>
          <a:lstStyle/>
          <a:p>
            <a:fld id="{56227F60-3D2A-4A17-B43C-398961CFC4EF}" type="slidenum">
              <a:rPr lang="en-US"/>
              <a:pPr/>
              <a:t>91</a:t>
            </a:fld>
            <a:endParaRPr lang="en-US"/>
          </a:p>
        </p:txBody>
      </p:sp>
      <p:sp>
        <p:nvSpPr>
          <p:cNvPr id="348163" name="Rectangle 2"/>
          <p:cNvSpPr>
            <a:spLocks noGrp="1" noRot="1" noChangeAspect="1" noChangeArrowheads="1" noTextEdit="1"/>
          </p:cNvSpPr>
          <p:nvPr>
            <p:ph type="sldImg"/>
          </p:nvPr>
        </p:nvSpPr>
        <p:spPr>
          <a:xfrm>
            <a:off x="774700" y="609600"/>
            <a:ext cx="5080000" cy="3810000"/>
          </a:xfrm>
          <a:ln/>
        </p:spPr>
      </p:sp>
      <p:sp>
        <p:nvSpPr>
          <p:cNvPr id="348164" name="Rectangle 3"/>
          <p:cNvSpPr>
            <a:spLocks noGrp="1" noChangeArrowheads="1"/>
          </p:cNvSpPr>
          <p:nvPr>
            <p:ph type="body" idx="1"/>
          </p:nvPr>
        </p:nvSpPr>
        <p:spPr>
          <a:xfrm>
            <a:off x="838200" y="4876800"/>
            <a:ext cx="5029200" cy="1719263"/>
          </a:xfrm>
          <a:noFill/>
          <a:ln/>
        </p:spPr>
        <p:txBody>
          <a:bodyPr/>
          <a:lstStyle/>
          <a:p>
            <a:r>
              <a:rPr lang="en-US" smtClean="0"/>
              <a:t>This figure shows the 10 eruption episodes, 4-20 Mt SO</a:t>
            </a:r>
            <a:r>
              <a:rPr lang="en-US" baseline="-25000" smtClean="0"/>
              <a:t>2</a:t>
            </a:r>
            <a:r>
              <a:rPr lang="en-US" smtClean="0"/>
              <a:t> each, and the cumulative SO</a:t>
            </a:r>
            <a:r>
              <a:rPr lang="en-US" baseline="-25000" smtClean="0"/>
              <a:t>2</a:t>
            </a:r>
            <a:r>
              <a:rPr lang="en-US" smtClean="0"/>
              <a:t> released.  We can compare this to 7 Mt for the 1982 El Chichón eruption and 20 Mt for the 1991 Pinatubo eruption.</a:t>
            </a:r>
          </a:p>
          <a:p>
            <a:endParaRPr lang="en-US" smtClean="0"/>
          </a:p>
          <a:p>
            <a:r>
              <a:rPr lang="en-US" smtClean="0"/>
              <a:t>Thordarson T., and S. Self , 2003: Atmospheric and environmental effects of the 1783–1784 Laki eruption: A review and reassessment,</a:t>
            </a:r>
            <a:r>
              <a:rPr lang="en-US" i="1" smtClean="0"/>
              <a:t> J. Geophys. Res.</a:t>
            </a:r>
            <a:r>
              <a:rPr lang="en-US" smtClean="0"/>
              <a:t>, </a:t>
            </a:r>
            <a:r>
              <a:rPr lang="en-US" b="1" smtClean="0"/>
              <a:t>108 (D1)</a:t>
            </a:r>
            <a:r>
              <a:rPr lang="en-US" smtClean="0"/>
              <a:t>, 4011, doi:10.1029/2001JD002042. </a:t>
            </a:r>
          </a:p>
          <a:p>
            <a:endParaRPr lang="en-US"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7"/>
          <p:cNvSpPr>
            <a:spLocks noGrp="1" noChangeArrowheads="1"/>
          </p:cNvSpPr>
          <p:nvPr>
            <p:ph type="sldNum" sz="quarter" idx="5"/>
          </p:nvPr>
        </p:nvSpPr>
        <p:spPr>
          <a:noFill/>
        </p:spPr>
        <p:txBody>
          <a:bodyPr/>
          <a:lstStyle/>
          <a:p>
            <a:fld id="{D0EF9C3F-6AF2-40B2-AF0C-3814F665DEB2}" type="slidenum">
              <a:rPr lang="en-US"/>
              <a:pPr/>
              <a:t>92</a:t>
            </a:fld>
            <a:endParaRPr lang="en-US"/>
          </a:p>
        </p:txBody>
      </p:sp>
      <p:sp>
        <p:nvSpPr>
          <p:cNvPr id="349187" name="Rectangle 2"/>
          <p:cNvSpPr>
            <a:spLocks noGrp="1" noRot="1" noChangeAspect="1" noChangeArrowheads="1" noTextEdit="1"/>
          </p:cNvSpPr>
          <p:nvPr>
            <p:ph type="sldImg"/>
          </p:nvPr>
        </p:nvSpPr>
        <p:spPr>
          <a:xfrm>
            <a:off x="825500" y="609600"/>
            <a:ext cx="5283200" cy="3962400"/>
          </a:xfrm>
          <a:ln/>
        </p:spPr>
      </p:sp>
      <p:sp>
        <p:nvSpPr>
          <p:cNvPr id="349188" name="Rectangle 3"/>
          <p:cNvSpPr>
            <a:spLocks noGrp="1" noChangeArrowheads="1"/>
          </p:cNvSpPr>
          <p:nvPr>
            <p:ph type="body" idx="1"/>
          </p:nvPr>
        </p:nvSpPr>
        <p:spPr>
          <a:xfrm>
            <a:off x="762000" y="4800600"/>
            <a:ext cx="5029200" cy="1354138"/>
          </a:xfrm>
          <a:noFill/>
          <a:ln/>
        </p:spPr>
        <p:txBody>
          <a:bodyPr/>
          <a:lstStyle/>
          <a:p>
            <a:r>
              <a:rPr lang="en-US" smtClean="0"/>
              <a:t>The Laki haze covered much of the polar regions of  the Northern Hemisphere.</a:t>
            </a:r>
          </a:p>
          <a:p>
            <a:endParaRPr lang="en-US" smtClean="0"/>
          </a:p>
          <a:p>
            <a:r>
              <a:rPr lang="en-US" smtClean="0"/>
              <a:t>Thordarson T., and S. Self , 2003: Atmospheric and environmental effects of the 1783–1784 Laki eruption: A review and reassessment,</a:t>
            </a:r>
            <a:r>
              <a:rPr lang="en-US" i="1" smtClean="0"/>
              <a:t> J. Geophys. Res.</a:t>
            </a:r>
            <a:r>
              <a:rPr lang="en-US" smtClean="0"/>
              <a:t>, </a:t>
            </a:r>
            <a:r>
              <a:rPr lang="en-US" b="1" smtClean="0"/>
              <a:t>108 (D1)</a:t>
            </a:r>
            <a:r>
              <a:rPr lang="en-US" smtClean="0"/>
              <a:t>, 4011, doi:10.1029/2001JD002042. </a:t>
            </a:r>
          </a:p>
          <a:p>
            <a:endParaRPr lang="en-US"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7"/>
          <p:cNvSpPr>
            <a:spLocks noGrp="1" noChangeArrowheads="1"/>
          </p:cNvSpPr>
          <p:nvPr>
            <p:ph type="sldNum" sz="quarter" idx="5"/>
          </p:nvPr>
        </p:nvSpPr>
        <p:spPr>
          <a:noFill/>
        </p:spPr>
        <p:txBody>
          <a:bodyPr/>
          <a:lstStyle/>
          <a:p>
            <a:fld id="{E7A09453-3E9B-41BC-A50E-E295DE011F56}" type="slidenum">
              <a:rPr lang="en-US"/>
              <a:pPr/>
              <a:t>93</a:t>
            </a:fld>
            <a:endParaRPr lang="en-US"/>
          </a:p>
        </p:txBody>
      </p:sp>
      <p:sp>
        <p:nvSpPr>
          <p:cNvPr id="350211" name="Rectangle 2"/>
          <p:cNvSpPr>
            <a:spLocks noGrp="1" noRot="1" noChangeAspect="1" noChangeArrowheads="1" noTextEdit="1"/>
          </p:cNvSpPr>
          <p:nvPr>
            <p:ph type="sldImg"/>
          </p:nvPr>
        </p:nvSpPr>
        <p:spPr>
          <a:ln/>
        </p:spPr>
      </p:sp>
      <p:sp>
        <p:nvSpPr>
          <p:cNvPr id="350212" name="Rectangle 3"/>
          <p:cNvSpPr>
            <a:spLocks noGrp="1" noChangeArrowheads="1"/>
          </p:cNvSpPr>
          <p:nvPr>
            <p:ph type="body" idx="1"/>
          </p:nvPr>
        </p:nvSpPr>
        <p:spPr>
          <a:xfrm>
            <a:off x="914400" y="4343400"/>
            <a:ext cx="5029200" cy="1774825"/>
          </a:xfrm>
          <a:noFill/>
          <a:ln/>
        </p:spPr>
        <p:txBody>
          <a:bodyPr/>
          <a:lstStyle/>
          <a:p>
            <a:r>
              <a:rPr lang="en-US" smtClean="0"/>
              <a:t>Were the cooling in the subsequent summers and winters an effect of a Laki stratospheric aerosol cloud?</a:t>
            </a:r>
          </a:p>
          <a:p>
            <a:endParaRPr lang="en-US" smtClean="0"/>
          </a:p>
          <a:p>
            <a:r>
              <a:rPr lang="en-US" smtClean="0"/>
              <a:t>Thordarson T., and S. Self , 2003: Atmospheric and environmental effects of the 1783–1784 Laki eruption: A review and reassessment,</a:t>
            </a:r>
            <a:r>
              <a:rPr lang="en-US" i="1" smtClean="0"/>
              <a:t> J. Geophys. Res.</a:t>
            </a:r>
            <a:r>
              <a:rPr lang="en-US" smtClean="0"/>
              <a:t>, </a:t>
            </a:r>
            <a:r>
              <a:rPr lang="en-US" b="1" smtClean="0"/>
              <a:t>108 (D1)</a:t>
            </a:r>
            <a:r>
              <a:rPr lang="en-US" smtClean="0"/>
              <a:t>, 4011, doi:10.1029/2001JD002042. </a:t>
            </a:r>
          </a:p>
          <a:p>
            <a:endParaRPr lang="en-US" smtClean="0"/>
          </a:p>
          <a:p>
            <a:endParaRPr lang="en-US"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7"/>
          <p:cNvSpPr>
            <a:spLocks noGrp="1" noChangeArrowheads="1"/>
          </p:cNvSpPr>
          <p:nvPr>
            <p:ph type="sldNum" sz="quarter" idx="5"/>
          </p:nvPr>
        </p:nvSpPr>
        <p:spPr>
          <a:noFill/>
        </p:spPr>
        <p:txBody>
          <a:bodyPr/>
          <a:lstStyle/>
          <a:p>
            <a:fld id="{8832719D-3F23-4793-8DA4-A32F09DB4F41}" type="slidenum">
              <a:rPr lang="en-US"/>
              <a:pPr/>
              <a:t>94</a:t>
            </a:fld>
            <a:endParaRPr lang="en-US"/>
          </a:p>
        </p:txBody>
      </p:sp>
      <p:sp>
        <p:nvSpPr>
          <p:cNvPr id="351235" name="Rectangle 2"/>
          <p:cNvSpPr>
            <a:spLocks noGrp="1" noRot="1" noChangeAspect="1" noChangeArrowheads="1" noTextEdit="1"/>
          </p:cNvSpPr>
          <p:nvPr>
            <p:ph type="sldImg"/>
          </p:nvPr>
        </p:nvSpPr>
        <p:spPr>
          <a:ln/>
        </p:spPr>
      </p:sp>
      <p:sp>
        <p:nvSpPr>
          <p:cNvPr id="351236" name="Rectangle 3"/>
          <p:cNvSpPr>
            <a:spLocks noGrp="1" noChangeArrowheads="1"/>
          </p:cNvSpPr>
          <p:nvPr>
            <p:ph type="body" idx="1"/>
          </p:nvPr>
        </p:nvSpPr>
        <p:spPr>
          <a:xfrm>
            <a:off x="914400" y="4343400"/>
            <a:ext cx="5029200" cy="1957388"/>
          </a:xfrm>
          <a:noFill/>
          <a:ln/>
        </p:spPr>
        <p:txBody>
          <a:bodyPr/>
          <a:lstStyle/>
          <a:p>
            <a:r>
              <a:rPr lang="en-US" smtClean="0"/>
              <a:t>July 1783 following the beginning of the Laki eruption was the warmest July in Europe until 2003. </a:t>
            </a:r>
          </a:p>
          <a:p>
            <a:endParaRPr lang="en-US" smtClean="0"/>
          </a:p>
          <a:p>
            <a:r>
              <a:rPr lang="en-US" smtClean="0"/>
              <a:t>Gridded data from Luterbacher et al. (2004), analyzed and plotted by Luke Oman.  </a:t>
            </a:r>
          </a:p>
          <a:p>
            <a:endParaRPr lang="en-US" smtClean="0"/>
          </a:p>
          <a:p>
            <a:r>
              <a:rPr lang="en-US" smtClean="0"/>
              <a:t>Luterbacher, Jürg, Daniel Dietrich, Elena Xoplaki, Martin Grosjean, and Heinz Wanner, 2004: European seasonal and annual temperature variability, trends, and extremes since 1500, </a:t>
            </a:r>
            <a:r>
              <a:rPr lang="en-US" i="1" smtClean="0"/>
              <a:t>Science</a:t>
            </a:r>
            <a:r>
              <a:rPr lang="en-US" smtClean="0"/>
              <a:t>, </a:t>
            </a:r>
            <a:r>
              <a:rPr lang="en-US" b="1" smtClean="0"/>
              <a:t>303</a:t>
            </a:r>
            <a:r>
              <a:rPr lang="en-US" smtClean="0"/>
              <a:t>, 1499-1503.</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7"/>
          <p:cNvSpPr>
            <a:spLocks noGrp="1" noChangeArrowheads="1"/>
          </p:cNvSpPr>
          <p:nvPr>
            <p:ph type="sldNum" sz="quarter" idx="5"/>
          </p:nvPr>
        </p:nvSpPr>
        <p:spPr>
          <a:noFill/>
        </p:spPr>
        <p:txBody>
          <a:bodyPr/>
          <a:lstStyle/>
          <a:p>
            <a:fld id="{BED25651-9087-45D5-B021-5D778CA40227}" type="slidenum">
              <a:rPr lang="en-US"/>
              <a:pPr/>
              <a:t>95</a:t>
            </a:fld>
            <a:endParaRPr lang="en-US"/>
          </a:p>
        </p:txBody>
      </p:sp>
      <p:sp>
        <p:nvSpPr>
          <p:cNvPr id="352259" name="Rectangle 2"/>
          <p:cNvSpPr>
            <a:spLocks noGrp="1" noRot="1" noChangeAspect="1" noChangeArrowheads="1" noTextEdit="1"/>
          </p:cNvSpPr>
          <p:nvPr>
            <p:ph type="sldImg"/>
          </p:nvPr>
        </p:nvSpPr>
        <p:spPr>
          <a:ln/>
        </p:spPr>
      </p:sp>
      <p:sp>
        <p:nvSpPr>
          <p:cNvPr id="352260" name="Rectangle 3"/>
          <p:cNvSpPr>
            <a:spLocks noGrp="1" noChangeArrowheads="1"/>
          </p:cNvSpPr>
          <p:nvPr>
            <p:ph type="body" idx="1"/>
          </p:nvPr>
        </p:nvSpPr>
        <p:spPr>
          <a:xfrm>
            <a:off x="914400" y="4343400"/>
            <a:ext cx="5029200" cy="2378075"/>
          </a:xfrm>
          <a:noFill/>
          <a:ln/>
        </p:spPr>
        <p:txBody>
          <a:bodyPr/>
          <a:lstStyle/>
          <a:p>
            <a:r>
              <a:rPr lang="en-US" smtClean="0"/>
              <a:t>The summer following the beginning of the Laki eruption was much warmer than normal.  Hatched areas are significantly different from average for the period 1770-1800, at the 5% level.</a:t>
            </a:r>
          </a:p>
          <a:p>
            <a:endParaRPr lang="en-US" smtClean="0"/>
          </a:p>
          <a:p>
            <a:r>
              <a:rPr lang="en-US" smtClean="0"/>
              <a:t>Gridded data from Luterbacher et al. (2004), analyzed and plotted by Luke Oman.  </a:t>
            </a:r>
          </a:p>
          <a:p>
            <a:endParaRPr lang="en-US" smtClean="0"/>
          </a:p>
          <a:p>
            <a:r>
              <a:rPr lang="en-US" smtClean="0"/>
              <a:t>Luterbacher, Jürg, Daniel Dietrich, Elena Xoplaki, Martin Grosjean, and Heinz Wanner, 2004: European seasonal and annual temperature variability, trends, and extremes since 1500, </a:t>
            </a:r>
            <a:r>
              <a:rPr lang="en-US" i="1" smtClean="0"/>
              <a:t>Science</a:t>
            </a:r>
            <a:r>
              <a:rPr lang="en-US" smtClean="0"/>
              <a:t>, </a:t>
            </a:r>
            <a:r>
              <a:rPr lang="en-US" b="1" smtClean="0"/>
              <a:t>303</a:t>
            </a:r>
            <a:r>
              <a:rPr lang="en-US" smtClean="0"/>
              <a:t>, 1499-1503.</a:t>
            </a:r>
          </a:p>
          <a:p>
            <a:endParaRPr lang="en-US"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7"/>
          <p:cNvSpPr>
            <a:spLocks noGrp="1" noChangeArrowheads="1"/>
          </p:cNvSpPr>
          <p:nvPr>
            <p:ph type="sldNum" sz="quarter" idx="5"/>
          </p:nvPr>
        </p:nvSpPr>
        <p:spPr>
          <a:noFill/>
        </p:spPr>
        <p:txBody>
          <a:bodyPr/>
          <a:lstStyle/>
          <a:p>
            <a:fld id="{B26CB83E-8F18-48A6-82DB-4618680A3B09}" type="slidenum">
              <a:rPr lang="en-US"/>
              <a:pPr/>
              <a:t>96</a:t>
            </a:fld>
            <a:endParaRPr lang="en-US"/>
          </a:p>
        </p:txBody>
      </p:sp>
      <p:sp>
        <p:nvSpPr>
          <p:cNvPr id="353283" name="Rectangle 2"/>
          <p:cNvSpPr>
            <a:spLocks noGrp="1" noRot="1" noChangeAspect="1" noChangeArrowheads="1" noTextEdit="1"/>
          </p:cNvSpPr>
          <p:nvPr>
            <p:ph type="sldImg"/>
          </p:nvPr>
        </p:nvSpPr>
        <p:spPr>
          <a:ln/>
        </p:spPr>
      </p:sp>
      <p:sp>
        <p:nvSpPr>
          <p:cNvPr id="353284" name="Rectangle 3"/>
          <p:cNvSpPr>
            <a:spLocks noGrp="1" noChangeArrowheads="1"/>
          </p:cNvSpPr>
          <p:nvPr>
            <p:ph type="body" idx="1"/>
          </p:nvPr>
        </p:nvSpPr>
        <p:spPr>
          <a:xfrm>
            <a:off x="914400" y="4343400"/>
            <a:ext cx="5029200" cy="2798763"/>
          </a:xfrm>
          <a:noFill/>
          <a:ln/>
        </p:spPr>
        <p:txBody>
          <a:bodyPr/>
          <a:lstStyle/>
          <a:p>
            <a:r>
              <a:rPr lang="en-US" smtClean="0"/>
              <a:t>The first winter following the beginning of the Laki eruption was much colder than normal, not only over Europe, but the entire Northern Hemisphere.   Hatched areas are significantly different from average for the period 1770-1800, at the 5% level.</a:t>
            </a:r>
          </a:p>
          <a:p>
            <a:endParaRPr lang="en-US" smtClean="0"/>
          </a:p>
          <a:p>
            <a:r>
              <a:rPr lang="en-US" smtClean="0"/>
              <a:t>Gridded data from Luterbacher et al. (2004), analyzed and plotted by Luke Oman.  </a:t>
            </a:r>
          </a:p>
          <a:p>
            <a:endParaRPr lang="en-US" smtClean="0"/>
          </a:p>
          <a:p>
            <a:r>
              <a:rPr lang="en-US" smtClean="0"/>
              <a:t>Luterbacher, Jürg, Daniel Dietrich, Elena Xoplaki, Martin Grosjean, and Heinz Wanner, 2004: European seasonal and annual temperature variability, trends, and extremes since 1500, </a:t>
            </a:r>
            <a:r>
              <a:rPr lang="en-US" i="1" smtClean="0"/>
              <a:t>Science</a:t>
            </a:r>
            <a:r>
              <a:rPr lang="en-US" smtClean="0"/>
              <a:t>, </a:t>
            </a:r>
            <a:r>
              <a:rPr lang="en-US" b="1" smtClean="0"/>
              <a:t>303</a:t>
            </a:r>
            <a:r>
              <a:rPr lang="en-US" smtClean="0"/>
              <a:t>, 1499-1503.</a:t>
            </a:r>
          </a:p>
          <a:p>
            <a:endParaRPr lang="en-US" smtClean="0"/>
          </a:p>
          <a:p>
            <a:endParaRPr lang="en-US"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7"/>
          <p:cNvSpPr>
            <a:spLocks noGrp="1" noChangeArrowheads="1"/>
          </p:cNvSpPr>
          <p:nvPr>
            <p:ph type="sldNum" sz="quarter" idx="5"/>
          </p:nvPr>
        </p:nvSpPr>
        <p:spPr>
          <a:noFill/>
        </p:spPr>
        <p:txBody>
          <a:bodyPr/>
          <a:lstStyle/>
          <a:p>
            <a:fld id="{72ED0318-701A-460A-9A6C-B0201A63484B}" type="slidenum">
              <a:rPr lang="en-US"/>
              <a:pPr/>
              <a:t>97</a:t>
            </a:fld>
            <a:endParaRPr lang="en-US"/>
          </a:p>
        </p:txBody>
      </p:sp>
      <p:sp>
        <p:nvSpPr>
          <p:cNvPr id="354307" name="Rectangle 2"/>
          <p:cNvSpPr>
            <a:spLocks noGrp="1" noRot="1" noChangeAspect="1" noChangeArrowheads="1" noTextEdit="1"/>
          </p:cNvSpPr>
          <p:nvPr>
            <p:ph type="sldImg"/>
          </p:nvPr>
        </p:nvSpPr>
        <p:spPr>
          <a:ln/>
        </p:spPr>
      </p:sp>
      <p:sp>
        <p:nvSpPr>
          <p:cNvPr id="354308" name="Rectangle 3"/>
          <p:cNvSpPr>
            <a:spLocks noGrp="1" noChangeArrowheads="1"/>
          </p:cNvSpPr>
          <p:nvPr>
            <p:ph type="body" idx="1"/>
          </p:nvPr>
        </p:nvSpPr>
        <p:spPr>
          <a:xfrm>
            <a:off x="914400" y="4343400"/>
            <a:ext cx="5029200" cy="2433638"/>
          </a:xfrm>
          <a:noFill/>
          <a:ln/>
        </p:spPr>
        <p:txBody>
          <a:bodyPr/>
          <a:lstStyle/>
          <a:p>
            <a:r>
              <a:rPr lang="en-US" smtClean="0"/>
              <a:t>The next summer was not particularly anomalous. Hatched areas are significantly different from average for the period 1770-1800, at the 5% level.</a:t>
            </a:r>
          </a:p>
          <a:p>
            <a:endParaRPr lang="en-US" smtClean="0"/>
          </a:p>
          <a:p>
            <a:r>
              <a:rPr lang="en-US" smtClean="0"/>
              <a:t>Gridded data from Luterbacher et al. (2004), analyzed and plotted by Luke Oman.  </a:t>
            </a:r>
          </a:p>
          <a:p>
            <a:endParaRPr lang="en-US" smtClean="0"/>
          </a:p>
          <a:p>
            <a:r>
              <a:rPr lang="en-US" smtClean="0"/>
              <a:t>Luterbacher, Jürg, Daniel Dietrich, Elena Xoplaki, Martin Grosjean, and Heinz Wanner, 2004: European seasonal and annual temperature variability, trends, and extremes since 1500, </a:t>
            </a:r>
            <a:r>
              <a:rPr lang="en-US" i="1" smtClean="0"/>
              <a:t>Science</a:t>
            </a:r>
            <a:r>
              <a:rPr lang="en-US" smtClean="0"/>
              <a:t>, </a:t>
            </a:r>
            <a:r>
              <a:rPr lang="en-US" b="1" smtClean="0"/>
              <a:t>303</a:t>
            </a:r>
            <a:r>
              <a:rPr lang="en-US" smtClean="0"/>
              <a:t>, 1499-1503.</a:t>
            </a:r>
          </a:p>
          <a:p>
            <a:endParaRPr lang="en-US" smtClean="0"/>
          </a:p>
          <a:p>
            <a:endParaRPr lang="en-US"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7"/>
          <p:cNvSpPr>
            <a:spLocks noGrp="1" noChangeArrowheads="1"/>
          </p:cNvSpPr>
          <p:nvPr>
            <p:ph type="sldNum" sz="quarter" idx="5"/>
          </p:nvPr>
        </p:nvSpPr>
        <p:spPr>
          <a:noFill/>
        </p:spPr>
        <p:txBody>
          <a:bodyPr/>
          <a:lstStyle/>
          <a:p>
            <a:fld id="{67C16B0D-298A-4927-B970-84753AA8AB29}" type="slidenum">
              <a:rPr lang="en-US"/>
              <a:pPr/>
              <a:t>98</a:t>
            </a:fld>
            <a:endParaRPr lang="en-US"/>
          </a:p>
        </p:txBody>
      </p:sp>
      <p:sp>
        <p:nvSpPr>
          <p:cNvPr id="355331" name="Rectangle 2"/>
          <p:cNvSpPr>
            <a:spLocks noGrp="1" noRot="1" noChangeAspect="1" noChangeArrowheads="1" noTextEdit="1"/>
          </p:cNvSpPr>
          <p:nvPr>
            <p:ph type="sldImg"/>
          </p:nvPr>
        </p:nvSpPr>
        <p:spPr>
          <a:ln/>
        </p:spPr>
      </p:sp>
      <p:sp>
        <p:nvSpPr>
          <p:cNvPr id="355332" name="Rectangle 3"/>
          <p:cNvSpPr>
            <a:spLocks noGrp="1" noChangeArrowheads="1"/>
          </p:cNvSpPr>
          <p:nvPr>
            <p:ph type="body" idx="1"/>
          </p:nvPr>
        </p:nvSpPr>
        <p:spPr>
          <a:xfrm>
            <a:off x="914400" y="4343400"/>
            <a:ext cx="5029200" cy="2433638"/>
          </a:xfrm>
          <a:noFill/>
          <a:ln/>
        </p:spPr>
        <p:txBody>
          <a:bodyPr/>
          <a:lstStyle/>
          <a:p>
            <a:r>
              <a:rPr lang="en-US" smtClean="0"/>
              <a:t>The second winter was also cold, but not significantly so. Hatched areas are significantly different from average for the period 1770-1800, at the 5% level.</a:t>
            </a:r>
          </a:p>
          <a:p>
            <a:endParaRPr lang="en-US" smtClean="0"/>
          </a:p>
          <a:p>
            <a:r>
              <a:rPr lang="en-US" smtClean="0"/>
              <a:t>Gridded data from Luterbacher et al. (2004), analyzed and plotted by Luke Oman.  </a:t>
            </a:r>
          </a:p>
          <a:p>
            <a:endParaRPr lang="en-US" smtClean="0"/>
          </a:p>
          <a:p>
            <a:r>
              <a:rPr lang="en-US" smtClean="0"/>
              <a:t>Luterbacher, Jürg, Daniel Dietrich, Elena Xoplaki, Martin Grosjean, and Heinz Wanner, 2004: European seasonal and annual temperature variability, trends, and extremes since 1500, </a:t>
            </a:r>
            <a:r>
              <a:rPr lang="en-US" i="1" smtClean="0"/>
              <a:t>Science</a:t>
            </a:r>
            <a:r>
              <a:rPr lang="en-US" smtClean="0"/>
              <a:t>, </a:t>
            </a:r>
            <a:r>
              <a:rPr lang="en-US" b="1" smtClean="0"/>
              <a:t>303</a:t>
            </a:r>
            <a:r>
              <a:rPr lang="en-US" smtClean="0"/>
              <a:t>, 1499-1503.</a:t>
            </a:r>
          </a:p>
          <a:p>
            <a:endParaRPr lang="en-US" smtClean="0"/>
          </a:p>
          <a:p>
            <a:endParaRPr lang="en-US"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7"/>
          <p:cNvSpPr>
            <a:spLocks noGrp="1" noChangeArrowheads="1"/>
          </p:cNvSpPr>
          <p:nvPr>
            <p:ph type="sldNum" sz="quarter" idx="5"/>
          </p:nvPr>
        </p:nvSpPr>
        <p:spPr>
          <a:noFill/>
        </p:spPr>
        <p:txBody>
          <a:bodyPr/>
          <a:lstStyle/>
          <a:p>
            <a:fld id="{7BED9FA3-B378-4602-BE1A-984D35409EAA}" type="slidenum">
              <a:rPr lang="en-US"/>
              <a:pPr/>
              <a:t>99</a:t>
            </a:fld>
            <a:endParaRPr lang="en-US"/>
          </a:p>
        </p:txBody>
      </p:sp>
      <p:sp>
        <p:nvSpPr>
          <p:cNvPr id="356355" name="Rectangle 2"/>
          <p:cNvSpPr>
            <a:spLocks noGrp="1" noRot="1" noChangeAspect="1" noChangeArrowheads="1" noTextEdit="1"/>
          </p:cNvSpPr>
          <p:nvPr>
            <p:ph type="sldImg"/>
          </p:nvPr>
        </p:nvSpPr>
        <p:spPr>
          <a:ln/>
        </p:spPr>
      </p:sp>
      <p:sp>
        <p:nvSpPr>
          <p:cNvPr id="356356" name="Rectangle 3"/>
          <p:cNvSpPr>
            <a:spLocks noGrp="1" noChangeArrowheads="1"/>
          </p:cNvSpPr>
          <p:nvPr>
            <p:ph type="body" idx="1"/>
          </p:nvPr>
        </p:nvSpPr>
        <p:spPr>
          <a:xfrm>
            <a:off x="914400" y="4343400"/>
            <a:ext cx="5029200" cy="274638"/>
          </a:xfrm>
          <a:noFill/>
          <a:ln/>
        </p:spPr>
        <p:txBody>
          <a:bodyPr/>
          <a:lstStyle/>
          <a:p>
            <a:r>
              <a:rPr lang="en-US" smtClean="0"/>
              <a:t>We are beginning GCM simulations with GISS ModelE, described here.</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26988" y="-19050"/>
            <a:ext cx="9199563" cy="6897688"/>
          </a:xfrm>
          <a:prstGeom prst="rect">
            <a:avLst/>
          </a:prstGeom>
          <a:noFill/>
          <a:ln w="9525">
            <a:noFill/>
            <a:miter lim="800000"/>
            <a:headEnd/>
            <a:tailEnd/>
          </a:ln>
        </p:spPr>
      </p:pic>
      <p:sp>
        <p:nvSpPr>
          <p:cNvPr id="943107" name="Rectangle 3"/>
          <p:cNvSpPr>
            <a:spLocks noGrp="1" noChangeArrowheads="1"/>
          </p:cNvSpPr>
          <p:nvPr>
            <p:ph type="ctrTitle"/>
          </p:nvPr>
        </p:nvSpPr>
        <p:spPr bwMode="auto">
          <a:xfrm>
            <a:off x="685800" y="2130425"/>
            <a:ext cx="7772400" cy="14700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lgn="ctr">
              <a:defRPr>
                <a:solidFill>
                  <a:schemeClr val="bg1"/>
                </a:solidFill>
              </a:defRPr>
            </a:lvl1pPr>
          </a:lstStyle>
          <a:p>
            <a:r>
              <a:rPr lang="en-US"/>
              <a:t>Click to edit Master title style</a:t>
            </a:r>
          </a:p>
        </p:txBody>
      </p:sp>
      <p:sp>
        <p:nvSpPr>
          <p:cNvPr id="943108" name="Rectangle 4"/>
          <p:cNvSpPr>
            <a:spLocks noGrp="1" noChangeArrowheads="1"/>
          </p:cNvSpPr>
          <p:nvPr>
            <p:ph type="subTitle" idx="1"/>
          </p:nvPr>
        </p:nvSpPr>
        <p:spPr bwMode="auto">
          <a:xfrm>
            <a:off x="1371600" y="3886200"/>
            <a:ext cx="6400800" cy="17526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0" indent="0" algn="ctr">
              <a:buFontTx/>
              <a:buNone/>
              <a:defRPr>
                <a:solidFill>
                  <a:schemeClr val="bg1"/>
                </a:solidFill>
              </a:defRPr>
            </a:lvl1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7724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600200"/>
            <a:ext cx="3810000" cy="4530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600200"/>
            <a:ext cx="3810000" cy="4530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914400" y="6251575"/>
            <a:ext cx="1981200" cy="457200"/>
          </a:xfrm>
          <a:prstGeom prst="rect">
            <a:avLst/>
          </a:prstGeom>
        </p:spPr>
        <p:txBody>
          <a:bodyPr/>
          <a:lstStyle>
            <a:lvl1pPr>
              <a:defRPr>
                <a:latin typeface="Comic Sans MS" pitchFamily="66" charset="0"/>
                <a:ea typeface="+mn-ea"/>
                <a:cs typeface="+mn-cs"/>
              </a:defRPr>
            </a:lvl1pPr>
          </a:lstStyle>
          <a:p>
            <a:pPr>
              <a:defRPr/>
            </a:pPr>
            <a:endParaRPr lang="en-US" altLang="zh-CN"/>
          </a:p>
        </p:txBody>
      </p:sp>
      <p:sp>
        <p:nvSpPr>
          <p:cNvPr id="6" name="Footer Placeholder 5"/>
          <p:cNvSpPr>
            <a:spLocks noGrp="1"/>
          </p:cNvSpPr>
          <p:nvPr>
            <p:ph type="ftr" sz="quarter" idx="11"/>
          </p:nvPr>
        </p:nvSpPr>
        <p:spPr>
          <a:xfrm>
            <a:off x="3352800" y="6248400"/>
            <a:ext cx="2971800" cy="457200"/>
          </a:xfrm>
          <a:prstGeom prst="rect">
            <a:avLst/>
          </a:prstGeom>
        </p:spPr>
        <p:txBody>
          <a:bodyPr/>
          <a:lstStyle>
            <a:lvl1pPr>
              <a:defRPr>
                <a:latin typeface="Comic Sans MS" pitchFamily="66" charset="0"/>
                <a:ea typeface="+mn-ea"/>
                <a:cs typeface="+mn-cs"/>
              </a:defRPr>
            </a:lvl1pPr>
          </a:lstStyle>
          <a:p>
            <a:pPr>
              <a:defRPr/>
            </a:pPr>
            <a:endParaRPr lang="en-US" altLang="zh-CN"/>
          </a:p>
        </p:txBody>
      </p:sp>
      <p:sp>
        <p:nvSpPr>
          <p:cNvPr id="7" name="Slide Number Placeholder 6"/>
          <p:cNvSpPr>
            <a:spLocks noGrp="1"/>
          </p:cNvSpPr>
          <p:nvPr>
            <p:ph type="sldNum" sz="quarter" idx="12"/>
          </p:nvPr>
        </p:nvSpPr>
        <p:spPr>
          <a:xfrm>
            <a:off x="67818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26D8DFDD-30E0-40DC-9E0E-B0DE69069BCB}" type="slidenum">
              <a:rPr lang="en-US" altLang="zh-CN"/>
              <a:pPr>
                <a:defRPr/>
              </a:pPr>
              <a:t>‹#›</a:t>
            </a:fld>
            <a:endParaRPr lang="en-US" altLang="zh-CN"/>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152400"/>
            <a:ext cx="7772400" cy="5978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914400" y="6251575"/>
            <a:ext cx="1981200" cy="457200"/>
          </a:xfrm>
          <a:prstGeom prst="rect">
            <a:avLst/>
          </a:prstGeom>
        </p:spPr>
        <p:txBody>
          <a:bodyPr/>
          <a:lstStyle>
            <a:lvl1pPr>
              <a:defRPr>
                <a:latin typeface="Comic Sans MS" pitchFamily="66" charset="0"/>
                <a:ea typeface="+mn-ea"/>
                <a:cs typeface="+mn-cs"/>
              </a:defRPr>
            </a:lvl1pPr>
          </a:lstStyle>
          <a:p>
            <a:pPr>
              <a:defRPr/>
            </a:pPr>
            <a:endParaRPr lang="en-US" altLang="zh-CN"/>
          </a:p>
        </p:txBody>
      </p:sp>
      <p:sp>
        <p:nvSpPr>
          <p:cNvPr id="4" name="Footer Placeholder 3"/>
          <p:cNvSpPr>
            <a:spLocks noGrp="1"/>
          </p:cNvSpPr>
          <p:nvPr>
            <p:ph type="ftr" sz="quarter" idx="11"/>
          </p:nvPr>
        </p:nvSpPr>
        <p:spPr>
          <a:xfrm>
            <a:off x="3352800" y="6248400"/>
            <a:ext cx="2971800" cy="457200"/>
          </a:xfrm>
          <a:prstGeom prst="rect">
            <a:avLst/>
          </a:prstGeom>
        </p:spPr>
        <p:txBody>
          <a:bodyPr/>
          <a:lstStyle>
            <a:lvl1pPr>
              <a:defRPr>
                <a:latin typeface="Comic Sans MS" pitchFamily="66" charset="0"/>
                <a:ea typeface="+mn-ea"/>
                <a:cs typeface="+mn-cs"/>
              </a:defRPr>
            </a:lvl1pPr>
          </a:lstStyle>
          <a:p>
            <a:pPr>
              <a:defRPr/>
            </a:pPr>
            <a:endParaRPr lang="en-US" altLang="zh-CN"/>
          </a:p>
        </p:txBody>
      </p:sp>
      <p:sp>
        <p:nvSpPr>
          <p:cNvPr id="5" name="Slide Number Placeholder 4"/>
          <p:cNvSpPr>
            <a:spLocks noGrp="1"/>
          </p:cNvSpPr>
          <p:nvPr>
            <p:ph type="sldNum" sz="quarter" idx="12"/>
          </p:nvPr>
        </p:nvSpPr>
        <p:spPr>
          <a:xfrm>
            <a:off x="67818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E9A82B32-513E-4530-8C0D-6CC3C7884495}" type="slidenum">
              <a:rPr lang="en-US" altLang="zh-CN"/>
              <a:pPr>
                <a:defRPr/>
              </a:pPr>
              <a:t>‹#›</a:t>
            </a:fld>
            <a:endParaRPr lang="en-US" altLang="zh-CN"/>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772400" cy="1143000"/>
          </a:xfrm>
          <a:prstGeom prst="rect">
            <a:avLst/>
          </a:prstGeom>
        </p:spPr>
        <p:txBody>
          <a:bodyPr/>
          <a:lstStyle/>
          <a:p>
            <a:r>
              <a:rPr lang="en-US" smtClean="0"/>
              <a:t>Click to edit Master title style</a:t>
            </a:r>
            <a:endParaRPr lang="en-US"/>
          </a:p>
        </p:txBody>
      </p:sp>
      <p:sp>
        <p:nvSpPr>
          <p:cNvPr id="3" name="Table Placeholder 2"/>
          <p:cNvSpPr>
            <a:spLocks noGrp="1"/>
          </p:cNvSpPr>
          <p:nvPr>
            <p:ph type="tbl" idx="1"/>
          </p:nvPr>
        </p:nvSpPr>
        <p:spPr>
          <a:xfrm>
            <a:off x="914400" y="1600200"/>
            <a:ext cx="7772400" cy="4530725"/>
          </a:xfrm>
          <a:prstGeom prst="rect">
            <a:avLst/>
          </a:prstGeom>
        </p:spPr>
        <p:txBody>
          <a:bodyPr/>
          <a:lstStyle/>
          <a:p>
            <a:pPr lvl="0"/>
            <a:endParaRPr lang="en-US" noProof="0" smtClean="0"/>
          </a:p>
        </p:txBody>
      </p:sp>
      <p:sp>
        <p:nvSpPr>
          <p:cNvPr id="4" name="Date Placeholder 3"/>
          <p:cNvSpPr>
            <a:spLocks noGrp="1"/>
          </p:cNvSpPr>
          <p:nvPr>
            <p:ph type="dt" sz="half" idx="10"/>
          </p:nvPr>
        </p:nvSpPr>
        <p:spPr>
          <a:xfrm>
            <a:off x="914400" y="6251575"/>
            <a:ext cx="1981200" cy="457200"/>
          </a:xfrm>
          <a:prstGeom prst="rect">
            <a:avLst/>
          </a:prstGeom>
        </p:spPr>
        <p:txBody>
          <a:bodyPr/>
          <a:lstStyle>
            <a:lvl1pPr>
              <a:defRPr>
                <a:latin typeface="Comic Sans MS" pitchFamily="66" charset="0"/>
                <a:ea typeface="+mn-ea"/>
                <a:cs typeface="+mn-cs"/>
              </a:defRPr>
            </a:lvl1pPr>
          </a:lstStyle>
          <a:p>
            <a:pPr>
              <a:defRPr/>
            </a:pPr>
            <a:endParaRPr lang="en-US" altLang="zh-CN"/>
          </a:p>
        </p:txBody>
      </p:sp>
      <p:sp>
        <p:nvSpPr>
          <p:cNvPr id="5" name="Footer Placeholder 4"/>
          <p:cNvSpPr>
            <a:spLocks noGrp="1"/>
          </p:cNvSpPr>
          <p:nvPr>
            <p:ph type="ftr" sz="quarter" idx="11"/>
          </p:nvPr>
        </p:nvSpPr>
        <p:spPr>
          <a:xfrm>
            <a:off x="3352800" y="6248400"/>
            <a:ext cx="2971800" cy="457200"/>
          </a:xfrm>
          <a:prstGeom prst="rect">
            <a:avLst/>
          </a:prstGeom>
        </p:spPr>
        <p:txBody>
          <a:bodyPr/>
          <a:lstStyle>
            <a:lvl1pPr>
              <a:defRPr>
                <a:latin typeface="Comic Sans MS" pitchFamily="66" charset="0"/>
                <a:ea typeface="+mn-ea"/>
                <a:cs typeface="+mn-cs"/>
              </a:defRPr>
            </a:lvl1pPr>
          </a:lstStyle>
          <a:p>
            <a:pPr>
              <a:defRPr/>
            </a:pPr>
            <a:endParaRPr lang="en-US" altLang="zh-CN"/>
          </a:p>
        </p:txBody>
      </p:sp>
      <p:sp>
        <p:nvSpPr>
          <p:cNvPr id="6" name="Slide Number Placeholder 5"/>
          <p:cNvSpPr>
            <a:spLocks noGrp="1"/>
          </p:cNvSpPr>
          <p:nvPr>
            <p:ph type="sldNum" sz="quarter" idx="12"/>
          </p:nvPr>
        </p:nvSpPr>
        <p:spPr>
          <a:xfrm>
            <a:off x="67818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5E681D1B-AEA3-4F33-A900-1101DE823244}" type="slidenum">
              <a:rPr lang="en-US" altLang="zh-CN"/>
              <a:pPr>
                <a:defRPr/>
              </a:pPr>
              <a:t>‹#›</a:t>
            </a:fld>
            <a:endParaRPr lang="en-US" altLang="zh-CN"/>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26988" y="-19050"/>
            <a:ext cx="9199563" cy="6897688"/>
          </a:xfrm>
          <a:prstGeom prst="rect">
            <a:avLst/>
          </a:prstGeom>
          <a:noFill/>
          <a:ln w="9525">
            <a:noFill/>
            <a:miter lim="800000"/>
            <a:headEnd/>
            <a:tailEnd/>
          </a:ln>
        </p:spPr>
      </p:pic>
      <p:sp>
        <p:nvSpPr>
          <p:cNvPr id="999427" name="Rectangle 3"/>
          <p:cNvSpPr>
            <a:spLocks noGrp="1" noChangeArrowheads="1"/>
          </p:cNvSpPr>
          <p:nvPr>
            <p:ph type="ctrTitle"/>
          </p:nvPr>
        </p:nvSpPr>
        <p:spPr>
          <a:xfrm>
            <a:off x="685800" y="2130425"/>
            <a:ext cx="7772400" cy="1470025"/>
          </a:xfrm>
        </p:spPr>
        <p:txBody>
          <a:bodyPr/>
          <a:lstStyle>
            <a:lvl1pPr algn="ctr">
              <a:defRPr>
                <a:solidFill>
                  <a:schemeClr val="bg1"/>
                </a:solidFill>
              </a:defRPr>
            </a:lvl1pPr>
          </a:lstStyle>
          <a:p>
            <a:r>
              <a:rPr lang="en-US"/>
              <a:t>Click to edit Master title style</a:t>
            </a:r>
          </a:p>
        </p:txBody>
      </p:sp>
      <p:sp>
        <p:nvSpPr>
          <p:cNvPr id="999428" name="Rectangle 4"/>
          <p:cNvSpPr>
            <a:spLocks noGrp="1" noChangeArrowheads="1"/>
          </p:cNvSpPr>
          <p:nvPr>
            <p:ph type="subTitle" idx="1"/>
          </p:nvPr>
        </p:nvSpPr>
        <p:spPr>
          <a:xfrm>
            <a:off x="1371600" y="3886200"/>
            <a:ext cx="6400800" cy="1752600"/>
          </a:xfrm>
        </p:spPr>
        <p:txBody>
          <a:bodyPr/>
          <a:lstStyle>
            <a:lvl1pPr marL="0" indent="0" algn="ctr">
              <a:buFontTx/>
              <a:buNone/>
              <a:defRPr>
                <a:solidFill>
                  <a:schemeClr val="bg1"/>
                </a:solidFill>
              </a:defRPr>
            </a:lvl1pPr>
          </a:lstStyle>
          <a:p>
            <a:r>
              <a:rPr lang="en-US"/>
              <a:t>Click to edit Master subtitle style</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65125" y="15573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56125" y="15573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07175" y="609600"/>
            <a:ext cx="2079625" cy="5473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65125" y="609600"/>
            <a:ext cx="6089650" cy="5473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7724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600200"/>
            <a:ext cx="3810000" cy="4530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600200"/>
            <a:ext cx="3810000" cy="4530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914400" y="6251575"/>
            <a:ext cx="1981200" cy="457200"/>
          </a:xfrm>
          <a:prstGeom prst="rect">
            <a:avLst/>
          </a:prstGeom>
        </p:spPr>
        <p:txBody>
          <a:bodyPr/>
          <a:lstStyle>
            <a:lvl1pPr>
              <a:defRPr>
                <a:latin typeface="Comic Sans MS" pitchFamily="66" charset="0"/>
                <a:ea typeface="+mn-ea"/>
                <a:cs typeface="+mn-cs"/>
              </a:defRPr>
            </a:lvl1pPr>
          </a:lstStyle>
          <a:p>
            <a:pPr>
              <a:defRPr/>
            </a:pPr>
            <a:endParaRPr lang="en-US" altLang="zh-CN"/>
          </a:p>
        </p:txBody>
      </p:sp>
      <p:sp>
        <p:nvSpPr>
          <p:cNvPr id="6" name="Footer Placeholder 5"/>
          <p:cNvSpPr>
            <a:spLocks noGrp="1"/>
          </p:cNvSpPr>
          <p:nvPr>
            <p:ph type="ftr" sz="quarter" idx="11"/>
          </p:nvPr>
        </p:nvSpPr>
        <p:spPr>
          <a:xfrm>
            <a:off x="3352800" y="6248400"/>
            <a:ext cx="2971800" cy="457200"/>
          </a:xfrm>
          <a:prstGeom prst="rect">
            <a:avLst/>
          </a:prstGeom>
        </p:spPr>
        <p:txBody>
          <a:bodyPr/>
          <a:lstStyle>
            <a:lvl1pPr>
              <a:defRPr>
                <a:latin typeface="Comic Sans MS" pitchFamily="66" charset="0"/>
                <a:ea typeface="+mn-ea"/>
                <a:cs typeface="+mn-cs"/>
              </a:defRPr>
            </a:lvl1pPr>
          </a:lstStyle>
          <a:p>
            <a:pPr>
              <a:defRPr/>
            </a:pPr>
            <a:endParaRPr lang="en-US" altLang="zh-CN"/>
          </a:p>
        </p:txBody>
      </p:sp>
      <p:sp>
        <p:nvSpPr>
          <p:cNvPr id="7" name="Slide Number Placeholder 6"/>
          <p:cNvSpPr>
            <a:spLocks noGrp="1"/>
          </p:cNvSpPr>
          <p:nvPr>
            <p:ph type="sldNum" sz="quarter" idx="12"/>
          </p:nvPr>
        </p:nvSpPr>
        <p:spPr>
          <a:xfrm>
            <a:off x="67818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26D8DFDD-30E0-40DC-9E0E-B0DE69069BCB}" type="slidenum">
              <a:rPr lang="en-US" altLang="zh-CN"/>
              <a:pPr>
                <a:defRPr/>
              </a:pPr>
              <a:t>‹#›</a:t>
            </a:fld>
            <a:endParaRPr lang="en-US" altLang="zh-CN"/>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152400"/>
            <a:ext cx="7772400" cy="5978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914400" y="6251575"/>
            <a:ext cx="1981200" cy="457200"/>
          </a:xfrm>
          <a:prstGeom prst="rect">
            <a:avLst/>
          </a:prstGeom>
        </p:spPr>
        <p:txBody>
          <a:bodyPr/>
          <a:lstStyle>
            <a:lvl1pPr>
              <a:defRPr>
                <a:latin typeface="Comic Sans MS" pitchFamily="66" charset="0"/>
                <a:ea typeface="+mn-ea"/>
                <a:cs typeface="+mn-cs"/>
              </a:defRPr>
            </a:lvl1pPr>
          </a:lstStyle>
          <a:p>
            <a:pPr>
              <a:defRPr/>
            </a:pPr>
            <a:endParaRPr lang="en-US" altLang="zh-CN"/>
          </a:p>
        </p:txBody>
      </p:sp>
      <p:sp>
        <p:nvSpPr>
          <p:cNvPr id="4" name="Footer Placeholder 3"/>
          <p:cNvSpPr>
            <a:spLocks noGrp="1"/>
          </p:cNvSpPr>
          <p:nvPr>
            <p:ph type="ftr" sz="quarter" idx="11"/>
          </p:nvPr>
        </p:nvSpPr>
        <p:spPr>
          <a:xfrm>
            <a:off x="3352800" y="6248400"/>
            <a:ext cx="2971800" cy="457200"/>
          </a:xfrm>
          <a:prstGeom prst="rect">
            <a:avLst/>
          </a:prstGeom>
        </p:spPr>
        <p:txBody>
          <a:bodyPr/>
          <a:lstStyle>
            <a:lvl1pPr>
              <a:defRPr>
                <a:latin typeface="Comic Sans MS" pitchFamily="66" charset="0"/>
                <a:ea typeface="+mn-ea"/>
                <a:cs typeface="+mn-cs"/>
              </a:defRPr>
            </a:lvl1pPr>
          </a:lstStyle>
          <a:p>
            <a:pPr>
              <a:defRPr/>
            </a:pPr>
            <a:endParaRPr lang="en-US" altLang="zh-CN"/>
          </a:p>
        </p:txBody>
      </p:sp>
      <p:sp>
        <p:nvSpPr>
          <p:cNvPr id="5" name="Slide Number Placeholder 4"/>
          <p:cNvSpPr>
            <a:spLocks noGrp="1"/>
          </p:cNvSpPr>
          <p:nvPr>
            <p:ph type="sldNum" sz="quarter" idx="12"/>
          </p:nvPr>
        </p:nvSpPr>
        <p:spPr>
          <a:xfrm>
            <a:off x="67818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E9A82B32-513E-4530-8C0D-6CC3C7884495}" type="slidenum">
              <a:rPr lang="en-US" altLang="zh-CN"/>
              <a:pPr>
                <a:defRPr/>
              </a:pPr>
              <a:t>‹#›</a:t>
            </a:fld>
            <a:endParaRPr lang="en-US" altLang="zh-CN"/>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772400" cy="1143000"/>
          </a:xfrm>
          <a:prstGeom prst="rect">
            <a:avLst/>
          </a:prstGeom>
        </p:spPr>
        <p:txBody>
          <a:bodyPr/>
          <a:lstStyle/>
          <a:p>
            <a:r>
              <a:rPr lang="en-US" smtClean="0"/>
              <a:t>Click to edit Master title style</a:t>
            </a:r>
            <a:endParaRPr lang="en-US"/>
          </a:p>
        </p:txBody>
      </p:sp>
      <p:sp>
        <p:nvSpPr>
          <p:cNvPr id="3" name="Table Placeholder 2"/>
          <p:cNvSpPr>
            <a:spLocks noGrp="1"/>
          </p:cNvSpPr>
          <p:nvPr>
            <p:ph type="tbl" idx="1"/>
          </p:nvPr>
        </p:nvSpPr>
        <p:spPr>
          <a:xfrm>
            <a:off x="914400" y="1600200"/>
            <a:ext cx="7772400" cy="4530725"/>
          </a:xfrm>
          <a:prstGeom prst="rect">
            <a:avLst/>
          </a:prstGeom>
        </p:spPr>
        <p:txBody>
          <a:bodyPr/>
          <a:lstStyle/>
          <a:p>
            <a:pPr lvl="0"/>
            <a:endParaRPr lang="en-US" noProof="0" smtClean="0"/>
          </a:p>
        </p:txBody>
      </p:sp>
      <p:sp>
        <p:nvSpPr>
          <p:cNvPr id="4" name="Date Placeholder 3"/>
          <p:cNvSpPr>
            <a:spLocks noGrp="1"/>
          </p:cNvSpPr>
          <p:nvPr>
            <p:ph type="dt" sz="half" idx="10"/>
          </p:nvPr>
        </p:nvSpPr>
        <p:spPr>
          <a:xfrm>
            <a:off x="914400" y="6251575"/>
            <a:ext cx="1981200" cy="457200"/>
          </a:xfrm>
          <a:prstGeom prst="rect">
            <a:avLst/>
          </a:prstGeom>
        </p:spPr>
        <p:txBody>
          <a:bodyPr/>
          <a:lstStyle>
            <a:lvl1pPr>
              <a:defRPr>
                <a:latin typeface="Comic Sans MS" pitchFamily="66" charset="0"/>
                <a:ea typeface="+mn-ea"/>
                <a:cs typeface="+mn-cs"/>
              </a:defRPr>
            </a:lvl1pPr>
          </a:lstStyle>
          <a:p>
            <a:pPr>
              <a:defRPr/>
            </a:pPr>
            <a:endParaRPr lang="en-US" altLang="zh-CN"/>
          </a:p>
        </p:txBody>
      </p:sp>
      <p:sp>
        <p:nvSpPr>
          <p:cNvPr id="5" name="Footer Placeholder 4"/>
          <p:cNvSpPr>
            <a:spLocks noGrp="1"/>
          </p:cNvSpPr>
          <p:nvPr>
            <p:ph type="ftr" sz="quarter" idx="11"/>
          </p:nvPr>
        </p:nvSpPr>
        <p:spPr>
          <a:xfrm>
            <a:off x="3352800" y="6248400"/>
            <a:ext cx="2971800" cy="457200"/>
          </a:xfrm>
          <a:prstGeom prst="rect">
            <a:avLst/>
          </a:prstGeom>
        </p:spPr>
        <p:txBody>
          <a:bodyPr/>
          <a:lstStyle>
            <a:lvl1pPr>
              <a:defRPr>
                <a:latin typeface="Comic Sans MS" pitchFamily="66" charset="0"/>
                <a:ea typeface="+mn-ea"/>
                <a:cs typeface="+mn-cs"/>
              </a:defRPr>
            </a:lvl1pPr>
          </a:lstStyle>
          <a:p>
            <a:pPr>
              <a:defRPr/>
            </a:pPr>
            <a:endParaRPr lang="en-US" altLang="zh-CN"/>
          </a:p>
        </p:txBody>
      </p:sp>
      <p:sp>
        <p:nvSpPr>
          <p:cNvPr id="6" name="Slide Number Placeholder 5"/>
          <p:cNvSpPr>
            <a:spLocks noGrp="1"/>
          </p:cNvSpPr>
          <p:nvPr>
            <p:ph type="sldNum" sz="quarter" idx="12"/>
          </p:nvPr>
        </p:nvSpPr>
        <p:spPr>
          <a:xfrm>
            <a:off x="67818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5E681D1B-AEA3-4F33-A900-1101DE823244}" type="slidenum">
              <a:rPr lang="en-US" altLang="zh-CN"/>
              <a:pPr>
                <a:defRPr/>
              </a:pPr>
              <a:t>‹#›</a:t>
            </a:fld>
            <a:endParaRPr lang="en-US" altLang="zh-CN"/>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image" Target="../media/image1.jpeg"/><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shadeToTitle="1">
        <a:gradFill rotWithShape="0">
          <a:gsLst>
            <a:gs pos="0">
              <a:srgbClr val="D6EBFF"/>
            </a:gs>
            <a:gs pos="100000">
              <a:srgbClr val="99CCFF"/>
            </a:gs>
          </a:gsLst>
          <a:path path="shape">
            <a:fillToRect l="50000" t="50000" r="50000" b="50000"/>
          </a:path>
        </a:gradFill>
        <a:effectLst/>
      </p:bgPr>
    </p:bg>
    <p:spTree>
      <p:nvGrpSpPr>
        <p:cNvPr id="1" name=""/>
        <p:cNvGrpSpPr/>
        <p:nvPr/>
      </p:nvGrpSpPr>
      <p:grpSpPr>
        <a:xfrm>
          <a:off x="0" y="0"/>
          <a:ext cx="0" cy="0"/>
          <a:chOff x="0" y="0"/>
          <a:chExt cx="0" cy="0"/>
        </a:xfrm>
      </p:grpSpPr>
      <p:pic>
        <p:nvPicPr>
          <p:cNvPr id="13314" name="Picture 2" descr="RU_units-banner_red2"/>
          <p:cNvPicPr>
            <a:picLocks noChangeAspect="1" noChangeArrowheads="1"/>
          </p:cNvPicPr>
          <p:nvPr/>
        </p:nvPicPr>
        <p:blipFill>
          <a:blip r:embed="rId17" cstate="print"/>
          <a:srcRect/>
          <a:stretch>
            <a:fillRect/>
          </a:stretch>
        </p:blipFill>
        <p:spPr bwMode="auto">
          <a:xfrm>
            <a:off x="0" y="6238875"/>
            <a:ext cx="9172575" cy="619125"/>
          </a:xfrm>
          <a:prstGeom prst="rect">
            <a:avLst/>
          </a:prstGeom>
          <a:noFill/>
          <a:ln w="9525">
            <a:noFill/>
            <a:miter lim="800000"/>
            <a:headEnd/>
            <a:tailEnd/>
          </a:ln>
        </p:spPr>
      </p:pic>
      <p:sp>
        <p:nvSpPr>
          <p:cNvPr id="1027" name="Text Box 5"/>
          <p:cNvSpPr txBox="1">
            <a:spLocks noChangeArrowheads="1"/>
          </p:cNvSpPr>
          <p:nvPr userDrawn="1"/>
        </p:nvSpPr>
        <p:spPr bwMode="auto">
          <a:xfrm>
            <a:off x="5929313" y="6346825"/>
            <a:ext cx="3124200" cy="457200"/>
          </a:xfrm>
          <a:prstGeom prst="rect">
            <a:avLst/>
          </a:prstGeom>
          <a:noFill/>
          <a:ln>
            <a:noFill/>
          </a:ln>
          <a:extLst/>
        </p:spPr>
        <p:txBody>
          <a:bodyPr>
            <a:spAutoFit/>
          </a:bodyPr>
          <a:lstStyle>
            <a:lvl1pPr>
              <a:defRPr sz="2000">
                <a:solidFill>
                  <a:schemeClr val="tx1"/>
                </a:solidFill>
                <a:latin typeface="Comic Sans MS" charset="0"/>
                <a:ea typeface="MS PGothic" charset="0"/>
                <a:cs typeface="MS PGothic" charset="0"/>
              </a:defRPr>
            </a:lvl1pPr>
            <a:lvl2pPr marL="742950" indent="-285750">
              <a:defRPr sz="2000">
                <a:solidFill>
                  <a:schemeClr val="tx1"/>
                </a:solidFill>
                <a:latin typeface="Comic Sans MS" charset="0"/>
                <a:ea typeface="MS PGothic" charset="0"/>
                <a:cs typeface="MS PGothic" charset="0"/>
              </a:defRPr>
            </a:lvl2pPr>
            <a:lvl3pPr marL="1143000" indent="-228600">
              <a:defRPr sz="2000">
                <a:solidFill>
                  <a:schemeClr val="tx1"/>
                </a:solidFill>
                <a:latin typeface="Comic Sans MS" charset="0"/>
                <a:ea typeface="MS PGothic" charset="0"/>
                <a:cs typeface="MS PGothic" charset="0"/>
              </a:defRPr>
            </a:lvl3pPr>
            <a:lvl4pPr marL="1600200" indent="-228600">
              <a:defRPr sz="2000">
                <a:solidFill>
                  <a:schemeClr val="tx1"/>
                </a:solidFill>
                <a:latin typeface="Comic Sans MS" charset="0"/>
                <a:ea typeface="MS PGothic" charset="0"/>
                <a:cs typeface="MS PGothic" charset="0"/>
              </a:defRPr>
            </a:lvl4pPr>
            <a:lvl5pPr marL="2057400" indent="-228600">
              <a:defRPr sz="2000">
                <a:solidFill>
                  <a:schemeClr val="tx1"/>
                </a:solidFill>
                <a:latin typeface="Comic Sans MS" charset="0"/>
                <a:ea typeface="MS PGothic" charset="0"/>
                <a:cs typeface="MS PGothic" charset="0"/>
              </a:defRPr>
            </a:lvl5pPr>
            <a:lvl6pPr marL="2514600" indent="-228600" algn="ctr" eaLnBrk="0" fontAlgn="base" hangingPunct="0">
              <a:spcBef>
                <a:spcPct val="50000"/>
              </a:spcBef>
              <a:spcAft>
                <a:spcPct val="0"/>
              </a:spcAft>
              <a:defRPr sz="2000">
                <a:solidFill>
                  <a:schemeClr val="tx1"/>
                </a:solidFill>
                <a:latin typeface="Comic Sans MS" charset="0"/>
                <a:ea typeface="MS PGothic" charset="0"/>
                <a:cs typeface="MS PGothic" charset="0"/>
              </a:defRPr>
            </a:lvl6pPr>
            <a:lvl7pPr marL="2971800" indent="-228600" algn="ctr" eaLnBrk="0" fontAlgn="base" hangingPunct="0">
              <a:spcBef>
                <a:spcPct val="50000"/>
              </a:spcBef>
              <a:spcAft>
                <a:spcPct val="0"/>
              </a:spcAft>
              <a:defRPr sz="2000">
                <a:solidFill>
                  <a:schemeClr val="tx1"/>
                </a:solidFill>
                <a:latin typeface="Comic Sans MS" charset="0"/>
                <a:ea typeface="MS PGothic" charset="0"/>
                <a:cs typeface="MS PGothic" charset="0"/>
              </a:defRPr>
            </a:lvl7pPr>
            <a:lvl8pPr marL="3429000" indent="-228600" algn="ctr" eaLnBrk="0" fontAlgn="base" hangingPunct="0">
              <a:spcBef>
                <a:spcPct val="50000"/>
              </a:spcBef>
              <a:spcAft>
                <a:spcPct val="0"/>
              </a:spcAft>
              <a:defRPr sz="2000">
                <a:solidFill>
                  <a:schemeClr val="tx1"/>
                </a:solidFill>
                <a:latin typeface="Comic Sans MS" charset="0"/>
                <a:ea typeface="MS PGothic" charset="0"/>
                <a:cs typeface="MS PGothic" charset="0"/>
              </a:defRPr>
            </a:lvl8pPr>
            <a:lvl9pPr marL="3886200" indent="-228600" algn="ctr" eaLnBrk="0" fontAlgn="base" hangingPunct="0">
              <a:spcBef>
                <a:spcPct val="50000"/>
              </a:spcBef>
              <a:spcAft>
                <a:spcPct val="0"/>
              </a:spcAft>
              <a:defRPr sz="2000">
                <a:solidFill>
                  <a:schemeClr val="tx1"/>
                </a:solidFill>
                <a:latin typeface="Comic Sans MS" charset="0"/>
                <a:ea typeface="MS PGothic" charset="0"/>
                <a:cs typeface="MS PGothic" charset="0"/>
              </a:defRPr>
            </a:lvl9pPr>
          </a:lstStyle>
          <a:p>
            <a:pPr algn="r">
              <a:spcBef>
                <a:spcPct val="0"/>
              </a:spcBef>
              <a:defRPr/>
            </a:pPr>
            <a:r>
              <a:rPr lang="en-US" sz="1200" smtClean="0">
                <a:solidFill>
                  <a:schemeClr val="bg1"/>
                </a:solidFill>
              </a:rPr>
              <a:t>Alan Robock</a:t>
            </a:r>
          </a:p>
          <a:p>
            <a:pPr algn="r">
              <a:spcBef>
                <a:spcPct val="0"/>
              </a:spcBef>
              <a:defRPr/>
            </a:pPr>
            <a:r>
              <a:rPr lang="en-US" sz="1200" smtClean="0">
                <a:solidFill>
                  <a:schemeClr val="bg1"/>
                </a:solidFill>
              </a:rPr>
              <a:t>Department of Environmental Sciences</a:t>
            </a:r>
            <a:endParaRPr lang="en-US" sz="2400" smtClean="0">
              <a:solidFill>
                <a:schemeClr val="bg1"/>
              </a:solidFill>
              <a:latin typeface="Times New Roman" charset="0"/>
            </a:endParaRPr>
          </a:p>
        </p:txBody>
      </p:sp>
      <p:grpSp>
        <p:nvGrpSpPr>
          <p:cNvPr id="13316" name="Group 6"/>
          <p:cNvGrpSpPr>
            <a:grpSpLocks/>
          </p:cNvGrpSpPr>
          <p:nvPr userDrawn="1"/>
        </p:nvGrpSpPr>
        <p:grpSpPr bwMode="auto">
          <a:xfrm>
            <a:off x="914400" y="228600"/>
            <a:ext cx="7772400" cy="1449388"/>
            <a:chOff x="2016" y="1077"/>
            <a:chExt cx="9003" cy="3091"/>
          </a:xfrm>
        </p:grpSpPr>
        <p:sp>
          <p:nvSpPr>
            <p:cNvPr id="1029" name="Freeform 7" descr="Large confetti"/>
            <p:cNvSpPr>
              <a:spLocks/>
            </p:cNvSpPr>
            <p:nvPr/>
          </p:nvSpPr>
          <p:spPr bwMode="auto">
            <a:xfrm>
              <a:off x="2016" y="1077"/>
              <a:ext cx="7889" cy="2045"/>
            </a:xfrm>
            <a:custGeom>
              <a:avLst/>
              <a:gdLst>
                <a:gd name="T0" fmla="*/ 0 w 7889"/>
                <a:gd name="T1" fmla="*/ 118 h 2044"/>
                <a:gd name="T2" fmla="*/ 469 w 7889"/>
                <a:gd name="T3" fmla="*/ 173 h 2044"/>
                <a:gd name="T4" fmla="*/ 831 w 7889"/>
                <a:gd name="T5" fmla="*/ 164 h 2044"/>
                <a:gd name="T6" fmla="*/ 1073 w 7889"/>
                <a:gd name="T7" fmla="*/ 127 h 2044"/>
                <a:gd name="T8" fmla="*/ 1632 w 7889"/>
                <a:gd name="T9" fmla="*/ 118 h 2044"/>
                <a:gd name="T10" fmla="*/ 2690 w 7889"/>
                <a:gd name="T11" fmla="*/ 72 h 2044"/>
                <a:gd name="T12" fmla="*/ 5789 w 7889"/>
                <a:gd name="T13" fmla="*/ 53 h 2044"/>
                <a:gd name="T14" fmla="*/ 6302 w 7889"/>
                <a:gd name="T15" fmla="*/ 25 h 2044"/>
                <a:gd name="T16" fmla="*/ 6645 w 7889"/>
                <a:gd name="T17" fmla="*/ 3 h 2044"/>
                <a:gd name="T18" fmla="*/ 6784 w 7889"/>
                <a:gd name="T19" fmla="*/ 23 h 2044"/>
                <a:gd name="T20" fmla="*/ 6894 w 7889"/>
                <a:gd name="T21" fmla="*/ 63 h 2044"/>
                <a:gd name="T22" fmla="*/ 6944 w 7889"/>
                <a:gd name="T23" fmla="*/ 73 h 2044"/>
                <a:gd name="T24" fmla="*/ 7074 w 7889"/>
                <a:gd name="T25" fmla="*/ 133 h 2044"/>
                <a:gd name="T26" fmla="*/ 7184 w 7889"/>
                <a:gd name="T27" fmla="*/ 223 h 2044"/>
                <a:gd name="T28" fmla="*/ 7264 w 7889"/>
                <a:gd name="T29" fmla="*/ 333 h 2044"/>
                <a:gd name="T30" fmla="*/ 7384 w 7889"/>
                <a:gd name="T31" fmla="*/ 443 h 2044"/>
                <a:gd name="T32" fmla="*/ 7428 w 7889"/>
                <a:gd name="T33" fmla="*/ 468 h 2044"/>
                <a:gd name="T34" fmla="*/ 7473 w 7889"/>
                <a:gd name="T35" fmla="*/ 525 h 2044"/>
                <a:gd name="T36" fmla="*/ 7512 w 7889"/>
                <a:gd name="T37" fmla="*/ 552 h 2044"/>
                <a:gd name="T38" fmla="*/ 7684 w 7889"/>
                <a:gd name="T39" fmla="*/ 683 h 2044"/>
                <a:gd name="T40" fmla="*/ 7859 w 7889"/>
                <a:gd name="T41" fmla="*/ 883 h 2044"/>
                <a:gd name="T42" fmla="*/ 7857 w 7889"/>
                <a:gd name="T43" fmla="*/ 1152 h 2044"/>
                <a:gd name="T44" fmla="*/ 7829 w 7889"/>
                <a:gd name="T45" fmla="*/ 1189 h 2044"/>
                <a:gd name="T46" fmla="*/ 7814 w 7889"/>
                <a:gd name="T47" fmla="*/ 1216 h 2044"/>
                <a:gd name="T48" fmla="*/ 7784 w 7889"/>
                <a:gd name="T49" fmla="*/ 1290 h 2044"/>
                <a:gd name="T50" fmla="*/ 7768 w 7889"/>
                <a:gd name="T51" fmla="*/ 1327 h 2044"/>
                <a:gd name="T52" fmla="*/ 7693 w 7889"/>
                <a:gd name="T53" fmla="*/ 1659 h 2044"/>
                <a:gd name="T54" fmla="*/ 7613 w 7889"/>
                <a:gd name="T55" fmla="*/ 2028 h 2044"/>
                <a:gd name="T56" fmla="*/ 7466 w 7889"/>
                <a:gd name="T57" fmla="*/ 2025 h 2044"/>
                <a:gd name="T58" fmla="*/ 7383 w 7889"/>
                <a:gd name="T59" fmla="*/ 2021 h 2044"/>
                <a:gd name="T60" fmla="*/ 7372 w 7889"/>
                <a:gd name="T61" fmla="*/ 1915 h 2044"/>
                <a:gd name="T62" fmla="*/ 7349 w 7889"/>
                <a:gd name="T63" fmla="*/ 1781 h 2044"/>
                <a:gd name="T64" fmla="*/ 7315 w 7889"/>
                <a:gd name="T65" fmla="*/ 1733 h 2044"/>
                <a:gd name="T66" fmla="*/ 7285 w 7889"/>
                <a:gd name="T67" fmla="*/ 1677 h 2044"/>
                <a:gd name="T68" fmla="*/ 7255 w 7889"/>
                <a:gd name="T69" fmla="*/ 1622 h 2044"/>
                <a:gd name="T70" fmla="*/ 7073 w 7889"/>
                <a:gd name="T71" fmla="*/ 929 h 2044"/>
                <a:gd name="T72" fmla="*/ 6892 w 7889"/>
                <a:gd name="T73" fmla="*/ 827 h 2044"/>
                <a:gd name="T74" fmla="*/ 6801 w 7889"/>
                <a:gd name="T75" fmla="*/ 809 h 2044"/>
                <a:gd name="T76" fmla="*/ 6650 w 7889"/>
                <a:gd name="T77" fmla="*/ 772 h 2044"/>
                <a:gd name="T78" fmla="*/ 6242 w 7889"/>
                <a:gd name="T79" fmla="*/ 763 h 2044"/>
                <a:gd name="T80" fmla="*/ 4987 w 7889"/>
                <a:gd name="T81" fmla="*/ 754 h 2044"/>
                <a:gd name="T82" fmla="*/ 4700 w 7889"/>
                <a:gd name="T83" fmla="*/ 726 h 2044"/>
                <a:gd name="T84" fmla="*/ 3688 w 7889"/>
                <a:gd name="T85" fmla="*/ 717 h 2044"/>
                <a:gd name="T86" fmla="*/ 2887 w 7889"/>
                <a:gd name="T87" fmla="*/ 781 h 2044"/>
                <a:gd name="T88" fmla="*/ 2116 w 7889"/>
                <a:gd name="T89" fmla="*/ 763 h 2044"/>
                <a:gd name="T90" fmla="*/ 1526 w 7889"/>
                <a:gd name="T91" fmla="*/ 754 h 2044"/>
                <a:gd name="T92" fmla="*/ 1330 w 7889"/>
                <a:gd name="T93" fmla="*/ 726 h 2044"/>
                <a:gd name="T94" fmla="*/ 181 w 7889"/>
                <a:gd name="T95" fmla="*/ 735 h 204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7889" h="2044">
                  <a:moveTo>
                    <a:pt x="0" y="118"/>
                  </a:moveTo>
                  <a:cubicBezTo>
                    <a:pt x="161" y="130"/>
                    <a:pt x="306" y="161"/>
                    <a:pt x="469" y="173"/>
                  </a:cubicBezTo>
                  <a:cubicBezTo>
                    <a:pt x="589" y="169"/>
                    <a:pt x="710" y="169"/>
                    <a:pt x="831" y="164"/>
                  </a:cubicBezTo>
                  <a:cubicBezTo>
                    <a:pt x="912" y="160"/>
                    <a:pt x="994" y="129"/>
                    <a:pt x="1073" y="127"/>
                  </a:cubicBezTo>
                  <a:cubicBezTo>
                    <a:pt x="1260" y="121"/>
                    <a:pt x="1445" y="121"/>
                    <a:pt x="1632" y="118"/>
                  </a:cubicBezTo>
                  <a:cubicBezTo>
                    <a:pt x="1987" y="96"/>
                    <a:pt x="2331" y="80"/>
                    <a:pt x="2690" y="72"/>
                  </a:cubicBezTo>
                  <a:cubicBezTo>
                    <a:pt x="3727" y="78"/>
                    <a:pt x="4753" y="68"/>
                    <a:pt x="5789" y="53"/>
                  </a:cubicBezTo>
                  <a:cubicBezTo>
                    <a:pt x="6008" y="27"/>
                    <a:pt x="5838" y="45"/>
                    <a:pt x="6302" y="25"/>
                  </a:cubicBezTo>
                  <a:cubicBezTo>
                    <a:pt x="6420" y="21"/>
                    <a:pt x="6528" y="6"/>
                    <a:pt x="6645" y="3"/>
                  </a:cubicBezTo>
                  <a:cubicBezTo>
                    <a:pt x="6852" y="39"/>
                    <a:pt x="6654" y="0"/>
                    <a:pt x="6784" y="23"/>
                  </a:cubicBezTo>
                  <a:cubicBezTo>
                    <a:pt x="6809" y="37"/>
                    <a:pt x="6867" y="55"/>
                    <a:pt x="6894" y="63"/>
                  </a:cubicBezTo>
                  <a:cubicBezTo>
                    <a:pt x="6921" y="71"/>
                    <a:pt x="6914" y="61"/>
                    <a:pt x="6944" y="73"/>
                  </a:cubicBezTo>
                  <a:cubicBezTo>
                    <a:pt x="7107" y="135"/>
                    <a:pt x="6873" y="38"/>
                    <a:pt x="7074" y="133"/>
                  </a:cubicBezTo>
                  <a:cubicBezTo>
                    <a:pt x="7149" y="168"/>
                    <a:pt x="7116" y="182"/>
                    <a:pt x="7184" y="223"/>
                  </a:cubicBezTo>
                  <a:cubicBezTo>
                    <a:pt x="7213" y="276"/>
                    <a:pt x="7247" y="279"/>
                    <a:pt x="7264" y="333"/>
                  </a:cubicBezTo>
                  <a:cubicBezTo>
                    <a:pt x="7389" y="444"/>
                    <a:pt x="7272" y="339"/>
                    <a:pt x="7384" y="443"/>
                  </a:cubicBezTo>
                  <a:cubicBezTo>
                    <a:pt x="7377" y="453"/>
                    <a:pt x="7398" y="444"/>
                    <a:pt x="7428" y="468"/>
                  </a:cubicBezTo>
                  <a:cubicBezTo>
                    <a:pt x="7473" y="525"/>
                    <a:pt x="7597" y="606"/>
                    <a:pt x="7473" y="525"/>
                  </a:cubicBezTo>
                  <a:cubicBezTo>
                    <a:pt x="7557" y="588"/>
                    <a:pt x="7477" y="526"/>
                    <a:pt x="7512" y="552"/>
                  </a:cubicBezTo>
                  <a:cubicBezTo>
                    <a:pt x="7547" y="578"/>
                    <a:pt x="7626" y="628"/>
                    <a:pt x="7684" y="683"/>
                  </a:cubicBezTo>
                  <a:cubicBezTo>
                    <a:pt x="7806" y="801"/>
                    <a:pt x="7809" y="804"/>
                    <a:pt x="7859" y="883"/>
                  </a:cubicBezTo>
                  <a:cubicBezTo>
                    <a:pt x="7844" y="982"/>
                    <a:pt x="7889" y="1053"/>
                    <a:pt x="7857" y="1150"/>
                  </a:cubicBezTo>
                  <a:cubicBezTo>
                    <a:pt x="7872" y="1156"/>
                    <a:pt x="7821" y="1176"/>
                    <a:pt x="7829" y="1187"/>
                  </a:cubicBezTo>
                  <a:cubicBezTo>
                    <a:pt x="7835" y="1196"/>
                    <a:pt x="7818" y="1205"/>
                    <a:pt x="7814" y="1214"/>
                  </a:cubicBezTo>
                  <a:cubicBezTo>
                    <a:pt x="7802" y="1239"/>
                    <a:pt x="7793" y="1264"/>
                    <a:pt x="7784" y="1288"/>
                  </a:cubicBezTo>
                  <a:cubicBezTo>
                    <a:pt x="7778" y="1301"/>
                    <a:pt x="7768" y="1325"/>
                    <a:pt x="7768" y="1325"/>
                  </a:cubicBezTo>
                  <a:cubicBezTo>
                    <a:pt x="7748" y="1439"/>
                    <a:pt x="7738" y="1546"/>
                    <a:pt x="7693" y="1657"/>
                  </a:cubicBezTo>
                  <a:cubicBezTo>
                    <a:pt x="7683" y="1833"/>
                    <a:pt x="7691" y="1884"/>
                    <a:pt x="7613" y="2026"/>
                  </a:cubicBezTo>
                  <a:cubicBezTo>
                    <a:pt x="7604" y="2044"/>
                    <a:pt x="7474" y="2022"/>
                    <a:pt x="7466" y="2023"/>
                  </a:cubicBezTo>
                  <a:cubicBezTo>
                    <a:pt x="7442" y="2020"/>
                    <a:pt x="7392" y="2034"/>
                    <a:pt x="7383" y="2019"/>
                  </a:cubicBezTo>
                  <a:cubicBezTo>
                    <a:pt x="7379" y="2013"/>
                    <a:pt x="7368" y="1928"/>
                    <a:pt x="7372" y="1913"/>
                  </a:cubicBezTo>
                  <a:cubicBezTo>
                    <a:pt x="7374" y="1873"/>
                    <a:pt x="7353" y="1809"/>
                    <a:pt x="7349" y="1779"/>
                  </a:cubicBezTo>
                  <a:cubicBezTo>
                    <a:pt x="7340" y="1749"/>
                    <a:pt x="7326" y="1748"/>
                    <a:pt x="7315" y="1731"/>
                  </a:cubicBezTo>
                  <a:cubicBezTo>
                    <a:pt x="7292" y="1713"/>
                    <a:pt x="7296" y="1696"/>
                    <a:pt x="7285" y="1675"/>
                  </a:cubicBezTo>
                  <a:cubicBezTo>
                    <a:pt x="7275" y="1657"/>
                    <a:pt x="7255" y="1620"/>
                    <a:pt x="7255" y="1620"/>
                  </a:cubicBezTo>
                  <a:cubicBezTo>
                    <a:pt x="7249" y="1440"/>
                    <a:pt x="7306" y="1106"/>
                    <a:pt x="7073" y="929"/>
                  </a:cubicBezTo>
                  <a:cubicBezTo>
                    <a:pt x="7037" y="901"/>
                    <a:pt x="6943" y="843"/>
                    <a:pt x="6892" y="827"/>
                  </a:cubicBezTo>
                  <a:cubicBezTo>
                    <a:pt x="6863" y="818"/>
                    <a:pt x="6828" y="819"/>
                    <a:pt x="6801" y="809"/>
                  </a:cubicBezTo>
                  <a:cubicBezTo>
                    <a:pt x="6760" y="792"/>
                    <a:pt x="6701" y="774"/>
                    <a:pt x="6650" y="772"/>
                  </a:cubicBezTo>
                  <a:cubicBezTo>
                    <a:pt x="6514" y="766"/>
                    <a:pt x="6378" y="764"/>
                    <a:pt x="6242" y="763"/>
                  </a:cubicBezTo>
                  <a:cubicBezTo>
                    <a:pt x="5824" y="758"/>
                    <a:pt x="5405" y="757"/>
                    <a:pt x="4987" y="754"/>
                  </a:cubicBezTo>
                  <a:cubicBezTo>
                    <a:pt x="4770" y="732"/>
                    <a:pt x="4867" y="741"/>
                    <a:pt x="4700" y="726"/>
                  </a:cubicBezTo>
                  <a:cubicBezTo>
                    <a:pt x="4396" y="664"/>
                    <a:pt x="3873" y="714"/>
                    <a:pt x="3688" y="717"/>
                  </a:cubicBezTo>
                  <a:cubicBezTo>
                    <a:pt x="3414" y="758"/>
                    <a:pt x="3174" y="773"/>
                    <a:pt x="2887" y="781"/>
                  </a:cubicBezTo>
                  <a:cubicBezTo>
                    <a:pt x="2624" y="808"/>
                    <a:pt x="2373" y="770"/>
                    <a:pt x="2116" y="763"/>
                  </a:cubicBezTo>
                  <a:cubicBezTo>
                    <a:pt x="1919" y="757"/>
                    <a:pt x="1723" y="757"/>
                    <a:pt x="1526" y="754"/>
                  </a:cubicBezTo>
                  <a:cubicBezTo>
                    <a:pt x="1458" y="747"/>
                    <a:pt x="1396" y="740"/>
                    <a:pt x="1330" y="726"/>
                  </a:cubicBezTo>
                  <a:cubicBezTo>
                    <a:pt x="935" y="732"/>
                    <a:pt x="586" y="735"/>
                    <a:pt x="181" y="735"/>
                  </a:cubicBezTo>
                </a:path>
              </a:pathLst>
            </a:custGeom>
            <a:pattFill prst="lgConfetti">
              <a:fgClr>
                <a:srgbClr val="969696"/>
              </a:fgClr>
              <a:bgClr>
                <a:srgbClr val="FFFFFF"/>
              </a:bgClr>
            </a:pattFill>
            <a:ln w="12700" cap="flat" cmpd="sng">
              <a:solidFill>
                <a:srgbClr val="000000"/>
              </a:solidFill>
              <a:prstDash val="solid"/>
              <a:round/>
              <a:headEnd type="none" w="sm" len="sm"/>
              <a:tailEnd type="none" w="sm" len="sm"/>
            </a:ln>
          </p:spPr>
          <p:txBody>
            <a:bodyPr wrap="none" anchor="ctr"/>
            <a:lstStyle/>
            <a:p>
              <a:pPr>
                <a:defRPr/>
              </a:pPr>
              <a:endParaRPr lang="en-US"/>
            </a:p>
          </p:txBody>
        </p:sp>
        <p:sp>
          <p:nvSpPr>
            <p:cNvPr id="1030" name="Arc 8"/>
            <p:cNvSpPr>
              <a:spLocks/>
            </p:cNvSpPr>
            <p:nvPr/>
          </p:nvSpPr>
          <p:spPr bwMode="auto">
            <a:xfrm flipH="1">
              <a:off x="9645" y="2841"/>
              <a:ext cx="1374" cy="1327"/>
            </a:xfrm>
            <a:custGeom>
              <a:avLst/>
              <a:gdLst>
                <a:gd name="T0" fmla="*/ 6 w 21198"/>
                <a:gd name="T1" fmla="*/ 1 h 21600"/>
                <a:gd name="T2" fmla="*/ 0 w 21198"/>
                <a:gd name="T3" fmla="*/ 5 h 21600"/>
                <a:gd name="T4" fmla="*/ 0 w 21198"/>
                <a:gd name="T5" fmla="*/ 0 h 21600"/>
                <a:gd name="T6" fmla="*/ 0 60000 65536"/>
                <a:gd name="T7" fmla="*/ 0 60000 65536"/>
                <a:gd name="T8" fmla="*/ 0 60000 65536"/>
              </a:gdLst>
              <a:ahLst/>
              <a:cxnLst>
                <a:cxn ang="T6">
                  <a:pos x="T0" y="T1"/>
                </a:cxn>
                <a:cxn ang="T7">
                  <a:pos x="T2" y="T3"/>
                </a:cxn>
                <a:cxn ang="T8">
                  <a:pos x="T4" y="T5"/>
                </a:cxn>
              </a:cxnLst>
              <a:rect l="0" t="0" r="r" b="b"/>
              <a:pathLst>
                <a:path w="21198" h="21600" fill="none" extrusionOk="0">
                  <a:moveTo>
                    <a:pt x="21197" y="4147"/>
                  </a:moveTo>
                  <a:cubicBezTo>
                    <a:pt x="19214" y="14285"/>
                    <a:pt x="10330" y="21599"/>
                    <a:pt x="0" y="21600"/>
                  </a:cubicBezTo>
                </a:path>
                <a:path w="21198" h="21600" stroke="0" extrusionOk="0">
                  <a:moveTo>
                    <a:pt x="21197" y="4147"/>
                  </a:moveTo>
                  <a:cubicBezTo>
                    <a:pt x="19214" y="14285"/>
                    <a:pt x="10330" y="21599"/>
                    <a:pt x="0" y="21600"/>
                  </a:cubicBezTo>
                  <a:lnTo>
                    <a:pt x="0" y="0"/>
                  </a:lnTo>
                  <a:lnTo>
                    <a:pt x="21197" y="4147"/>
                  </a:lnTo>
                  <a:close/>
                </a:path>
              </a:pathLst>
            </a:custGeom>
            <a:noFill/>
            <a:ln w="50800" cap="rnd">
              <a:solidFill>
                <a:srgbClr val="000000"/>
              </a:solidFill>
              <a:round/>
              <a:headEnd type="none" w="sm" len="sm"/>
              <a:tailEnd type="none" w="sm" len="sm"/>
            </a:ln>
          </p:spPr>
          <p:txBody>
            <a:bodyPr wrap="none" anchor="ctr"/>
            <a:lstStyle/>
            <a:p>
              <a:pPr>
                <a:defRPr/>
              </a:pPr>
              <a:endParaRPr lang="en-US"/>
            </a:p>
          </p:txBody>
        </p:sp>
        <p:sp>
          <p:nvSpPr>
            <p:cNvPr id="1031" name="Arc 9"/>
            <p:cNvSpPr>
              <a:spLocks/>
            </p:cNvSpPr>
            <p:nvPr/>
          </p:nvSpPr>
          <p:spPr bwMode="auto">
            <a:xfrm flipH="1">
              <a:off x="8035" y="2841"/>
              <a:ext cx="1372" cy="1327"/>
            </a:xfrm>
            <a:custGeom>
              <a:avLst/>
              <a:gdLst>
                <a:gd name="T0" fmla="*/ 6 w 21196"/>
                <a:gd name="T1" fmla="*/ 5 h 21600"/>
                <a:gd name="T2" fmla="*/ 0 w 21196"/>
                <a:gd name="T3" fmla="*/ 1 h 21600"/>
                <a:gd name="T4" fmla="*/ 6 w 21196"/>
                <a:gd name="T5" fmla="*/ 0 h 21600"/>
                <a:gd name="T6" fmla="*/ 0 60000 65536"/>
                <a:gd name="T7" fmla="*/ 0 60000 65536"/>
                <a:gd name="T8" fmla="*/ 0 60000 65536"/>
              </a:gdLst>
              <a:ahLst/>
              <a:cxnLst>
                <a:cxn ang="T6">
                  <a:pos x="T0" y="T1"/>
                </a:cxn>
                <a:cxn ang="T7">
                  <a:pos x="T2" y="T3"/>
                </a:cxn>
                <a:cxn ang="T8">
                  <a:pos x="T4" y="T5"/>
                </a:cxn>
              </a:cxnLst>
              <a:rect l="0" t="0" r="r" b="b"/>
              <a:pathLst>
                <a:path w="21196" h="21600" fill="none" extrusionOk="0">
                  <a:moveTo>
                    <a:pt x="21196" y="21600"/>
                  </a:moveTo>
                  <a:cubicBezTo>
                    <a:pt x="10869" y="21600"/>
                    <a:pt x="1986" y="14290"/>
                    <a:pt x="-1" y="4156"/>
                  </a:cubicBezTo>
                </a:path>
                <a:path w="21196" h="21600" stroke="0" extrusionOk="0">
                  <a:moveTo>
                    <a:pt x="21196" y="21600"/>
                  </a:moveTo>
                  <a:cubicBezTo>
                    <a:pt x="10869" y="21600"/>
                    <a:pt x="1986" y="14290"/>
                    <a:pt x="-1" y="4156"/>
                  </a:cubicBezTo>
                  <a:lnTo>
                    <a:pt x="21196" y="0"/>
                  </a:lnTo>
                  <a:lnTo>
                    <a:pt x="21196" y="21600"/>
                  </a:lnTo>
                  <a:close/>
                </a:path>
              </a:pathLst>
            </a:custGeom>
            <a:noFill/>
            <a:ln w="50800" cap="rnd">
              <a:solidFill>
                <a:srgbClr val="000000"/>
              </a:solidFill>
              <a:round/>
              <a:headEnd type="none" w="sm" len="sm"/>
              <a:tailEnd type="none" w="sm" len="sm"/>
            </a:ln>
          </p:spPr>
          <p:txBody>
            <a:bodyPr wrap="none" anchor="ctr"/>
            <a:lstStyle/>
            <a:p>
              <a:pPr>
                <a:defRPr/>
              </a:pPr>
              <a:endParaRPr lang="en-US"/>
            </a:p>
          </p:txBody>
        </p:sp>
        <p:sp>
          <p:nvSpPr>
            <p:cNvPr id="1032" name="Freeform 10"/>
            <p:cNvSpPr>
              <a:spLocks/>
            </p:cNvSpPr>
            <p:nvPr/>
          </p:nvSpPr>
          <p:spPr bwMode="auto">
            <a:xfrm flipH="1">
              <a:off x="9412" y="3102"/>
              <a:ext cx="234" cy="17"/>
            </a:xfrm>
            <a:custGeom>
              <a:avLst/>
              <a:gdLst>
                <a:gd name="T0" fmla="*/ 0 w 128"/>
                <a:gd name="T1" fmla="*/ 0 h 16"/>
                <a:gd name="T2" fmla="*/ 174 w 128"/>
                <a:gd name="T3" fmla="*/ 18 h 16"/>
                <a:gd name="T4" fmla="*/ 367 w 128"/>
                <a:gd name="T5" fmla="*/ 16 h 16"/>
                <a:gd name="T6" fmla="*/ 428 w 128"/>
                <a:gd name="T7" fmla="*/ 2 h 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8" h="16">
                  <a:moveTo>
                    <a:pt x="0" y="0"/>
                  </a:moveTo>
                  <a:cubicBezTo>
                    <a:pt x="19" y="13"/>
                    <a:pt x="27" y="14"/>
                    <a:pt x="52" y="16"/>
                  </a:cubicBezTo>
                  <a:cubicBezTo>
                    <a:pt x="71" y="15"/>
                    <a:pt x="91" y="15"/>
                    <a:pt x="110" y="14"/>
                  </a:cubicBezTo>
                  <a:cubicBezTo>
                    <a:pt x="117" y="14"/>
                    <a:pt x="128" y="2"/>
                    <a:pt x="128" y="2"/>
                  </a:cubicBezTo>
                </a:path>
              </a:pathLst>
            </a:custGeom>
            <a:noFill/>
            <a:ln w="57150" cap="flat" cmpd="sng">
              <a:solidFill>
                <a:srgbClr val="000000"/>
              </a:solidFill>
              <a:prstDash val="solid"/>
              <a:round/>
              <a:headEnd type="none" w="sm" len="sm"/>
              <a:tailEnd type="none" w="sm" len="sm"/>
            </a:ln>
          </p:spPr>
          <p:txBody>
            <a:bodyPr wrap="none" anchor="ctr"/>
            <a:lstStyle/>
            <a:p>
              <a:pPr>
                <a:defRPr/>
              </a:pPr>
              <a:endParaRPr lang="en-US"/>
            </a:p>
          </p:txBody>
        </p:sp>
      </p:grpSp>
    </p:spTree>
  </p:cSld>
  <p:clrMap bg1="lt1" tx1="dk1" bg2="lt2" tx2="dk2" accent1="accent1" accent2="accent2" accent3="accent3" accent4="accent4" accent5="accent5" accent6="accent6" hlink="hlink" folHlink="folHlink"/>
  <p:sldLayoutIdLst>
    <p:sldLayoutId id="2147483950"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 id="2147483939" r:id="rId12"/>
    <p:sldLayoutId id="2147483951" r:id="rId13"/>
    <p:sldLayoutId id="2147483952" r:id="rId14"/>
    <p:sldLayoutId id="2147483953" r:id="rId15"/>
  </p:sldLayoutIdLst>
  <p:txStyles>
    <p:titleStyle>
      <a:lvl1pPr algn="l" rtl="0" eaLnBrk="0" fontAlgn="base" hangingPunct="0">
        <a:spcBef>
          <a:spcPct val="0"/>
        </a:spcBef>
        <a:spcAft>
          <a:spcPct val="0"/>
        </a:spcAft>
        <a:defRPr sz="3000">
          <a:solidFill>
            <a:schemeClr val="tx2"/>
          </a:solidFill>
          <a:latin typeface="+mj-lt"/>
          <a:ea typeface="MS PGothic" pitchFamily="34" charset="-128"/>
          <a:cs typeface="MS PGothic" charset="0"/>
        </a:defRPr>
      </a:lvl1pPr>
      <a:lvl2pPr algn="l" rtl="0" eaLnBrk="0" fontAlgn="base" hangingPunct="0">
        <a:spcBef>
          <a:spcPct val="0"/>
        </a:spcBef>
        <a:spcAft>
          <a:spcPct val="0"/>
        </a:spcAft>
        <a:defRPr sz="3000">
          <a:solidFill>
            <a:schemeClr val="tx2"/>
          </a:solidFill>
          <a:latin typeface="Comic Sans MS" pitchFamily="66" charset="0"/>
          <a:ea typeface="MS PGothic" pitchFamily="34" charset="-128"/>
          <a:cs typeface="MS PGothic" charset="0"/>
        </a:defRPr>
      </a:lvl2pPr>
      <a:lvl3pPr algn="l" rtl="0" eaLnBrk="0" fontAlgn="base" hangingPunct="0">
        <a:spcBef>
          <a:spcPct val="0"/>
        </a:spcBef>
        <a:spcAft>
          <a:spcPct val="0"/>
        </a:spcAft>
        <a:defRPr sz="3000">
          <a:solidFill>
            <a:schemeClr val="tx2"/>
          </a:solidFill>
          <a:latin typeface="Comic Sans MS" pitchFamily="66" charset="0"/>
          <a:ea typeface="MS PGothic" pitchFamily="34" charset="-128"/>
          <a:cs typeface="MS PGothic" charset="0"/>
        </a:defRPr>
      </a:lvl3pPr>
      <a:lvl4pPr algn="l" rtl="0" eaLnBrk="0" fontAlgn="base" hangingPunct="0">
        <a:spcBef>
          <a:spcPct val="0"/>
        </a:spcBef>
        <a:spcAft>
          <a:spcPct val="0"/>
        </a:spcAft>
        <a:defRPr sz="3000">
          <a:solidFill>
            <a:schemeClr val="tx2"/>
          </a:solidFill>
          <a:latin typeface="Comic Sans MS" pitchFamily="66" charset="0"/>
          <a:ea typeface="MS PGothic" pitchFamily="34" charset="-128"/>
          <a:cs typeface="MS PGothic" charset="0"/>
        </a:defRPr>
      </a:lvl4pPr>
      <a:lvl5pPr algn="l" rtl="0" eaLnBrk="0" fontAlgn="base" hangingPunct="0">
        <a:spcBef>
          <a:spcPct val="0"/>
        </a:spcBef>
        <a:spcAft>
          <a:spcPct val="0"/>
        </a:spcAft>
        <a:defRPr sz="3000">
          <a:solidFill>
            <a:schemeClr val="tx2"/>
          </a:solidFill>
          <a:latin typeface="Comic Sans MS" pitchFamily="66" charset="0"/>
          <a:ea typeface="MS PGothic" pitchFamily="34" charset="-128"/>
          <a:cs typeface="MS PGothic" charset="0"/>
        </a:defRPr>
      </a:lvl5pPr>
      <a:lvl6pPr marL="457200" algn="l" rtl="0" fontAlgn="base">
        <a:spcBef>
          <a:spcPct val="0"/>
        </a:spcBef>
        <a:spcAft>
          <a:spcPct val="0"/>
        </a:spcAft>
        <a:defRPr sz="3000">
          <a:solidFill>
            <a:schemeClr val="tx2"/>
          </a:solidFill>
          <a:latin typeface="Comic Sans MS" pitchFamily="66" charset="0"/>
        </a:defRPr>
      </a:lvl6pPr>
      <a:lvl7pPr marL="914400" algn="l" rtl="0" fontAlgn="base">
        <a:spcBef>
          <a:spcPct val="0"/>
        </a:spcBef>
        <a:spcAft>
          <a:spcPct val="0"/>
        </a:spcAft>
        <a:defRPr sz="3000">
          <a:solidFill>
            <a:schemeClr val="tx2"/>
          </a:solidFill>
          <a:latin typeface="Comic Sans MS" pitchFamily="66" charset="0"/>
        </a:defRPr>
      </a:lvl7pPr>
      <a:lvl8pPr marL="1371600" algn="l" rtl="0" fontAlgn="base">
        <a:spcBef>
          <a:spcPct val="0"/>
        </a:spcBef>
        <a:spcAft>
          <a:spcPct val="0"/>
        </a:spcAft>
        <a:defRPr sz="3000">
          <a:solidFill>
            <a:schemeClr val="tx2"/>
          </a:solidFill>
          <a:latin typeface="Comic Sans MS" pitchFamily="66" charset="0"/>
        </a:defRPr>
      </a:lvl8pPr>
      <a:lvl9pPr marL="1828800" algn="l" rtl="0" fontAlgn="base">
        <a:spcBef>
          <a:spcPct val="0"/>
        </a:spcBef>
        <a:spcAft>
          <a:spcPct val="0"/>
        </a:spcAft>
        <a:defRPr sz="3000">
          <a:solidFill>
            <a:schemeClr val="tx2"/>
          </a:solidFill>
          <a:latin typeface="Comic Sans MS" pitchFamily="66" charset="0"/>
        </a:defRPr>
      </a:lvl9pPr>
    </p:titleStyle>
    <p:bodyStyle>
      <a:lvl1pPr marL="342900" indent="-342900" algn="l" rtl="0" eaLnBrk="0" fontAlgn="base" hangingPunct="0">
        <a:spcBef>
          <a:spcPct val="20000"/>
        </a:spcBef>
        <a:spcAft>
          <a:spcPct val="0"/>
        </a:spcAft>
        <a:buChar char="•"/>
        <a:defRPr sz="2200">
          <a:solidFill>
            <a:schemeClr val="tx2"/>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a:solidFill>
            <a:schemeClr val="tx2"/>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1600">
          <a:solidFill>
            <a:schemeClr val="tx2"/>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1400">
          <a:solidFill>
            <a:schemeClr val="tx2"/>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1400">
          <a:solidFill>
            <a:schemeClr val="tx2"/>
          </a:solidFill>
          <a:latin typeface="+mn-lt"/>
          <a:ea typeface="MS PGothic" pitchFamily="34" charset="-128"/>
          <a:cs typeface="MS PGothic" charset="0"/>
        </a:defRPr>
      </a:lvl5pPr>
      <a:lvl6pPr marL="2514600" indent="-228600" algn="l" rtl="0" fontAlgn="base">
        <a:spcBef>
          <a:spcPct val="20000"/>
        </a:spcBef>
        <a:spcAft>
          <a:spcPct val="0"/>
        </a:spcAft>
        <a:buChar char="»"/>
        <a:defRPr sz="1400">
          <a:solidFill>
            <a:schemeClr val="tx2"/>
          </a:solidFill>
          <a:latin typeface="+mn-lt"/>
        </a:defRPr>
      </a:lvl6pPr>
      <a:lvl7pPr marL="2971800" indent="-228600" algn="l" rtl="0" fontAlgn="base">
        <a:spcBef>
          <a:spcPct val="20000"/>
        </a:spcBef>
        <a:spcAft>
          <a:spcPct val="0"/>
        </a:spcAft>
        <a:buChar char="»"/>
        <a:defRPr sz="1400">
          <a:solidFill>
            <a:schemeClr val="tx2"/>
          </a:solidFill>
          <a:latin typeface="+mn-lt"/>
        </a:defRPr>
      </a:lvl7pPr>
      <a:lvl8pPr marL="3429000" indent="-228600" algn="l" rtl="0" fontAlgn="base">
        <a:spcBef>
          <a:spcPct val="20000"/>
        </a:spcBef>
        <a:spcAft>
          <a:spcPct val="0"/>
        </a:spcAft>
        <a:buChar char="»"/>
        <a:defRPr sz="1400">
          <a:solidFill>
            <a:schemeClr val="tx2"/>
          </a:solidFill>
          <a:latin typeface="+mn-lt"/>
        </a:defRPr>
      </a:lvl8pPr>
      <a:lvl9pPr marL="3886200" indent="-228600" algn="l" rtl="0" fontAlgn="base">
        <a:spcBef>
          <a:spcPct val="20000"/>
        </a:spcBef>
        <a:spcAft>
          <a:spcPct val="0"/>
        </a:spcAft>
        <a:buChar char="»"/>
        <a:defRPr sz="14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shadeToTitle="1">
        <a:gradFill rotWithShape="0">
          <a:gsLst>
            <a:gs pos="0">
              <a:srgbClr val="D6EBFF"/>
            </a:gs>
            <a:gs pos="100000">
              <a:srgbClr val="99CCFF"/>
            </a:gs>
          </a:gsLst>
          <a:path path="shape">
            <a:fillToRect l="50000" t="50000" r="50000" b="50000"/>
          </a:path>
        </a:gradFill>
        <a:effectLst/>
      </p:bgPr>
    </p:bg>
    <p:spTree>
      <p:nvGrpSpPr>
        <p:cNvPr id="1" name=""/>
        <p:cNvGrpSpPr/>
        <p:nvPr/>
      </p:nvGrpSpPr>
      <p:grpSpPr>
        <a:xfrm>
          <a:off x="0" y="0"/>
          <a:ext cx="0" cy="0"/>
          <a:chOff x="0" y="0"/>
          <a:chExt cx="0" cy="0"/>
        </a:xfrm>
      </p:grpSpPr>
      <p:pic>
        <p:nvPicPr>
          <p:cNvPr id="14338" name="Picture 2" descr="RU_units-banner_red2"/>
          <p:cNvPicPr>
            <a:picLocks noChangeAspect="1" noChangeArrowheads="1"/>
          </p:cNvPicPr>
          <p:nvPr/>
        </p:nvPicPr>
        <p:blipFill>
          <a:blip r:embed="rId17" cstate="print"/>
          <a:srcRect/>
          <a:stretch>
            <a:fillRect/>
          </a:stretch>
        </p:blipFill>
        <p:spPr bwMode="auto">
          <a:xfrm>
            <a:off x="0" y="6238875"/>
            <a:ext cx="9172575" cy="619125"/>
          </a:xfrm>
          <a:prstGeom prst="rect">
            <a:avLst/>
          </a:prstGeom>
          <a:noFill/>
          <a:ln w="9525">
            <a:noFill/>
            <a:miter lim="800000"/>
            <a:headEnd/>
            <a:tailEnd/>
          </a:ln>
        </p:spPr>
      </p:pic>
      <p:sp>
        <p:nvSpPr>
          <p:cNvPr id="14339" name="Rectangle 3"/>
          <p:cNvSpPr>
            <a:spLocks noGrp="1" noChangeArrowheads="1"/>
          </p:cNvSpPr>
          <p:nvPr>
            <p:ph type="title"/>
          </p:nvPr>
        </p:nvSpPr>
        <p:spPr bwMode="auto">
          <a:xfrm>
            <a:off x="457200" y="609600"/>
            <a:ext cx="82296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4340" name="Rectangle 4"/>
          <p:cNvSpPr>
            <a:spLocks noGrp="1" noChangeArrowheads="1"/>
          </p:cNvSpPr>
          <p:nvPr>
            <p:ph type="body" idx="1"/>
          </p:nvPr>
        </p:nvSpPr>
        <p:spPr bwMode="auto">
          <a:xfrm>
            <a:off x="365125" y="15573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149" name="Text Box 5"/>
          <p:cNvSpPr txBox="1">
            <a:spLocks noChangeArrowheads="1"/>
          </p:cNvSpPr>
          <p:nvPr/>
        </p:nvSpPr>
        <p:spPr bwMode="auto">
          <a:xfrm>
            <a:off x="5929313" y="6346825"/>
            <a:ext cx="3124200" cy="457200"/>
          </a:xfrm>
          <a:prstGeom prst="rect">
            <a:avLst/>
          </a:prstGeom>
          <a:noFill/>
          <a:ln>
            <a:noFill/>
          </a:ln>
          <a:extLst/>
        </p:spPr>
        <p:txBody>
          <a:bodyPr>
            <a:spAutoFit/>
          </a:bodyPr>
          <a:lstStyle>
            <a:lvl1pPr>
              <a:defRPr sz="2000">
                <a:solidFill>
                  <a:schemeClr val="tx1"/>
                </a:solidFill>
                <a:latin typeface="Comic Sans MS" charset="0"/>
                <a:ea typeface="MS PGothic" charset="0"/>
                <a:cs typeface="MS PGothic" charset="0"/>
              </a:defRPr>
            </a:lvl1pPr>
            <a:lvl2pPr marL="742950" indent="-285750">
              <a:defRPr sz="2000">
                <a:solidFill>
                  <a:schemeClr val="tx1"/>
                </a:solidFill>
                <a:latin typeface="Comic Sans MS" charset="0"/>
                <a:ea typeface="MS PGothic" charset="0"/>
                <a:cs typeface="MS PGothic" charset="0"/>
              </a:defRPr>
            </a:lvl2pPr>
            <a:lvl3pPr marL="1143000" indent="-228600">
              <a:defRPr sz="2000">
                <a:solidFill>
                  <a:schemeClr val="tx1"/>
                </a:solidFill>
                <a:latin typeface="Comic Sans MS" charset="0"/>
                <a:ea typeface="MS PGothic" charset="0"/>
                <a:cs typeface="MS PGothic" charset="0"/>
              </a:defRPr>
            </a:lvl3pPr>
            <a:lvl4pPr marL="1600200" indent="-228600">
              <a:defRPr sz="2000">
                <a:solidFill>
                  <a:schemeClr val="tx1"/>
                </a:solidFill>
                <a:latin typeface="Comic Sans MS" charset="0"/>
                <a:ea typeface="MS PGothic" charset="0"/>
                <a:cs typeface="MS PGothic" charset="0"/>
              </a:defRPr>
            </a:lvl4pPr>
            <a:lvl5pPr marL="2057400" indent="-228600">
              <a:defRPr sz="2000">
                <a:solidFill>
                  <a:schemeClr val="tx1"/>
                </a:solidFill>
                <a:latin typeface="Comic Sans MS" charset="0"/>
                <a:ea typeface="MS PGothic" charset="0"/>
                <a:cs typeface="MS PGothic" charset="0"/>
              </a:defRPr>
            </a:lvl5pPr>
            <a:lvl6pPr marL="2514600" indent="-228600" algn="ctr" eaLnBrk="0" fontAlgn="base" hangingPunct="0">
              <a:spcBef>
                <a:spcPct val="50000"/>
              </a:spcBef>
              <a:spcAft>
                <a:spcPct val="0"/>
              </a:spcAft>
              <a:defRPr sz="2000">
                <a:solidFill>
                  <a:schemeClr val="tx1"/>
                </a:solidFill>
                <a:latin typeface="Comic Sans MS" charset="0"/>
                <a:ea typeface="MS PGothic" charset="0"/>
                <a:cs typeface="MS PGothic" charset="0"/>
              </a:defRPr>
            </a:lvl6pPr>
            <a:lvl7pPr marL="2971800" indent="-228600" algn="ctr" eaLnBrk="0" fontAlgn="base" hangingPunct="0">
              <a:spcBef>
                <a:spcPct val="50000"/>
              </a:spcBef>
              <a:spcAft>
                <a:spcPct val="0"/>
              </a:spcAft>
              <a:defRPr sz="2000">
                <a:solidFill>
                  <a:schemeClr val="tx1"/>
                </a:solidFill>
                <a:latin typeface="Comic Sans MS" charset="0"/>
                <a:ea typeface="MS PGothic" charset="0"/>
                <a:cs typeface="MS PGothic" charset="0"/>
              </a:defRPr>
            </a:lvl7pPr>
            <a:lvl8pPr marL="3429000" indent="-228600" algn="ctr" eaLnBrk="0" fontAlgn="base" hangingPunct="0">
              <a:spcBef>
                <a:spcPct val="50000"/>
              </a:spcBef>
              <a:spcAft>
                <a:spcPct val="0"/>
              </a:spcAft>
              <a:defRPr sz="2000">
                <a:solidFill>
                  <a:schemeClr val="tx1"/>
                </a:solidFill>
                <a:latin typeface="Comic Sans MS" charset="0"/>
                <a:ea typeface="MS PGothic" charset="0"/>
                <a:cs typeface="MS PGothic" charset="0"/>
              </a:defRPr>
            </a:lvl8pPr>
            <a:lvl9pPr marL="3886200" indent="-228600" algn="ctr" eaLnBrk="0" fontAlgn="base" hangingPunct="0">
              <a:spcBef>
                <a:spcPct val="50000"/>
              </a:spcBef>
              <a:spcAft>
                <a:spcPct val="0"/>
              </a:spcAft>
              <a:defRPr sz="2000">
                <a:solidFill>
                  <a:schemeClr val="tx1"/>
                </a:solidFill>
                <a:latin typeface="Comic Sans MS" charset="0"/>
                <a:ea typeface="MS PGothic" charset="0"/>
                <a:cs typeface="MS PGothic" charset="0"/>
              </a:defRPr>
            </a:lvl9pPr>
          </a:lstStyle>
          <a:p>
            <a:pPr algn="r">
              <a:defRPr/>
            </a:pPr>
            <a:r>
              <a:rPr lang="en-US" sz="1200" dirty="0" smtClean="0">
                <a:solidFill>
                  <a:schemeClr val="bg1"/>
                </a:solidFill>
              </a:rPr>
              <a:t>Alan Robock</a:t>
            </a:r>
            <a:br>
              <a:rPr lang="en-US" sz="1200" dirty="0" smtClean="0">
                <a:solidFill>
                  <a:schemeClr val="bg1"/>
                </a:solidFill>
              </a:rPr>
            </a:br>
            <a:r>
              <a:rPr lang="en-US" sz="1200" dirty="0" smtClean="0">
                <a:solidFill>
                  <a:schemeClr val="bg1"/>
                </a:solidFill>
              </a:rPr>
              <a:t>Department of Environmental Sciences</a:t>
            </a:r>
            <a:endParaRPr lang="en-US" dirty="0" smtClean="0">
              <a:solidFill>
                <a:schemeClr val="bg1"/>
              </a:solidFill>
              <a:latin typeface="Times New Roman" charset="0"/>
            </a:endParaRPr>
          </a:p>
        </p:txBody>
      </p:sp>
    </p:spTree>
  </p:cSld>
  <p:clrMap bg1="lt1" tx1="dk1" bg2="lt2" tx2="dk2" accent1="accent1" accent2="accent2" accent3="accent3" accent4="accent4" accent5="accent5" accent6="accent6" hlink="hlink" folHlink="folHlink"/>
  <p:sldLayoutIdLst>
    <p:sldLayoutId id="2147483954"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 id="2147483955" r:id="rId12"/>
    <p:sldLayoutId id="2147483956" r:id="rId13"/>
    <p:sldLayoutId id="2147483957" r:id="rId14"/>
    <p:sldLayoutId id="2147483958" r:id="rId15"/>
  </p:sldLayoutIdLst>
  <p:txStyles>
    <p:titleStyle>
      <a:lvl1pPr algn="l" rtl="0" eaLnBrk="0" fontAlgn="base" hangingPunct="0">
        <a:spcBef>
          <a:spcPct val="0"/>
        </a:spcBef>
        <a:spcAft>
          <a:spcPct val="0"/>
        </a:spcAft>
        <a:defRPr sz="3000">
          <a:solidFill>
            <a:schemeClr val="tx2"/>
          </a:solidFill>
          <a:latin typeface="+mj-lt"/>
          <a:ea typeface="MS PGothic" pitchFamily="34" charset="-128"/>
          <a:cs typeface="MS PGothic" charset="0"/>
        </a:defRPr>
      </a:lvl1pPr>
      <a:lvl2pPr algn="l" rtl="0" eaLnBrk="0" fontAlgn="base" hangingPunct="0">
        <a:spcBef>
          <a:spcPct val="0"/>
        </a:spcBef>
        <a:spcAft>
          <a:spcPct val="0"/>
        </a:spcAft>
        <a:defRPr sz="3000">
          <a:solidFill>
            <a:schemeClr val="tx2"/>
          </a:solidFill>
          <a:latin typeface="Comic Sans MS" pitchFamily="66" charset="0"/>
          <a:ea typeface="MS PGothic" pitchFamily="34" charset="-128"/>
          <a:cs typeface="MS PGothic" charset="0"/>
        </a:defRPr>
      </a:lvl2pPr>
      <a:lvl3pPr algn="l" rtl="0" eaLnBrk="0" fontAlgn="base" hangingPunct="0">
        <a:spcBef>
          <a:spcPct val="0"/>
        </a:spcBef>
        <a:spcAft>
          <a:spcPct val="0"/>
        </a:spcAft>
        <a:defRPr sz="3000">
          <a:solidFill>
            <a:schemeClr val="tx2"/>
          </a:solidFill>
          <a:latin typeface="Comic Sans MS" pitchFamily="66" charset="0"/>
          <a:ea typeface="MS PGothic" pitchFamily="34" charset="-128"/>
          <a:cs typeface="MS PGothic" charset="0"/>
        </a:defRPr>
      </a:lvl3pPr>
      <a:lvl4pPr algn="l" rtl="0" eaLnBrk="0" fontAlgn="base" hangingPunct="0">
        <a:spcBef>
          <a:spcPct val="0"/>
        </a:spcBef>
        <a:spcAft>
          <a:spcPct val="0"/>
        </a:spcAft>
        <a:defRPr sz="3000">
          <a:solidFill>
            <a:schemeClr val="tx2"/>
          </a:solidFill>
          <a:latin typeface="Comic Sans MS" pitchFamily="66" charset="0"/>
          <a:ea typeface="MS PGothic" pitchFamily="34" charset="-128"/>
          <a:cs typeface="MS PGothic" charset="0"/>
        </a:defRPr>
      </a:lvl4pPr>
      <a:lvl5pPr algn="l" rtl="0" eaLnBrk="0" fontAlgn="base" hangingPunct="0">
        <a:spcBef>
          <a:spcPct val="0"/>
        </a:spcBef>
        <a:spcAft>
          <a:spcPct val="0"/>
        </a:spcAft>
        <a:defRPr sz="3000">
          <a:solidFill>
            <a:schemeClr val="tx2"/>
          </a:solidFill>
          <a:latin typeface="Comic Sans MS" pitchFamily="66" charset="0"/>
          <a:ea typeface="MS PGothic" pitchFamily="34" charset="-128"/>
          <a:cs typeface="MS PGothic" charset="0"/>
        </a:defRPr>
      </a:lvl5pPr>
      <a:lvl6pPr marL="457200" algn="l" rtl="0" fontAlgn="base">
        <a:spcBef>
          <a:spcPct val="0"/>
        </a:spcBef>
        <a:spcAft>
          <a:spcPct val="0"/>
        </a:spcAft>
        <a:defRPr sz="3000">
          <a:solidFill>
            <a:schemeClr val="tx2"/>
          </a:solidFill>
          <a:latin typeface="Comic Sans MS" pitchFamily="66" charset="0"/>
        </a:defRPr>
      </a:lvl6pPr>
      <a:lvl7pPr marL="914400" algn="l" rtl="0" fontAlgn="base">
        <a:spcBef>
          <a:spcPct val="0"/>
        </a:spcBef>
        <a:spcAft>
          <a:spcPct val="0"/>
        </a:spcAft>
        <a:defRPr sz="3000">
          <a:solidFill>
            <a:schemeClr val="tx2"/>
          </a:solidFill>
          <a:latin typeface="Comic Sans MS" pitchFamily="66" charset="0"/>
        </a:defRPr>
      </a:lvl7pPr>
      <a:lvl8pPr marL="1371600" algn="l" rtl="0" fontAlgn="base">
        <a:spcBef>
          <a:spcPct val="0"/>
        </a:spcBef>
        <a:spcAft>
          <a:spcPct val="0"/>
        </a:spcAft>
        <a:defRPr sz="3000">
          <a:solidFill>
            <a:schemeClr val="tx2"/>
          </a:solidFill>
          <a:latin typeface="Comic Sans MS" pitchFamily="66" charset="0"/>
        </a:defRPr>
      </a:lvl8pPr>
      <a:lvl9pPr marL="1828800" algn="l" rtl="0" fontAlgn="base">
        <a:spcBef>
          <a:spcPct val="0"/>
        </a:spcBef>
        <a:spcAft>
          <a:spcPct val="0"/>
        </a:spcAft>
        <a:defRPr sz="3000">
          <a:solidFill>
            <a:schemeClr val="tx2"/>
          </a:solidFill>
          <a:latin typeface="Comic Sans MS" pitchFamily="66" charset="0"/>
        </a:defRPr>
      </a:lvl9pPr>
    </p:titleStyle>
    <p:bodyStyle>
      <a:lvl1pPr marL="342900" indent="-342900" algn="l" rtl="0" eaLnBrk="0" fontAlgn="base" hangingPunct="0">
        <a:spcBef>
          <a:spcPct val="20000"/>
        </a:spcBef>
        <a:spcAft>
          <a:spcPct val="0"/>
        </a:spcAft>
        <a:buChar char="•"/>
        <a:defRPr sz="2200">
          <a:solidFill>
            <a:schemeClr val="tx2"/>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a:solidFill>
            <a:schemeClr val="tx2"/>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1600">
          <a:solidFill>
            <a:schemeClr val="tx2"/>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1400">
          <a:solidFill>
            <a:schemeClr val="tx2"/>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1400">
          <a:solidFill>
            <a:schemeClr val="tx2"/>
          </a:solidFill>
          <a:latin typeface="+mn-lt"/>
          <a:ea typeface="MS PGothic" pitchFamily="34" charset="-128"/>
          <a:cs typeface="MS PGothic" charset="0"/>
        </a:defRPr>
      </a:lvl5pPr>
      <a:lvl6pPr marL="2514600" indent="-228600" algn="l" rtl="0" fontAlgn="base">
        <a:spcBef>
          <a:spcPct val="20000"/>
        </a:spcBef>
        <a:spcAft>
          <a:spcPct val="0"/>
        </a:spcAft>
        <a:buChar char="»"/>
        <a:defRPr sz="1400">
          <a:solidFill>
            <a:schemeClr val="tx2"/>
          </a:solidFill>
          <a:latin typeface="+mn-lt"/>
        </a:defRPr>
      </a:lvl6pPr>
      <a:lvl7pPr marL="2971800" indent="-228600" algn="l" rtl="0" fontAlgn="base">
        <a:spcBef>
          <a:spcPct val="20000"/>
        </a:spcBef>
        <a:spcAft>
          <a:spcPct val="0"/>
        </a:spcAft>
        <a:buChar char="»"/>
        <a:defRPr sz="1400">
          <a:solidFill>
            <a:schemeClr val="tx2"/>
          </a:solidFill>
          <a:latin typeface="+mn-lt"/>
        </a:defRPr>
      </a:lvl7pPr>
      <a:lvl8pPr marL="3429000" indent="-228600" algn="l" rtl="0" fontAlgn="base">
        <a:spcBef>
          <a:spcPct val="20000"/>
        </a:spcBef>
        <a:spcAft>
          <a:spcPct val="0"/>
        </a:spcAft>
        <a:buChar char="»"/>
        <a:defRPr sz="1400">
          <a:solidFill>
            <a:schemeClr val="tx2"/>
          </a:solidFill>
          <a:latin typeface="+mn-lt"/>
        </a:defRPr>
      </a:lvl8pPr>
      <a:lvl9pPr marL="3886200" indent="-228600" algn="l" rtl="0" fontAlgn="base">
        <a:spcBef>
          <a:spcPct val="20000"/>
        </a:spcBef>
        <a:spcAft>
          <a:spcPct val="0"/>
        </a:spcAft>
        <a:buChar char="»"/>
        <a:defRPr sz="14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00.xml"/><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1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11.xml"/><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15.xml"/><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104.jpeg"/><Relationship Id="rId4" Type="http://schemas.openxmlformats.org/officeDocument/2006/relationships/image" Target="../media/image103.jpeg"/></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oleObject" Target="../embeddings/Microsoft_Office_Excel_97-2003_Worksheet6.xls"/></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7.xml"/><Relationship Id="rId1" Type="http://schemas.openxmlformats.org/officeDocument/2006/relationships/vmlDrawing" Target="../drawings/vmlDrawing7.vml"/><Relationship Id="rId4" Type="http://schemas.openxmlformats.org/officeDocument/2006/relationships/oleObject" Target="../embeddings/Microsoft_Office_Excel_97-2003_Worksheet7.xls"/></Relationships>
</file>

<file path=ppt/slides/_rels/slide11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7.xml"/><Relationship Id="rId1" Type="http://schemas.openxmlformats.org/officeDocument/2006/relationships/vmlDrawing" Target="../drawings/vmlDrawing8.vml"/><Relationship Id="rId5" Type="http://schemas.openxmlformats.org/officeDocument/2006/relationships/oleObject" Target="../embeddings/Microsoft_Office_Excel_97-2003_Worksheet9.xls"/><Relationship Id="rId4" Type="http://schemas.openxmlformats.org/officeDocument/2006/relationships/oleObject" Target="../embeddings/Microsoft_Office_Excel_97-2003_Worksheet8.xls"/></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7.xml"/><Relationship Id="rId1" Type="http://schemas.openxmlformats.org/officeDocument/2006/relationships/vmlDrawing" Target="../drawings/vmlDrawing9.vml"/><Relationship Id="rId4" Type="http://schemas.openxmlformats.org/officeDocument/2006/relationships/oleObject" Target="../embeddings/Microsoft_Office_Excel_97-2003_Worksheet10.xls"/></Relationships>
</file>

<file path=ppt/slides/_rels/slide12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8" Type="http://schemas.openxmlformats.org/officeDocument/2006/relationships/image" Target="../media/image119.jpeg"/><Relationship Id="rId3" Type="http://schemas.openxmlformats.org/officeDocument/2006/relationships/image" Target="../media/image114.jpeg"/><Relationship Id="rId7" Type="http://schemas.openxmlformats.org/officeDocument/2006/relationships/image" Target="../media/image118.jpeg"/><Relationship Id="rId2" Type="http://schemas.openxmlformats.org/officeDocument/2006/relationships/notesSlide" Target="../notesSlides/notesSlide123.xml"/><Relationship Id="rId1" Type="http://schemas.openxmlformats.org/officeDocument/2006/relationships/slideLayout" Target="../slideLayouts/slideLayout7.xml"/><Relationship Id="rId6" Type="http://schemas.openxmlformats.org/officeDocument/2006/relationships/image" Target="../media/image117.jpeg"/><Relationship Id="rId11" Type="http://schemas.openxmlformats.org/officeDocument/2006/relationships/image" Target="../media/image122.jpeg"/><Relationship Id="rId5" Type="http://schemas.openxmlformats.org/officeDocument/2006/relationships/image" Target="../media/image116.jpeg"/><Relationship Id="rId10" Type="http://schemas.openxmlformats.org/officeDocument/2006/relationships/image" Target="../media/image121.jpeg"/><Relationship Id="rId4" Type="http://schemas.openxmlformats.org/officeDocument/2006/relationships/image" Target="../media/image115.jpeg"/><Relationship Id="rId9" Type="http://schemas.openxmlformats.org/officeDocument/2006/relationships/image" Target="../media/image120.jpeg"/></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7.xml"/><Relationship Id="rId1" Type="http://schemas.openxmlformats.org/officeDocument/2006/relationships/vmlDrawing" Target="../drawings/vmlDrawing10.vml"/><Relationship Id="rId4" Type="http://schemas.openxmlformats.org/officeDocument/2006/relationships/oleObject" Target="../embeddings/Microsoft_Office_Excel_97-2003_Worksheet11.xls"/></Relationships>
</file>

<file path=ppt/slides/_rels/slide125.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25.xml"/><Relationship Id="rId1" Type="http://schemas.openxmlformats.org/officeDocument/2006/relationships/slideLayout" Target="../slideLayouts/slideLayout7.xml"/><Relationship Id="rId5" Type="http://schemas.openxmlformats.org/officeDocument/2006/relationships/image" Target="../media/image126.png"/><Relationship Id="rId4" Type="http://schemas.openxmlformats.org/officeDocument/2006/relationships/image" Target="../media/image125.png"/></Relationships>
</file>

<file path=ppt/slides/_rels/slide126.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26.xml"/><Relationship Id="rId1" Type="http://schemas.openxmlformats.org/officeDocument/2006/relationships/slideLayout" Target="../slideLayouts/slideLayout7.xml"/><Relationship Id="rId5" Type="http://schemas.openxmlformats.org/officeDocument/2006/relationships/image" Target="../media/image129.jpeg"/><Relationship Id="rId4" Type="http://schemas.openxmlformats.org/officeDocument/2006/relationships/image" Target="../media/image128.jpeg"/></Relationships>
</file>

<file path=ppt/slides/_rels/slide127.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27.xml"/><Relationship Id="rId1" Type="http://schemas.openxmlformats.org/officeDocument/2006/relationships/slideLayout" Target="../slideLayouts/slideLayout7.xml"/><Relationship Id="rId4" Type="http://schemas.openxmlformats.org/officeDocument/2006/relationships/image" Target="../media/image128.jpeg"/></Relationships>
</file>

<file path=ppt/slides/_rels/slide128.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4.jpeg"/><Relationship Id="rId7" Type="http://schemas.openxmlformats.org/officeDocument/2006/relationships/image" Target="../media/image131.png"/><Relationship Id="rId2" Type="http://schemas.openxmlformats.org/officeDocument/2006/relationships/notesSlide" Target="../notesSlides/notesSlide128.xml"/><Relationship Id="rId1" Type="http://schemas.openxmlformats.org/officeDocument/2006/relationships/slideLayout" Target="../slideLayouts/slideLayout7.xml"/><Relationship Id="rId6" Type="http://schemas.openxmlformats.org/officeDocument/2006/relationships/image" Target="../media/image130.png"/><Relationship Id="rId5" Type="http://schemas.openxmlformats.org/officeDocument/2006/relationships/image" Target="../media/image126.png"/><Relationship Id="rId10" Type="http://schemas.openxmlformats.org/officeDocument/2006/relationships/image" Target="../media/image134.png"/><Relationship Id="rId4" Type="http://schemas.openxmlformats.org/officeDocument/2006/relationships/image" Target="../media/image125.png"/><Relationship Id="rId9" Type="http://schemas.openxmlformats.org/officeDocument/2006/relationships/image" Target="../media/image133.jpeg"/></Relationships>
</file>

<file path=ppt/slides/_rels/slide129.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2.xml"/></Relationships>
</file>

<file path=ppt/slides/_rels/slide131.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31.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33.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8" Type="http://schemas.openxmlformats.org/officeDocument/2006/relationships/image" Target="../media/image143.jpeg"/><Relationship Id="rId3" Type="http://schemas.openxmlformats.org/officeDocument/2006/relationships/image" Target="../media/image138.jpeg"/><Relationship Id="rId7" Type="http://schemas.openxmlformats.org/officeDocument/2006/relationships/image" Target="../media/image142.jpeg"/><Relationship Id="rId2" Type="http://schemas.openxmlformats.org/officeDocument/2006/relationships/notesSlide" Target="../notesSlides/notesSlide134.xml"/><Relationship Id="rId1" Type="http://schemas.openxmlformats.org/officeDocument/2006/relationships/slideLayout" Target="../slideLayouts/slideLayout7.xml"/><Relationship Id="rId6" Type="http://schemas.openxmlformats.org/officeDocument/2006/relationships/image" Target="../media/image141.jpeg"/><Relationship Id="rId5" Type="http://schemas.openxmlformats.org/officeDocument/2006/relationships/image" Target="../media/image140.jpeg"/><Relationship Id="rId4" Type="http://schemas.openxmlformats.org/officeDocument/2006/relationships/image" Target="../media/image139.jpeg"/><Relationship Id="rId9" Type="http://schemas.openxmlformats.org/officeDocument/2006/relationships/image" Target="../media/image144.jpeg"/></Relationships>
</file>

<file path=ppt/slides/_rels/slide135.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35.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37.xml"/><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38.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3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40.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41.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42.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43.xml"/><Relationship Id="rId1" Type="http://schemas.openxmlformats.org/officeDocument/2006/relationships/slideLayout" Target="../slideLayouts/slideLayout7.xml"/><Relationship Id="rId4" Type="http://schemas.openxmlformats.org/officeDocument/2006/relationships/image" Target="../media/image153.png"/></Relationships>
</file>

<file path=ppt/slides/_rels/slide14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44.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46.xml"/><Relationship Id="rId1" Type="http://schemas.openxmlformats.org/officeDocument/2006/relationships/slideLayout" Target="../slideLayouts/slideLayout7.xml"/><Relationship Id="rId4" Type="http://schemas.openxmlformats.org/officeDocument/2006/relationships/image" Target="../media/image156.jpeg"/></Relationships>
</file>

<file path=ppt/slides/_rels/slide147.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47.xml"/><Relationship Id="rId1" Type="http://schemas.openxmlformats.org/officeDocument/2006/relationships/slideLayout" Target="../slideLayouts/slideLayout7.xml"/><Relationship Id="rId4" Type="http://schemas.openxmlformats.org/officeDocument/2006/relationships/image" Target="../media/image158.jpeg"/></Relationships>
</file>

<file path=ppt/slides/_rels/slide148.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48.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4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50.xml"/><Relationship Id="rId1" Type="http://schemas.openxmlformats.org/officeDocument/2006/relationships/slideLayout" Target="../slideLayouts/slideLayout7.xml"/><Relationship Id="rId4" Type="http://schemas.openxmlformats.org/officeDocument/2006/relationships/image" Target="../media/image162.png"/></Relationships>
</file>

<file path=ppt/slides/_rels/slide151.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51.xml"/><Relationship Id="rId1" Type="http://schemas.openxmlformats.org/officeDocument/2006/relationships/slideLayout" Target="../slideLayouts/slideLayout7.xml"/><Relationship Id="rId4" Type="http://schemas.openxmlformats.org/officeDocument/2006/relationships/image" Target="../media/image164.jpeg"/></Relationships>
</file>

<file path=ppt/slides/_rels/slide152.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52.xml"/><Relationship Id="rId1" Type="http://schemas.openxmlformats.org/officeDocument/2006/relationships/slideLayout" Target="../slideLayouts/slideLayout7.xml"/><Relationship Id="rId5" Type="http://schemas.openxmlformats.org/officeDocument/2006/relationships/image" Target="../media/image167.jpeg"/><Relationship Id="rId4" Type="http://schemas.openxmlformats.org/officeDocument/2006/relationships/image" Target="../media/image166.jpeg"/></Relationships>
</file>

<file path=ppt/slides/_rels/slide153.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53.xm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54.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55.xm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56.xml"/><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57.xml"/><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63.xml"/><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64.xml"/><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65.xml"/><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66.xml"/><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67.xml"/><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68.xml"/><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6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70.xml"/><Relationship Id="rId1" Type="http://schemas.openxmlformats.org/officeDocument/2006/relationships/slideLayout" Target="../slideLayouts/slideLayout7.xml"/><Relationship Id="rId4" Type="http://schemas.openxmlformats.org/officeDocument/2006/relationships/image" Target="../media/image183.jpeg"/></Relationships>
</file>

<file path=ppt/slides/_rels/slide17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1.xml"/><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72.xml"/><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73.xml"/><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174.xml"/><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75.xml"/><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76.xml"/><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77.xml"/><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78.xml"/><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7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183.xml"/><Relationship Id="rId1" Type="http://schemas.openxmlformats.org/officeDocument/2006/relationships/slideLayout" Target="../slideLayouts/slideLayout7.xml"/><Relationship Id="rId4" Type="http://schemas.openxmlformats.org/officeDocument/2006/relationships/image" Target="../media/image193.jpeg"/></Relationships>
</file>

<file path=ppt/slides/_rels/slide184.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84.xml"/><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85.xml"/><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186.xml"/><Relationship Id="rId1" Type="http://schemas.openxmlformats.org/officeDocument/2006/relationships/slideLayout" Target="../slideLayouts/slideLayout7.xml"/><Relationship Id="rId5" Type="http://schemas.openxmlformats.org/officeDocument/2006/relationships/image" Target="../media/image198.jpeg"/><Relationship Id="rId4" Type="http://schemas.openxmlformats.org/officeDocument/2006/relationships/image" Target="../media/image197.jpeg"/></Relationships>
</file>

<file path=ppt/slides/_rels/slide187.xml.rels><?xml version="1.0" encoding="UTF-8" standalone="yes"?>
<Relationships xmlns="http://schemas.openxmlformats.org/package/2006/relationships"><Relationship Id="rId3" Type="http://schemas.openxmlformats.org/officeDocument/2006/relationships/image" Target="../media/image199.wmf"/><Relationship Id="rId2" Type="http://schemas.openxmlformats.org/officeDocument/2006/relationships/notesSlide" Target="../notesSlides/notesSlide187.xml"/><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188.xml"/><Relationship Id="rId1" Type="http://schemas.openxmlformats.org/officeDocument/2006/relationships/slideLayout" Target="../slideLayouts/slideLayout7.xml"/><Relationship Id="rId4" Type="http://schemas.openxmlformats.org/officeDocument/2006/relationships/image" Target="../media/image201.png"/></Relationships>
</file>

<file path=ppt/slides/_rels/slide189.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18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Microsoft_Office_Word_97_-_2003_Document1.doc"/></Relationships>
</file>

<file path=ppt/slides/_rels/slide190.xml.rels><?xml version="1.0" encoding="UTF-8" standalone="yes"?>
<Relationships xmlns="http://schemas.openxmlformats.org/package/2006/relationships"><Relationship Id="rId3" Type="http://schemas.openxmlformats.org/officeDocument/2006/relationships/image" Target="../media/image203.wmf"/><Relationship Id="rId2" Type="http://schemas.openxmlformats.org/officeDocument/2006/relationships/notesSlide" Target="../notesSlides/notesSlide190.xml"/><Relationship Id="rId1" Type="http://schemas.openxmlformats.org/officeDocument/2006/relationships/slideLayout" Target="../slideLayouts/slideLayout7.xml"/><Relationship Id="rId4" Type="http://schemas.openxmlformats.org/officeDocument/2006/relationships/image" Target="../media/image204.png"/></Relationships>
</file>

<file path=ppt/slides/_rels/slide191.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91.xml"/><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192.xml"/><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3" Type="http://schemas.openxmlformats.org/officeDocument/2006/relationships/image" Target="../media/image207.wmf"/><Relationship Id="rId2" Type="http://schemas.openxmlformats.org/officeDocument/2006/relationships/notesSlide" Target="../notesSlides/notesSlide194.xml"/><Relationship Id="rId1" Type="http://schemas.openxmlformats.org/officeDocument/2006/relationships/slideLayout" Target="../slideLayouts/slideLayout7.xml"/><Relationship Id="rId4" Type="http://schemas.openxmlformats.org/officeDocument/2006/relationships/image" Target="../media/image208.wmf"/></Relationships>
</file>

<file path=ppt/slides/_rels/slide195.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195.xml"/><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196.xml"/><Relationship Id="rId1" Type="http://schemas.openxmlformats.org/officeDocument/2006/relationships/slideLayout" Target="../slideLayouts/slideLayout7.xml"/><Relationship Id="rId4" Type="http://schemas.openxmlformats.org/officeDocument/2006/relationships/image" Target="../media/image210.png"/></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198.xml"/><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hyperlink" Target="mailto:reviewsgeophysics@agu.org" TargetMode="Externa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Microsoft_Office_Word_97_-_2003_Document2.doc"/></Relationships>
</file>

<file path=ppt/slides/_rels/slide200.xml.rels><?xml version="1.0" encoding="UTF-8" standalone="yes"?>
<Relationships xmlns="http://schemas.openxmlformats.org/package/2006/relationships"><Relationship Id="rId3" Type="http://schemas.openxmlformats.org/officeDocument/2006/relationships/notesSlide" Target="../notesSlides/notesSlide200.xml"/><Relationship Id="rId2" Type="http://schemas.openxmlformats.org/officeDocument/2006/relationships/slideLayout" Target="../slideLayouts/slideLayout7.xml"/><Relationship Id="rId1" Type="http://schemas.openxmlformats.org/officeDocument/2006/relationships/vmlDrawing" Target="../drawings/vmlDrawing11.vml"/><Relationship Id="rId4" Type="http://schemas.openxmlformats.org/officeDocument/2006/relationships/oleObject" Target="../embeddings/Microsoft_Office_Word_97_-_2003_Document12.doc"/></Relationships>
</file>

<file path=ppt/slides/_rels/slide201.xml.rels><?xml version="1.0" encoding="UTF-8" standalone="yes"?>
<Relationships xmlns="http://schemas.openxmlformats.org/package/2006/relationships"><Relationship Id="rId3" Type="http://schemas.openxmlformats.org/officeDocument/2006/relationships/notesSlide" Target="../notesSlides/notesSlide201.xml"/><Relationship Id="rId2" Type="http://schemas.openxmlformats.org/officeDocument/2006/relationships/slideLayout" Target="../slideLayouts/slideLayout7.xml"/><Relationship Id="rId1" Type="http://schemas.openxmlformats.org/officeDocument/2006/relationships/vmlDrawing" Target="../drawings/vmlDrawing12.vml"/><Relationship Id="rId4" Type="http://schemas.openxmlformats.org/officeDocument/2006/relationships/oleObject" Target="../embeddings/Microsoft_Office_Excel_97-2003_Worksheet13.xls"/></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3" Type="http://schemas.openxmlformats.org/officeDocument/2006/relationships/notesSlide" Target="../notesSlides/notesSlide204.xml"/><Relationship Id="rId2" Type="http://schemas.openxmlformats.org/officeDocument/2006/relationships/slideLayout" Target="../slideLayouts/slideLayout7.xml"/><Relationship Id="rId1" Type="http://schemas.openxmlformats.org/officeDocument/2006/relationships/video" Target="file:///C:\PowerPoint\vol\pin.AVI" TargetMode="External"/><Relationship Id="rId5" Type="http://schemas.openxmlformats.org/officeDocument/2006/relationships/image" Target="../media/image214.png"/><Relationship Id="rId4" Type="http://schemas.microsoft.com/office/2007/relationships/media" Target="file://localhost/Users/alan/Desktop/pptAir/pin.AVI" TargetMode="External"/></Relationships>
</file>

<file path=ppt/slides/_rels/slide205.xml.rels><?xml version="1.0" encoding="UTF-8" standalone="yes"?>
<Relationships xmlns="http://schemas.openxmlformats.org/package/2006/relationships"><Relationship Id="rId3" Type="http://schemas.openxmlformats.org/officeDocument/2006/relationships/notesSlide" Target="../notesSlides/notesSlide205.xml"/><Relationship Id="rId2" Type="http://schemas.openxmlformats.org/officeDocument/2006/relationships/slideLayout" Target="../slideLayouts/slideLayout7.xml"/><Relationship Id="rId1" Type="http://schemas.openxmlformats.org/officeDocument/2006/relationships/video" Target="file:///C:\PowerPoint\vol\pin.AVI" TargetMode="External"/><Relationship Id="rId5" Type="http://schemas.openxmlformats.org/officeDocument/2006/relationships/image" Target="../media/image214.png"/><Relationship Id="rId4" Type="http://schemas.microsoft.com/office/2007/relationships/media" Target="file://localhost/Users/alan/Desktop/pptAir/pin.AVI" TargetMode="Externa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207.xml"/><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208.xml"/><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20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oleObject" Target="../embeddings/Microsoft_Office_Word_97_-_2003_Document3.doc"/></Relationships>
</file>

<file path=ppt/slides/_rels/slide210.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210.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notesSlide" Target="../notesSlides/notesSlide211.xml"/><Relationship Id="rId1" Type="http://schemas.openxmlformats.org/officeDocument/2006/relationships/slideLayout" Target="../slideLayouts/slideLayout7.xml"/><Relationship Id="rId4" Type="http://schemas.openxmlformats.org/officeDocument/2006/relationships/image" Target="../media/image220.jpeg"/></Relationships>
</file>

<file path=ppt/slides/_rels/slide212.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212.xml"/><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213.xml"/><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214.xml"/><Relationship Id="rId1" Type="http://schemas.openxmlformats.org/officeDocument/2006/relationships/slideLayout" Target="../slideLayouts/slideLayout22.xml"/><Relationship Id="rId6" Type="http://schemas.openxmlformats.org/officeDocument/2006/relationships/image" Target="../media/image226.png"/><Relationship Id="rId5" Type="http://schemas.openxmlformats.org/officeDocument/2006/relationships/image" Target="../media/image225.jpeg"/><Relationship Id="rId4" Type="http://schemas.openxmlformats.org/officeDocument/2006/relationships/image" Target="../media/image224.jpeg"/></Relationships>
</file>

<file path=ppt/slides/_rels/slide215.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215.xml"/><Relationship Id="rId1" Type="http://schemas.openxmlformats.org/officeDocument/2006/relationships/slideLayout" Target="../slideLayouts/slideLayout22.xml"/><Relationship Id="rId6" Type="http://schemas.openxmlformats.org/officeDocument/2006/relationships/image" Target="../media/image226.png"/><Relationship Id="rId5" Type="http://schemas.openxmlformats.org/officeDocument/2006/relationships/image" Target="../media/image225.jpeg"/><Relationship Id="rId4" Type="http://schemas.openxmlformats.org/officeDocument/2006/relationships/image" Target="../media/image224.jpeg"/></Relationships>
</file>

<file path=ppt/slides/_rels/slide216.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216.xml"/><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3" Type="http://schemas.openxmlformats.org/officeDocument/2006/relationships/image" Target="../media/image228.wmf"/><Relationship Id="rId2" Type="http://schemas.openxmlformats.org/officeDocument/2006/relationships/notesSlide" Target="../notesSlides/notesSlide217.xml"/><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218.xml"/><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2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jpeg"/><Relationship Id="rId3" Type="http://schemas.openxmlformats.org/officeDocument/2006/relationships/image" Target="../media/image15.jpe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8.jpeg"/><Relationship Id="rId11" Type="http://schemas.openxmlformats.org/officeDocument/2006/relationships/image" Target="../media/image23.png"/><Relationship Id="rId5" Type="http://schemas.openxmlformats.org/officeDocument/2006/relationships/image" Target="../media/image17.jpeg"/><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21.jpeg"/></Relationships>
</file>

<file path=ppt/slides/_rels/slide220.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220.xml"/><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221.xml"/><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3" Type="http://schemas.openxmlformats.org/officeDocument/2006/relationships/image" Target="../media/image231.wmf"/><Relationship Id="rId2" Type="http://schemas.openxmlformats.org/officeDocument/2006/relationships/notesSlide" Target="../notesSlides/notesSlide222.xml"/><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3" Type="http://schemas.openxmlformats.org/officeDocument/2006/relationships/image" Target="../media/image231.wmf"/><Relationship Id="rId2" Type="http://schemas.openxmlformats.org/officeDocument/2006/relationships/notesSlide" Target="../notesSlides/notesSlide223.xml"/><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224.xml"/><Relationship Id="rId1" Type="http://schemas.openxmlformats.org/officeDocument/2006/relationships/slideLayout" Target="../slideLayouts/slideLayout7.xml"/><Relationship Id="rId4" Type="http://schemas.openxmlformats.org/officeDocument/2006/relationships/image" Target="../media/image233.png"/></Relationships>
</file>

<file path=ppt/slides/_rels/slide225.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225.xml"/><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226.xml"/><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227.xml"/><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228.xml"/><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22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oleObject" Target="../embeddings/Microsoft_Office_Word_97_-_2003_Document4.doc"/></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230.xml"/><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231.xml"/><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notesSlide" Target="../notesSlides/notesSlide232.xml"/><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233.xml"/><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3" Type="http://schemas.openxmlformats.org/officeDocument/2006/relationships/image" Target="../media/image239.emf"/><Relationship Id="rId2" Type="http://schemas.openxmlformats.org/officeDocument/2006/relationships/notesSlide" Target="../notesSlides/notesSlide234.xml"/><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3" Type="http://schemas.openxmlformats.org/officeDocument/2006/relationships/image" Target="../media/image240.emf"/><Relationship Id="rId2" Type="http://schemas.openxmlformats.org/officeDocument/2006/relationships/notesSlide" Target="../notesSlides/notesSlide235.xml"/><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236.xml"/><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3" Type="http://schemas.openxmlformats.org/officeDocument/2006/relationships/image" Target="../media/image242.emf"/><Relationship Id="rId2" Type="http://schemas.openxmlformats.org/officeDocument/2006/relationships/notesSlide" Target="../notesSlides/notesSlide237.xml"/><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3" Type="http://schemas.openxmlformats.org/officeDocument/2006/relationships/image" Target="../media/image243.emf"/><Relationship Id="rId2" Type="http://schemas.openxmlformats.org/officeDocument/2006/relationships/notesSlide" Target="../notesSlides/notesSlide238.xml"/><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3" Type="http://schemas.openxmlformats.org/officeDocument/2006/relationships/image" Target="../media/image244.emf"/><Relationship Id="rId2" Type="http://schemas.openxmlformats.org/officeDocument/2006/relationships/notesSlide" Target="../notesSlides/notesSlide23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oleObject" Target="../embeddings/Microsoft_Office_Word_97_-_2003_Document5.doc"/></Relationships>
</file>

<file path=ppt/slides/_rels/slide240.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notesSlide" Target="../notesSlides/notesSlide240.xml"/><Relationship Id="rId1" Type="http://schemas.openxmlformats.org/officeDocument/2006/relationships/slideLayout" Target="../slideLayouts/slideLayout7.xml"/><Relationship Id="rId4" Type="http://schemas.openxmlformats.org/officeDocument/2006/relationships/image" Target="../media/image246.png"/></Relationships>
</file>

<file path=ppt/slides/_rels/slide24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241.xml"/><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42.xml"/><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104.jpeg"/><Relationship Id="rId4" Type="http://schemas.openxmlformats.org/officeDocument/2006/relationships/image" Target="../media/image103.jpeg"/></Relationships>
</file>

<file path=ppt/slides/_rels/slide24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43.xml"/><Relationship Id="rId1" Type="http://schemas.openxmlformats.org/officeDocument/2006/relationships/slideLayout" Target="../slideLayouts/slideLayout7.xml"/><Relationship Id="rId5" Type="http://schemas.openxmlformats.org/officeDocument/2006/relationships/image" Target="../media/image104.jpeg"/><Relationship Id="rId4" Type="http://schemas.openxmlformats.org/officeDocument/2006/relationships/image" Target="../media/image103.jpeg"/></Relationships>
</file>

<file path=ppt/slides/_rels/slide244.xml.rels><?xml version="1.0" encoding="UTF-8" standalone="yes"?>
<Relationships xmlns="http://schemas.openxmlformats.org/package/2006/relationships"><Relationship Id="rId3" Type="http://schemas.openxmlformats.org/officeDocument/2006/relationships/image" Target="../media/image247.wmf"/><Relationship Id="rId2" Type="http://schemas.openxmlformats.org/officeDocument/2006/relationships/notesSlide" Target="../notesSlides/notesSlide244.xml"/><Relationship Id="rId1" Type="http://schemas.openxmlformats.org/officeDocument/2006/relationships/slideLayout" Target="../slideLayouts/slideLayout7.xml"/><Relationship Id="rId4" Type="http://schemas.openxmlformats.org/officeDocument/2006/relationships/image" Target="../media/image248.wmf"/></Relationships>
</file>

<file path=ppt/slides/_rels/slide245.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notesSlide" Target="../notesSlides/notesSlide245.xml"/><Relationship Id="rId1" Type="http://schemas.openxmlformats.org/officeDocument/2006/relationships/slideLayout" Target="../slideLayouts/slideLayout7.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246.xml"/><Relationship Id="rId1" Type="http://schemas.openxmlformats.org/officeDocument/2006/relationships/slideLayout" Target="../slideLayouts/slideLayout7.xml"/></Relationships>
</file>

<file path=ppt/slides/_rels/slide247.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247.xml"/><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notesSlide" Target="../notesSlides/notesSlide248.xml"/><Relationship Id="rId1" Type="http://schemas.openxmlformats.org/officeDocument/2006/relationships/slideLayout" Target="../slideLayouts/slideLayout7.xml"/></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24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250.xml"/><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notesSlide" Target="../notesSlides/notesSlide251.xml"/><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notesSlide" Target="../notesSlides/notesSlide252.xml"/><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notesSlide" Target="../notesSlides/notesSlide253.xml"/><Relationship Id="rId1" Type="http://schemas.openxmlformats.org/officeDocument/2006/relationships/slideLayout" Target="../slideLayouts/slideLayout7.xml"/></Relationships>
</file>

<file path=ppt/slides/_rels/slide254.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notesSlide" Target="../notesSlides/notesSlide254.xml"/><Relationship Id="rId1" Type="http://schemas.openxmlformats.org/officeDocument/2006/relationships/slideLayout" Target="../slideLayouts/slideLayout7.xml"/></Relationships>
</file>

<file path=ppt/slides/_rels/slide255.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notesSlide" Target="../notesSlides/notesSlide255.xml"/><Relationship Id="rId1" Type="http://schemas.openxmlformats.org/officeDocument/2006/relationships/slideLayout" Target="../slideLayouts/slideLayout7.xml"/></Relationships>
</file>

<file path=ppt/slides/_rels/slide256.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256.xml"/><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notesSlide" Target="../notesSlides/notesSlide257.xml"/><Relationship Id="rId1" Type="http://schemas.openxmlformats.org/officeDocument/2006/relationships/slideLayout" Target="../slideLayouts/slideLayout2.xml"/><Relationship Id="rId4" Type="http://schemas.openxmlformats.org/officeDocument/2006/relationships/image" Target="../media/image258.jpeg"/></Relationships>
</file>

<file path=ppt/slides/_rels/slide258.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notesSlide" Target="../notesSlides/notesSlide258.xml"/><Relationship Id="rId1" Type="http://schemas.openxmlformats.org/officeDocument/2006/relationships/slideLayout" Target="../slideLayouts/slideLayout7.xml"/></Relationships>
</file>

<file path=ppt/slides/_rels/slide259.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25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260.xml"/><Relationship Id="rId1" Type="http://schemas.openxmlformats.org/officeDocument/2006/relationships/slideLayout" Target="../slideLayouts/slideLayout7.xml"/></Relationships>
</file>

<file path=ppt/slides/_rels/slide261.xml.rels><?xml version="1.0" encoding="UTF-8" standalone="yes"?>
<Relationships xmlns="http://schemas.openxmlformats.org/package/2006/relationships"><Relationship Id="rId3" Type="http://schemas.openxmlformats.org/officeDocument/2006/relationships/image" Target="../media/image261.jpeg"/><Relationship Id="rId2" Type="http://schemas.openxmlformats.org/officeDocument/2006/relationships/notesSlide" Target="../notesSlides/notesSlide261.xml"/><Relationship Id="rId1" Type="http://schemas.openxmlformats.org/officeDocument/2006/relationships/slideLayout" Target="../slideLayouts/slideLayout7.xml"/></Relationships>
</file>

<file path=ppt/slides/_rels/slide262.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notesSlide" Target="../notesSlides/notesSlide262.xml"/><Relationship Id="rId1" Type="http://schemas.openxmlformats.org/officeDocument/2006/relationships/slideLayout" Target="../slideLayouts/slideLayout7.xml"/></Relationships>
</file>

<file path=ppt/slides/_rels/slide263.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notesSlide" Target="../notesSlides/notesSlide263.xml"/><Relationship Id="rId1" Type="http://schemas.openxmlformats.org/officeDocument/2006/relationships/slideLayout" Target="../slideLayouts/slideLayout7.xml"/></Relationships>
</file>

<file path=ppt/slides/_rels/slide264.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notesSlide" Target="../notesSlides/notesSlide264.xml"/><Relationship Id="rId1" Type="http://schemas.openxmlformats.org/officeDocument/2006/relationships/slideLayout" Target="../slideLayouts/slideLayout7.xml"/></Relationships>
</file>

<file path=ppt/slides/_rels/slide265.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notesSlide" Target="../notesSlides/notesSlide265.xml"/><Relationship Id="rId1" Type="http://schemas.openxmlformats.org/officeDocument/2006/relationships/slideLayout" Target="../slideLayouts/slideLayout7.xml"/></Relationships>
</file>

<file path=ppt/slides/_rels/slide266.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notesSlide" Target="../notesSlides/notesSlide266.xml"/><Relationship Id="rId1" Type="http://schemas.openxmlformats.org/officeDocument/2006/relationships/slideLayout" Target="../slideLayouts/slideLayout7.xml"/></Relationships>
</file>

<file path=ppt/slides/_rels/slide267.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notesSlide" Target="../notesSlides/notesSlide267.xml"/><Relationship Id="rId1" Type="http://schemas.openxmlformats.org/officeDocument/2006/relationships/slideLayout" Target="../slideLayouts/slideLayout7.xml"/></Relationships>
</file>

<file path=ppt/slides/_rels/slide268.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notesSlide" Target="../notesSlides/notesSlide268.xml"/><Relationship Id="rId1" Type="http://schemas.openxmlformats.org/officeDocument/2006/relationships/slideLayout" Target="../slideLayouts/slideLayout7.xml"/></Relationships>
</file>

<file path=ppt/slides/_rels/slide269.xml.rels><?xml version="1.0" encoding="UTF-8" standalone="yes"?>
<Relationships xmlns="http://schemas.openxmlformats.org/package/2006/relationships"><Relationship Id="rId3" Type="http://schemas.openxmlformats.org/officeDocument/2006/relationships/image" Target="../media/image269.jpeg"/><Relationship Id="rId2" Type="http://schemas.openxmlformats.org/officeDocument/2006/relationships/notesSlide" Target="../notesSlides/notesSlide269.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70.xml.rels><?xml version="1.0" encoding="UTF-8" standalone="yes"?>
<Relationships xmlns="http://schemas.openxmlformats.org/package/2006/relationships"><Relationship Id="rId2" Type="http://schemas.openxmlformats.org/officeDocument/2006/relationships/notesSlide" Target="../notesSlides/notesSlide270.xml"/><Relationship Id="rId1" Type="http://schemas.openxmlformats.org/officeDocument/2006/relationships/slideLayout" Target="../slideLayouts/slideLayout22.xml"/></Relationships>
</file>

<file path=ppt/slides/_rels/slide271.xml.rels><?xml version="1.0" encoding="UTF-8" standalone="yes"?>
<Relationships xmlns="http://schemas.openxmlformats.org/package/2006/relationships"><Relationship Id="rId2" Type="http://schemas.openxmlformats.org/officeDocument/2006/relationships/notesSlide" Target="../notesSlides/notesSlide271.xml"/><Relationship Id="rId1" Type="http://schemas.openxmlformats.org/officeDocument/2006/relationships/slideLayout" Target="../slideLayouts/slideLayout22.xml"/></Relationships>
</file>

<file path=ppt/slides/_rels/slide272.xml.rels><?xml version="1.0" encoding="UTF-8" standalone="yes"?>
<Relationships xmlns="http://schemas.openxmlformats.org/package/2006/relationships"><Relationship Id="rId2" Type="http://schemas.openxmlformats.org/officeDocument/2006/relationships/notesSlide" Target="../notesSlides/notesSlide272.xml"/><Relationship Id="rId1" Type="http://schemas.openxmlformats.org/officeDocument/2006/relationships/slideLayout" Target="../slideLayouts/slideLayout22.xml"/></Relationships>
</file>

<file path=ppt/slides/_rels/slide273.xml.rels><?xml version="1.0" encoding="UTF-8" standalone="yes"?>
<Relationships xmlns="http://schemas.openxmlformats.org/package/2006/relationships"><Relationship Id="rId2" Type="http://schemas.openxmlformats.org/officeDocument/2006/relationships/notesSlide" Target="../notesSlides/notesSlide273.xml"/><Relationship Id="rId1" Type="http://schemas.openxmlformats.org/officeDocument/2006/relationships/slideLayout" Target="../slideLayouts/slideLayout22.xml"/></Relationships>
</file>

<file path=ppt/slides/_rels/slide274.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image" Target="../media/image270.png"/><Relationship Id="rId1" Type="http://schemas.openxmlformats.org/officeDocument/2006/relationships/slideLayout" Target="../slideLayouts/slideLayout22.xml"/></Relationships>
</file>

<file path=ppt/slides/_rels/slide275.xml.rels><?xml version="1.0" encoding="UTF-8" standalone="yes"?>
<Relationships xmlns="http://schemas.openxmlformats.org/package/2006/relationships"><Relationship Id="rId2" Type="http://schemas.openxmlformats.org/officeDocument/2006/relationships/notesSlide" Target="../notesSlides/notesSlide274.xml"/><Relationship Id="rId1" Type="http://schemas.openxmlformats.org/officeDocument/2006/relationships/slideLayout" Target="../slideLayouts/slideLayout22.xml"/></Relationships>
</file>

<file path=ppt/slides/_rels/slide27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5.xml"/><Relationship Id="rId1" Type="http://schemas.openxmlformats.org/officeDocument/2006/relationships/slideLayout" Target="../slideLayouts/slideLayout22.xml"/></Relationships>
</file>

<file path=ppt/slides/_rels/slide277.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notesSlide" Target="../notesSlides/notesSlide276.xml"/><Relationship Id="rId1" Type="http://schemas.openxmlformats.org/officeDocument/2006/relationships/slideLayout" Target="../slideLayouts/slideLayout22.xml"/></Relationships>
</file>

<file path=ppt/slides/_rels/slide278.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notesSlide" Target="../notesSlides/notesSlide277.xml"/><Relationship Id="rId1" Type="http://schemas.openxmlformats.org/officeDocument/2006/relationships/slideLayout" Target="../slideLayouts/slideLayout22.xml"/></Relationships>
</file>

<file path=ppt/slides/_rels/slide279.xml.rels><?xml version="1.0" encoding="UTF-8" standalone="yes"?>
<Relationships xmlns="http://schemas.openxmlformats.org/package/2006/relationships"><Relationship Id="rId2" Type="http://schemas.openxmlformats.org/officeDocument/2006/relationships/notesSlide" Target="../notesSlides/notesSlide278.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80.xml.rels><?xml version="1.0" encoding="UTF-8" standalone="yes"?>
<Relationships xmlns="http://schemas.openxmlformats.org/package/2006/relationships"><Relationship Id="rId3" Type="http://schemas.openxmlformats.org/officeDocument/2006/relationships/image" Target="../media/image274.jpeg"/><Relationship Id="rId2" Type="http://schemas.openxmlformats.org/officeDocument/2006/relationships/notesSlide" Target="../notesSlides/notesSlide279.xml"/><Relationship Id="rId1" Type="http://schemas.openxmlformats.org/officeDocument/2006/relationships/slideLayout" Target="../slideLayouts/slideLayout22.xml"/></Relationships>
</file>

<file path=ppt/slides/_rels/slide281.xml.rels><?xml version="1.0" encoding="UTF-8" standalone="yes"?>
<Relationships xmlns="http://schemas.openxmlformats.org/package/2006/relationships"><Relationship Id="rId2" Type="http://schemas.openxmlformats.org/officeDocument/2006/relationships/image" Target="../media/image275.png"/><Relationship Id="rId1" Type="http://schemas.openxmlformats.org/officeDocument/2006/relationships/slideLayout" Target="../slideLayouts/slideLayout22.xml"/></Relationships>
</file>

<file path=ppt/slides/_rels/slide282.xml.rels><?xml version="1.0" encoding="UTF-8" standalone="yes"?>
<Relationships xmlns="http://schemas.openxmlformats.org/package/2006/relationships"><Relationship Id="rId2" Type="http://schemas.openxmlformats.org/officeDocument/2006/relationships/notesSlide" Target="../notesSlides/notesSlide280.xml"/><Relationship Id="rId1" Type="http://schemas.openxmlformats.org/officeDocument/2006/relationships/slideLayout" Target="../slideLayouts/slideLayout7.xml"/></Relationships>
</file>

<file path=ppt/slides/_rels/slide283.xml.rels><?xml version="1.0" encoding="UTF-8" standalone="yes"?>
<Relationships xmlns="http://schemas.openxmlformats.org/package/2006/relationships"><Relationship Id="rId2" Type="http://schemas.openxmlformats.org/officeDocument/2006/relationships/notesSlide" Target="../notesSlides/notesSlide281.xml"/><Relationship Id="rId1" Type="http://schemas.openxmlformats.org/officeDocument/2006/relationships/slideLayout" Target="../slideLayouts/slideLayout7.xml"/></Relationships>
</file>

<file path=ppt/slides/_rels/slide284.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notesSlide" Target="../notesSlides/notesSlide282.xml"/><Relationship Id="rId1" Type="http://schemas.openxmlformats.org/officeDocument/2006/relationships/slideLayout" Target="../slideLayouts/slideLayout7.xml"/></Relationships>
</file>

<file path=ppt/slides/_rels/slide285.xml.rels><?xml version="1.0" encoding="UTF-8" standalone="yes"?>
<Relationships xmlns="http://schemas.openxmlformats.org/package/2006/relationships"><Relationship Id="rId2" Type="http://schemas.openxmlformats.org/officeDocument/2006/relationships/notesSlide" Target="../notesSlides/notesSlide283.xml"/><Relationship Id="rId1" Type="http://schemas.openxmlformats.org/officeDocument/2006/relationships/slideLayout" Target="../slideLayouts/slideLayout7.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9.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284.xml"/><Relationship Id="rId1" Type="http://schemas.openxmlformats.org/officeDocument/2006/relationships/slideLayout" Target="../slideLayouts/slideLayout1.xml"/><Relationship Id="rId4" Type="http://schemas.openxmlformats.org/officeDocument/2006/relationships/image" Target="../media/image277.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290.xml.rels><?xml version="1.0" encoding="UTF-8" standalone="yes"?>
<Relationships xmlns="http://schemas.openxmlformats.org/package/2006/relationships"><Relationship Id="rId2" Type="http://schemas.openxmlformats.org/officeDocument/2006/relationships/notesSlide" Target="../notesSlides/notesSlide285.xml"/><Relationship Id="rId1" Type="http://schemas.openxmlformats.org/officeDocument/2006/relationships/slideLayout" Target="../slideLayouts/slideLayout7.xml"/></Relationships>
</file>

<file path=ppt/slides/_rels/slide291.xml.rels><?xml version="1.0" encoding="UTF-8" standalone="yes"?>
<Relationships xmlns="http://schemas.openxmlformats.org/package/2006/relationships"><Relationship Id="rId2" Type="http://schemas.openxmlformats.org/officeDocument/2006/relationships/notesSlide" Target="../notesSlides/notesSlide286.xml"/><Relationship Id="rId1" Type="http://schemas.openxmlformats.org/officeDocument/2006/relationships/slideLayout" Target="../slideLayouts/slideLayout7.xml"/></Relationships>
</file>

<file path=ppt/slides/_rels/slide292.xml.rels><?xml version="1.0" encoding="UTF-8" standalone="yes"?>
<Relationships xmlns="http://schemas.openxmlformats.org/package/2006/relationships"><Relationship Id="rId2" Type="http://schemas.openxmlformats.org/officeDocument/2006/relationships/notesSlide" Target="../notesSlides/notesSlide287.xml"/><Relationship Id="rId1" Type="http://schemas.openxmlformats.org/officeDocument/2006/relationships/slideLayout" Target="../slideLayouts/slideLayout7.xml"/></Relationships>
</file>

<file path=ppt/slides/_rels/slide293.xml.rels><?xml version="1.0" encoding="UTF-8" standalone="yes"?>
<Relationships xmlns="http://schemas.openxmlformats.org/package/2006/relationships"><Relationship Id="rId2" Type="http://schemas.openxmlformats.org/officeDocument/2006/relationships/notesSlide" Target="../notesSlides/notesSlide288.xml"/><Relationship Id="rId1" Type="http://schemas.openxmlformats.org/officeDocument/2006/relationships/slideLayout" Target="../slideLayouts/slideLayout7.xml"/></Relationships>
</file>

<file path=ppt/slides/_rels/slide294.xml.rels><?xml version="1.0" encoding="UTF-8" standalone="yes"?>
<Relationships xmlns="http://schemas.openxmlformats.org/package/2006/relationships"><Relationship Id="rId2" Type="http://schemas.openxmlformats.org/officeDocument/2006/relationships/notesSlide" Target="../notesSlides/notesSlide289.xml"/><Relationship Id="rId1" Type="http://schemas.openxmlformats.org/officeDocument/2006/relationships/slideLayout" Target="../slideLayouts/slideLayout7.xml"/></Relationships>
</file>

<file path=ppt/slides/_rels/slide295.xml.rels><?xml version="1.0" encoding="UTF-8" standalone="yes"?>
<Relationships xmlns="http://schemas.openxmlformats.org/package/2006/relationships"><Relationship Id="rId2" Type="http://schemas.openxmlformats.org/officeDocument/2006/relationships/notesSlide" Target="../notesSlides/notesSlide290.xml"/><Relationship Id="rId1" Type="http://schemas.openxmlformats.org/officeDocument/2006/relationships/slideLayout" Target="../slideLayouts/slideLayout7.xml"/></Relationships>
</file>

<file path=ppt/slides/_rels/slide296.xml.rels><?xml version="1.0" encoding="UTF-8" standalone="yes"?>
<Relationships xmlns="http://schemas.openxmlformats.org/package/2006/relationships"><Relationship Id="rId2" Type="http://schemas.openxmlformats.org/officeDocument/2006/relationships/notesSlide" Target="../notesSlides/notesSlide291.xml"/><Relationship Id="rId1" Type="http://schemas.openxmlformats.org/officeDocument/2006/relationships/slideLayout" Target="../slideLayouts/slideLayout7.xml"/></Relationships>
</file>

<file path=ppt/slides/_rels/slide297.xml.rels><?xml version="1.0" encoding="UTF-8" standalone="yes"?>
<Relationships xmlns="http://schemas.openxmlformats.org/package/2006/relationships"><Relationship Id="rId2" Type="http://schemas.openxmlformats.org/officeDocument/2006/relationships/notesSlide" Target="../notesSlides/notesSlide292.xml"/><Relationship Id="rId1" Type="http://schemas.openxmlformats.org/officeDocument/2006/relationships/slideLayout" Target="../slideLayouts/slideLayout7.xml"/></Relationships>
</file>

<file path=ppt/slides/_rels/slide298.xml.rels><?xml version="1.0" encoding="UTF-8" standalone="yes"?>
<Relationships xmlns="http://schemas.openxmlformats.org/package/2006/relationships"><Relationship Id="rId2" Type="http://schemas.openxmlformats.org/officeDocument/2006/relationships/notesSlide" Target="../notesSlides/notesSlide293.xml"/><Relationship Id="rId1" Type="http://schemas.openxmlformats.org/officeDocument/2006/relationships/slideLayout" Target="../slideLayouts/slideLayout7.xml"/></Relationships>
</file>

<file path=ppt/slides/_rels/slide299.xml.rels><?xml version="1.0" encoding="UTF-8" standalone="yes"?>
<Relationships xmlns="http://schemas.openxmlformats.org/package/2006/relationships"><Relationship Id="rId2" Type="http://schemas.openxmlformats.org/officeDocument/2006/relationships/notesSlide" Target="../notesSlides/notesSlide29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mailto:robock@envsci.rutgers.edu"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hyperlink" Target="http://climate.envsci.rutgers.edu/robock/robock_vol.html"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2" Type="http://schemas.openxmlformats.org/officeDocument/2006/relationships/notesSlide" Target="../notesSlides/notesSlide295.xml"/><Relationship Id="rId1" Type="http://schemas.openxmlformats.org/officeDocument/2006/relationships/slideLayout" Target="../slideLayouts/slideLayout7.xml"/></Relationships>
</file>

<file path=ppt/slides/_rels/slide301.xml.rels><?xml version="1.0" encoding="UTF-8" standalone="yes"?>
<Relationships xmlns="http://schemas.openxmlformats.org/package/2006/relationships"><Relationship Id="rId2" Type="http://schemas.openxmlformats.org/officeDocument/2006/relationships/notesSlide" Target="../notesSlides/notesSlide29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climate.envsci.rutgers.edu/robock/robock_volpapers.html"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climate.envsci.rutgers.edu/IVI2/" TargetMode="External"/><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4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5.xml"/><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7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6.xml"/><Relationship Id="rId1" Type="http://schemas.openxmlformats.org/officeDocument/2006/relationships/slideLayout" Target="../slideLayouts/slideLayout7.xml"/><Relationship Id="rId5" Type="http://schemas.openxmlformats.org/officeDocument/2006/relationships/image" Target="../media/image68.jpeg"/><Relationship Id="rId4" Type="http://schemas.openxmlformats.org/officeDocument/2006/relationships/image" Target="../media/image67.jpeg"/></Relationships>
</file>

<file path=ppt/slides/_rels/slide7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1.xml"/><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8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2.xml"/><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8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91.xml"/><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85.wmf"/><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6"/>
          <p:cNvSpPr txBox="1">
            <a:spLocks noChangeArrowheads="1"/>
          </p:cNvSpPr>
          <p:nvPr/>
        </p:nvSpPr>
        <p:spPr bwMode="auto">
          <a:xfrm>
            <a:off x="304800" y="4191000"/>
            <a:ext cx="8686800" cy="1250950"/>
          </a:xfrm>
          <a:prstGeom prst="rect">
            <a:avLst/>
          </a:prstGeom>
          <a:noFill/>
          <a:ln w="9525">
            <a:noFill/>
            <a:miter lim="800000"/>
            <a:headEnd/>
            <a:tailEnd/>
          </a:ln>
        </p:spPr>
        <p:txBody>
          <a:bodyPr>
            <a:spAutoFit/>
          </a:bodyPr>
          <a:lstStyle/>
          <a:p>
            <a:pPr>
              <a:spcBef>
                <a:spcPct val="0"/>
              </a:spcBef>
            </a:pPr>
            <a:r>
              <a:rPr lang="en-US" sz="3600" b="1" dirty="0">
                <a:solidFill>
                  <a:schemeClr val="bg1"/>
                </a:solidFill>
              </a:rPr>
              <a:t>Alan Robock</a:t>
            </a:r>
          </a:p>
          <a:p>
            <a:pPr>
              <a:spcBef>
                <a:spcPct val="0"/>
              </a:spcBef>
            </a:pPr>
            <a:r>
              <a:rPr lang="en-US" b="1" i="1" dirty="0">
                <a:solidFill>
                  <a:schemeClr val="bg1"/>
                </a:solidFill>
              </a:rPr>
              <a:t>Department of Environmental Sciences</a:t>
            </a:r>
          </a:p>
          <a:p>
            <a:pPr>
              <a:spcBef>
                <a:spcPct val="0"/>
              </a:spcBef>
            </a:pPr>
            <a:r>
              <a:rPr lang="en-US" b="1" i="1" dirty="0">
                <a:solidFill>
                  <a:schemeClr val="bg1"/>
                </a:solidFill>
              </a:rPr>
              <a:t>Rutgers University, New Brunswick, New Jersey  USA</a:t>
            </a:r>
            <a:endParaRPr lang="en-US" sz="3200" b="1" i="1" dirty="0">
              <a:solidFill>
                <a:schemeClr val="bg1"/>
              </a:solidFill>
            </a:endParaRPr>
          </a:p>
        </p:txBody>
      </p:sp>
      <p:sp>
        <p:nvSpPr>
          <p:cNvPr id="20483" name="Text Box 7"/>
          <p:cNvSpPr txBox="1">
            <a:spLocks noChangeArrowheads="1"/>
          </p:cNvSpPr>
          <p:nvPr/>
        </p:nvSpPr>
        <p:spPr bwMode="auto">
          <a:xfrm>
            <a:off x="381000" y="1524000"/>
            <a:ext cx="8458200" cy="2123658"/>
          </a:xfrm>
          <a:prstGeom prst="rect">
            <a:avLst/>
          </a:prstGeom>
          <a:noFill/>
          <a:ln w="9525">
            <a:noFill/>
            <a:miter lim="800000"/>
            <a:headEnd/>
            <a:tailEnd/>
          </a:ln>
        </p:spPr>
        <p:txBody>
          <a:bodyPr>
            <a:spAutoFit/>
          </a:bodyPr>
          <a:lstStyle/>
          <a:p>
            <a:pPr>
              <a:spcBef>
                <a:spcPct val="0"/>
              </a:spcBef>
            </a:pPr>
            <a:r>
              <a:rPr lang="en-US" sz="6600" b="1" dirty="0">
                <a:solidFill>
                  <a:srgbClr val="FFFF00"/>
                </a:solidFill>
              </a:rPr>
              <a:t>Volcanic </a:t>
            </a:r>
            <a:r>
              <a:rPr lang="en-US" sz="6600" b="1" dirty="0" smtClean="0">
                <a:solidFill>
                  <a:srgbClr val="FFFF00"/>
                </a:solidFill>
              </a:rPr>
              <a:t>Eruptions </a:t>
            </a:r>
            <a:br>
              <a:rPr lang="en-US" sz="6600" b="1" dirty="0" smtClean="0">
                <a:solidFill>
                  <a:srgbClr val="FFFF00"/>
                </a:solidFill>
              </a:rPr>
            </a:br>
            <a:r>
              <a:rPr lang="en-US" sz="6600" b="1" dirty="0" smtClean="0">
                <a:solidFill>
                  <a:srgbClr val="FFFF00"/>
                </a:solidFill>
              </a:rPr>
              <a:t>and Climate</a:t>
            </a:r>
            <a:endParaRPr lang="en-US" sz="6600" b="1" dirty="0">
              <a:solidFill>
                <a:srgbClr val="FFFF00"/>
              </a:solidFill>
            </a:endParaRPr>
          </a:p>
        </p:txBody>
      </p:sp>
      <p:sp>
        <p:nvSpPr>
          <p:cNvPr id="20484" name="Text Box 8"/>
          <p:cNvSpPr txBox="1">
            <a:spLocks noChangeArrowheads="1"/>
          </p:cNvSpPr>
          <p:nvPr/>
        </p:nvSpPr>
        <p:spPr bwMode="auto">
          <a:xfrm>
            <a:off x="2133600" y="5562600"/>
            <a:ext cx="4953000" cy="396875"/>
          </a:xfrm>
          <a:prstGeom prst="rect">
            <a:avLst/>
          </a:prstGeom>
          <a:noFill/>
          <a:ln w="9525">
            <a:noFill/>
            <a:miter lim="800000"/>
            <a:headEnd/>
            <a:tailEnd/>
          </a:ln>
        </p:spPr>
        <p:txBody>
          <a:bodyPr>
            <a:spAutoFit/>
          </a:bodyPr>
          <a:lstStyle/>
          <a:p>
            <a:pPr>
              <a:spcBef>
                <a:spcPct val="0"/>
              </a:spcBef>
            </a:pPr>
            <a:r>
              <a:rPr lang="en-US" dirty="0">
                <a:solidFill>
                  <a:schemeClr val="bg1"/>
                </a:solidFill>
              </a:rPr>
              <a:t>robock@envsci.rutgers.edu</a:t>
            </a:r>
            <a:endParaRPr lang="en-US" dirty="0">
              <a:solidFill>
                <a:schemeClr val="bg1"/>
              </a:solidFill>
              <a:latin typeface="Times New Roman" pitchFamily="18" charset="0"/>
            </a:endParaRPr>
          </a:p>
        </p:txBody>
      </p:sp>
      <p:sp>
        <p:nvSpPr>
          <p:cNvPr id="20485" name="Text Box 9"/>
          <p:cNvSpPr txBox="1">
            <a:spLocks noChangeArrowheads="1"/>
          </p:cNvSpPr>
          <p:nvPr/>
        </p:nvSpPr>
        <p:spPr bwMode="auto">
          <a:xfrm>
            <a:off x="1981200" y="6172200"/>
            <a:ext cx="5410200" cy="457200"/>
          </a:xfrm>
          <a:prstGeom prst="rect">
            <a:avLst/>
          </a:prstGeom>
          <a:noFill/>
          <a:ln w="9525">
            <a:noFill/>
            <a:miter lim="800000"/>
            <a:headEnd/>
            <a:tailEnd/>
          </a:ln>
        </p:spPr>
        <p:txBody>
          <a:bodyPr>
            <a:spAutoFit/>
          </a:bodyPr>
          <a:lstStyle/>
          <a:p>
            <a:pPr algn="l"/>
            <a:r>
              <a:rPr lang="en-US" sz="2400" b="1">
                <a:solidFill>
                  <a:schemeClr val="bg1"/>
                </a:solidFill>
              </a:rPr>
              <a:t>http://envsci.rutgers.edu/~robock</a:t>
            </a:r>
            <a:endParaRPr lang="en-US" sz="2400">
              <a:solidFill>
                <a:schemeClr val="bg1"/>
              </a:solidFill>
              <a:latin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228600" y="914400"/>
            <a:ext cx="6705600" cy="457200"/>
          </a:xfrm>
          <a:prstGeom prst="rect">
            <a:avLst/>
          </a:prstGeom>
          <a:noFill/>
          <a:ln w="9525">
            <a:noFill/>
            <a:miter lim="800000"/>
            <a:headEnd/>
            <a:tailEnd/>
          </a:ln>
        </p:spPr>
        <p:txBody>
          <a:bodyPr>
            <a:spAutoFit/>
          </a:bodyPr>
          <a:lstStyle/>
          <a:p>
            <a:pPr algn="l"/>
            <a:r>
              <a:rPr lang="en-US" sz="2400" b="1"/>
              <a:t>Why Study Volcanic Eruptions and Climate?</a:t>
            </a:r>
          </a:p>
        </p:txBody>
      </p:sp>
      <p:sp>
        <p:nvSpPr>
          <p:cNvPr id="28675" name="Text Box 3"/>
          <p:cNvSpPr txBox="1">
            <a:spLocks noChangeArrowheads="1"/>
          </p:cNvSpPr>
          <p:nvPr/>
        </p:nvSpPr>
        <p:spPr bwMode="auto">
          <a:xfrm>
            <a:off x="304800" y="2362200"/>
            <a:ext cx="8534400" cy="1463675"/>
          </a:xfrm>
          <a:prstGeom prst="rect">
            <a:avLst/>
          </a:prstGeom>
          <a:noFill/>
          <a:ln w="9525">
            <a:noFill/>
            <a:miter lim="800000"/>
            <a:headEnd/>
            <a:tailEnd/>
          </a:ln>
        </p:spPr>
        <p:txBody>
          <a:bodyPr>
            <a:spAutoFit/>
          </a:bodyPr>
          <a:lstStyle/>
          <a:p>
            <a:pPr algn="just">
              <a:spcBef>
                <a:spcPts val="600"/>
              </a:spcBef>
            </a:pPr>
            <a:r>
              <a:rPr lang="en-US" b="1">
                <a:solidFill>
                  <a:schemeClr val="accent2"/>
                </a:solidFill>
              </a:rPr>
              <a:t>It helps us to improve climate models.</a:t>
            </a:r>
          </a:p>
          <a:p>
            <a:pPr marL="463550" lvl="2" indent="449263" algn="just">
              <a:spcBef>
                <a:spcPts val="600"/>
              </a:spcBef>
            </a:pPr>
            <a:r>
              <a:rPr lang="en-US" sz="2400" i="1"/>
              <a:t>	</a:t>
            </a:r>
            <a:r>
              <a:rPr lang="en-US" sz="1800" i="1"/>
              <a:t>Radiative and dynamic aspects of models used for other problems can be tested by these large, episodic events.</a:t>
            </a:r>
            <a:endParaRPr lang="en-US" sz="2400" i="1"/>
          </a:p>
          <a:p>
            <a:pPr marL="463550" lvl="2" indent="449263" algn="just">
              <a:spcBef>
                <a:spcPts val="600"/>
              </a:spcBef>
            </a:pPr>
            <a:endParaRPr lang="en-US" sz="1800" i="1"/>
          </a:p>
        </p:txBody>
      </p:sp>
      <p:sp>
        <p:nvSpPr>
          <p:cNvPr id="12292" name="Text Box 4"/>
          <p:cNvSpPr txBox="1">
            <a:spLocks noChangeArrowheads="1"/>
          </p:cNvSpPr>
          <p:nvPr/>
        </p:nvSpPr>
        <p:spPr bwMode="auto">
          <a:xfrm>
            <a:off x="304800" y="3886200"/>
            <a:ext cx="8458200" cy="1692275"/>
          </a:xfrm>
          <a:prstGeom prst="rect">
            <a:avLst/>
          </a:prstGeom>
          <a:noFill/>
          <a:ln w="9525">
            <a:noFill/>
            <a:miter lim="800000"/>
            <a:headEnd/>
            <a:tailEnd/>
          </a:ln>
        </p:spPr>
        <p:txBody>
          <a:bodyPr>
            <a:spAutoFit/>
          </a:bodyPr>
          <a:lstStyle/>
          <a:p>
            <a:pPr algn="just">
              <a:spcBef>
                <a:spcPts val="600"/>
              </a:spcBef>
            </a:pPr>
            <a:r>
              <a:rPr lang="en-US" b="1">
                <a:solidFill>
                  <a:schemeClr val="accent2"/>
                </a:solidFill>
              </a:rPr>
              <a:t>It allows us to make seasonal and interannual forecasts following large volcanic eruptions.</a:t>
            </a:r>
          </a:p>
          <a:p>
            <a:pPr marL="463550" lvl="2" indent="449263" algn="just">
              <a:spcBef>
                <a:spcPts val="600"/>
              </a:spcBef>
            </a:pPr>
            <a:r>
              <a:rPr lang="en-US" sz="2400" i="1"/>
              <a:t>	</a:t>
            </a:r>
            <a:r>
              <a:rPr lang="en-US" sz="1800" i="1"/>
              <a:t>Winter warming and summer cooling follow large tropical eruptions, like El Chichón (1982) and Pinatubo (1991).  Summer Indian monsoon failure will follow large high latitude eruptions.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2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p:cNvPicPr>
            <a:picLocks noChangeAspect="1" noChangeArrowheads="1"/>
          </p:cNvPicPr>
          <p:nvPr/>
        </p:nvPicPr>
        <p:blipFill>
          <a:blip r:embed="rId3" cstate="print"/>
          <a:srcRect/>
          <a:stretch>
            <a:fillRect/>
          </a:stretch>
        </p:blipFill>
        <p:spPr bwMode="auto">
          <a:xfrm>
            <a:off x="0" y="1447800"/>
            <a:ext cx="6324600" cy="5426075"/>
          </a:xfrm>
          <a:prstGeom prst="rect">
            <a:avLst/>
          </a:prstGeom>
          <a:noFill/>
          <a:ln w="9525">
            <a:noFill/>
            <a:miter lim="800000"/>
            <a:headEnd/>
            <a:tailEnd/>
          </a:ln>
        </p:spPr>
      </p:pic>
      <p:pic>
        <p:nvPicPr>
          <p:cNvPr id="1024003" name="Picture 3"/>
          <p:cNvPicPr>
            <a:picLocks noChangeAspect="1" noChangeArrowheads="1"/>
          </p:cNvPicPr>
          <p:nvPr/>
        </p:nvPicPr>
        <p:blipFill>
          <a:blip r:embed="rId4" cstate="print"/>
          <a:srcRect/>
          <a:stretch>
            <a:fillRect/>
          </a:stretch>
        </p:blipFill>
        <p:spPr bwMode="auto">
          <a:xfrm>
            <a:off x="4071938" y="0"/>
            <a:ext cx="5072062" cy="6858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240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8546" name="Text Box 2"/>
          <p:cNvSpPr txBox="1">
            <a:spLocks noChangeArrowheads="1"/>
          </p:cNvSpPr>
          <p:nvPr/>
        </p:nvSpPr>
        <p:spPr bwMode="auto">
          <a:xfrm>
            <a:off x="457200" y="838200"/>
            <a:ext cx="6400800" cy="822325"/>
          </a:xfrm>
          <a:prstGeom prst="rect">
            <a:avLst/>
          </a:prstGeom>
          <a:noFill/>
          <a:ln w="9525">
            <a:noFill/>
            <a:miter lim="800000"/>
            <a:headEnd/>
            <a:tailEnd/>
          </a:ln>
        </p:spPr>
        <p:txBody>
          <a:bodyPr>
            <a:spAutoFit/>
          </a:bodyPr>
          <a:lstStyle/>
          <a:p>
            <a:r>
              <a:rPr lang="en-US" sz="2400" b="1">
                <a:solidFill>
                  <a:schemeClr val="accent2"/>
                </a:solidFill>
              </a:rPr>
              <a:t>And why was the winter of 1783-1784 so cold over Europe and North America?</a:t>
            </a:r>
          </a:p>
        </p:txBody>
      </p:sp>
      <p:sp>
        <p:nvSpPr>
          <p:cNvPr id="108547" name="Text Box 3"/>
          <p:cNvSpPr txBox="1">
            <a:spLocks noChangeArrowheads="1"/>
          </p:cNvSpPr>
          <p:nvPr/>
        </p:nvSpPr>
        <p:spPr bwMode="auto">
          <a:xfrm>
            <a:off x="533400" y="2379663"/>
            <a:ext cx="7772400" cy="1735137"/>
          </a:xfrm>
          <a:prstGeom prst="rect">
            <a:avLst/>
          </a:prstGeom>
          <a:noFill/>
          <a:ln w="9525">
            <a:noFill/>
            <a:miter lim="800000"/>
            <a:headEnd/>
            <a:tailEnd/>
          </a:ln>
        </p:spPr>
        <p:txBody>
          <a:bodyPr>
            <a:spAutoFit/>
          </a:bodyPr>
          <a:lstStyle/>
          <a:p>
            <a:pPr marL="457200" indent="-457200" algn="l"/>
            <a:r>
              <a:rPr lang="en-US" sz="2400"/>
              <a:t>If it was caused by the eruption, was it a negative mode of the Arctic Oscillation caused by radiative forcing from stratospheric aerosols?</a:t>
            </a:r>
          </a:p>
          <a:p>
            <a:pPr marL="457200" indent="-457200" algn="l"/>
            <a:r>
              <a:rPr lang="en-US" sz="2400">
                <a:solidFill>
                  <a:schemeClr val="accent2"/>
                </a:solidFill>
              </a:rPr>
              <a:t>[NO]</a:t>
            </a:r>
          </a:p>
        </p:txBody>
      </p:sp>
    </p:spTree>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9570" name="Text Box 2"/>
          <p:cNvSpPr txBox="1">
            <a:spLocks noChangeArrowheads="1"/>
          </p:cNvSpPr>
          <p:nvPr/>
        </p:nvSpPr>
        <p:spPr bwMode="auto">
          <a:xfrm>
            <a:off x="228600" y="1371600"/>
            <a:ext cx="4191000" cy="2225675"/>
          </a:xfrm>
          <a:prstGeom prst="rect">
            <a:avLst/>
          </a:prstGeom>
          <a:noFill/>
          <a:ln w="9525">
            <a:noFill/>
            <a:miter lim="800000"/>
            <a:headEnd/>
            <a:tailEnd/>
          </a:ln>
        </p:spPr>
        <p:txBody>
          <a:bodyPr>
            <a:spAutoFit/>
          </a:bodyPr>
          <a:lstStyle/>
          <a:p>
            <a:r>
              <a:rPr lang="en-US"/>
              <a:t>Radiative forcing (W/m</a:t>
            </a:r>
            <a:r>
              <a:rPr lang="en-US" baseline="30000"/>
              <a:t>2</a:t>
            </a:r>
            <a:r>
              <a:rPr lang="en-US"/>
              <a:t>)</a:t>
            </a:r>
          </a:p>
          <a:p>
            <a:r>
              <a:rPr lang="en-US"/>
              <a:t>was maximum in fall of 1783,</a:t>
            </a:r>
          </a:p>
          <a:p>
            <a:r>
              <a:rPr lang="en-US"/>
              <a:t>with strong latitudinal gradient,</a:t>
            </a:r>
          </a:p>
          <a:p>
            <a:r>
              <a:rPr lang="en-US"/>
              <a:t>but little forcing or latitudinal</a:t>
            </a:r>
          </a:p>
          <a:p>
            <a:r>
              <a:rPr lang="en-US"/>
              <a:t>gradient in winter of 1783-1784.</a:t>
            </a:r>
          </a:p>
        </p:txBody>
      </p:sp>
      <p:pic>
        <p:nvPicPr>
          <p:cNvPr id="109571" name="Picture 3"/>
          <p:cNvPicPr>
            <a:picLocks noChangeAspect="1" noChangeArrowheads="1"/>
          </p:cNvPicPr>
          <p:nvPr/>
        </p:nvPicPr>
        <p:blipFill>
          <a:blip r:embed="rId3" cstate="print"/>
          <a:srcRect l="14684" t="7156" r="8354" b="7782"/>
          <a:stretch>
            <a:fillRect/>
          </a:stretch>
        </p:blipFill>
        <p:spPr bwMode="auto">
          <a:xfrm>
            <a:off x="4759325" y="0"/>
            <a:ext cx="4384675"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0594" name="Picture 2"/>
          <p:cNvPicPr>
            <a:picLocks noChangeAspect="1" noChangeArrowheads="1"/>
          </p:cNvPicPr>
          <p:nvPr/>
        </p:nvPicPr>
        <p:blipFill>
          <a:blip r:embed="rId3" cstate="print"/>
          <a:srcRect l="3934" t="6738" r="9938"/>
          <a:stretch>
            <a:fillRect/>
          </a:stretch>
        </p:blipFill>
        <p:spPr bwMode="auto">
          <a:xfrm>
            <a:off x="0" y="-152400"/>
            <a:ext cx="9144000" cy="69977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1618" name="Picture 1" descr="Figure_1_a_b_final.eps"/>
          <p:cNvPicPr>
            <a:picLocks noChangeAspect="1" noChangeArrowheads="1"/>
          </p:cNvPicPr>
          <p:nvPr/>
        </p:nvPicPr>
        <p:blipFill>
          <a:blip r:embed="rId3" cstate="print"/>
          <a:srcRect b="49483"/>
          <a:stretch>
            <a:fillRect/>
          </a:stretch>
        </p:blipFill>
        <p:spPr bwMode="auto">
          <a:xfrm>
            <a:off x="762000" y="381000"/>
            <a:ext cx="7315200" cy="5715000"/>
          </a:xfrm>
          <a:prstGeom prst="rect">
            <a:avLst/>
          </a:prstGeom>
          <a:solidFill>
            <a:schemeClr val="bg1"/>
          </a:solidFill>
          <a:ln w="9525">
            <a:solidFill>
              <a:schemeClr val="bg1"/>
            </a:solidFill>
            <a:miter lim="800000"/>
            <a:headEnd/>
            <a:tailEnd/>
          </a:ln>
        </p:spPr>
      </p:pic>
      <p:sp>
        <p:nvSpPr>
          <p:cNvPr id="111619" name="TextBox 2"/>
          <p:cNvSpPr txBox="1">
            <a:spLocks noChangeArrowheads="1"/>
          </p:cNvSpPr>
          <p:nvPr/>
        </p:nvSpPr>
        <p:spPr bwMode="auto">
          <a:xfrm>
            <a:off x="1981200" y="6400800"/>
            <a:ext cx="4191000" cy="338138"/>
          </a:xfrm>
          <a:prstGeom prst="rect">
            <a:avLst/>
          </a:prstGeom>
          <a:noFill/>
          <a:ln w="9525">
            <a:noFill/>
            <a:miter lim="800000"/>
            <a:headEnd/>
            <a:tailEnd/>
          </a:ln>
        </p:spPr>
        <p:txBody>
          <a:bodyPr>
            <a:spAutoFit/>
          </a:bodyPr>
          <a:lstStyle/>
          <a:p>
            <a:r>
              <a:rPr lang="en-US" sz="1600">
                <a:solidFill>
                  <a:srgbClr val="FFFF00"/>
                </a:solidFill>
              </a:rPr>
              <a:t>Schmidt et al. (2012, </a:t>
            </a:r>
            <a:r>
              <a:rPr lang="en-US" sz="1600" i="1">
                <a:solidFill>
                  <a:srgbClr val="FFFF00"/>
                </a:solidFill>
              </a:rPr>
              <a:t>JGR</a:t>
            </a:r>
            <a:r>
              <a:rPr lang="en-US" sz="1600">
                <a:solidFill>
                  <a:srgbClr val="FFFF00"/>
                </a:solidFill>
              </a:rPr>
              <a:t>, in press) </a:t>
            </a:r>
          </a:p>
        </p:txBody>
      </p:sp>
    </p:spTree>
  </p:cSld>
  <p:clrMapOvr>
    <a:masterClrMapping/>
  </p:clrMapOvr>
  <p:transition spd="slow"/>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2642" name="Picture 1" descr="Figure_1_a_b_final.eps"/>
          <p:cNvPicPr>
            <a:picLocks noChangeAspect="1" noChangeArrowheads="1"/>
          </p:cNvPicPr>
          <p:nvPr/>
        </p:nvPicPr>
        <p:blipFill>
          <a:blip r:embed="rId3" cstate="print"/>
          <a:srcRect t="49442"/>
          <a:stretch>
            <a:fillRect/>
          </a:stretch>
        </p:blipFill>
        <p:spPr bwMode="auto">
          <a:xfrm>
            <a:off x="838200" y="685800"/>
            <a:ext cx="7010400" cy="5486400"/>
          </a:xfrm>
          <a:prstGeom prst="rect">
            <a:avLst/>
          </a:prstGeom>
          <a:solidFill>
            <a:schemeClr val="bg1"/>
          </a:solidFill>
          <a:ln w="9525">
            <a:solidFill>
              <a:schemeClr val="bg1"/>
            </a:solidFill>
            <a:miter lim="800000"/>
            <a:headEnd/>
            <a:tailEnd/>
          </a:ln>
        </p:spPr>
      </p:pic>
      <p:sp>
        <p:nvSpPr>
          <p:cNvPr id="112643" name="TextBox 2"/>
          <p:cNvSpPr txBox="1">
            <a:spLocks noChangeArrowheads="1"/>
          </p:cNvSpPr>
          <p:nvPr/>
        </p:nvSpPr>
        <p:spPr bwMode="auto">
          <a:xfrm>
            <a:off x="1981200" y="6400800"/>
            <a:ext cx="4191000" cy="338138"/>
          </a:xfrm>
          <a:prstGeom prst="rect">
            <a:avLst/>
          </a:prstGeom>
          <a:noFill/>
          <a:ln w="9525">
            <a:noFill/>
            <a:miter lim="800000"/>
            <a:headEnd/>
            <a:tailEnd/>
          </a:ln>
        </p:spPr>
        <p:txBody>
          <a:bodyPr>
            <a:spAutoFit/>
          </a:bodyPr>
          <a:lstStyle/>
          <a:p>
            <a:r>
              <a:rPr lang="en-US" sz="1600">
                <a:solidFill>
                  <a:srgbClr val="FFFF00"/>
                </a:solidFill>
              </a:rPr>
              <a:t>Schmidt et al. (2012, </a:t>
            </a:r>
            <a:r>
              <a:rPr lang="en-US" sz="1600" i="1">
                <a:solidFill>
                  <a:srgbClr val="FFFF00"/>
                </a:solidFill>
              </a:rPr>
              <a:t>JGR</a:t>
            </a:r>
            <a:r>
              <a:rPr lang="en-US" sz="1600">
                <a:solidFill>
                  <a:srgbClr val="FFFF00"/>
                </a:solidFill>
              </a:rPr>
              <a:t>, in press) </a:t>
            </a:r>
          </a:p>
        </p:txBody>
      </p:sp>
    </p:spTree>
  </p:cSld>
  <p:clrMapOvr>
    <a:masterClrMapping/>
  </p:clrMapOvr>
  <p:transition spd="slow"/>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ext Box 2"/>
          <p:cNvSpPr txBox="1">
            <a:spLocks noChangeArrowheads="1"/>
          </p:cNvSpPr>
          <p:nvPr/>
        </p:nvSpPr>
        <p:spPr bwMode="auto">
          <a:xfrm>
            <a:off x="457200" y="838200"/>
            <a:ext cx="6400800" cy="822325"/>
          </a:xfrm>
          <a:prstGeom prst="rect">
            <a:avLst/>
          </a:prstGeom>
          <a:noFill/>
          <a:ln w="9525">
            <a:noFill/>
            <a:miter lim="800000"/>
            <a:headEnd/>
            <a:tailEnd/>
          </a:ln>
        </p:spPr>
        <p:txBody>
          <a:bodyPr>
            <a:spAutoFit/>
          </a:bodyPr>
          <a:lstStyle/>
          <a:p>
            <a:r>
              <a:rPr lang="en-US" sz="2400" b="1">
                <a:solidFill>
                  <a:schemeClr val="hlink"/>
                </a:solidFill>
              </a:rPr>
              <a:t>Why was the summer of 1783 so warm</a:t>
            </a:r>
            <a:br>
              <a:rPr lang="en-US" sz="2400" b="1">
                <a:solidFill>
                  <a:schemeClr val="hlink"/>
                </a:solidFill>
              </a:rPr>
            </a:br>
            <a:r>
              <a:rPr lang="en-US" sz="2400" b="1">
                <a:solidFill>
                  <a:schemeClr val="hlink"/>
                </a:solidFill>
              </a:rPr>
              <a:t>over Europe?</a:t>
            </a:r>
          </a:p>
        </p:txBody>
      </p:sp>
      <p:sp>
        <p:nvSpPr>
          <p:cNvPr id="113667" name="Text Box 3"/>
          <p:cNvSpPr txBox="1">
            <a:spLocks noChangeArrowheads="1"/>
          </p:cNvSpPr>
          <p:nvPr/>
        </p:nvSpPr>
        <p:spPr bwMode="auto">
          <a:xfrm>
            <a:off x="533400" y="2133600"/>
            <a:ext cx="7772400" cy="3560763"/>
          </a:xfrm>
          <a:prstGeom prst="rect">
            <a:avLst/>
          </a:prstGeom>
          <a:noFill/>
          <a:ln w="9525">
            <a:noFill/>
            <a:miter lim="800000"/>
            <a:headEnd/>
            <a:tailEnd/>
          </a:ln>
        </p:spPr>
        <p:txBody>
          <a:bodyPr>
            <a:spAutoFit/>
          </a:bodyPr>
          <a:lstStyle/>
          <a:p>
            <a:pPr marL="457200" indent="-457200" algn="l"/>
            <a:r>
              <a:rPr lang="en-US" sz="2400"/>
              <a:t>If it was caused by the eruption, there are several possibilities:</a:t>
            </a:r>
          </a:p>
          <a:p>
            <a:pPr marL="457200" indent="-457200" algn="l"/>
            <a:r>
              <a:rPr lang="en-US" sz="2400">
                <a:solidFill>
                  <a:schemeClr val="hlink"/>
                </a:solidFill>
              </a:rPr>
              <a:t>1.   </a:t>
            </a:r>
            <a:r>
              <a:rPr lang="en-US" sz="2400" b="1">
                <a:solidFill>
                  <a:schemeClr val="hlink"/>
                </a:solidFill>
              </a:rPr>
              <a:t>Circulation anomalies</a:t>
            </a:r>
            <a:r>
              <a:rPr lang="en-US" sz="2400">
                <a:solidFill>
                  <a:schemeClr val="hlink"/>
                </a:solidFill>
              </a:rPr>
              <a:t> induced by radiative forcing from volcanic gases and aerosols.</a:t>
            </a:r>
          </a:p>
          <a:p>
            <a:pPr marL="457200" indent="-457200" algn="l"/>
            <a:r>
              <a:rPr lang="en-US" sz="2400"/>
              <a:t>2.  Somehow radiative anomalies from the </a:t>
            </a:r>
            <a:r>
              <a:rPr lang="en-US" sz="2400" b="1"/>
              <a:t>sulfate aerosols</a:t>
            </a:r>
            <a:r>
              <a:rPr lang="en-US" sz="2400"/>
              <a:t> caused warming.</a:t>
            </a:r>
          </a:p>
          <a:p>
            <a:pPr marL="457200" indent="-457200" algn="l"/>
            <a:r>
              <a:rPr lang="en-US" sz="2400">
                <a:solidFill>
                  <a:schemeClr val="hlink"/>
                </a:solidFill>
              </a:rPr>
              <a:t>3.  </a:t>
            </a:r>
            <a:r>
              <a:rPr lang="en-US" sz="2400" b="1">
                <a:solidFill>
                  <a:schemeClr val="hlink"/>
                </a:solidFill>
              </a:rPr>
              <a:t>SO</a:t>
            </a:r>
            <a:r>
              <a:rPr lang="en-US" sz="2400" b="1" baseline="-25000">
                <a:solidFill>
                  <a:schemeClr val="hlink"/>
                </a:solidFill>
              </a:rPr>
              <a:t>2</a:t>
            </a:r>
            <a:r>
              <a:rPr lang="en-US" sz="2400">
                <a:solidFill>
                  <a:schemeClr val="hlink"/>
                </a:solidFill>
              </a:rPr>
              <a:t> that had not converted to aerosols acted as a greenhouse gas.</a:t>
            </a:r>
          </a:p>
        </p:txBody>
      </p:sp>
    </p:spTree>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Santorini Chapman conference Fig 11"/>
          <p:cNvPicPr>
            <a:picLocks noChangeAspect="1" noChangeArrowheads="1"/>
          </p:cNvPicPr>
          <p:nvPr/>
        </p:nvPicPr>
        <p:blipFill>
          <a:blip r:embed="rId3" cstate="print"/>
          <a:srcRect/>
          <a:stretch>
            <a:fillRect/>
          </a:stretch>
        </p:blipFill>
        <p:spPr bwMode="auto">
          <a:xfrm>
            <a:off x="685800" y="228600"/>
            <a:ext cx="7772400" cy="4733925"/>
          </a:xfrm>
          <a:prstGeom prst="rect">
            <a:avLst/>
          </a:prstGeom>
          <a:noFill/>
          <a:ln w="9525">
            <a:noFill/>
            <a:miter lim="800000"/>
            <a:headEnd/>
            <a:tailEnd/>
          </a:ln>
        </p:spPr>
      </p:pic>
      <p:sp>
        <p:nvSpPr>
          <p:cNvPr id="114691" name="Text Box 3"/>
          <p:cNvSpPr txBox="1">
            <a:spLocks noChangeArrowheads="1"/>
          </p:cNvSpPr>
          <p:nvPr/>
        </p:nvSpPr>
        <p:spPr bwMode="auto">
          <a:xfrm>
            <a:off x="914400" y="5105400"/>
            <a:ext cx="7391400" cy="762000"/>
          </a:xfrm>
          <a:prstGeom prst="rect">
            <a:avLst/>
          </a:prstGeom>
          <a:noFill/>
          <a:ln w="9525">
            <a:noFill/>
            <a:miter lim="800000"/>
            <a:headEnd/>
            <a:tailEnd/>
          </a:ln>
        </p:spPr>
        <p:txBody>
          <a:bodyPr>
            <a:spAutoFit/>
          </a:bodyPr>
          <a:lstStyle/>
          <a:p>
            <a:pPr eaLnBrk="1" hangingPunct="1">
              <a:spcBef>
                <a:spcPct val="0"/>
              </a:spcBef>
            </a:pPr>
            <a:r>
              <a:rPr lang="en-US" sz="2200">
                <a:solidFill>
                  <a:schemeClr val="accent2"/>
                </a:solidFill>
              </a:rPr>
              <a:t>Frequency of southerly weather type in July</a:t>
            </a:r>
            <a:br>
              <a:rPr lang="en-US" sz="2200">
                <a:solidFill>
                  <a:schemeClr val="accent2"/>
                </a:solidFill>
              </a:rPr>
            </a:br>
            <a:r>
              <a:rPr lang="en-US" sz="2200">
                <a:solidFill>
                  <a:schemeClr val="accent2"/>
                </a:solidFill>
              </a:rPr>
              <a:t>for the British Isles.  Data from Kington (1988).</a:t>
            </a:r>
          </a:p>
        </p:txBody>
      </p:sp>
      <p:sp>
        <p:nvSpPr>
          <p:cNvPr id="114692" name="Text Box 4"/>
          <p:cNvSpPr txBox="1">
            <a:spLocks noChangeArrowheads="1"/>
          </p:cNvSpPr>
          <p:nvPr/>
        </p:nvSpPr>
        <p:spPr bwMode="auto">
          <a:xfrm>
            <a:off x="2057400" y="6477000"/>
            <a:ext cx="4191000" cy="336550"/>
          </a:xfrm>
          <a:prstGeom prst="rect">
            <a:avLst/>
          </a:prstGeom>
          <a:noFill/>
          <a:ln w="9525">
            <a:noFill/>
            <a:miter lim="800000"/>
            <a:headEnd/>
            <a:tailEnd/>
          </a:ln>
        </p:spPr>
        <p:txBody>
          <a:bodyPr>
            <a:spAutoFit/>
          </a:bodyPr>
          <a:lstStyle/>
          <a:p>
            <a:r>
              <a:rPr lang="en-US" sz="1600">
                <a:solidFill>
                  <a:schemeClr val="bg1"/>
                </a:solidFill>
              </a:rPr>
              <a:t>Fig. 11 from Thordarson and Self (2003)</a:t>
            </a:r>
          </a:p>
        </p:txBody>
      </p:sp>
    </p:spTree>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p:cNvPicPr>
            <a:picLocks noChangeAspect="1" noChangeArrowheads="1"/>
          </p:cNvPicPr>
          <p:nvPr/>
        </p:nvPicPr>
        <p:blipFill>
          <a:blip r:embed="rId3" cstate="print"/>
          <a:srcRect l="5367" t="10127" r="11270"/>
          <a:stretch>
            <a:fillRect/>
          </a:stretch>
        </p:blipFill>
        <p:spPr bwMode="auto">
          <a:xfrm>
            <a:off x="0" y="-31750"/>
            <a:ext cx="9144000" cy="6965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3" cstate="print"/>
          <a:srcRect l="5278" t="10597" r="11360" b="708"/>
          <a:stretch>
            <a:fillRect/>
          </a:stretch>
        </p:blipFill>
        <p:spPr bwMode="auto">
          <a:xfrm>
            <a:off x="-7938" y="0"/>
            <a:ext cx="9144001" cy="6873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p:cNvPicPr>
            <a:picLocks noChangeAspect="1" noChangeArrowheads="1"/>
          </p:cNvPicPr>
          <p:nvPr/>
        </p:nvPicPr>
        <p:blipFill>
          <a:blip r:embed="rId3" cstate="print"/>
          <a:srcRect/>
          <a:stretch>
            <a:fillRect/>
          </a:stretch>
        </p:blipFill>
        <p:spPr bwMode="auto">
          <a:xfrm>
            <a:off x="119063" y="304800"/>
            <a:ext cx="4530725" cy="5638800"/>
          </a:xfrm>
          <a:prstGeom prst="rect">
            <a:avLst/>
          </a:prstGeom>
          <a:noFill/>
          <a:ln w="9525">
            <a:noFill/>
            <a:miter lim="800000"/>
            <a:headEnd/>
            <a:tailEnd/>
          </a:ln>
        </p:spPr>
      </p:pic>
      <p:pic>
        <p:nvPicPr>
          <p:cNvPr id="29699" name="Picture 5"/>
          <p:cNvPicPr>
            <a:picLocks noChangeAspect="1" noChangeArrowheads="1"/>
          </p:cNvPicPr>
          <p:nvPr/>
        </p:nvPicPr>
        <p:blipFill>
          <a:blip r:embed="rId4" cstate="print"/>
          <a:srcRect/>
          <a:stretch>
            <a:fillRect/>
          </a:stretch>
        </p:blipFill>
        <p:spPr bwMode="auto">
          <a:xfrm>
            <a:off x="4784725" y="304800"/>
            <a:ext cx="4249738" cy="541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a:blip r:embed="rId3" cstate="print"/>
          <a:srcRect l="4419" t="5733" r="11130" b="516"/>
          <a:stretch>
            <a:fillRect/>
          </a:stretch>
        </p:blipFill>
        <p:spPr bwMode="auto">
          <a:xfrm>
            <a:off x="-76200" y="-381000"/>
            <a:ext cx="9228138" cy="7239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ChangeArrowheads="1"/>
          </p:cNvSpPr>
          <p:nvPr/>
        </p:nvSpPr>
        <p:spPr bwMode="auto">
          <a:xfrm>
            <a:off x="381000" y="2819400"/>
            <a:ext cx="8337550" cy="3354388"/>
          </a:xfrm>
          <a:prstGeom prst="rect">
            <a:avLst/>
          </a:prstGeom>
          <a:noFill/>
          <a:ln w="9525">
            <a:noFill/>
            <a:miter lim="800000"/>
            <a:headEnd/>
            <a:tailEnd/>
          </a:ln>
        </p:spPr>
        <p:txBody>
          <a:bodyPr anchor="ctr">
            <a:spAutoFit/>
          </a:bodyPr>
          <a:lstStyle/>
          <a:p>
            <a:pPr algn="l"/>
            <a:r>
              <a:rPr lang="ja-JP" altLang="en-US">
                <a:cs typeface="Times New Roman" pitchFamily="18" charset="0"/>
              </a:rPr>
              <a:t>“</a:t>
            </a:r>
            <a:r>
              <a:rPr lang="en-US" altLang="ja-JP">
                <a:cs typeface="Times New Roman" pitchFamily="18" charset="0"/>
              </a:rPr>
              <a:t>The inundation of 1783 was not sufficient, great part of the lands therefore could not be sown for want of being watered, and another part was in the same predicament for want of seed.  In 1784, the Nile again did not rise to the favorable height, and the dearth immediately became excessive.  Soon after the end of November, the famine carried off, at Cairo, nearly as many as the plague; the streets, which before were full of beggars, now afforded not a single one: all had perished or deserted the city.</a:t>
            </a:r>
            <a:r>
              <a:rPr lang="ja-JP" altLang="en-US">
                <a:cs typeface="Times New Roman" pitchFamily="18" charset="0"/>
              </a:rPr>
              <a:t>”</a:t>
            </a:r>
            <a:r>
              <a:rPr lang="en-US" altLang="ja-JP" sz="1800">
                <a:cs typeface="Times New Roman" pitchFamily="18" charset="0"/>
              </a:rPr>
              <a:t>   </a:t>
            </a:r>
          </a:p>
          <a:p>
            <a:pPr algn="l"/>
            <a:r>
              <a:rPr lang="en-US" sz="1800">
                <a:cs typeface="Times New Roman" pitchFamily="18" charset="0"/>
              </a:rPr>
              <a:t>By January 1785, 1/6 of the population of Egypt had either died or left the country in the previous two years.  </a:t>
            </a:r>
          </a:p>
        </p:txBody>
      </p:sp>
      <p:sp>
        <p:nvSpPr>
          <p:cNvPr id="118787" name="Rectangle 3"/>
          <p:cNvSpPr>
            <a:spLocks noChangeArrowheads="1"/>
          </p:cNvSpPr>
          <p:nvPr/>
        </p:nvSpPr>
        <p:spPr bwMode="auto">
          <a:xfrm>
            <a:off x="152400" y="685800"/>
            <a:ext cx="5943600" cy="1938338"/>
          </a:xfrm>
          <a:prstGeom prst="rect">
            <a:avLst/>
          </a:prstGeom>
          <a:noFill/>
          <a:ln w="9525">
            <a:noFill/>
            <a:miter lim="800000"/>
            <a:headEnd/>
            <a:tailEnd/>
          </a:ln>
        </p:spPr>
        <p:txBody>
          <a:bodyPr anchor="ctr">
            <a:spAutoFit/>
          </a:bodyPr>
          <a:lstStyle/>
          <a:p>
            <a:r>
              <a:rPr lang="en-US">
                <a:solidFill>
                  <a:schemeClr val="accent2"/>
                </a:solidFill>
                <a:cs typeface="Times New Roman" pitchFamily="18" charset="0"/>
              </a:rPr>
              <a:t>Constantin-François de Chasseboeuf,</a:t>
            </a:r>
            <a:br>
              <a:rPr lang="en-US">
                <a:solidFill>
                  <a:schemeClr val="accent2"/>
                </a:solidFill>
                <a:cs typeface="Times New Roman" pitchFamily="18" charset="0"/>
              </a:rPr>
            </a:br>
            <a:r>
              <a:rPr lang="en-US" b="1">
                <a:solidFill>
                  <a:schemeClr val="accent2"/>
                </a:solidFill>
                <a:cs typeface="Times New Roman" pitchFamily="18" charset="0"/>
              </a:rPr>
              <a:t>Comte de Volney</a:t>
            </a:r>
            <a:r>
              <a:rPr lang="en-US">
                <a:solidFill>
                  <a:schemeClr val="accent2"/>
                </a:solidFill>
                <a:cs typeface="Times New Roman" pitchFamily="18" charset="0"/>
              </a:rPr>
              <a:t/>
            </a:r>
            <a:br>
              <a:rPr lang="en-US">
                <a:solidFill>
                  <a:schemeClr val="accent2"/>
                </a:solidFill>
                <a:cs typeface="Times New Roman" pitchFamily="18" charset="0"/>
              </a:rPr>
            </a:br>
            <a:r>
              <a:rPr lang="en-US" i="1">
                <a:solidFill>
                  <a:schemeClr val="accent2"/>
                </a:solidFill>
                <a:cs typeface="Times New Roman" pitchFamily="18" charset="0"/>
              </a:rPr>
              <a:t>Travels through Syria and Egypt, in the years 1783, 1784, and 1785, Vol. I, </a:t>
            </a:r>
            <a:r>
              <a:rPr lang="en-US">
                <a:solidFill>
                  <a:schemeClr val="accent2"/>
                </a:solidFill>
                <a:cs typeface="Times New Roman" pitchFamily="18" charset="0"/>
              </a:rPr>
              <a:t>Dublin, 258 pp. (1788), reports on the famine in Cairo and the annual flood (inundation) of the Nile River.</a:t>
            </a:r>
            <a:endParaRPr lang="en-US">
              <a:solidFill>
                <a:schemeClr val="accent2"/>
              </a:solidFill>
            </a:endParaRPr>
          </a:p>
        </p:txBody>
      </p:sp>
      <p:sp>
        <p:nvSpPr>
          <p:cNvPr id="118788" name="Text Box 4"/>
          <p:cNvSpPr txBox="1">
            <a:spLocks noChangeArrowheads="1"/>
          </p:cNvSpPr>
          <p:nvPr/>
        </p:nvSpPr>
        <p:spPr bwMode="auto">
          <a:xfrm>
            <a:off x="1849438" y="6294438"/>
            <a:ext cx="6000750" cy="244475"/>
          </a:xfrm>
          <a:prstGeom prst="rect">
            <a:avLst/>
          </a:prstGeom>
          <a:noFill/>
          <a:ln w="38100">
            <a:noFill/>
            <a:miter lim="800000"/>
            <a:headEnd/>
            <a:tailEnd type="none" w="lg" len="lg"/>
          </a:ln>
        </p:spPr>
        <p:txBody>
          <a:bodyPr>
            <a:spAutoFit/>
          </a:bodyPr>
          <a:lstStyle/>
          <a:p>
            <a:r>
              <a:rPr lang="en-US" sz="1000">
                <a:solidFill>
                  <a:schemeClr val="bg1"/>
                </a:solidFill>
              </a:rPr>
              <a:t>http://www.academie-francaise.fr/images/immortels/portraits/volney.jpg</a:t>
            </a:r>
          </a:p>
        </p:txBody>
      </p:sp>
      <p:pic>
        <p:nvPicPr>
          <p:cNvPr id="118789" name="Picture 5" descr="volney"/>
          <p:cNvPicPr>
            <a:picLocks noChangeAspect="1" noChangeArrowheads="1"/>
          </p:cNvPicPr>
          <p:nvPr/>
        </p:nvPicPr>
        <p:blipFill>
          <a:blip r:embed="rId3" cstate="print"/>
          <a:srcRect/>
          <a:stretch>
            <a:fillRect/>
          </a:stretch>
        </p:blipFill>
        <p:spPr bwMode="auto">
          <a:xfrm>
            <a:off x="6167438" y="122238"/>
            <a:ext cx="2163762" cy="24653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ext Box 2"/>
          <p:cNvSpPr txBox="1">
            <a:spLocks noChangeArrowheads="1"/>
          </p:cNvSpPr>
          <p:nvPr/>
        </p:nvSpPr>
        <p:spPr bwMode="auto">
          <a:xfrm>
            <a:off x="228600" y="2054225"/>
            <a:ext cx="8686800" cy="3508375"/>
          </a:xfrm>
          <a:prstGeom prst="rect">
            <a:avLst/>
          </a:prstGeom>
          <a:noFill/>
          <a:ln w="9525">
            <a:noFill/>
            <a:miter lim="800000"/>
            <a:headEnd/>
            <a:tailEnd/>
          </a:ln>
        </p:spPr>
        <p:txBody>
          <a:bodyPr>
            <a:spAutoFit/>
          </a:bodyPr>
          <a:lstStyle/>
          <a:p>
            <a:r>
              <a:rPr lang="en-US" sz="2800" b="1"/>
              <a:t>FAMINE IN INDIA AND CHINA IN 1783</a:t>
            </a:r>
          </a:p>
          <a:p>
            <a:pPr>
              <a:spcBef>
                <a:spcPct val="100000"/>
              </a:spcBef>
            </a:pPr>
            <a:r>
              <a:rPr lang="en-US" sz="2800">
                <a:solidFill>
                  <a:schemeClr val="accent2"/>
                </a:solidFill>
              </a:rPr>
              <a:t>The Chalisa Famine devastated India as the monsoon failed in the summer of 1783.</a:t>
            </a:r>
          </a:p>
          <a:p>
            <a:pPr>
              <a:spcBef>
                <a:spcPct val="100000"/>
              </a:spcBef>
            </a:pPr>
            <a:r>
              <a:rPr lang="en-US" sz="2800"/>
              <a:t>There was also the Great Tenmei Famine in Japan in 1783-1787, which was locally exacerbated by the Mount Asama eruption of 1783.</a:t>
            </a:r>
          </a:p>
        </p:txBody>
      </p:sp>
    </p:spTree>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ext Box 2"/>
          <p:cNvSpPr txBox="1">
            <a:spLocks noChangeArrowheads="1"/>
          </p:cNvSpPr>
          <p:nvPr/>
        </p:nvSpPr>
        <p:spPr bwMode="auto">
          <a:xfrm>
            <a:off x="381000" y="2057400"/>
            <a:ext cx="8610600" cy="2794000"/>
          </a:xfrm>
          <a:prstGeom prst="rect">
            <a:avLst/>
          </a:prstGeom>
          <a:noFill/>
          <a:ln w="9525">
            <a:noFill/>
            <a:miter lim="800000"/>
            <a:headEnd/>
            <a:tailEnd/>
          </a:ln>
        </p:spPr>
        <p:txBody>
          <a:bodyPr>
            <a:spAutoFit/>
          </a:bodyPr>
          <a:lstStyle/>
          <a:p>
            <a:pPr algn="l">
              <a:spcBef>
                <a:spcPct val="80000"/>
              </a:spcBef>
              <a:tabLst>
                <a:tab pos="1371600" algn="l"/>
                <a:tab pos="4572000" algn="l"/>
              </a:tabLst>
            </a:pPr>
            <a:r>
              <a:rPr lang="en-US" sz="2400"/>
              <a:t>There have been three major high latitude eruptions in the past 2000 years:</a:t>
            </a:r>
          </a:p>
          <a:p>
            <a:pPr algn="l">
              <a:spcBef>
                <a:spcPct val="80000"/>
              </a:spcBef>
              <a:tabLst>
                <a:tab pos="1371600" algn="l"/>
                <a:tab pos="4572000" algn="l"/>
              </a:tabLst>
            </a:pPr>
            <a:r>
              <a:rPr lang="en-US" sz="2400">
                <a:solidFill>
                  <a:schemeClr val="accent2"/>
                </a:solidFill>
              </a:rPr>
              <a:t>939	Eldgjá, Iceland - </a:t>
            </a:r>
            <a:r>
              <a:rPr lang="en-US" sz="2400" u="sng">
                <a:solidFill>
                  <a:schemeClr val="accent2"/>
                </a:solidFill>
              </a:rPr>
              <a:t>Tropospheric and stratospheric</a:t>
            </a:r>
            <a:r>
              <a:rPr lang="en-US" sz="2400">
                <a:solidFill>
                  <a:schemeClr val="accent2"/>
                </a:solidFill>
              </a:rPr>
              <a:t> </a:t>
            </a:r>
          </a:p>
          <a:p>
            <a:pPr algn="l">
              <a:spcBef>
                <a:spcPct val="80000"/>
              </a:spcBef>
              <a:tabLst>
                <a:tab pos="1371600" algn="l"/>
                <a:tab pos="4572000" algn="l"/>
              </a:tabLst>
            </a:pPr>
            <a:r>
              <a:rPr lang="en-US" sz="2400"/>
              <a:t>1783-84	Lakagígar (Laki), Iceland - </a:t>
            </a:r>
            <a:r>
              <a:rPr lang="en-US" sz="2400" u="sng"/>
              <a:t>Same as Eldgjá</a:t>
            </a:r>
          </a:p>
          <a:p>
            <a:pPr algn="l">
              <a:spcBef>
                <a:spcPct val="80000"/>
              </a:spcBef>
              <a:tabLst>
                <a:tab pos="1371600" algn="l"/>
                <a:tab pos="4572000" algn="l"/>
              </a:tabLst>
            </a:pPr>
            <a:r>
              <a:rPr lang="en-US" sz="2400">
                <a:solidFill>
                  <a:schemeClr val="accent2"/>
                </a:solidFill>
              </a:rPr>
              <a:t>1912	Novarupta (Katmai), Alaska - </a:t>
            </a:r>
            <a:r>
              <a:rPr lang="en-US" sz="2400" u="sng">
                <a:solidFill>
                  <a:schemeClr val="accent2"/>
                </a:solidFill>
              </a:rPr>
              <a:t>Stratospheric only</a:t>
            </a:r>
          </a:p>
        </p:txBody>
      </p:sp>
      <p:sp>
        <p:nvSpPr>
          <p:cNvPr id="120835" name="Text Box 3"/>
          <p:cNvSpPr txBox="1">
            <a:spLocks noChangeArrowheads="1"/>
          </p:cNvSpPr>
          <p:nvPr/>
        </p:nvSpPr>
        <p:spPr bwMode="auto">
          <a:xfrm>
            <a:off x="304800" y="838200"/>
            <a:ext cx="6781800" cy="946150"/>
          </a:xfrm>
          <a:prstGeom prst="rect">
            <a:avLst/>
          </a:prstGeom>
          <a:noFill/>
          <a:ln w="9525">
            <a:noFill/>
            <a:miter lim="800000"/>
            <a:headEnd/>
            <a:tailEnd/>
          </a:ln>
        </p:spPr>
        <p:txBody>
          <a:bodyPr>
            <a:spAutoFit/>
          </a:bodyPr>
          <a:lstStyle/>
          <a:p>
            <a:pPr algn="l"/>
            <a:r>
              <a:rPr lang="en-US" sz="2800" b="1"/>
              <a:t>What about other high latitude eruptions?</a:t>
            </a: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4" descr="Katmaivillagesm"/>
          <p:cNvPicPr>
            <a:picLocks noChangeAspect="1" noChangeArrowheads="1"/>
          </p:cNvPicPr>
          <p:nvPr/>
        </p:nvPicPr>
        <p:blipFill>
          <a:blip r:embed="rId3" cstate="print"/>
          <a:srcRect l="-111" b="977"/>
          <a:stretch>
            <a:fillRect/>
          </a:stretch>
        </p:blipFill>
        <p:spPr bwMode="auto">
          <a:xfrm>
            <a:off x="1295400" y="0"/>
            <a:ext cx="6637338" cy="4914900"/>
          </a:xfrm>
          <a:prstGeom prst="rect">
            <a:avLst/>
          </a:prstGeom>
          <a:noFill/>
          <a:ln w="9525">
            <a:noFill/>
            <a:miter lim="800000"/>
            <a:headEnd/>
            <a:tailEnd/>
          </a:ln>
        </p:spPr>
      </p:pic>
      <p:sp>
        <p:nvSpPr>
          <p:cNvPr id="121859" name="Text Box 5"/>
          <p:cNvSpPr txBox="1">
            <a:spLocks noChangeArrowheads="1"/>
          </p:cNvSpPr>
          <p:nvPr/>
        </p:nvSpPr>
        <p:spPr bwMode="auto">
          <a:xfrm>
            <a:off x="152400" y="5029200"/>
            <a:ext cx="8610600" cy="1158875"/>
          </a:xfrm>
          <a:prstGeom prst="rect">
            <a:avLst/>
          </a:prstGeom>
          <a:noFill/>
          <a:ln w="9525">
            <a:noFill/>
            <a:miter lim="800000"/>
            <a:headEnd/>
            <a:tailEnd/>
          </a:ln>
        </p:spPr>
        <p:txBody>
          <a:bodyPr>
            <a:spAutoFit/>
          </a:bodyPr>
          <a:lstStyle/>
          <a:p>
            <a:r>
              <a:rPr lang="en-US"/>
              <a:t>Katmai village, buried by ash from the June 6, 1912 eruption</a:t>
            </a:r>
            <a:br>
              <a:rPr lang="en-US"/>
            </a:br>
            <a:r>
              <a:rPr lang="en-US"/>
              <a:t>Katmai volcano in background covered by cloud</a:t>
            </a:r>
          </a:p>
          <a:p>
            <a:r>
              <a:rPr lang="en-US">
                <a:solidFill>
                  <a:schemeClr val="hlink"/>
                </a:solidFill>
              </a:rPr>
              <a:t>Simulations showed same reduction in African summer precipitation.</a:t>
            </a: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p:cNvPicPr>
            <a:picLocks noChangeAspect="1" noChangeArrowheads="1"/>
          </p:cNvPicPr>
          <p:nvPr/>
        </p:nvPicPr>
        <p:blipFill>
          <a:blip r:embed="rId3" cstate="print"/>
          <a:srcRect l="17088" t="52866" b="8855"/>
          <a:stretch>
            <a:fillRect/>
          </a:stretch>
        </p:blipFill>
        <p:spPr bwMode="auto">
          <a:xfrm>
            <a:off x="0" y="3124200"/>
            <a:ext cx="5715000" cy="3733800"/>
          </a:xfrm>
          <a:prstGeom prst="rect">
            <a:avLst/>
          </a:prstGeom>
          <a:noFill/>
          <a:ln w="9525">
            <a:noFill/>
            <a:miter lim="800000"/>
            <a:headEnd/>
            <a:tailEnd/>
          </a:ln>
        </p:spPr>
      </p:pic>
      <p:pic>
        <p:nvPicPr>
          <p:cNvPr id="122883" name="Picture 3" descr="nilebasin"/>
          <p:cNvPicPr>
            <a:picLocks noChangeAspect="1" noChangeArrowheads="1"/>
          </p:cNvPicPr>
          <p:nvPr/>
        </p:nvPicPr>
        <p:blipFill>
          <a:blip r:embed="rId4" cstate="print"/>
          <a:srcRect/>
          <a:stretch>
            <a:fillRect/>
          </a:stretch>
        </p:blipFill>
        <p:spPr bwMode="auto">
          <a:xfrm>
            <a:off x="5243513" y="0"/>
            <a:ext cx="3900487" cy="5562600"/>
          </a:xfrm>
          <a:prstGeom prst="rect">
            <a:avLst/>
          </a:prstGeom>
          <a:noFill/>
          <a:ln w="9525">
            <a:noFill/>
            <a:miter lim="800000"/>
            <a:headEnd/>
            <a:tailEnd/>
          </a:ln>
        </p:spPr>
      </p:pic>
      <p:sp>
        <p:nvSpPr>
          <p:cNvPr id="122884" name="Text Box 4"/>
          <p:cNvSpPr txBox="1">
            <a:spLocks noChangeArrowheads="1"/>
          </p:cNvSpPr>
          <p:nvPr/>
        </p:nvSpPr>
        <p:spPr bwMode="auto">
          <a:xfrm>
            <a:off x="4038600" y="4038600"/>
            <a:ext cx="1600200" cy="336550"/>
          </a:xfrm>
          <a:prstGeom prst="rect">
            <a:avLst/>
          </a:prstGeom>
          <a:noFill/>
          <a:ln w="9525">
            <a:noFill/>
            <a:miter lim="800000"/>
            <a:headEnd/>
            <a:tailEnd/>
          </a:ln>
        </p:spPr>
        <p:txBody>
          <a:bodyPr>
            <a:spAutoFit/>
          </a:bodyPr>
          <a:lstStyle/>
          <a:p>
            <a:r>
              <a:rPr lang="en-US" sz="1600">
                <a:solidFill>
                  <a:srgbClr val="E22B00"/>
                </a:solidFill>
              </a:rPr>
              <a:t>Nile</a:t>
            </a:r>
          </a:p>
        </p:txBody>
      </p:sp>
      <p:sp>
        <p:nvSpPr>
          <p:cNvPr id="122885" name="Text Box 5"/>
          <p:cNvSpPr txBox="1">
            <a:spLocks noChangeArrowheads="1"/>
          </p:cNvSpPr>
          <p:nvPr/>
        </p:nvSpPr>
        <p:spPr bwMode="auto">
          <a:xfrm>
            <a:off x="1066800" y="5486400"/>
            <a:ext cx="1600200" cy="336550"/>
          </a:xfrm>
          <a:prstGeom prst="rect">
            <a:avLst/>
          </a:prstGeom>
          <a:noFill/>
          <a:ln w="9525">
            <a:noFill/>
            <a:miter lim="800000"/>
            <a:headEnd/>
            <a:tailEnd/>
          </a:ln>
        </p:spPr>
        <p:txBody>
          <a:bodyPr>
            <a:spAutoFit/>
          </a:bodyPr>
          <a:lstStyle/>
          <a:p>
            <a:r>
              <a:rPr lang="en-US" sz="1600">
                <a:solidFill>
                  <a:srgbClr val="00CC66"/>
                </a:solidFill>
              </a:rPr>
              <a:t>Niger</a:t>
            </a:r>
          </a:p>
        </p:txBody>
      </p:sp>
      <p:sp>
        <p:nvSpPr>
          <p:cNvPr id="122886" name="Text Box 6"/>
          <p:cNvSpPr txBox="1">
            <a:spLocks noChangeArrowheads="1"/>
          </p:cNvSpPr>
          <p:nvPr/>
        </p:nvSpPr>
        <p:spPr bwMode="auto">
          <a:xfrm>
            <a:off x="6477000" y="5638800"/>
            <a:ext cx="2590800" cy="274638"/>
          </a:xfrm>
          <a:prstGeom prst="rect">
            <a:avLst/>
          </a:prstGeom>
          <a:noFill/>
          <a:ln w="9525">
            <a:noFill/>
            <a:miter lim="800000"/>
            <a:headEnd/>
            <a:tailEnd/>
          </a:ln>
        </p:spPr>
        <p:txBody>
          <a:bodyPr>
            <a:spAutoFit/>
          </a:bodyPr>
          <a:lstStyle/>
          <a:p>
            <a:r>
              <a:rPr lang="en-US" sz="1200"/>
              <a:t>http://www.isiimm.agropolis.org</a:t>
            </a:r>
          </a:p>
        </p:txBody>
      </p:sp>
      <p:pic>
        <p:nvPicPr>
          <p:cNvPr id="122887" name="Picture 7" descr="NigerBassin"/>
          <p:cNvPicPr>
            <a:picLocks noChangeAspect="1" noChangeArrowheads="1"/>
          </p:cNvPicPr>
          <p:nvPr/>
        </p:nvPicPr>
        <p:blipFill>
          <a:blip r:embed="rId5" cstate="print"/>
          <a:srcRect/>
          <a:stretch>
            <a:fillRect/>
          </a:stretch>
        </p:blipFill>
        <p:spPr bwMode="auto">
          <a:xfrm>
            <a:off x="1066800" y="0"/>
            <a:ext cx="4191000" cy="3143250"/>
          </a:xfrm>
          <a:prstGeom prst="rect">
            <a:avLst/>
          </a:prstGeom>
          <a:noFill/>
          <a:ln w="9525">
            <a:noFill/>
            <a:miter lim="800000"/>
            <a:headEnd/>
            <a:tailEnd/>
          </a:ln>
        </p:spPr>
      </p:pic>
      <p:sp>
        <p:nvSpPr>
          <p:cNvPr id="122888" name="Text Box 8"/>
          <p:cNvSpPr txBox="1">
            <a:spLocks noChangeArrowheads="1"/>
          </p:cNvSpPr>
          <p:nvPr/>
        </p:nvSpPr>
        <p:spPr bwMode="auto">
          <a:xfrm>
            <a:off x="1066800" y="-23813"/>
            <a:ext cx="2971800" cy="274638"/>
          </a:xfrm>
          <a:prstGeom prst="rect">
            <a:avLst/>
          </a:prstGeom>
          <a:noFill/>
          <a:ln w="9525">
            <a:noFill/>
            <a:miter lim="800000"/>
            <a:headEnd/>
            <a:tailEnd/>
          </a:ln>
        </p:spPr>
        <p:txBody>
          <a:bodyPr>
            <a:spAutoFit/>
          </a:bodyPr>
          <a:lstStyle/>
          <a:p>
            <a:r>
              <a:rPr lang="en-US" sz="1200"/>
              <a:t>http://www.festivalsegou.org</a:t>
            </a:r>
          </a:p>
        </p:txBody>
      </p:sp>
      <p:sp>
        <p:nvSpPr>
          <p:cNvPr id="122889" name="Text Box 9"/>
          <p:cNvSpPr txBox="1">
            <a:spLocks noChangeArrowheads="1"/>
          </p:cNvSpPr>
          <p:nvPr/>
        </p:nvSpPr>
        <p:spPr bwMode="auto">
          <a:xfrm>
            <a:off x="0" y="1584325"/>
            <a:ext cx="1066800" cy="701675"/>
          </a:xfrm>
          <a:prstGeom prst="rect">
            <a:avLst/>
          </a:prstGeom>
          <a:solidFill>
            <a:schemeClr val="bg1"/>
          </a:solidFill>
          <a:ln w="9525">
            <a:noFill/>
            <a:miter lim="800000"/>
            <a:headEnd/>
            <a:tailEnd/>
          </a:ln>
        </p:spPr>
        <p:txBody>
          <a:bodyPr>
            <a:spAutoFit/>
          </a:bodyPr>
          <a:lstStyle/>
          <a:p>
            <a:r>
              <a:rPr lang="en-US">
                <a:solidFill>
                  <a:srgbClr val="00B050"/>
                </a:solidFill>
              </a:rPr>
              <a:t>Niger Basin</a:t>
            </a:r>
          </a:p>
        </p:txBody>
      </p:sp>
      <p:sp>
        <p:nvSpPr>
          <p:cNvPr id="122890" name="Oval 10"/>
          <p:cNvSpPr>
            <a:spLocks noChangeArrowheads="1"/>
          </p:cNvSpPr>
          <p:nvPr/>
        </p:nvSpPr>
        <p:spPr bwMode="auto">
          <a:xfrm>
            <a:off x="7054850" y="1319213"/>
            <a:ext cx="152400" cy="152400"/>
          </a:xfrm>
          <a:prstGeom prst="ellipse">
            <a:avLst/>
          </a:prstGeom>
          <a:solidFill>
            <a:schemeClr val="folHlink"/>
          </a:solidFill>
          <a:ln w="9525">
            <a:noFill/>
            <a:round/>
            <a:headEnd/>
            <a:tailEnd/>
          </a:ln>
        </p:spPr>
        <p:txBody>
          <a:bodyPr wrap="none" anchor="ctr">
            <a:spAutoFit/>
          </a:bodyPr>
          <a:lstStyle/>
          <a:p>
            <a:endParaRPr lang="en-US"/>
          </a:p>
        </p:txBody>
      </p:sp>
      <p:sp>
        <p:nvSpPr>
          <p:cNvPr id="122891" name="Text Box 11"/>
          <p:cNvSpPr txBox="1">
            <a:spLocks noChangeArrowheads="1"/>
          </p:cNvSpPr>
          <p:nvPr/>
        </p:nvSpPr>
        <p:spPr bwMode="auto">
          <a:xfrm>
            <a:off x="5867400" y="1203325"/>
            <a:ext cx="1143000" cy="396875"/>
          </a:xfrm>
          <a:prstGeom prst="rect">
            <a:avLst/>
          </a:prstGeom>
          <a:noFill/>
          <a:ln w="9525">
            <a:noFill/>
            <a:miter lim="800000"/>
            <a:headEnd/>
            <a:tailEnd/>
          </a:ln>
        </p:spPr>
        <p:txBody>
          <a:bodyPr>
            <a:spAutoFit/>
          </a:bodyPr>
          <a:lstStyle/>
          <a:p>
            <a:r>
              <a:rPr lang="en-US">
                <a:solidFill>
                  <a:schemeClr val="folHlink"/>
                </a:solidFill>
              </a:rPr>
              <a:t>Aswan</a:t>
            </a:r>
          </a:p>
        </p:txBody>
      </p:sp>
      <p:sp>
        <p:nvSpPr>
          <p:cNvPr id="122892" name="Oval 12"/>
          <p:cNvSpPr>
            <a:spLocks noChangeArrowheads="1"/>
          </p:cNvSpPr>
          <p:nvPr/>
        </p:nvSpPr>
        <p:spPr bwMode="auto">
          <a:xfrm>
            <a:off x="1905000" y="1624013"/>
            <a:ext cx="152400" cy="152400"/>
          </a:xfrm>
          <a:prstGeom prst="ellipse">
            <a:avLst/>
          </a:prstGeom>
          <a:solidFill>
            <a:srgbClr val="00CC66"/>
          </a:solidFill>
          <a:ln w="9525">
            <a:noFill/>
            <a:round/>
            <a:headEnd/>
            <a:tailEnd/>
          </a:ln>
        </p:spPr>
        <p:txBody>
          <a:bodyPr wrap="none" anchor="ctr">
            <a:spAutoFit/>
          </a:bodyPr>
          <a:lstStyle/>
          <a:p>
            <a:endParaRPr lang="en-US"/>
          </a:p>
        </p:txBody>
      </p:sp>
      <p:sp>
        <p:nvSpPr>
          <p:cNvPr id="122893" name="Text Box 13"/>
          <p:cNvSpPr txBox="1">
            <a:spLocks noChangeArrowheads="1"/>
          </p:cNvSpPr>
          <p:nvPr/>
        </p:nvSpPr>
        <p:spPr bwMode="auto">
          <a:xfrm>
            <a:off x="782638" y="1198563"/>
            <a:ext cx="1198562" cy="304800"/>
          </a:xfrm>
          <a:prstGeom prst="rect">
            <a:avLst/>
          </a:prstGeom>
          <a:solidFill>
            <a:schemeClr val="bg1"/>
          </a:solidFill>
          <a:ln w="9525">
            <a:noFill/>
            <a:miter lim="800000"/>
            <a:headEnd/>
            <a:tailEnd/>
          </a:ln>
        </p:spPr>
        <p:txBody>
          <a:bodyPr lIns="0" tIns="0" rIns="0" bIns="0">
            <a:spAutoFit/>
          </a:bodyPr>
          <a:lstStyle/>
          <a:p>
            <a:r>
              <a:rPr lang="en-US">
                <a:solidFill>
                  <a:srgbClr val="00B050"/>
                </a:solidFill>
              </a:rPr>
              <a:t>Koulikoro</a:t>
            </a:r>
          </a:p>
        </p:txBody>
      </p:sp>
      <p:grpSp>
        <p:nvGrpSpPr>
          <p:cNvPr id="2" name="Group 14"/>
          <p:cNvGrpSpPr>
            <a:grpSpLocks/>
          </p:cNvGrpSpPr>
          <p:nvPr/>
        </p:nvGrpSpPr>
        <p:grpSpPr bwMode="auto">
          <a:xfrm>
            <a:off x="3224213" y="0"/>
            <a:ext cx="5919787" cy="3452813"/>
            <a:chOff x="2031" y="0"/>
            <a:chExt cx="3729" cy="2175"/>
          </a:xfrm>
        </p:grpSpPr>
        <p:pic>
          <p:nvPicPr>
            <p:cNvPr id="122895" name="Picture 15" descr="Africanmonsoonrain003"/>
            <p:cNvPicPr>
              <a:picLocks noChangeAspect="1" noChangeArrowheads="1"/>
            </p:cNvPicPr>
            <p:nvPr/>
          </p:nvPicPr>
          <p:blipFill>
            <a:blip r:embed="rId6" cstate="print"/>
            <a:srcRect l="4688" t="4167" r="9082" b="10417"/>
            <a:stretch>
              <a:fillRect/>
            </a:stretch>
          </p:blipFill>
          <p:spPr bwMode="auto">
            <a:xfrm>
              <a:off x="2832" y="0"/>
              <a:ext cx="2928" cy="2175"/>
            </a:xfrm>
            <a:prstGeom prst="rect">
              <a:avLst/>
            </a:prstGeom>
            <a:noFill/>
            <a:ln w="9525">
              <a:noFill/>
              <a:miter lim="800000"/>
              <a:headEnd/>
              <a:tailEnd/>
            </a:ln>
          </p:spPr>
        </p:pic>
        <p:sp>
          <p:nvSpPr>
            <p:cNvPr id="122896" name="Oval 16"/>
            <p:cNvSpPr>
              <a:spLocks noChangeArrowheads="1"/>
            </p:cNvSpPr>
            <p:nvPr/>
          </p:nvSpPr>
          <p:spPr bwMode="auto">
            <a:xfrm>
              <a:off x="2031" y="1200"/>
              <a:ext cx="96" cy="96"/>
            </a:xfrm>
            <a:prstGeom prst="ellipse">
              <a:avLst/>
            </a:prstGeom>
            <a:solidFill>
              <a:srgbClr val="CC0000"/>
            </a:solidFill>
            <a:ln w="9525">
              <a:noFill/>
              <a:round/>
              <a:headEnd/>
              <a:tailEnd/>
            </a:ln>
          </p:spPr>
          <p:txBody>
            <a:bodyPr wrap="none" anchor="ctr">
              <a:spAutoFit/>
            </a:bodyPr>
            <a:lstStyle/>
            <a:p>
              <a:endParaRPr lang="en-US"/>
            </a:p>
          </p:txBody>
        </p:sp>
        <p:sp>
          <p:nvSpPr>
            <p:cNvPr id="122897" name="Text Box 17"/>
            <p:cNvSpPr txBox="1">
              <a:spLocks noChangeArrowheads="1"/>
            </p:cNvSpPr>
            <p:nvPr/>
          </p:nvSpPr>
          <p:spPr bwMode="auto">
            <a:xfrm>
              <a:off x="2077" y="912"/>
              <a:ext cx="755" cy="192"/>
            </a:xfrm>
            <a:prstGeom prst="rect">
              <a:avLst/>
            </a:prstGeom>
            <a:solidFill>
              <a:schemeClr val="bg1"/>
            </a:solidFill>
            <a:ln w="9525">
              <a:noFill/>
              <a:miter lim="800000"/>
              <a:headEnd/>
              <a:tailEnd/>
            </a:ln>
          </p:spPr>
          <p:txBody>
            <a:bodyPr lIns="0" tIns="0" rIns="0" bIns="0">
              <a:spAutoFit/>
            </a:bodyPr>
            <a:lstStyle/>
            <a:p>
              <a:r>
                <a:rPr lang="en-US">
                  <a:solidFill>
                    <a:srgbClr val="CC0000"/>
                  </a:solidFill>
                </a:rPr>
                <a:t>Malanville</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2"/>
          <p:cNvSpPr txBox="1">
            <a:spLocks noChangeArrowheads="1"/>
          </p:cNvSpPr>
          <p:nvPr/>
        </p:nvSpPr>
        <p:spPr bwMode="auto">
          <a:xfrm>
            <a:off x="381000" y="5181600"/>
            <a:ext cx="8305800" cy="1006475"/>
          </a:xfrm>
          <a:prstGeom prst="rect">
            <a:avLst/>
          </a:prstGeom>
          <a:noFill/>
          <a:ln w="9525">
            <a:noFill/>
            <a:miter lim="800000"/>
            <a:headEnd/>
            <a:tailEnd/>
          </a:ln>
        </p:spPr>
        <p:txBody>
          <a:bodyPr>
            <a:spAutoFit/>
          </a:bodyPr>
          <a:lstStyle/>
          <a:p>
            <a:pPr algn="just"/>
            <a:r>
              <a:rPr lang="en-US"/>
              <a:t>Kondrashov, D., Y. Feliks, M. Ghil (2005), Oscillatory modes of extended Nile River records (A.D. 622–1922), </a:t>
            </a:r>
            <a:r>
              <a:rPr lang="en-US" i="1"/>
              <a:t>Geophys. Res. Lett.</a:t>
            </a:r>
            <a:r>
              <a:rPr lang="en-US"/>
              <a:t>, </a:t>
            </a:r>
            <a:r>
              <a:rPr lang="en-US" b="1"/>
              <a:t>32</a:t>
            </a:r>
            <a:r>
              <a:rPr lang="en-US"/>
              <a:t>, L10702, doi:10.1029/2004GL022156.</a:t>
            </a:r>
          </a:p>
        </p:txBody>
      </p:sp>
      <p:graphicFrame>
        <p:nvGraphicFramePr>
          <p:cNvPr id="6146" name="Object 3"/>
          <p:cNvGraphicFramePr>
            <a:graphicFrameLocks noChangeAspect="1"/>
          </p:cNvGraphicFramePr>
          <p:nvPr/>
        </p:nvGraphicFramePr>
        <p:xfrm>
          <a:off x="228600" y="174625"/>
          <a:ext cx="8839200" cy="4930775"/>
        </p:xfrm>
        <a:graphic>
          <a:graphicData uri="http://schemas.openxmlformats.org/presentationml/2006/ole">
            <p:oleObj spid="_x0000_s6184" name="Chart" r:id="rId4" imgW="11795760" imgH="6576060" progId="Excel.Sheet.8">
              <p:embed/>
            </p:oleObj>
          </a:graphicData>
        </a:graphic>
      </p:graphicFrame>
      <p:sp>
        <p:nvSpPr>
          <p:cNvPr id="6148" name="Text Box 4"/>
          <p:cNvSpPr txBox="1">
            <a:spLocks noChangeArrowheads="1"/>
          </p:cNvSpPr>
          <p:nvPr/>
        </p:nvSpPr>
        <p:spPr bwMode="auto">
          <a:xfrm rot="-5400000">
            <a:off x="137319" y="2529681"/>
            <a:ext cx="762000" cy="274638"/>
          </a:xfrm>
          <a:prstGeom prst="rect">
            <a:avLst/>
          </a:prstGeom>
          <a:noFill/>
          <a:ln w="9525">
            <a:noFill/>
            <a:miter lim="800000"/>
            <a:headEnd/>
            <a:tailEnd/>
          </a:ln>
        </p:spPr>
        <p:txBody>
          <a:bodyPr>
            <a:spAutoFit/>
          </a:bodyPr>
          <a:lstStyle/>
          <a:p>
            <a:r>
              <a:rPr lang="en-US" sz="1200"/>
              <a:t>cm</a:t>
            </a:r>
          </a:p>
        </p:txBody>
      </p:sp>
    </p:spTree>
  </p:cSld>
  <p:clrMapOvr>
    <a:masterClrMapping/>
  </p:clrMapOvr>
  <p:transition spd="slow"/>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Object 2"/>
          <p:cNvGraphicFramePr>
            <a:graphicFrameLocks noChangeAspect="1"/>
          </p:cNvGraphicFramePr>
          <p:nvPr/>
        </p:nvGraphicFramePr>
        <p:xfrm>
          <a:off x="685800" y="1162050"/>
          <a:ext cx="7848600" cy="4019550"/>
        </p:xfrm>
        <a:graphic>
          <a:graphicData uri="http://schemas.openxmlformats.org/presentationml/2006/ole">
            <p:oleObj spid="_x0000_s7208" name="Chart" r:id="rId4" imgW="6233008" imgH="3192780" progId="Excel.Sheet.8">
              <p:embed/>
            </p:oleObj>
          </a:graphicData>
        </a:graphic>
      </p:graphicFrame>
      <p:sp>
        <p:nvSpPr>
          <p:cNvPr id="7171" name="Text Box 3"/>
          <p:cNvSpPr txBox="1">
            <a:spLocks noChangeArrowheads="1"/>
          </p:cNvSpPr>
          <p:nvPr/>
        </p:nvSpPr>
        <p:spPr bwMode="auto">
          <a:xfrm>
            <a:off x="3352800" y="5334000"/>
            <a:ext cx="3733800" cy="396875"/>
          </a:xfrm>
          <a:prstGeom prst="rect">
            <a:avLst/>
          </a:prstGeom>
          <a:noFill/>
          <a:ln w="9525">
            <a:noFill/>
            <a:miter lim="800000"/>
            <a:headEnd/>
            <a:tailEnd/>
          </a:ln>
        </p:spPr>
        <p:txBody>
          <a:bodyPr>
            <a:spAutoFit/>
          </a:bodyPr>
          <a:lstStyle/>
          <a:p>
            <a:r>
              <a:rPr lang="en-US">
                <a:solidFill>
                  <a:schemeClr val="accent2"/>
                </a:solidFill>
              </a:rPr>
              <a:t>Laki, 1783-1784</a:t>
            </a:r>
          </a:p>
        </p:txBody>
      </p:sp>
      <p:sp>
        <p:nvSpPr>
          <p:cNvPr id="7172" name="Text Box 4"/>
          <p:cNvSpPr txBox="1">
            <a:spLocks noChangeArrowheads="1"/>
          </p:cNvSpPr>
          <p:nvPr/>
        </p:nvSpPr>
        <p:spPr bwMode="auto">
          <a:xfrm rot="-5400000">
            <a:off x="609600" y="2879725"/>
            <a:ext cx="762000" cy="336550"/>
          </a:xfrm>
          <a:prstGeom prst="rect">
            <a:avLst/>
          </a:prstGeom>
          <a:noFill/>
          <a:ln w="9525">
            <a:noFill/>
            <a:miter lim="800000"/>
            <a:headEnd/>
            <a:tailEnd/>
          </a:ln>
        </p:spPr>
        <p:txBody>
          <a:bodyPr>
            <a:spAutoFit/>
          </a:bodyPr>
          <a:lstStyle/>
          <a:p>
            <a:r>
              <a:rPr lang="en-US" sz="1600"/>
              <a:t>cm</a:t>
            </a:r>
          </a:p>
        </p:txBody>
      </p:sp>
      <p:sp>
        <p:nvSpPr>
          <p:cNvPr id="7173" name="Line 5"/>
          <p:cNvSpPr>
            <a:spLocks noChangeShapeType="1"/>
          </p:cNvSpPr>
          <p:nvPr/>
        </p:nvSpPr>
        <p:spPr bwMode="auto">
          <a:xfrm>
            <a:off x="5257800" y="4267200"/>
            <a:ext cx="0" cy="914400"/>
          </a:xfrm>
          <a:prstGeom prst="line">
            <a:avLst/>
          </a:prstGeom>
          <a:noFill/>
          <a:ln w="38100">
            <a:solidFill>
              <a:schemeClr val="accent2"/>
            </a:solidFill>
            <a:round/>
            <a:headEnd type="stealth" w="lg" len="lg"/>
            <a:tailEnd/>
          </a:ln>
        </p:spPr>
        <p:txBody>
          <a:bodyPr wrap="none" anchor="ctr">
            <a:spAutoFit/>
          </a:bodyPr>
          <a:lstStyle/>
          <a:p>
            <a:endParaRPr lang="en-US"/>
          </a:p>
        </p:txBody>
      </p:sp>
    </p:spTree>
  </p:cSld>
  <p:clrMapOvr>
    <a:masterClrMapping/>
  </p:clrMapOvr>
  <p:transition spd="slow"/>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p:cNvPicPr>
            <a:picLocks noGrp="1" noChangeAspect="1" noChangeArrowheads="1"/>
          </p:cNvPicPr>
          <p:nvPr>
            <p:ph idx="1"/>
          </p:nvPr>
        </p:nvPicPr>
        <p:blipFill>
          <a:blip r:embed="rId3" cstate="print"/>
          <a:srcRect l="12982" t="10101" r="10757" b="4034"/>
          <a:stretch>
            <a:fillRect/>
          </a:stretch>
        </p:blipFill>
        <p:spPr bwMode="auto">
          <a:xfrm>
            <a:off x="4360863" y="0"/>
            <a:ext cx="4706937" cy="6858000"/>
          </a:xfrm>
          <a:noFill/>
          <a:ln>
            <a:miter lim="800000"/>
            <a:headEnd/>
            <a:tailEnd/>
          </a:ln>
        </p:spPr>
      </p:pic>
      <p:sp>
        <p:nvSpPr>
          <p:cNvPr id="123907" name="Text Box 3"/>
          <p:cNvSpPr txBox="1">
            <a:spLocks noChangeArrowheads="1"/>
          </p:cNvSpPr>
          <p:nvPr/>
        </p:nvSpPr>
        <p:spPr bwMode="auto">
          <a:xfrm>
            <a:off x="152400" y="2286000"/>
            <a:ext cx="4114800" cy="3665538"/>
          </a:xfrm>
          <a:prstGeom prst="rect">
            <a:avLst/>
          </a:prstGeom>
          <a:noFill/>
          <a:ln w="9525">
            <a:noFill/>
            <a:miter lim="800000"/>
            <a:headEnd/>
            <a:tailEnd/>
          </a:ln>
        </p:spPr>
        <p:txBody>
          <a:bodyPr>
            <a:spAutoFit/>
          </a:bodyPr>
          <a:lstStyle/>
          <a:p>
            <a:pPr algn="l" eaLnBrk="1" hangingPunct="1"/>
            <a:r>
              <a:rPr lang="en-US" sz="1800"/>
              <a:t>The exact dating of Eldgjá is not known but it is thought to have occurred between 933 and 941 A.D.</a:t>
            </a:r>
          </a:p>
          <a:p>
            <a:pPr algn="l" eaLnBrk="1" hangingPunct="1"/>
            <a:r>
              <a:rPr lang="en-US" sz="1800"/>
              <a:t>Several points suggest 939:</a:t>
            </a:r>
          </a:p>
          <a:p>
            <a:pPr algn="l" eaLnBrk="1" hangingPunct="1"/>
            <a:r>
              <a:rPr lang="en-US" sz="1800"/>
              <a:t>Astronomical observations in Irish Annals (McCarthy and Breen, 1997)</a:t>
            </a:r>
          </a:p>
          <a:p>
            <a:pPr algn="l" eaLnBrk="1" hangingPunct="1"/>
            <a:r>
              <a:rPr lang="en-US" sz="1800"/>
              <a:t>GISP2 ice core has peak acidity in 938 ±4 years (Zielinski, 1995)</a:t>
            </a:r>
          </a:p>
          <a:p>
            <a:pPr algn="l" eaLnBrk="1" hangingPunct="1"/>
            <a:r>
              <a:rPr lang="en-US" sz="1800"/>
              <a:t>Winter of 939-940 was very severe over Europe and similar to 1783-1784 after Laki.</a:t>
            </a:r>
          </a:p>
        </p:txBody>
      </p:sp>
      <p:sp>
        <p:nvSpPr>
          <p:cNvPr id="123908" name="Text Box 4"/>
          <p:cNvSpPr txBox="1">
            <a:spLocks noChangeArrowheads="1"/>
          </p:cNvSpPr>
          <p:nvPr/>
        </p:nvSpPr>
        <p:spPr bwMode="auto">
          <a:xfrm>
            <a:off x="304800" y="762000"/>
            <a:ext cx="3810000" cy="701675"/>
          </a:xfrm>
          <a:prstGeom prst="rect">
            <a:avLst/>
          </a:prstGeom>
          <a:noFill/>
          <a:ln w="9525">
            <a:noFill/>
            <a:miter lim="800000"/>
            <a:headEnd/>
            <a:tailEnd/>
          </a:ln>
        </p:spPr>
        <p:txBody>
          <a:bodyPr>
            <a:spAutoFit/>
          </a:bodyPr>
          <a:lstStyle/>
          <a:p>
            <a:r>
              <a:rPr lang="en-US" b="1">
                <a:solidFill>
                  <a:schemeClr val="tx2"/>
                </a:solidFill>
              </a:rPr>
              <a:t>High-latitude Eruptions </a:t>
            </a:r>
            <a:br>
              <a:rPr lang="en-US" b="1">
                <a:solidFill>
                  <a:schemeClr val="tx2"/>
                </a:solidFill>
              </a:rPr>
            </a:br>
            <a:r>
              <a:rPr lang="en-US" b="1">
                <a:solidFill>
                  <a:schemeClr val="tx2"/>
                </a:solidFill>
              </a:rPr>
              <a:t>and the Nile River Level</a:t>
            </a:r>
          </a:p>
        </p:txBody>
      </p:sp>
    </p:spTree>
  </p:cSld>
  <p:clrMapOvr>
    <a:masterClrMapping/>
  </p:clrMapOvr>
  <p:transition spd="slow"/>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Text Box 2"/>
          <p:cNvSpPr txBox="1">
            <a:spLocks noChangeArrowheads="1"/>
          </p:cNvSpPr>
          <p:nvPr/>
        </p:nvSpPr>
        <p:spPr bwMode="auto">
          <a:xfrm>
            <a:off x="1143000" y="2133600"/>
            <a:ext cx="6705600" cy="396875"/>
          </a:xfrm>
          <a:prstGeom prst="rect">
            <a:avLst/>
          </a:prstGeom>
          <a:noFill/>
          <a:ln w="9525">
            <a:noFill/>
            <a:miter lim="800000"/>
            <a:headEnd/>
            <a:tailEnd/>
          </a:ln>
        </p:spPr>
        <p:txBody>
          <a:bodyPr>
            <a:spAutoFit/>
          </a:bodyPr>
          <a:lstStyle/>
          <a:p>
            <a:r>
              <a:rPr lang="en-US"/>
              <a:t>Nile and Niger flows</a:t>
            </a:r>
          </a:p>
        </p:txBody>
      </p:sp>
      <p:graphicFrame>
        <p:nvGraphicFramePr>
          <p:cNvPr id="8194" name="Object 3"/>
          <p:cNvGraphicFramePr>
            <a:graphicFrameLocks noChangeAspect="1"/>
          </p:cNvGraphicFramePr>
          <p:nvPr/>
        </p:nvGraphicFramePr>
        <p:xfrm>
          <a:off x="2620963" y="2873375"/>
          <a:ext cx="6218237" cy="3679825"/>
        </p:xfrm>
        <a:graphic>
          <a:graphicData uri="http://schemas.openxmlformats.org/presentationml/2006/ole">
            <p:oleObj spid="_x0000_s8263" name="Chart" r:id="rId4" imgW="6217920" imgH="3680460" progId="Excel.Sheet.8">
              <p:embed/>
            </p:oleObj>
          </a:graphicData>
        </a:graphic>
      </p:graphicFrame>
      <p:graphicFrame>
        <p:nvGraphicFramePr>
          <p:cNvPr id="8195" name="Object 4"/>
          <p:cNvGraphicFramePr>
            <a:graphicFrameLocks noChangeAspect="1"/>
          </p:cNvGraphicFramePr>
          <p:nvPr/>
        </p:nvGraphicFramePr>
        <p:xfrm>
          <a:off x="2613025" y="0"/>
          <a:ext cx="6226175" cy="3330575"/>
        </p:xfrm>
        <a:graphic>
          <a:graphicData uri="http://schemas.openxmlformats.org/presentationml/2006/ole">
            <p:oleObj spid="_x0000_s8264" name="Chart" r:id="rId5" imgW="6225692" imgH="3329940" progId="Excel.Sheet.8">
              <p:embed/>
            </p:oleObj>
          </a:graphicData>
        </a:graphic>
      </p:graphicFrame>
      <p:sp>
        <p:nvSpPr>
          <p:cNvPr id="8197" name="Text Box 5"/>
          <p:cNvSpPr txBox="1">
            <a:spLocks noChangeArrowheads="1"/>
          </p:cNvSpPr>
          <p:nvPr/>
        </p:nvSpPr>
        <p:spPr bwMode="auto">
          <a:xfrm>
            <a:off x="228600" y="2819400"/>
            <a:ext cx="2286000" cy="701675"/>
          </a:xfrm>
          <a:prstGeom prst="rect">
            <a:avLst/>
          </a:prstGeom>
          <a:noFill/>
          <a:ln w="9525">
            <a:noFill/>
            <a:miter lim="800000"/>
            <a:headEnd/>
            <a:tailEnd/>
          </a:ln>
        </p:spPr>
        <p:txBody>
          <a:bodyPr>
            <a:spAutoFit/>
          </a:bodyPr>
          <a:lstStyle/>
          <a:p>
            <a:r>
              <a:rPr lang="en-US"/>
              <a:t>Is the Eldgjá signal here?</a:t>
            </a:r>
          </a:p>
        </p:txBody>
      </p:sp>
      <p:sp>
        <p:nvSpPr>
          <p:cNvPr id="8198" name="Text Box 6"/>
          <p:cNvSpPr txBox="1">
            <a:spLocks noChangeArrowheads="1"/>
          </p:cNvSpPr>
          <p:nvPr/>
        </p:nvSpPr>
        <p:spPr bwMode="auto">
          <a:xfrm rot="-5400000">
            <a:off x="2499519" y="1462881"/>
            <a:ext cx="762000" cy="274638"/>
          </a:xfrm>
          <a:prstGeom prst="rect">
            <a:avLst/>
          </a:prstGeom>
          <a:noFill/>
          <a:ln w="9525">
            <a:noFill/>
            <a:miter lim="800000"/>
            <a:headEnd/>
            <a:tailEnd/>
          </a:ln>
        </p:spPr>
        <p:txBody>
          <a:bodyPr>
            <a:spAutoFit/>
          </a:bodyPr>
          <a:lstStyle/>
          <a:p>
            <a:r>
              <a:rPr lang="en-US" sz="1200"/>
              <a:t>cm</a:t>
            </a:r>
          </a:p>
        </p:txBody>
      </p:sp>
      <p:sp>
        <p:nvSpPr>
          <p:cNvPr id="8199" name="Text Box 7"/>
          <p:cNvSpPr txBox="1">
            <a:spLocks noChangeArrowheads="1"/>
          </p:cNvSpPr>
          <p:nvPr/>
        </p:nvSpPr>
        <p:spPr bwMode="auto">
          <a:xfrm rot="-5400000">
            <a:off x="2499519" y="4053681"/>
            <a:ext cx="762000" cy="274638"/>
          </a:xfrm>
          <a:prstGeom prst="rect">
            <a:avLst/>
          </a:prstGeom>
          <a:noFill/>
          <a:ln w="9525">
            <a:noFill/>
            <a:miter lim="800000"/>
            <a:headEnd/>
            <a:tailEnd/>
          </a:ln>
        </p:spPr>
        <p:txBody>
          <a:bodyPr>
            <a:spAutoFit/>
          </a:bodyPr>
          <a:lstStyle/>
          <a:p>
            <a:r>
              <a:rPr lang="en-US" sz="1200"/>
              <a:t>cm</a:t>
            </a:r>
          </a:p>
        </p:txBody>
      </p:sp>
    </p:spTree>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228600" y="914400"/>
            <a:ext cx="6705600" cy="457200"/>
          </a:xfrm>
          <a:prstGeom prst="rect">
            <a:avLst/>
          </a:prstGeom>
          <a:noFill/>
          <a:ln w="9525">
            <a:noFill/>
            <a:miter lim="800000"/>
            <a:headEnd/>
            <a:tailEnd/>
          </a:ln>
        </p:spPr>
        <p:txBody>
          <a:bodyPr>
            <a:spAutoFit/>
          </a:bodyPr>
          <a:lstStyle/>
          <a:p>
            <a:pPr algn="l"/>
            <a:r>
              <a:rPr lang="en-US" sz="2400" b="1"/>
              <a:t>Why Study Volcanic Eruptions and Climate?</a:t>
            </a:r>
          </a:p>
        </p:txBody>
      </p:sp>
      <p:sp>
        <p:nvSpPr>
          <p:cNvPr id="30723" name="Text Box 3"/>
          <p:cNvSpPr txBox="1">
            <a:spLocks noChangeArrowheads="1"/>
          </p:cNvSpPr>
          <p:nvPr/>
        </p:nvSpPr>
        <p:spPr bwMode="auto">
          <a:xfrm>
            <a:off x="304800" y="1905000"/>
            <a:ext cx="8534400" cy="1022350"/>
          </a:xfrm>
          <a:prstGeom prst="rect">
            <a:avLst/>
          </a:prstGeom>
          <a:noFill/>
          <a:ln w="9525">
            <a:noFill/>
            <a:miter lim="800000"/>
            <a:headEnd/>
            <a:tailEnd/>
          </a:ln>
        </p:spPr>
        <p:txBody>
          <a:bodyPr>
            <a:spAutoFit/>
          </a:bodyPr>
          <a:lstStyle/>
          <a:p>
            <a:pPr algn="just">
              <a:spcBef>
                <a:spcPts val="1200"/>
              </a:spcBef>
            </a:pPr>
            <a:r>
              <a:rPr lang="en-US" b="1">
                <a:solidFill>
                  <a:schemeClr val="accent2"/>
                </a:solidFill>
              </a:rPr>
              <a:t>It provides an analog for some parts of the nuclear winter theory.</a:t>
            </a:r>
            <a:endParaRPr lang="en-US" sz="2400" b="1"/>
          </a:p>
          <a:p>
            <a:pPr marL="463550" lvl="2" indent="449263" algn="just">
              <a:spcBef>
                <a:spcPts val="600"/>
              </a:spcBef>
            </a:pPr>
            <a:r>
              <a:rPr lang="en-US" sz="1800" i="1"/>
              <a:t>Rapid global aerosol transport and surface cooling from large aerosol loading provide natural analogs that support the nuclear winter theory.</a:t>
            </a:r>
          </a:p>
        </p:txBody>
      </p:sp>
      <p:sp>
        <p:nvSpPr>
          <p:cNvPr id="1097732" name="Text Box 4"/>
          <p:cNvSpPr txBox="1">
            <a:spLocks noChangeArrowheads="1"/>
          </p:cNvSpPr>
          <p:nvPr/>
        </p:nvSpPr>
        <p:spPr bwMode="auto">
          <a:xfrm>
            <a:off x="304800" y="3429000"/>
            <a:ext cx="8534400" cy="1601788"/>
          </a:xfrm>
          <a:prstGeom prst="rect">
            <a:avLst/>
          </a:prstGeom>
          <a:noFill/>
          <a:ln w="9525">
            <a:noFill/>
            <a:miter lim="800000"/>
            <a:headEnd/>
            <a:tailEnd/>
          </a:ln>
        </p:spPr>
        <p:txBody>
          <a:bodyPr>
            <a:spAutoFit/>
          </a:bodyPr>
          <a:lstStyle/>
          <a:p>
            <a:pPr algn="just">
              <a:spcBef>
                <a:spcPts val="1200"/>
              </a:spcBef>
            </a:pPr>
            <a:r>
              <a:rPr lang="en-US" b="1" dirty="0">
                <a:solidFill>
                  <a:schemeClr val="accent2"/>
                </a:solidFill>
              </a:rPr>
              <a:t>It provides an analog for suggestions to </a:t>
            </a:r>
            <a:r>
              <a:rPr lang="en-US" b="1" dirty="0" err="1">
                <a:solidFill>
                  <a:schemeClr val="accent2"/>
                </a:solidFill>
              </a:rPr>
              <a:t>geoengineer</a:t>
            </a:r>
            <a:r>
              <a:rPr lang="en-US" b="1" dirty="0">
                <a:solidFill>
                  <a:schemeClr val="accent2"/>
                </a:solidFill>
              </a:rPr>
              <a:t> the climate using stratospheric aerosols.</a:t>
            </a:r>
            <a:endParaRPr lang="en-US" sz="2400" b="1" dirty="0"/>
          </a:p>
          <a:p>
            <a:pPr marL="463550" lvl="2" indent="449263" algn="just">
              <a:spcBef>
                <a:spcPts val="600"/>
              </a:spcBef>
            </a:pPr>
            <a:r>
              <a:rPr lang="en-US" sz="1800" i="1" dirty="0"/>
              <a:t>Surface cooling, ozone depletion, and drought following large volcanic eruptions show that geoengineering is not an innocuous method to cool the planet.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977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7732"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8" name="Object 2"/>
          <p:cNvGraphicFramePr>
            <a:graphicFrameLocks noChangeAspect="1"/>
          </p:cNvGraphicFramePr>
          <p:nvPr/>
        </p:nvGraphicFramePr>
        <p:xfrm>
          <a:off x="609600" y="152400"/>
          <a:ext cx="7772400" cy="5775325"/>
        </p:xfrm>
        <a:graphic>
          <a:graphicData uri="http://schemas.openxmlformats.org/presentationml/2006/ole">
            <p:oleObj spid="_x0000_s9256" name="Chart" r:id="rId4" imgW="11795760" imgH="8763000" progId="Excel.Sheet.8">
              <p:embed/>
            </p:oleObj>
          </a:graphicData>
        </a:graphic>
      </p:graphicFrame>
      <p:sp>
        <p:nvSpPr>
          <p:cNvPr id="9219" name="Text Box 3"/>
          <p:cNvSpPr txBox="1">
            <a:spLocks noChangeArrowheads="1"/>
          </p:cNvSpPr>
          <p:nvPr/>
        </p:nvSpPr>
        <p:spPr bwMode="auto">
          <a:xfrm>
            <a:off x="990600" y="6096000"/>
            <a:ext cx="6477000" cy="396875"/>
          </a:xfrm>
          <a:prstGeom prst="rect">
            <a:avLst/>
          </a:prstGeom>
          <a:noFill/>
          <a:ln w="9525">
            <a:noFill/>
            <a:miter lim="800000"/>
            <a:headEnd/>
            <a:tailEnd/>
          </a:ln>
        </p:spPr>
        <p:txBody>
          <a:bodyPr>
            <a:spAutoFit/>
          </a:bodyPr>
          <a:lstStyle/>
          <a:p>
            <a:endParaRPr lang="en-US"/>
          </a:p>
        </p:txBody>
      </p:sp>
      <p:sp>
        <p:nvSpPr>
          <p:cNvPr id="9220" name="Text Box 4"/>
          <p:cNvSpPr txBox="1">
            <a:spLocks noChangeArrowheads="1"/>
          </p:cNvSpPr>
          <p:nvPr/>
        </p:nvSpPr>
        <p:spPr bwMode="auto">
          <a:xfrm>
            <a:off x="0" y="5943600"/>
            <a:ext cx="7391400" cy="336550"/>
          </a:xfrm>
          <a:prstGeom prst="rect">
            <a:avLst/>
          </a:prstGeom>
          <a:noFill/>
          <a:ln w="9525">
            <a:noFill/>
            <a:miter lim="800000"/>
            <a:headEnd/>
            <a:tailEnd/>
          </a:ln>
        </p:spPr>
        <p:txBody>
          <a:bodyPr>
            <a:spAutoFit/>
          </a:bodyPr>
          <a:lstStyle/>
          <a:p>
            <a:r>
              <a:rPr lang="en-US" sz="1600">
                <a:solidFill>
                  <a:schemeClr val="hlink"/>
                </a:solidFill>
              </a:rPr>
              <a:t>Data from Osborn and Briffa, 10 February 2006, </a:t>
            </a:r>
            <a:r>
              <a:rPr lang="en-US" sz="1600" i="1">
                <a:solidFill>
                  <a:schemeClr val="hlink"/>
                </a:solidFill>
              </a:rPr>
              <a:t>Science </a:t>
            </a:r>
            <a:r>
              <a:rPr lang="en-US" sz="1600" b="1">
                <a:solidFill>
                  <a:schemeClr val="hlink"/>
                </a:solidFill>
              </a:rPr>
              <a:t>311</a:t>
            </a:r>
            <a:r>
              <a:rPr lang="en-US" sz="1600">
                <a:solidFill>
                  <a:schemeClr val="hlink"/>
                </a:solidFill>
              </a:rPr>
              <a:t>, 841 (2006)</a:t>
            </a:r>
          </a:p>
        </p:txBody>
      </p:sp>
      <p:sp>
        <p:nvSpPr>
          <p:cNvPr id="9221" name="Text Box 5"/>
          <p:cNvSpPr txBox="1">
            <a:spLocks noChangeArrowheads="1"/>
          </p:cNvSpPr>
          <p:nvPr/>
        </p:nvSpPr>
        <p:spPr bwMode="auto">
          <a:xfrm>
            <a:off x="1143000" y="609600"/>
            <a:ext cx="4267200" cy="396875"/>
          </a:xfrm>
          <a:prstGeom prst="rect">
            <a:avLst/>
          </a:prstGeom>
          <a:noFill/>
          <a:ln w="9525">
            <a:noFill/>
            <a:miter lim="800000"/>
            <a:headEnd/>
            <a:tailEnd/>
          </a:ln>
        </p:spPr>
        <p:txBody>
          <a:bodyPr>
            <a:spAutoFit/>
          </a:bodyPr>
          <a:lstStyle/>
          <a:p>
            <a:r>
              <a:rPr lang="en-US"/>
              <a:t>Tree ring temperature proxies</a:t>
            </a:r>
          </a:p>
        </p:txBody>
      </p:sp>
      <p:sp>
        <p:nvSpPr>
          <p:cNvPr id="9222" name="Text Box 6"/>
          <p:cNvSpPr txBox="1">
            <a:spLocks noChangeArrowheads="1"/>
          </p:cNvSpPr>
          <p:nvPr/>
        </p:nvSpPr>
        <p:spPr bwMode="auto">
          <a:xfrm rot="-5400000">
            <a:off x="-715962" y="2590800"/>
            <a:ext cx="2133600" cy="396875"/>
          </a:xfrm>
          <a:prstGeom prst="rect">
            <a:avLst/>
          </a:prstGeom>
          <a:noFill/>
          <a:ln w="9525">
            <a:noFill/>
            <a:miter lim="800000"/>
            <a:headEnd/>
            <a:tailEnd/>
          </a:ln>
        </p:spPr>
        <p:txBody>
          <a:bodyPr>
            <a:spAutoFit/>
          </a:bodyPr>
          <a:lstStyle/>
          <a:p>
            <a:r>
              <a:rPr lang="en-US"/>
              <a:t>arbitrary units</a:t>
            </a:r>
          </a:p>
        </p:txBody>
      </p:sp>
    </p:spTree>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TamboraRadarImage"/>
          <p:cNvPicPr>
            <a:picLocks noChangeAspect="1" noChangeArrowheads="1"/>
          </p:cNvPicPr>
          <p:nvPr/>
        </p:nvPicPr>
        <p:blipFill>
          <a:blip r:embed="rId3" cstate="print"/>
          <a:srcRect/>
          <a:stretch>
            <a:fillRect/>
          </a:stretch>
        </p:blipFill>
        <p:spPr bwMode="auto">
          <a:xfrm>
            <a:off x="609600" y="0"/>
            <a:ext cx="78486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tambora2"/>
          <p:cNvPicPr>
            <a:picLocks noChangeAspect="1" noChangeArrowheads="1"/>
          </p:cNvPicPr>
          <p:nvPr/>
        </p:nvPicPr>
        <p:blipFill>
          <a:blip r:embed="rId3" cstate="print"/>
          <a:srcRect t="25900" r="21645" b="30775"/>
          <a:stretch>
            <a:fillRect/>
          </a:stretch>
        </p:blipFill>
        <p:spPr bwMode="auto">
          <a:xfrm>
            <a:off x="914400" y="2097088"/>
            <a:ext cx="6248400" cy="4608512"/>
          </a:xfrm>
          <a:prstGeom prst="rect">
            <a:avLst/>
          </a:prstGeom>
          <a:noFill/>
          <a:ln w="9525">
            <a:noFill/>
            <a:miter lim="800000"/>
            <a:headEnd/>
            <a:tailEnd/>
          </a:ln>
        </p:spPr>
      </p:pic>
      <p:sp>
        <p:nvSpPr>
          <p:cNvPr id="124931" name="Text Box 3"/>
          <p:cNvSpPr txBox="1">
            <a:spLocks noChangeArrowheads="1"/>
          </p:cNvSpPr>
          <p:nvPr/>
        </p:nvSpPr>
        <p:spPr bwMode="auto">
          <a:xfrm>
            <a:off x="76200" y="596900"/>
            <a:ext cx="5791200" cy="1006475"/>
          </a:xfrm>
          <a:prstGeom prst="rect">
            <a:avLst/>
          </a:prstGeom>
          <a:noFill/>
          <a:ln w="9525">
            <a:noFill/>
            <a:miter lim="800000"/>
            <a:headEnd/>
            <a:tailEnd/>
          </a:ln>
        </p:spPr>
        <p:txBody>
          <a:bodyPr>
            <a:spAutoFit/>
          </a:bodyPr>
          <a:lstStyle/>
          <a:p>
            <a:r>
              <a:rPr lang="en-US" b="1">
                <a:solidFill>
                  <a:schemeClr val="accent2"/>
                </a:solidFill>
              </a:rPr>
              <a:t>Tambora in 1815</a:t>
            </a:r>
            <a:r>
              <a:rPr lang="en-US">
                <a:solidFill>
                  <a:schemeClr val="accent2"/>
                </a:solidFill>
              </a:rPr>
              <a:t>,</a:t>
            </a:r>
            <a:r>
              <a:rPr lang="en-US" b="1">
                <a:solidFill>
                  <a:schemeClr val="accent2"/>
                </a:solidFill>
              </a:rPr>
              <a:t> together with an eruption from an unknown volcano in 1809, produced</a:t>
            </a:r>
            <a:br>
              <a:rPr lang="en-US" b="1">
                <a:solidFill>
                  <a:schemeClr val="accent2"/>
                </a:solidFill>
              </a:rPr>
            </a:br>
            <a:r>
              <a:rPr lang="en-US" b="1">
                <a:solidFill>
                  <a:schemeClr val="accent2"/>
                </a:solidFill>
              </a:rPr>
              <a:t>the </a:t>
            </a:r>
            <a:r>
              <a:rPr lang="ja-JP" altLang="en-US" b="1">
                <a:solidFill>
                  <a:schemeClr val="accent2"/>
                </a:solidFill>
              </a:rPr>
              <a:t>“</a:t>
            </a:r>
            <a:r>
              <a:rPr lang="en-US" altLang="ja-JP" b="1">
                <a:solidFill>
                  <a:schemeClr val="accent2"/>
                </a:solidFill>
              </a:rPr>
              <a:t>Year Without a Summer</a:t>
            </a:r>
            <a:r>
              <a:rPr lang="ja-JP" altLang="en-US" b="1">
                <a:solidFill>
                  <a:schemeClr val="accent2"/>
                </a:solidFill>
              </a:rPr>
              <a:t>”</a:t>
            </a:r>
            <a:r>
              <a:rPr lang="en-US" altLang="ja-JP" b="1">
                <a:solidFill>
                  <a:schemeClr val="accent2"/>
                </a:solidFill>
              </a:rPr>
              <a:t> (1816)</a:t>
            </a:r>
            <a:endParaRPr lang="en-US" b="1">
              <a:solidFill>
                <a:schemeClr val="accent2"/>
              </a:solidFill>
            </a:endParaRPr>
          </a:p>
        </p:txBody>
      </p:sp>
    </p:spTree>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2914" name="Picture 2" descr="TamboraRadar_500"/>
          <p:cNvPicPr>
            <a:picLocks noChangeAspect="1" noChangeArrowheads="1"/>
          </p:cNvPicPr>
          <p:nvPr/>
        </p:nvPicPr>
        <p:blipFill>
          <a:blip r:embed="rId3" cstate="print"/>
          <a:srcRect/>
          <a:stretch>
            <a:fillRect/>
          </a:stretch>
        </p:blipFill>
        <p:spPr bwMode="auto">
          <a:xfrm>
            <a:off x="0" y="0"/>
            <a:ext cx="4762500" cy="4286250"/>
          </a:xfrm>
          <a:prstGeom prst="rect">
            <a:avLst/>
          </a:prstGeom>
          <a:noFill/>
          <a:ln w="9525">
            <a:noFill/>
            <a:miter lim="800000"/>
            <a:headEnd/>
            <a:tailEnd/>
          </a:ln>
        </p:spPr>
      </p:pic>
      <p:pic>
        <p:nvPicPr>
          <p:cNvPr id="1062915" name="Picture 3" descr="TamboraExcavation_site_500"/>
          <p:cNvPicPr>
            <a:picLocks noChangeAspect="1" noChangeArrowheads="1"/>
          </p:cNvPicPr>
          <p:nvPr/>
        </p:nvPicPr>
        <p:blipFill>
          <a:blip r:embed="rId4" cstate="print"/>
          <a:srcRect/>
          <a:stretch>
            <a:fillRect/>
          </a:stretch>
        </p:blipFill>
        <p:spPr bwMode="auto">
          <a:xfrm>
            <a:off x="0" y="2571750"/>
            <a:ext cx="4762500" cy="4286250"/>
          </a:xfrm>
          <a:prstGeom prst="rect">
            <a:avLst/>
          </a:prstGeom>
          <a:noFill/>
          <a:ln w="9525">
            <a:noFill/>
            <a:miter lim="800000"/>
            <a:headEnd/>
            <a:tailEnd/>
          </a:ln>
        </p:spPr>
      </p:pic>
      <p:pic>
        <p:nvPicPr>
          <p:cNvPr id="126980" name="Picture 4" descr="TamboraCrater_500"/>
          <p:cNvPicPr>
            <a:picLocks noChangeAspect="1" noChangeArrowheads="1"/>
          </p:cNvPicPr>
          <p:nvPr/>
        </p:nvPicPr>
        <p:blipFill>
          <a:blip r:embed="rId5" cstate="print"/>
          <a:srcRect/>
          <a:stretch>
            <a:fillRect/>
          </a:stretch>
        </p:blipFill>
        <p:spPr bwMode="auto">
          <a:xfrm>
            <a:off x="4381500" y="0"/>
            <a:ext cx="4762500" cy="2876550"/>
          </a:xfrm>
          <a:prstGeom prst="rect">
            <a:avLst/>
          </a:prstGeom>
          <a:noFill/>
          <a:ln w="9525">
            <a:noFill/>
            <a:miter lim="800000"/>
            <a:headEnd/>
            <a:tailEnd/>
          </a:ln>
        </p:spPr>
      </p:pic>
      <p:pic>
        <p:nvPicPr>
          <p:cNvPr id="1062917" name="Picture 5" descr="TamboraExcavation_300"/>
          <p:cNvPicPr>
            <a:picLocks noChangeAspect="1" noChangeArrowheads="1"/>
          </p:cNvPicPr>
          <p:nvPr/>
        </p:nvPicPr>
        <p:blipFill>
          <a:blip r:embed="rId6" cstate="print"/>
          <a:srcRect/>
          <a:stretch>
            <a:fillRect/>
          </a:stretch>
        </p:blipFill>
        <p:spPr bwMode="auto">
          <a:xfrm>
            <a:off x="3429000" y="1143000"/>
            <a:ext cx="2857500" cy="2857500"/>
          </a:xfrm>
          <a:prstGeom prst="rect">
            <a:avLst/>
          </a:prstGeom>
          <a:noFill/>
          <a:ln w="9525">
            <a:noFill/>
            <a:miter lim="800000"/>
            <a:headEnd/>
            <a:tailEnd/>
          </a:ln>
        </p:spPr>
      </p:pic>
      <p:pic>
        <p:nvPicPr>
          <p:cNvPr id="1062918" name="Picture 6" descr="TamboraVase_300"/>
          <p:cNvPicPr>
            <a:picLocks noChangeAspect="1" noChangeArrowheads="1"/>
          </p:cNvPicPr>
          <p:nvPr/>
        </p:nvPicPr>
        <p:blipFill>
          <a:blip r:embed="rId7" cstate="print"/>
          <a:srcRect/>
          <a:stretch>
            <a:fillRect/>
          </a:stretch>
        </p:blipFill>
        <p:spPr bwMode="auto">
          <a:xfrm>
            <a:off x="6286500" y="4000500"/>
            <a:ext cx="2857500" cy="2857500"/>
          </a:xfrm>
          <a:prstGeom prst="rect">
            <a:avLst/>
          </a:prstGeom>
          <a:noFill/>
          <a:ln w="9525">
            <a:noFill/>
            <a:miter lim="800000"/>
            <a:headEnd/>
            <a:tailEnd/>
          </a:ln>
        </p:spPr>
      </p:pic>
      <p:pic>
        <p:nvPicPr>
          <p:cNvPr id="1062919" name="Picture 7" descr="TamboraArtifact3"/>
          <p:cNvPicPr>
            <a:picLocks noChangeAspect="1" noChangeArrowheads="1"/>
          </p:cNvPicPr>
          <p:nvPr/>
        </p:nvPicPr>
        <p:blipFill>
          <a:blip r:embed="rId8" cstate="print"/>
          <a:srcRect/>
          <a:stretch>
            <a:fillRect/>
          </a:stretch>
        </p:blipFill>
        <p:spPr bwMode="auto">
          <a:xfrm>
            <a:off x="6248400" y="1143000"/>
            <a:ext cx="3810000" cy="2857500"/>
          </a:xfrm>
          <a:prstGeom prst="rect">
            <a:avLst/>
          </a:prstGeom>
          <a:noFill/>
          <a:ln w="9525">
            <a:noFill/>
            <a:miter lim="800000"/>
            <a:headEnd/>
            <a:tailEnd/>
          </a:ln>
        </p:spPr>
      </p:pic>
      <p:grpSp>
        <p:nvGrpSpPr>
          <p:cNvPr id="2" name="Group 8"/>
          <p:cNvGrpSpPr>
            <a:grpSpLocks/>
          </p:cNvGrpSpPr>
          <p:nvPr/>
        </p:nvGrpSpPr>
        <p:grpSpPr bwMode="auto">
          <a:xfrm>
            <a:off x="3429000" y="4000500"/>
            <a:ext cx="2895600" cy="2857500"/>
            <a:chOff x="4272" y="5088"/>
            <a:chExt cx="1824" cy="1800"/>
          </a:xfrm>
        </p:grpSpPr>
        <p:pic>
          <p:nvPicPr>
            <p:cNvPr id="126987" name="Picture 9" descr="TamboraWood_300"/>
            <p:cNvPicPr>
              <a:picLocks noChangeAspect="1" noChangeArrowheads="1"/>
            </p:cNvPicPr>
            <p:nvPr/>
          </p:nvPicPr>
          <p:blipFill>
            <a:blip r:embed="rId9" cstate="print"/>
            <a:srcRect/>
            <a:stretch>
              <a:fillRect/>
            </a:stretch>
          </p:blipFill>
          <p:spPr bwMode="auto">
            <a:xfrm>
              <a:off x="4272" y="5088"/>
              <a:ext cx="1800" cy="1800"/>
            </a:xfrm>
            <a:prstGeom prst="rect">
              <a:avLst/>
            </a:prstGeom>
            <a:noFill/>
            <a:ln w="9525">
              <a:noFill/>
              <a:miter lim="800000"/>
              <a:headEnd/>
              <a:tailEnd/>
            </a:ln>
          </p:spPr>
        </p:pic>
        <p:sp>
          <p:nvSpPr>
            <p:cNvPr id="126988" name="Text Box 10"/>
            <p:cNvSpPr txBox="1">
              <a:spLocks noChangeArrowheads="1"/>
            </p:cNvSpPr>
            <p:nvPr/>
          </p:nvSpPr>
          <p:spPr bwMode="auto">
            <a:xfrm>
              <a:off x="4272" y="6518"/>
              <a:ext cx="1824" cy="250"/>
            </a:xfrm>
            <a:prstGeom prst="rect">
              <a:avLst/>
            </a:prstGeom>
            <a:noFill/>
            <a:ln w="9525">
              <a:noFill/>
              <a:miter lim="800000"/>
              <a:headEnd/>
              <a:tailEnd/>
            </a:ln>
          </p:spPr>
          <p:txBody>
            <a:bodyPr>
              <a:spAutoFit/>
            </a:bodyPr>
            <a:lstStyle/>
            <a:p>
              <a:r>
                <a:rPr lang="en-US">
                  <a:solidFill>
                    <a:schemeClr val="bg1"/>
                  </a:solidFill>
                </a:rPr>
                <a:t>Haraldur Sigurdsson</a:t>
              </a:r>
            </a:p>
          </p:txBody>
        </p:sp>
      </p:grpSp>
      <p:pic>
        <p:nvPicPr>
          <p:cNvPr id="1062923" name="Picture 11" descr="TamboraBowl_300"/>
          <p:cNvPicPr>
            <a:picLocks noChangeAspect="1" noChangeArrowheads="1"/>
          </p:cNvPicPr>
          <p:nvPr/>
        </p:nvPicPr>
        <p:blipFill>
          <a:blip r:embed="rId10" cstate="print"/>
          <a:srcRect/>
          <a:stretch>
            <a:fillRect/>
          </a:stretch>
        </p:blipFill>
        <p:spPr bwMode="auto">
          <a:xfrm>
            <a:off x="3429000" y="4000500"/>
            <a:ext cx="2857500" cy="2857500"/>
          </a:xfrm>
          <a:prstGeom prst="rect">
            <a:avLst/>
          </a:prstGeom>
          <a:noFill/>
          <a:ln w="9525">
            <a:noFill/>
            <a:miter lim="800000"/>
            <a:headEnd/>
            <a:tailEnd/>
          </a:ln>
        </p:spPr>
      </p:pic>
      <p:pic>
        <p:nvPicPr>
          <p:cNvPr id="1062924" name="Picture 12" descr="TamboaArtifact12"/>
          <p:cNvPicPr>
            <a:picLocks noChangeAspect="1" noChangeArrowheads="1"/>
          </p:cNvPicPr>
          <p:nvPr/>
        </p:nvPicPr>
        <p:blipFill>
          <a:blip r:embed="rId11" cstate="print"/>
          <a:srcRect/>
          <a:stretch>
            <a:fillRect/>
          </a:stretch>
        </p:blipFill>
        <p:spPr bwMode="auto">
          <a:xfrm>
            <a:off x="0" y="708025"/>
            <a:ext cx="9144000" cy="614997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629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629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6291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06291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06291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06292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0629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Object 2"/>
          <p:cNvGraphicFramePr>
            <a:graphicFrameLocks noChangeAspect="1"/>
          </p:cNvGraphicFramePr>
          <p:nvPr/>
        </p:nvGraphicFramePr>
        <p:xfrm>
          <a:off x="990600" y="1600200"/>
          <a:ext cx="6858000" cy="4818063"/>
        </p:xfrm>
        <a:graphic>
          <a:graphicData uri="http://schemas.openxmlformats.org/presentationml/2006/ole">
            <p:oleObj spid="_x0000_s10280" name="Chart" r:id="rId4" imgW="11049000" imgH="7762875" progId="Excel.Sheet.8">
              <p:embed/>
            </p:oleObj>
          </a:graphicData>
        </a:graphic>
      </p:graphicFrame>
      <p:sp>
        <p:nvSpPr>
          <p:cNvPr id="10243" name="Text Box 3"/>
          <p:cNvSpPr txBox="1">
            <a:spLocks noChangeArrowheads="1"/>
          </p:cNvSpPr>
          <p:nvPr/>
        </p:nvSpPr>
        <p:spPr bwMode="auto">
          <a:xfrm>
            <a:off x="2743200" y="6415088"/>
            <a:ext cx="3429000" cy="366712"/>
          </a:xfrm>
          <a:prstGeom prst="rect">
            <a:avLst/>
          </a:prstGeom>
          <a:noFill/>
          <a:ln w="9525">
            <a:noFill/>
            <a:miter lim="800000"/>
            <a:headEnd/>
            <a:tailEnd/>
          </a:ln>
        </p:spPr>
        <p:txBody>
          <a:bodyPr>
            <a:spAutoFit/>
          </a:bodyPr>
          <a:lstStyle/>
          <a:p>
            <a:r>
              <a:rPr lang="en-US" sz="1800">
                <a:solidFill>
                  <a:schemeClr val="bg1"/>
                </a:solidFill>
              </a:rPr>
              <a:t>Mann et al. (2000)</a:t>
            </a:r>
          </a:p>
        </p:txBody>
      </p:sp>
      <p:sp>
        <p:nvSpPr>
          <p:cNvPr id="450564" name="Oval 4"/>
          <p:cNvSpPr>
            <a:spLocks noChangeArrowheads="1"/>
          </p:cNvSpPr>
          <p:nvPr/>
        </p:nvSpPr>
        <p:spPr bwMode="auto">
          <a:xfrm rot="-675794">
            <a:off x="4227513" y="4191000"/>
            <a:ext cx="457200" cy="927100"/>
          </a:xfrm>
          <a:prstGeom prst="ellipse">
            <a:avLst/>
          </a:prstGeom>
          <a:noFill/>
          <a:ln w="38100">
            <a:solidFill>
              <a:schemeClr val="tx1"/>
            </a:solidFill>
            <a:round/>
            <a:headEnd/>
            <a:tailEnd/>
          </a:ln>
        </p:spPr>
        <p:txBody>
          <a:bodyPr anchor="ctr">
            <a:spAutoFit/>
          </a:bodyPr>
          <a:lstStyle/>
          <a:p>
            <a:endParaRPr lang="en-US"/>
          </a:p>
        </p:txBody>
      </p:sp>
      <p:sp>
        <p:nvSpPr>
          <p:cNvPr id="10245" name="Text Box 5"/>
          <p:cNvSpPr txBox="1">
            <a:spLocks noChangeArrowheads="1"/>
          </p:cNvSpPr>
          <p:nvPr/>
        </p:nvSpPr>
        <p:spPr bwMode="auto">
          <a:xfrm>
            <a:off x="76200" y="596900"/>
            <a:ext cx="5791200" cy="1006475"/>
          </a:xfrm>
          <a:prstGeom prst="rect">
            <a:avLst/>
          </a:prstGeom>
          <a:noFill/>
          <a:ln w="9525">
            <a:noFill/>
            <a:miter lim="800000"/>
            <a:headEnd/>
            <a:tailEnd/>
          </a:ln>
        </p:spPr>
        <p:txBody>
          <a:bodyPr>
            <a:spAutoFit/>
          </a:bodyPr>
          <a:lstStyle/>
          <a:p>
            <a:r>
              <a:rPr lang="en-US" b="1" dirty="0">
                <a:solidFill>
                  <a:schemeClr val="accent2"/>
                </a:solidFill>
              </a:rPr>
              <a:t>Tambora in 1815</a:t>
            </a:r>
            <a:r>
              <a:rPr lang="en-US" dirty="0">
                <a:solidFill>
                  <a:schemeClr val="accent2"/>
                </a:solidFill>
              </a:rPr>
              <a:t>,</a:t>
            </a:r>
            <a:r>
              <a:rPr lang="en-US" b="1" dirty="0">
                <a:solidFill>
                  <a:schemeClr val="accent2"/>
                </a:solidFill>
              </a:rPr>
              <a:t> together with an eruption from an unknown volcano in 1809, produced</a:t>
            </a:r>
            <a:br>
              <a:rPr lang="en-US" b="1" dirty="0">
                <a:solidFill>
                  <a:schemeClr val="accent2"/>
                </a:solidFill>
              </a:rPr>
            </a:br>
            <a:r>
              <a:rPr lang="en-US" b="1" dirty="0">
                <a:solidFill>
                  <a:schemeClr val="accent2"/>
                </a:solidFill>
              </a:rPr>
              <a:t>the </a:t>
            </a:r>
            <a:r>
              <a:rPr lang="en-US" b="1" dirty="0" smtClean="0">
                <a:solidFill>
                  <a:schemeClr val="accent2"/>
                </a:solidFill>
              </a:rPr>
              <a:t>“</a:t>
            </a:r>
            <a:r>
              <a:rPr lang="en-US" altLang="ja-JP" b="1" dirty="0" smtClean="0">
                <a:solidFill>
                  <a:schemeClr val="accent2"/>
                </a:solidFill>
              </a:rPr>
              <a:t>Year </a:t>
            </a:r>
            <a:r>
              <a:rPr lang="en-US" altLang="ja-JP" b="1" dirty="0">
                <a:solidFill>
                  <a:schemeClr val="accent2"/>
                </a:solidFill>
              </a:rPr>
              <a:t>Without a </a:t>
            </a:r>
            <a:r>
              <a:rPr lang="en-US" altLang="ja-JP" b="1" dirty="0" smtClean="0">
                <a:solidFill>
                  <a:schemeClr val="accent2"/>
                </a:solidFill>
              </a:rPr>
              <a:t>Summer” </a:t>
            </a:r>
            <a:r>
              <a:rPr lang="en-US" altLang="ja-JP" b="1" dirty="0">
                <a:solidFill>
                  <a:schemeClr val="accent2"/>
                </a:solidFill>
              </a:rPr>
              <a:t>(1816)</a:t>
            </a:r>
            <a:endParaRPr lang="en-US" b="1" dirty="0">
              <a:solidFill>
                <a:schemeClr val="accent2"/>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05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64"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ext Box 2"/>
          <p:cNvSpPr txBox="1">
            <a:spLocks noChangeArrowheads="1"/>
          </p:cNvSpPr>
          <p:nvPr/>
        </p:nvSpPr>
        <p:spPr bwMode="auto">
          <a:xfrm>
            <a:off x="685800" y="609600"/>
            <a:ext cx="5410200" cy="830997"/>
          </a:xfrm>
          <a:prstGeom prst="rect">
            <a:avLst/>
          </a:prstGeom>
          <a:noFill/>
          <a:ln w="9525">
            <a:noFill/>
            <a:miter lim="800000"/>
            <a:headEnd/>
            <a:tailEnd/>
          </a:ln>
        </p:spPr>
        <p:txBody>
          <a:bodyPr>
            <a:spAutoFit/>
          </a:bodyPr>
          <a:lstStyle/>
          <a:p>
            <a:pPr algn="ctr" eaLnBrk="0" hangingPunct="0">
              <a:spcBef>
                <a:spcPct val="50000"/>
              </a:spcBef>
            </a:pPr>
            <a:r>
              <a:rPr lang="en-US" b="1" dirty="0">
                <a:solidFill>
                  <a:schemeClr val="accent2"/>
                </a:solidFill>
              </a:rPr>
              <a:t>Tambora, 1815, produced the </a:t>
            </a:r>
            <a:r>
              <a:rPr lang="en-US" b="1" dirty="0" smtClean="0">
                <a:solidFill>
                  <a:schemeClr val="accent2"/>
                </a:solidFill>
              </a:rPr>
              <a:t>“</a:t>
            </a:r>
            <a:r>
              <a:rPr lang="en-US" altLang="ja-JP" b="1" dirty="0" smtClean="0">
                <a:solidFill>
                  <a:schemeClr val="accent2"/>
                </a:solidFill>
              </a:rPr>
              <a:t>Year </a:t>
            </a:r>
            <a:r>
              <a:rPr lang="en-US" altLang="ja-JP" b="1" dirty="0">
                <a:solidFill>
                  <a:schemeClr val="accent2"/>
                </a:solidFill>
              </a:rPr>
              <a:t>Without a </a:t>
            </a:r>
            <a:r>
              <a:rPr lang="en-US" altLang="ja-JP" b="1" dirty="0" smtClean="0">
                <a:solidFill>
                  <a:schemeClr val="accent2"/>
                </a:solidFill>
              </a:rPr>
              <a:t>Summer” </a:t>
            </a:r>
            <a:r>
              <a:rPr lang="en-US" altLang="ja-JP" b="1" dirty="0">
                <a:solidFill>
                  <a:schemeClr val="accent2"/>
                </a:solidFill>
              </a:rPr>
              <a:t>(1816)</a:t>
            </a:r>
            <a:endParaRPr lang="en-US" dirty="0">
              <a:solidFill>
                <a:srgbClr val="9900CC"/>
              </a:solidFill>
            </a:endParaRPr>
          </a:p>
        </p:txBody>
      </p:sp>
      <p:grpSp>
        <p:nvGrpSpPr>
          <p:cNvPr id="2" name="Group 3"/>
          <p:cNvGrpSpPr>
            <a:grpSpLocks/>
          </p:cNvGrpSpPr>
          <p:nvPr/>
        </p:nvGrpSpPr>
        <p:grpSpPr bwMode="auto">
          <a:xfrm>
            <a:off x="5951538" y="1905000"/>
            <a:ext cx="2887662" cy="3962400"/>
            <a:chOff x="3696" y="1200"/>
            <a:chExt cx="1819" cy="2496"/>
          </a:xfrm>
        </p:grpSpPr>
        <p:sp>
          <p:nvSpPr>
            <p:cNvPr id="197647" name="Text Box 4"/>
            <p:cNvSpPr txBox="1">
              <a:spLocks noChangeArrowheads="1"/>
            </p:cNvSpPr>
            <p:nvPr/>
          </p:nvSpPr>
          <p:spPr bwMode="auto">
            <a:xfrm>
              <a:off x="3984" y="3216"/>
              <a:ext cx="1344" cy="480"/>
            </a:xfrm>
            <a:prstGeom prst="rect">
              <a:avLst/>
            </a:prstGeom>
            <a:noFill/>
            <a:ln w="9525">
              <a:noFill/>
              <a:miter lim="800000"/>
              <a:headEnd/>
              <a:tailEnd/>
            </a:ln>
          </p:spPr>
          <p:txBody>
            <a:bodyPr>
              <a:spAutoFit/>
            </a:bodyPr>
            <a:lstStyle/>
            <a:p>
              <a:pPr algn="ctr" eaLnBrk="0" hangingPunct="0">
                <a:spcBef>
                  <a:spcPct val="50000"/>
                </a:spcBef>
              </a:pPr>
              <a:r>
                <a:rPr lang="en-US">
                  <a:latin typeface="Times New Roman" pitchFamily="18" charset="0"/>
                </a:rPr>
                <a:t> </a:t>
              </a:r>
              <a:r>
                <a:rPr lang="en-US" sz="2000"/>
                <a:t>George Gordon,</a:t>
              </a:r>
            </a:p>
            <a:p>
              <a:pPr algn="ctr" eaLnBrk="0" hangingPunct="0"/>
              <a:r>
                <a:rPr lang="en-US" sz="2000"/>
                <a:t>Lord Byron</a:t>
              </a:r>
              <a:endParaRPr lang="en-US"/>
            </a:p>
          </p:txBody>
        </p:sp>
        <p:pic>
          <p:nvPicPr>
            <p:cNvPr id="197648" name="Picture 5" descr="Byron"/>
            <p:cNvPicPr>
              <a:picLocks noChangeAspect="1" noChangeArrowheads="1"/>
            </p:cNvPicPr>
            <p:nvPr/>
          </p:nvPicPr>
          <p:blipFill>
            <a:blip r:embed="rId3" cstate="print"/>
            <a:srcRect/>
            <a:stretch>
              <a:fillRect/>
            </a:stretch>
          </p:blipFill>
          <p:spPr bwMode="auto">
            <a:xfrm>
              <a:off x="3696" y="1200"/>
              <a:ext cx="1819" cy="2020"/>
            </a:xfrm>
            <a:prstGeom prst="rect">
              <a:avLst/>
            </a:prstGeom>
            <a:noFill/>
            <a:ln w="9525">
              <a:noFill/>
              <a:miter lim="800000"/>
              <a:headEnd/>
              <a:tailEnd/>
            </a:ln>
          </p:spPr>
        </p:pic>
      </p:grpSp>
      <p:grpSp>
        <p:nvGrpSpPr>
          <p:cNvPr id="3" name="Group 6"/>
          <p:cNvGrpSpPr>
            <a:grpSpLocks/>
          </p:cNvGrpSpPr>
          <p:nvPr/>
        </p:nvGrpSpPr>
        <p:grpSpPr bwMode="auto">
          <a:xfrm>
            <a:off x="152400" y="1812925"/>
            <a:ext cx="2895600" cy="3749675"/>
            <a:chOff x="48" y="1056"/>
            <a:chExt cx="1824" cy="2362"/>
          </a:xfrm>
        </p:grpSpPr>
        <p:pic>
          <p:nvPicPr>
            <p:cNvPr id="197645" name="Picture 7" descr="PercyByssheShelley"/>
            <p:cNvPicPr>
              <a:picLocks noChangeAspect="1" noChangeArrowheads="1"/>
            </p:cNvPicPr>
            <p:nvPr/>
          </p:nvPicPr>
          <p:blipFill>
            <a:blip r:embed="rId4" cstate="print"/>
            <a:srcRect/>
            <a:stretch>
              <a:fillRect/>
            </a:stretch>
          </p:blipFill>
          <p:spPr bwMode="auto">
            <a:xfrm>
              <a:off x="192" y="1056"/>
              <a:ext cx="1604" cy="2064"/>
            </a:xfrm>
            <a:prstGeom prst="rect">
              <a:avLst/>
            </a:prstGeom>
            <a:noFill/>
            <a:ln w="9525">
              <a:noFill/>
              <a:miter lim="800000"/>
              <a:headEnd/>
              <a:tailEnd/>
            </a:ln>
          </p:spPr>
        </p:pic>
        <p:sp>
          <p:nvSpPr>
            <p:cNvPr id="197646" name="Text Box 8"/>
            <p:cNvSpPr txBox="1">
              <a:spLocks noChangeArrowheads="1"/>
            </p:cNvSpPr>
            <p:nvPr/>
          </p:nvSpPr>
          <p:spPr bwMode="auto">
            <a:xfrm>
              <a:off x="48" y="3168"/>
              <a:ext cx="1824" cy="250"/>
            </a:xfrm>
            <a:prstGeom prst="rect">
              <a:avLst/>
            </a:prstGeom>
            <a:noFill/>
            <a:ln w="9525">
              <a:noFill/>
              <a:miter lim="800000"/>
              <a:headEnd/>
              <a:tailEnd/>
            </a:ln>
          </p:spPr>
          <p:txBody>
            <a:bodyPr>
              <a:spAutoFit/>
            </a:bodyPr>
            <a:lstStyle/>
            <a:p>
              <a:pPr algn="ctr" eaLnBrk="0" hangingPunct="0">
                <a:spcBef>
                  <a:spcPct val="50000"/>
                </a:spcBef>
              </a:pPr>
              <a:r>
                <a:rPr lang="en-US" sz="2000"/>
                <a:t>Percy Bysshe Shelley</a:t>
              </a:r>
              <a:endParaRPr lang="en-US"/>
            </a:p>
          </p:txBody>
        </p:sp>
      </p:grpSp>
      <p:grpSp>
        <p:nvGrpSpPr>
          <p:cNvPr id="4" name="Group 9"/>
          <p:cNvGrpSpPr>
            <a:grpSpLocks/>
          </p:cNvGrpSpPr>
          <p:nvPr/>
        </p:nvGrpSpPr>
        <p:grpSpPr bwMode="auto">
          <a:xfrm>
            <a:off x="3289300" y="1965325"/>
            <a:ext cx="2273300" cy="3521075"/>
            <a:chOff x="2016" y="1152"/>
            <a:chExt cx="1432" cy="2218"/>
          </a:xfrm>
        </p:grpSpPr>
        <p:pic>
          <p:nvPicPr>
            <p:cNvPr id="197643" name="Picture 10" descr="MaryShelley"/>
            <p:cNvPicPr>
              <a:picLocks noChangeAspect="1" noChangeArrowheads="1"/>
            </p:cNvPicPr>
            <p:nvPr/>
          </p:nvPicPr>
          <p:blipFill>
            <a:blip r:embed="rId5" cstate="print"/>
            <a:srcRect l="15384" r="17949"/>
            <a:stretch>
              <a:fillRect/>
            </a:stretch>
          </p:blipFill>
          <p:spPr bwMode="auto">
            <a:xfrm>
              <a:off x="2016" y="1152"/>
              <a:ext cx="1432" cy="1920"/>
            </a:xfrm>
            <a:prstGeom prst="rect">
              <a:avLst/>
            </a:prstGeom>
            <a:noFill/>
            <a:ln w="9525">
              <a:noFill/>
              <a:miter lim="800000"/>
              <a:headEnd/>
              <a:tailEnd/>
            </a:ln>
          </p:spPr>
        </p:pic>
        <p:sp>
          <p:nvSpPr>
            <p:cNvPr id="197644" name="Text Box 11"/>
            <p:cNvSpPr txBox="1">
              <a:spLocks noChangeArrowheads="1"/>
            </p:cNvSpPr>
            <p:nvPr/>
          </p:nvSpPr>
          <p:spPr bwMode="auto">
            <a:xfrm>
              <a:off x="2112" y="3120"/>
              <a:ext cx="1248" cy="250"/>
            </a:xfrm>
            <a:prstGeom prst="rect">
              <a:avLst/>
            </a:prstGeom>
            <a:noFill/>
            <a:ln w="9525">
              <a:noFill/>
              <a:miter lim="800000"/>
              <a:headEnd/>
              <a:tailEnd/>
            </a:ln>
          </p:spPr>
          <p:txBody>
            <a:bodyPr>
              <a:spAutoFit/>
            </a:bodyPr>
            <a:lstStyle/>
            <a:p>
              <a:pPr algn="ctr" eaLnBrk="0" hangingPunct="0">
                <a:spcBef>
                  <a:spcPct val="50000"/>
                </a:spcBef>
              </a:pPr>
              <a:r>
                <a:rPr lang="en-US" sz="2000"/>
                <a:t>Mary Shelley</a:t>
              </a:r>
              <a:endParaRPr lang="en-US"/>
            </a:p>
          </p:txBody>
        </p:sp>
      </p:grpSp>
    </p:spTree>
    <p:extLst>
      <p:ext uri="{BB962C8B-B14F-4D97-AF65-F5344CB8AC3E}">
        <p14:creationId xmlns:p14="http://schemas.microsoft.com/office/powerpoint/2010/main" xmlns="" val="408538058"/>
      </p:ext>
    </p:extLst>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5586" name="Picture 1" descr="IMG_1824.JPG"/>
          <p:cNvPicPr>
            <a:picLocks noChangeAspect="1"/>
          </p:cNvPicPr>
          <p:nvPr/>
        </p:nvPicPr>
        <p:blipFill>
          <a:blip r:embed="rId3" cstate="print"/>
          <a:srcRect/>
          <a:stretch>
            <a:fillRect/>
          </a:stretch>
        </p:blipFill>
        <p:spPr bwMode="auto">
          <a:xfrm>
            <a:off x="0" y="0"/>
            <a:ext cx="10261600" cy="7696200"/>
          </a:xfrm>
          <a:prstGeom prst="rect">
            <a:avLst/>
          </a:prstGeom>
          <a:noFill/>
          <a:ln w="9525">
            <a:noFill/>
            <a:miter lim="800000"/>
            <a:headEnd/>
            <a:tailEnd/>
          </a:ln>
        </p:spPr>
      </p:pic>
      <p:pic>
        <p:nvPicPr>
          <p:cNvPr id="195587" name="Picture 3" descr="IMG_1833.JPG"/>
          <p:cNvPicPr>
            <a:picLocks noChangeAspect="1"/>
          </p:cNvPicPr>
          <p:nvPr/>
        </p:nvPicPr>
        <p:blipFill>
          <a:blip r:embed="rId4" cstate="print"/>
          <a:srcRect l="25887" t="8958" r="30782" b="15486"/>
          <a:stretch>
            <a:fillRect/>
          </a:stretch>
        </p:blipFill>
        <p:spPr bwMode="auto">
          <a:xfrm>
            <a:off x="0" y="2971800"/>
            <a:ext cx="3030538" cy="3962400"/>
          </a:xfrm>
          <a:prstGeom prst="rect">
            <a:avLst/>
          </a:prstGeom>
          <a:noFill/>
          <a:ln w="9525">
            <a:noFill/>
            <a:miter lim="800000"/>
            <a:headEnd/>
            <a:tailEnd/>
          </a:ln>
        </p:spPr>
      </p:pic>
      <p:pic>
        <p:nvPicPr>
          <p:cNvPr id="5" name="Picture 4" descr="Frankenstein.jpg"/>
          <p:cNvPicPr>
            <a:picLocks noChangeAspect="1"/>
          </p:cNvPicPr>
          <p:nvPr/>
        </p:nvPicPr>
        <p:blipFill>
          <a:blip r:embed="rId5" cstate="print"/>
          <a:srcRect l="20874" r="16176"/>
          <a:stretch>
            <a:fillRect/>
          </a:stretch>
        </p:blipFill>
        <p:spPr bwMode="auto">
          <a:xfrm>
            <a:off x="4684713" y="887413"/>
            <a:ext cx="4311650" cy="513715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Picture 1" descr="IMG_1824.JPG"/>
          <p:cNvPicPr>
            <a:picLocks noChangeAspect="1"/>
          </p:cNvPicPr>
          <p:nvPr/>
        </p:nvPicPr>
        <p:blipFill>
          <a:blip r:embed="rId3" cstate="print"/>
          <a:srcRect/>
          <a:stretch>
            <a:fillRect/>
          </a:stretch>
        </p:blipFill>
        <p:spPr bwMode="auto">
          <a:xfrm>
            <a:off x="0" y="0"/>
            <a:ext cx="10261600" cy="7696200"/>
          </a:xfrm>
          <a:prstGeom prst="rect">
            <a:avLst/>
          </a:prstGeom>
          <a:noFill/>
          <a:ln w="9525">
            <a:noFill/>
            <a:miter lim="800000"/>
            <a:headEnd/>
            <a:tailEnd/>
          </a:ln>
        </p:spPr>
      </p:pic>
      <p:pic>
        <p:nvPicPr>
          <p:cNvPr id="195587" name="Picture 3" descr="IMG_1833.JPG"/>
          <p:cNvPicPr>
            <a:picLocks noChangeAspect="1"/>
          </p:cNvPicPr>
          <p:nvPr/>
        </p:nvPicPr>
        <p:blipFill>
          <a:blip r:embed="rId4" cstate="print"/>
          <a:srcRect l="25887" t="8958" r="30782" b="15486"/>
          <a:stretch>
            <a:fillRect/>
          </a:stretch>
        </p:blipFill>
        <p:spPr bwMode="auto">
          <a:xfrm>
            <a:off x="0" y="2971800"/>
            <a:ext cx="3030538" cy="3962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ext Box 3"/>
          <p:cNvSpPr txBox="1">
            <a:spLocks noChangeArrowheads="1"/>
          </p:cNvSpPr>
          <p:nvPr/>
        </p:nvSpPr>
        <p:spPr bwMode="auto">
          <a:xfrm>
            <a:off x="685800" y="609600"/>
            <a:ext cx="5410200" cy="822325"/>
          </a:xfrm>
          <a:prstGeom prst="rect">
            <a:avLst/>
          </a:prstGeom>
          <a:noFill/>
          <a:ln w="9525">
            <a:noFill/>
            <a:miter lim="800000"/>
            <a:headEnd/>
            <a:tailEnd/>
          </a:ln>
        </p:spPr>
        <p:txBody>
          <a:bodyPr>
            <a:spAutoFit/>
          </a:bodyPr>
          <a:lstStyle/>
          <a:p>
            <a:r>
              <a:rPr lang="en-US" sz="2400" b="1">
                <a:solidFill>
                  <a:schemeClr val="accent2"/>
                </a:solidFill>
              </a:rPr>
              <a:t>Tambora, 1815, produced the </a:t>
            </a:r>
            <a:r>
              <a:rPr lang="ja-JP" altLang="en-US" sz="2400" b="1">
                <a:solidFill>
                  <a:schemeClr val="accent2"/>
                </a:solidFill>
              </a:rPr>
              <a:t>“</a:t>
            </a:r>
            <a:r>
              <a:rPr lang="en-US" altLang="ja-JP" sz="2400" b="1">
                <a:solidFill>
                  <a:schemeClr val="accent2"/>
                </a:solidFill>
              </a:rPr>
              <a:t>Year Without a Summer</a:t>
            </a:r>
            <a:r>
              <a:rPr lang="ja-JP" altLang="en-US" sz="2400" b="1">
                <a:solidFill>
                  <a:schemeClr val="accent2"/>
                </a:solidFill>
              </a:rPr>
              <a:t>”</a:t>
            </a:r>
            <a:r>
              <a:rPr lang="en-US" altLang="ja-JP" sz="2400" b="1">
                <a:solidFill>
                  <a:schemeClr val="accent2"/>
                </a:solidFill>
              </a:rPr>
              <a:t> (1816)</a:t>
            </a:r>
            <a:endParaRPr lang="en-US" sz="2400">
              <a:solidFill>
                <a:srgbClr val="9900CC"/>
              </a:solidFill>
            </a:endParaRPr>
          </a:p>
        </p:txBody>
      </p:sp>
      <p:grpSp>
        <p:nvGrpSpPr>
          <p:cNvPr id="128003" name="Group 13"/>
          <p:cNvGrpSpPr>
            <a:grpSpLocks/>
          </p:cNvGrpSpPr>
          <p:nvPr/>
        </p:nvGrpSpPr>
        <p:grpSpPr bwMode="auto">
          <a:xfrm>
            <a:off x="5951538" y="1905000"/>
            <a:ext cx="2887662" cy="3962400"/>
            <a:chOff x="3696" y="1200"/>
            <a:chExt cx="1819" cy="2496"/>
          </a:xfrm>
        </p:grpSpPr>
        <p:sp>
          <p:nvSpPr>
            <p:cNvPr id="128015" name="Text Box 2"/>
            <p:cNvSpPr txBox="1">
              <a:spLocks noChangeArrowheads="1"/>
            </p:cNvSpPr>
            <p:nvPr/>
          </p:nvSpPr>
          <p:spPr bwMode="auto">
            <a:xfrm>
              <a:off x="3984" y="3216"/>
              <a:ext cx="1344" cy="480"/>
            </a:xfrm>
            <a:prstGeom prst="rect">
              <a:avLst/>
            </a:prstGeom>
            <a:noFill/>
            <a:ln w="9525">
              <a:noFill/>
              <a:miter lim="800000"/>
              <a:headEnd/>
              <a:tailEnd/>
            </a:ln>
          </p:spPr>
          <p:txBody>
            <a:bodyPr>
              <a:spAutoFit/>
            </a:bodyPr>
            <a:lstStyle/>
            <a:p>
              <a:r>
                <a:rPr lang="en-US" sz="2400">
                  <a:latin typeface="Times New Roman" pitchFamily="18" charset="0"/>
                </a:rPr>
                <a:t> </a:t>
              </a:r>
              <a:r>
                <a:rPr lang="en-US"/>
                <a:t>George Gordon,</a:t>
              </a:r>
            </a:p>
            <a:p>
              <a:pPr>
                <a:spcBef>
                  <a:spcPct val="0"/>
                </a:spcBef>
              </a:pPr>
              <a:r>
                <a:rPr lang="en-US"/>
                <a:t>Lord Byron</a:t>
              </a:r>
              <a:endParaRPr lang="en-US" sz="2400"/>
            </a:p>
          </p:txBody>
        </p:sp>
        <p:pic>
          <p:nvPicPr>
            <p:cNvPr id="128016" name="Picture 4" descr="Byron"/>
            <p:cNvPicPr>
              <a:picLocks noChangeAspect="1" noChangeArrowheads="1"/>
            </p:cNvPicPr>
            <p:nvPr/>
          </p:nvPicPr>
          <p:blipFill>
            <a:blip r:embed="rId3" cstate="print"/>
            <a:srcRect/>
            <a:stretch>
              <a:fillRect/>
            </a:stretch>
          </p:blipFill>
          <p:spPr bwMode="auto">
            <a:xfrm>
              <a:off x="3696" y="1200"/>
              <a:ext cx="1819" cy="2020"/>
            </a:xfrm>
            <a:prstGeom prst="rect">
              <a:avLst/>
            </a:prstGeom>
            <a:noFill/>
            <a:ln w="9525">
              <a:noFill/>
              <a:miter lim="800000"/>
              <a:headEnd/>
              <a:tailEnd/>
            </a:ln>
          </p:spPr>
        </p:pic>
      </p:grpSp>
      <p:grpSp>
        <p:nvGrpSpPr>
          <p:cNvPr id="128004" name="Group 11"/>
          <p:cNvGrpSpPr>
            <a:grpSpLocks/>
          </p:cNvGrpSpPr>
          <p:nvPr/>
        </p:nvGrpSpPr>
        <p:grpSpPr bwMode="auto">
          <a:xfrm>
            <a:off x="152400" y="1812925"/>
            <a:ext cx="2895600" cy="3749675"/>
            <a:chOff x="48" y="1056"/>
            <a:chExt cx="1824" cy="2362"/>
          </a:xfrm>
        </p:grpSpPr>
        <p:pic>
          <p:nvPicPr>
            <p:cNvPr id="128013" name="Picture 7" descr="PercyByssheShelley"/>
            <p:cNvPicPr>
              <a:picLocks noChangeAspect="1" noChangeArrowheads="1"/>
            </p:cNvPicPr>
            <p:nvPr/>
          </p:nvPicPr>
          <p:blipFill>
            <a:blip r:embed="rId4" cstate="print"/>
            <a:srcRect/>
            <a:stretch>
              <a:fillRect/>
            </a:stretch>
          </p:blipFill>
          <p:spPr bwMode="auto">
            <a:xfrm>
              <a:off x="192" y="1056"/>
              <a:ext cx="1604" cy="2064"/>
            </a:xfrm>
            <a:prstGeom prst="rect">
              <a:avLst/>
            </a:prstGeom>
            <a:noFill/>
            <a:ln w="9525">
              <a:noFill/>
              <a:miter lim="800000"/>
              <a:headEnd/>
              <a:tailEnd/>
            </a:ln>
          </p:spPr>
        </p:pic>
        <p:sp>
          <p:nvSpPr>
            <p:cNvPr id="128014" name="Text Box 8"/>
            <p:cNvSpPr txBox="1">
              <a:spLocks noChangeArrowheads="1"/>
            </p:cNvSpPr>
            <p:nvPr/>
          </p:nvSpPr>
          <p:spPr bwMode="auto">
            <a:xfrm>
              <a:off x="48" y="3168"/>
              <a:ext cx="1824" cy="250"/>
            </a:xfrm>
            <a:prstGeom prst="rect">
              <a:avLst/>
            </a:prstGeom>
            <a:noFill/>
            <a:ln w="9525">
              <a:noFill/>
              <a:miter lim="800000"/>
              <a:headEnd/>
              <a:tailEnd/>
            </a:ln>
          </p:spPr>
          <p:txBody>
            <a:bodyPr>
              <a:spAutoFit/>
            </a:bodyPr>
            <a:lstStyle/>
            <a:p>
              <a:r>
                <a:rPr lang="en-US"/>
                <a:t>Percy Bysshe Shelley</a:t>
              </a:r>
              <a:endParaRPr lang="en-US" sz="2400"/>
            </a:p>
          </p:txBody>
        </p:sp>
      </p:grpSp>
      <p:grpSp>
        <p:nvGrpSpPr>
          <p:cNvPr id="128005" name="Group 12"/>
          <p:cNvGrpSpPr>
            <a:grpSpLocks/>
          </p:cNvGrpSpPr>
          <p:nvPr/>
        </p:nvGrpSpPr>
        <p:grpSpPr bwMode="auto">
          <a:xfrm>
            <a:off x="3289300" y="1965325"/>
            <a:ext cx="2273300" cy="3521075"/>
            <a:chOff x="2016" y="1152"/>
            <a:chExt cx="1432" cy="2218"/>
          </a:xfrm>
        </p:grpSpPr>
        <p:pic>
          <p:nvPicPr>
            <p:cNvPr id="128011" name="Picture 9" descr="MaryShelley"/>
            <p:cNvPicPr>
              <a:picLocks noChangeAspect="1" noChangeArrowheads="1"/>
            </p:cNvPicPr>
            <p:nvPr/>
          </p:nvPicPr>
          <p:blipFill>
            <a:blip r:embed="rId5" cstate="print"/>
            <a:srcRect l="15384" r="17949"/>
            <a:stretch>
              <a:fillRect/>
            </a:stretch>
          </p:blipFill>
          <p:spPr bwMode="auto">
            <a:xfrm>
              <a:off x="2016" y="1152"/>
              <a:ext cx="1432" cy="1920"/>
            </a:xfrm>
            <a:prstGeom prst="rect">
              <a:avLst/>
            </a:prstGeom>
            <a:noFill/>
            <a:ln w="9525">
              <a:noFill/>
              <a:miter lim="800000"/>
              <a:headEnd/>
              <a:tailEnd/>
            </a:ln>
          </p:spPr>
        </p:pic>
        <p:sp>
          <p:nvSpPr>
            <p:cNvPr id="128012" name="Text Box 10"/>
            <p:cNvSpPr txBox="1">
              <a:spLocks noChangeArrowheads="1"/>
            </p:cNvSpPr>
            <p:nvPr/>
          </p:nvSpPr>
          <p:spPr bwMode="auto">
            <a:xfrm>
              <a:off x="2112" y="3120"/>
              <a:ext cx="1248" cy="250"/>
            </a:xfrm>
            <a:prstGeom prst="rect">
              <a:avLst/>
            </a:prstGeom>
            <a:noFill/>
            <a:ln w="9525">
              <a:noFill/>
              <a:miter lim="800000"/>
              <a:headEnd/>
              <a:tailEnd/>
            </a:ln>
          </p:spPr>
          <p:txBody>
            <a:bodyPr>
              <a:spAutoFit/>
            </a:bodyPr>
            <a:lstStyle/>
            <a:p>
              <a:r>
                <a:rPr lang="en-US"/>
                <a:t>Mary Shelley</a:t>
              </a:r>
              <a:endParaRPr lang="en-US" sz="2400"/>
            </a:p>
          </p:txBody>
        </p:sp>
      </p:grpSp>
      <p:pic>
        <p:nvPicPr>
          <p:cNvPr id="22547" name="Picture 19" descr="Frankenstein2b"/>
          <p:cNvPicPr>
            <a:picLocks noChangeAspect="1" noChangeArrowheads="1"/>
          </p:cNvPicPr>
          <p:nvPr/>
        </p:nvPicPr>
        <p:blipFill>
          <a:blip r:embed="rId6" cstate="print"/>
          <a:srcRect/>
          <a:stretch>
            <a:fillRect/>
          </a:stretch>
        </p:blipFill>
        <p:spPr bwMode="auto">
          <a:xfrm>
            <a:off x="4789488" y="457200"/>
            <a:ext cx="4489450" cy="5715000"/>
          </a:xfrm>
          <a:prstGeom prst="rect">
            <a:avLst/>
          </a:prstGeom>
          <a:noFill/>
          <a:ln w="9525">
            <a:noFill/>
            <a:miter lim="800000"/>
            <a:headEnd/>
            <a:tailEnd/>
          </a:ln>
        </p:spPr>
      </p:pic>
      <p:pic>
        <p:nvPicPr>
          <p:cNvPr id="22544" name="Picture 16" descr="Frankenstein"/>
          <p:cNvPicPr>
            <a:picLocks noChangeAspect="1" noChangeArrowheads="1"/>
          </p:cNvPicPr>
          <p:nvPr/>
        </p:nvPicPr>
        <p:blipFill>
          <a:blip r:embed="rId7" cstate="print"/>
          <a:srcRect t="3999"/>
          <a:stretch>
            <a:fillRect/>
          </a:stretch>
        </p:blipFill>
        <p:spPr bwMode="auto">
          <a:xfrm>
            <a:off x="2971800" y="685800"/>
            <a:ext cx="3355975" cy="5486400"/>
          </a:xfrm>
          <a:prstGeom prst="rect">
            <a:avLst/>
          </a:prstGeom>
          <a:noFill/>
          <a:ln w="9525">
            <a:noFill/>
            <a:miter lim="800000"/>
            <a:headEnd/>
            <a:tailEnd/>
          </a:ln>
        </p:spPr>
      </p:pic>
      <p:pic>
        <p:nvPicPr>
          <p:cNvPr id="22543" name="Picture 15" descr="Frankenstein4"/>
          <p:cNvPicPr>
            <a:picLocks noChangeAspect="1" noChangeArrowheads="1"/>
          </p:cNvPicPr>
          <p:nvPr/>
        </p:nvPicPr>
        <p:blipFill>
          <a:blip r:embed="rId8" cstate="print"/>
          <a:srcRect/>
          <a:stretch>
            <a:fillRect/>
          </a:stretch>
        </p:blipFill>
        <p:spPr bwMode="auto">
          <a:xfrm>
            <a:off x="0" y="685800"/>
            <a:ext cx="3386138" cy="5210175"/>
          </a:xfrm>
          <a:prstGeom prst="rect">
            <a:avLst/>
          </a:prstGeom>
          <a:noFill/>
          <a:ln w="9525">
            <a:noFill/>
            <a:miter lim="800000"/>
            <a:headEnd/>
            <a:tailEnd/>
          </a:ln>
        </p:spPr>
      </p:pic>
      <p:pic>
        <p:nvPicPr>
          <p:cNvPr id="22546" name="Picture 18" descr="Franskenstein8"/>
          <p:cNvPicPr>
            <a:picLocks noChangeAspect="1" noChangeArrowheads="1"/>
          </p:cNvPicPr>
          <p:nvPr/>
        </p:nvPicPr>
        <p:blipFill>
          <a:blip r:embed="rId9" cstate="print"/>
          <a:srcRect b="19740"/>
          <a:stretch>
            <a:fillRect/>
          </a:stretch>
        </p:blipFill>
        <p:spPr bwMode="auto">
          <a:xfrm>
            <a:off x="2743200" y="2133600"/>
            <a:ext cx="3633788" cy="3640138"/>
          </a:xfrm>
          <a:prstGeom prst="rect">
            <a:avLst/>
          </a:prstGeom>
          <a:noFill/>
          <a:ln w="9525">
            <a:noFill/>
            <a:miter lim="800000"/>
            <a:headEnd/>
            <a:tailEnd/>
          </a:ln>
        </p:spPr>
      </p:pic>
      <p:pic>
        <p:nvPicPr>
          <p:cNvPr id="22548" name="Picture 20" descr="FrankensteinStamp2"/>
          <p:cNvPicPr>
            <a:picLocks noChangeAspect="1" noChangeArrowheads="1"/>
          </p:cNvPicPr>
          <p:nvPr/>
        </p:nvPicPr>
        <p:blipFill>
          <a:blip r:embed="rId10" cstate="print"/>
          <a:srcRect/>
          <a:stretch>
            <a:fillRect/>
          </a:stretch>
        </p:blipFill>
        <p:spPr bwMode="auto">
          <a:xfrm>
            <a:off x="152400" y="152400"/>
            <a:ext cx="2449513" cy="3048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22547"/>
                                        </p:tgtEl>
                                        <p:attrNameLst>
                                          <p:attrName>style.visibility</p:attrName>
                                        </p:attrNameLst>
                                      </p:cBhvr>
                                      <p:to>
                                        <p:strVal val="visible"/>
                                      </p:to>
                                    </p:set>
                                    <p:anim calcmode="lin" valueType="num">
                                      <p:cBhvr additive="base">
                                        <p:cTn id="7" dur="500" fill="hold"/>
                                        <p:tgtEl>
                                          <p:spTgt spid="22547"/>
                                        </p:tgtEl>
                                        <p:attrNameLst>
                                          <p:attrName>ppt_x</p:attrName>
                                        </p:attrNameLst>
                                      </p:cBhvr>
                                      <p:tavLst>
                                        <p:tav tm="0">
                                          <p:val>
                                            <p:strVal val="1+#ppt_w/2"/>
                                          </p:val>
                                        </p:tav>
                                        <p:tav tm="100000">
                                          <p:val>
                                            <p:strVal val="#ppt_x"/>
                                          </p:val>
                                        </p:tav>
                                      </p:tavLst>
                                    </p:anim>
                                    <p:anim calcmode="lin" valueType="num">
                                      <p:cBhvr additive="base">
                                        <p:cTn id="8" dur="500" fill="hold"/>
                                        <p:tgtEl>
                                          <p:spTgt spid="2254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499"/>
                                          </p:stCondLst>
                                        </p:cTn>
                                        <p:tgtEl>
                                          <p:spTgt spid="22544"/>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nodeType="clickEffect">
                                  <p:stCondLst>
                                    <p:cond delay="0"/>
                                  </p:stCondLst>
                                  <p:childTnLst>
                                    <p:set>
                                      <p:cBhvr>
                                        <p:cTn id="16" dur="1" fill="hold">
                                          <p:stCondLst>
                                            <p:cond delay="0"/>
                                          </p:stCondLst>
                                        </p:cTn>
                                        <p:tgtEl>
                                          <p:spTgt spid="22543"/>
                                        </p:tgtEl>
                                        <p:attrNameLst>
                                          <p:attrName>style.visibility</p:attrName>
                                        </p:attrNameLst>
                                      </p:cBhvr>
                                      <p:to>
                                        <p:strVal val="visible"/>
                                      </p:to>
                                    </p:set>
                                    <p:anim calcmode="lin" valueType="num">
                                      <p:cBhvr additive="base">
                                        <p:cTn id="17" dur="500" fill="hold"/>
                                        <p:tgtEl>
                                          <p:spTgt spid="22543"/>
                                        </p:tgtEl>
                                        <p:attrNameLst>
                                          <p:attrName>ppt_x</p:attrName>
                                        </p:attrNameLst>
                                      </p:cBhvr>
                                      <p:tavLst>
                                        <p:tav tm="0">
                                          <p:val>
                                            <p:strVal val="0-#ppt_w/2"/>
                                          </p:val>
                                        </p:tav>
                                        <p:tav tm="100000">
                                          <p:val>
                                            <p:strVal val="#ppt_x"/>
                                          </p:val>
                                        </p:tav>
                                      </p:tavLst>
                                    </p:anim>
                                    <p:anim calcmode="lin" valueType="num">
                                      <p:cBhvr additive="base">
                                        <p:cTn id="18" dur="500" fill="hold"/>
                                        <p:tgtEl>
                                          <p:spTgt spid="22543"/>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2254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nodeType="clickEffect">
                                  <p:stCondLst>
                                    <p:cond delay="0"/>
                                  </p:stCondLst>
                                  <p:childTnLst>
                                    <p:set>
                                      <p:cBhvr>
                                        <p:cTn id="26" dur="1" fill="hold">
                                          <p:stCondLst>
                                            <p:cond delay="0"/>
                                          </p:stCondLst>
                                        </p:cTn>
                                        <p:tgtEl>
                                          <p:spTgt spid="22548"/>
                                        </p:tgtEl>
                                        <p:attrNameLst>
                                          <p:attrName>style.visibility</p:attrName>
                                        </p:attrNameLst>
                                      </p:cBhvr>
                                      <p:to>
                                        <p:strVal val="visible"/>
                                      </p:to>
                                    </p:set>
                                    <p:anim calcmode="lin" valueType="num">
                                      <p:cBhvr additive="base">
                                        <p:cTn id="27" dur="500" fill="hold"/>
                                        <p:tgtEl>
                                          <p:spTgt spid="22548"/>
                                        </p:tgtEl>
                                        <p:attrNameLst>
                                          <p:attrName>ppt_x</p:attrName>
                                        </p:attrNameLst>
                                      </p:cBhvr>
                                      <p:tavLst>
                                        <p:tav tm="0">
                                          <p:val>
                                            <p:strVal val="0-#ppt_w/2"/>
                                          </p:val>
                                        </p:tav>
                                        <p:tav tm="100000">
                                          <p:val>
                                            <p:strVal val="#ppt_x"/>
                                          </p:val>
                                        </p:tav>
                                      </p:tavLst>
                                    </p:anim>
                                    <p:anim calcmode="lin" valueType="num">
                                      <p:cBhvr additive="base">
                                        <p:cTn id="28" dur="500" fill="hold"/>
                                        <p:tgtEl>
                                          <p:spTgt spid="225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ext Box 4"/>
          <p:cNvSpPr txBox="1">
            <a:spLocks noChangeArrowheads="1"/>
          </p:cNvSpPr>
          <p:nvPr/>
        </p:nvSpPr>
        <p:spPr bwMode="auto">
          <a:xfrm>
            <a:off x="685800" y="609600"/>
            <a:ext cx="5410200" cy="822325"/>
          </a:xfrm>
          <a:prstGeom prst="rect">
            <a:avLst/>
          </a:prstGeom>
          <a:noFill/>
          <a:ln w="9525">
            <a:noFill/>
            <a:miter lim="800000"/>
            <a:headEnd/>
            <a:tailEnd/>
          </a:ln>
        </p:spPr>
        <p:txBody>
          <a:bodyPr>
            <a:spAutoFit/>
          </a:bodyPr>
          <a:lstStyle/>
          <a:p>
            <a:r>
              <a:rPr lang="en-US" sz="2400" b="1">
                <a:solidFill>
                  <a:schemeClr val="accent2"/>
                </a:solidFill>
              </a:rPr>
              <a:t>Tambora, 1815, produced the </a:t>
            </a:r>
            <a:r>
              <a:rPr lang="ja-JP" altLang="en-US" sz="2400" b="1">
                <a:solidFill>
                  <a:schemeClr val="accent2"/>
                </a:solidFill>
              </a:rPr>
              <a:t>“</a:t>
            </a:r>
            <a:r>
              <a:rPr lang="en-US" altLang="ja-JP" sz="2400" b="1">
                <a:solidFill>
                  <a:schemeClr val="accent2"/>
                </a:solidFill>
              </a:rPr>
              <a:t>Year Without a Summer</a:t>
            </a:r>
            <a:r>
              <a:rPr lang="ja-JP" altLang="en-US" sz="2400" b="1">
                <a:solidFill>
                  <a:schemeClr val="accent2"/>
                </a:solidFill>
              </a:rPr>
              <a:t>”</a:t>
            </a:r>
            <a:r>
              <a:rPr lang="en-US" altLang="ja-JP" sz="2400" b="1">
                <a:solidFill>
                  <a:schemeClr val="accent2"/>
                </a:solidFill>
              </a:rPr>
              <a:t> (1816)</a:t>
            </a:r>
            <a:endParaRPr lang="en-US" sz="2400">
              <a:solidFill>
                <a:srgbClr val="9900CC"/>
              </a:solidFill>
            </a:endParaRPr>
          </a:p>
        </p:txBody>
      </p:sp>
      <p:sp>
        <p:nvSpPr>
          <p:cNvPr id="129027" name="Text Box 5"/>
          <p:cNvSpPr txBox="1">
            <a:spLocks noChangeArrowheads="1"/>
          </p:cNvSpPr>
          <p:nvPr/>
        </p:nvSpPr>
        <p:spPr bwMode="auto">
          <a:xfrm>
            <a:off x="381000" y="1752600"/>
            <a:ext cx="1905000" cy="822325"/>
          </a:xfrm>
          <a:prstGeom prst="rect">
            <a:avLst/>
          </a:prstGeom>
          <a:noFill/>
          <a:ln w="9525">
            <a:noFill/>
            <a:miter lim="800000"/>
            <a:headEnd/>
            <a:tailEnd/>
          </a:ln>
        </p:spPr>
        <p:txBody>
          <a:bodyPr>
            <a:spAutoFit/>
          </a:bodyPr>
          <a:lstStyle/>
          <a:p>
            <a:r>
              <a:rPr lang="ja-JP" altLang="en-US" sz="2400" i="1"/>
              <a:t>“</a:t>
            </a:r>
            <a:r>
              <a:rPr lang="en-US" altLang="ja-JP" sz="2400" i="1"/>
              <a:t>Darkness</a:t>
            </a:r>
            <a:r>
              <a:rPr lang="ja-JP" altLang="en-US" sz="2400" i="1"/>
              <a:t>”</a:t>
            </a:r>
            <a:r>
              <a:rPr lang="en-US" altLang="ja-JP" sz="2400"/>
              <a:t> by Byron</a:t>
            </a:r>
            <a:endParaRPr lang="en-US" sz="2400"/>
          </a:p>
        </p:txBody>
      </p:sp>
      <p:sp>
        <p:nvSpPr>
          <p:cNvPr id="129028" name="Text Box 6"/>
          <p:cNvSpPr txBox="1">
            <a:spLocks noChangeArrowheads="1"/>
          </p:cNvSpPr>
          <p:nvPr/>
        </p:nvSpPr>
        <p:spPr bwMode="auto">
          <a:xfrm>
            <a:off x="2590800" y="1808163"/>
            <a:ext cx="6172200" cy="4211637"/>
          </a:xfrm>
          <a:prstGeom prst="rect">
            <a:avLst/>
          </a:prstGeom>
          <a:noFill/>
          <a:ln w="9525">
            <a:noFill/>
            <a:miter lim="800000"/>
            <a:headEnd/>
            <a:tailEnd/>
          </a:ln>
        </p:spPr>
        <p:txBody>
          <a:bodyPr>
            <a:spAutoFit/>
          </a:bodyPr>
          <a:lstStyle/>
          <a:p>
            <a:pPr algn="just">
              <a:spcBef>
                <a:spcPct val="0"/>
              </a:spcBef>
            </a:pPr>
            <a:r>
              <a:rPr lang="en-US" sz="1800" b="1"/>
              <a:t>I had a dream, which was not all a dream.</a:t>
            </a:r>
          </a:p>
          <a:p>
            <a:pPr algn="just">
              <a:spcBef>
                <a:spcPct val="0"/>
              </a:spcBef>
            </a:pPr>
            <a:r>
              <a:rPr lang="en-US" sz="1800" b="1"/>
              <a:t>The bright sun was extinguish'd, and the stars</a:t>
            </a:r>
          </a:p>
          <a:p>
            <a:pPr algn="just">
              <a:spcBef>
                <a:spcPct val="0"/>
              </a:spcBef>
            </a:pPr>
            <a:r>
              <a:rPr lang="en-US" sz="1800" b="1"/>
              <a:t>Did wander darkling in the eternal space,</a:t>
            </a:r>
          </a:p>
          <a:p>
            <a:pPr algn="just">
              <a:spcBef>
                <a:spcPct val="0"/>
              </a:spcBef>
            </a:pPr>
            <a:r>
              <a:rPr lang="en-US" sz="1800" b="1"/>
              <a:t>Rayless, and pathless, and the icy earth</a:t>
            </a:r>
          </a:p>
          <a:p>
            <a:pPr algn="just">
              <a:spcBef>
                <a:spcPct val="0"/>
              </a:spcBef>
            </a:pPr>
            <a:r>
              <a:rPr lang="en-US" sz="1800" b="1"/>
              <a:t>Swung blind and blackening in the moonless air;</a:t>
            </a:r>
          </a:p>
          <a:p>
            <a:pPr algn="just">
              <a:spcBef>
                <a:spcPct val="0"/>
              </a:spcBef>
            </a:pPr>
            <a:r>
              <a:rPr lang="en-US" sz="1800" b="1"/>
              <a:t>Morn came and went—and came, and brought no day,</a:t>
            </a:r>
          </a:p>
          <a:p>
            <a:pPr algn="just">
              <a:spcBef>
                <a:spcPct val="0"/>
              </a:spcBef>
            </a:pPr>
            <a:r>
              <a:rPr lang="en-US" sz="1800" b="1"/>
              <a:t>And men forgot their passions in the dread</a:t>
            </a:r>
          </a:p>
          <a:p>
            <a:pPr algn="just">
              <a:spcBef>
                <a:spcPct val="0"/>
              </a:spcBef>
            </a:pPr>
            <a:r>
              <a:rPr lang="en-US" sz="1800" b="1"/>
              <a:t>Of this their desolation; and all hearts</a:t>
            </a:r>
          </a:p>
          <a:p>
            <a:pPr algn="just">
              <a:spcBef>
                <a:spcPct val="0"/>
              </a:spcBef>
            </a:pPr>
            <a:r>
              <a:rPr lang="en-US" sz="1800" b="1"/>
              <a:t>Were chill'd into a selfish prayer for light:</a:t>
            </a:r>
          </a:p>
          <a:p>
            <a:pPr algn="just">
              <a:spcBef>
                <a:spcPct val="0"/>
              </a:spcBef>
            </a:pPr>
            <a:r>
              <a:rPr lang="en-US" sz="1800" b="1"/>
              <a:t>And they did live by watchfires—and the thrones,</a:t>
            </a:r>
          </a:p>
          <a:p>
            <a:pPr algn="just">
              <a:spcBef>
                <a:spcPct val="0"/>
              </a:spcBef>
            </a:pPr>
            <a:r>
              <a:rPr lang="en-US" sz="1800" b="1"/>
              <a:t>The palaces of crowned kings—the huts,</a:t>
            </a:r>
          </a:p>
          <a:p>
            <a:pPr algn="just">
              <a:spcBef>
                <a:spcPct val="0"/>
              </a:spcBef>
            </a:pPr>
            <a:r>
              <a:rPr lang="en-US" sz="1800" b="1"/>
              <a:t>The habitations of all things which dwell,</a:t>
            </a:r>
          </a:p>
          <a:p>
            <a:pPr algn="just">
              <a:spcBef>
                <a:spcPct val="0"/>
              </a:spcBef>
            </a:pPr>
            <a:r>
              <a:rPr lang="en-US" sz="1800" b="1"/>
              <a:t>Were burnt for beacons; cities were consumed,</a:t>
            </a:r>
          </a:p>
          <a:p>
            <a:pPr algn="just">
              <a:spcBef>
                <a:spcPct val="0"/>
              </a:spcBef>
            </a:pPr>
            <a:r>
              <a:rPr lang="en-US" sz="1800" b="1"/>
              <a:t>And men were gather'd round their blazing homes</a:t>
            </a:r>
          </a:p>
          <a:p>
            <a:pPr algn="just">
              <a:spcBef>
                <a:spcPct val="0"/>
              </a:spcBef>
            </a:pPr>
            <a:r>
              <a:rPr lang="en-US" sz="1800" b="1"/>
              <a:t>To look once more into each other's face; . . .</a:t>
            </a:r>
          </a:p>
        </p:txBody>
      </p:sp>
      <p:pic>
        <p:nvPicPr>
          <p:cNvPr id="129029" name="Picture 7" descr="Byron2flipped"/>
          <p:cNvPicPr>
            <a:picLocks noChangeAspect="1" noChangeArrowheads="1"/>
          </p:cNvPicPr>
          <p:nvPr/>
        </p:nvPicPr>
        <p:blipFill>
          <a:blip r:embed="rId3" cstate="print"/>
          <a:srcRect/>
          <a:stretch>
            <a:fillRect/>
          </a:stretch>
        </p:blipFill>
        <p:spPr bwMode="auto">
          <a:xfrm>
            <a:off x="304800" y="2667000"/>
            <a:ext cx="2120900" cy="317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228600" y="914400"/>
            <a:ext cx="6705600" cy="457200"/>
          </a:xfrm>
          <a:prstGeom prst="rect">
            <a:avLst/>
          </a:prstGeom>
          <a:noFill/>
          <a:ln w="9525">
            <a:noFill/>
            <a:miter lim="800000"/>
            <a:headEnd/>
            <a:tailEnd/>
          </a:ln>
        </p:spPr>
        <p:txBody>
          <a:bodyPr>
            <a:spAutoFit/>
          </a:bodyPr>
          <a:lstStyle/>
          <a:p>
            <a:pPr algn="l"/>
            <a:r>
              <a:rPr lang="en-US" sz="2400" b="1"/>
              <a:t>Why Study Volcanic Eruptions and Climate?</a:t>
            </a:r>
          </a:p>
        </p:txBody>
      </p:sp>
      <p:sp>
        <p:nvSpPr>
          <p:cNvPr id="31747" name="Text Box 3"/>
          <p:cNvSpPr txBox="1">
            <a:spLocks noChangeArrowheads="1"/>
          </p:cNvSpPr>
          <p:nvPr/>
        </p:nvSpPr>
        <p:spPr bwMode="auto">
          <a:xfrm>
            <a:off x="304800" y="2286000"/>
            <a:ext cx="8458200" cy="1327150"/>
          </a:xfrm>
          <a:prstGeom prst="rect">
            <a:avLst/>
          </a:prstGeom>
          <a:noFill/>
          <a:ln w="9525">
            <a:noFill/>
            <a:miter lim="800000"/>
            <a:headEnd/>
            <a:tailEnd/>
          </a:ln>
        </p:spPr>
        <p:txBody>
          <a:bodyPr>
            <a:spAutoFit/>
          </a:bodyPr>
          <a:lstStyle/>
          <a:p>
            <a:pPr algn="l">
              <a:spcBef>
                <a:spcPts val="600"/>
              </a:spcBef>
            </a:pPr>
            <a:r>
              <a:rPr lang="en-US" b="1">
                <a:solidFill>
                  <a:schemeClr val="accent2"/>
                </a:solidFill>
              </a:rPr>
              <a:t>It allows us to separate the natural causes of interdecadal climate change from anthropogenic effects.</a:t>
            </a:r>
            <a:endParaRPr lang="en-US" sz="2400" b="1">
              <a:solidFill>
                <a:schemeClr val="accent2"/>
              </a:solidFill>
            </a:endParaRPr>
          </a:p>
          <a:p>
            <a:pPr marL="463550" lvl="2" indent="449263" algn="just">
              <a:spcBef>
                <a:spcPts val="600"/>
              </a:spcBef>
            </a:pPr>
            <a:r>
              <a:rPr lang="en-US" sz="1800" i="1"/>
              <a:t>The anthropogenic cause of recent global warming is strengthened after accounting for volcanic effects.</a:t>
            </a:r>
          </a:p>
        </p:txBody>
      </p:sp>
      <p:sp>
        <p:nvSpPr>
          <p:cNvPr id="1099780" name="Text Box 4"/>
          <p:cNvSpPr txBox="1">
            <a:spLocks noChangeArrowheads="1"/>
          </p:cNvSpPr>
          <p:nvPr/>
        </p:nvSpPr>
        <p:spPr bwMode="auto">
          <a:xfrm>
            <a:off x="304800" y="4038600"/>
            <a:ext cx="8458200" cy="1327150"/>
          </a:xfrm>
          <a:prstGeom prst="rect">
            <a:avLst/>
          </a:prstGeom>
          <a:noFill/>
          <a:ln w="9525">
            <a:noFill/>
            <a:miter lim="800000"/>
            <a:headEnd/>
            <a:tailEnd/>
          </a:ln>
        </p:spPr>
        <p:txBody>
          <a:bodyPr>
            <a:spAutoFit/>
          </a:bodyPr>
          <a:lstStyle/>
          <a:p>
            <a:pPr algn="l">
              <a:spcBef>
                <a:spcPts val="600"/>
              </a:spcBef>
            </a:pPr>
            <a:r>
              <a:rPr lang="en-US" b="1">
                <a:solidFill>
                  <a:schemeClr val="accent2"/>
                </a:solidFill>
              </a:rPr>
              <a:t>The response to volcanic eruptions allows us to better understand the impacts of anthropogenic climate change on life.</a:t>
            </a:r>
          </a:p>
          <a:p>
            <a:pPr marL="463550" lvl="2" indent="449263" algn="just">
              <a:spcBef>
                <a:spcPts val="600"/>
              </a:spcBef>
            </a:pPr>
            <a:r>
              <a:rPr lang="en-US" sz="1800" i="1"/>
              <a:t>Biospheric responses and aspects of the carbon cycle have been clarified.</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9978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09978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9780" grpId="0" build="p" bldLvl="2" autoUpdateAnimBg="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7171" y="75112"/>
            <a:ext cx="6903985" cy="1538883"/>
          </a:xfrm>
          <a:prstGeom prst="rect">
            <a:avLst/>
          </a:prstGeom>
          <a:noFill/>
        </p:spPr>
        <p:txBody>
          <a:bodyPr wrap="square" rtlCol="0">
            <a:spAutoFit/>
          </a:bodyPr>
          <a:lstStyle/>
          <a:p>
            <a:pPr algn="ctr">
              <a:spcBef>
                <a:spcPts val="0"/>
              </a:spcBef>
              <a:spcAft>
                <a:spcPts val="1200"/>
              </a:spcAft>
            </a:pPr>
            <a:r>
              <a:rPr lang="en-US" sz="2800" dirty="0">
                <a:solidFill>
                  <a:schemeClr val="accent6"/>
                </a:solidFill>
              </a:rPr>
              <a:t>THE VAMPYRE</a:t>
            </a:r>
            <a:r>
              <a:rPr lang="en-US" sz="2800" dirty="0" smtClean="0">
                <a:solidFill>
                  <a:schemeClr val="accent6"/>
                </a:solidFill>
              </a:rPr>
              <a:t>; A TALE</a:t>
            </a:r>
          </a:p>
          <a:p>
            <a:pPr algn="ctr">
              <a:spcBef>
                <a:spcPts val="0"/>
              </a:spcBef>
            </a:pPr>
            <a:r>
              <a:rPr lang="en-US" sz="2800" dirty="0" smtClean="0">
                <a:solidFill>
                  <a:schemeClr val="accent6"/>
                </a:solidFill>
              </a:rPr>
              <a:t>by </a:t>
            </a:r>
            <a:r>
              <a:rPr lang="en-US" sz="2800" dirty="0">
                <a:solidFill>
                  <a:schemeClr val="accent6"/>
                </a:solidFill>
              </a:rPr>
              <a:t>John William </a:t>
            </a:r>
            <a:r>
              <a:rPr lang="en-US" sz="2800" dirty="0" err="1" smtClean="0">
                <a:solidFill>
                  <a:schemeClr val="accent6"/>
                </a:solidFill>
              </a:rPr>
              <a:t>Polidori</a:t>
            </a:r>
            <a:endParaRPr lang="en-US" sz="2800" dirty="0" smtClean="0">
              <a:solidFill>
                <a:schemeClr val="accent6"/>
              </a:solidFill>
            </a:endParaRPr>
          </a:p>
          <a:p>
            <a:pPr algn="ctr">
              <a:spcBef>
                <a:spcPts val="0"/>
              </a:spcBef>
            </a:pPr>
            <a:r>
              <a:rPr lang="en-US" sz="2800" dirty="0">
                <a:solidFill>
                  <a:schemeClr val="accent6"/>
                </a:solidFill>
              </a:rPr>
              <a:t>w</a:t>
            </a:r>
            <a:r>
              <a:rPr lang="en-US" sz="2800" dirty="0" smtClean="0">
                <a:solidFill>
                  <a:schemeClr val="accent6"/>
                </a:solidFill>
              </a:rPr>
              <a:t>ritten in 1816, published in 1819</a:t>
            </a:r>
            <a:endParaRPr lang="en-US" sz="2800" dirty="0">
              <a:solidFill>
                <a:schemeClr val="accent6"/>
              </a:solidFill>
            </a:endParaRPr>
          </a:p>
        </p:txBody>
      </p:sp>
      <p:sp>
        <p:nvSpPr>
          <p:cNvPr id="3" name="TextBox 2"/>
          <p:cNvSpPr txBox="1"/>
          <p:nvPr/>
        </p:nvSpPr>
        <p:spPr>
          <a:xfrm>
            <a:off x="554335" y="1723634"/>
            <a:ext cx="8093284" cy="4247317"/>
          </a:xfrm>
          <a:prstGeom prst="rect">
            <a:avLst/>
          </a:prstGeom>
          <a:noFill/>
        </p:spPr>
        <p:txBody>
          <a:bodyPr wrap="square" rtlCol="0">
            <a:spAutoFit/>
          </a:bodyPr>
          <a:lstStyle/>
          <a:p>
            <a:pPr algn="l">
              <a:spcBef>
                <a:spcPts val="0"/>
              </a:spcBef>
            </a:pPr>
            <a:r>
              <a:rPr lang="en-US" sz="2000" dirty="0"/>
              <a:t>But first on earth, as </a:t>
            </a:r>
            <a:r>
              <a:rPr lang="en-US" sz="2000" dirty="0" err="1"/>
              <a:t>Vampyre</a:t>
            </a:r>
            <a:r>
              <a:rPr lang="en-US" sz="2000" dirty="0"/>
              <a:t> sent</a:t>
            </a:r>
            <a:r>
              <a:rPr lang="en-US" sz="2000" dirty="0" smtClean="0"/>
              <a:t>,</a:t>
            </a:r>
          </a:p>
          <a:p>
            <a:pPr algn="l">
              <a:spcBef>
                <a:spcPts val="0"/>
              </a:spcBef>
            </a:pPr>
            <a:r>
              <a:rPr lang="en-US" sz="2000" dirty="0" smtClean="0"/>
              <a:t>Thy corpse </a:t>
            </a:r>
            <a:r>
              <a:rPr lang="en-US" sz="2000" dirty="0"/>
              <a:t>shall from its tomb be rent</a:t>
            </a:r>
            <a:r>
              <a:rPr lang="en-US" sz="2000" dirty="0" smtClean="0"/>
              <a:t>;</a:t>
            </a:r>
          </a:p>
          <a:p>
            <a:pPr algn="l">
              <a:spcBef>
                <a:spcPts val="0"/>
              </a:spcBef>
            </a:pPr>
            <a:r>
              <a:rPr lang="en-US" sz="2000" dirty="0" smtClean="0"/>
              <a:t>Then </a:t>
            </a:r>
            <a:r>
              <a:rPr lang="en-US" sz="2000" dirty="0"/>
              <a:t>ghastly haunt the native place</a:t>
            </a:r>
            <a:r>
              <a:rPr lang="en-US" sz="2000" dirty="0" smtClean="0"/>
              <a:t>,</a:t>
            </a:r>
          </a:p>
          <a:p>
            <a:pPr algn="l">
              <a:spcBef>
                <a:spcPts val="0"/>
              </a:spcBef>
            </a:pPr>
            <a:r>
              <a:rPr lang="en-US" sz="2000" dirty="0" smtClean="0"/>
              <a:t>And </a:t>
            </a:r>
            <a:r>
              <a:rPr lang="en-US" sz="2000" dirty="0"/>
              <a:t>suck the blood of all thy race; </a:t>
            </a:r>
            <a:endParaRPr lang="en-US" sz="2000" dirty="0" smtClean="0"/>
          </a:p>
          <a:p>
            <a:pPr algn="l">
              <a:spcBef>
                <a:spcPts val="0"/>
              </a:spcBef>
            </a:pPr>
            <a:r>
              <a:rPr lang="en-US" sz="2000" dirty="0" smtClean="0"/>
              <a:t>There </a:t>
            </a:r>
            <a:r>
              <a:rPr lang="en-US" sz="2000" dirty="0"/>
              <a:t>from thy daughter, sister, wife, </a:t>
            </a:r>
            <a:endParaRPr lang="en-US" sz="2000" dirty="0" smtClean="0"/>
          </a:p>
          <a:p>
            <a:pPr algn="l">
              <a:spcBef>
                <a:spcPts val="0"/>
              </a:spcBef>
            </a:pPr>
            <a:r>
              <a:rPr lang="en-US" sz="2000" dirty="0" smtClean="0"/>
              <a:t>At </a:t>
            </a:r>
            <a:r>
              <a:rPr lang="en-US" sz="2000" dirty="0"/>
              <a:t>midnight drain the stream of life; </a:t>
            </a:r>
            <a:endParaRPr lang="en-US" sz="2000" dirty="0" smtClean="0"/>
          </a:p>
          <a:p>
            <a:pPr algn="l">
              <a:spcBef>
                <a:spcPts val="0"/>
              </a:spcBef>
            </a:pPr>
            <a:r>
              <a:rPr lang="en-US" sz="2000" dirty="0" smtClean="0"/>
              <a:t>Yet </a:t>
            </a:r>
            <a:r>
              <a:rPr lang="en-US" sz="2000" dirty="0"/>
              <a:t>loathe the banquet which </a:t>
            </a:r>
            <a:r>
              <a:rPr lang="en-US" sz="2000" dirty="0" smtClean="0"/>
              <a:t>perforce</a:t>
            </a:r>
          </a:p>
          <a:p>
            <a:pPr algn="l">
              <a:spcBef>
                <a:spcPts val="0"/>
              </a:spcBef>
            </a:pPr>
            <a:r>
              <a:rPr lang="en-US" sz="2000" dirty="0" smtClean="0"/>
              <a:t>Must </a:t>
            </a:r>
            <a:r>
              <a:rPr lang="en-US" sz="2000" dirty="0"/>
              <a:t>feed thy livid living </a:t>
            </a:r>
            <a:r>
              <a:rPr lang="en-US" sz="2000" dirty="0" smtClean="0"/>
              <a:t>corpse</a:t>
            </a:r>
            <a:r>
              <a:rPr lang="en-US" sz="2000" dirty="0"/>
              <a:t>, </a:t>
            </a:r>
            <a:endParaRPr lang="en-US" sz="2000" dirty="0" smtClean="0"/>
          </a:p>
          <a:p>
            <a:pPr algn="l">
              <a:spcBef>
                <a:spcPts val="0"/>
              </a:spcBef>
            </a:pPr>
            <a:r>
              <a:rPr lang="en-US" sz="2000" dirty="0" smtClean="0"/>
              <a:t>Thy </a:t>
            </a:r>
            <a:r>
              <a:rPr lang="en-US" sz="2000" dirty="0"/>
              <a:t>victims, ere they yet expire, </a:t>
            </a:r>
            <a:endParaRPr lang="en-US" sz="2000" dirty="0" smtClean="0"/>
          </a:p>
          <a:p>
            <a:pPr algn="l">
              <a:spcBef>
                <a:spcPts val="0"/>
              </a:spcBef>
            </a:pPr>
            <a:r>
              <a:rPr lang="en-US" sz="2000" dirty="0" smtClean="0"/>
              <a:t>Shall </a:t>
            </a:r>
            <a:r>
              <a:rPr lang="en-US" sz="2000" dirty="0"/>
              <a:t>know the demon for their </a:t>
            </a:r>
            <a:r>
              <a:rPr lang="en-US" sz="2000" dirty="0" smtClean="0"/>
              <a:t>sire</a:t>
            </a:r>
            <a:r>
              <a:rPr lang="en-US" sz="2000" dirty="0" smtClean="0"/>
              <a:t>.</a:t>
            </a:r>
            <a:endParaRPr lang="en-US" sz="2000" dirty="0"/>
          </a:p>
          <a:p>
            <a:pPr algn="l"/>
            <a:r>
              <a:rPr lang="en-US" sz="2000" dirty="0"/>
              <a:t>The guardians hastened to protect Miss Aubrey; but when they arrived, it was too late. Lord Ruthven had disappeared, and Aubrey's sister had glutted the thirst of a VAMPYRE</a:t>
            </a:r>
            <a:r>
              <a:rPr lang="en-US" sz="2000" dirty="0" smtClean="0"/>
              <a:t>!</a:t>
            </a:r>
            <a:endParaRPr lang="en-US" sz="2000" dirty="0"/>
          </a:p>
        </p:txBody>
      </p:sp>
    </p:spTree>
    <p:extLst>
      <p:ext uri="{BB962C8B-B14F-4D97-AF65-F5344CB8AC3E}">
        <p14:creationId xmlns="" xmlns:p14="http://schemas.microsoft.com/office/powerpoint/2010/main" val="2108737092"/>
      </p:ext>
    </p:extLst>
  </p:cSld>
  <p:clrMapOvr>
    <a:masterClrMapping/>
  </p:clrMapOvr>
  <p:transition spd="slow"/>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Krakatau"/>
          <p:cNvPicPr>
            <a:picLocks noChangeAspect="1" noChangeArrowheads="1"/>
          </p:cNvPicPr>
          <p:nvPr/>
        </p:nvPicPr>
        <p:blipFill>
          <a:blip r:embed="rId3" cstate="print"/>
          <a:srcRect/>
          <a:stretch>
            <a:fillRect/>
          </a:stretch>
        </p:blipFill>
        <p:spPr bwMode="auto">
          <a:xfrm>
            <a:off x="990600" y="1512888"/>
            <a:ext cx="6858000" cy="4633912"/>
          </a:xfrm>
          <a:prstGeom prst="rect">
            <a:avLst/>
          </a:prstGeom>
          <a:noFill/>
          <a:ln w="9525">
            <a:noFill/>
            <a:miter lim="800000"/>
            <a:headEnd/>
            <a:tailEnd/>
          </a:ln>
        </p:spPr>
      </p:pic>
      <p:sp>
        <p:nvSpPr>
          <p:cNvPr id="130051" name="Text Box 4"/>
          <p:cNvSpPr txBox="1">
            <a:spLocks noChangeArrowheads="1"/>
          </p:cNvSpPr>
          <p:nvPr/>
        </p:nvSpPr>
        <p:spPr bwMode="auto">
          <a:xfrm>
            <a:off x="381000" y="565150"/>
            <a:ext cx="5867400" cy="822325"/>
          </a:xfrm>
          <a:prstGeom prst="rect">
            <a:avLst/>
          </a:prstGeom>
          <a:noFill/>
          <a:ln w="9525">
            <a:noFill/>
            <a:miter lim="800000"/>
            <a:headEnd/>
            <a:tailEnd/>
          </a:ln>
        </p:spPr>
        <p:txBody>
          <a:bodyPr>
            <a:spAutoFit/>
          </a:bodyPr>
          <a:lstStyle/>
          <a:p>
            <a:pPr>
              <a:spcBef>
                <a:spcPct val="0"/>
              </a:spcBef>
            </a:pPr>
            <a:r>
              <a:rPr lang="en-US" sz="2400" b="1">
                <a:solidFill>
                  <a:schemeClr val="accent2"/>
                </a:solidFill>
              </a:rPr>
              <a:t>Krakatau, 1883</a:t>
            </a:r>
          </a:p>
          <a:p>
            <a:pPr>
              <a:spcBef>
                <a:spcPct val="0"/>
              </a:spcBef>
            </a:pPr>
            <a:r>
              <a:rPr lang="en-US" sz="2400" b="1">
                <a:solidFill>
                  <a:schemeClr val="accent2"/>
                </a:solidFill>
              </a:rPr>
              <a:t>The Loudest Explosion Ever Heard</a:t>
            </a:r>
          </a:p>
        </p:txBody>
      </p:sp>
    </p:spTree>
  </p:cSld>
  <p:clrMapOvr>
    <a:masterClrMapping/>
  </p:clrMapOv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2" descr="Batavia"/>
          <p:cNvPicPr>
            <a:picLocks noChangeAspect="1" noChangeArrowheads="1"/>
          </p:cNvPicPr>
          <p:nvPr/>
        </p:nvPicPr>
        <p:blipFill>
          <a:blip r:embed="rId3" cstate="print"/>
          <a:srcRect b="13333"/>
          <a:stretch>
            <a:fillRect/>
          </a:stretch>
        </p:blipFill>
        <p:spPr bwMode="auto">
          <a:xfrm>
            <a:off x="3122613" y="0"/>
            <a:ext cx="6019800" cy="6858000"/>
          </a:xfrm>
          <a:prstGeom prst="rect">
            <a:avLst/>
          </a:prstGeom>
          <a:noFill/>
          <a:ln w="9525">
            <a:noFill/>
            <a:miter lim="800000"/>
            <a:headEnd/>
            <a:tailEnd/>
          </a:ln>
        </p:spPr>
      </p:pic>
      <p:sp>
        <p:nvSpPr>
          <p:cNvPr id="131075" name="Text Box 3"/>
          <p:cNvSpPr txBox="1">
            <a:spLocks noChangeArrowheads="1"/>
          </p:cNvSpPr>
          <p:nvPr/>
        </p:nvSpPr>
        <p:spPr bwMode="auto">
          <a:xfrm>
            <a:off x="-76200" y="685800"/>
            <a:ext cx="3352800" cy="1917700"/>
          </a:xfrm>
          <a:prstGeom prst="rect">
            <a:avLst/>
          </a:prstGeom>
          <a:noFill/>
          <a:ln w="9525">
            <a:noFill/>
            <a:miter lim="800000"/>
            <a:headEnd/>
            <a:tailEnd/>
          </a:ln>
        </p:spPr>
        <p:txBody>
          <a:bodyPr>
            <a:spAutoFit/>
          </a:bodyPr>
          <a:lstStyle/>
          <a:p>
            <a:r>
              <a:rPr lang="en-US" sz="2400"/>
              <a:t>Diurnal cycle effects at Batavia (Jakarta) after the</a:t>
            </a:r>
          </a:p>
          <a:p>
            <a:pPr>
              <a:spcBef>
                <a:spcPct val="0"/>
              </a:spcBef>
            </a:pPr>
            <a:r>
              <a:rPr lang="en-US" sz="2400"/>
              <a:t> August 27, 1883 Krakatau eruption</a:t>
            </a:r>
          </a:p>
        </p:txBody>
      </p:sp>
      <p:grpSp>
        <p:nvGrpSpPr>
          <p:cNvPr id="2" name="Group 28"/>
          <p:cNvGrpSpPr>
            <a:grpSpLocks/>
          </p:cNvGrpSpPr>
          <p:nvPr/>
        </p:nvGrpSpPr>
        <p:grpSpPr bwMode="auto">
          <a:xfrm>
            <a:off x="2971800" y="1219200"/>
            <a:ext cx="2895600" cy="5029200"/>
            <a:chOff x="1872" y="768"/>
            <a:chExt cx="1824" cy="3168"/>
          </a:xfrm>
        </p:grpSpPr>
        <p:sp>
          <p:nvSpPr>
            <p:cNvPr id="131083" name="Text Box 17"/>
            <p:cNvSpPr txBox="1">
              <a:spLocks noChangeArrowheads="1"/>
            </p:cNvSpPr>
            <p:nvPr/>
          </p:nvSpPr>
          <p:spPr bwMode="auto">
            <a:xfrm>
              <a:off x="2304" y="768"/>
              <a:ext cx="1152" cy="294"/>
            </a:xfrm>
            <a:prstGeom prst="rect">
              <a:avLst/>
            </a:prstGeom>
            <a:solidFill>
              <a:schemeClr val="bg1"/>
            </a:solidFill>
            <a:ln w="9525">
              <a:solidFill>
                <a:schemeClr val="tx1"/>
              </a:solidFill>
              <a:miter lim="800000"/>
              <a:headEnd/>
              <a:tailEnd/>
            </a:ln>
          </p:spPr>
          <p:txBody>
            <a:bodyPr>
              <a:spAutoFit/>
            </a:bodyPr>
            <a:lstStyle/>
            <a:p>
              <a:r>
                <a:rPr lang="en-US" sz="2400"/>
                <a:t>pressure</a:t>
              </a:r>
            </a:p>
          </p:txBody>
        </p:sp>
        <p:sp>
          <p:nvSpPr>
            <p:cNvPr id="131084" name="Text Box 18"/>
            <p:cNvSpPr txBox="1">
              <a:spLocks noChangeArrowheads="1"/>
            </p:cNvSpPr>
            <p:nvPr/>
          </p:nvSpPr>
          <p:spPr bwMode="auto">
            <a:xfrm>
              <a:off x="2352" y="1872"/>
              <a:ext cx="1344" cy="294"/>
            </a:xfrm>
            <a:prstGeom prst="rect">
              <a:avLst/>
            </a:prstGeom>
            <a:solidFill>
              <a:schemeClr val="bg1"/>
            </a:solidFill>
            <a:ln w="9525">
              <a:solidFill>
                <a:schemeClr val="tx1"/>
              </a:solidFill>
              <a:miter lim="800000"/>
              <a:headEnd/>
              <a:tailEnd/>
            </a:ln>
          </p:spPr>
          <p:txBody>
            <a:bodyPr>
              <a:spAutoFit/>
            </a:bodyPr>
            <a:lstStyle/>
            <a:p>
              <a:r>
                <a:rPr lang="en-US" sz="2400"/>
                <a:t>temperature </a:t>
              </a:r>
            </a:p>
          </p:txBody>
        </p:sp>
        <p:sp>
          <p:nvSpPr>
            <p:cNvPr id="131085" name="Text Box 19"/>
            <p:cNvSpPr txBox="1">
              <a:spLocks noChangeArrowheads="1"/>
            </p:cNvSpPr>
            <p:nvPr/>
          </p:nvSpPr>
          <p:spPr bwMode="auto">
            <a:xfrm>
              <a:off x="2592" y="3412"/>
              <a:ext cx="1056" cy="524"/>
            </a:xfrm>
            <a:prstGeom prst="rect">
              <a:avLst/>
            </a:prstGeom>
            <a:solidFill>
              <a:schemeClr val="bg1"/>
            </a:solidFill>
            <a:ln w="9525">
              <a:solidFill>
                <a:schemeClr val="tx1"/>
              </a:solidFill>
              <a:miter lim="800000"/>
              <a:headEnd/>
              <a:tailEnd/>
            </a:ln>
          </p:spPr>
          <p:txBody>
            <a:bodyPr>
              <a:spAutoFit/>
            </a:bodyPr>
            <a:lstStyle/>
            <a:p>
              <a:r>
                <a:rPr lang="en-US" sz="2400"/>
                <a:t>relative humidity</a:t>
              </a:r>
            </a:p>
          </p:txBody>
        </p:sp>
        <p:sp>
          <p:nvSpPr>
            <p:cNvPr id="131086" name="Text Box 20"/>
            <p:cNvSpPr txBox="1">
              <a:spLocks noChangeArrowheads="1"/>
            </p:cNvSpPr>
            <p:nvPr/>
          </p:nvSpPr>
          <p:spPr bwMode="auto">
            <a:xfrm>
              <a:off x="1872" y="2784"/>
              <a:ext cx="1488" cy="294"/>
            </a:xfrm>
            <a:prstGeom prst="rect">
              <a:avLst/>
            </a:prstGeom>
            <a:solidFill>
              <a:schemeClr val="bg1"/>
            </a:solidFill>
            <a:ln w="9525">
              <a:solidFill>
                <a:schemeClr val="tx1"/>
              </a:solidFill>
              <a:miter lim="800000"/>
              <a:headEnd/>
              <a:tailEnd/>
            </a:ln>
          </p:spPr>
          <p:txBody>
            <a:bodyPr>
              <a:spAutoFit/>
            </a:bodyPr>
            <a:lstStyle/>
            <a:p>
              <a:r>
                <a:rPr lang="en-US" sz="2400"/>
                <a:t>vapor pressure</a:t>
              </a:r>
            </a:p>
          </p:txBody>
        </p:sp>
      </p:grpSp>
      <p:grpSp>
        <p:nvGrpSpPr>
          <p:cNvPr id="131077" name="Group 23"/>
          <p:cNvGrpSpPr>
            <a:grpSpLocks/>
          </p:cNvGrpSpPr>
          <p:nvPr/>
        </p:nvGrpSpPr>
        <p:grpSpPr bwMode="auto">
          <a:xfrm>
            <a:off x="533400" y="3581400"/>
            <a:ext cx="2438400" cy="1552575"/>
            <a:chOff x="3984" y="1344"/>
            <a:chExt cx="1536" cy="978"/>
          </a:xfrm>
        </p:grpSpPr>
        <p:sp>
          <p:nvSpPr>
            <p:cNvPr id="131079" name="Text Box 24"/>
            <p:cNvSpPr txBox="1">
              <a:spLocks noChangeArrowheads="1"/>
            </p:cNvSpPr>
            <p:nvPr/>
          </p:nvSpPr>
          <p:spPr bwMode="auto">
            <a:xfrm>
              <a:off x="4656" y="1344"/>
              <a:ext cx="864" cy="978"/>
            </a:xfrm>
            <a:prstGeom prst="rect">
              <a:avLst/>
            </a:prstGeom>
            <a:noFill/>
            <a:ln w="9525">
              <a:noFill/>
              <a:miter lim="800000"/>
              <a:headEnd/>
              <a:tailEnd/>
            </a:ln>
          </p:spPr>
          <p:txBody>
            <a:bodyPr>
              <a:spAutoFit/>
            </a:bodyPr>
            <a:lstStyle/>
            <a:p>
              <a:pPr algn="l"/>
              <a:r>
                <a:rPr lang="en-US" sz="2400"/>
                <a:t>Aug. 26 </a:t>
              </a:r>
            </a:p>
            <a:p>
              <a:pPr algn="l"/>
              <a:r>
                <a:rPr lang="en-US" sz="2400">
                  <a:solidFill>
                    <a:srgbClr val="FF0000"/>
                  </a:solidFill>
                </a:rPr>
                <a:t>Aug. 27</a:t>
              </a:r>
              <a:endParaRPr lang="en-US" sz="2400"/>
            </a:p>
            <a:p>
              <a:pPr algn="l"/>
              <a:r>
                <a:rPr lang="en-US" sz="2400"/>
                <a:t>Aug. 28</a:t>
              </a:r>
            </a:p>
          </p:txBody>
        </p:sp>
        <p:sp>
          <p:nvSpPr>
            <p:cNvPr id="131080" name="Line 25"/>
            <p:cNvSpPr>
              <a:spLocks noChangeShapeType="1"/>
            </p:cNvSpPr>
            <p:nvPr/>
          </p:nvSpPr>
          <p:spPr bwMode="auto">
            <a:xfrm>
              <a:off x="3984" y="1488"/>
              <a:ext cx="624" cy="0"/>
            </a:xfrm>
            <a:prstGeom prst="line">
              <a:avLst/>
            </a:prstGeom>
            <a:noFill/>
            <a:ln w="38100">
              <a:solidFill>
                <a:schemeClr val="tx1"/>
              </a:solidFill>
              <a:prstDash val="lgDash"/>
              <a:round/>
              <a:headEnd/>
              <a:tailEnd/>
            </a:ln>
          </p:spPr>
          <p:txBody>
            <a:bodyPr wrap="none" anchor="ctr">
              <a:spAutoFit/>
            </a:bodyPr>
            <a:lstStyle/>
            <a:p>
              <a:endParaRPr lang="en-US"/>
            </a:p>
          </p:txBody>
        </p:sp>
        <p:sp>
          <p:nvSpPr>
            <p:cNvPr id="131081" name="Line 26"/>
            <p:cNvSpPr>
              <a:spLocks noChangeShapeType="1"/>
            </p:cNvSpPr>
            <p:nvPr/>
          </p:nvSpPr>
          <p:spPr bwMode="auto">
            <a:xfrm>
              <a:off x="3984" y="1824"/>
              <a:ext cx="624" cy="0"/>
            </a:xfrm>
            <a:prstGeom prst="line">
              <a:avLst/>
            </a:prstGeom>
            <a:noFill/>
            <a:ln w="28575">
              <a:solidFill>
                <a:srgbClr val="FF0000"/>
              </a:solidFill>
              <a:round/>
              <a:headEnd/>
              <a:tailEnd/>
            </a:ln>
          </p:spPr>
          <p:txBody>
            <a:bodyPr wrap="none" anchor="ctr">
              <a:spAutoFit/>
            </a:bodyPr>
            <a:lstStyle/>
            <a:p>
              <a:endParaRPr lang="en-US"/>
            </a:p>
          </p:txBody>
        </p:sp>
        <p:sp>
          <p:nvSpPr>
            <p:cNvPr id="131082" name="Line 27"/>
            <p:cNvSpPr>
              <a:spLocks noChangeShapeType="1"/>
            </p:cNvSpPr>
            <p:nvPr/>
          </p:nvSpPr>
          <p:spPr bwMode="auto">
            <a:xfrm>
              <a:off x="3984" y="2160"/>
              <a:ext cx="624" cy="0"/>
            </a:xfrm>
            <a:prstGeom prst="line">
              <a:avLst/>
            </a:prstGeom>
            <a:noFill/>
            <a:ln w="19050">
              <a:solidFill>
                <a:schemeClr val="tx1"/>
              </a:solidFill>
              <a:prstDash val="dash"/>
              <a:round/>
              <a:headEnd/>
              <a:tailEnd/>
            </a:ln>
          </p:spPr>
          <p:txBody>
            <a:bodyPr wrap="none" anchor="ctr">
              <a:spAutoFit/>
            </a:bodyPr>
            <a:lstStyle/>
            <a:p>
              <a:endParaRPr lang="en-US"/>
            </a:p>
          </p:txBody>
        </p:sp>
      </p:grpSp>
      <p:sp>
        <p:nvSpPr>
          <p:cNvPr id="131078" name="Text Box 29"/>
          <p:cNvSpPr txBox="1">
            <a:spLocks noChangeArrowheads="1"/>
          </p:cNvSpPr>
          <p:nvPr/>
        </p:nvSpPr>
        <p:spPr bwMode="auto">
          <a:xfrm>
            <a:off x="0" y="5334000"/>
            <a:ext cx="3124200" cy="457200"/>
          </a:xfrm>
          <a:prstGeom prst="rect">
            <a:avLst/>
          </a:prstGeom>
          <a:noFill/>
          <a:ln w="9525">
            <a:noFill/>
            <a:miter lim="800000"/>
            <a:headEnd/>
            <a:tailEnd/>
          </a:ln>
        </p:spPr>
        <p:txBody>
          <a:bodyPr>
            <a:spAutoFit/>
          </a:bodyPr>
          <a:lstStyle/>
          <a:p>
            <a:r>
              <a:rPr lang="en-US" sz="2400">
                <a:solidFill>
                  <a:schemeClr val="accent2"/>
                </a:solidFill>
              </a:rPr>
              <a:t>Verbeek (1885)</a:t>
            </a:r>
            <a:endParaRPr lang="en-US" sz="240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ext Box 3"/>
          <p:cNvSpPr txBox="1">
            <a:spLocks noChangeArrowheads="1"/>
          </p:cNvSpPr>
          <p:nvPr/>
        </p:nvSpPr>
        <p:spPr bwMode="auto">
          <a:xfrm>
            <a:off x="457200" y="685800"/>
            <a:ext cx="3352800" cy="1917700"/>
          </a:xfrm>
          <a:prstGeom prst="rect">
            <a:avLst/>
          </a:prstGeom>
          <a:noFill/>
          <a:ln w="9525">
            <a:noFill/>
            <a:miter lim="800000"/>
            <a:headEnd/>
            <a:tailEnd/>
          </a:ln>
        </p:spPr>
        <p:txBody>
          <a:bodyPr>
            <a:spAutoFit/>
          </a:bodyPr>
          <a:lstStyle/>
          <a:p>
            <a:r>
              <a:rPr lang="en-US" sz="2400"/>
              <a:t>Diurnal cycle effects at Batavia (Jakarta) after the</a:t>
            </a:r>
          </a:p>
          <a:p>
            <a:pPr>
              <a:spcBef>
                <a:spcPct val="0"/>
              </a:spcBef>
            </a:pPr>
            <a:r>
              <a:rPr lang="en-US" sz="2400"/>
              <a:t> August 27, 1883 Krakatau eruption</a:t>
            </a:r>
          </a:p>
        </p:txBody>
      </p:sp>
      <p:grpSp>
        <p:nvGrpSpPr>
          <p:cNvPr id="132099" name="Group 18"/>
          <p:cNvGrpSpPr>
            <a:grpSpLocks/>
          </p:cNvGrpSpPr>
          <p:nvPr/>
        </p:nvGrpSpPr>
        <p:grpSpPr bwMode="auto">
          <a:xfrm>
            <a:off x="6324600" y="2133600"/>
            <a:ext cx="2438400" cy="1552575"/>
            <a:chOff x="3984" y="1344"/>
            <a:chExt cx="1536" cy="978"/>
          </a:xfrm>
        </p:grpSpPr>
        <p:sp>
          <p:nvSpPr>
            <p:cNvPr id="132105" name="Text Box 10"/>
            <p:cNvSpPr txBox="1">
              <a:spLocks noChangeArrowheads="1"/>
            </p:cNvSpPr>
            <p:nvPr/>
          </p:nvSpPr>
          <p:spPr bwMode="auto">
            <a:xfrm>
              <a:off x="4656" y="1344"/>
              <a:ext cx="864" cy="978"/>
            </a:xfrm>
            <a:prstGeom prst="rect">
              <a:avLst/>
            </a:prstGeom>
            <a:noFill/>
            <a:ln w="9525">
              <a:noFill/>
              <a:miter lim="800000"/>
              <a:headEnd/>
              <a:tailEnd/>
            </a:ln>
          </p:spPr>
          <p:txBody>
            <a:bodyPr>
              <a:spAutoFit/>
            </a:bodyPr>
            <a:lstStyle/>
            <a:p>
              <a:pPr algn="l"/>
              <a:r>
                <a:rPr lang="en-US" sz="2400"/>
                <a:t>Aug. 26 </a:t>
              </a:r>
            </a:p>
            <a:p>
              <a:pPr algn="l"/>
              <a:r>
                <a:rPr lang="en-US" sz="2400">
                  <a:solidFill>
                    <a:srgbClr val="FF0000"/>
                  </a:solidFill>
                </a:rPr>
                <a:t>Aug. 27</a:t>
              </a:r>
              <a:endParaRPr lang="en-US" sz="2400"/>
            </a:p>
            <a:p>
              <a:pPr algn="l"/>
              <a:r>
                <a:rPr lang="en-US" sz="2400"/>
                <a:t>Aug. 28</a:t>
              </a:r>
            </a:p>
          </p:txBody>
        </p:sp>
        <p:sp>
          <p:nvSpPr>
            <p:cNvPr id="132106" name="Line 11"/>
            <p:cNvSpPr>
              <a:spLocks noChangeShapeType="1"/>
            </p:cNvSpPr>
            <p:nvPr/>
          </p:nvSpPr>
          <p:spPr bwMode="auto">
            <a:xfrm>
              <a:off x="3984" y="1488"/>
              <a:ext cx="624" cy="0"/>
            </a:xfrm>
            <a:prstGeom prst="line">
              <a:avLst/>
            </a:prstGeom>
            <a:noFill/>
            <a:ln w="38100">
              <a:solidFill>
                <a:schemeClr val="tx1"/>
              </a:solidFill>
              <a:prstDash val="lgDash"/>
              <a:round/>
              <a:headEnd/>
              <a:tailEnd/>
            </a:ln>
          </p:spPr>
          <p:txBody>
            <a:bodyPr wrap="none" anchor="ctr">
              <a:spAutoFit/>
            </a:bodyPr>
            <a:lstStyle/>
            <a:p>
              <a:endParaRPr lang="en-US"/>
            </a:p>
          </p:txBody>
        </p:sp>
        <p:sp>
          <p:nvSpPr>
            <p:cNvPr id="132107" name="Line 12"/>
            <p:cNvSpPr>
              <a:spLocks noChangeShapeType="1"/>
            </p:cNvSpPr>
            <p:nvPr/>
          </p:nvSpPr>
          <p:spPr bwMode="auto">
            <a:xfrm>
              <a:off x="3984" y="1824"/>
              <a:ext cx="624" cy="0"/>
            </a:xfrm>
            <a:prstGeom prst="line">
              <a:avLst/>
            </a:prstGeom>
            <a:noFill/>
            <a:ln w="28575">
              <a:solidFill>
                <a:srgbClr val="FF0000"/>
              </a:solidFill>
              <a:round/>
              <a:headEnd/>
              <a:tailEnd/>
            </a:ln>
          </p:spPr>
          <p:txBody>
            <a:bodyPr wrap="none" anchor="ctr">
              <a:spAutoFit/>
            </a:bodyPr>
            <a:lstStyle/>
            <a:p>
              <a:endParaRPr lang="en-US"/>
            </a:p>
          </p:txBody>
        </p:sp>
        <p:sp>
          <p:nvSpPr>
            <p:cNvPr id="132108" name="Line 13"/>
            <p:cNvSpPr>
              <a:spLocks noChangeShapeType="1"/>
            </p:cNvSpPr>
            <p:nvPr/>
          </p:nvSpPr>
          <p:spPr bwMode="auto">
            <a:xfrm>
              <a:off x="3984" y="2160"/>
              <a:ext cx="624" cy="0"/>
            </a:xfrm>
            <a:prstGeom prst="line">
              <a:avLst/>
            </a:prstGeom>
            <a:noFill/>
            <a:ln w="19050">
              <a:solidFill>
                <a:schemeClr val="tx1"/>
              </a:solidFill>
              <a:prstDash val="dash"/>
              <a:round/>
              <a:headEnd/>
              <a:tailEnd/>
            </a:ln>
          </p:spPr>
          <p:txBody>
            <a:bodyPr wrap="none" anchor="ctr">
              <a:spAutoFit/>
            </a:bodyPr>
            <a:lstStyle/>
            <a:p>
              <a:endParaRPr lang="en-US"/>
            </a:p>
          </p:txBody>
        </p:sp>
      </p:grpSp>
      <p:grpSp>
        <p:nvGrpSpPr>
          <p:cNvPr id="132100" name="Group 14"/>
          <p:cNvGrpSpPr>
            <a:grpSpLocks/>
          </p:cNvGrpSpPr>
          <p:nvPr/>
        </p:nvGrpSpPr>
        <p:grpSpPr bwMode="auto">
          <a:xfrm>
            <a:off x="0" y="3981450"/>
            <a:ext cx="9283700" cy="2235200"/>
            <a:chOff x="0" y="2492"/>
            <a:chExt cx="5848" cy="1408"/>
          </a:xfrm>
        </p:grpSpPr>
        <p:pic>
          <p:nvPicPr>
            <p:cNvPr id="132103" name="Picture 15" descr="Batavia"/>
            <p:cNvPicPr>
              <a:picLocks noChangeAspect="1" noChangeArrowheads="1"/>
            </p:cNvPicPr>
            <p:nvPr/>
          </p:nvPicPr>
          <p:blipFill>
            <a:blip r:embed="rId3" cstate="print"/>
            <a:srcRect l="11668" t="38889" r="4150" b="48889"/>
            <a:stretch>
              <a:fillRect/>
            </a:stretch>
          </p:blipFill>
          <p:spPr bwMode="auto">
            <a:xfrm>
              <a:off x="40" y="2492"/>
              <a:ext cx="5808" cy="1108"/>
            </a:xfrm>
            <a:prstGeom prst="rect">
              <a:avLst/>
            </a:prstGeom>
            <a:noFill/>
            <a:ln w="9525">
              <a:noFill/>
              <a:miter lim="800000"/>
              <a:headEnd/>
              <a:tailEnd/>
            </a:ln>
          </p:spPr>
        </p:pic>
        <p:pic>
          <p:nvPicPr>
            <p:cNvPr id="132104" name="Picture 16" descr="Batavia"/>
            <p:cNvPicPr>
              <a:picLocks noChangeAspect="1" noChangeArrowheads="1"/>
            </p:cNvPicPr>
            <p:nvPr/>
          </p:nvPicPr>
          <p:blipFill>
            <a:blip r:embed="rId3" cstate="print"/>
            <a:srcRect l="11171" t="80000" r="5370" b="16667"/>
            <a:stretch>
              <a:fillRect/>
            </a:stretch>
          </p:blipFill>
          <p:spPr bwMode="auto">
            <a:xfrm>
              <a:off x="0" y="3598"/>
              <a:ext cx="5760" cy="302"/>
            </a:xfrm>
            <a:prstGeom prst="rect">
              <a:avLst/>
            </a:prstGeom>
            <a:noFill/>
            <a:ln w="9525">
              <a:noFill/>
              <a:miter lim="800000"/>
              <a:headEnd/>
              <a:tailEnd/>
            </a:ln>
          </p:spPr>
        </p:pic>
      </p:grpSp>
      <p:sp>
        <p:nvSpPr>
          <p:cNvPr id="132101" name="Text Box 17"/>
          <p:cNvSpPr txBox="1">
            <a:spLocks noChangeArrowheads="1"/>
          </p:cNvSpPr>
          <p:nvPr/>
        </p:nvSpPr>
        <p:spPr bwMode="auto">
          <a:xfrm>
            <a:off x="228600" y="2667000"/>
            <a:ext cx="5638800" cy="1187450"/>
          </a:xfrm>
          <a:prstGeom prst="rect">
            <a:avLst/>
          </a:prstGeom>
          <a:noFill/>
          <a:ln w="9525">
            <a:noFill/>
            <a:miter lim="800000"/>
            <a:headEnd/>
            <a:tailEnd/>
          </a:ln>
        </p:spPr>
        <p:txBody>
          <a:bodyPr>
            <a:spAutoFit/>
          </a:bodyPr>
          <a:lstStyle/>
          <a:p>
            <a:r>
              <a:rPr lang="en-US" sz="2400">
                <a:solidFill>
                  <a:schemeClr val="accent2"/>
                </a:solidFill>
              </a:rPr>
              <a:t>Surface air temperature the day before, the day during and the day after the eruption cloud passes over</a:t>
            </a:r>
            <a:endParaRPr lang="en-US" sz="2400"/>
          </a:p>
        </p:txBody>
      </p:sp>
      <p:sp>
        <p:nvSpPr>
          <p:cNvPr id="132102" name="Text Box 19"/>
          <p:cNvSpPr txBox="1">
            <a:spLocks noChangeArrowheads="1"/>
          </p:cNvSpPr>
          <p:nvPr/>
        </p:nvSpPr>
        <p:spPr bwMode="auto">
          <a:xfrm>
            <a:off x="2743200" y="6324600"/>
            <a:ext cx="3124200" cy="457200"/>
          </a:xfrm>
          <a:prstGeom prst="rect">
            <a:avLst/>
          </a:prstGeom>
          <a:noFill/>
          <a:ln w="9525">
            <a:noFill/>
            <a:miter lim="800000"/>
            <a:headEnd/>
            <a:tailEnd/>
          </a:ln>
        </p:spPr>
        <p:txBody>
          <a:bodyPr>
            <a:spAutoFit/>
          </a:bodyPr>
          <a:lstStyle/>
          <a:p>
            <a:r>
              <a:rPr lang="en-US" sz="2400">
                <a:solidFill>
                  <a:schemeClr val="bg1"/>
                </a:solidFill>
              </a:rPr>
              <a:t>Verbeek (1885)</a:t>
            </a:r>
          </a:p>
        </p:txBody>
      </p:sp>
    </p:spTree>
  </p:cSld>
  <p:clrMapOvr>
    <a:masterClrMapping/>
  </p:clrMapOv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ext Box 3"/>
          <p:cNvSpPr txBox="1">
            <a:spLocks noChangeArrowheads="1"/>
          </p:cNvSpPr>
          <p:nvPr/>
        </p:nvSpPr>
        <p:spPr bwMode="auto">
          <a:xfrm>
            <a:off x="381000" y="565150"/>
            <a:ext cx="5867400" cy="822325"/>
          </a:xfrm>
          <a:prstGeom prst="rect">
            <a:avLst/>
          </a:prstGeom>
          <a:noFill/>
          <a:ln w="9525">
            <a:noFill/>
            <a:miter lim="800000"/>
            <a:headEnd/>
            <a:tailEnd/>
          </a:ln>
        </p:spPr>
        <p:txBody>
          <a:bodyPr>
            <a:spAutoFit/>
          </a:bodyPr>
          <a:lstStyle/>
          <a:p>
            <a:pPr>
              <a:spcBef>
                <a:spcPct val="0"/>
              </a:spcBef>
            </a:pPr>
            <a:r>
              <a:rPr lang="en-US" sz="2400" b="1">
                <a:solidFill>
                  <a:schemeClr val="accent2"/>
                </a:solidFill>
              </a:rPr>
              <a:t>Krakatau, 1883</a:t>
            </a:r>
          </a:p>
          <a:p>
            <a:pPr>
              <a:spcBef>
                <a:spcPct val="0"/>
              </a:spcBef>
            </a:pPr>
            <a:r>
              <a:rPr lang="en-US" sz="2400" b="1">
                <a:solidFill>
                  <a:schemeClr val="accent2"/>
                </a:solidFill>
              </a:rPr>
              <a:t>The Loudest Explosion Ever Heard</a:t>
            </a:r>
          </a:p>
        </p:txBody>
      </p:sp>
      <p:pic>
        <p:nvPicPr>
          <p:cNvPr id="133123" name="Picture 7" descr="KrakwaveI"/>
          <p:cNvPicPr>
            <a:picLocks noChangeAspect="1" noChangeArrowheads="1"/>
          </p:cNvPicPr>
          <p:nvPr/>
        </p:nvPicPr>
        <p:blipFill>
          <a:blip r:embed="rId3" cstate="print"/>
          <a:srcRect/>
          <a:stretch>
            <a:fillRect/>
          </a:stretch>
        </p:blipFill>
        <p:spPr bwMode="auto">
          <a:xfrm>
            <a:off x="1066800" y="1739900"/>
            <a:ext cx="6859588" cy="4279900"/>
          </a:xfrm>
          <a:prstGeom prst="rect">
            <a:avLst/>
          </a:prstGeom>
          <a:noFill/>
          <a:ln w="9525">
            <a:noFill/>
            <a:miter lim="800000"/>
            <a:headEnd/>
            <a:tailEnd/>
          </a:ln>
        </p:spPr>
      </p:pic>
      <p:pic>
        <p:nvPicPr>
          <p:cNvPr id="24584" name="Picture 8" descr="KrakwaveII"/>
          <p:cNvPicPr>
            <a:picLocks noChangeAspect="1" noChangeArrowheads="1"/>
          </p:cNvPicPr>
          <p:nvPr/>
        </p:nvPicPr>
        <p:blipFill>
          <a:blip r:embed="rId4" cstate="print"/>
          <a:srcRect/>
          <a:stretch>
            <a:fillRect/>
          </a:stretch>
        </p:blipFill>
        <p:spPr bwMode="auto">
          <a:xfrm>
            <a:off x="1066800" y="1739900"/>
            <a:ext cx="6859588" cy="4279900"/>
          </a:xfrm>
          <a:prstGeom prst="rect">
            <a:avLst/>
          </a:prstGeom>
          <a:noFill/>
          <a:ln w="9525">
            <a:noFill/>
            <a:miter lim="800000"/>
            <a:headEnd/>
            <a:tailEnd/>
          </a:ln>
        </p:spPr>
      </p:pic>
      <p:pic>
        <p:nvPicPr>
          <p:cNvPr id="24585" name="Picture 9" descr="KrakwaveIII"/>
          <p:cNvPicPr>
            <a:picLocks noChangeAspect="1" noChangeArrowheads="1"/>
          </p:cNvPicPr>
          <p:nvPr/>
        </p:nvPicPr>
        <p:blipFill>
          <a:blip r:embed="rId5" cstate="print"/>
          <a:srcRect/>
          <a:stretch>
            <a:fillRect/>
          </a:stretch>
        </p:blipFill>
        <p:spPr bwMode="auto">
          <a:xfrm>
            <a:off x="1066800" y="1739900"/>
            <a:ext cx="6859588" cy="4279900"/>
          </a:xfrm>
          <a:prstGeom prst="rect">
            <a:avLst/>
          </a:prstGeom>
          <a:noFill/>
          <a:ln w="9525">
            <a:noFill/>
            <a:miter lim="800000"/>
            <a:headEnd/>
            <a:tailEnd/>
          </a:ln>
        </p:spPr>
      </p:pic>
      <p:pic>
        <p:nvPicPr>
          <p:cNvPr id="24586" name="Picture 10" descr="KrakwaveIV"/>
          <p:cNvPicPr>
            <a:picLocks noChangeAspect="1" noChangeArrowheads="1"/>
          </p:cNvPicPr>
          <p:nvPr/>
        </p:nvPicPr>
        <p:blipFill>
          <a:blip r:embed="rId6" cstate="print"/>
          <a:srcRect/>
          <a:stretch>
            <a:fillRect/>
          </a:stretch>
        </p:blipFill>
        <p:spPr bwMode="auto">
          <a:xfrm>
            <a:off x="1066800" y="1739900"/>
            <a:ext cx="6859588" cy="4279900"/>
          </a:xfrm>
          <a:prstGeom prst="rect">
            <a:avLst/>
          </a:prstGeom>
          <a:noFill/>
          <a:ln w="9525">
            <a:noFill/>
            <a:miter lim="800000"/>
            <a:headEnd/>
            <a:tailEnd/>
          </a:ln>
        </p:spPr>
      </p:pic>
      <p:pic>
        <p:nvPicPr>
          <p:cNvPr id="24587" name="Picture 11" descr="KrakwaveV"/>
          <p:cNvPicPr>
            <a:picLocks noChangeAspect="1" noChangeArrowheads="1"/>
          </p:cNvPicPr>
          <p:nvPr/>
        </p:nvPicPr>
        <p:blipFill>
          <a:blip r:embed="rId7" cstate="print"/>
          <a:srcRect/>
          <a:stretch>
            <a:fillRect/>
          </a:stretch>
        </p:blipFill>
        <p:spPr bwMode="auto">
          <a:xfrm>
            <a:off x="1066800" y="1739900"/>
            <a:ext cx="6859588" cy="4279900"/>
          </a:xfrm>
          <a:prstGeom prst="rect">
            <a:avLst/>
          </a:prstGeom>
          <a:noFill/>
          <a:ln w="9525">
            <a:noFill/>
            <a:miter lim="800000"/>
            <a:headEnd/>
            <a:tailEnd/>
          </a:ln>
        </p:spPr>
      </p:pic>
      <p:pic>
        <p:nvPicPr>
          <p:cNvPr id="24588" name="Picture 12" descr="KrakwaveVI"/>
          <p:cNvPicPr>
            <a:picLocks noChangeAspect="1" noChangeArrowheads="1"/>
          </p:cNvPicPr>
          <p:nvPr/>
        </p:nvPicPr>
        <p:blipFill>
          <a:blip r:embed="rId8" cstate="print"/>
          <a:srcRect/>
          <a:stretch>
            <a:fillRect/>
          </a:stretch>
        </p:blipFill>
        <p:spPr bwMode="auto">
          <a:xfrm>
            <a:off x="1066800" y="1739900"/>
            <a:ext cx="6859588" cy="4279900"/>
          </a:xfrm>
          <a:prstGeom prst="rect">
            <a:avLst/>
          </a:prstGeom>
          <a:noFill/>
          <a:ln w="9525">
            <a:noFill/>
            <a:miter lim="800000"/>
            <a:headEnd/>
            <a:tailEnd/>
          </a:ln>
        </p:spPr>
      </p:pic>
      <p:pic>
        <p:nvPicPr>
          <p:cNvPr id="24589" name="Picture 13" descr="KrakwaveVII"/>
          <p:cNvPicPr>
            <a:picLocks noChangeAspect="1" noChangeArrowheads="1"/>
          </p:cNvPicPr>
          <p:nvPr/>
        </p:nvPicPr>
        <p:blipFill>
          <a:blip r:embed="rId9" cstate="print"/>
          <a:srcRect/>
          <a:stretch>
            <a:fillRect/>
          </a:stretch>
        </p:blipFill>
        <p:spPr bwMode="auto">
          <a:xfrm>
            <a:off x="1066800" y="1739900"/>
            <a:ext cx="6859588" cy="4279900"/>
          </a:xfrm>
          <a:prstGeom prst="rect">
            <a:avLst/>
          </a:prstGeom>
          <a:noFill/>
          <a:ln w="9525">
            <a:noFill/>
            <a:miter lim="800000"/>
            <a:headEnd/>
            <a:tailEnd/>
          </a:ln>
        </p:spPr>
      </p:pic>
      <p:sp>
        <p:nvSpPr>
          <p:cNvPr id="133130" name="Text Box 14"/>
          <p:cNvSpPr txBox="1">
            <a:spLocks noChangeArrowheads="1"/>
          </p:cNvSpPr>
          <p:nvPr/>
        </p:nvSpPr>
        <p:spPr bwMode="auto">
          <a:xfrm>
            <a:off x="2286000" y="6308725"/>
            <a:ext cx="3810000" cy="396875"/>
          </a:xfrm>
          <a:prstGeom prst="rect">
            <a:avLst/>
          </a:prstGeom>
          <a:noFill/>
          <a:ln w="9525">
            <a:noFill/>
            <a:miter lim="800000"/>
            <a:headEnd/>
            <a:tailEnd/>
          </a:ln>
        </p:spPr>
        <p:txBody>
          <a:bodyPr>
            <a:spAutoFit/>
          </a:bodyPr>
          <a:lstStyle/>
          <a:p>
            <a:pPr>
              <a:spcBef>
                <a:spcPct val="0"/>
              </a:spcBef>
            </a:pPr>
            <a:r>
              <a:rPr lang="en-US">
                <a:solidFill>
                  <a:schemeClr val="bg1"/>
                </a:solidFill>
              </a:rPr>
              <a:t>Figures from Symons</a:t>
            </a:r>
            <a:r>
              <a:rPr lang="en-US" i="1">
                <a:solidFill>
                  <a:schemeClr val="bg1"/>
                </a:solidFill>
              </a:rPr>
              <a:t> </a:t>
            </a:r>
            <a:r>
              <a:rPr lang="en-US">
                <a:solidFill>
                  <a:schemeClr val="bg1"/>
                </a:solidFill>
              </a:rPr>
              <a:t>(1888)</a:t>
            </a:r>
            <a:endParaRPr lang="en-US" sz="240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458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458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2458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2458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2458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245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4" descr="Katmaivillagesm"/>
          <p:cNvPicPr>
            <a:picLocks noChangeAspect="1" noChangeArrowheads="1"/>
          </p:cNvPicPr>
          <p:nvPr/>
        </p:nvPicPr>
        <p:blipFill>
          <a:blip r:embed="rId3" cstate="print"/>
          <a:srcRect l="-111" b="977"/>
          <a:stretch>
            <a:fillRect/>
          </a:stretch>
        </p:blipFill>
        <p:spPr bwMode="auto">
          <a:xfrm>
            <a:off x="914400" y="0"/>
            <a:ext cx="7170738" cy="5310188"/>
          </a:xfrm>
          <a:prstGeom prst="rect">
            <a:avLst/>
          </a:prstGeom>
          <a:noFill/>
          <a:ln w="9525">
            <a:noFill/>
            <a:miter lim="800000"/>
            <a:headEnd/>
            <a:tailEnd/>
          </a:ln>
        </p:spPr>
      </p:pic>
      <p:sp>
        <p:nvSpPr>
          <p:cNvPr id="134147" name="Text Box 5"/>
          <p:cNvSpPr txBox="1">
            <a:spLocks noChangeArrowheads="1"/>
          </p:cNvSpPr>
          <p:nvPr/>
        </p:nvSpPr>
        <p:spPr bwMode="auto">
          <a:xfrm>
            <a:off x="152400" y="5486400"/>
            <a:ext cx="8610600" cy="701675"/>
          </a:xfrm>
          <a:prstGeom prst="rect">
            <a:avLst/>
          </a:prstGeom>
          <a:noFill/>
          <a:ln w="9525">
            <a:noFill/>
            <a:miter lim="800000"/>
            <a:headEnd/>
            <a:tailEnd/>
          </a:ln>
        </p:spPr>
        <p:txBody>
          <a:bodyPr>
            <a:spAutoFit/>
          </a:bodyPr>
          <a:lstStyle/>
          <a:p>
            <a:r>
              <a:rPr lang="en-US"/>
              <a:t>Katmai village, buried by ash from the June 6, 1912 eruption</a:t>
            </a:r>
            <a:br>
              <a:rPr lang="en-US"/>
            </a:br>
            <a:r>
              <a:rPr lang="en-US"/>
              <a:t>Katmai volcano in background covered by cloud</a:t>
            </a:r>
          </a:p>
        </p:txBody>
      </p:sp>
    </p:spTree>
  </p:cSld>
  <p:clrMapOvr>
    <a:masterClrMapping/>
  </p:clrMapOvr>
  <p:transition spd="slow"/>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ext Box 3"/>
          <p:cNvSpPr txBox="1">
            <a:spLocks noChangeArrowheads="1"/>
          </p:cNvSpPr>
          <p:nvPr/>
        </p:nvSpPr>
        <p:spPr bwMode="auto">
          <a:xfrm>
            <a:off x="304800" y="1739900"/>
            <a:ext cx="8458200" cy="4279900"/>
          </a:xfrm>
          <a:prstGeom prst="rect">
            <a:avLst/>
          </a:prstGeom>
          <a:noFill/>
          <a:ln w="9525">
            <a:noFill/>
            <a:miter lim="800000"/>
            <a:headEnd/>
            <a:tailEnd/>
          </a:ln>
        </p:spPr>
        <p:txBody>
          <a:bodyPr>
            <a:spAutoFit/>
          </a:bodyPr>
          <a:lstStyle/>
          <a:p>
            <a:pPr marL="457200" indent="-457200" algn="l" eaLnBrk="1" hangingPunct="1">
              <a:spcBef>
                <a:spcPct val="0"/>
              </a:spcBef>
              <a:buFontTx/>
              <a:buChar char="•"/>
            </a:pPr>
            <a:r>
              <a:rPr lang="en-US" sz="2800"/>
              <a:t>NASA Goddard Institute for Space Studies (GISS) ModelE GCM</a:t>
            </a:r>
          </a:p>
          <a:p>
            <a:pPr marL="457200" indent="-457200" algn="l" eaLnBrk="1" hangingPunct="1">
              <a:lnSpc>
                <a:spcPct val="130000"/>
              </a:lnSpc>
              <a:spcBef>
                <a:spcPct val="0"/>
              </a:spcBef>
              <a:buFontTx/>
              <a:buChar char="•"/>
            </a:pPr>
            <a:r>
              <a:rPr lang="en-US" sz="2800"/>
              <a:t>4°x5° horizontal resolution </a:t>
            </a:r>
          </a:p>
          <a:p>
            <a:pPr marL="457200" indent="-457200" algn="l" eaLnBrk="1" hangingPunct="1">
              <a:lnSpc>
                <a:spcPct val="130000"/>
              </a:lnSpc>
              <a:spcBef>
                <a:spcPct val="0"/>
              </a:spcBef>
              <a:buFontTx/>
              <a:buChar char="•"/>
            </a:pPr>
            <a:r>
              <a:rPr lang="en-US" sz="2800"/>
              <a:t>Stratospheric version with 23 vertical levels</a:t>
            </a:r>
          </a:p>
          <a:p>
            <a:pPr marL="457200" indent="-457200" algn="l" eaLnBrk="1" hangingPunct="1">
              <a:lnSpc>
                <a:spcPct val="130000"/>
              </a:lnSpc>
              <a:spcBef>
                <a:spcPct val="0"/>
              </a:spcBef>
              <a:buFontTx/>
              <a:buChar char="•"/>
            </a:pPr>
            <a:r>
              <a:rPr lang="en-US" sz="2800"/>
              <a:t>Gravity wave drag scheme</a:t>
            </a:r>
          </a:p>
          <a:p>
            <a:pPr marL="457200" indent="-457200" algn="l" eaLnBrk="1" hangingPunct="1">
              <a:lnSpc>
                <a:spcPct val="130000"/>
              </a:lnSpc>
              <a:spcBef>
                <a:spcPct val="0"/>
              </a:spcBef>
              <a:buFontTx/>
              <a:buChar char="•"/>
            </a:pPr>
            <a:r>
              <a:rPr lang="en-US" sz="2800"/>
              <a:t>Fixed climatological SSTs</a:t>
            </a:r>
          </a:p>
          <a:p>
            <a:pPr marL="457200" indent="-457200" algn="l" eaLnBrk="1" hangingPunct="1">
              <a:lnSpc>
                <a:spcPct val="130000"/>
              </a:lnSpc>
              <a:spcBef>
                <a:spcPct val="0"/>
              </a:spcBef>
              <a:buFontTx/>
              <a:buChar char="•"/>
            </a:pPr>
            <a:r>
              <a:rPr lang="en-US" sz="2800"/>
              <a:t>40-year control run</a:t>
            </a:r>
          </a:p>
          <a:p>
            <a:pPr marL="457200" indent="-457200" algn="l" eaLnBrk="1" hangingPunct="1">
              <a:lnSpc>
                <a:spcPct val="130000"/>
              </a:lnSpc>
              <a:spcBef>
                <a:spcPct val="0"/>
              </a:spcBef>
              <a:buFontTx/>
              <a:buChar char="•"/>
            </a:pPr>
            <a:r>
              <a:rPr lang="en-US" sz="2800"/>
              <a:t>20 ensemble members for each case</a:t>
            </a:r>
          </a:p>
        </p:txBody>
      </p:sp>
      <p:sp>
        <p:nvSpPr>
          <p:cNvPr id="135171" name="Text Box 5"/>
          <p:cNvSpPr txBox="1">
            <a:spLocks noChangeArrowheads="1"/>
          </p:cNvSpPr>
          <p:nvPr/>
        </p:nvSpPr>
        <p:spPr bwMode="auto">
          <a:xfrm>
            <a:off x="533400" y="838200"/>
            <a:ext cx="6019800" cy="519113"/>
          </a:xfrm>
          <a:prstGeom prst="rect">
            <a:avLst/>
          </a:prstGeom>
          <a:noFill/>
          <a:ln w="9525">
            <a:noFill/>
            <a:miter lim="800000"/>
            <a:headEnd/>
            <a:tailEnd/>
          </a:ln>
        </p:spPr>
        <p:txBody>
          <a:bodyPr>
            <a:spAutoFit/>
          </a:bodyPr>
          <a:lstStyle/>
          <a:p>
            <a:r>
              <a:rPr lang="en-US" sz="2800" b="1">
                <a:solidFill>
                  <a:schemeClr val="accent2"/>
                </a:solidFill>
              </a:rPr>
              <a:t>GISS ModelE GCM</a:t>
            </a:r>
          </a:p>
        </p:txBody>
      </p:sp>
    </p:spTree>
  </p:cSld>
  <p:clrMapOvr>
    <a:masterClrMapping/>
  </p:clrMapOvr>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ext Box 5"/>
          <p:cNvSpPr txBox="1">
            <a:spLocks noChangeArrowheads="1"/>
          </p:cNvSpPr>
          <p:nvPr/>
        </p:nvSpPr>
        <p:spPr bwMode="auto">
          <a:xfrm>
            <a:off x="304800" y="2057400"/>
            <a:ext cx="2514600" cy="4078288"/>
          </a:xfrm>
          <a:prstGeom prst="rect">
            <a:avLst/>
          </a:prstGeom>
          <a:noFill/>
          <a:ln w="9525">
            <a:noFill/>
            <a:miter lim="800000"/>
            <a:headEnd/>
            <a:tailEnd/>
          </a:ln>
        </p:spPr>
        <p:txBody>
          <a:bodyPr>
            <a:spAutoFit/>
          </a:bodyPr>
          <a:lstStyle/>
          <a:p>
            <a:pPr algn="l" eaLnBrk="1" hangingPunct="1"/>
            <a:r>
              <a:rPr lang="en-US" sz="1800"/>
              <a:t>Ammann et al. (2003) data were used for Katmai eruption</a:t>
            </a:r>
          </a:p>
          <a:p>
            <a:pPr algn="l" eaLnBrk="1" hangingPunct="1"/>
            <a:r>
              <a:rPr lang="en-US" sz="1800"/>
              <a:t>3x Katmai simulations were done to see how strength impacts the climate response</a:t>
            </a:r>
          </a:p>
          <a:p>
            <a:pPr algn="l" eaLnBrk="1" hangingPunct="1"/>
            <a:r>
              <a:rPr lang="en-US" sz="1800"/>
              <a:t>Max optical depth:</a:t>
            </a:r>
          </a:p>
          <a:p>
            <a:pPr algn="l" eaLnBrk="1" hangingPunct="1"/>
            <a:r>
              <a:rPr lang="en-US" sz="1800"/>
              <a:t>   Katmai - 0.3</a:t>
            </a:r>
          </a:p>
          <a:p>
            <a:pPr algn="l" eaLnBrk="1" hangingPunct="1"/>
            <a:r>
              <a:rPr lang="en-US" sz="1800"/>
              <a:t>   3x Katmai - 0.9</a:t>
            </a:r>
          </a:p>
          <a:p>
            <a:pPr algn="l" eaLnBrk="1" hangingPunct="1"/>
            <a:r>
              <a:rPr lang="en-US" sz="1800"/>
              <a:t>Confined mostly   north of 30°N</a:t>
            </a:r>
          </a:p>
        </p:txBody>
      </p:sp>
      <p:sp>
        <p:nvSpPr>
          <p:cNvPr id="136195" name="Text Box 6"/>
          <p:cNvSpPr txBox="1">
            <a:spLocks noChangeArrowheads="1"/>
          </p:cNvSpPr>
          <p:nvPr/>
        </p:nvSpPr>
        <p:spPr bwMode="auto">
          <a:xfrm>
            <a:off x="533400" y="838200"/>
            <a:ext cx="6019800" cy="519113"/>
          </a:xfrm>
          <a:prstGeom prst="rect">
            <a:avLst/>
          </a:prstGeom>
          <a:noFill/>
          <a:ln w="9525">
            <a:noFill/>
            <a:miter lim="800000"/>
            <a:headEnd/>
            <a:tailEnd/>
          </a:ln>
        </p:spPr>
        <p:txBody>
          <a:bodyPr>
            <a:spAutoFit/>
          </a:bodyPr>
          <a:lstStyle/>
          <a:p>
            <a:r>
              <a:rPr lang="en-US" sz="2800" b="1">
                <a:solidFill>
                  <a:schemeClr val="accent2"/>
                </a:solidFill>
              </a:rPr>
              <a:t>Optical Depth in the Visible</a:t>
            </a:r>
          </a:p>
        </p:txBody>
      </p:sp>
      <p:pic>
        <p:nvPicPr>
          <p:cNvPr id="136196" name="Picture 8"/>
          <p:cNvPicPr>
            <a:picLocks noChangeAspect="1" noChangeArrowheads="1"/>
          </p:cNvPicPr>
          <p:nvPr/>
        </p:nvPicPr>
        <p:blipFill>
          <a:blip r:embed="rId3" cstate="print"/>
          <a:srcRect/>
          <a:stretch>
            <a:fillRect/>
          </a:stretch>
        </p:blipFill>
        <p:spPr bwMode="auto">
          <a:xfrm>
            <a:off x="3048000" y="1676400"/>
            <a:ext cx="5881688" cy="47847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ext Box 4"/>
          <p:cNvSpPr txBox="1">
            <a:spLocks noChangeArrowheads="1"/>
          </p:cNvSpPr>
          <p:nvPr/>
        </p:nvSpPr>
        <p:spPr bwMode="auto">
          <a:xfrm>
            <a:off x="152400" y="1573213"/>
            <a:ext cx="2667000" cy="4352925"/>
          </a:xfrm>
          <a:prstGeom prst="rect">
            <a:avLst/>
          </a:prstGeom>
          <a:noFill/>
          <a:ln w="9525">
            <a:noFill/>
            <a:miter lim="800000"/>
            <a:headEnd/>
            <a:tailEnd/>
          </a:ln>
        </p:spPr>
        <p:txBody>
          <a:bodyPr>
            <a:spAutoFit/>
          </a:bodyPr>
          <a:lstStyle/>
          <a:p>
            <a:pPr algn="l" eaLnBrk="1" hangingPunct="1"/>
            <a:r>
              <a:rPr lang="en-US" sz="1800"/>
              <a:t>Strong seasonal effect is apparent for high latitude eruptions</a:t>
            </a:r>
          </a:p>
          <a:p>
            <a:pPr algn="l" eaLnBrk="1" hangingPunct="1"/>
            <a:r>
              <a:rPr lang="en-US" sz="1800"/>
              <a:t>Since aerosols were confined to NH doubling the global forcing here would give you NH-only forcing</a:t>
            </a:r>
          </a:p>
          <a:p>
            <a:pPr algn="l" eaLnBrk="1" hangingPunct="1"/>
            <a:r>
              <a:rPr lang="en-US" sz="1800"/>
              <a:t>For comparison Pinatubo had about</a:t>
            </a:r>
          </a:p>
          <a:p>
            <a:pPr algn="l" eaLnBrk="1" hangingPunct="1"/>
            <a:r>
              <a:rPr lang="en-US" sz="1800"/>
              <a:t>   -2.5 W/m</a:t>
            </a:r>
            <a:r>
              <a:rPr lang="en-US" sz="1800" baseline="30000"/>
              <a:t>2</a:t>
            </a:r>
            <a:r>
              <a:rPr lang="en-US" sz="1800"/>
              <a:t> Total</a:t>
            </a:r>
          </a:p>
          <a:p>
            <a:pPr algn="l" eaLnBrk="1" hangingPunct="1"/>
            <a:r>
              <a:rPr lang="en-US" sz="1800"/>
              <a:t>   -4.0 W/m</a:t>
            </a:r>
            <a:r>
              <a:rPr lang="en-US" sz="1800" baseline="30000"/>
              <a:t>2</a:t>
            </a:r>
            <a:r>
              <a:rPr lang="en-US" sz="1800"/>
              <a:t> SW</a:t>
            </a:r>
          </a:p>
          <a:p>
            <a:pPr algn="l" eaLnBrk="1" hangingPunct="1"/>
            <a:r>
              <a:rPr lang="en-US" sz="1800"/>
              <a:t>   +1.5 W/m</a:t>
            </a:r>
            <a:r>
              <a:rPr lang="en-US" sz="1800" baseline="30000"/>
              <a:t>2</a:t>
            </a:r>
            <a:r>
              <a:rPr lang="en-US" sz="1800"/>
              <a:t> LW</a:t>
            </a:r>
          </a:p>
        </p:txBody>
      </p:sp>
      <p:sp>
        <p:nvSpPr>
          <p:cNvPr id="137219" name="Text Box 6"/>
          <p:cNvSpPr txBox="1">
            <a:spLocks noChangeArrowheads="1"/>
          </p:cNvSpPr>
          <p:nvPr/>
        </p:nvSpPr>
        <p:spPr bwMode="auto">
          <a:xfrm>
            <a:off x="533400" y="685800"/>
            <a:ext cx="6019800" cy="519113"/>
          </a:xfrm>
          <a:prstGeom prst="rect">
            <a:avLst/>
          </a:prstGeom>
          <a:noFill/>
          <a:ln w="9525">
            <a:noFill/>
            <a:miter lim="800000"/>
            <a:headEnd/>
            <a:tailEnd/>
          </a:ln>
        </p:spPr>
        <p:txBody>
          <a:bodyPr>
            <a:spAutoFit/>
          </a:bodyPr>
          <a:lstStyle/>
          <a:p>
            <a:r>
              <a:rPr lang="en-US" sz="2800" b="1">
                <a:solidFill>
                  <a:schemeClr val="accent2"/>
                </a:solidFill>
              </a:rPr>
              <a:t>Radiative Forcing</a:t>
            </a:r>
          </a:p>
        </p:txBody>
      </p:sp>
      <p:pic>
        <p:nvPicPr>
          <p:cNvPr id="137220" name="Picture 7"/>
          <p:cNvPicPr>
            <a:picLocks noChangeAspect="1" noChangeArrowheads="1"/>
          </p:cNvPicPr>
          <p:nvPr/>
        </p:nvPicPr>
        <p:blipFill>
          <a:blip r:embed="rId3" cstate="print"/>
          <a:srcRect/>
          <a:stretch>
            <a:fillRect/>
          </a:stretch>
        </p:blipFill>
        <p:spPr bwMode="auto">
          <a:xfrm>
            <a:off x="2914650" y="1335088"/>
            <a:ext cx="6229350" cy="552291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ext Box 4"/>
          <p:cNvSpPr txBox="1">
            <a:spLocks noChangeArrowheads="1"/>
          </p:cNvSpPr>
          <p:nvPr/>
        </p:nvSpPr>
        <p:spPr bwMode="auto">
          <a:xfrm>
            <a:off x="152400" y="685800"/>
            <a:ext cx="3733800" cy="457200"/>
          </a:xfrm>
          <a:prstGeom prst="rect">
            <a:avLst/>
          </a:prstGeom>
          <a:noFill/>
          <a:ln w="9525">
            <a:noFill/>
            <a:miter lim="800000"/>
            <a:headEnd/>
            <a:tailEnd/>
          </a:ln>
        </p:spPr>
        <p:txBody>
          <a:bodyPr>
            <a:spAutoFit/>
          </a:bodyPr>
          <a:lstStyle/>
          <a:p>
            <a:pPr algn="l" eaLnBrk="1" hangingPunct="1"/>
            <a:r>
              <a:rPr lang="en-US" sz="2400" b="1">
                <a:solidFill>
                  <a:schemeClr val="accent2"/>
                </a:solidFill>
              </a:rPr>
              <a:t>Zonal Temp. Anomalies</a:t>
            </a:r>
          </a:p>
        </p:txBody>
      </p:sp>
      <p:sp>
        <p:nvSpPr>
          <p:cNvPr id="138243" name="Text Box 5"/>
          <p:cNvSpPr txBox="1">
            <a:spLocks noChangeArrowheads="1"/>
          </p:cNvSpPr>
          <p:nvPr/>
        </p:nvSpPr>
        <p:spPr bwMode="auto">
          <a:xfrm>
            <a:off x="228600" y="1676400"/>
            <a:ext cx="3505200" cy="4329113"/>
          </a:xfrm>
          <a:prstGeom prst="rect">
            <a:avLst/>
          </a:prstGeom>
          <a:noFill/>
          <a:ln w="9525">
            <a:noFill/>
            <a:miter lim="800000"/>
            <a:headEnd/>
            <a:tailEnd/>
          </a:ln>
        </p:spPr>
        <p:txBody>
          <a:bodyPr>
            <a:spAutoFit/>
          </a:bodyPr>
          <a:lstStyle/>
          <a:p>
            <a:pPr algn="l" eaLnBrk="1" hangingPunct="1"/>
            <a:r>
              <a:rPr lang="en-US" sz="1800"/>
              <a:t>Katmai aerosols produce a maximum warming of 1°C </a:t>
            </a:r>
          </a:p>
          <a:p>
            <a:pPr algn="l" eaLnBrk="1" hangingPunct="1"/>
            <a:r>
              <a:rPr lang="en-US" sz="1800"/>
              <a:t>3x Katmai produces a maximum warming of ~3.5°C</a:t>
            </a:r>
          </a:p>
          <a:p>
            <a:pPr algn="l" eaLnBrk="1" hangingPunct="1"/>
            <a:r>
              <a:rPr lang="en-US" sz="1800"/>
              <a:t>Both show a strong seasonal effect in the heating</a:t>
            </a:r>
          </a:p>
          <a:p>
            <a:pPr algn="l" eaLnBrk="1" hangingPunct="1"/>
            <a:r>
              <a:rPr lang="en-US" sz="1800"/>
              <a:t>Comparing these to Pinatubo shows how tropical eruptions produce continuous heating with little seasonal effect</a:t>
            </a:r>
          </a:p>
          <a:p>
            <a:pPr algn="l" eaLnBrk="1" hangingPunct="1"/>
            <a:endParaRPr lang="en-US" sz="500"/>
          </a:p>
          <a:p>
            <a:pPr algn="l" eaLnBrk="1" hangingPunct="1"/>
            <a:r>
              <a:rPr lang="en-US" sz="1800"/>
              <a:t>Strong cooling in boreal winter for Pinatubo is from positive AO response</a:t>
            </a:r>
          </a:p>
        </p:txBody>
      </p:sp>
      <p:sp>
        <p:nvSpPr>
          <p:cNvPr id="138244" name="Text Box 6"/>
          <p:cNvSpPr txBox="1">
            <a:spLocks noChangeArrowheads="1"/>
          </p:cNvSpPr>
          <p:nvPr/>
        </p:nvSpPr>
        <p:spPr bwMode="auto">
          <a:xfrm>
            <a:off x="1676400" y="5988050"/>
            <a:ext cx="2667000" cy="244475"/>
          </a:xfrm>
          <a:prstGeom prst="rect">
            <a:avLst/>
          </a:prstGeom>
          <a:noFill/>
          <a:ln w="9525">
            <a:noFill/>
            <a:miter lim="800000"/>
            <a:headEnd/>
            <a:tailEnd/>
          </a:ln>
        </p:spPr>
        <p:txBody>
          <a:bodyPr>
            <a:spAutoFit/>
          </a:bodyPr>
          <a:lstStyle/>
          <a:p>
            <a:pPr algn="l" eaLnBrk="1" hangingPunct="1"/>
            <a:r>
              <a:rPr lang="en-US" sz="1000"/>
              <a:t>(Hatching indicates 95% significance) </a:t>
            </a:r>
          </a:p>
        </p:txBody>
      </p:sp>
      <p:pic>
        <p:nvPicPr>
          <p:cNvPr id="138245" name="Picture 7"/>
          <p:cNvPicPr>
            <a:picLocks noChangeAspect="1" noChangeArrowheads="1"/>
          </p:cNvPicPr>
          <p:nvPr/>
        </p:nvPicPr>
        <p:blipFill>
          <a:blip r:embed="rId3" cstate="print"/>
          <a:srcRect/>
          <a:stretch>
            <a:fillRect/>
          </a:stretch>
        </p:blipFill>
        <p:spPr bwMode="auto">
          <a:xfrm>
            <a:off x="4133850" y="0"/>
            <a:ext cx="501015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110522_met9_vis_anim.gif"/>
          <p:cNvPicPr>
            <a:picLocks noChangeAspect="1"/>
          </p:cNvPicPr>
          <p:nvPr/>
        </p:nvPicPr>
        <p:blipFill>
          <a:blip r:embed="rId3" cstate="print"/>
          <a:srcRect/>
          <a:stretch>
            <a:fillRect/>
          </a:stretch>
        </p:blipFill>
        <p:spPr bwMode="auto">
          <a:xfrm>
            <a:off x="304800" y="152400"/>
            <a:ext cx="8686800" cy="6515100"/>
          </a:xfrm>
          <a:prstGeom prst="rect">
            <a:avLst/>
          </a:prstGeom>
          <a:noFill/>
          <a:ln w="9525">
            <a:noFill/>
            <a:miter lim="800000"/>
            <a:headEnd/>
            <a:tailEnd/>
          </a:ln>
        </p:spPr>
      </p:pic>
      <p:sp>
        <p:nvSpPr>
          <p:cNvPr id="32771" name="TextBox 2"/>
          <p:cNvSpPr txBox="1">
            <a:spLocks noChangeArrowheads="1"/>
          </p:cNvSpPr>
          <p:nvPr/>
        </p:nvSpPr>
        <p:spPr bwMode="auto">
          <a:xfrm>
            <a:off x="381000" y="228600"/>
            <a:ext cx="3581400" cy="708025"/>
          </a:xfrm>
          <a:prstGeom prst="rect">
            <a:avLst/>
          </a:prstGeom>
          <a:noFill/>
          <a:ln w="9525">
            <a:noFill/>
            <a:miter lim="800000"/>
            <a:headEnd/>
            <a:tailEnd/>
          </a:ln>
        </p:spPr>
        <p:txBody>
          <a:bodyPr>
            <a:spAutoFit/>
          </a:bodyPr>
          <a:lstStyle/>
          <a:p>
            <a:r>
              <a:rPr lang="en-US" b="1">
                <a:solidFill>
                  <a:srgbClr val="FFFF00"/>
                </a:solidFill>
              </a:rPr>
              <a:t>Eruption of Grímsvötn Volcano, Iceland</a:t>
            </a:r>
            <a:endParaRPr lang="en-US">
              <a:solidFill>
                <a:srgbClr val="FFFF00"/>
              </a:solidFill>
            </a:endParaRPr>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8"/>
          <p:cNvPicPr>
            <a:picLocks noChangeAspect="1" noChangeArrowheads="1"/>
          </p:cNvPicPr>
          <p:nvPr/>
        </p:nvPicPr>
        <p:blipFill>
          <a:blip r:embed="rId3" cstate="print"/>
          <a:srcRect/>
          <a:stretch>
            <a:fillRect/>
          </a:stretch>
        </p:blipFill>
        <p:spPr bwMode="auto">
          <a:xfrm>
            <a:off x="3352800" y="1143000"/>
            <a:ext cx="5695950" cy="5715000"/>
          </a:xfrm>
          <a:prstGeom prst="rect">
            <a:avLst/>
          </a:prstGeom>
          <a:noFill/>
          <a:ln w="9525">
            <a:noFill/>
            <a:miter lim="800000"/>
            <a:headEnd/>
            <a:tailEnd/>
          </a:ln>
        </p:spPr>
      </p:pic>
      <p:sp>
        <p:nvSpPr>
          <p:cNvPr id="139267" name="Text Box 5"/>
          <p:cNvSpPr txBox="1">
            <a:spLocks noChangeArrowheads="1"/>
          </p:cNvSpPr>
          <p:nvPr/>
        </p:nvSpPr>
        <p:spPr bwMode="auto">
          <a:xfrm>
            <a:off x="152400" y="1652588"/>
            <a:ext cx="3200400" cy="3802062"/>
          </a:xfrm>
          <a:prstGeom prst="rect">
            <a:avLst/>
          </a:prstGeom>
          <a:noFill/>
          <a:ln w="9525">
            <a:noFill/>
            <a:miter lim="800000"/>
            <a:headEnd/>
            <a:tailEnd/>
          </a:ln>
        </p:spPr>
        <p:txBody>
          <a:bodyPr>
            <a:spAutoFit/>
          </a:bodyPr>
          <a:lstStyle/>
          <a:p>
            <a:pPr algn="l" eaLnBrk="1" hangingPunct="1"/>
            <a:r>
              <a:rPr lang="en-US" sz="1800"/>
              <a:t>These simulations do not show a strengthening of the polar vortex </a:t>
            </a:r>
          </a:p>
          <a:p>
            <a:pPr algn="l" eaLnBrk="1" hangingPunct="1"/>
            <a:r>
              <a:rPr lang="en-US" sz="1800"/>
              <a:t>Most cases show a slight weakening </a:t>
            </a:r>
          </a:p>
          <a:p>
            <a:pPr algn="l" eaLnBrk="1" hangingPunct="1"/>
            <a:r>
              <a:rPr lang="en-US" sz="1800"/>
              <a:t>Similar features present in first winter following Katmai and second winter after 3x Katmai – when both had similar optical depth perturbations</a:t>
            </a:r>
          </a:p>
          <a:p>
            <a:pPr algn="l" eaLnBrk="1" hangingPunct="1"/>
            <a:endParaRPr lang="en-US" sz="1800"/>
          </a:p>
        </p:txBody>
      </p:sp>
      <p:sp>
        <p:nvSpPr>
          <p:cNvPr id="139268" name="Text Box 6"/>
          <p:cNvSpPr txBox="1">
            <a:spLocks noChangeArrowheads="1"/>
          </p:cNvSpPr>
          <p:nvPr/>
        </p:nvSpPr>
        <p:spPr bwMode="auto">
          <a:xfrm>
            <a:off x="533400" y="609600"/>
            <a:ext cx="6324600" cy="519113"/>
          </a:xfrm>
          <a:prstGeom prst="rect">
            <a:avLst/>
          </a:prstGeom>
          <a:noFill/>
          <a:ln w="9525">
            <a:noFill/>
            <a:miter lim="800000"/>
            <a:headEnd/>
            <a:tailEnd/>
          </a:ln>
        </p:spPr>
        <p:txBody>
          <a:bodyPr>
            <a:spAutoFit/>
          </a:bodyPr>
          <a:lstStyle/>
          <a:p>
            <a:r>
              <a:rPr lang="en-US" sz="2800" b="1">
                <a:solidFill>
                  <a:schemeClr val="accent2"/>
                </a:solidFill>
              </a:rPr>
              <a:t>NH winter stratospheric circulation</a:t>
            </a:r>
          </a:p>
        </p:txBody>
      </p:sp>
      <p:sp>
        <p:nvSpPr>
          <p:cNvPr id="616455" name="Line 7"/>
          <p:cNvSpPr>
            <a:spLocks noChangeShapeType="1"/>
          </p:cNvSpPr>
          <p:nvPr/>
        </p:nvSpPr>
        <p:spPr bwMode="auto">
          <a:xfrm>
            <a:off x="5867400" y="3733800"/>
            <a:ext cx="685800" cy="609600"/>
          </a:xfrm>
          <a:prstGeom prst="line">
            <a:avLst/>
          </a:prstGeom>
          <a:noFill/>
          <a:ln w="38100">
            <a:solidFill>
              <a:schemeClr val="accent2"/>
            </a:solidFill>
            <a:round/>
            <a:headEnd type="arrow" w="med" len="med"/>
            <a:tailEnd type="arrow" w="med" len="med"/>
          </a:ln>
        </p:spPr>
        <p:txBody>
          <a:bodyPr>
            <a:spAutoFit/>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64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6455"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7"/>
          <p:cNvPicPr>
            <a:picLocks noChangeAspect="1" noChangeArrowheads="1"/>
          </p:cNvPicPr>
          <p:nvPr/>
        </p:nvPicPr>
        <p:blipFill>
          <a:blip r:embed="rId3" cstate="print"/>
          <a:srcRect/>
          <a:stretch>
            <a:fillRect/>
          </a:stretch>
        </p:blipFill>
        <p:spPr bwMode="auto">
          <a:xfrm>
            <a:off x="3200400" y="762000"/>
            <a:ext cx="6076950" cy="6096000"/>
          </a:xfrm>
          <a:prstGeom prst="rect">
            <a:avLst/>
          </a:prstGeom>
          <a:noFill/>
          <a:ln w="9525">
            <a:noFill/>
            <a:miter lim="800000"/>
            <a:headEnd/>
            <a:tailEnd/>
          </a:ln>
        </p:spPr>
      </p:pic>
      <p:sp>
        <p:nvSpPr>
          <p:cNvPr id="140291" name="Text Box 4"/>
          <p:cNvSpPr txBox="1">
            <a:spLocks noChangeArrowheads="1"/>
          </p:cNvSpPr>
          <p:nvPr/>
        </p:nvSpPr>
        <p:spPr bwMode="auto">
          <a:xfrm>
            <a:off x="533400" y="166688"/>
            <a:ext cx="7543800" cy="519112"/>
          </a:xfrm>
          <a:prstGeom prst="rect">
            <a:avLst/>
          </a:prstGeom>
          <a:solidFill>
            <a:srgbClr val="99CCFF"/>
          </a:solidFill>
          <a:ln w="9525">
            <a:noFill/>
            <a:miter lim="800000"/>
            <a:headEnd/>
            <a:tailEnd/>
          </a:ln>
        </p:spPr>
        <p:txBody>
          <a:bodyPr>
            <a:spAutoFit/>
          </a:bodyPr>
          <a:lstStyle/>
          <a:p>
            <a:pPr algn="l" eaLnBrk="1" hangingPunct="1"/>
            <a:r>
              <a:rPr lang="en-US" sz="2800" b="1"/>
              <a:t>NH Winter Sea Level Pressure Anomalies</a:t>
            </a:r>
          </a:p>
        </p:txBody>
      </p:sp>
      <p:sp>
        <p:nvSpPr>
          <p:cNvPr id="140292" name="Text Box 5"/>
          <p:cNvSpPr txBox="1">
            <a:spLocks noChangeArrowheads="1"/>
          </p:cNvSpPr>
          <p:nvPr/>
        </p:nvSpPr>
        <p:spPr bwMode="auto">
          <a:xfrm>
            <a:off x="152400" y="1203325"/>
            <a:ext cx="3048000" cy="4968875"/>
          </a:xfrm>
          <a:prstGeom prst="rect">
            <a:avLst/>
          </a:prstGeom>
          <a:noFill/>
          <a:ln w="9525">
            <a:noFill/>
            <a:miter lim="800000"/>
            <a:headEnd/>
            <a:tailEnd/>
          </a:ln>
        </p:spPr>
        <p:txBody>
          <a:bodyPr>
            <a:spAutoFit/>
          </a:bodyPr>
          <a:lstStyle/>
          <a:p>
            <a:pPr algn="l" eaLnBrk="1" hangingPunct="1"/>
            <a:r>
              <a:rPr lang="en-US"/>
              <a:t>Again we see a very similar response in these winters</a:t>
            </a:r>
          </a:p>
          <a:p>
            <a:pPr algn="l" eaLnBrk="1" hangingPunct="1"/>
            <a:r>
              <a:rPr lang="en-US"/>
              <a:t>Most winters seemed to have positive SLP anomalies over the polar regions and negative anomalies over the northern oceanic basins </a:t>
            </a:r>
          </a:p>
          <a:p>
            <a:pPr algn="l" eaLnBrk="1" hangingPunct="1"/>
            <a:r>
              <a:rPr lang="en-US"/>
              <a:t>This can be most clearly seen in the North Pacific Ocean – southward displacement of the Aleutian Low</a:t>
            </a:r>
          </a:p>
        </p:txBody>
      </p:sp>
      <p:sp>
        <p:nvSpPr>
          <p:cNvPr id="617478" name="Line 6"/>
          <p:cNvSpPr>
            <a:spLocks noChangeShapeType="1"/>
          </p:cNvSpPr>
          <p:nvPr/>
        </p:nvSpPr>
        <p:spPr bwMode="auto">
          <a:xfrm>
            <a:off x="5867400" y="3505200"/>
            <a:ext cx="685800" cy="609600"/>
          </a:xfrm>
          <a:prstGeom prst="line">
            <a:avLst/>
          </a:prstGeom>
          <a:noFill/>
          <a:ln w="38100">
            <a:solidFill>
              <a:schemeClr val="accent2"/>
            </a:solidFill>
            <a:round/>
            <a:headEnd type="arrow" w="med" len="med"/>
            <a:tailEnd type="arrow" w="med" len="med"/>
          </a:ln>
        </p:spPr>
        <p:txBody>
          <a:bodyPr>
            <a:spAutoFit/>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74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478"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ext Box 4"/>
          <p:cNvSpPr txBox="1">
            <a:spLocks noChangeArrowheads="1"/>
          </p:cNvSpPr>
          <p:nvPr/>
        </p:nvSpPr>
        <p:spPr bwMode="auto">
          <a:xfrm>
            <a:off x="0" y="152400"/>
            <a:ext cx="9372600" cy="549275"/>
          </a:xfrm>
          <a:prstGeom prst="rect">
            <a:avLst/>
          </a:prstGeom>
          <a:solidFill>
            <a:srgbClr val="99CCFF"/>
          </a:solidFill>
          <a:ln w="9525">
            <a:noFill/>
            <a:miter lim="800000"/>
            <a:headEnd/>
            <a:tailEnd/>
          </a:ln>
        </p:spPr>
        <p:txBody>
          <a:bodyPr>
            <a:spAutoFit/>
          </a:bodyPr>
          <a:lstStyle/>
          <a:p>
            <a:pPr algn="l" eaLnBrk="1" hangingPunct="1"/>
            <a:r>
              <a:rPr lang="en-US" sz="3000" b="1"/>
              <a:t>NH </a:t>
            </a:r>
            <a:r>
              <a:rPr lang="en-US" sz="3000" b="1">
                <a:solidFill>
                  <a:schemeClr val="accent2"/>
                </a:solidFill>
              </a:rPr>
              <a:t>Winter</a:t>
            </a:r>
            <a:r>
              <a:rPr lang="en-US" sz="3000" b="1"/>
              <a:t> Surface Air Temperature Anomalies</a:t>
            </a:r>
          </a:p>
        </p:txBody>
      </p:sp>
      <p:sp>
        <p:nvSpPr>
          <p:cNvPr id="141315" name="Text Box 5"/>
          <p:cNvSpPr txBox="1">
            <a:spLocks noChangeArrowheads="1"/>
          </p:cNvSpPr>
          <p:nvPr/>
        </p:nvSpPr>
        <p:spPr bwMode="auto">
          <a:xfrm>
            <a:off x="304800" y="685800"/>
            <a:ext cx="8839200" cy="1158875"/>
          </a:xfrm>
          <a:prstGeom prst="rect">
            <a:avLst/>
          </a:prstGeom>
          <a:solidFill>
            <a:srgbClr val="99CCFF"/>
          </a:solidFill>
          <a:ln w="9525">
            <a:noFill/>
            <a:miter lim="800000"/>
            <a:headEnd/>
            <a:tailEnd/>
          </a:ln>
        </p:spPr>
        <p:txBody>
          <a:bodyPr>
            <a:spAutoFit/>
          </a:bodyPr>
          <a:lstStyle/>
          <a:p>
            <a:pPr algn="l" eaLnBrk="1" hangingPunct="1"/>
            <a:r>
              <a:rPr lang="en-US"/>
              <a:t>Significant cooling occurs over southeast Asia, some cooling over Alaska</a:t>
            </a:r>
            <a:br>
              <a:rPr lang="en-US"/>
            </a:br>
            <a:r>
              <a:rPr lang="en-US"/>
              <a:t>Warming occurs over Eastern Canada toward Greenland</a:t>
            </a:r>
          </a:p>
          <a:p>
            <a:pPr algn="l" eaLnBrk="1" hangingPunct="1"/>
            <a:endParaRPr lang="en-US"/>
          </a:p>
        </p:txBody>
      </p:sp>
      <p:pic>
        <p:nvPicPr>
          <p:cNvPr id="141316" name="Picture 6"/>
          <p:cNvPicPr>
            <a:picLocks noChangeAspect="1" noChangeArrowheads="1"/>
          </p:cNvPicPr>
          <p:nvPr/>
        </p:nvPicPr>
        <p:blipFill>
          <a:blip r:embed="rId3" cstate="print"/>
          <a:srcRect/>
          <a:stretch>
            <a:fillRect/>
          </a:stretch>
        </p:blipFill>
        <p:spPr bwMode="auto">
          <a:xfrm>
            <a:off x="914400" y="1371600"/>
            <a:ext cx="7443788" cy="55022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ext Box 5"/>
          <p:cNvSpPr txBox="1">
            <a:spLocks noChangeArrowheads="1"/>
          </p:cNvSpPr>
          <p:nvPr/>
        </p:nvSpPr>
        <p:spPr bwMode="auto">
          <a:xfrm>
            <a:off x="120650" y="588963"/>
            <a:ext cx="8991600" cy="1192212"/>
          </a:xfrm>
          <a:prstGeom prst="rect">
            <a:avLst/>
          </a:prstGeom>
          <a:solidFill>
            <a:srgbClr val="99CCFF"/>
          </a:solidFill>
          <a:ln w="9525">
            <a:noFill/>
            <a:miter lim="800000"/>
            <a:headEnd/>
            <a:tailEnd/>
          </a:ln>
        </p:spPr>
        <p:txBody>
          <a:bodyPr>
            <a:spAutoFit/>
          </a:bodyPr>
          <a:lstStyle/>
          <a:p>
            <a:pPr algn="l" eaLnBrk="1" hangingPunct="1"/>
            <a:r>
              <a:rPr lang="en-US" sz="1800"/>
              <a:t>Significant cooling over most NH land masses especially Asia</a:t>
            </a:r>
          </a:p>
          <a:p>
            <a:pPr algn="l" eaLnBrk="1" hangingPunct="1"/>
            <a:r>
              <a:rPr lang="en-US" sz="1800"/>
              <a:t>Warming over Northern India in 3x Katmai case from reduced monsoon circulation</a:t>
            </a:r>
          </a:p>
          <a:p>
            <a:pPr algn="l" eaLnBrk="1" hangingPunct="1"/>
            <a:endParaRPr lang="en-US" sz="1800"/>
          </a:p>
        </p:txBody>
      </p:sp>
      <p:pic>
        <p:nvPicPr>
          <p:cNvPr id="142339" name="Picture 14"/>
          <p:cNvPicPr>
            <a:picLocks noChangeAspect="1" noChangeArrowheads="1"/>
          </p:cNvPicPr>
          <p:nvPr/>
        </p:nvPicPr>
        <p:blipFill>
          <a:blip r:embed="rId3" cstate="print"/>
          <a:srcRect/>
          <a:stretch>
            <a:fillRect/>
          </a:stretch>
        </p:blipFill>
        <p:spPr bwMode="auto">
          <a:xfrm>
            <a:off x="838200" y="1357313"/>
            <a:ext cx="7443788" cy="5500687"/>
          </a:xfrm>
          <a:prstGeom prst="rect">
            <a:avLst/>
          </a:prstGeom>
          <a:noFill/>
          <a:ln w="9525">
            <a:noFill/>
            <a:miter lim="800000"/>
            <a:headEnd/>
            <a:tailEnd/>
          </a:ln>
        </p:spPr>
      </p:pic>
      <p:sp>
        <p:nvSpPr>
          <p:cNvPr id="142340" name="Text Box 4"/>
          <p:cNvSpPr txBox="1">
            <a:spLocks noChangeArrowheads="1"/>
          </p:cNvSpPr>
          <p:nvPr/>
        </p:nvSpPr>
        <p:spPr bwMode="auto">
          <a:xfrm>
            <a:off x="228600" y="76200"/>
            <a:ext cx="8763000" cy="519113"/>
          </a:xfrm>
          <a:prstGeom prst="rect">
            <a:avLst/>
          </a:prstGeom>
          <a:solidFill>
            <a:srgbClr val="99CCFF"/>
          </a:solidFill>
          <a:ln w="9525">
            <a:noFill/>
            <a:miter lim="800000"/>
            <a:headEnd/>
            <a:tailEnd/>
          </a:ln>
        </p:spPr>
        <p:txBody>
          <a:bodyPr>
            <a:spAutoFit/>
          </a:bodyPr>
          <a:lstStyle/>
          <a:p>
            <a:pPr algn="l" eaLnBrk="1" hangingPunct="1"/>
            <a:r>
              <a:rPr lang="en-US" sz="2800" b="1"/>
              <a:t>NH </a:t>
            </a:r>
            <a:r>
              <a:rPr lang="en-US" sz="2800" b="1">
                <a:solidFill>
                  <a:schemeClr val="accent2"/>
                </a:solidFill>
              </a:rPr>
              <a:t>Summer</a:t>
            </a:r>
            <a:r>
              <a:rPr lang="en-US" sz="2800" b="1"/>
              <a:t> Surface Air Temperature Anomalies</a:t>
            </a:r>
          </a:p>
        </p:txBody>
      </p:sp>
      <p:grpSp>
        <p:nvGrpSpPr>
          <p:cNvPr id="2" name="Group 13"/>
          <p:cNvGrpSpPr>
            <a:grpSpLocks/>
          </p:cNvGrpSpPr>
          <p:nvPr/>
        </p:nvGrpSpPr>
        <p:grpSpPr bwMode="auto">
          <a:xfrm>
            <a:off x="0" y="2855913"/>
            <a:ext cx="7620000" cy="3163887"/>
            <a:chOff x="0" y="1799"/>
            <a:chExt cx="4800" cy="1993"/>
          </a:xfrm>
        </p:grpSpPr>
        <p:sp>
          <p:nvSpPr>
            <p:cNvPr id="142342" name="Rectangle 7"/>
            <p:cNvSpPr>
              <a:spLocks noChangeArrowheads="1"/>
            </p:cNvSpPr>
            <p:nvPr/>
          </p:nvSpPr>
          <p:spPr bwMode="auto">
            <a:xfrm>
              <a:off x="3840" y="2688"/>
              <a:ext cx="960" cy="576"/>
            </a:xfrm>
            <a:prstGeom prst="rect">
              <a:avLst/>
            </a:prstGeom>
            <a:noFill/>
            <a:ln w="28575">
              <a:solidFill>
                <a:srgbClr val="CC0000"/>
              </a:solidFill>
              <a:miter lim="800000"/>
              <a:headEnd/>
              <a:tailEnd/>
            </a:ln>
          </p:spPr>
          <p:txBody>
            <a:bodyPr wrap="none" anchor="ctr"/>
            <a:lstStyle/>
            <a:p>
              <a:endParaRPr lang="en-US"/>
            </a:p>
          </p:txBody>
        </p:sp>
        <p:sp>
          <p:nvSpPr>
            <p:cNvPr id="142343" name="Line 9"/>
            <p:cNvSpPr>
              <a:spLocks noChangeShapeType="1"/>
            </p:cNvSpPr>
            <p:nvPr/>
          </p:nvSpPr>
          <p:spPr bwMode="auto">
            <a:xfrm>
              <a:off x="3744" y="1824"/>
              <a:ext cx="1056" cy="864"/>
            </a:xfrm>
            <a:prstGeom prst="line">
              <a:avLst/>
            </a:prstGeom>
            <a:noFill/>
            <a:ln w="28575">
              <a:solidFill>
                <a:srgbClr val="CC0000"/>
              </a:solidFill>
              <a:round/>
              <a:headEnd/>
              <a:tailEnd/>
            </a:ln>
          </p:spPr>
          <p:txBody>
            <a:bodyPr/>
            <a:lstStyle/>
            <a:p>
              <a:endParaRPr lang="en-US"/>
            </a:p>
          </p:txBody>
        </p:sp>
        <p:sp>
          <p:nvSpPr>
            <p:cNvPr id="142344" name="Line 10"/>
            <p:cNvSpPr>
              <a:spLocks noChangeShapeType="1"/>
            </p:cNvSpPr>
            <p:nvPr/>
          </p:nvSpPr>
          <p:spPr bwMode="auto">
            <a:xfrm flipV="1">
              <a:off x="3744" y="3264"/>
              <a:ext cx="1056" cy="528"/>
            </a:xfrm>
            <a:prstGeom prst="line">
              <a:avLst/>
            </a:prstGeom>
            <a:noFill/>
            <a:ln w="28575">
              <a:solidFill>
                <a:srgbClr val="CC0000"/>
              </a:solidFill>
              <a:round/>
              <a:headEnd/>
              <a:tailEnd/>
            </a:ln>
          </p:spPr>
          <p:txBody>
            <a:bodyPr/>
            <a:lstStyle/>
            <a:p>
              <a:endParaRPr lang="en-US"/>
            </a:p>
          </p:txBody>
        </p:sp>
        <p:pic>
          <p:nvPicPr>
            <p:cNvPr id="142345" name="Picture 12"/>
            <p:cNvPicPr>
              <a:picLocks noChangeAspect="1" noChangeArrowheads="1"/>
            </p:cNvPicPr>
            <p:nvPr/>
          </p:nvPicPr>
          <p:blipFill>
            <a:blip r:embed="rId4" cstate="print"/>
            <a:srcRect l="72163" t="55714" r="6024" b="28572"/>
            <a:stretch>
              <a:fillRect/>
            </a:stretch>
          </p:blipFill>
          <p:spPr bwMode="auto">
            <a:xfrm>
              <a:off x="0" y="1799"/>
              <a:ext cx="3744" cy="1993"/>
            </a:xfrm>
            <a:prstGeom prst="rect">
              <a:avLst/>
            </a:prstGeom>
            <a:noFill/>
            <a:ln w="9525">
              <a:noFill/>
              <a:miter lim="800000"/>
              <a:headEnd/>
              <a:tailEnd/>
            </a:ln>
          </p:spPr>
        </p:pic>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ext Box 4"/>
          <p:cNvSpPr txBox="1">
            <a:spLocks noChangeArrowheads="1"/>
          </p:cNvSpPr>
          <p:nvPr/>
        </p:nvSpPr>
        <p:spPr bwMode="auto">
          <a:xfrm>
            <a:off x="304800" y="76200"/>
            <a:ext cx="7315200" cy="366713"/>
          </a:xfrm>
          <a:prstGeom prst="rect">
            <a:avLst/>
          </a:prstGeom>
          <a:noFill/>
          <a:ln w="9525">
            <a:noFill/>
            <a:miter lim="800000"/>
            <a:headEnd/>
            <a:tailEnd/>
          </a:ln>
        </p:spPr>
        <p:txBody>
          <a:bodyPr>
            <a:spAutoFit/>
          </a:bodyPr>
          <a:lstStyle/>
          <a:p>
            <a:pPr algn="l" eaLnBrk="1" hangingPunct="1"/>
            <a:endParaRPr lang="en-US" sz="1800">
              <a:latin typeface="Arial" pitchFamily="34" charset="0"/>
            </a:endParaRPr>
          </a:p>
        </p:txBody>
      </p:sp>
      <p:sp>
        <p:nvSpPr>
          <p:cNvPr id="143363" name="Text Box 5"/>
          <p:cNvSpPr txBox="1">
            <a:spLocks noChangeArrowheads="1"/>
          </p:cNvSpPr>
          <p:nvPr/>
        </p:nvSpPr>
        <p:spPr bwMode="auto">
          <a:xfrm>
            <a:off x="381000" y="5165725"/>
            <a:ext cx="8534400" cy="1082675"/>
          </a:xfrm>
          <a:prstGeom prst="rect">
            <a:avLst/>
          </a:prstGeom>
          <a:noFill/>
          <a:ln w="9525">
            <a:noFill/>
            <a:miter lim="800000"/>
            <a:headEnd/>
            <a:tailEnd/>
          </a:ln>
        </p:spPr>
        <p:txBody>
          <a:bodyPr>
            <a:spAutoFit/>
          </a:bodyPr>
          <a:lstStyle/>
          <a:p>
            <a:pPr algn="l" eaLnBrk="1" hangingPunct="1"/>
            <a:r>
              <a:rPr lang="en-US"/>
              <a:t>3x Katmai produced less cloud cover over the monsoon region and increased cloud cover over southern Europe</a:t>
            </a:r>
          </a:p>
          <a:p>
            <a:pPr algn="l" eaLnBrk="1" hangingPunct="1">
              <a:spcBef>
                <a:spcPct val="25000"/>
              </a:spcBef>
            </a:pPr>
            <a:r>
              <a:rPr lang="en-US"/>
              <a:t>Consistent with a reduced Indian monsoon circulation </a:t>
            </a:r>
          </a:p>
        </p:txBody>
      </p:sp>
      <p:pic>
        <p:nvPicPr>
          <p:cNvPr id="143364" name="Picture 7"/>
          <p:cNvPicPr>
            <a:picLocks noChangeAspect="1" noChangeArrowheads="1"/>
          </p:cNvPicPr>
          <p:nvPr/>
        </p:nvPicPr>
        <p:blipFill>
          <a:blip r:embed="rId3" cstate="print"/>
          <a:srcRect/>
          <a:stretch>
            <a:fillRect/>
          </a:stretch>
        </p:blipFill>
        <p:spPr bwMode="auto">
          <a:xfrm>
            <a:off x="1143000" y="0"/>
            <a:ext cx="6915150" cy="50450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ext Box 3"/>
          <p:cNvSpPr txBox="1">
            <a:spLocks noChangeArrowheads="1"/>
          </p:cNvSpPr>
          <p:nvPr/>
        </p:nvSpPr>
        <p:spPr bwMode="auto">
          <a:xfrm>
            <a:off x="304800" y="2133600"/>
            <a:ext cx="8610600" cy="2987675"/>
          </a:xfrm>
          <a:prstGeom prst="rect">
            <a:avLst/>
          </a:prstGeom>
          <a:noFill/>
          <a:ln w="9525">
            <a:noFill/>
            <a:miter lim="800000"/>
            <a:headEnd/>
            <a:tailEnd/>
          </a:ln>
        </p:spPr>
        <p:txBody>
          <a:bodyPr>
            <a:spAutoFit/>
          </a:bodyPr>
          <a:lstStyle/>
          <a:p>
            <a:pPr algn="l" eaLnBrk="1" hangingPunct="1">
              <a:buFontTx/>
              <a:buChar char="•"/>
            </a:pPr>
            <a:r>
              <a:rPr lang="en-US"/>
              <a:t> Radiative impact appears to be larger than dynamic </a:t>
            </a:r>
          </a:p>
          <a:p>
            <a:pPr algn="l" eaLnBrk="1" hangingPunct="1">
              <a:buFontTx/>
              <a:buChar char="•"/>
            </a:pPr>
            <a:r>
              <a:rPr lang="en-US"/>
              <a:t> High latitude eruptions appear to weaken Indian monsoon</a:t>
            </a:r>
          </a:p>
          <a:p>
            <a:pPr algn="l" eaLnBrk="1" hangingPunct="1">
              <a:buFontTx/>
              <a:buChar char="•"/>
            </a:pPr>
            <a:r>
              <a:rPr lang="en-US"/>
              <a:t> High latitude eruptions do not cause enhanced negative AO response</a:t>
            </a:r>
          </a:p>
          <a:p>
            <a:pPr algn="l" eaLnBrk="1" hangingPunct="1">
              <a:buFontTx/>
              <a:buChar char="•"/>
            </a:pPr>
            <a:r>
              <a:rPr lang="en-US"/>
              <a:t> Similar response was seen in first winter following Katmai and second winter following 3x Katmai in 70 mb geopotential and surface pressure</a:t>
            </a:r>
          </a:p>
          <a:p>
            <a:pPr algn="l" eaLnBrk="1" hangingPunct="1">
              <a:buFontTx/>
              <a:buChar char="•"/>
            </a:pPr>
            <a:r>
              <a:rPr lang="en-US"/>
              <a:t> A large number of ensemble simulations are needed</a:t>
            </a:r>
          </a:p>
          <a:p>
            <a:pPr algn="l" eaLnBrk="1" hangingPunct="1">
              <a:buFontTx/>
              <a:buChar char="•"/>
            </a:pPr>
            <a:r>
              <a:rPr lang="en-US"/>
              <a:t> Future simulations could include a mixed layer ocean to see its impact </a:t>
            </a:r>
          </a:p>
        </p:txBody>
      </p:sp>
      <p:sp>
        <p:nvSpPr>
          <p:cNvPr id="144387" name="Text Box 5"/>
          <p:cNvSpPr txBox="1">
            <a:spLocks noChangeArrowheads="1"/>
          </p:cNvSpPr>
          <p:nvPr/>
        </p:nvSpPr>
        <p:spPr bwMode="auto">
          <a:xfrm>
            <a:off x="152400" y="685800"/>
            <a:ext cx="6553200" cy="701675"/>
          </a:xfrm>
          <a:prstGeom prst="rect">
            <a:avLst/>
          </a:prstGeom>
          <a:noFill/>
          <a:ln w="9525">
            <a:noFill/>
            <a:miter lim="800000"/>
            <a:headEnd/>
            <a:tailEnd/>
          </a:ln>
        </p:spPr>
        <p:txBody>
          <a:bodyPr>
            <a:spAutoFit/>
          </a:bodyPr>
          <a:lstStyle/>
          <a:p>
            <a:r>
              <a:rPr lang="en-US" b="1">
                <a:solidFill>
                  <a:schemeClr val="accent2"/>
                </a:solidFill>
              </a:rPr>
              <a:t>High Latitude Volcanic Eruptions with Stratospheric Injection, as Represented by Katmai</a:t>
            </a:r>
          </a:p>
        </p:txBody>
      </p:sp>
    </p:spTree>
  </p:cSld>
  <p:clrMapOvr>
    <a:masterClrMapping/>
  </p:clrMapOvr>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ext Box 2"/>
          <p:cNvSpPr txBox="1">
            <a:spLocks noChangeArrowheads="1"/>
          </p:cNvSpPr>
          <p:nvPr/>
        </p:nvSpPr>
        <p:spPr bwMode="auto">
          <a:xfrm>
            <a:off x="3810000" y="762000"/>
            <a:ext cx="2971800" cy="457200"/>
          </a:xfrm>
          <a:prstGeom prst="rect">
            <a:avLst/>
          </a:prstGeom>
          <a:noFill/>
          <a:ln w="9525">
            <a:noFill/>
            <a:miter lim="800000"/>
            <a:headEnd/>
            <a:tailEnd/>
          </a:ln>
        </p:spPr>
        <p:txBody>
          <a:bodyPr>
            <a:spAutoFit/>
          </a:bodyPr>
          <a:lstStyle/>
          <a:p>
            <a:r>
              <a:rPr lang="en-US" sz="2400" b="1">
                <a:solidFill>
                  <a:schemeClr val="accent2"/>
                </a:solidFill>
              </a:rPr>
              <a:t>Agung, 1963</a:t>
            </a:r>
            <a:endParaRPr lang="en-US" sz="2400" b="1">
              <a:solidFill>
                <a:srgbClr val="9900CC"/>
              </a:solidFill>
            </a:endParaRPr>
          </a:p>
        </p:txBody>
      </p:sp>
      <p:grpSp>
        <p:nvGrpSpPr>
          <p:cNvPr id="145411" name="Group 9"/>
          <p:cNvGrpSpPr>
            <a:grpSpLocks/>
          </p:cNvGrpSpPr>
          <p:nvPr/>
        </p:nvGrpSpPr>
        <p:grpSpPr bwMode="auto">
          <a:xfrm>
            <a:off x="3733800" y="1752600"/>
            <a:ext cx="4800600" cy="4114800"/>
            <a:chOff x="2208" y="1008"/>
            <a:chExt cx="3024" cy="2592"/>
          </a:xfrm>
        </p:grpSpPr>
        <p:sp>
          <p:nvSpPr>
            <p:cNvPr id="145416" name="Rectangle 5"/>
            <p:cNvSpPr>
              <a:spLocks noChangeArrowheads="1"/>
            </p:cNvSpPr>
            <p:nvPr/>
          </p:nvSpPr>
          <p:spPr bwMode="auto">
            <a:xfrm>
              <a:off x="2256" y="1056"/>
              <a:ext cx="2976" cy="2544"/>
            </a:xfrm>
            <a:prstGeom prst="rect">
              <a:avLst/>
            </a:prstGeom>
            <a:solidFill>
              <a:schemeClr val="tx1"/>
            </a:solidFill>
            <a:ln w="9525">
              <a:noFill/>
              <a:miter lim="800000"/>
              <a:headEnd/>
              <a:tailEnd/>
            </a:ln>
          </p:spPr>
          <p:txBody>
            <a:bodyPr wrap="none" anchor="ctr">
              <a:spAutoFit/>
            </a:bodyPr>
            <a:lstStyle/>
            <a:p>
              <a:endParaRPr lang="en-US"/>
            </a:p>
          </p:txBody>
        </p:sp>
        <p:sp>
          <p:nvSpPr>
            <p:cNvPr id="145417" name="Rectangle 4"/>
            <p:cNvSpPr>
              <a:spLocks noChangeArrowheads="1"/>
            </p:cNvSpPr>
            <p:nvPr/>
          </p:nvSpPr>
          <p:spPr bwMode="auto">
            <a:xfrm>
              <a:off x="2208" y="1008"/>
              <a:ext cx="48" cy="48"/>
            </a:xfrm>
            <a:prstGeom prst="rect">
              <a:avLst/>
            </a:prstGeom>
            <a:noFill/>
            <a:ln w="9525">
              <a:noFill/>
              <a:miter lim="800000"/>
              <a:headEnd/>
              <a:tailEnd/>
            </a:ln>
          </p:spPr>
          <p:txBody>
            <a:bodyPr wrap="none" anchor="ctr">
              <a:spAutoFit/>
            </a:bodyPr>
            <a:lstStyle/>
            <a:p>
              <a:endParaRPr lang="en-US"/>
            </a:p>
          </p:txBody>
        </p:sp>
        <p:pic>
          <p:nvPicPr>
            <p:cNvPr id="145418" name="Picture 8" descr="Agung1963EruptionLahar"/>
            <p:cNvPicPr>
              <a:picLocks noChangeAspect="1" noChangeArrowheads="1"/>
            </p:cNvPicPr>
            <p:nvPr/>
          </p:nvPicPr>
          <p:blipFill>
            <a:blip r:embed="rId3" cstate="print"/>
            <a:srcRect/>
            <a:stretch>
              <a:fillRect/>
            </a:stretch>
          </p:blipFill>
          <p:spPr bwMode="auto">
            <a:xfrm>
              <a:off x="2334" y="1134"/>
              <a:ext cx="2832" cy="2412"/>
            </a:xfrm>
            <a:prstGeom prst="rect">
              <a:avLst/>
            </a:prstGeom>
            <a:noFill/>
            <a:ln w="9525">
              <a:noFill/>
              <a:miter lim="800000"/>
              <a:headEnd/>
              <a:tailEnd/>
            </a:ln>
          </p:spPr>
        </p:pic>
      </p:grpSp>
      <p:grpSp>
        <p:nvGrpSpPr>
          <p:cNvPr id="145412" name="Group 12"/>
          <p:cNvGrpSpPr>
            <a:grpSpLocks/>
          </p:cNvGrpSpPr>
          <p:nvPr/>
        </p:nvGrpSpPr>
        <p:grpSpPr bwMode="auto">
          <a:xfrm>
            <a:off x="228600" y="685800"/>
            <a:ext cx="3402013" cy="5181600"/>
            <a:chOff x="144" y="432"/>
            <a:chExt cx="2143" cy="3264"/>
          </a:xfrm>
        </p:grpSpPr>
        <p:pic>
          <p:nvPicPr>
            <p:cNvPr id="145414" name="Picture 10" descr="Agung1963EruptionPlume"/>
            <p:cNvPicPr>
              <a:picLocks noChangeAspect="1" noChangeArrowheads="1"/>
            </p:cNvPicPr>
            <p:nvPr/>
          </p:nvPicPr>
          <p:blipFill>
            <a:blip r:embed="rId4" cstate="print"/>
            <a:srcRect/>
            <a:stretch>
              <a:fillRect/>
            </a:stretch>
          </p:blipFill>
          <p:spPr bwMode="auto">
            <a:xfrm>
              <a:off x="144" y="432"/>
              <a:ext cx="2143" cy="3264"/>
            </a:xfrm>
            <a:prstGeom prst="rect">
              <a:avLst/>
            </a:prstGeom>
            <a:noFill/>
            <a:ln w="9525">
              <a:noFill/>
              <a:miter lim="800000"/>
              <a:headEnd/>
              <a:tailEnd/>
            </a:ln>
          </p:spPr>
        </p:pic>
        <p:sp>
          <p:nvSpPr>
            <p:cNvPr id="145415" name="AutoShape 11"/>
            <p:cNvSpPr>
              <a:spLocks noChangeArrowheads="1"/>
            </p:cNvSpPr>
            <p:nvPr/>
          </p:nvSpPr>
          <p:spPr bwMode="auto">
            <a:xfrm>
              <a:off x="312" y="3456"/>
              <a:ext cx="1968" cy="240"/>
            </a:xfrm>
            <a:prstGeom prst="triangle">
              <a:avLst>
                <a:gd name="adj" fmla="val 100000"/>
              </a:avLst>
            </a:prstGeom>
            <a:solidFill>
              <a:schemeClr val="tx1"/>
            </a:solidFill>
            <a:ln w="9525">
              <a:noFill/>
              <a:miter lim="800000"/>
              <a:headEnd/>
              <a:tailEnd/>
            </a:ln>
          </p:spPr>
          <p:txBody>
            <a:bodyPr anchor="ctr">
              <a:spAutoFit/>
            </a:bodyPr>
            <a:lstStyle/>
            <a:p>
              <a:endParaRPr lang="en-US"/>
            </a:p>
          </p:txBody>
        </p:sp>
      </p:grpSp>
      <p:sp>
        <p:nvSpPr>
          <p:cNvPr id="145413" name="Text Box 13"/>
          <p:cNvSpPr txBox="1">
            <a:spLocks noChangeArrowheads="1"/>
          </p:cNvSpPr>
          <p:nvPr/>
        </p:nvSpPr>
        <p:spPr bwMode="auto">
          <a:xfrm>
            <a:off x="1752600" y="6238875"/>
            <a:ext cx="5638800" cy="366713"/>
          </a:xfrm>
          <a:prstGeom prst="rect">
            <a:avLst/>
          </a:prstGeom>
          <a:noFill/>
          <a:ln w="9525">
            <a:noFill/>
            <a:miter lim="800000"/>
            <a:headEnd/>
            <a:tailEnd/>
          </a:ln>
        </p:spPr>
        <p:txBody>
          <a:bodyPr>
            <a:spAutoFit/>
          </a:bodyPr>
          <a:lstStyle/>
          <a:p>
            <a:r>
              <a:rPr lang="en-US" sz="1800">
                <a:solidFill>
                  <a:schemeClr val="bg1"/>
                </a:solidFill>
              </a:rPr>
              <a:t>Copies of photos from Agung Volcanic Observatory</a:t>
            </a:r>
          </a:p>
        </p:txBody>
      </p:sp>
    </p:spTree>
  </p:cSld>
  <p:clrMapOvr>
    <a:masterClrMapping/>
  </p:clrMapOvr>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ext Box 4"/>
          <p:cNvSpPr txBox="1">
            <a:spLocks noChangeArrowheads="1"/>
          </p:cNvSpPr>
          <p:nvPr/>
        </p:nvSpPr>
        <p:spPr bwMode="auto">
          <a:xfrm>
            <a:off x="5486400" y="1828800"/>
            <a:ext cx="3657600" cy="1004888"/>
          </a:xfrm>
          <a:prstGeom prst="rect">
            <a:avLst/>
          </a:prstGeom>
          <a:noFill/>
          <a:ln w="9525">
            <a:noFill/>
            <a:miter lim="800000"/>
            <a:headEnd/>
            <a:tailEnd/>
          </a:ln>
        </p:spPr>
        <p:txBody>
          <a:bodyPr>
            <a:spAutoFit/>
          </a:bodyPr>
          <a:lstStyle/>
          <a:p>
            <a:r>
              <a:rPr lang="en-US" sz="2400"/>
              <a:t>Hansen et al. (1978)</a:t>
            </a:r>
          </a:p>
          <a:p>
            <a:r>
              <a:rPr lang="en-US" sz="2400"/>
              <a:t>RCM</a:t>
            </a:r>
          </a:p>
        </p:txBody>
      </p:sp>
      <p:pic>
        <p:nvPicPr>
          <p:cNvPr id="146435" name="Picture 5" descr="Hansen1"/>
          <p:cNvPicPr>
            <a:picLocks noChangeAspect="1" noChangeArrowheads="1"/>
          </p:cNvPicPr>
          <p:nvPr/>
        </p:nvPicPr>
        <p:blipFill>
          <a:blip r:embed="rId3" cstate="print"/>
          <a:srcRect/>
          <a:stretch>
            <a:fillRect/>
          </a:stretch>
        </p:blipFill>
        <p:spPr bwMode="auto">
          <a:xfrm>
            <a:off x="1752600" y="0"/>
            <a:ext cx="3813175" cy="4495800"/>
          </a:xfrm>
          <a:prstGeom prst="rect">
            <a:avLst/>
          </a:prstGeom>
          <a:noFill/>
          <a:ln w="9525">
            <a:noFill/>
            <a:miter lim="800000"/>
            <a:headEnd/>
            <a:tailEnd/>
          </a:ln>
        </p:spPr>
      </p:pic>
      <p:pic>
        <p:nvPicPr>
          <p:cNvPr id="382982" name="Picture 6" descr="Hansen2"/>
          <p:cNvPicPr>
            <a:picLocks noChangeAspect="1" noChangeArrowheads="1"/>
          </p:cNvPicPr>
          <p:nvPr/>
        </p:nvPicPr>
        <p:blipFill>
          <a:blip r:embed="rId4" cstate="print"/>
          <a:srcRect/>
          <a:stretch>
            <a:fillRect/>
          </a:stretch>
        </p:blipFill>
        <p:spPr bwMode="auto">
          <a:xfrm>
            <a:off x="-92075" y="3146425"/>
            <a:ext cx="9067800" cy="39639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829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ext Box 2"/>
          <p:cNvSpPr txBox="1">
            <a:spLocks noChangeArrowheads="1"/>
          </p:cNvSpPr>
          <p:nvPr/>
        </p:nvSpPr>
        <p:spPr bwMode="auto">
          <a:xfrm>
            <a:off x="1066800" y="685800"/>
            <a:ext cx="5105400" cy="457200"/>
          </a:xfrm>
          <a:prstGeom prst="rect">
            <a:avLst/>
          </a:prstGeom>
          <a:noFill/>
          <a:ln w="9525">
            <a:noFill/>
            <a:miter lim="800000"/>
            <a:headEnd/>
            <a:tailEnd/>
          </a:ln>
        </p:spPr>
        <p:txBody>
          <a:bodyPr>
            <a:spAutoFit/>
          </a:bodyPr>
          <a:lstStyle/>
          <a:p>
            <a:r>
              <a:rPr lang="en-US" sz="2400" b="1">
                <a:solidFill>
                  <a:schemeClr val="accent2"/>
                </a:solidFill>
              </a:rPr>
              <a:t>Mt. St. Helens, May 18, 1980</a:t>
            </a:r>
            <a:endParaRPr lang="en-US" sz="2400"/>
          </a:p>
        </p:txBody>
      </p:sp>
      <p:pic>
        <p:nvPicPr>
          <p:cNvPr id="147459" name="Picture 3" descr="MSHplume"/>
          <p:cNvPicPr>
            <a:picLocks noChangeAspect="1" noChangeArrowheads="1"/>
          </p:cNvPicPr>
          <p:nvPr/>
        </p:nvPicPr>
        <p:blipFill>
          <a:blip r:embed="rId3" cstate="print"/>
          <a:srcRect l="4445"/>
          <a:stretch>
            <a:fillRect/>
          </a:stretch>
        </p:blipFill>
        <p:spPr bwMode="auto">
          <a:xfrm>
            <a:off x="1219200" y="1219200"/>
            <a:ext cx="6629400" cy="48720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descr="MSHMeCliff"/>
          <p:cNvPicPr>
            <a:picLocks noChangeAspect="1" noChangeArrowheads="1"/>
          </p:cNvPicPr>
          <p:nvPr/>
        </p:nvPicPr>
        <p:blipFill>
          <a:blip r:embed="rId3" cstate="print"/>
          <a:srcRect/>
          <a:stretch>
            <a:fillRect/>
          </a:stretch>
        </p:blipFill>
        <p:spPr bwMode="auto">
          <a:xfrm>
            <a:off x="685800" y="0"/>
            <a:ext cx="7772400" cy="5253038"/>
          </a:xfrm>
          <a:prstGeom prst="rect">
            <a:avLst/>
          </a:prstGeom>
          <a:noFill/>
          <a:ln w="9525">
            <a:noFill/>
            <a:miter lim="800000"/>
            <a:headEnd/>
            <a:tailEnd/>
          </a:ln>
        </p:spPr>
      </p:pic>
      <p:sp>
        <p:nvSpPr>
          <p:cNvPr id="148483" name="Text Box 3"/>
          <p:cNvSpPr txBox="1">
            <a:spLocks noChangeArrowheads="1"/>
          </p:cNvSpPr>
          <p:nvPr/>
        </p:nvSpPr>
        <p:spPr bwMode="auto">
          <a:xfrm>
            <a:off x="685800" y="5334000"/>
            <a:ext cx="7772400" cy="701675"/>
          </a:xfrm>
          <a:prstGeom prst="rect">
            <a:avLst/>
          </a:prstGeom>
          <a:noFill/>
          <a:ln w="9525">
            <a:noFill/>
            <a:miter lim="800000"/>
            <a:headEnd/>
            <a:tailEnd/>
          </a:ln>
        </p:spPr>
        <p:txBody>
          <a:bodyPr>
            <a:spAutoFit/>
          </a:bodyPr>
          <a:lstStyle/>
          <a:p>
            <a:r>
              <a:rPr lang="en-US" dirty="0"/>
              <a:t>Cliff Mass and Alan </a:t>
            </a:r>
            <a:r>
              <a:rPr lang="en-US" dirty="0" smtClean="0"/>
              <a:t>Robock</a:t>
            </a:r>
            <a:r>
              <a:rPr lang="en-US" dirty="0"/>
              <a:t> </a:t>
            </a:r>
            <a:r>
              <a:rPr lang="en-US" dirty="0" smtClean="0"/>
              <a:t>in </a:t>
            </a:r>
            <a:r>
              <a:rPr lang="en-US" dirty="0"/>
              <a:t>the Mount St. Helens </a:t>
            </a:r>
            <a:r>
              <a:rPr lang="en-US" dirty="0" smtClean="0"/>
              <a:t>crater </a:t>
            </a:r>
            <a:r>
              <a:rPr lang="en-US" dirty="0"/>
              <a:t>summer </a:t>
            </a:r>
            <a:r>
              <a:rPr lang="en-US" dirty="0" smtClean="0"/>
              <a:t>1980 [photo by Chris Newhall]</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Erebus9"/>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3795" name="Text Box 3"/>
          <p:cNvSpPr txBox="1">
            <a:spLocks noChangeArrowheads="1"/>
          </p:cNvSpPr>
          <p:nvPr/>
        </p:nvSpPr>
        <p:spPr bwMode="auto">
          <a:xfrm>
            <a:off x="4419600" y="381000"/>
            <a:ext cx="4495800" cy="457200"/>
          </a:xfrm>
          <a:prstGeom prst="rect">
            <a:avLst/>
          </a:prstGeom>
          <a:noFill/>
          <a:ln w="9525">
            <a:noFill/>
            <a:miter lim="800000"/>
            <a:headEnd/>
            <a:tailEnd/>
          </a:ln>
        </p:spPr>
        <p:txBody>
          <a:bodyPr>
            <a:spAutoFit/>
          </a:bodyPr>
          <a:lstStyle/>
          <a:p>
            <a:r>
              <a:rPr lang="en-US" sz="2400">
                <a:solidFill>
                  <a:schemeClr val="bg1"/>
                </a:solidFill>
              </a:rPr>
              <a:t>Mt. Erebus, Sept. 22, 2004</a:t>
            </a:r>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ext Box 2"/>
          <p:cNvSpPr txBox="1">
            <a:spLocks noChangeArrowheads="1"/>
          </p:cNvSpPr>
          <p:nvPr/>
        </p:nvSpPr>
        <p:spPr bwMode="auto">
          <a:xfrm>
            <a:off x="1066800" y="685800"/>
            <a:ext cx="5105400" cy="457200"/>
          </a:xfrm>
          <a:prstGeom prst="rect">
            <a:avLst/>
          </a:prstGeom>
          <a:noFill/>
          <a:ln w="9525">
            <a:noFill/>
            <a:miter lim="800000"/>
            <a:headEnd/>
            <a:tailEnd/>
          </a:ln>
        </p:spPr>
        <p:txBody>
          <a:bodyPr>
            <a:spAutoFit/>
          </a:bodyPr>
          <a:lstStyle/>
          <a:p>
            <a:r>
              <a:rPr lang="en-US" sz="2400" b="1">
                <a:solidFill>
                  <a:schemeClr val="accent2"/>
                </a:solidFill>
              </a:rPr>
              <a:t>Mt. St. Helens, 1980</a:t>
            </a:r>
            <a:endParaRPr lang="en-US" sz="2400"/>
          </a:p>
        </p:txBody>
      </p:sp>
      <p:pic>
        <p:nvPicPr>
          <p:cNvPr id="149507" name="Picture 3" descr="MSHIR"/>
          <p:cNvPicPr>
            <a:picLocks noChangeAspect="1" noChangeArrowheads="1"/>
          </p:cNvPicPr>
          <p:nvPr/>
        </p:nvPicPr>
        <p:blipFill>
          <a:blip r:embed="rId3" cstate="print"/>
          <a:srcRect/>
          <a:stretch>
            <a:fillRect/>
          </a:stretch>
        </p:blipFill>
        <p:spPr bwMode="auto">
          <a:xfrm>
            <a:off x="0" y="2362200"/>
            <a:ext cx="3962400" cy="3092450"/>
          </a:xfrm>
          <a:prstGeom prst="rect">
            <a:avLst/>
          </a:prstGeom>
          <a:noFill/>
          <a:ln w="9525">
            <a:noFill/>
            <a:miter lim="800000"/>
            <a:headEnd/>
            <a:tailEnd/>
          </a:ln>
        </p:spPr>
      </p:pic>
      <p:grpSp>
        <p:nvGrpSpPr>
          <p:cNvPr id="2" name="Group 4"/>
          <p:cNvGrpSpPr>
            <a:grpSpLocks/>
          </p:cNvGrpSpPr>
          <p:nvPr/>
        </p:nvGrpSpPr>
        <p:grpSpPr bwMode="auto">
          <a:xfrm>
            <a:off x="609600" y="1711325"/>
            <a:ext cx="8077200" cy="4979988"/>
            <a:chOff x="384" y="1078"/>
            <a:chExt cx="5088" cy="3137"/>
          </a:xfrm>
        </p:grpSpPr>
        <p:grpSp>
          <p:nvGrpSpPr>
            <p:cNvPr id="149509" name="Group 5"/>
            <p:cNvGrpSpPr>
              <a:grpSpLocks/>
            </p:cNvGrpSpPr>
            <p:nvPr/>
          </p:nvGrpSpPr>
          <p:grpSpPr bwMode="auto">
            <a:xfrm>
              <a:off x="384" y="1078"/>
              <a:ext cx="5088" cy="2762"/>
              <a:chOff x="384" y="1078"/>
              <a:chExt cx="5088" cy="2762"/>
            </a:xfrm>
          </p:grpSpPr>
          <p:sp>
            <p:nvSpPr>
              <p:cNvPr id="149511" name="Text Box 6"/>
              <p:cNvSpPr txBox="1">
                <a:spLocks noChangeArrowheads="1"/>
              </p:cNvSpPr>
              <p:nvPr/>
            </p:nvSpPr>
            <p:spPr bwMode="auto">
              <a:xfrm>
                <a:off x="384" y="2256"/>
                <a:ext cx="576" cy="173"/>
              </a:xfrm>
              <a:prstGeom prst="rect">
                <a:avLst/>
              </a:prstGeom>
              <a:noFill/>
              <a:ln w="9525">
                <a:noFill/>
                <a:miter lim="800000"/>
                <a:headEnd/>
                <a:tailEnd/>
              </a:ln>
            </p:spPr>
            <p:txBody>
              <a:bodyPr>
                <a:spAutoFit/>
              </a:bodyPr>
              <a:lstStyle/>
              <a:p>
                <a:r>
                  <a:rPr lang="en-US" sz="1200">
                    <a:solidFill>
                      <a:srgbClr val="FFFFFF"/>
                    </a:solidFill>
                  </a:rPr>
                  <a:t>Yakima</a:t>
                </a:r>
                <a:endParaRPr lang="en-US" sz="2400"/>
              </a:p>
            </p:txBody>
          </p:sp>
          <p:grpSp>
            <p:nvGrpSpPr>
              <p:cNvPr id="149512" name="Group 7"/>
              <p:cNvGrpSpPr>
                <a:grpSpLocks/>
              </p:cNvGrpSpPr>
              <p:nvPr/>
            </p:nvGrpSpPr>
            <p:grpSpPr bwMode="auto">
              <a:xfrm>
                <a:off x="672" y="1078"/>
                <a:ext cx="4800" cy="2762"/>
                <a:chOff x="672" y="1078"/>
                <a:chExt cx="4800" cy="2762"/>
              </a:xfrm>
            </p:grpSpPr>
            <p:pic>
              <p:nvPicPr>
                <p:cNvPr id="149513" name="Picture 8" descr="msh4"/>
                <p:cNvPicPr>
                  <a:picLocks noChangeAspect="1" noChangeArrowheads="1"/>
                </p:cNvPicPr>
                <p:nvPr/>
              </p:nvPicPr>
              <p:blipFill>
                <a:blip r:embed="rId4" cstate="print"/>
                <a:srcRect l="2499" r="2499" b="3285"/>
                <a:stretch>
                  <a:fillRect/>
                </a:stretch>
              </p:blipFill>
              <p:spPr bwMode="auto">
                <a:xfrm>
                  <a:off x="2304" y="1078"/>
                  <a:ext cx="3168" cy="2762"/>
                </a:xfrm>
                <a:prstGeom prst="rect">
                  <a:avLst/>
                </a:prstGeom>
                <a:noFill/>
                <a:ln w="9525">
                  <a:noFill/>
                  <a:miter lim="800000"/>
                  <a:headEnd/>
                  <a:tailEnd/>
                </a:ln>
              </p:spPr>
            </p:pic>
            <p:sp>
              <p:nvSpPr>
                <p:cNvPr id="149514" name="AutoShape 9"/>
                <p:cNvSpPr>
                  <a:spLocks noChangeArrowheads="1"/>
                </p:cNvSpPr>
                <p:nvPr/>
              </p:nvSpPr>
              <p:spPr bwMode="auto">
                <a:xfrm>
                  <a:off x="672" y="2208"/>
                  <a:ext cx="48" cy="4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6750" y="10800"/>
                      </a:moveTo>
                      <a:cubicBezTo>
                        <a:pt x="6750" y="13037"/>
                        <a:pt x="8563" y="14850"/>
                        <a:pt x="10800" y="14850"/>
                      </a:cubicBezTo>
                      <a:cubicBezTo>
                        <a:pt x="13037" y="14850"/>
                        <a:pt x="14850" y="13037"/>
                        <a:pt x="14850" y="10800"/>
                      </a:cubicBezTo>
                      <a:cubicBezTo>
                        <a:pt x="14850" y="8563"/>
                        <a:pt x="13037" y="6750"/>
                        <a:pt x="10800" y="6750"/>
                      </a:cubicBezTo>
                      <a:cubicBezTo>
                        <a:pt x="8563" y="6750"/>
                        <a:pt x="6750" y="8563"/>
                        <a:pt x="6750" y="10800"/>
                      </a:cubicBezTo>
                      <a:close/>
                    </a:path>
                  </a:pathLst>
                </a:custGeom>
                <a:solidFill>
                  <a:srgbClr val="FFFFFF"/>
                </a:solidFill>
                <a:ln w="9525">
                  <a:noFill/>
                  <a:round/>
                  <a:headEnd/>
                  <a:tailEnd/>
                </a:ln>
              </p:spPr>
              <p:txBody>
                <a:bodyPr anchor="ctr">
                  <a:spAutoFit/>
                </a:bodyPr>
                <a:lstStyle/>
                <a:p>
                  <a:endParaRPr lang="en-US"/>
                </a:p>
              </p:txBody>
            </p:sp>
            <p:sp>
              <p:nvSpPr>
                <p:cNvPr id="149515" name="AutoShape 10"/>
                <p:cNvSpPr>
                  <a:spLocks noChangeArrowheads="1"/>
                </p:cNvSpPr>
                <p:nvPr/>
              </p:nvSpPr>
              <p:spPr bwMode="auto">
                <a:xfrm>
                  <a:off x="1569" y="2064"/>
                  <a:ext cx="48" cy="4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6750" y="10800"/>
                      </a:moveTo>
                      <a:cubicBezTo>
                        <a:pt x="6750" y="13037"/>
                        <a:pt x="8563" y="14850"/>
                        <a:pt x="10800" y="14850"/>
                      </a:cubicBezTo>
                      <a:cubicBezTo>
                        <a:pt x="13037" y="14850"/>
                        <a:pt x="14850" y="13037"/>
                        <a:pt x="14850" y="10800"/>
                      </a:cubicBezTo>
                      <a:cubicBezTo>
                        <a:pt x="14850" y="8563"/>
                        <a:pt x="13037" y="6750"/>
                        <a:pt x="10800" y="6750"/>
                      </a:cubicBezTo>
                      <a:cubicBezTo>
                        <a:pt x="8563" y="6750"/>
                        <a:pt x="6750" y="8563"/>
                        <a:pt x="6750" y="10800"/>
                      </a:cubicBezTo>
                      <a:close/>
                    </a:path>
                  </a:pathLst>
                </a:custGeom>
                <a:solidFill>
                  <a:srgbClr val="FFFFFF"/>
                </a:solidFill>
                <a:ln w="9525">
                  <a:noFill/>
                  <a:round/>
                  <a:headEnd/>
                  <a:tailEnd/>
                </a:ln>
              </p:spPr>
              <p:txBody>
                <a:bodyPr anchor="ctr">
                  <a:spAutoFit/>
                </a:bodyPr>
                <a:lstStyle/>
                <a:p>
                  <a:endParaRPr lang="en-US"/>
                </a:p>
              </p:txBody>
            </p:sp>
            <p:sp>
              <p:nvSpPr>
                <p:cNvPr id="149516" name="AutoShape 11"/>
                <p:cNvSpPr>
                  <a:spLocks noChangeArrowheads="1"/>
                </p:cNvSpPr>
                <p:nvPr/>
              </p:nvSpPr>
              <p:spPr bwMode="auto">
                <a:xfrm>
                  <a:off x="1236" y="2358"/>
                  <a:ext cx="48" cy="4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6750" y="10800"/>
                      </a:moveTo>
                      <a:cubicBezTo>
                        <a:pt x="6750" y="13037"/>
                        <a:pt x="8563" y="14850"/>
                        <a:pt x="10800" y="14850"/>
                      </a:cubicBezTo>
                      <a:cubicBezTo>
                        <a:pt x="13037" y="14850"/>
                        <a:pt x="14850" y="13037"/>
                        <a:pt x="14850" y="10800"/>
                      </a:cubicBezTo>
                      <a:cubicBezTo>
                        <a:pt x="14850" y="8563"/>
                        <a:pt x="13037" y="6750"/>
                        <a:pt x="10800" y="6750"/>
                      </a:cubicBezTo>
                      <a:cubicBezTo>
                        <a:pt x="8563" y="6750"/>
                        <a:pt x="6750" y="8563"/>
                        <a:pt x="6750" y="10800"/>
                      </a:cubicBezTo>
                      <a:close/>
                    </a:path>
                  </a:pathLst>
                </a:custGeom>
                <a:solidFill>
                  <a:srgbClr val="FF0000"/>
                </a:solidFill>
                <a:ln w="9525">
                  <a:noFill/>
                  <a:round/>
                  <a:headEnd/>
                  <a:tailEnd/>
                </a:ln>
              </p:spPr>
              <p:txBody>
                <a:bodyPr anchor="ctr">
                  <a:spAutoFit/>
                </a:bodyPr>
                <a:lstStyle/>
                <a:p>
                  <a:endParaRPr lang="en-US"/>
                </a:p>
              </p:txBody>
            </p:sp>
            <p:sp>
              <p:nvSpPr>
                <p:cNvPr id="149517" name="AutoShape 12"/>
                <p:cNvSpPr>
                  <a:spLocks noChangeArrowheads="1"/>
                </p:cNvSpPr>
                <p:nvPr/>
              </p:nvSpPr>
              <p:spPr bwMode="auto">
                <a:xfrm>
                  <a:off x="936" y="2106"/>
                  <a:ext cx="48" cy="4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6750" y="10800"/>
                      </a:moveTo>
                      <a:cubicBezTo>
                        <a:pt x="6750" y="13037"/>
                        <a:pt x="8563" y="14850"/>
                        <a:pt x="10800" y="14850"/>
                      </a:cubicBezTo>
                      <a:cubicBezTo>
                        <a:pt x="13037" y="14850"/>
                        <a:pt x="14850" y="13037"/>
                        <a:pt x="14850" y="10800"/>
                      </a:cubicBezTo>
                      <a:cubicBezTo>
                        <a:pt x="14850" y="8563"/>
                        <a:pt x="13037" y="6750"/>
                        <a:pt x="10800" y="6750"/>
                      </a:cubicBezTo>
                      <a:cubicBezTo>
                        <a:pt x="8563" y="6750"/>
                        <a:pt x="6750" y="8563"/>
                        <a:pt x="6750" y="10800"/>
                      </a:cubicBezTo>
                      <a:close/>
                    </a:path>
                  </a:pathLst>
                </a:custGeom>
                <a:solidFill>
                  <a:srgbClr val="FFFFFF"/>
                </a:solidFill>
                <a:ln w="9525">
                  <a:noFill/>
                  <a:round/>
                  <a:headEnd/>
                  <a:tailEnd/>
                </a:ln>
              </p:spPr>
              <p:txBody>
                <a:bodyPr anchor="ctr">
                  <a:spAutoFit/>
                </a:bodyPr>
                <a:lstStyle/>
                <a:p>
                  <a:endParaRPr lang="en-US"/>
                </a:p>
              </p:txBody>
            </p:sp>
            <p:sp>
              <p:nvSpPr>
                <p:cNvPr id="149518" name="Text Box 13"/>
                <p:cNvSpPr txBox="1">
                  <a:spLocks noChangeArrowheads="1"/>
                </p:cNvSpPr>
                <p:nvPr/>
              </p:nvSpPr>
              <p:spPr bwMode="auto">
                <a:xfrm>
                  <a:off x="1104" y="2371"/>
                  <a:ext cx="576" cy="173"/>
                </a:xfrm>
                <a:prstGeom prst="rect">
                  <a:avLst/>
                </a:prstGeom>
                <a:noFill/>
                <a:ln w="9525">
                  <a:noFill/>
                  <a:miter lim="800000"/>
                  <a:headEnd/>
                  <a:tailEnd/>
                </a:ln>
              </p:spPr>
              <p:txBody>
                <a:bodyPr>
                  <a:spAutoFit/>
                </a:bodyPr>
                <a:lstStyle/>
                <a:p>
                  <a:r>
                    <a:rPr lang="en-US" sz="1200">
                      <a:solidFill>
                        <a:srgbClr val="FF0000"/>
                      </a:solidFill>
                    </a:rPr>
                    <a:t>Boise</a:t>
                  </a:r>
                  <a:endParaRPr lang="en-US" sz="2400"/>
                </a:p>
              </p:txBody>
            </p:sp>
            <p:sp>
              <p:nvSpPr>
                <p:cNvPr id="149519" name="Text Box 14"/>
                <p:cNvSpPr txBox="1">
                  <a:spLocks noChangeArrowheads="1"/>
                </p:cNvSpPr>
                <p:nvPr/>
              </p:nvSpPr>
              <p:spPr bwMode="auto">
                <a:xfrm>
                  <a:off x="864" y="2112"/>
                  <a:ext cx="576" cy="173"/>
                </a:xfrm>
                <a:prstGeom prst="rect">
                  <a:avLst/>
                </a:prstGeom>
                <a:noFill/>
                <a:ln w="9525">
                  <a:noFill/>
                  <a:miter lim="800000"/>
                  <a:headEnd/>
                  <a:tailEnd/>
                </a:ln>
              </p:spPr>
              <p:txBody>
                <a:bodyPr>
                  <a:spAutoFit/>
                </a:bodyPr>
                <a:lstStyle/>
                <a:p>
                  <a:r>
                    <a:rPr lang="en-US" sz="1200">
                      <a:solidFill>
                        <a:srgbClr val="FFFFFF"/>
                      </a:solidFill>
                    </a:rPr>
                    <a:t>Spokane</a:t>
                  </a:r>
                  <a:endParaRPr lang="en-US" sz="2400"/>
                </a:p>
              </p:txBody>
            </p:sp>
            <p:sp>
              <p:nvSpPr>
                <p:cNvPr id="149520" name="Text Box 15"/>
                <p:cNvSpPr txBox="1">
                  <a:spLocks noChangeArrowheads="1"/>
                </p:cNvSpPr>
                <p:nvPr/>
              </p:nvSpPr>
              <p:spPr bwMode="auto">
                <a:xfrm>
                  <a:off x="1488" y="2079"/>
                  <a:ext cx="720" cy="173"/>
                </a:xfrm>
                <a:prstGeom prst="rect">
                  <a:avLst/>
                </a:prstGeom>
                <a:noFill/>
                <a:ln w="9525">
                  <a:noFill/>
                  <a:miter lim="800000"/>
                  <a:headEnd/>
                  <a:tailEnd/>
                </a:ln>
              </p:spPr>
              <p:txBody>
                <a:bodyPr>
                  <a:spAutoFit/>
                </a:bodyPr>
                <a:lstStyle/>
                <a:p>
                  <a:r>
                    <a:rPr lang="en-US" sz="1200">
                      <a:solidFill>
                        <a:srgbClr val="FFFFFF"/>
                      </a:solidFill>
                    </a:rPr>
                    <a:t>Great Falls</a:t>
                  </a:r>
                  <a:endParaRPr lang="en-US" sz="2400"/>
                </a:p>
              </p:txBody>
            </p:sp>
          </p:grpSp>
        </p:grpSp>
        <p:sp>
          <p:nvSpPr>
            <p:cNvPr id="149510" name="Text Box 16"/>
            <p:cNvSpPr txBox="1">
              <a:spLocks noChangeArrowheads="1"/>
            </p:cNvSpPr>
            <p:nvPr/>
          </p:nvSpPr>
          <p:spPr bwMode="auto">
            <a:xfrm>
              <a:off x="1488" y="3984"/>
              <a:ext cx="2544" cy="231"/>
            </a:xfrm>
            <a:prstGeom prst="rect">
              <a:avLst/>
            </a:prstGeom>
            <a:noFill/>
            <a:ln w="9525">
              <a:noFill/>
              <a:miter lim="800000"/>
              <a:headEnd/>
              <a:tailEnd/>
            </a:ln>
          </p:spPr>
          <p:txBody>
            <a:bodyPr>
              <a:spAutoFit/>
            </a:bodyPr>
            <a:lstStyle/>
            <a:p>
              <a:r>
                <a:rPr lang="en-US" sz="1800">
                  <a:solidFill>
                    <a:schemeClr val="bg1"/>
                  </a:solidFill>
                </a:rPr>
                <a:t>Robock and Mass (1982)</a:t>
              </a:r>
              <a:endParaRPr lang="en-US" sz="2400">
                <a:solidFill>
                  <a:schemeClr val="bg1"/>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ext Box 2"/>
          <p:cNvSpPr txBox="1">
            <a:spLocks noChangeArrowheads="1"/>
          </p:cNvSpPr>
          <p:nvPr/>
        </p:nvSpPr>
        <p:spPr bwMode="auto">
          <a:xfrm>
            <a:off x="1447800" y="609600"/>
            <a:ext cx="4419600" cy="457200"/>
          </a:xfrm>
          <a:prstGeom prst="rect">
            <a:avLst/>
          </a:prstGeom>
          <a:noFill/>
          <a:ln w="9525">
            <a:noFill/>
            <a:miter lim="800000"/>
            <a:headEnd/>
            <a:tailEnd/>
          </a:ln>
        </p:spPr>
        <p:txBody>
          <a:bodyPr>
            <a:spAutoFit/>
          </a:bodyPr>
          <a:lstStyle/>
          <a:p>
            <a:r>
              <a:rPr lang="en-US" sz="2400" b="1">
                <a:solidFill>
                  <a:schemeClr val="accent2"/>
                </a:solidFill>
              </a:rPr>
              <a:t>El Chichón, 1982</a:t>
            </a:r>
            <a:endParaRPr lang="en-US" sz="2400"/>
          </a:p>
        </p:txBody>
      </p:sp>
      <p:pic>
        <p:nvPicPr>
          <p:cNvPr id="150531" name="Picture 6" descr="ECvis2"/>
          <p:cNvPicPr>
            <a:picLocks noChangeAspect="1" noChangeArrowheads="1"/>
          </p:cNvPicPr>
          <p:nvPr/>
        </p:nvPicPr>
        <p:blipFill>
          <a:blip r:embed="rId3" cstate="print"/>
          <a:srcRect b="3046"/>
          <a:stretch>
            <a:fillRect/>
          </a:stretch>
        </p:blipFill>
        <p:spPr bwMode="auto">
          <a:xfrm>
            <a:off x="568325" y="1066800"/>
            <a:ext cx="7737475" cy="5105400"/>
          </a:xfrm>
          <a:prstGeom prst="rect">
            <a:avLst/>
          </a:prstGeom>
          <a:noFill/>
          <a:ln w="9525">
            <a:noFill/>
            <a:miter lim="800000"/>
            <a:headEnd/>
            <a:tailEnd/>
          </a:ln>
        </p:spPr>
      </p:pic>
      <p:pic>
        <p:nvPicPr>
          <p:cNvPr id="27655" name="Picture 7" descr="ECir2"/>
          <p:cNvPicPr>
            <a:picLocks noChangeAspect="1" noChangeArrowheads="1"/>
          </p:cNvPicPr>
          <p:nvPr/>
        </p:nvPicPr>
        <p:blipFill>
          <a:blip r:embed="rId4" cstate="print"/>
          <a:srcRect b="2246"/>
          <a:stretch>
            <a:fillRect/>
          </a:stretch>
        </p:blipFill>
        <p:spPr bwMode="auto">
          <a:xfrm>
            <a:off x="533400" y="1066800"/>
            <a:ext cx="7788275" cy="5181600"/>
          </a:xfrm>
          <a:prstGeom prst="rect">
            <a:avLst/>
          </a:prstGeom>
          <a:noFill/>
          <a:ln w="9525">
            <a:noFill/>
            <a:miter lim="800000"/>
            <a:headEnd/>
            <a:tailEnd/>
          </a:ln>
        </p:spPr>
      </p:pic>
      <p:sp>
        <p:nvSpPr>
          <p:cNvPr id="150533" name="Text Box 8"/>
          <p:cNvSpPr txBox="1">
            <a:spLocks noChangeArrowheads="1"/>
          </p:cNvSpPr>
          <p:nvPr/>
        </p:nvSpPr>
        <p:spPr bwMode="auto">
          <a:xfrm>
            <a:off x="3124200" y="6337300"/>
            <a:ext cx="2895600" cy="457200"/>
          </a:xfrm>
          <a:prstGeom prst="rect">
            <a:avLst/>
          </a:prstGeom>
          <a:noFill/>
          <a:ln w="9525">
            <a:noFill/>
            <a:miter lim="800000"/>
            <a:headEnd/>
            <a:tailEnd/>
          </a:ln>
        </p:spPr>
        <p:txBody>
          <a:bodyPr>
            <a:spAutoFit/>
          </a:bodyPr>
          <a:lstStyle/>
          <a:p>
            <a:r>
              <a:rPr lang="en-US" sz="2400">
                <a:solidFill>
                  <a:schemeClr val="bg1"/>
                </a:solidFill>
              </a:rPr>
              <a:t>Matson (1984)</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76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ext Box 5"/>
          <p:cNvSpPr txBox="1">
            <a:spLocks noChangeArrowheads="1"/>
          </p:cNvSpPr>
          <p:nvPr/>
        </p:nvSpPr>
        <p:spPr bwMode="auto">
          <a:xfrm>
            <a:off x="1447800" y="762000"/>
            <a:ext cx="4419600" cy="457200"/>
          </a:xfrm>
          <a:prstGeom prst="rect">
            <a:avLst/>
          </a:prstGeom>
          <a:noFill/>
          <a:ln w="9525">
            <a:noFill/>
            <a:miter lim="800000"/>
            <a:headEnd/>
            <a:tailEnd/>
          </a:ln>
        </p:spPr>
        <p:txBody>
          <a:bodyPr>
            <a:spAutoFit/>
          </a:bodyPr>
          <a:lstStyle/>
          <a:p>
            <a:r>
              <a:rPr lang="en-US" sz="2400" b="1">
                <a:solidFill>
                  <a:schemeClr val="accent2"/>
                </a:solidFill>
              </a:rPr>
              <a:t>El Chichón, 1982</a:t>
            </a:r>
            <a:endParaRPr lang="en-US" sz="2400"/>
          </a:p>
        </p:txBody>
      </p:sp>
      <p:sp>
        <p:nvSpPr>
          <p:cNvPr id="151555" name="Text Box 6"/>
          <p:cNvSpPr txBox="1">
            <a:spLocks noChangeArrowheads="1"/>
          </p:cNvSpPr>
          <p:nvPr/>
        </p:nvSpPr>
        <p:spPr bwMode="auto">
          <a:xfrm>
            <a:off x="2286000" y="6324600"/>
            <a:ext cx="4191000" cy="366713"/>
          </a:xfrm>
          <a:prstGeom prst="rect">
            <a:avLst/>
          </a:prstGeom>
          <a:noFill/>
          <a:ln w="9525">
            <a:noFill/>
            <a:miter lim="800000"/>
            <a:headEnd/>
            <a:tailEnd/>
          </a:ln>
        </p:spPr>
        <p:txBody>
          <a:bodyPr>
            <a:spAutoFit/>
          </a:bodyPr>
          <a:lstStyle/>
          <a:p>
            <a:r>
              <a:rPr lang="en-US" sz="1800">
                <a:solidFill>
                  <a:schemeClr val="bg1"/>
                </a:solidFill>
              </a:rPr>
              <a:t>(Robock and Matson, 1983)</a:t>
            </a:r>
          </a:p>
        </p:txBody>
      </p:sp>
      <p:pic>
        <p:nvPicPr>
          <p:cNvPr id="151556" name="Picture 7" descr="ECtransport1"/>
          <p:cNvPicPr>
            <a:picLocks noChangeAspect="1" noChangeArrowheads="1"/>
          </p:cNvPicPr>
          <p:nvPr/>
        </p:nvPicPr>
        <p:blipFill>
          <a:blip r:embed="rId3" cstate="print"/>
          <a:srcRect/>
          <a:stretch>
            <a:fillRect/>
          </a:stretch>
        </p:blipFill>
        <p:spPr bwMode="auto">
          <a:xfrm>
            <a:off x="1066800" y="1214438"/>
            <a:ext cx="6238875" cy="4962525"/>
          </a:xfrm>
          <a:prstGeom prst="rect">
            <a:avLst/>
          </a:prstGeom>
          <a:noFill/>
          <a:ln w="9525">
            <a:noFill/>
            <a:miter lim="800000"/>
            <a:headEnd/>
            <a:tailEnd/>
          </a:ln>
        </p:spPr>
      </p:pic>
      <p:pic>
        <p:nvPicPr>
          <p:cNvPr id="164872" name="Picture 8" descr="ECtransport2"/>
          <p:cNvPicPr>
            <a:picLocks noChangeAspect="1" noChangeArrowheads="1"/>
          </p:cNvPicPr>
          <p:nvPr/>
        </p:nvPicPr>
        <p:blipFill>
          <a:blip r:embed="rId4" cstate="print"/>
          <a:srcRect/>
          <a:stretch>
            <a:fillRect/>
          </a:stretch>
        </p:blipFill>
        <p:spPr bwMode="auto">
          <a:xfrm>
            <a:off x="990600" y="1219200"/>
            <a:ext cx="6305550" cy="4995863"/>
          </a:xfrm>
          <a:prstGeom prst="rect">
            <a:avLst/>
          </a:prstGeom>
          <a:noFill/>
          <a:ln w="9525">
            <a:noFill/>
            <a:miter lim="800000"/>
            <a:headEnd/>
            <a:tailEnd/>
          </a:ln>
        </p:spPr>
      </p:pic>
      <p:pic>
        <p:nvPicPr>
          <p:cNvPr id="164873" name="Picture 9" descr="ECtransport3"/>
          <p:cNvPicPr>
            <a:picLocks noChangeAspect="1" noChangeArrowheads="1"/>
          </p:cNvPicPr>
          <p:nvPr/>
        </p:nvPicPr>
        <p:blipFill>
          <a:blip r:embed="rId5" cstate="print"/>
          <a:srcRect/>
          <a:stretch>
            <a:fillRect/>
          </a:stretch>
        </p:blipFill>
        <p:spPr bwMode="auto">
          <a:xfrm>
            <a:off x="1143000" y="1295400"/>
            <a:ext cx="6172200" cy="498316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6487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648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ext Box 2"/>
          <p:cNvSpPr txBox="1">
            <a:spLocks noChangeArrowheads="1"/>
          </p:cNvSpPr>
          <p:nvPr/>
        </p:nvSpPr>
        <p:spPr bwMode="auto">
          <a:xfrm>
            <a:off x="1447800" y="762000"/>
            <a:ext cx="4419600" cy="457200"/>
          </a:xfrm>
          <a:prstGeom prst="rect">
            <a:avLst/>
          </a:prstGeom>
          <a:noFill/>
          <a:ln w="9525">
            <a:noFill/>
            <a:miter lim="800000"/>
            <a:headEnd/>
            <a:tailEnd/>
          </a:ln>
        </p:spPr>
        <p:txBody>
          <a:bodyPr>
            <a:spAutoFit/>
          </a:bodyPr>
          <a:lstStyle/>
          <a:p>
            <a:r>
              <a:rPr lang="en-US" sz="2400" b="1">
                <a:solidFill>
                  <a:schemeClr val="accent2"/>
                </a:solidFill>
              </a:rPr>
              <a:t>El Chichón, 1982</a:t>
            </a:r>
            <a:endParaRPr lang="en-US" sz="2400"/>
          </a:p>
        </p:txBody>
      </p:sp>
      <p:pic>
        <p:nvPicPr>
          <p:cNvPr id="152579" name="Picture 3" descr="madison2b"/>
          <p:cNvPicPr>
            <a:picLocks noChangeAspect="1" noChangeArrowheads="1"/>
          </p:cNvPicPr>
          <p:nvPr/>
        </p:nvPicPr>
        <p:blipFill>
          <a:blip r:embed="rId3" cstate="print"/>
          <a:srcRect/>
          <a:stretch>
            <a:fillRect/>
          </a:stretch>
        </p:blipFill>
        <p:spPr bwMode="auto">
          <a:xfrm>
            <a:off x="2133600" y="1676400"/>
            <a:ext cx="6629400" cy="4462463"/>
          </a:xfrm>
          <a:prstGeom prst="rect">
            <a:avLst/>
          </a:prstGeom>
          <a:noFill/>
          <a:ln w="9525">
            <a:noFill/>
            <a:miter lim="800000"/>
            <a:headEnd/>
            <a:tailEnd/>
          </a:ln>
        </p:spPr>
      </p:pic>
      <p:sp>
        <p:nvSpPr>
          <p:cNvPr id="152580" name="Text Box 5"/>
          <p:cNvSpPr txBox="1">
            <a:spLocks noChangeArrowheads="1"/>
          </p:cNvSpPr>
          <p:nvPr/>
        </p:nvSpPr>
        <p:spPr bwMode="auto">
          <a:xfrm>
            <a:off x="228600" y="2057400"/>
            <a:ext cx="1905000" cy="1917700"/>
          </a:xfrm>
          <a:prstGeom prst="rect">
            <a:avLst/>
          </a:prstGeom>
          <a:noFill/>
          <a:ln w="9525">
            <a:noFill/>
            <a:miter lim="800000"/>
            <a:headEnd/>
            <a:tailEnd/>
          </a:ln>
        </p:spPr>
        <p:txBody>
          <a:bodyPr>
            <a:spAutoFit/>
          </a:bodyPr>
          <a:lstStyle/>
          <a:p>
            <a:r>
              <a:rPr lang="en-US" sz="2400">
                <a:solidFill>
                  <a:schemeClr val="accent2"/>
                </a:solidFill>
              </a:rPr>
              <a:t>Sunset</a:t>
            </a:r>
          </a:p>
          <a:p>
            <a:r>
              <a:rPr lang="en-US" sz="2400">
                <a:solidFill>
                  <a:schemeClr val="accent2"/>
                </a:solidFill>
              </a:rPr>
              <a:t>Madison,</a:t>
            </a:r>
          </a:p>
          <a:p>
            <a:pPr>
              <a:spcBef>
                <a:spcPct val="0"/>
              </a:spcBef>
            </a:pPr>
            <a:r>
              <a:rPr lang="en-US" sz="2400">
                <a:solidFill>
                  <a:schemeClr val="accent2"/>
                </a:solidFill>
              </a:rPr>
              <a:t>Wisconsin</a:t>
            </a:r>
          </a:p>
          <a:p>
            <a:r>
              <a:rPr lang="en-US" sz="2400">
                <a:solidFill>
                  <a:schemeClr val="accent2"/>
                </a:solidFill>
              </a:rPr>
              <a:t>July, 1982</a:t>
            </a:r>
            <a:endParaRPr lang="en-US" sz="2400"/>
          </a:p>
        </p:txBody>
      </p:sp>
      <p:sp>
        <p:nvSpPr>
          <p:cNvPr id="152581" name="Text Box 7"/>
          <p:cNvSpPr txBox="1">
            <a:spLocks noChangeArrowheads="1"/>
          </p:cNvSpPr>
          <p:nvPr/>
        </p:nvSpPr>
        <p:spPr bwMode="auto">
          <a:xfrm>
            <a:off x="1676400" y="6324600"/>
            <a:ext cx="4876800" cy="274638"/>
          </a:xfrm>
          <a:prstGeom prst="rect">
            <a:avLst/>
          </a:prstGeom>
          <a:noFill/>
          <a:ln w="9525">
            <a:noFill/>
            <a:miter lim="800000"/>
            <a:headEnd/>
            <a:tailEnd/>
          </a:ln>
        </p:spPr>
        <p:txBody>
          <a:bodyPr>
            <a:spAutoFit/>
          </a:bodyPr>
          <a:lstStyle/>
          <a:p>
            <a:r>
              <a:rPr lang="en-US" sz="1200" b="1">
                <a:solidFill>
                  <a:schemeClr val="bg1"/>
                </a:solidFill>
              </a:rPr>
              <a:t>Photograph by Alan Robock</a:t>
            </a:r>
          </a:p>
        </p:txBody>
      </p:sp>
    </p:spTree>
  </p:cSld>
  <p:clrMapOvr>
    <a:masterClrMapping/>
  </p:clrMapOvr>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descr="VolObsThais2"/>
          <p:cNvPicPr>
            <a:picLocks noChangeAspect="1" noChangeArrowheads="1"/>
          </p:cNvPicPr>
          <p:nvPr/>
        </p:nvPicPr>
        <p:blipFill>
          <a:blip r:embed="rId3" cstate="print"/>
          <a:srcRect b="1863"/>
          <a:stretch>
            <a:fillRect/>
          </a:stretch>
        </p:blipFill>
        <p:spPr bwMode="auto">
          <a:xfrm>
            <a:off x="762000" y="0"/>
            <a:ext cx="7772400" cy="6019800"/>
          </a:xfrm>
          <a:prstGeom prst="rect">
            <a:avLst/>
          </a:prstGeom>
          <a:noFill/>
          <a:ln w="9525">
            <a:noFill/>
            <a:miter lim="800000"/>
            <a:headEnd/>
            <a:tailEnd/>
          </a:ln>
        </p:spPr>
      </p:pic>
      <p:sp>
        <p:nvSpPr>
          <p:cNvPr id="153603" name="Text Box 3"/>
          <p:cNvSpPr txBox="1">
            <a:spLocks noChangeArrowheads="1"/>
          </p:cNvSpPr>
          <p:nvPr/>
        </p:nvSpPr>
        <p:spPr bwMode="auto">
          <a:xfrm>
            <a:off x="2743200" y="6248400"/>
            <a:ext cx="3429000" cy="457200"/>
          </a:xfrm>
          <a:prstGeom prst="rect">
            <a:avLst/>
          </a:prstGeom>
          <a:noFill/>
          <a:ln w="9525">
            <a:noFill/>
            <a:miter lim="800000"/>
            <a:headEnd/>
            <a:tailEnd/>
          </a:ln>
        </p:spPr>
        <p:txBody>
          <a:bodyPr>
            <a:spAutoFit/>
          </a:bodyPr>
          <a:lstStyle/>
          <a:p>
            <a:r>
              <a:rPr lang="en-US" sz="2400" b="1">
                <a:solidFill>
                  <a:schemeClr val="bg1"/>
                </a:solidFill>
              </a:rPr>
              <a:t>Robock (1983)</a:t>
            </a:r>
            <a:endParaRPr lang="en-US" sz="2400">
              <a:solidFill>
                <a:schemeClr val="bg1"/>
              </a:solidFill>
            </a:endParaRPr>
          </a:p>
        </p:txBody>
      </p:sp>
      <p:grpSp>
        <p:nvGrpSpPr>
          <p:cNvPr id="2" name="Group 10"/>
          <p:cNvGrpSpPr>
            <a:grpSpLocks/>
          </p:cNvGrpSpPr>
          <p:nvPr/>
        </p:nvGrpSpPr>
        <p:grpSpPr bwMode="auto">
          <a:xfrm>
            <a:off x="1371600" y="533400"/>
            <a:ext cx="3581400" cy="1400175"/>
            <a:chOff x="864" y="336"/>
            <a:chExt cx="2256" cy="882"/>
          </a:xfrm>
        </p:grpSpPr>
        <p:sp>
          <p:nvSpPr>
            <p:cNvPr id="153617" name="Line 8"/>
            <p:cNvSpPr>
              <a:spLocks noChangeShapeType="1"/>
            </p:cNvSpPr>
            <p:nvPr/>
          </p:nvSpPr>
          <p:spPr bwMode="auto">
            <a:xfrm>
              <a:off x="864" y="960"/>
              <a:ext cx="1776" cy="240"/>
            </a:xfrm>
            <a:prstGeom prst="line">
              <a:avLst/>
            </a:prstGeom>
            <a:noFill/>
            <a:ln w="76200">
              <a:solidFill>
                <a:srgbClr val="FFFF00"/>
              </a:solidFill>
              <a:round/>
              <a:headEnd/>
              <a:tailEnd/>
            </a:ln>
          </p:spPr>
          <p:txBody>
            <a:bodyPr wrap="none" anchor="ctr">
              <a:spAutoFit/>
            </a:bodyPr>
            <a:lstStyle/>
            <a:p>
              <a:endParaRPr lang="en-US"/>
            </a:p>
          </p:txBody>
        </p:sp>
        <p:sp>
          <p:nvSpPr>
            <p:cNvPr id="153618" name="Line 9"/>
            <p:cNvSpPr>
              <a:spLocks noChangeShapeType="1"/>
            </p:cNvSpPr>
            <p:nvPr/>
          </p:nvSpPr>
          <p:spPr bwMode="auto">
            <a:xfrm flipH="1">
              <a:off x="2622" y="336"/>
              <a:ext cx="498" cy="882"/>
            </a:xfrm>
            <a:prstGeom prst="line">
              <a:avLst/>
            </a:prstGeom>
            <a:noFill/>
            <a:ln w="76200">
              <a:solidFill>
                <a:srgbClr val="FFFF00"/>
              </a:solidFill>
              <a:round/>
              <a:headEnd/>
              <a:tailEnd/>
            </a:ln>
          </p:spPr>
          <p:txBody>
            <a:bodyPr anchor="ctr">
              <a:spAutoFit/>
            </a:bodyPr>
            <a:lstStyle/>
            <a:p>
              <a:endParaRPr lang="en-US"/>
            </a:p>
          </p:txBody>
        </p:sp>
      </p:grpSp>
      <p:grpSp>
        <p:nvGrpSpPr>
          <p:cNvPr id="3" name="Group 14"/>
          <p:cNvGrpSpPr>
            <a:grpSpLocks/>
          </p:cNvGrpSpPr>
          <p:nvPr/>
        </p:nvGrpSpPr>
        <p:grpSpPr bwMode="auto">
          <a:xfrm>
            <a:off x="1371600" y="747713"/>
            <a:ext cx="2157413" cy="1062037"/>
            <a:chOff x="864" y="471"/>
            <a:chExt cx="1359" cy="669"/>
          </a:xfrm>
        </p:grpSpPr>
        <p:sp>
          <p:nvSpPr>
            <p:cNvPr id="153615" name="Line 12"/>
            <p:cNvSpPr>
              <a:spLocks noChangeShapeType="1"/>
            </p:cNvSpPr>
            <p:nvPr/>
          </p:nvSpPr>
          <p:spPr bwMode="auto">
            <a:xfrm>
              <a:off x="864" y="960"/>
              <a:ext cx="1347" cy="180"/>
            </a:xfrm>
            <a:prstGeom prst="line">
              <a:avLst/>
            </a:prstGeom>
            <a:noFill/>
            <a:ln w="76200">
              <a:solidFill>
                <a:srgbClr val="FFFF00"/>
              </a:solidFill>
              <a:round/>
              <a:headEnd/>
              <a:tailEnd/>
            </a:ln>
          </p:spPr>
          <p:txBody>
            <a:bodyPr anchor="ctr">
              <a:spAutoFit/>
            </a:bodyPr>
            <a:lstStyle/>
            <a:p>
              <a:endParaRPr lang="en-US"/>
            </a:p>
          </p:txBody>
        </p:sp>
        <p:sp>
          <p:nvSpPr>
            <p:cNvPr id="153616" name="Line 13"/>
            <p:cNvSpPr>
              <a:spLocks noChangeShapeType="1"/>
            </p:cNvSpPr>
            <p:nvPr/>
          </p:nvSpPr>
          <p:spPr bwMode="auto">
            <a:xfrm>
              <a:off x="1881" y="471"/>
              <a:ext cx="342" cy="669"/>
            </a:xfrm>
            <a:prstGeom prst="line">
              <a:avLst/>
            </a:prstGeom>
            <a:noFill/>
            <a:ln w="76200">
              <a:solidFill>
                <a:srgbClr val="FFFF00"/>
              </a:solidFill>
              <a:round/>
              <a:headEnd/>
              <a:tailEnd/>
            </a:ln>
          </p:spPr>
          <p:txBody>
            <a:bodyPr anchor="ctr">
              <a:spAutoFit/>
            </a:bodyPr>
            <a:lstStyle/>
            <a:p>
              <a:endParaRPr lang="en-US"/>
            </a:p>
          </p:txBody>
        </p:sp>
      </p:grpSp>
      <p:sp>
        <p:nvSpPr>
          <p:cNvPr id="160786" name="Rectangle 18"/>
          <p:cNvSpPr>
            <a:spLocks noChangeArrowheads="1"/>
          </p:cNvSpPr>
          <p:nvPr/>
        </p:nvSpPr>
        <p:spPr bwMode="auto">
          <a:xfrm rot="502134">
            <a:off x="1331913" y="1965325"/>
            <a:ext cx="6600825" cy="88900"/>
          </a:xfrm>
          <a:prstGeom prst="rect">
            <a:avLst/>
          </a:prstGeom>
          <a:gradFill rotWithShape="0">
            <a:gsLst>
              <a:gs pos="0">
                <a:srgbClr val="FFFF00"/>
              </a:gs>
              <a:gs pos="100000">
                <a:srgbClr val="C6A000"/>
              </a:gs>
            </a:gsLst>
            <a:lin ang="0" scaled="1"/>
          </a:gradFill>
          <a:ln w="9525">
            <a:noFill/>
            <a:miter lim="800000"/>
            <a:headEnd/>
            <a:tailEnd/>
          </a:ln>
        </p:spPr>
        <p:txBody>
          <a:bodyPr anchor="ctr">
            <a:spAutoFit/>
          </a:bodyPr>
          <a:lstStyle/>
          <a:p>
            <a:endParaRPr lang="en-US"/>
          </a:p>
        </p:txBody>
      </p:sp>
      <p:sp>
        <p:nvSpPr>
          <p:cNvPr id="153607" name="Text Box 20"/>
          <p:cNvSpPr txBox="1">
            <a:spLocks noChangeArrowheads="1"/>
          </p:cNvSpPr>
          <p:nvPr/>
        </p:nvSpPr>
        <p:spPr bwMode="auto">
          <a:xfrm>
            <a:off x="7499350" y="2632075"/>
            <a:ext cx="882650" cy="492125"/>
          </a:xfrm>
          <a:prstGeom prst="rect">
            <a:avLst/>
          </a:prstGeom>
          <a:solidFill>
            <a:schemeClr val="bg1"/>
          </a:solidFill>
          <a:ln w="9525">
            <a:noFill/>
            <a:miter lim="800000"/>
            <a:headEnd/>
            <a:tailEnd/>
          </a:ln>
        </p:spPr>
        <p:txBody>
          <a:bodyPr lIns="0" tIns="0" rIns="0" bIns="0">
            <a:spAutoFit/>
          </a:bodyPr>
          <a:lstStyle/>
          <a:p>
            <a:pPr algn="l">
              <a:spcBef>
                <a:spcPct val="0"/>
              </a:spcBef>
            </a:pPr>
            <a:r>
              <a:rPr lang="en-US" sz="1600">
                <a:latin typeface="Arial" pitchFamily="34" charset="0"/>
              </a:rPr>
              <a:t>SME</a:t>
            </a:r>
          </a:p>
          <a:p>
            <a:pPr algn="l">
              <a:spcBef>
                <a:spcPct val="0"/>
              </a:spcBef>
            </a:pPr>
            <a:r>
              <a:rPr lang="en-US" sz="1600">
                <a:latin typeface="Arial" pitchFamily="34" charset="0"/>
              </a:rPr>
              <a:t>OSIRIS</a:t>
            </a:r>
            <a:endParaRPr lang="en-US" sz="2400"/>
          </a:p>
        </p:txBody>
      </p:sp>
      <p:sp>
        <p:nvSpPr>
          <p:cNvPr id="153608" name="Text Box 19"/>
          <p:cNvSpPr txBox="1">
            <a:spLocks noChangeArrowheads="1"/>
          </p:cNvSpPr>
          <p:nvPr/>
        </p:nvSpPr>
        <p:spPr bwMode="auto">
          <a:xfrm>
            <a:off x="7239000" y="1828800"/>
            <a:ext cx="1219200" cy="336550"/>
          </a:xfrm>
          <a:prstGeom prst="rect">
            <a:avLst/>
          </a:prstGeom>
          <a:noFill/>
          <a:ln w="9525">
            <a:noFill/>
            <a:miter lim="800000"/>
            <a:headEnd/>
            <a:tailEnd/>
          </a:ln>
        </p:spPr>
        <p:txBody>
          <a:bodyPr>
            <a:spAutoFit/>
          </a:bodyPr>
          <a:lstStyle/>
          <a:p>
            <a:r>
              <a:rPr lang="en-US" sz="1600">
                <a:latin typeface="Arial" pitchFamily="34" charset="0"/>
              </a:rPr>
              <a:t>SAGE II, III</a:t>
            </a:r>
            <a:endParaRPr lang="en-US" sz="2400"/>
          </a:p>
        </p:txBody>
      </p:sp>
      <p:grpSp>
        <p:nvGrpSpPr>
          <p:cNvPr id="4" name="Group 26"/>
          <p:cNvGrpSpPr>
            <a:grpSpLocks/>
          </p:cNvGrpSpPr>
          <p:nvPr/>
        </p:nvGrpSpPr>
        <p:grpSpPr bwMode="auto">
          <a:xfrm>
            <a:off x="1143000" y="2028825"/>
            <a:ext cx="6096000" cy="3605213"/>
            <a:chOff x="720" y="1278"/>
            <a:chExt cx="3840" cy="2271"/>
          </a:xfrm>
        </p:grpSpPr>
        <p:sp>
          <p:nvSpPr>
            <p:cNvPr id="153611" name="Rectangle 25"/>
            <p:cNvSpPr>
              <a:spLocks noChangeArrowheads="1"/>
            </p:cNvSpPr>
            <p:nvPr/>
          </p:nvSpPr>
          <p:spPr bwMode="auto">
            <a:xfrm rot="1321148">
              <a:off x="1671" y="1278"/>
              <a:ext cx="781" cy="384"/>
            </a:xfrm>
            <a:prstGeom prst="rect">
              <a:avLst/>
            </a:prstGeom>
            <a:gradFill rotWithShape="0">
              <a:gsLst>
                <a:gs pos="0">
                  <a:srgbClr val="99CCFF"/>
                </a:gs>
                <a:gs pos="100000">
                  <a:srgbClr val="FFFF97"/>
                </a:gs>
              </a:gsLst>
              <a:lin ang="0" scaled="1"/>
            </a:gradFill>
            <a:ln w="9525">
              <a:noFill/>
              <a:miter lim="800000"/>
              <a:headEnd/>
              <a:tailEnd/>
            </a:ln>
          </p:spPr>
          <p:txBody>
            <a:bodyPr anchor="ctr">
              <a:spAutoFit/>
            </a:bodyPr>
            <a:lstStyle/>
            <a:p>
              <a:endParaRPr lang="en-US"/>
            </a:p>
          </p:txBody>
        </p:sp>
        <p:grpSp>
          <p:nvGrpSpPr>
            <p:cNvPr id="153612" name="Group 7"/>
            <p:cNvGrpSpPr>
              <a:grpSpLocks/>
            </p:cNvGrpSpPr>
            <p:nvPr/>
          </p:nvGrpSpPr>
          <p:grpSpPr bwMode="auto">
            <a:xfrm>
              <a:off x="720" y="1680"/>
              <a:ext cx="3840" cy="1869"/>
              <a:chOff x="720" y="1680"/>
              <a:chExt cx="3840" cy="1869"/>
            </a:xfrm>
          </p:grpSpPr>
          <p:sp>
            <p:nvSpPr>
              <p:cNvPr id="153613" name="Line 5"/>
              <p:cNvSpPr>
                <a:spLocks noChangeShapeType="1"/>
              </p:cNvSpPr>
              <p:nvPr/>
            </p:nvSpPr>
            <p:spPr bwMode="auto">
              <a:xfrm flipH="1">
                <a:off x="4294" y="2408"/>
                <a:ext cx="122" cy="1141"/>
              </a:xfrm>
              <a:prstGeom prst="line">
                <a:avLst/>
              </a:prstGeom>
              <a:noFill/>
              <a:ln w="76200">
                <a:solidFill>
                  <a:srgbClr val="FF0000"/>
                </a:solidFill>
                <a:round/>
                <a:headEnd/>
                <a:tailEnd/>
              </a:ln>
            </p:spPr>
            <p:txBody>
              <a:bodyPr anchor="ctr">
                <a:spAutoFit/>
              </a:bodyPr>
              <a:lstStyle/>
              <a:p>
                <a:endParaRPr lang="en-US"/>
              </a:p>
            </p:txBody>
          </p:sp>
          <p:sp>
            <p:nvSpPr>
              <p:cNvPr id="153614" name="Rectangle 6"/>
              <p:cNvSpPr>
                <a:spLocks noChangeArrowheads="1"/>
              </p:cNvSpPr>
              <p:nvPr/>
            </p:nvSpPr>
            <p:spPr bwMode="auto">
              <a:xfrm rot="1331239">
                <a:off x="720" y="1680"/>
                <a:ext cx="3840" cy="48"/>
              </a:xfrm>
              <a:prstGeom prst="rect">
                <a:avLst/>
              </a:prstGeom>
              <a:gradFill rotWithShape="0">
                <a:gsLst>
                  <a:gs pos="0">
                    <a:srgbClr val="FFFF00"/>
                  </a:gs>
                  <a:gs pos="100000">
                    <a:srgbClr val="FF0000"/>
                  </a:gs>
                </a:gsLst>
                <a:lin ang="0" scaled="1"/>
              </a:gradFill>
              <a:ln w="9525">
                <a:noFill/>
                <a:miter lim="800000"/>
                <a:headEnd/>
                <a:tailEnd/>
              </a:ln>
            </p:spPr>
            <p:txBody>
              <a:bodyPr anchor="ctr">
                <a:spAutoFit/>
              </a:bodyPr>
              <a:lstStyle/>
              <a:p>
                <a:endParaRPr lang="en-US"/>
              </a:p>
            </p:txBody>
          </p:sp>
        </p:grpSp>
      </p:grpSp>
      <p:sp>
        <p:nvSpPr>
          <p:cNvPr id="153610" name="Rectangle 27"/>
          <p:cNvSpPr>
            <a:spLocks noChangeArrowheads="1"/>
          </p:cNvSpPr>
          <p:nvPr/>
        </p:nvSpPr>
        <p:spPr bwMode="auto">
          <a:xfrm>
            <a:off x="838200" y="5257800"/>
            <a:ext cx="3810000" cy="685800"/>
          </a:xfrm>
          <a:prstGeom prst="rect">
            <a:avLst/>
          </a:prstGeom>
          <a:solidFill>
            <a:schemeClr val="bg1"/>
          </a:solidFill>
          <a:ln w="9525">
            <a:noFill/>
            <a:miter lim="800000"/>
            <a:headEnd/>
            <a:tailEnd/>
          </a:ln>
        </p:spPr>
        <p:txBody>
          <a:bodyPr wrap="none" anchor="ctr">
            <a:spAutoFit/>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60786"/>
                                        </p:tgtEl>
                                        <p:attrNameLst>
                                          <p:attrName>style.visibility</p:attrName>
                                        </p:attrNameLst>
                                      </p:cBhvr>
                                      <p:to>
                                        <p:strVal val="visible"/>
                                      </p:to>
                                    </p:set>
                                  </p:childTnLst>
                                  <p:subTnLst>
                                    <p:set>
                                      <p:cBhvr override="childStyle">
                                        <p:cTn dur="1" fill="hold" display="0" masterRel="nextClick" afterEffect="1"/>
                                        <p:tgtEl>
                                          <p:spTgt spid="160786"/>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86"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ext Box 2"/>
          <p:cNvSpPr txBox="1">
            <a:spLocks noChangeArrowheads="1"/>
          </p:cNvSpPr>
          <p:nvPr/>
        </p:nvSpPr>
        <p:spPr bwMode="auto">
          <a:xfrm>
            <a:off x="1447800" y="762000"/>
            <a:ext cx="4419600" cy="457200"/>
          </a:xfrm>
          <a:prstGeom prst="rect">
            <a:avLst/>
          </a:prstGeom>
          <a:noFill/>
          <a:ln w="9525">
            <a:noFill/>
            <a:miter lim="800000"/>
            <a:headEnd/>
            <a:tailEnd/>
          </a:ln>
        </p:spPr>
        <p:txBody>
          <a:bodyPr>
            <a:spAutoFit/>
          </a:bodyPr>
          <a:lstStyle/>
          <a:p>
            <a:r>
              <a:rPr lang="en-US" sz="2400" b="1">
                <a:solidFill>
                  <a:schemeClr val="accent2"/>
                </a:solidFill>
              </a:rPr>
              <a:t>El Chichón, 1982</a:t>
            </a:r>
            <a:endParaRPr lang="en-US" sz="2400"/>
          </a:p>
        </p:txBody>
      </p:sp>
      <p:pic>
        <p:nvPicPr>
          <p:cNvPr id="154627" name="Picture 3" descr="madison2b"/>
          <p:cNvPicPr>
            <a:picLocks noChangeAspect="1" noChangeArrowheads="1"/>
          </p:cNvPicPr>
          <p:nvPr/>
        </p:nvPicPr>
        <p:blipFill>
          <a:blip r:embed="rId3" cstate="print"/>
          <a:srcRect/>
          <a:stretch>
            <a:fillRect/>
          </a:stretch>
        </p:blipFill>
        <p:spPr bwMode="auto">
          <a:xfrm>
            <a:off x="2133600" y="1676400"/>
            <a:ext cx="6629400" cy="4462463"/>
          </a:xfrm>
          <a:prstGeom prst="rect">
            <a:avLst/>
          </a:prstGeom>
          <a:noFill/>
          <a:ln w="9525">
            <a:noFill/>
            <a:miter lim="800000"/>
            <a:headEnd/>
            <a:tailEnd/>
          </a:ln>
        </p:spPr>
      </p:pic>
      <p:sp>
        <p:nvSpPr>
          <p:cNvPr id="154628" name="Text Box 5"/>
          <p:cNvSpPr txBox="1">
            <a:spLocks noChangeArrowheads="1"/>
          </p:cNvSpPr>
          <p:nvPr/>
        </p:nvSpPr>
        <p:spPr bwMode="auto">
          <a:xfrm>
            <a:off x="228600" y="2057400"/>
            <a:ext cx="1905000" cy="1917700"/>
          </a:xfrm>
          <a:prstGeom prst="rect">
            <a:avLst/>
          </a:prstGeom>
          <a:noFill/>
          <a:ln w="9525">
            <a:noFill/>
            <a:miter lim="800000"/>
            <a:headEnd/>
            <a:tailEnd/>
          </a:ln>
        </p:spPr>
        <p:txBody>
          <a:bodyPr>
            <a:spAutoFit/>
          </a:bodyPr>
          <a:lstStyle/>
          <a:p>
            <a:r>
              <a:rPr lang="en-US" sz="2400">
                <a:solidFill>
                  <a:schemeClr val="accent2"/>
                </a:solidFill>
              </a:rPr>
              <a:t>Sunset</a:t>
            </a:r>
          </a:p>
          <a:p>
            <a:r>
              <a:rPr lang="en-US" sz="2400">
                <a:solidFill>
                  <a:schemeClr val="accent2"/>
                </a:solidFill>
              </a:rPr>
              <a:t>Madison,</a:t>
            </a:r>
          </a:p>
          <a:p>
            <a:pPr>
              <a:spcBef>
                <a:spcPct val="0"/>
              </a:spcBef>
            </a:pPr>
            <a:r>
              <a:rPr lang="en-US" sz="2400">
                <a:solidFill>
                  <a:schemeClr val="accent2"/>
                </a:solidFill>
              </a:rPr>
              <a:t>Wisconsin</a:t>
            </a:r>
          </a:p>
          <a:p>
            <a:r>
              <a:rPr lang="en-US" sz="2400">
                <a:solidFill>
                  <a:schemeClr val="accent2"/>
                </a:solidFill>
              </a:rPr>
              <a:t>July, 1982</a:t>
            </a:r>
            <a:endParaRPr lang="en-US" sz="2400"/>
          </a:p>
        </p:txBody>
      </p:sp>
      <p:sp>
        <p:nvSpPr>
          <p:cNvPr id="154629" name="Text Box 7"/>
          <p:cNvSpPr txBox="1">
            <a:spLocks noChangeArrowheads="1"/>
          </p:cNvSpPr>
          <p:nvPr/>
        </p:nvSpPr>
        <p:spPr bwMode="auto">
          <a:xfrm>
            <a:off x="1676400" y="6324600"/>
            <a:ext cx="4876800" cy="274638"/>
          </a:xfrm>
          <a:prstGeom prst="rect">
            <a:avLst/>
          </a:prstGeom>
          <a:noFill/>
          <a:ln w="9525">
            <a:noFill/>
            <a:miter lim="800000"/>
            <a:headEnd/>
            <a:tailEnd/>
          </a:ln>
        </p:spPr>
        <p:txBody>
          <a:bodyPr>
            <a:spAutoFit/>
          </a:bodyPr>
          <a:lstStyle/>
          <a:p>
            <a:r>
              <a:rPr lang="en-US" sz="1200" b="1">
                <a:solidFill>
                  <a:schemeClr val="bg1"/>
                </a:solidFill>
              </a:rPr>
              <a:t>Photograph by Alan Robock</a:t>
            </a:r>
          </a:p>
        </p:txBody>
      </p:sp>
    </p:spTree>
  </p:cSld>
  <p:clrMapOvr>
    <a:masterClrMapping/>
  </p:clrMapOvr>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ext Box 4"/>
          <p:cNvSpPr txBox="1">
            <a:spLocks noChangeArrowheads="1"/>
          </p:cNvSpPr>
          <p:nvPr/>
        </p:nvSpPr>
        <p:spPr bwMode="auto">
          <a:xfrm>
            <a:off x="381000" y="565150"/>
            <a:ext cx="5867400" cy="822325"/>
          </a:xfrm>
          <a:prstGeom prst="rect">
            <a:avLst/>
          </a:prstGeom>
          <a:noFill/>
          <a:ln w="9525">
            <a:noFill/>
            <a:miter lim="800000"/>
            <a:headEnd/>
            <a:tailEnd/>
          </a:ln>
        </p:spPr>
        <p:txBody>
          <a:bodyPr>
            <a:spAutoFit/>
          </a:bodyPr>
          <a:lstStyle/>
          <a:p>
            <a:pPr>
              <a:spcBef>
                <a:spcPct val="0"/>
              </a:spcBef>
            </a:pPr>
            <a:r>
              <a:rPr lang="en-US" sz="2400" b="1">
                <a:solidFill>
                  <a:schemeClr val="accent2"/>
                </a:solidFill>
              </a:rPr>
              <a:t>Krakatau, 1883</a:t>
            </a:r>
          </a:p>
          <a:p>
            <a:pPr>
              <a:spcBef>
                <a:spcPct val="0"/>
              </a:spcBef>
            </a:pPr>
            <a:r>
              <a:rPr lang="en-US" sz="2400" b="1">
                <a:solidFill>
                  <a:schemeClr val="accent2"/>
                </a:solidFill>
              </a:rPr>
              <a:t>Watercolor by William Ascroft</a:t>
            </a:r>
          </a:p>
        </p:txBody>
      </p:sp>
      <p:sp>
        <p:nvSpPr>
          <p:cNvPr id="155651" name="Text Box 5"/>
          <p:cNvSpPr txBox="1">
            <a:spLocks noChangeArrowheads="1"/>
          </p:cNvSpPr>
          <p:nvPr/>
        </p:nvSpPr>
        <p:spPr bwMode="auto">
          <a:xfrm>
            <a:off x="2667000" y="6248400"/>
            <a:ext cx="3810000" cy="396875"/>
          </a:xfrm>
          <a:prstGeom prst="rect">
            <a:avLst/>
          </a:prstGeom>
          <a:noFill/>
          <a:ln w="9525">
            <a:noFill/>
            <a:miter lim="800000"/>
            <a:headEnd/>
            <a:tailEnd/>
          </a:ln>
        </p:spPr>
        <p:txBody>
          <a:bodyPr>
            <a:spAutoFit/>
          </a:bodyPr>
          <a:lstStyle/>
          <a:p>
            <a:pPr>
              <a:spcBef>
                <a:spcPct val="0"/>
              </a:spcBef>
            </a:pPr>
            <a:r>
              <a:rPr lang="en-US">
                <a:solidFill>
                  <a:schemeClr val="bg1"/>
                </a:solidFill>
              </a:rPr>
              <a:t>Figure from Symons</a:t>
            </a:r>
            <a:r>
              <a:rPr lang="en-US" i="1">
                <a:solidFill>
                  <a:schemeClr val="bg1"/>
                </a:solidFill>
              </a:rPr>
              <a:t> </a:t>
            </a:r>
            <a:r>
              <a:rPr lang="en-US">
                <a:solidFill>
                  <a:schemeClr val="bg1"/>
                </a:solidFill>
              </a:rPr>
              <a:t>(1888)</a:t>
            </a:r>
            <a:endParaRPr lang="en-US" sz="2400">
              <a:solidFill>
                <a:schemeClr val="bg1"/>
              </a:solidFill>
            </a:endParaRPr>
          </a:p>
        </p:txBody>
      </p:sp>
      <p:pic>
        <p:nvPicPr>
          <p:cNvPr id="155652" name="Picture 6" descr="KrakatauSunset"/>
          <p:cNvPicPr>
            <a:picLocks noChangeAspect="1" noChangeArrowheads="1"/>
          </p:cNvPicPr>
          <p:nvPr/>
        </p:nvPicPr>
        <p:blipFill>
          <a:blip r:embed="rId3" cstate="print"/>
          <a:srcRect/>
          <a:stretch>
            <a:fillRect/>
          </a:stretch>
        </p:blipFill>
        <p:spPr bwMode="auto">
          <a:xfrm>
            <a:off x="987425" y="1447800"/>
            <a:ext cx="7318375" cy="4708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7730.JPG"/>
          <p:cNvPicPr>
            <a:picLocks noChangeAspect="1"/>
          </p:cNvPicPr>
          <p:nvPr/>
        </p:nvPicPr>
        <p:blipFill>
          <a:blip r:embed="rId3" cstate="print"/>
          <a:stretch>
            <a:fillRect/>
          </a:stretch>
        </p:blipFill>
        <p:spPr>
          <a:xfrm>
            <a:off x="304800" y="228600"/>
            <a:ext cx="8534400" cy="6400800"/>
          </a:xfrm>
          <a:prstGeom prst="rect">
            <a:avLst/>
          </a:prstGeom>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ext Box 2"/>
          <p:cNvSpPr txBox="1">
            <a:spLocks noChangeArrowheads="1"/>
          </p:cNvSpPr>
          <p:nvPr/>
        </p:nvSpPr>
        <p:spPr bwMode="auto">
          <a:xfrm>
            <a:off x="457200" y="1219200"/>
            <a:ext cx="2743200" cy="4339650"/>
          </a:xfrm>
          <a:prstGeom prst="rect">
            <a:avLst/>
          </a:prstGeom>
          <a:noFill/>
          <a:ln w="9525">
            <a:noFill/>
            <a:miter lim="800000"/>
            <a:headEnd/>
            <a:tailEnd/>
          </a:ln>
        </p:spPr>
        <p:txBody>
          <a:bodyPr>
            <a:spAutoFit/>
          </a:bodyPr>
          <a:lstStyle/>
          <a:p>
            <a:r>
              <a:rPr lang="en-US" altLang="ja-JP" sz="2400" dirty="0" smtClean="0"/>
              <a:t>“Despair”</a:t>
            </a:r>
            <a:endParaRPr lang="en-US" altLang="ja-JP" sz="2400" dirty="0"/>
          </a:p>
          <a:p>
            <a:r>
              <a:rPr lang="en-US" sz="2400" dirty="0" err="1"/>
              <a:t>Edvard</a:t>
            </a:r>
            <a:r>
              <a:rPr lang="en-US" sz="2400" dirty="0"/>
              <a:t> Munch</a:t>
            </a:r>
          </a:p>
          <a:p>
            <a:endParaRPr lang="en-US" sz="2400" dirty="0"/>
          </a:p>
          <a:p>
            <a:r>
              <a:rPr lang="en-US" sz="2400" dirty="0"/>
              <a:t>Painted in </a:t>
            </a:r>
            <a:r>
              <a:rPr lang="en-US" sz="2400" dirty="0" smtClean="0"/>
              <a:t>1892 </a:t>
            </a:r>
            <a:r>
              <a:rPr lang="en-US" sz="2400" dirty="0"/>
              <a:t>based on </a:t>
            </a:r>
            <a:r>
              <a:rPr lang="en-US" sz="2400" dirty="0" smtClean="0"/>
              <a:t>Munch’</a:t>
            </a:r>
            <a:r>
              <a:rPr lang="en-US" altLang="ja-JP" sz="2400" dirty="0" smtClean="0"/>
              <a:t>s </a:t>
            </a:r>
            <a:r>
              <a:rPr lang="en-US" altLang="ja-JP" sz="2400" dirty="0"/>
              <a:t>memory of the brilliant sunsets following the 1883 Krakatau eruption.</a:t>
            </a:r>
            <a:endParaRPr lang="en-US" sz="2400" dirty="0"/>
          </a:p>
        </p:txBody>
      </p:sp>
      <p:sp>
        <p:nvSpPr>
          <p:cNvPr id="5" name="TextBox 4"/>
          <p:cNvSpPr txBox="1"/>
          <p:nvPr/>
        </p:nvSpPr>
        <p:spPr>
          <a:xfrm>
            <a:off x="1828800" y="6596390"/>
            <a:ext cx="4038600" cy="261610"/>
          </a:xfrm>
          <a:prstGeom prst="rect">
            <a:avLst/>
          </a:prstGeom>
          <a:noFill/>
        </p:spPr>
        <p:txBody>
          <a:bodyPr wrap="square" rtlCol="0">
            <a:spAutoFit/>
          </a:bodyPr>
          <a:lstStyle/>
          <a:p>
            <a:r>
              <a:rPr lang="en-US" sz="1100" dirty="0" smtClean="0">
                <a:solidFill>
                  <a:schemeClr val="bg1"/>
                </a:solidFill>
              </a:rPr>
              <a:t>http://commons.wikimedia.org/wiki/File:Fortvivlan.jpg</a:t>
            </a:r>
            <a:endParaRPr lang="en-US" sz="1100" dirty="0">
              <a:solidFill>
                <a:schemeClr val="bg1"/>
              </a:solidFill>
            </a:endParaRPr>
          </a:p>
        </p:txBody>
      </p:sp>
      <p:pic>
        <p:nvPicPr>
          <p:cNvPr id="364548" name="Picture 4" descr="http://upload.wikimedia.org/wikipedia/commons/d/d7/Fortvivlan.jpg"/>
          <p:cNvPicPr>
            <a:picLocks noChangeAspect="1" noChangeArrowheads="1"/>
          </p:cNvPicPr>
          <p:nvPr/>
        </p:nvPicPr>
        <p:blipFill>
          <a:blip r:embed="rId3" cstate="print"/>
          <a:srcRect/>
          <a:stretch>
            <a:fillRect/>
          </a:stretch>
        </p:blipFill>
        <p:spPr bwMode="auto">
          <a:xfrm>
            <a:off x="4038600" y="152400"/>
            <a:ext cx="4691787" cy="6400800"/>
          </a:xfrm>
          <a:prstGeom prst="rect">
            <a:avLst/>
          </a:prstGeom>
          <a:noFill/>
        </p:spPr>
      </p:pic>
    </p:spTree>
  </p:cSld>
  <p:clrMapOvr>
    <a:masterClrMapping/>
  </p:clrMapOvr>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ext Box 2"/>
          <p:cNvSpPr txBox="1">
            <a:spLocks noChangeArrowheads="1"/>
          </p:cNvSpPr>
          <p:nvPr/>
        </p:nvSpPr>
        <p:spPr bwMode="auto">
          <a:xfrm>
            <a:off x="457200" y="1219200"/>
            <a:ext cx="2743200" cy="4339650"/>
          </a:xfrm>
          <a:prstGeom prst="rect">
            <a:avLst/>
          </a:prstGeom>
          <a:noFill/>
          <a:ln w="9525">
            <a:noFill/>
            <a:miter lim="800000"/>
            <a:headEnd/>
            <a:tailEnd/>
          </a:ln>
        </p:spPr>
        <p:txBody>
          <a:bodyPr>
            <a:spAutoFit/>
          </a:bodyPr>
          <a:lstStyle/>
          <a:p>
            <a:r>
              <a:rPr lang="en-US" altLang="ja-JP" sz="2400" dirty="0" smtClean="0"/>
              <a:t>“Anxiety”</a:t>
            </a:r>
            <a:endParaRPr lang="en-US" altLang="ja-JP" sz="2400" dirty="0"/>
          </a:p>
          <a:p>
            <a:r>
              <a:rPr lang="en-US" sz="2400" dirty="0" err="1"/>
              <a:t>Edvard</a:t>
            </a:r>
            <a:r>
              <a:rPr lang="en-US" sz="2400" dirty="0"/>
              <a:t> Munch</a:t>
            </a:r>
          </a:p>
          <a:p>
            <a:endParaRPr lang="en-US" sz="2400" dirty="0"/>
          </a:p>
          <a:p>
            <a:r>
              <a:rPr lang="en-US" sz="2400" dirty="0"/>
              <a:t>Painted in </a:t>
            </a:r>
            <a:r>
              <a:rPr lang="en-US" sz="2400" dirty="0" smtClean="0"/>
              <a:t>1894 </a:t>
            </a:r>
            <a:r>
              <a:rPr lang="en-US" sz="2400" dirty="0"/>
              <a:t>based on </a:t>
            </a:r>
            <a:r>
              <a:rPr lang="en-US" sz="2400" dirty="0" smtClean="0"/>
              <a:t>Munch’</a:t>
            </a:r>
            <a:r>
              <a:rPr lang="en-US" altLang="ja-JP" sz="2400" dirty="0" smtClean="0"/>
              <a:t>s </a:t>
            </a:r>
            <a:r>
              <a:rPr lang="en-US" altLang="ja-JP" sz="2400" dirty="0"/>
              <a:t>memory of the brilliant sunsets following the 1883 Krakatau eruption.</a:t>
            </a:r>
            <a:endParaRPr lang="en-US" sz="2400" dirty="0"/>
          </a:p>
        </p:txBody>
      </p:sp>
      <p:pic>
        <p:nvPicPr>
          <p:cNvPr id="4" name="Picture 3" descr="edvard-munch-anxiety-787x1024.jpg"/>
          <p:cNvPicPr>
            <a:picLocks noChangeAspect="1"/>
          </p:cNvPicPr>
          <p:nvPr/>
        </p:nvPicPr>
        <p:blipFill>
          <a:blip r:embed="rId3" cstate="print"/>
          <a:stretch>
            <a:fillRect/>
          </a:stretch>
        </p:blipFill>
        <p:spPr>
          <a:xfrm>
            <a:off x="3962400" y="228599"/>
            <a:ext cx="4989576" cy="6492155"/>
          </a:xfrm>
          <a:prstGeom prst="rect">
            <a:avLst/>
          </a:prstGeom>
        </p:spPr>
      </p:pic>
      <p:sp>
        <p:nvSpPr>
          <p:cNvPr id="5" name="TextBox 4"/>
          <p:cNvSpPr txBox="1"/>
          <p:nvPr/>
        </p:nvSpPr>
        <p:spPr>
          <a:xfrm>
            <a:off x="1828800" y="6324600"/>
            <a:ext cx="2133600" cy="461665"/>
          </a:xfrm>
          <a:prstGeom prst="rect">
            <a:avLst/>
          </a:prstGeom>
          <a:noFill/>
        </p:spPr>
        <p:txBody>
          <a:bodyPr wrap="square" rtlCol="0">
            <a:spAutoFit/>
          </a:bodyPr>
          <a:lstStyle/>
          <a:p>
            <a:r>
              <a:rPr lang="en-US" sz="1200" dirty="0" smtClean="0">
                <a:solidFill>
                  <a:schemeClr val="bg1"/>
                </a:solidFill>
              </a:rPr>
              <a:t>http://imgkid.com/edvard-munch-anxiety.shtml</a:t>
            </a:r>
            <a:endParaRPr lang="en-US" sz="1200" dirty="0">
              <a:solidFill>
                <a:schemeClr val="bg1"/>
              </a:solidFill>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DSCN1514"/>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4819" name="Text Box 3"/>
          <p:cNvSpPr txBox="1">
            <a:spLocks noChangeArrowheads="1"/>
          </p:cNvSpPr>
          <p:nvPr/>
        </p:nvSpPr>
        <p:spPr bwMode="auto">
          <a:xfrm>
            <a:off x="4953000" y="381000"/>
            <a:ext cx="3962400" cy="457200"/>
          </a:xfrm>
          <a:prstGeom prst="rect">
            <a:avLst/>
          </a:prstGeom>
          <a:noFill/>
          <a:ln w="9525">
            <a:noFill/>
            <a:miter lim="800000"/>
            <a:headEnd/>
            <a:tailEnd/>
          </a:ln>
        </p:spPr>
        <p:txBody>
          <a:bodyPr>
            <a:spAutoFit/>
          </a:bodyPr>
          <a:lstStyle/>
          <a:p>
            <a:r>
              <a:rPr lang="en-US" sz="2400"/>
              <a:t>Mt. Erebus, Oct. 3, 2004</a:t>
            </a:r>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ext Box 2"/>
          <p:cNvSpPr txBox="1">
            <a:spLocks noChangeArrowheads="1"/>
          </p:cNvSpPr>
          <p:nvPr/>
        </p:nvSpPr>
        <p:spPr bwMode="auto">
          <a:xfrm>
            <a:off x="457200" y="1219200"/>
            <a:ext cx="2743200" cy="4339650"/>
          </a:xfrm>
          <a:prstGeom prst="rect">
            <a:avLst/>
          </a:prstGeom>
          <a:noFill/>
          <a:ln w="9525">
            <a:noFill/>
            <a:miter lim="800000"/>
            <a:headEnd/>
            <a:tailEnd/>
          </a:ln>
        </p:spPr>
        <p:txBody>
          <a:bodyPr>
            <a:spAutoFit/>
          </a:bodyPr>
          <a:lstStyle/>
          <a:p>
            <a:r>
              <a:rPr lang="en-US" altLang="ja-JP" sz="2400" dirty="0" smtClean="0"/>
              <a:t>“The Scream”</a:t>
            </a:r>
            <a:endParaRPr lang="en-US" altLang="ja-JP" sz="2400" dirty="0"/>
          </a:p>
          <a:p>
            <a:r>
              <a:rPr lang="en-US" sz="2400" dirty="0" err="1"/>
              <a:t>Edvard</a:t>
            </a:r>
            <a:r>
              <a:rPr lang="en-US" sz="2400" dirty="0"/>
              <a:t> Munch</a:t>
            </a:r>
          </a:p>
          <a:p>
            <a:endParaRPr lang="en-US" sz="2400" dirty="0"/>
          </a:p>
          <a:p>
            <a:r>
              <a:rPr lang="en-US" sz="2400" dirty="0"/>
              <a:t>Painted in 1893 based on </a:t>
            </a:r>
            <a:r>
              <a:rPr lang="en-US" sz="2400" dirty="0" smtClean="0"/>
              <a:t>Munch’</a:t>
            </a:r>
            <a:r>
              <a:rPr lang="en-US" altLang="ja-JP" sz="2400" dirty="0" smtClean="0"/>
              <a:t>s </a:t>
            </a:r>
            <a:r>
              <a:rPr lang="en-US" altLang="ja-JP" sz="2400" dirty="0"/>
              <a:t>memory of the brilliant sunsets following the 1883 Krakatau eruption.</a:t>
            </a:r>
            <a:endParaRPr lang="en-US" sz="2400" dirty="0"/>
          </a:p>
        </p:txBody>
      </p:sp>
      <p:pic>
        <p:nvPicPr>
          <p:cNvPr id="641026" name="Picture 2" descr="http://upload.wikimedia.org/wikipedia/commons/f/f4/The_Scream.jpg"/>
          <p:cNvPicPr>
            <a:picLocks noChangeAspect="1" noChangeArrowheads="1"/>
          </p:cNvPicPr>
          <p:nvPr/>
        </p:nvPicPr>
        <p:blipFill>
          <a:blip r:embed="rId3" cstate="print"/>
          <a:srcRect r="2926"/>
          <a:stretch>
            <a:fillRect/>
          </a:stretch>
        </p:blipFill>
        <p:spPr bwMode="auto">
          <a:xfrm>
            <a:off x="3935487" y="76200"/>
            <a:ext cx="5056113" cy="6634355"/>
          </a:xfrm>
          <a:prstGeom prst="rect">
            <a:avLst/>
          </a:prstGeom>
          <a:noFill/>
        </p:spPr>
      </p:pic>
      <p:sp>
        <p:nvSpPr>
          <p:cNvPr id="5" name="TextBox 4"/>
          <p:cNvSpPr txBox="1"/>
          <p:nvPr/>
        </p:nvSpPr>
        <p:spPr>
          <a:xfrm>
            <a:off x="1828800" y="6304002"/>
            <a:ext cx="1905000" cy="553998"/>
          </a:xfrm>
          <a:prstGeom prst="rect">
            <a:avLst/>
          </a:prstGeom>
          <a:noFill/>
        </p:spPr>
        <p:txBody>
          <a:bodyPr wrap="square" rtlCol="0">
            <a:spAutoFit/>
          </a:bodyPr>
          <a:lstStyle/>
          <a:p>
            <a:r>
              <a:rPr lang="en-US" sz="1000" dirty="0" smtClean="0">
                <a:solidFill>
                  <a:schemeClr val="bg1"/>
                </a:solidFill>
              </a:rPr>
              <a:t>http://www.ibiblio.org/wm/paint/auth/munch/munch.scream.jpg</a:t>
            </a:r>
            <a:endParaRPr lang="en-US" sz="1000" dirty="0">
              <a:solidFill>
                <a:schemeClr val="bg1"/>
              </a:solidFill>
            </a:endParaRPr>
          </a:p>
        </p:txBody>
      </p:sp>
    </p:spTree>
  </p:cSld>
  <p:clrMapOvr>
    <a:masterClrMapping/>
  </p:clrMapOvr>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ext Box 2"/>
          <p:cNvSpPr txBox="1">
            <a:spLocks noChangeArrowheads="1"/>
          </p:cNvSpPr>
          <p:nvPr/>
        </p:nvSpPr>
        <p:spPr bwMode="auto">
          <a:xfrm>
            <a:off x="457200" y="1219200"/>
            <a:ext cx="2743200" cy="4339650"/>
          </a:xfrm>
          <a:prstGeom prst="rect">
            <a:avLst/>
          </a:prstGeom>
          <a:noFill/>
          <a:ln w="9525">
            <a:noFill/>
            <a:miter lim="800000"/>
            <a:headEnd/>
            <a:tailEnd/>
          </a:ln>
        </p:spPr>
        <p:txBody>
          <a:bodyPr>
            <a:spAutoFit/>
          </a:bodyPr>
          <a:lstStyle/>
          <a:p>
            <a:r>
              <a:rPr lang="en-US" altLang="ja-JP" sz="2400" dirty="0" smtClean="0"/>
              <a:t>“The Scream”</a:t>
            </a:r>
            <a:endParaRPr lang="en-US" altLang="ja-JP" sz="2400" dirty="0"/>
          </a:p>
          <a:p>
            <a:r>
              <a:rPr lang="en-US" sz="2400" dirty="0" err="1"/>
              <a:t>Edvard</a:t>
            </a:r>
            <a:r>
              <a:rPr lang="en-US" sz="2400" dirty="0"/>
              <a:t> Munch</a:t>
            </a:r>
          </a:p>
          <a:p>
            <a:endParaRPr lang="en-US" sz="2400" dirty="0"/>
          </a:p>
          <a:p>
            <a:r>
              <a:rPr lang="en-US" sz="2400" dirty="0"/>
              <a:t>Painted in </a:t>
            </a:r>
            <a:r>
              <a:rPr lang="en-US" sz="2400" dirty="0" smtClean="0"/>
              <a:t>1910 </a:t>
            </a:r>
            <a:r>
              <a:rPr lang="en-US" sz="2400" dirty="0"/>
              <a:t>based on </a:t>
            </a:r>
            <a:r>
              <a:rPr lang="en-US" sz="2400" dirty="0" smtClean="0"/>
              <a:t>Munch’</a:t>
            </a:r>
            <a:r>
              <a:rPr lang="en-US" altLang="ja-JP" sz="2400" dirty="0" smtClean="0"/>
              <a:t>s </a:t>
            </a:r>
            <a:r>
              <a:rPr lang="en-US" altLang="ja-JP" sz="2400" dirty="0"/>
              <a:t>memory of the brilliant sunsets following the 1883 Krakatau eruption.</a:t>
            </a:r>
            <a:endParaRPr lang="en-US" sz="2400" dirty="0"/>
          </a:p>
        </p:txBody>
      </p:sp>
      <p:sp>
        <p:nvSpPr>
          <p:cNvPr id="5" name="TextBox 4"/>
          <p:cNvSpPr txBox="1"/>
          <p:nvPr/>
        </p:nvSpPr>
        <p:spPr>
          <a:xfrm>
            <a:off x="1828800" y="6400800"/>
            <a:ext cx="1828800" cy="400110"/>
          </a:xfrm>
          <a:prstGeom prst="rect">
            <a:avLst/>
          </a:prstGeom>
          <a:noFill/>
        </p:spPr>
        <p:txBody>
          <a:bodyPr wrap="square" rtlCol="0">
            <a:spAutoFit/>
          </a:bodyPr>
          <a:lstStyle/>
          <a:p>
            <a:endParaRPr lang="en-US" dirty="0"/>
          </a:p>
        </p:txBody>
      </p:sp>
      <p:sp>
        <p:nvSpPr>
          <p:cNvPr id="6" name="TextBox 5"/>
          <p:cNvSpPr txBox="1"/>
          <p:nvPr/>
        </p:nvSpPr>
        <p:spPr>
          <a:xfrm>
            <a:off x="152400" y="6356289"/>
            <a:ext cx="3657600" cy="400110"/>
          </a:xfrm>
          <a:prstGeom prst="rect">
            <a:avLst/>
          </a:prstGeom>
          <a:solidFill>
            <a:srgbClr val="C00000"/>
          </a:solidFill>
        </p:spPr>
        <p:txBody>
          <a:bodyPr wrap="square" rtlCol="0">
            <a:spAutoFit/>
          </a:bodyPr>
          <a:lstStyle/>
          <a:p>
            <a:r>
              <a:rPr lang="en-US" sz="1000" dirty="0" smtClean="0">
                <a:solidFill>
                  <a:schemeClr val="bg1"/>
                </a:solidFill>
              </a:rPr>
              <a:t>http://en.wikipedia.org/wiki/The_Scream#/media/File:Edvard_Munch_-_The_Scream_-_Google_Art_Project.jpg</a:t>
            </a:r>
            <a:endParaRPr lang="en-US" sz="1000" dirty="0">
              <a:solidFill>
                <a:schemeClr val="bg1"/>
              </a:solidFill>
            </a:endParaRPr>
          </a:p>
        </p:txBody>
      </p:sp>
      <p:pic>
        <p:nvPicPr>
          <p:cNvPr id="11" name="Picture 10" descr="Scream2.jpg"/>
          <p:cNvPicPr>
            <a:picLocks noChangeAspect="1"/>
          </p:cNvPicPr>
          <p:nvPr/>
        </p:nvPicPr>
        <p:blipFill>
          <a:blip r:embed="rId3" cstate="print"/>
          <a:stretch>
            <a:fillRect/>
          </a:stretch>
        </p:blipFill>
        <p:spPr>
          <a:xfrm>
            <a:off x="3810000" y="152400"/>
            <a:ext cx="5189566" cy="6553200"/>
          </a:xfrm>
          <a:prstGeom prst="rect">
            <a:avLst/>
          </a:prstGeom>
          <a:ln>
            <a:noFill/>
          </a:ln>
        </p:spPr>
      </p:pic>
    </p:spTree>
  </p:cSld>
  <p:clrMapOvr>
    <a:masterClrMapping/>
  </p:clrMapOvr>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6674" name="Text Box 2"/>
          <p:cNvSpPr txBox="1">
            <a:spLocks noChangeArrowheads="1"/>
          </p:cNvSpPr>
          <p:nvPr/>
        </p:nvSpPr>
        <p:spPr bwMode="auto">
          <a:xfrm>
            <a:off x="457200" y="1219200"/>
            <a:ext cx="2743200" cy="4291013"/>
          </a:xfrm>
          <a:prstGeom prst="rect">
            <a:avLst/>
          </a:prstGeom>
          <a:noFill/>
          <a:ln w="9525">
            <a:noFill/>
            <a:miter lim="800000"/>
            <a:headEnd/>
            <a:tailEnd/>
          </a:ln>
        </p:spPr>
        <p:txBody>
          <a:bodyPr>
            <a:spAutoFit/>
          </a:bodyPr>
          <a:lstStyle/>
          <a:p>
            <a:r>
              <a:rPr lang="ja-JP" altLang="en-US" sz="2400"/>
              <a:t>“</a:t>
            </a:r>
            <a:r>
              <a:rPr lang="en-US" altLang="ja-JP" sz="2400"/>
              <a:t>The Scream</a:t>
            </a:r>
            <a:r>
              <a:rPr lang="ja-JP" altLang="en-US" sz="2400"/>
              <a:t>”</a:t>
            </a:r>
            <a:endParaRPr lang="en-US" altLang="ja-JP" sz="2400"/>
          </a:p>
          <a:p>
            <a:r>
              <a:rPr lang="en-US" sz="2400"/>
              <a:t>Edvard Munch</a:t>
            </a:r>
          </a:p>
          <a:p>
            <a:endParaRPr lang="en-US" sz="2400"/>
          </a:p>
          <a:p>
            <a:r>
              <a:rPr lang="en-US" sz="2400"/>
              <a:t>Painted in 1893 based on Munch</a:t>
            </a:r>
            <a:r>
              <a:rPr lang="ja-JP" altLang="en-US" sz="2400"/>
              <a:t>’</a:t>
            </a:r>
            <a:r>
              <a:rPr lang="en-US" altLang="ja-JP" sz="2400"/>
              <a:t>s memory of the brilliant sunsets following the 1883 Krakatau eruption.</a:t>
            </a:r>
            <a:endParaRPr lang="en-US" sz="2400"/>
          </a:p>
        </p:txBody>
      </p:sp>
      <p:pic>
        <p:nvPicPr>
          <p:cNvPr id="156675" name="Picture 3" descr="Scream2"/>
          <p:cNvPicPr>
            <a:picLocks noChangeAspect="1" noChangeArrowheads="1"/>
          </p:cNvPicPr>
          <p:nvPr/>
        </p:nvPicPr>
        <p:blipFill>
          <a:blip r:embed="rId3" cstate="print">
            <a:lum bright="-6000"/>
          </a:blip>
          <a:srcRect l="6000" t="4485" b="3587"/>
          <a:stretch>
            <a:fillRect/>
          </a:stretch>
        </p:blipFill>
        <p:spPr bwMode="auto">
          <a:xfrm>
            <a:off x="3890963" y="-15875"/>
            <a:ext cx="5253037" cy="68691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descr="VolObsThais2"/>
          <p:cNvPicPr>
            <a:picLocks noChangeAspect="1" noChangeArrowheads="1"/>
          </p:cNvPicPr>
          <p:nvPr/>
        </p:nvPicPr>
        <p:blipFill>
          <a:blip r:embed="rId3" cstate="print"/>
          <a:srcRect b="1863"/>
          <a:stretch>
            <a:fillRect/>
          </a:stretch>
        </p:blipFill>
        <p:spPr bwMode="auto">
          <a:xfrm>
            <a:off x="762000" y="0"/>
            <a:ext cx="7772400" cy="6019800"/>
          </a:xfrm>
          <a:prstGeom prst="rect">
            <a:avLst/>
          </a:prstGeom>
          <a:noFill/>
          <a:ln w="9525">
            <a:noFill/>
            <a:miter lim="800000"/>
            <a:headEnd/>
            <a:tailEnd/>
          </a:ln>
        </p:spPr>
      </p:pic>
      <p:sp>
        <p:nvSpPr>
          <p:cNvPr id="157699" name="Text Box 3"/>
          <p:cNvSpPr txBox="1">
            <a:spLocks noChangeArrowheads="1"/>
          </p:cNvSpPr>
          <p:nvPr/>
        </p:nvSpPr>
        <p:spPr bwMode="auto">
          <a:xfrm>
            <a:off x="2743200" y="6248400"/>
            <a:ext cx="3429000" cy="457200"/>
          </a:xfrm>
          <a:prstGeom prst="rect">
            <a:avLst/>
          </a:prstGeom>
          <a:noFill/>
          <a:ln w="9525">
            <a:noFill/>
            <a:miter lim="800000"/>
            <a:headEnd/>
            <a:tailEnd/>
          </a:ln>
        </p:spPr>
        <p:txBody>
          <a:bodyPr>
            <a:spAutoFit/>
          </a:bodyPr>
          <a:lstStyle/>
          <a:p>
            <a:r>
              <a:rPr lang="en-US" sz="2400" b="1">
                <a:solidFill>
                  <a:schemeClr val="bg1"/>
                </a:solidFill>
              </a:rPr>
              <a:t>Robock (1983)</a:t>
            </a:r>
            <a:endParaRPr lang="en-US" sz="2400">
              <a:solidFill>
                <a:schemeClr val="bg1"/>
              </a:solidFill>
            </a:endParaRPr>
          </a:p>
        </p:txBody>
      </p:sp>
      <p:sp>
        <p:nvSpPr>
          <p:cNvPr id="157700" name="Text Box 4"/>
          <p:cNvSpPr txBox="1">
            <a:spLocks noChangeArrowheads="1"/>
          </p:cNvSpPr>
          <p:nvPr/>
        </p:nvSpPr>
        <p:spPr bwMode="auto">
          <a:xfrm>
            <a:off x="7239000" y="1828800"/>
            <a:ext cx="1219200" cy="336550"/>
          </a:xfrm>
          <a:prstGeom prst="rect">
            <a:avLst/>
          </a:prstGeom>
          <a:noFill/>
          <a:ln w="9525">
            <a:noFill/>
            <a:miter lim="800000"/>
            <a:headEnd/>
            <a:tailEnd/>
          </a:ln>
        </p:spPr>
        <p:txBody>
          <a:bodyPr>
            <a:spAutoFit/>
          </a:bodyPr>
          <a:lstStyle/>
          <a:p>
            <a:r>
              <a:rPr lang="en-US" sz="1600">
                <a:latin typeface="Arial" pitchFamily="34" charset="0"/>
              </a:rPr>
              <a:t>SAGE II, III</a:t>
            </a:r>
            <a:endParaRPr lang="en-US" sz="2400"/>
          </a:p>
        </p:txBody>
      </p:sp>
      <p:sp>
        <p:nvSpPr>
          <p:cNvPr id="157701" name="Text Box 5"/>
          <p:cNvSpPr txBox="1">
            <a:spLocks noChangeArrowheads="1"/>
          </p:cNvSpPr>
          <p:nvPr/>
        </p:nvSpPr>
        <p:spPr bwMode="auto">
          <a:xfrm>
            <a:off x="7346950" y="2571750"/>
            <a:ext cx="533400" cy="244475"/>
          </a:xfrm>
          <a:prstGeom prst="rect">
            <a:avLst/>
          </a:prstGeom>
          <a:solidFill>
            <a:schemeClr val="bg1"/>
          </a:solidFill>
          <a:ln w="9525">
            <a:noFill/>
            <a:miter lim="800000"/>
            <a:headEnd/>
            <a:tailEnd/>
          </a:ln>
        </p:spPr>
        <p:txBody>
          <a:bodyPr lIns="0" tIns="0" rIns="0" bIns="0">
            <a:spAutoFit/>
          </a:bodyPr>
          <a:lstStyle/>
          <a:p>
            <a:r>
              <a:rPr lang="en-US" sz="1600">
                <a:latin typeface="Arial" pitchFamily="34" charset="0"/>
              </a:rPr>
              <a:t>SME</a:t>
            </a:r>
            <a:endParaRPr lang="en-US" sz="2400"/>
          </a:p>
        </p:txBody>
      </p:sp>
      <p:sp>
        <p:nvSpPr>
          <p:cNvPr id="637958" name="Oval 6"/>
          <p:cNvSpPr>
            <a:spLocks noChangeArrowheads="1"/>
          </p:cNvSpPr>
          <p:nvPr/>
        </p:nvSpPr>
        <p:spPr bwMode="auto">
          <a:xfrm rot="-1742888">
            <a:off x="1147763" y="2379663"/>
            <a:ext cx="685800" cy="1066800"/>
          </a:xfrm>
          <a:prstGeom prst="ellipse">
            <a:avLst/>
          </a:prstGeom>
          <a:noFill/>
          <a:ln w="38100">
            <a:solidFill>
              <a:srgbClr val="FF0000"/>
            </a:solidFill>
            <a:round/>
            <a:headEnd/>
            <a:tailEnd/>
          </a:ln>
        </p:spPr>
        <p:txBody>
          <a:bodyPr anchor="ctr">
            <a:spAutoFit/>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79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7958"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descr="DSCN1033"/>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descr="DSCN1496"/>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DSCN1497"/>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descr="DSCN1500"/>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descr="VolObsThais2"/>
          <p:cNvPicPr>
            <a:picLocks noChangeAspect="1" noChangeArrowheads="1"/>
          </p:cNvPicPr>
          <p:nvPr/>
        </p:nvPicPr>
        <p:blipFill>
          <a:blip r:embed="rId3" cstate="print"/>
          <a:srcRect b="1863"/>
          <a:stretch>
            <a:fillRect/>
          </a:stretch>
        </p:blipFill>
        <p:spPr bwMode="auto">
          <a:xfrm>
            <a:off x="762000" y="0"/>
            <a:ext cx="7772400" cy="6019800"/>
          </a:xfrm>
          <a:prstGeom prst="rect">
            <a:avLst/>
          </a:prstGeom>
          <a:noFill/>
          <a:ln w="9525">
            <a:noFill/>
            <a:miter lim="800000"/>
            <a:headEnd/>
            <a:tailEnd/>
          </a:ln>
        </p:spPr>
      </p:pic>
      <p:sp>
        <p:nvSpPr>
          <p:cNvPr id="162819" name="Text Box 3"/>
          <p:cNvSpPr txBox="1">
            <a:spLocks noChangeArrowheads="1"/>
          </p:cNvSpPr>
          <p:nvPr/>
        </p:nvSpPr>
        <p:spPr bwMode="auto">
          <a:xfrm>
            <a:off x="2819400" y="6248400"/>
            <a:ext cx="3429000" cy="457200"/>
          </a:xfrm>
          <a:prstGeom prst="rect">
            <a:avLst/>
          </a:prstGeom>
          <a:noFill/>
          <a:ln w="9525">
            <a:noFill/>
            <a:miter lim="800000"/>
            <a:headEnd/>
            <a:tailEnd/>
          </a:ln>
        </p:spPr>
        <p:txBody>
          <a:bodyPr>
            <a:spAutoFit/>
          </a:bodyPr>
          <a:lstStyle/>
          <a:p>
            <a:r>
              <a:rPr lang="en-US" sz="2400" b="1">
                <a:solidFill>
                  <a:schemeClr val="bg1"/>
                </a:solidFill>
              </a:rPr>
              <a:t>Robock (1983)</a:t>
            </a:r>
            <a:endParaRPr lang="en-US" sz="2400">
              <a:solidFill>
                <a:schemeClr val="bg1"/>
              </a:solidFill>
            </a:endParaRPr>
          </a:p>
        </p:txBody>
      </p:sp>
      <p:sp>
        <p:nvSpPr>
          <p:cNvPr id="162820" name="Text Box 4"/>
          <p:cNvSpPr txBox="1">
            <a:spLocks noChangeArrowheads="1"/>
          </p:cNvSpPr>
          <p:nvPr/>
        </p:nvSpPr>
        <p:spPr bwMode="auto">
          <a:xfrm>
            <a:off x="7239000" y="1828800"/>
            <a:ext cx="1219200" cy="336550"/>
          </a:xfrm>
          <a:prstGeom prst="rect">
            <a:avLst/>
          </a:prstGeom>
          <a:noFill/>
          <a:ln w="9525">
            <a:noFill/>
            <a:miter lim="800000"/>
            <a:headEnd/>
            <a:tailEnd/>
          </a:ln>
        </p:spPr>
        <p:txBody>
          <a:bodyPr>
            <a:spAutoFit/>
          </a:bodyPr>
          <a:lstStyle/>
          <a:p>
            <a:r>
              <a:rPr lang="en-US" sz="1600">
                <a:latin typeface="Arial" pitchFamily="34" charset="0"/>
              </a:rPr>
              <a:t>SAGE II, III</a:t>
            </a:r>
            <a:endParaRPr lang="en-US" sz="2400"/>
          </a:p>
        </p:txBody>
      </p:sp>
      <p:sp>
        <p:nvSpPr>
          <p:cNvPr id="162821" name="Text Box 5"/>
          <p:cNvSpPr txBox="1">
            <a:spLocks noChangeArrowheads="1"/>
          </p:cNvSpPr>
          <p:nvPr/>
        </p:nvSpPr>
        <p:spPr bwMode="auto">
          <a:xfrm>
            <a:off x="7346950" y="2571750"/>
            <a:ext cx="533400" cy="244475"/>
          </a:xfrm>
          <a:prstGeom prst="rect">
            <a:avLst/>
          </a:prstGeom>
          <a:solidFill>
            <a:schemeClr val="bg1"/>
          </a:solidFill>
          <a:ln w="9525">
            <a:noFill/>
            <a:miter lim="800000"/>
            <a:headEnd/>
            <a:tailEnd/>
          </a:ln>
        </p:spPr>
        <p:txBody>
          <a:bodyPr lIns="0" tIns="0" rIns="0" bIns="0">
            <a:spAutoFit/>
          </a:bodyPr>
          <a:lstStyle/>
          <a:p>
            <a:r>
              <a:rPr lang="en-US" sz="1600">
                <a:latin typeface="Arial" pitchFamily="34" charset="0"/>
              </a:rPr>
              <a:t>SME</a:t>
            </a:r>
            <a:endParaRPr lang="en-US" sz="2400"/>
          </a:p>
        </p:txBody>
      </p:sp>
      <p:sp>
        <p:nvSpPr>
          <p:cNvPr id="643078" name="Oval 6"/>
          <p:cNvSpPr>
            <a:spLocks noChangeArrowheads="1"/>
          </p:cNvSpPr>
          <p:nvPr/>
        </p:nvSpPr>
        <p:spPr bwMode="auto">
          <a:xfrm rot="2983337">
            <a:off x="5938838" y="2990850"/>
            <a:ext cx="685800" cy="1257300"/>
          </a:xfrm>
          <a:prstGeom prst="ellipse">
            <a:avLst/>
          </a:prstGeom>
          <a:noFill/>
          <a:ln w="38100">
            <a:solidFill>
              <a:srgbClr val="00FF00"/>
            </a:solidFill>
            <a:round/>
            <a:headEnd/>
            <a:tailEnd/>
          </a:ln>
        </p:spPr>
        <p:txBody>
          <a:bodyPr anchor="ctr">
            <a:spAutoFit/>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30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3078"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descr="DSCN0780"/>
          <p:cNvPicPr>
            <a:picLocks noChangeAspect="1" noChangeArrowheads="1"/>
          </p:cNvPicPr>
          <p:nvPr/>
        </p:nvPicPr>
        <p:blipFill>
          <a:blip r:embed="rId3" cstate="print"/>
          <a:srcRect/>
          <a:stretch>
            <a:fillRect/>
          </a:stretch>
        </p:blipFill>
        <p:spPr bwMode="auto">
          <a:xfrm>
            <a:off x="304800" y="228600"/>
            <a:ext cx="8534400" cy="6400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0" y="0"/>
            <a:ext cx="9144000" cy="1752600"/>
          </a:xfrm>
          <a:prstGeom prst="rect">
            <a:avLst/>
          </a:prstGeom>
          <a:solidFill>
            <a:srgbClr val="99CCFF"/>
          </a:solidFill>
          <a:ln w="9525">
            <a:noFill/>
            <a:miter lim="800000"/>
            <a:headEnd/>
            <a:tailEnd/>
          </a:ln>
        </p:spPr>
        <p:txBody>
          <a:bodyPr anchor="ctr">
            <a:spAutoFit/>
          </a:bodyPr>
          <a:lstStyle/>
          <a:p>
            <a:endParaRPr lang="en-US"/>
          </a:p>
        </p:txBody>
      </p:sp>
      <p:grpSp>
        <p:nvGrpSpPr>
          <p:cNvPr id="2" name="Group 3"/>
          <p:cNvGrpSpPr>
            <a:grpSpLocks/>
          </p:cNvGrpSpPr>
          <p:nvPr/>
        </p:nvGrpSpPr>
        <p:grpSpPr bwMode="auto">
          <a:xfrm>
            <a:off x="0" y="0"/>
            <a:ext cx="9144000" cy="4283075"/>
            <a:chOff x="0" y="0"/>
            <a:chExt cx="5760" cy="2698"/>
          </a:xfrm>
        </p:grpSpPr>
        <p:sp>
          <p:nvSpPr>
            <p:cNvPr id="35997" name="Rectangle 4"/>
            <p:cNvSpPr>
              <a:spLocks noChangeArrowheads="1"/>
            </p:cNvSpPr>
            <p:nvPr/>
          </p:nvSpPr>
          <p:spPr bwMode="auto">
            <a:xfrm>
              <a:off x="0" y="0"/>
              <a:ext cx="5760" cy="1104"/>
            </a:xfrm>
            <a:prstGeom prst="rect">
              <a:avLst/>
            </a:prstGeom>
            <a:solidFill>
              <a:srgbClr val="99CCFF"/>
            </a:solidFill>
            <a:ln w="9525">
              <a:noFill/>
              <a:miter lim="800000"/>
              <a:headEnd/>
              <a:tailEnd/>
            </a:ln>
          </p:spPr>
          <p:txBody>
            <a:bodyPr anchor="ctr">
              <a:spAutoFit/>
            </a:bodyPr>
            <a:lstStyle/>
            <a:p>
              <a:endParaRPr lang="en-US"/>
            </a:p>
          </p:txBody>
        </p:sp>
        <p:sp>
          <p:nvSpPr>
            <p:cNvPr id="35998" name="Freeform 5" descr="50%"/>
            <p:cNvSpPr>
              <a:spLocks/>
            </p:cNvSpPr>
            <p:nvPr/>
          </p:nvSpPr>
          <p:spPr bwMode="auto">
            <a:xfrm>
              <a:off x="192" y="864"/>
              <a:ext cx="5112" cy="1834"/>
            </a:xfrm>
            <a:custGeom>
              <a:avLst/>
              <a:gdLst>
                <a:gd name="T0" fmla="*/ 6854 w 4928"/>
                <a:gd name="T1" fmla="*/ 162 h 1834"/>
                <a:gd name="T2" fmla="*/ 6509 w 4928"/>
                <a:gd name="T3" fmla="*/ 210 h 1834"/>
                <a:gd name="T4" fmla="*/ 6243 w 4928"/>
                <a:gd name="T5" fmla="*/ 202 h 1834"/>
                <a:gd name="T6" fmla="*/ 6065 w 4928"/>
                <a:gd name="T7" fmla="*/ 170 h 1834"/>
                <a:gd name="T8" fmla="*/ 5651 w 4928"/>
                <a:gd name="T9" fmla="*/ 162 h 1834"/>
                <a:gd name="T10" fmla="*/ 4874 w 4928"/>
                <a:gd name="T11" fmla="*/ 122 h 1834"/>
                <a:gd name="T12" fmla="*/ 2594 w 4928"/>
                <a:gd name="T13" fmla="*/ 106 h 1834"/>
                <a:gd name="T14" fmla="*/ 2214 w 4928"/>
                <a:gd name="T15" fmla="*/ 82 h 1834"/>
                <a:gd name="T16" fmla="*/ 1961 w 4928"/>
                <a:gd name="T17" fmla="*/ 50 h 1834"/>
                <a:gd name="T18" fmla="*/ 1501 w 4928"/>
                <a:gd name="T19" fmla="*/ 42 h 1834"/>
                <a:gd name="T20" fmla="*/ 679 w 4928"/>
                <a:gd name="T21" fmla="*/ 18 h 1834"/>
                <a:gd name="T22" fmla="*/ 222 w 4928"/>
                <a:gd name="T23" fmla="*/ 90 h 1834"/>
                <a:gd name="T24" fmla="*/ 57 w 4928"/>
                <a:gd name="T25" fmla="*/ 178 h 1834"/>
                <a:gd name="T26" fmla="*/ 0 w 4928"/>
                <a:gd name="T27" fmla="*/ 314 h 1834"/>
                <a:gd name="T28" fmla="*/ 77 w 4928"/>
                <a:gd name="T29" fmla="*/ 562 h 1834"/>
                <a:gd name="T30" fmla="*/ 89 w 4928"/>
                <a:gd name="T31" fmla="*/ 586 h 1834"/>
                <a:gd name="T32" fmla="*/ 379 w 4928"/>
                <a:gd name="T33" fmla="*/ 650 h 1834"/>
                <a:gd name="T34" fmla="*/ 934 w 4928"/>
                <a:gd name="T35" fmla="*/ 722 h 1834"/>
                <a:gd name="T36" fmla="*/ 1068 w 4928"/>
                <a:gd name="T37" fmla="*/ 826 h 1834"/>
                <a:gd name="T38" fmla="*/ 1069 w 4928"/>
                <a:gd name="T39" fmla="*/ 1058 h 1834"/>
                <a:gd name="T40" fmla="*/ 1089 w 4928"/>
                <a:gd name="T41" fmla="*/ 1090 h 1834"/>
                <a:gd name="T42" fmla="*/ 1103 w 4928"/>
                <a:gd name="T43" fmla="*/ 1114 h 1834"/>
                <a:gd name="T44" fmla="*/ 1123 w 4928"/>
                <a:gd name="T45" fmla="*/ 1178 h 1834"/>
                <a:gd name="T46" fmla="*/ 1135 w 4928"/>
                <a:gd name="T47" fmla="*/ 1210 h 1834"/>
                <a:gd name="T48" fmla="*/ 1190 w 4928"/>
                <a:gd name="T49" fmla="*/ 1498 h 1834"/>
                <a:gd name="T50" fmla="*/ 1249 w 4928"/>
                <a:gd name="T51" fmla="*/ 1818 h 1834"/>
                <a:gd name="T52" fmla="*/ 1357 w 4928"/>
                <a:gd name="T53" fmla="*/ 1816 h 1834"/>
                <a:gd name="T54" fmla="*/ 1419 w 4928"/>
                <a:gd name="T55" fmla="*/ 1812 h 1834"/>
                <a:gd name="T56" fmla="*/ 1427 w 4928"/>
                <a:gd name="T57" fmla="*/ 1720 h 1834"/>
                <a:gd name="T58" fmla="*/ 1444 w 4928"/>
                <a:gd name="T59" fmla="*/ 1604 h 1834"/>
                <a:gd name="T60" fmla="*/ 1468 w 4928"/>
                <a:gd name="T61" fmla="*/ 1562 h 1834"/>
                <a:gd name="T62" fmla="*/ 1492 w 4928"/>
                <a:gd name="T63" fmla="*/ 1514 h 1834"/>
                <a:gd name="T64" fmla="*/ 1515 w 4928"/>
                <a:gd name="T65" fmla="*/ 1466 h 1834"/>
                <a:gd name="T66" fmla="*/ 1646 w 4928"/>
                <a:gd name="T67" fmla="*/ 866 h 1834"/>
                <a:gd name="T68" fmla="*/ 1780 w 4928"/>
                <a:gd name="T69" fmla="*/ 778 h 1834"/>
                <a:gd name="T70" fmla="*/ 1846 w 4928"/>
                <a:gd name="T71" fmla="*/ 762 h 1834"/>
                <a:gd name="T72" fmla="*/ 1961 w 4928"/>
                <a:gd name="T73" fmla="*/ 730 h 1834"/>
                <a:gd name="T74" fmla="*/ 2259 w 4928"/>
                <a:gd name="T75" fmla="*/ 722 h 1834"/>
                <a:gd name="T76" fmla="*/ 3182 w 4928"/>
                <a:gd name="T77" fmla="*/ 714 h 1834"/>
                <a:gd name="T78" fmla="*/ 3395 w 4928"/>
                <a:gd name="T79" fmla="*/ 690 h 1834"/>
                <a:gd name="T80" fmla="*/ 4139 w 4928"/>
                <a:gd name="T81" fmla="*/ 682 h 1834"/>
                <a:gd name="T82" fmla="*/ 4730 w 4928"/>
                <a:gd name="T83" fmla="*/ 738 h 1834"/>
                <a:gd name="T84" fmla="*/ 5297 w 4928"/>
                <a:gd name="T85" fmla="*/ 722 h 1834"/>
                <a:gd name="T86" fmla="*/ 5732 w 4928"/>
                <a:gd name="T87" fmla="*/ 714 h 1834"/>
                <a:gd name="T88" fmla="*/ 5877 w 4928"/>
                <a:gd name="T89" fmla="*/ 690 h 1834"/>
                <a:gd name="T90" fmla="*/ 6720 w 4928"/>
                <a:gd name="T91" fmla="*/ 698 h 183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928"/>
                <a:gd name="T139" fmla="*/ 0 h 1834"/>
                <a:gd name="T140" fmla="*/ 4928 w 4928"/>
                <a:gd name="T141" fmla="*/ 1834 h 183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928" h="1834">
                  <a:moveTo>
                    <a:pt x="4928" y="162"/>
                  </a:moveTo>
                  <a:cubicBezTo>
                    <a:pt x="4843" y="173"/>
                    <a:pt x="4766" y="200"/>
                    <a:pt x="4680" y="210"/>
                  </a:cubicBezTo>
                  <a:cubicBezTo>
                    <a:pt x="4616" y="207"/>
                    <a:pt x="4552" y="207"/>
                    <a:pt x="4488" y="202"/>
                  </a:cubicBezTo>
                  <a:cubicBezTo>
                    <a:pt x="4445" y="199"/>
                    <a:pt x="4402" y="172"/>
                    <a:pt x="4360" y="170"/>
                  </a:cubicBezTo>
                  <a:cubicBezTo>
                    <a:pt x="4261" y="165"/>
                    <a:pt x="4163" y="165"/>
                    <a:pt x="4064" y="162"/>
                  </a:cubicBezTo>
                  <a:cubicBezTo>
                    <a:pt x="3876" y="143"/>
                    <a:pt x="3694" y="129"/>
                    <a:pt x="3504" y="122"/>
                  </a:cubicBezTo>
                  <a:cubicBezTo>
                    <a:pt x="2955" y="128"/>
                    <a:pt x="2412" y="119"/>
                    <a:pt x="1864" y="106"/>
                  </a:cubicBezTo>
                  <a:cubicBezTo>
                    <a:pt x="1748" y="83"/>
                    <a:pt x="1838" y="99"/>
                    <a:pt x="1592" y="82"/>
                  </a:cubicBezTo>
                  <a:cubicBezTo>
                    <a:pt x="1530" y="78"/>
                    <a:pt x="1470" y="53"/>
                    <a:pt x="1408" y="50"/>
                  </a:cubicBezTo>
                  <a:cubicBezTo>
                    <a:pt x="1299" y="45"/>
                    <a:pt x="1189" y="45"/>
                    <a:pt x="1080" y="42"/>
                  </a:cubicBezTo>
                  <a:cubicBezTo>
                    <a:pt x="870" y="21"/>
                    <a:pt x="744" y="22"/>
                    <a:pt x="488" y="18"/>
                  </a:cubicBezTo>
                  <a:cubicBezTo>
                    <a:pt x="346" y="0"/>
                    <a:pt x="266" y="8"/>
                    <a:pt x="160" y="90"/>
                  </a:cubicBezTo>
                  <a:cubicBezTo>
                    <a:pt x="120" y="121"/>
                    <a:pt x="76" y="142"/>
                    <a:pt x="40" y="178"/>
                  </a:cubicBezTo>
                  <a:cubicBezTo>
                    <a:pt x="25" y="224"/>
                    <a:pt x="9" y="267"/>
                    <a:pt x="0" y="314"/>
                  </a:cubicBezTo>
                  <a:cubicBezTo>
                    <a:pt x="7" y="405"/>
                    <a:pt x="16" y="482"/>
                    <a:pt x="56" y="562"/>
                  </a:cubicBezTo>
                  <a:cubicBezTo>
                    <a:pt x="60" y="570"/>
                    <a:pt x="58" y="580"/>
                    <a:pt x="64" y="586"/>
                  </a:cubicBezTo>
                  <a:cubicBezTo>
                    <a:pt x="118" y="640"/>
                    <a:pt x="202" y="641"/>
                    <a:pt x="272" y="650"/>
                  </a:cubicBezTo>
                  <a:cubicBezTo>
                    <a:pt x="408" y="668"/>
                    <a:pt x="534" y="711"/>
                    <a:pt x="672" y="722"/>
                  </a:cubicBezTo>
                  <a:cubicBezTo>
                    <a:pt x="722" y="739"/>
                    <a:pt x="752" y="777"/>
                    <a:pt x="768" y="826"/>
                  </a:cubicBezTo>
                  <a:cubicBezTo>
                    <a:pt x="776" y="912"/>
                    <a:pt x="752" y="974"/>
                    <a:pt x="769" y="1058"/>
                  </a:cubicBezTo>
                  <a:cubicBezTo>
                    <a:pt x="761" y="1063"/>
                    <a:pt x="788" y="1081"/>
                    <a:pt x="784" y="1090"/>
                  </a:cubicBezTo>
                  <a:cubicBezTo>
                    <a:pt x="781" y="1098"/>
                    <a:pt x="790" y="1106"/>
                    <a:pt x="792" y="1114"/>
                  </a:cubicBezTo>
                  <a:cubicBezTo>
                    <a:pt x="798" y="1135"/>
                    <a:pt x="803" y="1157"/>
                    <a:pt x="808" y="1178"/>
                  </a:cubicBezTo>
                  <a:cubicBezTo>
                    <a:pt x="811" y="1189"/>
                    <a:pt x="816" y="1210"/>
                    <a:pt x="816" y="1210"/>
                  </a:cubicBezTo>
                  <a:cubicBezTo>
                    <a:pt x="827" y="1309"/>
                    <a:pt x="832" y="1402"/>
                    <a:pt x="856" y="1498"/>
                  </a:cubicBezTo>
                  <a:cubicBezTo>
                    <a:pt x="861" y="1651"/>
                    <a:pt x="857" y="1695"/>
                    <a:pt x="898" y="1818"/>
                  </a:cubicBezTo>
                  <a:cubicBezTo>
                    <a:pt x="903" y="1834"/>
                    <a:pt x="972" y="1815"/>
                    <a:pt x="976" y="1816"/>
                  </a:cubicBezTo>
                  <a:cubicBezTo>
                    <a:pt x="989" y="1813"/>
                    <a:pt x="1015" y="1825"/>
                    <a:pt x="1020" y="1812"/>
                  </a:cubicBezTo>
                  <a:cubicBezTo>
                    <a:pt x="1022" y="1807"/>
                    <a:pt x="1028" y="1733"/>
                    <a:pt x="1026" y="1720"/>
                  </a:cubicBezTo>
                  <a:cubicBezTo>
                    <a:pt x="1025" y="1686"/>
                    <a:pt x="1036" y="1630"/>
                    <a:pt x="1038" y="1604"/>
                  </a:cubicBezTo>
                  <a:cubicBezTo>
                    <a:pt x="1043" y="1578"/>
                    <a:pt x="1050" y="1577"/>
                    <a:pt x="1056" y="1562"/>
                  </a:cubicBezTo>
                  <a:cubicBezTo>
                    <a:pt x="1068" y="1547"/>
                    <a:pt x="1066" y="1532"/>
                    <a:pt x="1072" y="1514"/>
                  </a:cubicBezTo>
                  <a:cubicBezTo>
                    <a:pt x="1077" y="1498"/>
                    <a:pt x="1088" y="1466"/>
                    <a:pt x="1088" y="1466"/>
                  </a:cubicBezTo>
                  <a:cubicBezTo>
                    <a:pt x="1091" y="1310"/>
                    <a:pt x="1061" y="1020"/>
                    <a:pt x="1184" y="866"/>
                  </a:cubicBezTo>
                  <a:cubicBezTo>
                    <a:pt x="1203" y="842"/>
                    <a:pt x="1253" y="792"/>
                    <a:pt x="1280" y="778"/>
                  </a:cubicBezTo>
                  <a:cubicBezTo>
                    <a:pt x="1295" y="770"/>
                    <a:pt x="1314" y="771"/>
                    <a:pt x="1328" y="762"/>
                  </a:cubicBezTo>
                  <a:cubicBezTo>
                    <a:pt x="1350" y="747"/>
                    <a:pt x="1381" y="732"/>
                    <a:pt x="1408" y="730"/>
                  </a:cubicBezTo>
                  <a:cubicBezTo>
                    <a:pt x="1480" y="725"/>
                    <a:pt x="1552" y="723"/>
                    <a:pt x="1624" y="722"/>
                  </a:cubicBezTo>
                  <a:cubicBezTo>
                    <a:pt x="1845" y="718"/>
                    <a:pt x="2067" y="717"/>
                    <a:pt x="2288" y="714"/>
                  </a:cubicBezTo>
                  <a:cubicBezTo>
                    <a:pt x="2403" y="695"/>
                    <a:pt x="2352" y="703"/>
                    <a:pt x="2440" y="690"/>
                  </a:cubicBezTo>
                  <a:cubicBezTo>
                    <a:pt x="2601" y="636"/>
                    <a:pt x="2878" y="680"/>
                    <a:pt x="2976" y="682"/>
                  </a:cubicBezTo>
                  <a:cubicBezTo>
                    <a:pt x="3121" y="718"/>
                    <a:pt x="3248" y="731"/>
                    <a:pt x="3400" y="738"/>
                  </a:cubicBezTo>
                  <a:cubicBezTo>
                    <a:pt x="3539" y="761"/>
                    <a:pt x="3672" y="728"/>
                    <a:pt x="3808" y="722"/>
                  </a:cubicBezTo>
                  <a:cubicBezTo>
                    <a:pt x="3912" y="717"/>
                    <a:pt x="4016" y="717"/>
                    <a:pt x="4120" y="714"/>
                  </a:cubicBezTo>
                  <a:cubicBezTo>
                    <a:pt x="4156" y="708"/>
                    <a:pt x="4189" y="702"/>
                    <a:pt x="4224" y="690"/>
                  </a:cubicBezTo>
                  <a:cubicBezTo>
                    <a:pt x="4433" y="695"/>
                    <a:pt x="4618" y="698"/>
                    <a:pt x="4832" y="698"/>
                  </a:cubicBezTo>
                </a:path>
              </a:pathLst>
            </a:custGeom>
            <a:pattFill prst="pct50">
              <a:fgClr>
                <a:schemeClr val="bg2"/>
              </a:fgClr>
              <a:bgClr>
                <a:srgbClr val="FFFFFF"/>
              </a:bgClr>
            </a:pattFill>
            <a:ln w="12700" cap="flat" cmpd="sng">
              <a:solidFill>
                <a:schemeClr val="tx1"/>
              </a:solidFill>
              <a:prstDash val="solid"/>
              <a:round/>
              <a:headEnd type="none" w="sm" len="sm"/>
              <a:tailEnd type="none" w="sm" len="sm"/>
            </a:ln>
          </p:spPr>
          <p:txBody>
            <a:bodyPr wrap="none" anchor="ctr"/>
            <a:lstStyle/>
            <a:p>
              <a:endParaRPr lang="en-US"/>
            </a:p>
          </p:txBody>
        </p:sp>
        <p:sp>
          <p:nvSpPr>
            <p:cNvPr id="35999" name="Rectangle 6"/>
            <p:cNvSpPr>
              <a:spLocks noChangeArrowheads="1"/>
            </p:cNvSpPr>
            <p:nvPr/>
          </p:nvSpPr>
          <p:spPr bwMode="auto">
            <a:xfrm rot="-1440000">
              <a:off x="324" y="1731"/>
              <a:ext cx="516" cy="123"/>
            </a:xfrm>
            <a:prstGeom prst="rect">
              <a:avLst/>
            </a:prstGeom>
            <a:solidFill>
              <a:schemeClr val="bg1"/>
            </a:solidFill>
            <a:ln w="12700">
              <a:solidFill>
                <a:schemeClr val="tx1"/>
              </a:solidFill>
              <a:miter lim="800000"/>
              <a:headEnd/>
              <a:tailEnd/>
            </a:ln>
          </p:spPr>
          <p:txBody>
            <a:bodyPr lIns="0" tIns="0" rIns="0" bIns="0">
              <a:spAutoFit/>
            </a:bodyPr>
            <a:lstStyle/>
            <a:p>
              <a:pPr>
                <a:spcBef>
                  <a:spcPct val="0"/>
                </a:spcBef>
              </a:pPr>
              <a:r>
                <a:rPr lang="en-US" sz="1200" b="1">
                  <a:latin typeface="Helvetica-Narrow" pitchFamily="34" charset="0"/>
                </a:rPr>
                <a:t>Explosive</a:t>
              </a:r>
              <a:endParaRPr lang="en-US" sz="1200">
                <a:latin typeface="Helvetica-Narrow" pitchFamily="34" charset="0"/>
              </a:endParaRPr>
            </a:p>
          </p:txBody>
        </p:sp>
      </p:grpSp>
      <p:sp>
        <p:nvSpPr>
          <p:cNvPr id="427015" name="Rectangle 7"/>
          <p:cNvSpPr>
            <a:spLocks noChangeArrowheads="1"/>
          </p:cNvSpPr>
          <p:nvPr/>
        </p:nvSpPr>
        <p:spPr bwMode="auto">
          <a:xfrm rot="-791678">
            <a:off x="5256213" y="5021263"/>
            <a:ext cx="1411287" cy="336550"/>
          </a:xfrm>
          <a:prstGeom prst="rect">
            <a:avLst/>
          </a:prstGeom>
          <a:noFill/>
          <a:ln w="9525">
            <a:noFill/>
            <a:miter lim="800000"/>
            <a:headEnd/>
            <a:tailEnd/>
          </a:ln>
        </p:spPr>
        <p:txBody>
          <a:bodyPr wrap="none" lIns="0" tIns="46038" rIns="0" bIns="46038">
            <a:spAutoFit/>
          </a:bodyPr>
          <a:lstStyle/>
          <a:p>
            <a:pPr algn="l">
              <a:spcBef>
                <a:spcPct val="0"/>
              </a:spcBef>
            </a:pPr>
            <a:r>
              <a:rPr lang="en-US" sz="1600" b="1" u="sng">
                <a:solidFill>
                  <a:srgbClr val="0000FF"/>
                </a:solidFill>
                <a:latin typeface="Helvetica-Narrow" pitchFamily="34" charset="0"/>
              </a:rPr>
              <a:t>NET COOLING</a:t>
            </a:r>
            <a:endParaRPr lang="en-US" sz="1600" b="1" u="sng">
              <a:latin typeface="Helvetica-Narrow" pitchFamily="34" charset="0"/>
            </a:endParaRPr>
          </a:p>
        </p:txBody>
      </p:sp>
      <p:sp>
        <p:nvSpPr>
          <p:cNvPr id="427016" name="Rectangle 8"/>
          <p:cNvSpPr>
            <a:spLocks noChangeArrowheads="1"/>
          </p:cNvSpPr>
          <p:nvPr/>
        </p:nvSpPr>
        <p:spPr bwMode="auto">
          <a:xfrm>
            <a:off x="498475" y="884238"/>
            <a:ext cx="2033588" cy="457200"/>
          </a:xfrm>
          <a:prstGeom prst="rect">
            <a:avLst/>
          </a:prstGeom>
          <a:noFill/>
          <a:ln w="9525">
            <a:noFill/>
            <a:miter lim="800000"/>
            <a:headEnd/>
            <a:tailEnd/>
          </a:ln>
        </p:spPr>
        <p:txBody>
          <a:bodyPr lIns="0" tIns="46038" rIns="0" bIns="46038">
            <a:spAutoFit/>
          </a:bodyPr>
          <a:lstStyle/>
          <a:p>
            <a:pPr>
              <a:spcBef>
                <a:spcPct val="0"/>
              </a:spcBef>
            </a:pPr>
            <a:r>
              <a:rPr lang="en-US" sz="1200" b="1" u="sng"/>
              <a:t>Stratospheric aerosols</a:t>
            </a:r>
            <a:endParaRPr lang="en-US" sz="1200" b="1" u="sng">
              <a:latin typeface="Lucida Calligraphy" pitchFamily="66" charset="0"/>
            </a:endParaRPr>
          </a:p>
          <a:p>
            <a:pPr>
              <a:spcBef>
                <a:spcPct val="0"/>
              </a:spcBef>
            </a:pPr>
            <a:r>
              <a:rPr lang="en-US" sz="1200" b="1">
                <a:latin typeface="Arial Rounded MT Bold" pitchFamily="34" charset="0"/>
              </a:rPr>
              <a:t>(Lifetime </a:t>
            </a:r>
            <a:r>
              <a:rPr lang="en-US" sz="1200">
                <a:latin typeface="Symbol" pitchFamily="18" charset="2"/>
              </a:rPr>
              <a:t>»</a:t>
            </a:r>
            <a:r>
              <a:rPr lang="en-US" sz="1200" b="1">
                <a:latin typeface="Arial Rounded MT Bold" pitchFamily="34" charset="0"/>
              </a:rPr>
              <a:t> 1-3 years)</a:t>
            </a:r>
          </a:p>
        </p:txBody>
      </p:sp>
      <p:grpSp>
        <p:nvGrpSpPr>
          <p:cNvPr id="3" name="Group 9"/>
          <p:cNvGrpSpPr>
            <a:grpSpLocks/>
          </p:cNvGrpSpPr>
          <p:nvPr/>
        </p:nvGrpSpPr>
        <p:grpSpPr bwMode="auto">
          <a:xfrm>
            <a:off x="1897063" y="2552700"/>
            <a:ext cx="1166812" cy="1749425"/>
            <a:chOff x="1195" y="1608"/>
            <a:chExt cx="735" cy="1102"/>
          </a:xfrm>
        </p:grpSpPr>
        <p:sp>
          <p:nvSpPr>
            <p:cNvPr id="35988" name="Arc 10"/>
            <p:cNvSpPr>
              <a:spLocks/>
            </p:cNvSpPr>
            <p:nvPr/>
          </p:nvSpPr>
          <p:spPr bwMode="auto">
            <a:xfrm>
              <a:off x="1195" y="2230"/>
              <a:ext cx="506" cy="480"/>
            </a:xfrm>
            <a:custGeom>
              <a:avLst/>
              <a:gdLst>
                <a:gd name="T0" fmla="*/ 0 w 40326"/>
                <a:gd name="T1" fmla="*/ 0 h 21600"/>
                <a:gd name="T2" fmla="*/ 0 w 40326"/>
                <a:gd name="T3" fmla="*/ 0 h 21600"/>
                <a:gd name="T4" fmla="*/ 0 w 40326"/>
                <a:gd name="T5" fmla="*/ 0 h 21600"/>
                <a:gd name="T6" fmla="*/ 0 60000 65536"/>
                <a:gd name="T7" fmla="*/ 0 60000 65536"/>
                <a:gd name="T8" fmla="*/ 0 60000 65536"/>
                <a:gd name="T9" fmla="*/ 0 w 40326"/>
                <a:gd name="T10" fmla="*/ 0 h 21600"/>
                <a:gd name="T11" fmla="*/ 40326 w 40326"/>
                <a:gd name="T12" fmla="*/ 21600 h 21600"/>
              </a:gdLst>
              <a:ahLst/>
              <a:cxnLst>
                <a:cxn ang="T6">
                  <a:pos x="T0" y="T1"/>
                </a:cxn>
                <a:cxn ang="T7">
                  <a:pos x="T2" y="T3"/>
                </a:cxn>
                <a:cxn ang="T8">
                  <a:pos x="T4" y="T5"/>
                </a:cxn>
              </a:cxnLst>
              <a:rect l="T9" t="T10" r="T11" b="T12"/>
              <a:pathLst>
                <a:path w="40326" h="21600" fill="none" extrusionOk="0">
                  <a:moveTo>
                    <a:pt x="0" y="11669"/>
                  </a:moveTo>
                  <a:cubicBezTo>
                    <a:pt x="3711" y="4500"/>
                    <a:pt x="11109" y="-1"/>
                    <a:pt x="19182" y="0"/>
                  </a:cubicBezTo>
                  <a:cubicBezTo>
                    <a:pt x="29409" y="0"/>
                    <a:pt x="38235" y="7173"/>
                    <a:pt x="40325" y="17185"/>
                  </a:cubicBezTo>
                </a:path>
                <a:path w="40326" h="21600" stroke="0" extrusionOk="0">
                  <a:moveTo>
                    <a:pt x="0" y="11669"/>
                  </a:moveTo>
                  <a:cubicBezTo>
                    <a:pt x="3711" y="4500"/>
                    <a:pt x="11109" y="-1"/>
                    <a:pt x="19182" y="0"/>
                  </a:cubicBezTo>
                  <a:cubicBezTo>
                    <a:pt x="29409" y="0"/>
                    <a:pt x="38235" y="7173"/>
                    <a:pt x="40325" y="17185"/>
                  </a:cubicBezTo>
                  <a:lnTo>
                    <a:pt x="19182" y="21600"/>
                  </a:lnTo>
                  <a:lnTo>
                    <a:pt x="0" y="11669"/>
                  </a:lnTo>
                  <a:close/>
                </a:path>
              </a:pathLst>
            </a:custGeom>
            <a:noFill/>
            <a:ln w="12700" cap="rnd">
              <a:solidFill>
                <a:schemeClr val="tx1"/>
              </a:solidFill>
              <a:round/>
              <a:headEnd type="none" w="sm" len="sm"/>
              <a:tailEnd type="none" w="sm" len="sm"/>
            </a:ln>
          </p:spPr>
          <p:txBody>
            <a:bodyPr wrap="none" lIns="0" rIns="0" anchor="ctr"/>
            <a:lstStyle/>
            <a:p>
              <a:endParaRPr lang="en-US"/>
            </a:p>
          </p:txBody>
        </p:sp>
        <p:grpSp>
          <p:nvGrpSpPr>
            <p:cNvPr id="35989" name="Group 11"/>
            <p:cNvGrpSpPr>
              <a:grpSpLocks/>
            </p:cNvGrpSpPr>
            <p:nvPr/>
          </p:nvGrpSpPr>
          <p:grpSpPr bwMode="auto">
            <a:xfrm>
              <a:off x="1245" y="1608"/>
              <a:ext cx="685" cy="1031"/>
              <a:chOff x="1245" y="1608"/>
              <a:chExt cx="685" cy="1031"/>
            </a:xfrm>
          </p:grpSpPr>
          <p:grpSp>
            <p:nvGrpSpPr>
              <p:cNvPr id="35990" name="Group 12"/>
              <p:cNvGrpSpPr>
                <a:grpSpLocks/>
              </p:cNvGrpSpPr>
              <p:nvPr/>
            </p:nvGrpSpPr>
            <p:grpSpPr bwMode="auto">
              <a:xfrm>
                <a:off x="1245" y="1608"/>
                <a:ext cx="600" cy="1031"/>
                <a:chOff x="1245" y="1608"/>
                <a:chExt cx="600" cy="1031"/>
              </a:xfrm>
            </p:grpSpPr>
            <p:sp>
              <p:nvSpPr>
                <p:cNvPr id="35992" name="Arc 13"/>
                <p:cNvSpPr>
                  <a:spLocks/>
                </p:cNvSpPr>
                <p:nvPr/>
              </p:nvSpPr>
              <p:spPr bwMode="auto">
                <a:xfrm>
                  <a:off x="1307" y="1608"/>
                  <a:ext cx="521" cy="560"/>
                </a:xfrm>
                <a:custGeom>
                  <a:avLst/>
                  <a:gdLst>
                    <a:gd name="T0" fmla="*/ 0 w 37843"/>
                    <a:gd name="T1" fmla="*/ 0 h 21600"/>
                    <a:gd name="T2" fmla="*/ 0 w 37843"/>
                    <a:gd name="T3" fmla="*/ 0 h 21600"/>
                    <a:gd name="T4" fmla="*/ 0 w 37843"/>
                    <a:gd name="T5" fmla="*/ 0 h 21600"/>
                    <a:gd name="T6" fmla="*/ 0 60000 65536"/>
                    <a:gd name="T7" fmla="*/ 0 60000 65536"/>
                    <a:gd name="T8" fmla="*/ 0 60000 65536"/>
                    <a:gd name="T9" fmla="*/ 0 w 37843"/>
                    <a:gd name="T10" fmla="*/ 0 h 21600"/>
                    <a:gd name="T11" fmla="*/ 37843 w 37843"/>
                    <a:gd name="T12" fmla="*/ 21600 h 21600"/>
                  </a:gdLst>
                  <a:ahLst/>
                  <a:cxnLst>
                    <a:cxn ang="T6">
                      <a:pos x="T0" y="T1"/>
                    </a:cxn>
                    <a:cxn ang="T7">
                      <a:pos x="T2" y="T3"/>
                    </a:cxn>
                    <a:cxn ang="T8">
                      <a:pos x="T4" y="T5"/>
                    </a:cxn>
                  </a:cxnLst>
                  <a:rect l="T9" t="T10" r="T11" b="T12"/>
                  <a:pathLst>
                    <a:path w="37843" h="21600" fill="none" extrusionOk="0">
                      <a:moveTo>
                        <a:pt x="0" y="7466"/>
                      </a:moveTo>
                      <a:cubicBezTo>
                        <a:pt x="4103" y="2724"/>
                        <a:pt x="10063" y="-1"/>
                        <a:pt x="16334" y="0"/>
                      </a:cubicBezTo>
                      <a:cubicBezTo>
                        <a:pt x="27497" y="0"/>
                        <a:pt x="36822" y="8507"/>
                        <a:pt x="37843" y="19623"/>
                      </a:cubicBezTo>
                    </a:path>
                    <a:path w="37843" h="21600" stroke="0" extrusionOk="0">
                      <a:moveTo>
                        <a:pt x="0" y="7466"/>
                      </a:moveTo>
                      <a:cubicBezTo>
                        <a:pt x="4103" y="2724"/>
                        <a:pt x="10063" y="-1"/>
                        <a:pt x="16334" y="0"/>
                      </a:cubicBezTo>
                      <a:cubicBezTo>
                        <a:pt x="27497" y="0"/>
                        <a:pt x="36822" y="8507"/>
                        <a:pt x="37843" y="19623"/>
                      </a:cubicBezTo>
                      <a:lnTo>
                        <a:pt x="16334" y="21600"/>
                      </a:lnTo>
                      <a:lnTo>
                        <a:pt x="0" y="7466"/>
                      </a:lnTo>
                      <a:close/>
                    </a:path>
                  </a:pathLst>
                </a:custGeom>
                <a:noFill/>
                <a:ln w="12700" cap="rnd">
                  <a:solidFill>
                    <a:schemeClr val="tx1"/>
                  </a:solidFill>
                  <a:round/>
                  <a:headEnd type="none" w="sm" len="sm"/>
                  <a:tailEnd type="none" w="sm" len="sm"/>
                </a:ln>
              </p:spPr>
              <p:txBody>
                <a:bodyPr wrap="none" lIns="0" rIns="0" anchor="ctr"/>
                <a:lstStyle/>
                <a:p>
                  <a:endParaRPr lang="en-US"/>
                </a:p>
              </p:txBody>
            </p:sp>
            <p:sp>
              <p:nvSpPr>
                <p:cNvPr id="35993" name="Arc 14"/>
                <p:cNvSpPr>
                  <a:spLocks/>
                </p:cNvSpPr>
                <p:nvPr/>
              </p:nvSpPr>
              <p:spPr bwMode="auto">
                <a:xfrm>
                  <a:off x="1245" y="1825"/>
                  <a:ext cx="476" cy="720"/>
                </a:xfrm>
                <a:custGeom>
                  <a:avLst/>
                  <a:gdLst>
                    <a:gd name="T0" fmla="*/ 0 w 39344"/>
                    <a:gd name="T1" fmla="*/ 0 h 21600"/>
                    <a:gd name="T2" fmla="*/ 0 w 39344"/>
                    <a:gd name="T3" fmla="*/ 0 h 21600"/>
                    <a:gd name="T4" fmla="*/ 0 w 39344"/>
                    <a:gd name="T5" fmla="*/ 0 h 21600"/>
                    <a:gd name="T6" fmla="*/ 0 60000 65536"/>
                    <a:gd name="T7" fmla="*/ 0 60000 65536"/>
                    <a:gd name="T8" fmla="*/ 0 60000 65536"/>
                    <a:gd name="T9" fmla="*/ 0 w 39344"/>
                    <a:gd name="T10" fmla="*/ 0 h 21600"/>
                    <a:gd name="T11" fmla="*/ 39344 w 39344"/>
                    <a:gd name="T12" fmla="*/ 21600 h 21600"/>
                  </a:gdLst>
                  <a:ahLst/>
                  <a:cxnLst>
                    <a:cxn ang="T6">
                      <a:pos x="T0" y="T1"/>
                    </a:cxn>
                    <a:cxn ang="T7">
                      <a:pos x="T2" y="T3"/>
                    </a:cxn>
                    <a:cxn ang="T8">
                      <a:pos x="T4" y="T5"/>
                    </a:cxn>
                  </a:cxnLst>
                  <a:rect l="T9" t="T10" r="T11" b="T12"/>
                  <a:pathLst>
                    <a:path w="39344" h="21600" fill="none" extrusionOk="0">
                      <a:moveTo>
                        <a:pt x="-1" y="9959"/>
                      </a:moveTo>
                      <a:cubicBezTo>
                        <a:pt x="3969" y="3754"/>
                        <a:pt x="10828" y="-1"/>
                        <a:pt x="18195" y="0"/>
                      </a:cubicBezTo>
                      <a:cubicBezTo>
                        <a:pt x="28431" y="0"/>
                        <a:pt x="37261" y="7184"/>
                        <a:pt x="39343" y="17207"/>
                      </a:cubicBezTo>
                    </a:path>
                    <a:path w="39344" h="21600" stroke="0" extrusionOk="0">
                      <a:moveTo>
                        <a:pt x="-1" y="9959"/>
                      </a:moveTo>
                      <a:cubicBezTo>
                        <a:pt x="3969" y="3754"/>
                        <a:pt x="10828" y="-1"/>
                        <a:pt x="18195" y="0"/>
                      </a:cubicBezTo>
                      <a:cubicBezTo>
                        <a:pt x="28431" y="0"/>
                        <a:pt x="37261" y="7184"/>
                        <a:pt x="39343" y="17207"/>
                      </a:cubicBezTo>
                      <a:lnTo>
                        <a:pt x="18195" y="21600"/>
                      </a:lnTo>
                      <a:lnTo>
                        <a:pt x="-1" y="9959"/>
                      </a:lnTo>
                      <a:close/>
                    </a:path>
                  </a:pathLst>
                </a:custGeom>
                <a:noFill/>
                <a:ln w="12700" cap="rnd">
                  <a:solidFill>
                    <a:schemeClr val="tx1"/>
                  </a:solidFill>
                  <a:round/>
                  <a:headEnd type="none" w="sm" len="sm"/>
                  <a:tailEnd type="none" w="sm" len="sm"/>
                </a:ln>
              </p:spPr>
              <p:txBody>
                <a:bodyPr wrap="none" lIns="0" rIns="0" anchor="ctr"/>
                <a:lstStyle/>
                <a:p>
                  <a:endParaRPr lang="en-US"/>
                </a:p>
              </p:txBody>
            </p:sp>
            <p:sp>
              <p:nvSpPr>
                <p:cNvPr id="35994" name="AutoShape 15"/>
                <p:cNvSpPr>
                  <a:spLocks noChangeArrowheads="1"/>
                </p:cNvSpPr>
                <p:nvPr/>
              </p:nvSpPr>
              <p:spPr bwMode="auto">
                <a:xfrm>
                  <a:off x="1815" y="2098"/>
                  <a:ext cx="30" cy="30"/>
                </a:xfrm>
                <a:prstGeom prst="irregularSeal2">
                  <a:avLst/>
                </a:prstGeom>
                <a:solidFill>
                  <a:schemeClr val="tx1"/>
                </a:solidFill>
                <a:ln w="12700">
                  <a:solidFill>
                    <a:schemeClr val="tx1"/>
                  </a:solidFill>
                  <a:miter lim="800000"/>
                  <a:headEnd/>
                  <a:tailEnd/>
                </a:ln>
              </p:spPr>
              <p:txBody>
                <a:bodyPr wrap="none" lIns="0" rIns="0" anchor="ctr"/>
                <a:lstStyle/>
                <a:p>
                  <a:endParaRPr lang="en-US"/>
                </a:p>
              </p:txBody>
            </p:sp>
            <p:sp>
              <p:nvSpPr>
                <p:cNvPr id="35995" name="AutoShape 16"/>
                <p:cNvSpPr>
                  <a:spLocks noChangeArrowheads="1"/>
                </p:cNvSpPr>
                <p:nvPr/>
              </p:nvSpPr>
              <p:spPr bwMode="auto">
                <a:xfrm>
                  <a:off x="1698" y="2380"/>
                  <a:ext cx="40" cy="35"/>
                </a:xfrm>
                <a:prstGeom prst="irregularSeal1">
                  <a:avLst/>
                </a:prstGeom>
                <a:solidFill>
                  <a:schemeClr val="tx1"/>
                </a:solidFill>
                <a:ln w="12700">
                  <a:solidFill>
                    <a:schemeClr val="tx1"/>
                  </a:solidFill>
                  <a:miter lim="800000"/>
                  <a:headEnd/>
                  <a:tailEnd/>
                </a:ln>
              </p:spPr>
              <p:txBody>
                <a:bodyPr wrap="none" lIns="0" rIns="0" anchor="ctr"/>
                <a:lstStyle/>
                <a:p>
                  <a:endParaRPr lang="en-US"/>
                </a:p>
              </p:txBody>
            </p:sp>
            <p:sp>
              <p:nvSpPr>
                <p:cNvPr id="35996" name="AutoShape 17"/>
                <p:cNvSpPr>
                  <a:spLocks noChangeArrowheads="1"/>
                </p:cNvSpPr>
                <p:nvPr/>
              </p:nvSpPr>
              <p:spPr bwMode="auto">
                <a:xfrm>
                  <a:off x="1683" y="2591"/>
                  <a:ext cx="44" cy="48"/>
                </a:xfrm>
                <a:prstGeom prst="irregularSeal2">
                  <a:avLst/>
                </a:prstGeom>
                <a:solidFill>
                  <a:schemeClr val="tx1"/>
                </a:solidFill>
                <a:ln w="12700">
                  <a:solidFill>
                    <a:schemeClr val="tx1"/>
                  </a:solidFill>
                  <a:miter lim="800000"/>
                  <a:headEnd/>
                  <a:tailEnd/>
                </a:ln>
              </p:spPr>
              <p:txBody>
                <a:bodyPr wrap="none" lIns="0" rIns="0" anchor="ctr"/>
                <a:lstStyle/>
                <a:p>
                  <a:endParaRPr lang="en-US"/>
                </a:p>
              </p:txBody>
            </p:sp>
          </p:grpSp>
          <p:sp>
            <p:nvSpPr>
              <p:cNvPr id="35991" name="Rectangle 18"/>
              <p:cNvSpPr>
                <a:spLocks noChangeArrowheads="1"/>
              </p:cNvSpPr>
              <p:nvPr/>
            </p:nvSpPr>
            <p:spPr bwMode="auto">
              <a:xfrm>
                <a:off x="1751" y="2156"/>
                <a:ext cx="179" cy="173"/>
              </a:xfrm>
              <a:prstGeom prst="rect">
                <a:avLst/>
              </a:prstGeom>
              <a:noFill/>
              <a:ln w="9525">
                <a:noFill/>
                <a:miter lim="800000"/>
                <a:headEnd/>
                <a:tailEnd/>
              </a:ln>
            </p:spPr>
            <p:txBody>
              <a:bodyPr wrap="none" lIns="0" tIns="46038" rIns="0" bIns="46038">
                <a:spAutoFit/>
              </a:bodyPr>
              <a:lstStyle/>
              <a:p>
                <a:pPr algn="l">
                  <a:spcBef>
                    <a:spcPct val="0"/>
                  </a:spcBef>
                </a:pPr>
                <a:r>
                  <a:rPr lang="en-US" sz="1200" b="1">
                    <a:latin typeface="Helvetica-Narrow" pitchFamily="34" charset="0"/>
                  </a:rPr>
                  <a:t>Ash</a:t>
                </a:r>
                <a:endParaRPr lang="en-US" sz="1200">
                  <a:latin typeface="Helvetica-Narrow" pitchFamily="34" charset="0"/>
                </a:endParaRPr>
              </a:p>
            </p:txBody>
          </p:sp>
        </p:grpSp>
      </p:grpSp>
      <p:grpSp>
        <p:nvGrpSpPr>
          <p:cNvPr id="6" name="Group 19"/>
          <p:cNvGrpSpPr>
            <a:grpSpLocks/>
          </p:cNvGrpSpPr>
          <p:nvPr/>
        </p:nvGrpSpPr>
        <p:grpSpPr bwMode="auto">
          <a:xfrm>
            <a:off x="5791200" y="2590800"/>
            <a:ext cx="781050" cy="976313"/>
            <a:chOff x="3670" y="1616"/>
            <a:chExt cx="492" cy="615"/>
          </a:xfrm>
        </p:grpSpPr>
        <p:grpSp>
          <p:nvGrpSpPr>
            <p:cNvPr id="35981" name="Group 20"/>
            <p:cNvGrpSpPr>
              <a:grpSpLocks/>
            </p:cNvGrpSpPr>
            <p:nvPr/>
          </p:nvGrpSpPr>
          <p:grpSpPr bwMode="auto">
            <a:xfrm>
              <a:off x="3786" y="1616"/>
              <a:ext cx="376" cy="184"/>
              <a:chOff x="3780" y="1604"/>
              <a:chExt cx="376" cy="184"/>
            </a:xfrm>
          </p:grpSpPr>
          <p:sp>
            <p:nvSpPr>
              <p:cNvPr id="35984" name="Oval 21"/>
              <p:cNvSpPr>
                <a:spLocks noChangeArrowheads="1"/>
              </p:cNvSpPr>
              <p:nvPr/>
            </p:nvSpPr>
            <p:spPr bwMode="auto">
              <a:xfrm>
                <a:off x="3780" y="1604"/>
                <a:ext cx="40" cy="40"/>
              </a:xfrm>
              <a:prstGeom prst="ellipse">
                <a:avLst/>
              </a:prstGeom>
              <a:noFill/>
              <a:ln w="12700">
                <a:solidFill>
                  <a:schemeClr val="tx1"/>
                </a:solidFill>
                <a:round/>
                <a:headEnd/>
                <a:tailEnd/>
              </a:ln>
            </p:spPr>
            <p:txBody>
              <a:bodyPr wrap="none" lIns="0" rIns="0" anchor="ctr"/>
              <a:lstStyle/>
              <a:p>
                <a:endParaRPr lang="en-US"/>
              </a:p>
            </p:txBody>
          </p:sp>
          <p:sp>
            <p:nvSpPr>
              <p:cNvPr id="35985" name="Oval 22"/>
              <p:cNvSpPr>
                <a:spLocks noChangeArrowheads="1"/>
              </p:cNvSpPr>
              <p:nvPr/>
            </p:nvSpPr>
            <p:spPr bwMode="auto">
              <a:xfrm>
                <a:off x="3924" y="1652"/>
                <a:ext cx="40" cy="40"/>
              </a:xfrm>
              <a:prstGeom prst="ellipse">
                <a:avLst/>
              </a:prstGeom>
              <a:noFill/>
              <a:ln w="12700">
                <a:solidFill>
                  <a:schemeClr val="tx1"/>
                </a:solidFill>
                <a:round/>
                <a:headEnd/>
                <a:tailEnd/>
              </a:ln>
            </p:spPr>
            <p:txBody>
              <a:bodyPr wrap="none" lIns="0" rIns="0" anchor="ctr"/>
              <a:lstStyle/>
              <a:p>
                <a:endParaRPr lang="en-US"/>
              </a:p>
            </p:txBody>
          </p:sp>
          <p:sp>
            <p:nvSpPr>
              <p:cNvPr id="35986" name="Oval 23"/>
              <p:cNvSpPr>
                <a:spLocks noChangeArrowheads="1"/>
              </p:cNvSpPr>
              <p:nvPr/>
            </p:nvSpPr>
            <p:spPr bwMode="auto">
              <a:xfrm>
                <a:off x="4116" y="1604"/>
                <a:ext cx="40" cy="40"/>
              </a:xfrm>
              <a:prstGeom prst="ellipse">
                <a:avLst/>
              </a:prstGeom>
              <a:noFill/>
              <a:ln w="12700">
                <a:solidFill>
                  <a:schemeClr val="tx1"/>
                </a:solidFill>
                <a:round/>
                <a:headEnd/>
                <a:tailEnd/>
              </a:ln>
            </p:spPr>
            <p:txBody>
              <a:bodyPr wrap="none" lIns="0" rIns="0" anchor="ctr"/>
              <a:lstStyle/>
              <a:p>
                <a:endParaRPr lang="en-US"/>
              </a:p>
            </p:txBody>
          </p:sp>
          <p:sp>
            <p:nvSpPr>
              <p:cNvPr id="35987" name="Oval 24"/>
              <p:cNvSpPr>
                <a:spLocks noChangeArrowheads="1"/>
              </p:cNvSpPr>
              <p:nvPr/>
            </p:nvSpPr>
            <p:spPr bwMode="auto">
              <a:xfrm>
                <a:off x="4068" y="1748"/>
                <a:ext cx="40" cy="40"/>
              </a:xfrm>
              <a:prstGeom prst="ellipse">
                <a:avLst/>
              </a:prstGeom>
              <a:noFill/>
              <a:ln w="12700">
                <a:solidFill>
                  <a:schemeClr val="tx1"/>
                </a:solidFill>
                <a:round/>
                <a:headEnd/>
                <a:tailEnd/>
              </a:ln>
            </p:spPr>
            <p:txBody>
              <a:bodyPr wrap="none" lIns="0" rIns="0" anchor="ctr"/>
              <a:lstStyle/>
              <a:p>
                <a:endParaRPr lang="en-US"/>
              </a:p>
            </p:txBody>
          </p:sp>
        </p:grpSp>
        <p:sp>
          <p:nvSpPr>
            <p:cNvPr id="35982" name="Rectangle 25"/>
            <p:cNvSpPr>
              <a:spLocks noChangeArrowheads="1"/>
            </p:cNvSpPr>
            <p:nvPr/>
          </p:nvSpPr>
          <p:spPr bwMode="auto">
            <a:xfrm>
              <a:off x="3728" y="1897"/>
              <a:ext cx="411" cy="334"/>
            </a:xfrm>
            <a:prstGeom prst="rect">
              <a:avLst/>
            </a:prstGeom>
            <a:noFill/>
            <a:ln w="9525">
              <a:noFill/>
              <a:miter lim="800000"/>
              <a:headEnd/>
              <a:tailEnd/>
            </a:ln>
          </p:spPr>
          <p:txBody>
            <a:bodyPr wrap="none" lIns="0" tIns="46038" rIns="0" bIns="46038">
              <a:spAutoFit/>
            </a:bodyPr>
            <a:lstStyle/>
            <a:p>
              <a:pPr>
                <a:spcBef>
                  <a:spcPct val="0"/>
                </a:spcBef>
              </a:pPr>
              <a:r>
                <a:rPr lang="en-US" sz="1200" b="1" i="1">
                  <a:solidFill>
                    <a:schemeClr val="accent2"/>
                  </a:solidFill>
                  <a:latin typeface="Helvetica-Narrow" pitchFamily="34" charset="0"/>
                </a:rPr>
                <a:t>Effects</a:t>
              </a:r>
              <a:endParaRPr lang="en-US" sz="1200" b="1" i="1">
                <a:solidFill>
                  <a:srgbClr val="66FF33"/>
                </a:solidFill>
                <a:latin typeface="Helvetica-Narrow" pitchFamily="34" charset="0"/>
              </a:endParaRPr>
            </a:p>
            <a:p>
              <a:pPr>
                <a:lnSpc>
                  <a:spcPct val="60000"/>
                </a:lnSpc>
                <a:spcBef>
                  <a:spcPct val="0"/>
                </a:spcBef>
              </a:pPr>
              <a:r>
                <a:rPr lang="en-US" sz="1200" b="1" i="1">
                  <a:solidFill>
                    <a:schemeClr val="accent2"/>
                  </a:solidFill>
                  <a:latin typeface="Helvetica-Narrow" pitchFamily="34" charset="0"/>
                </a:rPr>
                <a:t>on cirrus</a:t>
              </a:r>
            </a:p>
            <a:p>
              <a:pPr>
                <a:lnSpc>
                  <a:spcPct val="80000"/>
                </a:lnSpc>
                <a:spcBef>
                  <a:spcPct val="0"/>
                </a:spcBef>
              </a:pPr>
              <a:r>
                <a:rPr lang="en-US" sz="1200" b="1" i="1">
                  <a:solidFill>
                    <a:schemeClr val="accent2"/>
                  </a:solidFill>
                  <a:latin typeface="Helvetica-Narrow" pitchFamily="34" charset="0"/>
                </a:rPr>
                <a:t>clouds</a:t>
              </a:r>
            </a:p>
          </p:txBody>
        </p:sp>
        <p:sp>
          <p:nvSpPr>
            <p:cNvPr id="35983" name="Freeform 26"/>
            <p:cNvSpPr>
              <a:spLocks/>
            </p:cNvSpPr>
            <p:nvPr/>
          </p:nvSpPr>
          <p:spPr bwMode="auto">
            <a:xfrm>
              <a:off x="3670" y="1846"/>
              <a:ext cx="456" cy="44"/>
            </a:xfrm>
            <a:custGeom>
              <a:avLst/>
              <a:gdLst>
                <a:gd name="T0" fmla="*/ 30 w 456"/>
                <a:gd name="T1" fmla="*/ 38 h 44"/>
                <a:gd name="T2" fmla="*/ 424 w 456"/>
                <a:gd name="T3" fmla="*/ 40 h 44"/>
                <a:gd name="T4" fmla="*/ 450 w 456"/>
                <a:gd name="T5" fmla="*/ 34 h 44"/>
                <a:gd name="T6" fmla="*/ 438 w 456"/>
                <a:gd name="T7" fmla="*/ 16 h 44"/>
                <a:gd name="T8" fmla="*/ 328 w 456"/>
                <a:gd name="T9" fmla="*/ 12 h 44"/>
                <a:gd name="T10" fmla="*/ 252 w 456"/>
                <a:gd name="T11" fmla="*/ 0 h 44"/>
                <a:gd name="T12" fmla="*/ 40 w 456"/>
                <a:gd name="T13" fmla="*/ 12 h 44"/>
                <a:gd name="T14" fmla="*/ 4 w 456"/>
                <a:gd name="T15" fmla="*/ 22 h 44"/>
                <a:gd name="T16" fmla="*/ 30 w 456"/>
                <a:gd name="T17" fmla="*/ 38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6"/>
                <a:gd name="T28" fmla="*/ 0 h 44"/>
                <a:gd name="T29" fmla="*/ 456 w 456"/>
                <a:gd name="T30" fmla="*/ 44 h 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6" h="44">
                  <a:moveTo>
                    <a:pt x="30" y="38"/>
                  </a:moveTo>
                  <a:cubicBezTo>
                    <a:pt x="155" y="39"/>
                    <a:pt x="294" y="44"/>
                    <a:pt x="424" y="40"/>
                  </a:cubicBezTo>
                  <a:cubicBezTo>
                    <a:pt x="446" y="36"/>
                    <a:pt x="438" y="38"/>
                    <a:pt x="450" y="34"/>
                  </a:cubicBezTo>
                  <a:cubicBezTo>
                    <a:pt x="456" y="25"/>
                    <a:pt x="449" y="17"/>
                    <a:pt x="438" y="16"/>
                  </a:cubicBezTo>
                  <a:cubicBezTo>
                    <a:pt x="401" y="14"/>
                    <a:pt x="365" y="14"/>
                    <a:pt x="328" y="12"/>
                  </a:cubicBezTo>
                  <a:cubicBezTo>
                    <a:pt x="303" y="7"/>
                    <a:pt x="277" y="3"/>
                    <a:pt x="252" y="0"/>
                  </a:cubicBezTo>
                  <a:cubicBezTo>
                    <a:pt x="181" y="2"/>
                    <a:pt x="111" y="9"/>
                    <a:pt x="40" y="12"/>
                  </a:cubicBezTo>
                  <a:cubicBezTo>
                    <a:pt x="27" y="14"/>
                    <a:pt x="15" y="15"/>
                    <a:pt x="4" y="22"/>
                  </a:cubicBezTo>
                  <a:cubicBezTo>
                    <a:pt x="0" y="33"/>
                    <a:pt x="20" y="43"/>
                    <a:pt x="30" y="38"/>
                  </a:cubicBezTo>
                  <a:close/>
                </a:path>
              </a:pathLst>
            </a:custGeom>
            <a:noFill/>
            <a:ln w="12700" cap="flat" cmpd="sng">
              <a:solidFill>
                <a:schemeClr val="tx1"/>
              </a:solidFill>
              <a:prstDash val="solid"/>
              <a:round/>
              <a:headEnd type="none" w="sm" len="sm"/>
              <a:tailEnd type="none" w="sm" len="sm"/>
            </a:ln>
          </p:spPr>
          <p:txBody>
            <a:bodyPr wrap="none" lIns="0" rIns="0" anchor="ctr"/>
            <a:lstStyle/>
            <a:p>
              <a:endParaRPr lang="en-US"/>
            </a:p>
          </p:txBody>
        </p:sp>
      </p:grpSp>
      <p:grpSp>
        <p:nvGrpSpPr>
          <p:cNvPr id="8" name="Group 27"/>
          <p:cNvGrpSpPr>
            <a:grpSpLocks/>
          </p:cNvGrpSpPr>
          <p:nvPr/>
        </p:nvGrpSpPr>
        <p:grpSpPr bwMode="auto">
          <a:xfrm>
            <a:off x="5929313" y="700088"/>
            <a:ext cx="2390775" cy="4981575"/>
            <a:chOff x="3735" y="441"/>
            <a:chExt cx="1506" cy="3138"/>
          </a:xfrm>
        </p:grpSpPr>
        <p:sp>
          <p:nvSpPr>
            <p:cNvPr id="35968" name="Rectangle 28"/>
            <p:cNvSpPr>
              <a:spLocks noChangeArrowheads="1"/>
            </p:cNvSpPr>
            <p:nvPr/>
          </p:nvSpPr>
          <p:spPr bwMode="auto">
            <a:xfrm>
              <a:off x="3735" y="1366"/>
              <a:ext cx="690" cy="179"/>
            </a:xfrm>
            <a:prstGeom prst="rect">
              <a:avLst/>
            </a:prstGeom>
            <a:solidFill>
              <a:schemeClr val="bg1"/>
            </a:solidFill>
            <a:ln w="9525">
              <a:solidFill>
                <a:schemeClr val="bg1"/>
              </a:solidFill>
              <a:miter lim="800000"/>
              <a:headEnd/>
              <a:tailEnd/>
            </a:ln>
          </p:spPr>
          <p:txBody>
            <a:bodyPr wrap="none" lIns="0" tIns="46038" rIns="0" bIns="46038">
              <a:spAutoFit/>
            </a:bodyPr>
            <a:lstStyle/>
            <a:p>
              <a:pPr algn="l">
                <a:spcBef>
                  <a:spcPct val="0"/>
                </a:spcBef>
              </a:pPr>
              <a:r>
                <a:rPr lang="en-US" sz="1200" b="1" i="1">
                  <a:solidFill>
                    <a:schemeClr val="accent2"/>
                  </a:solidFill>
                  <a:latin typeface="Helvetica-Narrow" pitchFamily="34" charset="0"/>
                </a:rPr>
                <a:t>absorption</a:t>
              </a:r>
              <a:r>
                <a:rPr lang="en-US" sz="1200" b="1">
                  <a:solidFill>
                    <a:schemeClr val="accent2"/>
                  </a:solidFill>
                  <a:latin typeface="Helvetica-Narrow" pitchFamily="34" charset="0"/>
                </a:rPr>
                <a:t> </a:t>
              </a:r>
              <a:r>
                <a:rPr lang="en-US" sz="1200" b="1" i="1">
                  <a:solidFill>
                    <a:schemeClr val="accent2"/>
                  </a:solidFill>
                  <a:latin typeface="Helvetica-Narrow" pitchFamily="34" charset="0"/>
                </a:rPr>
                <a:t>(IR)</a:t>
              </a:r>
              <a:endParaRPr lang="en-US" sz="1200" i="1">
                <a:solidFill>
                  <a:schemeClr val="accent2"/>
                </a:solidFill>
                <a:latin typeface="Helvetica-Narrow" pitchFamily="34" charset="0"/>
              </a:endParaRPr>
            </a:p>
          </p:txBody>
        </p:sp>
        <p:sp>
          <p:nvSpPr>
            <p:cNvPr id="35969" name="Rectangle 29"/>
            <p:cNvSpPr>
              <a:spLocks noChangeArrowheads="1"/>
            </p:cNvSpPr>
            <p:nvPr/>
          </p:nvSpPr>
          <p:spPr bwMode="auto">
            <a:xfrm>
              <a:off x="3867" y="1041"/>
              <a:ext cx="358" cy="294"/>
            </a:xfrm>
            <a:prstGeom prst="rect">
              <a:avLst/>
            </a:prstGeom>
            <a:solidFill>
              <a:schemeClr val="bg1"/>
            </a:solidFill>
            <a:ln w="9525">
              <a:solidFill>
                <a:schemeClr val="bg1"/>
              </a:solidFill>
              <a:miter lim="800000"/>
              <a:headEnd/>
              <a:tailEnd/>
            </a:ln>
          </p:spPr>
          <p:txBody>
            <a:bodyPr wrap="none" lIns="0" tIns="46038" rIns="0" bIns="46038">
              <a:spAutoFit/>
            </a:bodyPr>
            <a:lstStyle/>
            <a:p>
              <a:pPr>
                <a:spcBef>
                  <a:spcPct val="0"/>
                </a:spcBef>
              </a:pPr>
              <a:r>
                <a:rPr lang="en-US" sz="1200" b="1">
                  <a:solidFill>
                    <a:srgbClr val="9933FF"/>
                  </a:solidFill>
                  <a:latin typeface="Helvetica-Narrow" pitchFamily="34" charset="0"/>
                </a:rPr>
                <a:t>IR</a:t>
              </a:r>
            </a:p>
            <a:p>
              <a:pPr>
                <a:spcBef>
                  <a:spcPct val="0"/>
                </a:spcBef>
              </a:pPr>
              <a:r>
                <a:rPr lang="en-US" sz="1200" b="1">
                  <a:solidFill>
                    <a:srgbClr val="9933FF"/>
                  </a:solidFill>
                  <a:latin typeface="Helvetica-Narrow" pitchFamily="34" charset="0"/>
                </a:rPr>
                <a:t>Heating</a:t>
              </a:r>
              <a:endParaRPr lang="en-US" sz="1200" b="1">
                <a:latin typeface="Helvetica-Narrow" pitchFamily="34" charset="0"/>
              </a:endParaRPr>
            </a:p>
          </p:txBody>
        </p:sp>
        <p:grpSp>
          <p:nvGrpSpPr>
            <p:cNvPr id="35970" name="Group 30"/>
            <p:cNvGrpSpPr>
              <a:grpSpLocks/>
            </p:cNvGrpSpPr>
            <p:nvPr/>
          </p:nvGrpSpPr>
          <p:grpSpPr bwMode="auto">
            <a:xfrm>
              <a:off x="4311" y="441"/>
              <a:ext cx="930" cy="3138"/>
              <a:chOff x="4311" y="441"/>
              <a:chExt cx="930" cy="3138"/>
            </a:xfrm>
          </p:grpSpPr>
          <p:sp>
            <p:nvSpPr>
              <p:cNvPr id="35971" name="Rectangle 31"/>
              <p:cNvSpPr>
                <a:spLocks noChangeArrowheads="1"/>
              </p:cNvSpPr>
              <p:nvPr/>
            </p:nvSpPr>
            <p:spPr bwMode="auto">
              <a:xfrm>
                <a:off x="4720" y="1025"/>
                <a:ext cx="422" cy="179"/>
              </a:xfrm>
              <a:prstGeom prst="rect">
                <a:avLst/>
              </a:prstGeom>
              <a:solidFill>
                <a:schemeClr val="bg1"/>
              </a:solidFill>
              <a:ln w="9525">
                <a:solidFill>
                  <a:schemeClr val="bg1"/>
                </a:solidFill>
                <a:miter lim="800000"/>
                <a:headEnd/>
                <a:tailEnd/>
              </a:ln>
            </p:spPr>
            <p:txBody>
              <a:bodyPr wrap="none" lIns="0" tIns="46038" rIns="0" bIns="46038">
                <a:spAutoFit/>
              </a:bodyPr>
              <a:lstStyle/>
              <a:p>
                <a:pPr algn="l">
                  <a:spcBef>
                    <a:spcPct val="0"/>
                  </a:spcBef>
                </a:pPr>
                <a:r>
                  <a:rPr lang="en-US" sz="1200" b="1" i="1">
                    <a:solidFill>
                      <a:schemeClr val="accent2"/>
                    </a:solidFill>
                    <a:latin typeface="Helvetica-Narrow" pitchFamily="34" charset="0"/>
                  </a:rPr>
                  <a:t>emission</a:t>
                </a:r>
                <a:endParaRPr lang="en-US" sz="1200" i="1">
                  <a:solidFill>
                    <a:schemeClr val="accent2"/>
                  </a:solidFill>
                  <a:latin typeface="Helvetica-Narrow" pitchFamily="34" charset="0"/>
                </a:endParaRPr>
              </a:p>
            </p:txBody>
          </p:sp>
          <p:sp>
            <p:nvSpPr>
              <p:cNvPr id="35972" name="Rectangle 32"/>
              <p:cNvSpPr>
                <a:spLocks noChangeArrowheads="1"/>
              </p:cNvSpPr>
              <p:nvPr/>
            </p:nvSpPr>
            <p:spPr bwMode="auto">
              <a:xfrm>
                <a:off x="4460" y="1365"/>
                <a:ext cx="422" cy="179"/>
              </a:xfrm>
              <a:prstGeom prst="rect">
                <a:avLst/>
              </a:prstGeom>
              <a:solidFill>
                <a:schemeClr val="bg1"/>
              </a:solidFill>
              <a:ln w="9525">
                <a:solidFill>
                  <a:schemeClr val="bg1"/>
                </a:solidFill>
                <a:miter lim="800000"/>
                <a:headEnd/>
                <a:tailEnd/>
              </a:ln>
            </p:spPr>
            <p:txBody>
              <a:bodyPr wrap="none" lIns="0" tIns="46038" rIns="0" bIns="46038">
                <a:spAutoFit/>
              </a:bodyPr>
              <a:lstStyle/>
              <a:p>
                <a:pPr algn="l">
                  <a:spcBef>
                    <a:spcPct val="0"/>
                  </a:spcBef>
                </a:pPr>
                <a:r>
                  <a:rPr lang="en-US" sz="1200" b="1" i="1">
                    <a:solidFill>
                      <a:schemeClr val="accent2"/>
                    </a:solidFill>
                    <a:latin typeface="Helvetica-Narrow" pitchFamily="34" charset="0"/>
                  </a:rPr>
                  <a:t>emission</a:t>
                </a:r>
                <a:endParaRPr lang="en-US" sz="1200" b="1" i="1">
                  <a:solidFill>
                    <a:srgbClr val="66FF33"/>
                  </a:solidFill>
                  <a:latin typeface="Helvetica-Narrow" pitchFamily="34" charset="0"/>
                </a:endParaRPr>
              </a:p>
            </p:txBody>
          </p:sp>
          <p:sp>
            <p:nvSpPr>
              <p:cNvPr id="35973" name="Rectangle 33"/>
              <p:cNvSpPr>
                <a:spLocks noChangeArrowheads="1"/>
              </p:cNvSpPr>
              <p:nvPr/>
            </p:nvSpPr>
            <p:spPr bwMode="auto">
              <a:xfrm>
                <a:off x="4748" y="1189"/>
                <a:ext cx="488" cy="179"/>
              </a:xfrm>
              <a:prstGeom prst="rect">
                <a:avLst/>
              </a:prstGeom>
              <a:solidFill>
                <a:schemeClr val="bg1"/>
              </a:solidFill>
              <a:ln w="9525">
                <a:solidFill>
                  <a:schemeClr val="bg1"/>
                </a:solidFill>
                <a:miter lim="800000"/>
                <a:headEnd/>
                <a:tailEnd/>
              </a:ln>
            </p:spPr>
            <p:txBody>
              <a:bodyPr wrap="none" lIns="0" tIns="46038" rIns="0" bIns="46038">
                <a:spAutoFit/>
              </a:bodyPr>
              <a:lstStyle/>
              <a:p>
                <a:pPr algn="l">
                  <a:spcBef>
                    <a:spcPct val="0"/>
                  </a:spcBef>
                </a:pPr>
                <a:r>
                  <a:rPr lang="en-US" sz="1200" b="1">
                    <a:solidFill>
                      <a:srgbClr val="9933FF"/>
                    </a:solidFill>
                    <a:latin typeface="Helvetica-Narrow" pitchFamily="34" charset="0"/>
                  </a:rPr>
                  <a:t>IR Cooling</a:t>
                </a:r>
                <a:endParaRPr lang="en-US" sz="1200" b="1">
                  <a:latin typeface="Helvetica-Narrow" pitchFamily="34" charset="0"/>
                </a:endParaRPr>
              </a:p>
            </p:txBody>
          </p:sp>
          <p:sp>
            <p:nvSpPr>
              <p:cNvPr id="35974" name="Rectangle 34"/>
              <p:cNvSpPr>
                <a:spLocks noChangeArrowheads="1"/>
              </p:cNvSpPr>
              <p:nvPr/>
            </p:nvSpPr>
            <p:spPr bwMode="auto">
              <a:xfrm>
                <a:off x="4753" y="2545"/>
                <a:ext cx="488" cy="403"/>
              </a:xfrm>
              <a:prstGeom prst="rect">
                <a:avLst/>
              </a:prstGeom>
              <a:noFill/>
              <a:ln w="9525">
                <a:noFill/>
                <a:miter lim="800000"/>
                <a:headEnd/>
                <a:tailEnd/>
              </a:ln>
            </p:spPr>
            <p:txBody>
              <a:bodyPr wrap="none" lIns="0" tIns="46038" rIns="0" bIns="46038">
                <a:spAutoFit/>
              </a:bodyPr>
              <a:lstStyle/>
              <a:p>
                <a:pPr>
                  <a:spcBef>
                    <a:spcPct val="0"/>
                  </a:spcBef>
                </a:pPr>
                <a:r>
                  <a:rPr lang="en-US" sz="1200" b="1">
                    <a:solidFill>
                      <a:srgbClr val="9933FF"/>
                    </a:solidFill>
                    <a:latin typeface="Helvetica-Narrow" pitchFamily="34" charset="0"/>
                  </a:rPr>
                  <a:t>More</a:t>
                </a:r>
              </a:p>
              <a:p>
                <a:pPr>
                  <a:spcBef>
                    <a:spcPct val="0"/>
                  </a:spcBef>
                </a:pPr>
                <a:r>
                  <a:rPr lang="en-US" sz="1200" b="1">
                    <a:solidFill>
                      <a:srgbClr val="9933FF"/>
                    </a:solidFill>
                    <a:latin typeface="Helvetica-Narrow" pitchFamily="34" charset="0"/>
                  </a:rPr>
                  <a:t>Downward</a:t>
                </a:r>
              </a:p>
              <a:p>
                <a:pPr>
                  <a:spcBef>
                    <a:spcPct val="0"/>
                  </a:spcBef>
                </a:pPr>
                <a:r>
                  <a:rPr lang="en-US" sz="1200" b="1">
                    <a:solidFill>
                      <a:srgbClr val="9933FF"/>
                    </a:solidFill>
                    <a:latin typeface="Helvetica-Narrow" pitchFamily="34" charset="0"/>
                  </a:rPr>
                  <a:t>IR Flux</a:t>
                </a:r>
                <a:endParaRPr lang="en-US" sz="1200" b="1">
                  <a:latin typeface="Helvetica-Narrow" pitchFamily="34" charset="0"/>
                </a:endParaRPr>
              </a:p>
            </p:txBody>
          </p:sp>
          <p:sp>
            <p:nvSpPr>
              <p:cNvPr id="35975" name="Rectangle 35"/>
              <p:cNvSpPr>
                <a:spLocks noChangeArrowheads="1"/>
              </p:cNvSpPr>
              <p:nvPr/>
            </p:nvSpPr>
            <p:spPr bwMode="auto">
              <a:xfrm>
                <a:off x="4516" y="499"/>
                <a:ext cx="353" cy="403"/>
              </a:xfrm>
              <a:prstGeom prst="rect">
                <a:avLst/>
              </a:prstGeom>
              <a:noFill/>
              <a:ln w="9525">
                <a:noFill/>
                <a:miter lim="800000"/>
                <a:headEnd/>
                <a:tailEnd/>
              </a:ln>
            </p:spPr>
            <p:txBody>
              <a:bodyPr wrap="none" lIns="0" tIns="46038" rIns="0" bIns="46038">
                <a:spAutoFit/>
              </a:bodyPr>
              <a:lstStyle/>
              <a:p>
                <a:pPr>
                  <a:spcBef>
                    <a:spcPct val="0"/>
                  </a:spcBef>
                </a:pPr>
                <a:r>
                  <a:rPr lang="en-US" sz="1200" b="1">
                    <a:solidFill>
                      <a:srgbClr val="9933FF"/>
                    </a:solidFill>
                    <a:latin typeface="Helvetica-Narrow" pitchFamily="34" charset="0"/>
                  </a:rPr>
                  <a:t>Less</a:t>
                </a:r>
              </a:p>
              <a:p>
                <a:pPr>
                  <a:spcBef>
                    <a:spcPct val="0"/>
                  </a:spcBef>
                </a:pPr>
                <a:r>
                  <a:rPr lang="en-US" sz="1200" b="1">
                    <a:solidFill>
                      <a:srgbClr val="9933FF"/>
                    </a:solidFill>
                    <a:latin typeface="Helvetica-Narrow" pitchFamily="34" charset="0"/>
                  </a:rPr>
                  <a:t>Upward</a:t>
                </a:r>
              </a:p>
              <a:p>
                <a:pPr>
                  <a:spcBef>
                    <a:spcPct val="0"/>
                  </a:spcBef>
                </a:pPr>
                <a:r>
                  <a:rPr lang="en-US" sz="1200" b="1">
                    <a:solidFill>
                      <a:srgbClr val="9933FF"/>
                    </a:solidFill>
                    <a:latin typeface="Helvetica-Narrow" pitchFamily="34" charset="0"/>
                  </a:rPr>
                  <a:t>IR Flux</a:t>
                </a:r>
                <a:endParaRPr lang="en-US" sz="1200" b="1">
                  <a:latin typeface="Helvetica-Narrow" pitchFamily="34" charset="0"/>
                </a:endParaRPr>
              </a:p>
            </p:txBody>
          </p:sp>
          <p:sp>
            <p:nvSpPr>
              <p:cNvPr id="35976" name="Freeform 36"/>
              <p:cNvSpPr>
                <a:spLocks/>
              </p:cNvSpPr>
              <p:nvPr/>
            </p:nvSpPr>
            <p:spPr bwMode="auto">
              <a:xfrm>
                <a:off x="4687" y="1539"/>
                <a:ext cx="192" cy="2040"/>
              </a:xfrm>
              <a:custGeom>
                <a:avLst/>
                <a:gdLst>
                  <a:gd name="T0" fmla="*/ 23 w 192"/>
                  <a:gd name="T1" fmla="*/ 0 h 1914"/>
                  <a:gd name="T2" fmla="*/ 143 w 192"/>
                  <a:gd name="T3" fmla="*/ 339 h 1914"/>
                  <a:gd name="T4" fmla="*/ 17 w 192"/>
                  <a:gd name="T5" fmla="*/ 670 h 1914"/>
                  <a:gd name="T6" fmla="*/ 143 w 192"/>
                  <a:gd name="T7" fmla="*/ 1001 h 1914"/>
                  <a:gd name="T8" fmla="*/ 17 w 192"/>
                  <a:gd name="T9" fmla="*/ 1375 h 1914"/>
                  <a:gd name="T10" fmla="*/ 155 w 192"/>
                  <a:gd name="T11" fmla="*/ 1671 h 1914"/>
                  <a:gd name="T12" fmla="*/ 5 w 192"/>
                  <a:gd name="T13" fmla="*/ 2067 h 1914"/>
                  <a:gd name="T14" fmla="*/ 185 w 192"/>
                  <a:gd name="T15" fmla="*/ 2406 h 1914"/>
                  <a:gd name="T16" fmla="*/ 47 w 192"/>
                  <a:gd name="T17" fmla="*/ 2716 h 1914"/>
                  <a:gd name="T18" fmla="*/ 173 w 192"/>
                  <a:gd name="T19" fmla="*/ 3056 h 1914"/>
                  <a:gd name="T20" fmla="*/ 5 w 192"/>
                  <a:gd name="T21" fmla="*/ 3398 h 19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2"/>
                  <a:gd name="T34" fmla="*/ 0 h 1914"/>
                  <a:gd name="T35" fmla="*/ 192 w 192"/>
                  <a:gd name="T36" fmla="*/ 1914 h 19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2" h="1914">
                    <a:moveTo>
                      <a:pt x="23" y="0"/>
                    </a:moveTo>
                    <a:cubicBezTo>
                      <a:pt x="83" y="64"/>
                      <a:pt x="144" y="129"/>
                      <a:pt x="143" y="192"/>
                    </a:cubicBezTo>
                    <a:cubicBezTo>
                      <a:pt x="142" y="255"/>
                      <a:pt x="17" y="316"/>
                      <a:pt x="17" y="378"/>
                    </a:cubicBezTo>
                    <a:cubicBezTo>
                      <a:pt x="17" y="440"/>
                      <a:pt x="143" y="498"/>
                      <a:pt x="143" y="564"/>
                    </a:cubicBezTo>
                    <a:cubicBezTo>
                      <a:pt x="143" y="630"/>
                      <a:pt x="15" y="711"/>
                      <a:pt x="17" y="774"/>
                    </a:cubicBezTo>
                    <a:cubicBezTo>
                      <a:pt x="19" y="837"/>
                      <a:pt x="157" y="877"/>
                      <a:pt x="155" y="942"/>
                    </a:cubicBezTo>
                    <a:cubicBezTo>
                      <a:pt x="153" y="1007"/>
                      <a:pt x="0" y="1095"/>
                      <a:pt x="5" y="1164"/>
                    </a:cubicBezTo>
                    <a:cubicBezTo>
                      <a:pt x="10" y="1233"/>
                      <a:pt x="178" y="1295"/>
                      <a:pt x="185" y="1356"/>
                    </a:cubicBezTo>
                    <a:cubicBezTo>
                      <a:pt x="192" y="1417"/>
                      <a:pt x="49" y="1469"/>
                      <a:pt x="47" y="1530"/>
                    </a:cubicBezTo>
                    <a:cubicBezTo>
                      <a:pt x="45" y="1591"/>
                      <a:pt x="180" y="1658"/>
                      <a:pt x="173" y="1722"/>
                    </a:cubicBezTo>
                    <a:cubicBezTo>
                      <a:pt x="166" y="1786"/>
                      <a:pt x="15" y="1861"/>
                      <a:pt x="5" y="1914"/>
                    </a:cubicBezTo>
                  </a:path>
                </a:pathLst>
              </a:custGeom>
              <a:noFill/>
              <a:ln w="28575" cap="flat" cmpd="sng">
                <a:solidFill>
                  <a:srgbClr val="9933FF"/>
                </a:solidFill>
                <a:prstDash val="solid"/>
                <a:round/>
                <a:headEnd type="none" w="sm" len="sm"/>
                <a:tailEnd type="arrow" w="med" len="med"/>
              </a:ln>
            </p:spPr>
            <p:txBody>
              <a:bodyPr wrap="none" lIns="0" rIns="0" anchor="ctr"/>
              <a:lstStyle/>
              <a:p>
                <a:endParaRPr lang="en-US"/>
              </a:p>
            </p:txBody>
          </p:sp>
          <p:sp>
            <p:nvSpPr>
              <p:cNvPr id="35977" name="Freeform 37"/>
              <p:cNvSpPr>
                <a:spLocks/>
              </p:cNvSpPr>
              <p:nvPr/>
            </p:nvSpPr>
            <p:spPr bwMode="auto">
              <a:xfrm>
                <a:off x="4311" y="1576"/>
                <a:ext cx="192" cy="1998"/>
              </a:xfrm>
              <a:custGeom>
                <a:avLst/>
                <a:gdLst>
                  <a:gd name="T0" fmla="*/ 23 w 192"/>
                  <a:gd name="T1" fmla="*/ 1998 h 1998"/>
                  <a:gd name="T2" fmla="*/ 143 w 192"/>
                  <a:gd name="T3" fmla="*/ 1798 h 1998"/>
                  <a:gd name="T4" fmla="*/ 17 w 192"/>
                  <a:gd name="T5" fmla="*/ 1603 h 1998"/>
                  <a:gd name="T6" fmla="*/ 143 w 192"/>
                  <a:gd name="T7" fmla="*/ 1409 h 1998"/>
                  <a:gd name="T8" fmla="*/ 17 w 192"/>
                  <a:gd name="T9" fmla="*/ 1190 h 1998"/>
                  <a:gd name="T10" fmla="*/ 155 w 192"/>
                  <a:gd name="T11" fmla="*/ 1015 h 1998"/>
                  <a:gd name="T12" fmla="*/ 5 w 192"/>
                  <a:gd name="T13" fmla="*/ 783 h 1998"/>
                  <a:gd name="T14" fmla="*/ 185 w 192"/>
                  <a:gd name="T15" fmla="*/ 582 h 1998"/>
                  <a:gd name="T16" fmla="*/ 47 w 192"/>
                  <a:gd name="T17" fmla="*/ 401 h 1998"/>
                  <a:gd name="T18" fmla="*/ 173 w 192"/>
                  <a:gd name="T19" fmla="*/ 200 h 1998"/>
                  <a:gd name="T20" fmla="*/ 79 w 192"/>
                  <a:gd name="T21" fmla="*/ 0 h 199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2"/>
                  <a:gd name="T34" fmla="*/ 0 h 1998"/>
                  <a:gd name="T35" fmla="*/ 192 w 192"/>
                  <a:gd name="T36" fmla="*/ 1998 h 199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2" h="1998">
                    <a:moveTo>
                      <a:pt x="23" y="1998"/>
                    </a:moveTo>
                    <a:cubicBezTo>
                      <a:pt x="83" y="1931"/>
                      <a:pt x="144" y="1863"/>
                      <a:pt x="143" y="1798"/>
                    </a:cubicBezTo>
                    <a:cubicBezTo>
                      <a:pt x="142" y="1732"/>
                      <a:pt x="17" y="1668"/>
                      <a:pt x="17" y="1603"/>
                    </a:cubicBezTo>
                    <a:cubicBezTo>
                      <a:pt x="17" y="1539"/>
                      <a:pt x="143" y="1478"/>
                      <a:pt x="143" y="1409"/>
                    </a:cubicBezTo>
                    <a:cubicBezTo>
                      <a:pt x="143" y="1340"/>
                      <a:pt x="15" y="1256"/>
                      <a:pt x="17" y="1190"/>
                    </a:cubicBezTo>
                    <a:cubicBezTo>
                      <a:pt x="19" y="1124"/>
                      <a:pt x="157" y="1083"/>
                      <a:pt x="155" y="1015"/>
                    </a:cubicBezTo>
                    <a:cubicBezTo>
                      <a:pt x="153" y="947"/>
                      <a:pt x="0" y="855"/>
                      <a:pt x="5" y="783"/>
                    </a:cubicBezTo>
                    <a:cubicBezTo>
                      <a:pt x="10" y="711"/>
                      <a:pt x="178" y="646"/>
                      <a:pt x="185" y="582"/>
                    </a:cubicBezTo>
                    <a:cubicBezTo>
                      <a:pt x="192" y="519"/>
                      <a:pt x="49" y="465"/>
                      <a:pt x="47" y="401"/>
                    </a:cubicBezTo>
                    <a:cubicBezTo>
                      <a:pt x="45" y="337"/>
                      <a:pt x="168" y="267"/>
                      <a:pt x="173" y="200"/>
                    </a:cubicBezTo>
                    <a:cubicBezTo>
                      <a:pt x="178" y="133"/>
                      <a:pt x="99" y="42"/>
                      <a:pt x="79" y="0"/>
                    </a:cubicBezTo>
                  </a:path>
                </a:pathLst>
              </a:custGeom>
              <a:noFill/>
              <a:ln w="76200" cap="flat" cmpd="sng">
                <a:solidFill>
                  <a:srgbClr val="9933FF"/>
                </a:solidFill>
                <a:prstDash val="solid"/>
                <a:round/>
                <a:headEnd type="none" w="sm" len="sm"/>
                <a:tailEnd type="arrow" w="med" len="med"/>
              </a:ln>
            </p:spPr>
            <p:txBody>
              <a:bodyPr wrap="none" lIns="0" rIns="0" anchor="ctr"/>
              <a:lstStyle/>
              <a:p>
                <a:endParaRPr lang="en-US"/>
              </a:p>
            </p:txBody>
          </p:sp>
          <p:sp>
            <p:nvSpPr>
              <p:cNvPr id="35978" name="Freeform 38"/>
              <p:cNvSpPr>
                <a:spLocks/>
              </p:cNvSpPr>
              <p:nvPr/>
            </p:nvSpPr>
            <p:spPr bwMode="auto">
              <a:xfrm>
                <a:off x="4362" y="1016"/>
                <a:ext cx="125" cy="559"/>
              </a:xfrm>
              <a:custGeom>
                <a:avLst/>
                <a:gdLst>
                  <a:gd name="T0" fmla="*/ 21 w 125"/>
                  <a:gd name="T1" fmla="*/ 559 h 559"/>
                  <a:gd name="T2" fmla="*/ 16 w 125"/>
                  <a:gd name="T3" fmla="*/ 468 h 559"/>
                  <a:gd name="T4" fmla="*/ 120 w 125"/>
                  <a:gd name="T5" fmla="*/ 332 h 559"/>
                  <a:gd name="T6" fmla="*/ 44 w 125"/>
                  <a:gd name="T7" fmla="*/ 160 h 559"/>
                  <a:gd name="T8" fmla="*/ 92 w 125"/>
                  <a:gd name="T9" fmla="*/ 0 h 559"/>
                  <a:gd name="T10" fmla="*/ 0 60000 65536"/>
                  <a:gd name="T11" fmla="*/ 0 60000 65536"/>
                  <a:gd name="T12" fmla="*/ 0 60000 65536"/>
                  <a:gd name="T13" fmla="*/ 0 60000 65536"/>
                  <a:gd name="T14" fmla="*/ 0 60000 65536"/>
                  <a:gd name="T15" fmla="*/ 0 w 125"/>
                  <a:gd name="T16" fmla="*/ 0 h 559"/>
                  <a:gd name="T17" fmla="*/ 125 w 125"/>
                  <a:gd name="T18" fmla="*/ 559 h 559"/>
                </a:gdLst>
                <a:ahLst/>
                <a:cxnLst>
                  <a:cxn ang="T10">
                    <a:pos x="T0" y="T1"/>
                  </a:cxn>
                  <a:cxn ang="T11">
                    <a:pos x="T2" y="T3"/>
                  </a:cxn>
                  <a:cxn ang="T12">
                    <a:pos x="T4" y="T5"/>
                  </a:cxn>
                  <a:cxn ang="T13">
                    <a:pos x="T6" y="T7"/>
                  </a:cxn>
                  <a:cxn ang="T14">
                    <a:pos x="T8" y="T9"/>
                  </a:cxn>
                </a:cxnLst>
                <a:rect l="T15" t="T16" r="T17" b="T18"/>
                <a:pathLst>
                  <a:path w="125" h="559">
                    <a:moveTo>
                      <a:pt x="21" y="559"/>
                    </a:moveTo>
                    <a:cubicBezTo>
                      <a:pt x="20" y="544"/>
                      <a:pt x="0" y="506"/>
                      <a:pt x="16" y="468"/>
                    </a:cubicBezTo>
                    <a:cubicBezTo>
                      <a:pt x="32" y="430"/>
                      <a:pt x="115" y="383"/>
                      <a:pt x="120" y="332"/>
                    </a:cubicBezTo>
                    <a:cubicBezTo>
                      <a:pt x="125" y="281"/>
                      <a:pt x="49" y="215"/>
                      <a:pt x="44" y="160"/>
                    </a:cubicBezTo>
                    <a:cubicBezTo>
                      <a:pt x="39" y="105"/>
                      <a:pt x="82" y="33"/>
                      <a:pt x="92" y="0"/>
                    </a:cubicBezTo>
                  </a:path>
                </a:pathLst>
              </a:custGeom>
              <a:noFill/>
              <a:ln w="57150" cap="flat" cmpd="sng">
                <a:solidFill>
                  <a:srgbClr val="9933FF"/>
                </a:solidFill>
                <a:prstDash val="solid"/>
                <a:round/>
                <a:headEnd type="none" w="sm" len="sm"/>
                <a:tailEnd type="arrow" w="med" len="med"/>
              </a:ln>
            </p:spPr>
            <p:txBody>
              <a:bodyPr wrap="none" lIns="0" rIns="0" anchor="ctr"/>
              <a:lstStyle/>
              <a:p>
                <a:endParaRPr lang="en-US"/>
              </a:p>
            </p:txBody>
          </p:sp>
          <p:sp>
            <p:nvSpPr>
              <p:cNvPr id="35979" name="Freeform 39"/>
              <p:cNvSpPr>
                <a:spLocks/>
              </p:cNvSpPr>
              <p:nvPr/>
            </p:nvSpPr>
            <p:spPr bwMode="auto">
              <a:xfrm>
                <a:off x="4389" y="441"/>
                <a:ext cx="136" cy="563"/>
              </a:xfrm>
              <a:custGeom>
                <a:avLst/>
                <a:gdLst>
                  <a:gd name="T0" fmla="*/ 65 w 136"/>
                  <a:gd name="T1" fmla="*/ 563 h 563"/>
                  <a:gd name="T2" fmla="*/ 125 w 136"/>
                  <a:gd name="T3" fmla="*/ 455 h 563"/>
                  <a:gd name="T4" fmla="*/ 117 w 136"/>
                  <a:gd name="T5" fmla="*/ 311 h 563"/>
                  <a:gd name="T6" fmla="*/ 13 w 136"/>
                  <a:gd name="T7" fmla="*/ 179 h 563"/>
                  <a:gd name="T8" fmla="*/ 36 w 136"/>
                  <a:gd name="T9" fmla="*/ 0 h 563"/>
                  <a:gd name="T10" fmla="*/ 0 60000 65536"/>
                  <a:gd name="T11" fmla="*/ 0 60000 65536"/>
                  <a:gd name="T12" fmla="*/ 0 60000 65536"/>
                  <a:gd name="T13" fmla="*/ 0 60000 65536"/>
                  <a:gd name="T14" fmla="*/ 0 60000 65536"/>
                  <a:gd name="T15" fmla="*/ 0 w 136"/>
                  <a:gd name="T16" fmla="*/ 0 h 563"/>
                  <a:gd name="T17" fmla="*/ 136 w 136"/>
                  <a:gd name="T18" fmla="*/ 563 h 563"/>
                </a:gdLst>
                <a:ahLst/>
                <a:cxnLst>
                  <a:cxn ang="T10">
                    <a:pos x="T0" y="T1"/>
                  </a:cxn>
                  <a:cxn ang="T11">
                    <a:pos x="T2" y="T3"/>
                  </a:cxn>
                  <a:cxn ang="T12">
                    <a:pos x="T4" y="T5"/>
                  </a:cxn>
                  <a:cxn ang="T13">
                    <a:pos x="T6" y="T7"/>
                  </a:cxn>
                  <a:cxn ang="T14">
                    <a:pos x="T8" y="T9"/>
                  </a:cxn>
                </a:cxnLst>
                <a:rect l="T15" t="T16" r="T17" b="T18"/>
                <a:pathLst>
                  <a:path w="136" h="563">
                    <a:moveTo>
                      <a:pt x="65" y="563"/>
                    </a:moveTo>
                    <a:cubicBezTo>
                      <a:pt x="75" y="545"/>
                      <a:pt x="116" y="497"/>
                      <a:pt x="125" y="455"/>
                    </a:cubicBezTo>
                    <a:cubicBezTo>
                      <a:pt x="134" y="413"/>
                      <a:pt x="136" y="357"/>
                      <a:pt x="117" y="311"/>
                    </a:cubicBezTo>
                    <a:cubicBezTo>
                      <a:pt x="98" y="265"/>
                      <a:pt x="26" y="231"/>
                      <a:pt x="13" y="179"/>
                    </a:cubicBezTo>
                    <a:cubicBezTo>
                      <a:pt x="0" y="127"/>
                      <a:pt x="31" y="37"/>
                      <a:pt x="36" y="0"/>
                    </a:cubicBezTo>
                  </a:path>
                </a:pathLst>
              </a:custGeom>
              <a:noFill/>
              <a:ln w="38100" cap="flat" cmpd="sng">
                <a:solidFill>
                  <a:srgbClr val="9933FF"/>
                </a:solidFill>
                <a:prstDash val="solid"/>
                <a:round/>
                <a:headEnd type="none" w="sm" len="sm"/>
                <a:tailEnd type="arrow" w="med" len="med"/>
              </a:ln>
            </p:spPr>
            <p:txBody>
              <a:bodyPr wrap="none" lIns="0" rIns="0" anchor="ctr"/>
              <a:lstStyle/>
              <a:p>
                <a:endParaRPr lang="en-US"/>
              </a:p>
            </p:txBody>
          </p:sp>
          <p:sp>
            <p:nvSpPr>
              <p:cNvPr id="35980" name="Freeform 40"/>
              <p:cNvSpPr>
                <a:spLocks/>
              </p:cNvSpPr>
              <p:nvPr/>
            </p:nvSpPr>
            <p:spPr bwMode="auto">
              <a:xfrm flipH="1">
                <a:off x="4914" y="471"/>
                <a:ext cx="135" cy="585"/>
              </a:xfrm>
              <a:custGeom>
                <a:avLst/>
                <a:gdLst>
                  <a:gd name="T0" fmla="*/ 87 w 135"/>
                  <a:gd name="T1" fmla="*/ 818 h 561"/>
                  <a:gd name="T2" fmla="*/ 6 w 135"/>
                  <a:gd name="T3" fmla="*/ 555 h 561"/>
                  <a:gd name="T4" fmla="*/ 123 w 135"/>
                  <a:gd name="T5" fmla="*/ 284 h 561"/>
                  <a:gd name="T6" fmla="*/ 81 w 135"/>
                  <a:gd name="T7" fmla="*/ 0 h 561"/>
                  <a:gd name="T8" fmla="*/ 0 60000 65536"/>
                  <a:gd name="T9" fmla="*/ 0 60000 65536"/>
                  <a:gd name="T10" fmla="*/ 0 60000 65536"/>
                  <a:gd name="T11" fmla="*/ 0 60000 65536"/>
                  <a:gd name="T12" fmla="*/ 0 w 135"/>
                  <a:gd name="T13" fmla="*/ 0 h 561"/>
                  <a:gd name="T14" fmla="*/ 135 w 135"/>
                  <a:gd name="T15" fmla="*/ 561 h 561"/>
                </a:gdLst>
                <a:ahLst/>
                <a:cxnLst>
                  <a:cxn ang="T8">
                    <a:pos x="T0" y="T1"/>
                  </a:cxn>
                  <a:cxn ang="T9">
                    <a:pos x="T2" y="T3"/>
                  </a:cxn>
                  <a:cxn ang="T10">
                    <a:pos x="T4" y="T5"/>
                  </a:cxn>
                  <a:cxn ang="T11">
                    <a:pos x="T6" y="T7"/>
                  </a:cxn>
                </a:cxnLst>
                <a:rect l="T12" t="T13" r="T14" b="T15"/>
                <a:pathLst>
                  <a:path w="135" h="561">
                    <a:moveTo>
                      <a:pt x="87" y="561"/>
                    </a:moveTo>
                    <a:cubicBezTo>
                      <a:pt x="73" y="531"/>
                      <a:pt x="0" y="442"/>
                      <a:pt x="6" y="381"/>
                    </a:cubicBezTo>
                    <a:cubicBezTo>
                      <a:pt x="12" y="320"/>
                      <a:pt x="111" y="258"/>
                      <a:pt x="123" y="195"/>
                    </a:cubicBezTo>
                    <a:cubicBezTo>
                      <a:pt x="135" y="132"/>
                      <a:pt x="90" y="41"/>
                      <a:pt x="81" y="0"/>
                    </a:cubicBezTo>
                  </a:path>
                </a:pathLst>
              </a:custGeom>
              <a:noFill/>
              <a:ln w="12700" cap="flat" cmpd="sng">
                <a:solidFill>
                  <a:srgbClr val="9933FF"/>
                </a:solidFill>
                <a:prstDash val="solid"/>
                <a:round/>
                <a:headEnd type="none" w="sm" len="sm"/>
                <a:tailEnd type="arrow" w="med" len="med"/>
              </a:ln>
            </p:spPr>
            <p:txBody>
              <a:bodyPr wrap="none" lIns="0" rIns="0" anchor="ctr"/>
              <a:lstStyle/>
              <a:p>
                <a:endParaRPr lang="en-US"/>
              </a:p>
            </p:txBody>
          </p:sp>
        </p:grpSp>
      </p:grpSp>
      <p:grpSp>
        <p:nvGrpSpPr>
          <p:cNvPr id="10" name="Group 41"/>
          <p:cNvGrpSpPr>
            <a:grpSpLocks/>
          </p:cNvGrpSpPr>
          <p:nvPr/>
        </p:nvGrpSpPr>
        <p:grpSpPr bwMode="auto">
          <a:xfrm>
            <a:off x="2689225" y="2405063"/>
            <a:ext cx="3505200" cy="2662237"/>
            <a:chOff x="1694" y="1515"/>
            <a:chExt cx="2208" cy="1677"/>
          </a:xfrm>
        </p:grpSpPr>
        <p:sp>
          <p:nvSpPr>
            <p:cNvPr id="35956" name="Rectangle 42"/>
            <p:cNvSpPr>
              <a:spLocks noChangeArrowheads="1"/>
            </p:cNvSpPr>
            <p:nvPr/>
          </p:nvSpPr>
          <p:spPr bwMode="auto">
            <a:xfrm>
              <a:off x="1694" y="1557"/>
              <a:ext cx="692" cy="173"/>
            </a:xfrm>
            <a:prstGeom prst="rect">
              <a:avLst/>
            </a:prstGeom>
            <a:noFill/>
            <a:ln w="9525">
              <a:noFill/>
              <a:miter lim="800000"/>
              <a:headEnd/>
              <a:tailEnd/>
            </a:ln>
          </p:spPr>
          <p:txBody>
            <a:bodyPr wrap="none" lIns="0" tIns="46038" rIns="0" bIns="46038">
              <a:spAutoFit/>
            </a:bodyPr>
            <a:lstStyle/>
            <a:p>
              <a:pPr algn="l">
                <a:spcBef>
                  <a:spcPct val="0"/>
                </a:spcBef>
              </a:pPr>
              <a:r>
                <a:rPr lang="en-US" sz="1200" b="1" i="1">
                  <a:solidFill>
                    <a:schemeClr val="accent2"/>
                  </a:solidFill>
                  <a:latin typeface="Helvetica-Narrow" pitchFamily="34" charset="0"/>
                </a:rPr>
                <a:t>forward scatter</a:t>
              </a:r>
            </a:p>
          </p:txBody>
        </p:sp>
        <p:grpSp>
          <p:nvGrpSpPr>
            <p:cNvPr id="35957" name="Group 43"/>
            <p:cNvGrpSpPr>
              <a:grpSpLocks/>
            </p:cNvGrpSpPr>
            <p:nvPr/>
          </p:nvGrpSpPr>
          <p:grpSpPr bwMode="auto">
            <a:xfrm>
              <a:off x="2255" y="1515"/>
              <a:ext cx="1647" cy="1677"/>
              <a:chOff x="2255" y="1515"/>
              <a:chExt cx="1647" cy="1677"/>
            </a:xfrm>
          </p:grpSpPr>
          <p:sp>
            <p:nvSpPr>
              <p:cNvPr id="35958" name="Rectangle 44"/>
              <p:cNvSpPr>
                <a:spLocks noChangeArrowheads="1"/>
              </p:cNvSpPr>
              <p:nvPr/>
            </p:nvSpPr>
            <p:spPr bwMode="auto">
              <a:xfrm>
                <a:off x="3089" y="1862"/>
                <a:ext cx="381" cy="408"/>
              </a:xfrm>
              <a:prstGeom prst="rect">
                <a:avLst/>
              </a:prstGeom>
              <a:noFill/>
              <a:ln w="9525">
                <a:noFill/>
                <a:miter lim="800000"/>
                <a:headEnd/>
                <a:tailEnd/>
              </a:ln>
            </p:spPr>
            <p:txBody>
              <a:bodyPr wrap="none" lIns="0" tIns="46038" rIns="0" bIns="46038">
                <a:spAutoFit/>
              </a:bodyPr>
              <a:lstStyle/>
              <a:p>
                <a:pPr algn="l">
                  <a:spcBef>
                    <a:spcPct val="0"/>
                  </a:spcBef>
                </a:pPr>
                <a:r>
                  <a:rPr lang="en-US" sz="1200" b="1" dirty="0">
                    <a:solidFill>
                      <a:srgbClr val="C00000"/>
                    </a:solidFill>
                    <a:latin typeface="Helvetica-Narrow" pitchFamily="34" charset="0"/>
                  </a:rPr>
                  <a:t>Enhanced</a:t>
                </a:r>
              </a:p>
              <a:p>
                <a:pPr algn="l">
                  <a:spcBef>
                    <a:spcPct val="0"/>
                  </a:spcBef>
                </a:pPr>
                <a:r>
                  <a:rPr lang="en-US" sz="1200" b="1" dirty="0">
                    <a:solidFill>
                      <a:srgbClr val="C00000"/>
                    </a:solidFill>
                    <a:latin typeface="Helvetica-Narrow" pitchFamily="34" charset="0"/>
                  </a:rPr>
                  <a:t>    Diffuse</a:t>
                </a:r>
              </a:p>
              <a:p>
                <a:pPr algn="l">
                  <a:spcBef>
                    <a:spcPct val="0"/>
                  </a:spcBef>
                </a:pPr>
                <a:r>
                  <a:rPr lang="en-US" sz="1200" b="1" dirty="0">
                    <a:solidFill>
                      <a:srgbClr val="C00000"/>
                    </a:solidFill>
                    <a:latin typeface="Helvetica-Narrow" pitchFamily="34" charset="0"/>
                  </a:rPr>
                  <a:t>       Flux</a:t>
                </a:r>
              </a:p>
            </p:txBody>
          </p:sp>
          <p:sp>
            <p:nvSpPr>
              <p:cNvPr id="35959" name="Rectangle 45"/>
              <p:cNvSpPr>
                <a:spLocks noChangeArrowheads="1"/>
              </p:cNvSpPr>
              <p:nvPr/>
            </p:nvSpPr>
            <p:spPr bwMode="auto">
              <a:xfrm>
                <a:off x="2426" y="2115"/>
                <a:ext cx="336" cy="408"/>
              </a:xfrm>
              <a:prstGeom prst="rect">
                <a:avLst/>
              </a:prstGeom>
              <a:noFill/>
              <a:ln w="9525">
                <a:noFill/>
                <a:miter lim="800000"/>
                <a:headEnd/>
                <a:tailEnd/>
              </a:ln>
            </p:spPr>
            <p:txBody>
              <a:bodyPr wrap="none" lIns="0" tIns="46038" rIns="0" bIns="46038">
                <a:spAutoFit/>
              </a:bodyPr>
              <a:lstStyle/>
              <a:p>
                <a:pPr algn="l">
                  <a:spcBef>
                    <a:spcPct val="0"/>
                  </a:spcBef>
                </a:pPr>
                <a:r>
                  <a:rPr lang="en-US" sz="1200" b="1" dirty="0">
                    <a:solidFill>
                      <a:srgbClr val="C00000"/>
                    </a:solidFill>
                    <a:latin typeface="Helvetica-Narrow" pitchFamily="34" charset="0"/>
                  </a:rPr>
                  <a:t>Reduced</a:t>
                </a:r>
              </a:p>
              <a:p>
                <a:pPr algn="l">
                  <a:spcBef>
                    <a:spcPct val="0"/>
                  </a:spcBef>
                </a:pPr>
                <a:r>
                  <a:rPr lang="en-US" sz="1200" b="1" dirty="0">
                    <a:solidFill>
                      <a:srgbClr val="C00000"/>
                    </a:solidFill>
                    <a:latin typeface="Helvetica-Narrow" pitchFamily="34" charset="0"/>
                  </a:rPr>
                  <a:t>   Direct</a:t>
                </a:r>
              </a:p>
              <a:p>
                <a:pPr algn="l">
                  <a:spcBef>
                    <a:spcPct val="0"/>
                  </a:spcBef>
                </a:pPr>
                <a:r>
                  <a:rPr lang="en-US" sz="1200" b="1" dirty="0">
                    <a:solidFill>
                      <a:srgbClr val="C00000"/>
                    </a:solidFill>
                    <a:latin typeface="Helvetica-Narrow" pitchFamily="34" charset="0"/>
                  </a:rPr>
                  <a:t>      Flux</a:t>
                </a:r>
              </a:p>
            </p:txBody>
          </p:sp>
          <p:sp>
            <p:nvSpPr>
              <p:cNvPr id="35960" name="Rectangle 46"/>
              <p:cNvSpPr>
                <a:spLocks noChangeArrowheads="1"/>
              </p:cNvSpPr>
              <p:nvPr/>
            </p:nvSpPr>
            <p:spPr bwMode="auto">
              <a:xfrm>
                <a:off x="3516" y="2771"/>
                <a:ext cx="386" cy="291"/>
              </a:xfrm>
              <a:prstGeom prst="rect">
                <a:avLst/>
              </a:prstGeom>
              <a:noFill/>
              <a:ln w="9525">
                <a:noFill/>
                <a:miter lim="800000"/>
                <a:headEnd/>
                <a:tailEnd/>
              </a:ln>
            </p:spPr>
            <p:txBody>
              <a:bodyPr wrap="none" lIns="0" tIns="46038" rIns="0" bIns="46038">
                <a:spAutoFit/>
              </a:bodyPr>
              <a:lstStyle/>
              <a:p>
                <a:pPr>
                  <a:spcBef>
                    <a:spcPct val="0"/>
                  </a:spcBef>
                </a:pPr>
                <a:r>
                  <a:rPr lang="en-US" sz="1200" b="1" dirty="0">
                    <a:solidFill>
                      <a:srgbClr val="C00000"/>
                    </a:solidFill>
                    <a:latin typeface="Helvetica-Narrow" pitchFamily="34" charset="0"/>
                  </a:rPr>
                  <a:t>Less Total</a:t>
                </a:r>
              </a:p>
              <a:p>
                <a:pPr>
                  <a:spcBef>
                    <a:spcPct val="0"/>
                  </a:spcBef>
                </a:pPr>
                <a:r>
                  <a:rPr lang="en-US" sz="1200" b="1" dirty="0">
                    <a:solidFill>
                      <a:srgbClr val="C00000"/>
                    </a:solidFill>
                    <a:latin typeface="Helvetica-Narrow" pitchFamily="34" charset="0"/>
                  </a:rPr>
                  <a:t>Solar Flux</a:t>
                </a:r>
              </a:p>
            </p:txBody>
          </p:sp>
          <p:sp>
            <p:nvSpPr>
              <p:cNvPr id="35961" name="Freeform 47"/>
              <p:cNvSpPr>
                <a:spLocks/>
              </p:cNvSpPr>
              <p:nvPr/>
            </p:nvSpPr>
            <p:spPr bwMode="auto">
              <a:xfrm>
                <a:off x="2255" y="1570"/>
                <a:ext cx="164" cy="368"/>
              </a:xfrm>
              <a:custGeom>
                <a:avLst/>
                <a:gdLst>
                  <a:gd name="T0" fmla="*/ 135 w 164"/>
                  <a:gd name="T1" fmla="*/ 0 h 368"/>
                  <a:gd name="T2" fmla="*/ 153 w 164"/>
                  <a:gd name="T3" fmla="*/ 79 h 368"/>
                  <a:gd name="T4" fmla="*/ 69 w 164"/>
                  <a:gd name="T5" fmla="*/ 108 h 368"/>
                  <a:gd name="T6" fmla="*/ 90 w 164"/>
                  <a:gd name="T7" fmla="*/ 208 h 368"/>
                  <a:gd name="T8" fmla="*/ 11 w 164"/>
                  <a:gd name="T9" fmla="*/ 240 h 368"/>
                  <a:gd name="T10" fmla="*/ 24 w 164"/>
                  <a:gd name="T11" fmla="*/ 329 h 368"/>
                  <a:gd name="T12" fmla="*/ 28 w 164"/>
                  <a:gd name="T13" fmla="*/ 368 h 368"/>
                  <a:gd name="T14" fmla="*/ 0 60000 65536"/>
                  <a:gd name="T15" fmla="*/ 0 60000 65536"/>
                  <a:gd name="T16" fmla="*/ 0 60000 65536"/>
                  <a:gd name="T17" fmla="*/ 0 60000 65536"/>
                  <a:gd name="T18" fmla="*/ 0 60000 65536"/>
                  <a:gd name="T19" fmla="*/ 0 60000 65536"/>
                  <a:gd name="T20" fmla="*/ 0 60000 65536"/>
                  <a:gd name="T21" fmla="*/ 0 w 164"/>
                  <a:gd name="T22" fmla="*/ 0 h 368"/>
                  <a:gd name="T23" fmla="*/ 164 w 164"/>
                  <a:gd name="T24" fmla="*/ 368 h 3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4" h="368">
                    <a:moveTo>
                      <a:pt x="135" y="0"/>
                    </a:moveTo>
                    <a:cubicBezTo>
                      <a:pt x="149" y="30"/>
                      <a:pt x="164" y="61"/>
                      <a:pt x="153" y="79"/>
                    </a:cubicBezTo>
                    <a:cubicBezTo>
                      <a:pt x="143" y="97"/>
                      <a:pt x="80" y="86"/>
                      <a:pt x="69" y="108"/>
                    </a:cubicBezTo>
                    <a:cubicBezTo>
                      <a:pt x="59" y="130"/>
                      <a:pt x="99" y="186"/>
                      <a:pt x="90" y="208"/>
                    </a:cubicBezTo>
                    <a:cubicBezTo>
                      <a:pt x="80" y="230"/>
                      <a:pt x="22" y="220"/>
                      <a:pt x="11" y="240"/>
                    </a:cubicBezTo>
                    <a:cubicBezTo>
                      <a:pt x="0" y="260"/>
                      <a:pt x="21" y="308"/>
                      <a:pt x="24" y="329"/>
                    </a:cubicBezTo>
                    <a:cubicBezTo>
                      <a:pt x="27" y="350"/>
                      <a:pt x="27" y="360"/>
                      <a:pt x="28" y="368"/>
                    </a:cubicBezTo>
                  </a:path>
                </a:pathLst>
              </a:custGeom>
              <a:noFill/>
              <a:ln w="12700" cap="flat" cmpd="sng">
                <a:solidFill>
                  <a:srgbClr val="FF9933"/>
                </a:solidFill>
                <a:prstDash val="solid"/>
                <a:round/>
                <a:headEnd type="none" w="sm" len="sm"/>
                <a:tailEnd type="triangle" w="sm" len="med"/>
              </a:ln>
            </p:spPr>
            <p:txBody>
              <a:bodyPr wrap="none" lIns="0" rIns="0" anchor="ctr"/>
              <a:lstStyle/>
              <a:p>
                <a:endParaRPr lang="en-US"/>
              </a:p>
            </p:txBody>
          </p:sp>
          <p:sp>
            <p:nvSpPr>
              <p:cNvPr id="35962" name="Freeform 48"/>
              <p:cNvSpPr>
                <a:spLocks/>
              </p:cNvSpPr>
              <p:nvPr/>
            </p:nvSpPr>
            <p:spPr bwMode="auto">
              <a:xfrm>
                <a:off x="2392" y="1556"/>
                <a:ext cx="133" cy="379"/>
              </a:xfrm>
              <a:custGeom>
                <a:avLst/>
                <a:gdLst>
                  <a:gd name="T0" fmla="*/ 95 w 133"/>
                  <a:gd name="T1" fmla="*/ 0 h 379"/>
                  <a:gd name="T2" fmla="*/ 125 w 133"/>
                  <a:gd name="T3" fmla="*/ 75 h 379"/>
                  <a:gd name="T4" fmla="*/ 46 w 133"/>
                  <a:gd name="T5" fmla="*/ 116 h 379"/>
                  <a:gd name="T6" fmla="*/ 81 w 133"/>
                  <a:gd name="T7" fmla="*/ 212 h 379"/>
                  <a:gd name="T8" fmla="*/ 8 w 133"/>
                  <a:gd name="T9" fmla="*/ 256 h 379"/>
                  <a:gd name="T10" fmla="*/ 34 w 133"/>
                  <a:gd name="T11" fmla="*/ 342 h 379"/>
                  <a:gd name="T12" fmla="*/ 38 w 133"/>
                  <a:gd name="T13" fmla="*/ 379 h 379"/>
                  <a:gd name="T14" fmla="*/ 0 60000 65536"/>
                  <a:gd name="T15" fmla="*/ 0 60000 65536"/>
                  <a:gd name="T16" fmla="*/ 0 60000 65536"/>
                  <a:gd name="T17" fmla="*/ 0 60000 65536"/>
                  <a:gd name="T18" fmla="*/ 0 60000 65536"/>
                  <a:gd name="T19" fmla="*/ 0 60000 65536"/>
                  <a:gd name="T20" fmla="*/ 0 60000 65536"/>
                  <a:gd name="T21" fmla="*/ 0 w 133"/>
                  <a:gd name="T22" fmla="*/ 0 h 379"/>
                  <a:gd name="T23" fmla="*/ 133 w 133"/>
                  <a:gd name="T24" fmla="*/ 379 h 3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3" h="379">
                    <a:moveTo>
                      <a:pt x="95" y="0"/>
                    </a:moveTo>
                    <a:cubicBezTo>
                      <a:pt x="114" y="27"/>
                      <a:pt x="133" y="55"/>
                      <a:pt x="125" y="75"/>
                    </a:cubicBezTo>
                    <a:cubicBezTo>
                      <a:pt x="117" y="94"/>
                      <a:pt x="54" y="93"/>
                      <a:pt x="46" y="116"/>
                    </a:cubicBezTo>
                    <a:cubicBezTo>
                      <a:pt x="39" y="139"/>
                      <a:pt x="88" y="189"/>
                      <a:pt x="81" y="212"/>
                    </a:cubicBezTo>
                    <a:cubicBezTo>
                      <a:pt x="75" y="235"/>
                      <a:pt x="16" y="234"/>
                      <a:pt x="8" y="256"/>
                    </a:cubicBezTo>
                    <a:cubicBezTo>
                      <a:pt x="0" y="277"/>
                      <a:pt x="29" y="322"/>
                      <a:pt x="34" y="342"/>
                    </a:cubicBezTo>
                    <a:cubicBezTo>
                      <a:pt x="39" y="362"/>
                      <a:pt x="37" y="371"/>
                      <a:pt x="38" y="379"/>
                    </a:cubicBezTo>
                  </a:path>
                </a:pathLst>
              </a:custGeom>
              <a:noFill/>
              <a:ln w="12700" cap="flat" cmpd="sng">
                <a:solidFill>
                  <a:srgbClr val="FF9933"/>
                </a:solidFill>
                <a:prstDash val="solid"/>
                <a:round/>
                <a:headEnd type="none" w="sm" len="sm"/>
                <a:tailEnd type="triangle" w="sm" len="med"/>
              </a:ln>
            </p:spPr>
            <p:txBody>
              <a:bodyPr wrap="none" lIns="0" rIns="0" anchor="ctr"/>
              <a:lstStyle/>
              <a:p>
                <a:endParaRPr lang="en-US"/>
              </a:p>
            </p:txBody>
          </p:sp>
          <p:sp>
            <p:nvSpPr>
              <p:cNvPr id="35963" name="Freeform 49"/>
              <p:cNvSpPr>
                <a:spLocks/>
              </p:cNvSpPr>
              <p:nvPr/>
            </p:nvSpPr>
            <p:spPr bwMode="auto">
              <a:xfrm>
                <a:off x="2565" y="1573"/>
                <a:ext cx="79" cy="389"/>
              </a:xfrm>
              <a:custGeom>
                <a:avLst/>
                <a:gdLst>
                  <a:gd name="T0" fmla="*/ 29 w 79"/>
                  <a:gd name="T1" fmla="*/ 0 h 389"/>
                  <a:gd name="T2" fmla="*/ 76 w 79"/>
                  <a:gd name="T3" fmla="*/ 66 h 389"/>
                  <a:gd name="T4" fmla="*/ 8 w 79"/>
                  <a:gd name="T5" fmla="*/ 124 h 389"/>
                  <a:gd name="T6" fmla="*/ 65 w 79"/>
                  <a:gd name="T7" fmla="*/ 209 h 389"/>
                  <a:gd name="T8" fmla="*/ 3 w 79"/>
                  <a:gd name="T9" fmla="*/ 268 h 389"/>
                  <a:gd name="T10" fmla="*/ 48 w 79"/>
                  <a:gd name="T11" fmla="*/ 346 h 389"/>
                  <a:gd name="T12" fmla="*/ 57 w 79"/>
                  <a:gd name="T13" fmla="*/ 389 h 389"/>
                  <a:gd name="T14" fmla="*/ 0 60000 65536"/>
                  <a:gd name="T15" fmla="*/ 0 60000 65536"/>
                  <a:gd name="T16" fmla="*/ 0 60000 65536"/>
                  <a:gd name="T17" fmla="*/ 0 60000 65536"/>
                  <a:gd name="T18" fmla="*/ 0 60000 65536"/>
                  <a:gd name="T19" fmla="*/ 0 60000 65536"/>
                  <a:gd name="T20" fmla="*/ 0 60000 65536"/>
                  <a:gd name="T21" fmla="*/ 0 w 79"/>
                  <a:gd name="T22" fmla="*/ 0 h 389"/>
                  <a:gd name="T23" fmla="*/ 79 w 79"/>
                  <a:gd name="T24" fmla="*/ 389 h 38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389">
                    <a:moveTo>
                      <a:pt x="29" y="0"/>
                    </a:moveTo>
                    <a:cubicBezTo>
                      <a:pt x="54" y="22"/>
                      <a:pt x="79" y="45"/>
                      <a:pt x="76" y="66"/>
                    </a:cubicBezTo>
                    <a:cubicBezTo>
                      <a:pt x="72" y="86"/>
                      <a:pt x="10" y="100"/>
                      <a:pt x="8" y="124"/>
                    </a:cubicBezTo>
                    <a:cubicBezTo>
                      <a:pt x="6" y="148"/>
                      <a:pt x="65" y="185"/>
                      <a:pt x="65" y="209"/>
                    </a:cubicBezTo>
                    <a:cubicBezTo>
                      <a:pt x="64" y="233"/>
                      <a:pt x="6" y="246"/>
                      <a:pt x="3" y="268"/>
                    </a:cubicBezTo>
                    <a:cubicBezTo>
                      <a:pt x="0" y="291"/>
                      <a:pt x="39" y="326"/>
                      <a:pt x="48" y="346"/>
                    </a:cubicBezTo>
                    <a:cubicBezTo>
                      <a:pt x="57" y="366"/>
                      <a:pt x="55" y="380"/>
                      <a:pt x="57" y="389"/>
                    </a:cubicBezTo>
                  </a:path>
                </a:pathLst>
              </a:custGeom>
              <a:noFill/>
              <a:ln w="12700" cap="flat" cmpd="sng">
                <a:solidFill>
                  <a:srgbClr val="FF9933"/>
                </a:solidFill>
                <a:prstDash val="solid"/>
                <a:round/>
                <a:headEnd type="none" w="sm" len="sm"/>
                <a:tailEnd type="triangle" w="sm" len="med"/>
              </a:ln>
            </p:spPr>
            <p:txBody>
              <a:bodyPr wrap="none" lIns="0" rIns="0" anchor="ctr"/>
              <a:lstStyle/>
              <a:p>
                <a:endParaRPr lang="en-US"/>
              </a:p>
            </p:txBody>
          </p:sp>
          <p:sp>
            <p:nvSpPr>
              <p:cNvPr id="35964" name="Freeform 50"/>
              <p:cNvSpPr>
                <a:spLocks/>
              </p:cNvSpPr>
              <p:nvPr/>
            </p:nvSpPr>
            <p:spPr bwMode="auto">
              <a:xfrm>
                <a:off x="2851" y="1516"/>
                <a:ext cx="199" cy="359"/>
              </a:xfrm>
              <a:custGeom>
                <a:avLst/>
                <a:gdLst>
                  <a:gd name="T0" fmla="*/ 0 w 199"/>
                  <a:gd name="T1" fmla="*/ 0 h 359"/>
                  <a:gd name="T2" fmla="*/ 73 w 199"/>
                  <a:gd name="T3" fmla="*/ 35 h 359"/>
                  <a:gd name="T4" fmla="*/ 43 w 199"/>
                  <a:gd name="T5" fmla="*/ 119 h 359"/>
                  <a:gd name="T6" fmla="*/ 133 w 199"/>
                  <a:gd name="T7" fmla="*/ 166 h 359"/>
                  <a:gd name="T8" fmla="*/ 109 w 199"/>
                  <a:gd name="T9" fmla="*/ 247 h 359"/>
                  <a:gd name="T10" fmla="*/ 186 w 199"/>
                  <a:gd name="T11" fmla="*/ 293 h 359"/>
                  <a:gd name="T12" fmla="*/ 185 w 199"/>
                  <a:gd name="T13" fmla="*/ 359 h 359"/>
                  <a:gd name="T14" fmla="*/ 0 60000 65536"/>
                  <a:gd name="T15" fmla="*/ 0 60000 65536"/>
                  <a:gd name="T16" fmla="*/ 0 60000 65536"/>
                  <a:gd name="T17" fmla="*/ 0 60000 65536"/>
                  <a:gd name="T18" fmla="*/ 0 60000 65536"/>
                  <a:gd name="T19" fmla="*/ 0 60000 65536"/>
                  <a:gd name="T20" fmla="*/ 0 60000 65536"/>
                  <a:gd name="T21" fmla="*/ 0 w 199"/>
                  <a:gd name="T22" fmla="*/ 0 h 359"/>
                  <a:gd name="T23" fmla="*/ 199 w 199"/>
                  <a:gd name="T24" fmla="*/ 359 h 3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9" h="359">
                    <a:moveTo>
                      <a:pt x="0" y="0"/>
                    </a:moveTo>
                    <a:cubicBezTo>
                      <a:pt x="32" y="7"/>
                      <a:pt x="66" y="15"/>
                      <a:pt x="73" y="35"/>
                    </a:cubicBezTo>
                    <a:cubicBezTo>
                      <a:pt x="80" y="55"/>
                      <a:pt x="33" y="97"/>
                      <a:pt x="43" y="119"/>
                    </a:cubicBezTo>
                    <a:cubicBezTo>
                      <a:pt x="53" y="141"/>
                      <a:pt x="122" y="144"/>
                      <a:pt x="133" y="166"/>
                    </a:cubicBezTo>
                    <a:cubicBezTo>
                      <a:pt x="144" y="187"/>
                      <a:pt x="100" y="226"/>
                      <a:pt x="109" y="247"/>
                    </a:cubicBezTo>
                    <a:cubicBezTo>
                      <a:pt x="117" y="269"/>
                      <a:pt x="173" y="274"/>
                      <a:pt x="186" y="293"/>
                    </a:cubicBezTo>
                    <a:cubicBezTo>
                      <a:pt x="199" y="312"/>
                      <a:pt x="185" y="345"/>
                      <a:pt x="185" y="359"/>
                    </a:cubicBezTo>
                  </a:path>
                </a:pathLst>
              </a:custGeom>
              <a:noFill/>
              <a:ln w="12700" cap="flat" cmpd="sng">
                <a:solidFill>
                  <a:srgbClr val="FF9933"/>
                </a:solidFill>
                <a:prstDash val="solid"/>
                <a:round/>
                <a:headEnd type="none" w="sm" len="sm"/>
                <a:tailEnd type="triangle" w="sm" len="med"/>
              </a:ln>
            </p:spPr>
            <p:txBody>
              <a:bodyPr wrap="none" lIns="0" rIns="0" anchor="ctr"/>
              <a:lstStyle/>
              <a:p>
                <a:endParaRPr lang="en-US"/>
              </a:p>
            </p:txBody>
          </p:sp>
          <p:sp>
            <p:nvSpPr>
              <p:cNvPr id="35965" name="Freeform 51"/>
              <p:cNvSpPr>
                <a:spLocks/>
              </p:cNvSpPr>
              <p:nvPr/>
            </p:nvSpPr>
            <p:spPr bwMode="auto">
              <a:xfrm>
                <a:off x="2991" y="1515"/>
                <a:ext cx="203" cy="345"/>
              </a:xfrm>
              <a:custGeom>
                <a:avLst/>
                <a:gdLst>
                  <a:gd name="T0" fmla="*/ 0 w 203"/>
                  <a:gd name="T1" fmla="*/ 0 h 345"/>
                  <a:gd name="T2" fmla="*/ 47 w 203"/>
                  <a:gd name="T3" fmla="*/ 31 h 345"/>
                  <a:gd name="T4" fmla="*/ 26 w 203"/>
                  <a:gd name="T5" fmla="*/ 118 h 345"/>
                  <a:gd name="T6" fmla="*/ 121 w 203"/>
                  <a:gd name="T7" fmla="*/ 154 h 345"/>
                  <a:gd name="T8" fmla="*/ 106 w 203"/>
                  <a:gd name="T9" fmla="*/ 238 h 345"/>
                  <a:gd name="T10" fmla="*/ 188 w 203"/>
                  <a:gd name="T11" fmla="*/ 275 h 345"/>
                  <a:gd name="T12" fmla="*/ 195 w 203"/>
                  <a:gd name="T13" fmla="*/ 345 h 345"/>
                  <a:gd name="T14" fmla="*/ 0 60000 65536"/>
                  <a:gd name="T15" fmla="*/ 0 60000 65536"/>
                  <a:gd name="T16" fmla="*/ 0 60000 65536"/>
                  <a:gd name="T17" fmla="*/ 0 60000 65536"/>
                  <a:gd name="T18" fmla="*/ 0 60000 65536"/>
                  <a:gd name="T19" fmla="*/ 0 60000 65536"/>
                  <a:gd name="T20" fmla="*/ 0 60000 65536"/>
                  <a:gd name="T21" fmla="*/ 0 w 203"/>
                  <a:gd name="T22" fmla="*/ 0 h 345"/>
                  <a:gd name="T23" fmla="*/ 203 w 203"/>
                  <a:gd name="T24" fmla="*/ 345 h 3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3" h="345">
                    <a:moveTo>
                      <a:pt x="0" y="0"/>
                    </a:moveTo>
                    <a:cubicBezTo>
                      <a:pt x="8" y="5"/>
                      <a:pt x="43" y="11"/>
                      <a:pt x="47" y="31"/>
                    </a:cubicBezTo>
                    <a:cubicBezTo>
                      <a:pt x="51" y="51"/>
                      <a:pt x="13" y="97"/>
                      <a:pt x="26" y="118"/>
                    </a:cubicBezTo>
                    <a:cubicBezTo>
                      <a:pt x="38" y="138"/>
                      <a:pt x="108" y="134"/>
                      <a:pt x="121" y="154"/>
                    </a:cubicBezTo>
                    <a:cubicBezTo>
                      <a:pt x="135" y="174"/>
                      <a:pt x="95" y="218"/>
                      <a:pt x="106" y="238"/>
                    </a:cubicBezTo>
                    <a:cubicBezTo>
                      <a:pt x="117" y="258"/>
                      <a:pt x="173" y="257"/>
                      <a:pt x="188" y="275"/>
                    </a:cubicBezTo>
                    <a:cubicBezTo>
                      <a:pt x="203" y="293"/>
                      <a:pt x="194" y="331"/>
                      <a:pt x="195" y="345"/>
                    </a:cubicBezTo>
                  </a:path>
                </a:pathLst>
              </a:custGeom>
              <a:noFill/>
              <a:ln w="12700" cap="flat" cmpd="sng">
                <a:solidFill>
                  <a:srgbClr val="FF9933"/>
                </a:solidFill>
                <a:prstDash val="solid"/>
                <a:round/>
                <a:headEnd type="none" w="sm" len="sm"/>
                <a:tailEnd type="triangle" w="sm" len="med"/>
              </a:ln>
            </p:spPr>
            <p:txBody>
              <a:bodyPr wrap="none" lIns="0" rIns="0" anchor="ctr"/>
              <a:lstStyle/>
              <a:p>
                <a:endParaRPr lang="en-US"/>
              </a:p>
            </p:txBody>
          </p:sp>
          <p:sp>
            <p:nvSpPr>
              <p:cNvPr id="35966" name="Freeform 52"/>
              <p:cNvSpPr>
                <a:spLocks/>
              </p:cNvSpPr>
              <p:nvPr/>
            </p:nvSpPr>
            <p:spPr bwMode="auto">
              <a:xfrm>
                <a:off x="3111" y="1523"/>
                <a:ext cx="243" cy="307"/>
              </a:xfrm>
              <a:custGeom>
                <a:avLst/>
                <a:gdLst>
                  <a:gd name="T0" fmla="*/ 0 w 243"/>
                  <a:gd name="T1" fmla="*/ 1 h 307"/>
                  <a:gd name="T2" fmla="*/ 54 w 243"/>
                  <a:gd name="T3" fmla="*/ 18 h 307"/>
                  <a:gd name="T4" fmla="*/ 44 w 243"/>
                  <a:gd name="T5" fmla="*/ 107 h 307"/>
                  <a:gd name="T6" fmla="*/ 144 w 243"/>
                  <a:gd name="T7" fmla="*/ 130 h 307"/>
                  <a:gd name="T8" fmla="*/ 139 w 243"/>
                  <a:gd name="T9" fmla="*/ 216 h 307"/>
                  <a:gd name="T10" fmla="*/ 225 w 243"/>
                  <a:gd name="T11" fmla="*/ 242 h 307"/>
                  <a:gd name="T12" fmla="*/ 243 w 243"/>
                  <a:gd name="T13" fmla="*/ 307 h 307"/>
                  <a:gd name="T14" fmla="*/ 0 60000 65536"/>
                  <a:gd name="T15" fmla="*/ 0 60000 65536"/>
                  <a:gd name="T16" fmla="*/ 0 60000 65536"/>
                  <a:gd name="T17" fmla="*/ 0 60000 65536"/>
                  <a:gd name="T18" fmla="*/ 0 60000 65536"/>
                  <a:gd name="T19" fmla="*/ 0 60000 65536"/>
                  <a:gd name="T20" fmla="*/ 0 60000 65536"/>
                  <a:gd name="T21" fmla="*/ 0 w 243"/>
                  <a:gd name="T22" fmla="*/ 0 h 307"/>
                  <a:gd name="T23" fmla="*/ 243 w 24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3" h="307">
                    <a:moveTo>
                      <a:pt x="0" y="1"/>
                    </a:moveTo>
                    <a:cubicBezTo>
                      <a:pt x="9" y="4"/>
                      <a:pt x="47" y="0"/>
                      <a:pt x="54" y="18"/>
                    </a:cubicBezTo>
                    <a:cubicBezTo>
                      <a:pt x="61" y="36"/>
                      <a:pt x="29" y="88"/>
                      <a:pt x="44" y="107"/>
                    </a:cubicBezTo>
                    <a:cubicBezTo>
                      <a:pt x="59" y="125"/>
                      <a:pt x="128" y="112"/>
                      <a:pt x="144" y="130"/>
                    </a:cubicBezTo>
                    <a:cubicBezTo>
                      <a:pt x="160" y="149"/>
                      <a:pt x="126" y="197"/>
                      <a:pt x="139" y="216"/>
                    </a:cubicBezTo>
                    <a:cubicBezTo>
                      <a:pt x="153" y="234"/>
                      <a:pt x="208" y="227"/>
                      <a:pt x="225" y="242"/>
                    </a:cubicBezTo>
                    <a:cubicBezTo>
                      <a:pt x="242" y="257"/>
                      <a:pt x="239" y="294"/>
                      <a:pt x="243" y="307"/>
                    </a:cubicBezTo>
                  </a:path>
                </a:pathLst>
              </a:custGeom>
              <a:noFill/>
              <a:ln w="12700" cap="flat" cmpd="sng">
                <a:solidFill>
                  <a:srgbClr val="FF9933"/>
                </a:solidFill>
                <a:prstDash val="solid"/>
                <a:round/>
                <a:headEnd type="none" w="sm" len="sm"/>
                <a:tailEnd type="triangle" w="sm" len="med"/>
              </a:ln>
            </p:spPr>
            <p:txBody>
              <a:bodyPr wrap="none" lIns="0" rIns="0" anchor="ctr"/>
              <a:lstStyle/>
              <a:p>
                <a:endParaRPr lang="en-US"/>
              </a:p>
            </p:txBody>
          </p:sp>
          <p:sp>
            <p:nvSpPr>
              <p:cNvPr id="35967" name="Freeform 53"/>
              <p:cNvSpPr>
                <a:spLocks/>
              </p:cNvSpPr>
              <p:nvPr/>
            </p:nvSpPr>
            <p:spPr bwMode="auto">
              <a:xfrm>
                <a:off x="2646" y="1524"/>
                <a:ext cx="841" cy="1668"/>
              </a:xfrm>
              <a:custGeom>
                <a:avLst/>
                <a:gdLst>
                  <a:gd name="T0" fmla="*/ 0 w 841"/>
                  <a:gd name="T1" fmla="*/ 0 h 1668"/>
                  <a:gd name="T2" fmla="*/ 84 w 841"/>
                  <a:gd name="T3" fmla="*/ 84 h 1668"/>
                  <a:gd name="T4" fmla="*/ 30 w 841"/>
                  <a:gd name="T5" fmla="*/ 174 h 1668"/>
                  <a:gd name="T6" fmla="*/ 114 w 841"/>
                  <a:gd name="T7" fmla="*/ 210 h 1668"/>
                  <a:gd name="T8" fmla="*/ 90 w 841"/>
                  <a:gd name="T9" fmla="*/ 306 h 1668"/>
                  <a:gd name="T10" fmla="*/ 180 w 841"/>
                  <a:gd name="T11" fmla="*/ 354 h 1668"/>
                  <a:gd name="T12" fmla="*/ 132 w 841"/>
                  <a:gd name="T13" fmla="*/ 450 h 1668"/>
                  <a:gd name="T14" fmla="*/ 252 w 841"/>
                  <a:gd name="T15" fmla="*/ 474 h 1668"/>
                  <a:gd name="T16" fmla="*/ 225 w 841"/>
                  <a:gd name="T17" fmla="*/ 528 h 1668"/>
                  <a:gd name="T18" fmla="*/ 198 w 841"/>
                  <a:gd name="T19" fmla="*/ 576 h 1668"/>
                  <a:gd name="T20" fmla="*/ 306 w 841"/>
                  <a:gd name="T21" fmla="*/ 624 h 1668"/>
                  <a:gd name="T22" fmla="*/ 282 w 841"/>
                  <a:gd name="T23" fmla="*/ 744 h 1668"/>
                  <a:gd name="T24" fmla="*/ 372 w 841"/>
                  <a:gd name="T25" fmla="*/ 774 h 1668"/>
                  <a:gd name="T26" fmla="*/ 342 w 841"/>
                  <a:gd name="T27" fmla="*/ 882 h 1668"/>
                  <a:gd name="T28" fmla="*/ 450 w 841"/>
                  <a:gd name="T29" fmla="*/ 918 h 1668"/>
                  <a:gd name="T30" fmla="*/ 408 w 841"/>
                  <a:gd name="T31" fmla="*/ 1002 h 1668"/>
                  <a:gd name="T32" fmla="*/ 516 w 841"/>
                  <a:gd name="T33" fmla="*/ 1023 h 1668"/>
                  <a:gd name="T34" fmla="*/ 519 w 841"/>
                  <a:gd name="T35" fmla="*/ 1044 h 1668"/>
                  <a:gd name="T36" fmla="*/ 480 w 841"/>
                  <a:gd name="T37" fmla="*/ 1128 h 1668"/>
                  <a:gd name="T38" fmla="*/ 576 w 841"/>
                  <a:gd name="T39" fmla="*/ 1179 h 1668"/>
                  <a:gd name="T40" fmla="*/ 558 w 841"/>
                  <a:gd name="T41" fmla="*/ 1290 h 1668"/>
                  <a:gd name="T42" fmla="*/ 672 w 841"/>
                  <a:gd name="T43" fmla="*/ 1311 h 1668"/>
                  <a:gd name="T44" fmla="*/ 642 w 841"/>
                  <a:gd name="T45" fmla="*/ 1434 h 1668"/>
                  <a:gd name="T46" fmla="*/ 738 w 841"/>
                  <a:gd name="T47" fmla="*/ 1464 h 1668"/>
                  <a:gd name="T48" fmla="*/ 738 w 841"/>
                  <a:gd name="T49" fmla="*/ 1566 h 1668"/>
                  <a:gd name="T50" fmla="*/ 828 w 841"/>
                  <a:gd name="T51" fmla="*/ 1596 h 1668"/>
                  <a:gd name="T52" fmla="*/ 816 w 841"/>
                  <a:gd name="T53" fmla="*/ 1668 h 166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41"/>
                  <a:gd name="T82" fmla="*/ 0 h 1668"/>
                  <a:gd name="T83" fmla="*/ 841 w 841"/>
                  <a:gd name="T84" fmla="*/ 1668 h 166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41" h="1668">
                    <a:moveTo>
                      <a:pt x="0" y="0"/>
                    </a:moveTo>
                    <a:cubicBezTo>
                      <a:pt x="39" y="27"/>
                      <a:pt x="79" y="55"/>
                      <a:pt x="84" y="84"/>
                    </a:cubicBezTo>
                    <a:cubicBezTo>
                      <a:pt x="89" y="113"/>
                      <a:pt x="25" y="153"/>
                      <a:pt x="30" y="174"/>
                    </a:cubicBezTo>
                    <a:cubicBezTo>
                      <a:pt x="35" y="195"/>
                      <a:pt x="104" y="188"/>
                      <a:pt x="114" y="210"/>
                    </a:cubicBezTo>
                    <a:cubicBezTo>
                      <a:pt x="124" y="232"/>
                      <a:pt x="79" y="282"/>
                      <a:pt x="90" y="306"/>
                    </a:cubicBezTo>
                    <a:cubicBezTo>
                      <a:pt x="101" y="330"/>
                      <a:pt x="173" y="330"/>
                      <a:pt x="180" y="354"/>
                    </a:cubicBezTo>
                    <a:cubicBezTo>
                      <a:pt x="187" y="378"/>
                      <a:pt x="120" y="430"/>
                      <a:pt x="132" y="450"/>
                    </a:cubicBezTo>
                    <a:cubicBezTo>
                      <a:pt x="144" y="470"/>
                      <a:pt x="236" y="461"/>
                      <a:pt x="252" y="474"/>
                    </a:cubicBezTo>
                    <a:cubicBezTo>
                      <a:pt x="268" y="487"/>
                      <a:pt x="234" y="511"/>
                      <a:pt x="225" y="528"/>
                    </a:cubicBezTo>
                    <a:cubicBezTo>
                      <a:pt x="216" y="545"/>
                      <a:pt x="185" y="560"/>
                      <a:pt x="198" y="576"/>
                    </a:cubicBezTo>
                    <a:cubicBezTo>
                      <a:pt x="211" y="592"/>
                      <a:pt x="292" y="596"/>
                      <a:pt x="306" y="624"/>
                    </a:cubicBezTo>
                    <a:cubicBezTo>
                      <a:pt x="320" y="652"/>
                      <a:pt x="271" y="719"/>
                      <a:pt x="282" y="744"/>
                    </a:cubicBezTo>
                    <a:cubicBezTo>
                      <a:pt x="293" y="769"/>
                      <a:pt x="362" y="751"/>
                      <a:pt x="372" y="774"/>
                    </a:cubicBezTo>
                    <a:cubicBezTo>
                      <a:pt x="382" y="797"/>
                      <a:pt x="329" y="858"/>
                      <a:pt x="342" y="882"/>
                    </a:cubicBezTo>
                    <a:cubicBezTo>
                      <a:pt x="355" y="906"/>
                      <a:pt x="439" y="898"/>
                      <a:pt x="450" y="918"/>
                    </a:cubicBezTo>
                    <a:cubicBezTo>
                      <a:pt x="461" y="938"/>
                      <a:pt x="397" y="985"/>
                      <a:pt x="408" y="1002"/>
                    </a:cubicBezTo>
                    <a:cubicBezTo>
                      <a:pt x="419" y="1019"/>
                      <a:pt x="498" y="1016"/>
                      <a:pt x="516" y="1023"/>
                    </a:cubicBezTo>
                    <a:cubicBezTo>
                      <a:pt x="534" y="1030"/>
                      <a:pt x="525" y="1027"/>
                      <a:pt x="519" y="1044"/>
                    </a:cubicBezTo>
                    <a:cubicBezTo>
                      <a:pt x="513" y="1061"/>
                      <a:pt x="471" y="1106"/>
                      <a:pt x="480" y="1128"/>
                    </a:cubicBezTo>
                    <a:cubicBezTo>
                      <a:pt x="489" y="1150"/>
                      <a:pt x="563" y="1152"/>
                      <a:pt x="576" y="1179"/>
                    </a:cubicBezTo>
                    <a:cubicBezTo>
                      <a:pt x="589" y="1206"/>
                      <a:pt x="542" y="1268"/>
                      <a:pt x="558" y="1290"/>
                    </a:cubicBezTo>
                    <a:cubicBezTo>
                      <a:pt x="574" y="1312"/>
                      <a:pt x="658" y="1287"/>
                      <a:pt x="672" y="1311"/>
                    </a:cubicBezTo>
                    <a:cubicBezTo>
                      <a:pt x="686" y="1335"/>
                      <a:pt x="631" y="1409"/>
                      <a:pt x="642" y="1434"/>
                    </a:cubicBezTo>
                    <a:cubicBezTo>
                      <a:pt x="653" y="1459"/>
                      <a:pt x="722" y="1442"/>
                      <a:pt x="738" y="1464"/>
                    </a:cubicBezTo>
                    <a:cubicBezTo>
                      <a:pt x="754" y="1486"/>
                      <a:pt x="723" y="1544"/>
                      <a:pt x="738" y="1566"/>
                    </a:cubicBezTo>
                    <a:cubicBezTo>
                      <a:pt x="753" y="1588"/>
                      <a:pt x="815" y="1579"/>
                      <a:pt x="828" y="1596"/>
                    </a:cubicBezTo>
                    <a:cubicBezTo>
                      <a:pt x="841" y="1613"/>
                      <a:pt x="818" y="1653"/>
                      <a:pt x="816" y="1668"/>
                    </a:cubicBezTo>
                  </a:path>
                </a:pathLst>
              </a:custGeom>
              <a:noFill/>
              <a:ln w="38100" cap="flat" cmpd="sng">
                <a:solidFill>
                  <a:srgbClr val="FF9933"/>
                </a:solidFill>
                <a:prstDash val="solid"/>
                <a:round/>
                <a:headEnd type="none" w="sm" len="sm"/>
                <a:tailEnd type="triangle" w="med" len="med"/>
              </a:ln>
            </p:spPr>
            <p:txBody>
              <a:bodyPr wrap="none" lIns="0" rIns="0" anchor="ctr"/>
              <a:lstStyle/>
              <a:p>
                <a:endParaRPr lang="en-US"/>
              </a:p>
            </p:txBody>
          </p:sp>
        </p:grpSp>
      </p:grpSp>
      <p:grpSp>
        <p:nvGrpSpPr>
          <p:cNvPr id="35850" name="Group 54"/>
          <p:cNvGrpSpPr>
            <a:grpSpLocks/>
          </p:cNvGrpSpPr>
          <p:nvPr/>
        </p:nvGrpSpPr>
        <p:grpSpPr bwMode="auto">
          <a:xfrm rot="-140920">
            <a:off x="1963738" y="76200"/>
            <a:ext cx="1473200" cy="849313"/>
            <a:chOff x="1231" y="36"/>
            <a:chExt cx="928" cy="535"/>
          </a:xfrm>
        </p:grpSpPr>
        <p:grpSp>
          <p:nvGrpSpPr>
            <p:cNvPr id="35940" name="Group 55"/>
            <p:cNvGrpSpPr>
              <a:grpSpLocks/>
            </p:cNvGrpSpPr>
            <p:nvPr/>
          </p:nvGrpSpPr>
          <p:grpSpPr bwMode="auto">
            <a:xfrm rot="-767562">
              <a:off x="1679" y="42"/>
              <a:ext cx="480" cy="472"/>
              <a:chOff x="1679" y="42"/>
              <a:chExt cx="480" cy="472"/>
            </a:xfrm>
          </p:grpSpPr>
          <p:sp>
            <p:nvSpPr>
              <p:cNvPr id="35949" name="Arc 56"/>
              <p:cNvSpPr>
                <a:spLocks/>
              </p:cNvSpPr>
              <p:nvPr/>
            </p:nvSpPr>
            <p:spPr bwMode="auto">
              <a:xfrm rot="6300000">
                <a:off x="1654" y="67"/>
                <a:ext cx="433" cy="384"/>
              </a:xfrm>
              <a:custGeom>
                <a:avLst/>
                <a:gdLst>
                  <a:gd name="T0" fmla="*/ 0 w 21650"/>
                  <a:gd name="T1" fmla="*/ 0 h 21600"/>
                  <a:gd name="T2" fmla="*/ 0 w 21650"/>
                  <a:gd name="T3" fmla="*/ 0 h 21600"/>
                  <a:gd name="T4" fmla="*/ 0 w 21650"/>
                  <a:gd name="T5" fmla="*/ 0 h 21600"/>
                  <a:gd name="T6" fmla="*/ 0 60000 65536"/>
                  <a:gd name="T7" fmla="*/ 0 60000 65536"/>
                  <a:gd name="T8" fmla="*/ 0 60000 65536"/>
                  <a:gd name="T9" fmla="*/ 0 w 21650"/>
                  <a:gd name="T10" fmla="*/ 0 h 21600"/>
                  <a:gd name="T11" fmla="*/ 21650 w 21650"/>
                  <a:gd name="T12" fmla="*/ 21600 h 21600"/>
                </a:gdLst>
                <a:ahLst/>
                <a:cxnLst>
                  <a:cxn ang="T6">
                    <a:pos x="T0" y="T1"/>
                  </a:cxn>
                  <a:cxn ang="T7">
                    <a:pos x="T2" y="T3"/>
                  </a:cxn>
                  <a:cxn ang="T8">
                    <a:pos x="T4" y="T5"/>
                  </a:cxn>
                </a:cxnLst>
                <a:rect l="T9" t="T10" r="T11" b="T12"/>
                <a:pathLst>
                  <a:path w="21650" h="21600" fill="none" extrusionOk="0">
                    <a:moveTo>
                      <a:pt x="0" y="0"/>
                    </a:moveTo>
                    <a:cubicBezTo>
                      <a:pt x="16" y="0"/>
                      <a:pt x="33" y="-1"/>
                      <a:pt x="50" y="0"/>
                    </a:cubicBezTo>
                    <a:cubicBezTo>
                      <a:pt x="11979" y="0"/>
                      <a:pt x="21650" y="9670"/>
                      <a:pt x="21650" y="21600"/>
                    </a:cubicBezTo>
                  </a:path>
                  <a:path w="21650" h="21600" stroke="0" extrusionOk="0">
                    <a:moveTo>
                      <a:pt x="0" y="0"/>
                    </a:moveTo>
                    <a:cubicBezTo>
                      <a:pt x="16" y="0"/>
                      <a:pt x="33" y="-1"/>
                      <a:pt x="50" y="0"/>
                    </a:cubicBezTo>
                    <a:cubicBezTo>
                      <a:pt x="11979" y="0"/>
                      <a:pt x="21650" y="9670"/>
                      <a:pt x="21650" y="21600"/>
                    </a:cubicBezTo>
                    <a:lnTo>
                      <a:pt x="50" y="21600"/>
                    </a:lnTo>
                    <a:lnTo>
                      <a:pt x="0" y="0"/>
                    </a:lnTo>
                    <a:close/>
                  </a:path>
                </a:pathLst>
              </a:custGeom>
              <a:solidFill>
                <a:srgbClr val="FFFF00"/>
              </a:solidFill>
              <a:ln w="25400" cap="rnd">
                <a:solidFill>
                  <a:srgbClr val="FFFF00"/>
                </a:solidFill>
                <a:round/>
                <a:headEnd type="none" w="sm" len="sm"/>
                <a:tailEnd type="none" w="sm" len="sm"/>
              </a:ln>
            </p:spPr>
            <p:txBody>
              <a:bodyPr wrap="none" lIns="0" rIns="0" anchor="ctr"/>
              <a:lstStyle/>
              <a:p>
                <a:endParaRPr lang="en-US"/>
              </a:p>
            </p:txBody>
          </p:sp>
          <p:sp>
            <p:nvSpPr>
              <p:cNvPr id="35950" name="Line 57"/>
              <p:cNvSpPr>
                <a:spLocks noChangeShapeType="1"/>
              </p:cNvSpPr>
              <p:nvPr/>
            </p:nvSpPr>
            <p:spPr bwMode="auto">
              <a:xfrm>
                <a:off x="1702" y="418"/>
                <a:ext cx="0" cy="96"/>
              </a:xfrm>
              <a:prstGeom prst="line">
                <a:avLst/>
              </a:prstGeom>
              <a:noFill/>
              <a:ln w="25400">
                <a:solidFill>
                  <a:srgbClr val="FFFF00"/>
                </a:solidFill>
                <a:round/>
                <a:headEnd type="none" w="sm" len="sm"/>
                <a:tailEnd type="none" w="sm" len="sm"/>
              </a:ln>
            </p:spPr>
            <p:txBody>
              <a:bodyPr wrap="none" lIns="0" rIns="0" anchor="ctr"/>
              <a:lstStyle/>
              <a:p>
                <a:endParaRPr lang="en-US"/>
              </a:p>
            </p:txBody>
          </p:sp>
          <p:sp>
            <p:nvSpPr>
              <p:cNvPr id="35951" name="Line 58"/>
              <p:cNvSpPr>
                <a:spLocks noChangeShapeType="1"/>
              </p:cNvSpPr>
              <p:nvPr/>
            </p:nvSpPr>
            <p:spPr bwMode="auto">
              <a:xfrm>
                <a:off x="1787" y="411"/>
                <a:ext cx="22" cy="94"/>
              </a:xfrm>
              <a:prstGeom prst="line">
                <a:avLst/>
              </a:prstGeom>
              <a:noFill/>
              <a:ln w="25400">
                <a:solidFill>
                  <a:srgbClr val="FFFF00"/>
                </a:solidFill>
                <a:round/>
                <a:headEnd type="none" w="sm" len="sm"/>
                <a:tailEnd type="none" w="sm" len="sm"/>
              </a:ln>
            </p:spPr>
            <p:txBody>
              <a:bodyPr wrap="none" lIns="0" rIns="0" anchor="ctr"/>
              <a:lstStyle/>
              <a:p>
                <a:endParaRPr lang="en-US"/>
              </a:p>
            </p:txBody>
          </p:sp>
          <p:sp>
            <p:nvSpPr>
              <p:cNvPr id="35952" name="Line 59"/>
              <p:cNvSpPr>
                <a:spLocks noChangeShapeType="1"/>
              </p:cNvSpPr>
              <p:nvPr/>
            </p:nvSpPr>
            <p:spPr bwMode="auto">
              <a:xfrm>
                <a:off x="1874" y="382"/>
                <a:ext cx="40" cy="88"/>
              </a:xfrm>
              <a:prstGeom prst="line">
                <a:avLst/>
              </a:prstGeom>
              <a:noFill/>
              <a:ln w="25400">
                <a:solidFill>
                  <a:srgbClr val="FFFF00"/>
                </a:solidFill>
                <a:round/>
                <a:headEnd type="none" w="sm" len="sm"/>
                <a:tailEnd type="none" w="sm" len="sm"/>
              </a:ln>
            </p:spPr>
            <p:txBody>
              <a:bodyPr wrap="none" lIns="0" rIns="0" anchor="ctr"/>
              <a:lstStyle/>
              <a:p>
                <a:endParaRPr lang="en-US"/>
              </a:p>
            </p:txBody>
          </p:sp>
          <p:sp>
            <p:nvSpPr>
              <p:cNvPr id="35953" name="Line 60"/>
              <p:cNvSpPr>
                <a:spLocks noChangeShapeType="1"/>
              </p:cNvSpPr>
              <p:nvPr/>
            </p:nvSpPr>
            <p:spPr bwMode="auto">
              <a:xfrm>
                <a:off x="1960" y="332"/>
                <a:ext cx="60" cy="76"/>
              </a:xfrm>
              <a:prstGeom prst="line">
                <a:avLst/>
              </a:prstGeom>
              <a:noFill/>
              <a:ln w="25400">
                <a:solidFill>
                  <a:srgbClr val="FFFF00"/>
                </a:solidFill>
                <a:round/>
                <a:headEnd type="none" w="sm" len="sm"/>
                <a:tailEnd type="none" w="sm" len="sm"/>
              </a:ln>
            </p:spPr>
            <p:txBody>
              <a:bodyPr wrap="none" lIns="0" rIns="0" anchor="ctr"/>
              <a:lstStyle/>
              <a:p>
                <a:endParaRPr lang="en-US"/>
              </a:p>
            </p:txBody>
          </p:sp>
          <p:sp>
            <p:nvSpPr>
              <p:cNvPr id="35954" name="Line 61"/>
              <p:cNvSpPr>
                <a:spLocks noChangeShapeType="1"/>
              </p:cNvSpPr>
              <p:nvPr/>
            </p:nvSpPr>
            <p:spPr bwMode="auto">
              <a:xfrm>
                <a:off x="2024" y="265"/>
                <a:ext cx="76" cy="58"/>
              </a:xfrm>
              <a:prstGeom prst="line">
                <a:avLst/>
              </a:prstGeom>
              <a:noFill/>
              <a:ln w="25400">
                <a:solidFill>
                  <a:srgbClr val="FFFF00"/>
                </a:solidFill>
                <a:round/>
                <a:headEnd type="none" w="sm" len="sm"/>
                <a:tailEnd type="none" w="sm" len="sm"/>
              </a:ln>
            </p:spPr>
            <p:txBody>
              <a:bodyPr wrap="none" lIns="0" rIns="0" anchor="ctr"/>
              <a:lstStyle/>
              <a:p>
                <a:endParaRPr lang="en-US"/>
              </a:p>
            </p:txBody>
          </p:sp>
          <p:sp>
            <p:nvSpPr>
              <p:cNvPr id="35955" name="Line 62"/>
              <p:cNvSpPr>
                <a:spLocks noChangeShapeType="1"/>
              </p:cNvSpPr>
              <p:nvPr/>
            </p:nvSpPr>
            <p:spPr bwMode="auto">
              <a:xfrm>
                <a:off x="2069" y="194"/>
                <a:ext cx="90" cy="32"/>
              </a:xfrm>
              <a:prstGeom prst="line">
                <a:avLst/>
              </a:prstGeom>
              <a:noFill/>
              <a:ln w="25400">
                <a:solidFill>
                  <a:srgbClr val="FFFF00"/>
                </a:solidFill>
                <a:round/>
                <a:headEnd type="none" w="sm" len="sm"/>
                <a:tailEnd type="none" w="sm" len="sm"/>
              </a:ln>
            </p:spPr>
            <p:txBody>
              <a:bodyPr wrap="none" lIns="0" rIns="0" anchor="ctr"/>
              <a:lstStyle/>
              <a:p>
                <a:endParaRPr lang="en-US"/>
              </a:p>
            </p:txBody>
          </p:sp>
        </p:grpSp>
        <p:sp>
          <p:nvSpPr>
            <p:cNvPr id="35941" name="Arc 63"/>
            <p:cNvSpPr>
              <a:spLocks/>
            </p:cNvSpPr>
            <p:nvPr/>
          </p:nvSpPr>
          <p:spPr bwMode="auto">
            <a:xfrm rot="16350365" flipH="1">
              <a:off x="1276" y="61"/>
              <a:ext cx="433" cy="384"/>
            </a:xfrm>
            <a:custGeom>
              <a:avLst/>
              <a:gdLst>
                <a:gd name="T0" fmla="*/ 0 w 21650"/>
                <a:gd name="T1" fmla="*/ 0 h 21600"/>
                <a:gd name="T2" fmla="*/ 0 w 21650"/>
                <a:gd name="T3" fmla="*/ 0 h 21600"/>
                <a:gd name="T4" fmla="*/ 0 w 21650"/>
                <a:gd name="T5" fmla="*/ 0 h 21600"/>
                <a:gd name="T6" fmla="*/ 0 60000 65536"/>
                <a:gd name="T7" fmla="*/ 0 60000 65536"/>
                <a:gd name="T8" fmla="*/ 0 60000 65536"/>
                <a:gd name="T9" fmla="*/ 0 w 21650"/>
                <a:gd name="T10" fmla="*/ 0 h 21600"/>
                <a:gd name="T11" fmla="*/ 21650 w 21650"/>
                <a:gd name="T12" fmla="*/ 21600 h 21600"/>
              </a:gdLst>
              <a:ahLst/>
              <a:cxnLst>
                <a:cxn ang="T6">
                  <a:pos x="T0" y="T1"/>
                </a:cxn>
                <a:cxn ang="T7">
                  <a:pos x="T2" y="T3"/>
                </a:cxn>
                <a:cxn ang="T8">
                  <a:pos x="T4" y="T5"/>
                </a:cxn>
              </a:cxnLst>
              <a:rect l="T9" t="T10" r="T11" b="T12"/>
              <a:pathLst>
                <a:path w="21650" h="21600" fill="none" extrusionOk="0">
                  <a:moveTo>
                    <a:pt x="0" y="0"/>
                  </a:moveTo>
                  <a:cubicBezTo>
                    <a:pt x="16" y="0"/>
                    <a:pt x="33" y="-1"/>
                    <a:pt x="50" y="0"/>
                  </a:cubicBezTo>
                  <a:cubicBezTo>
                    <a:pt x="11979" y="0"/>
                    <a:pt x="21650" y="9670"/>
                    <a:pt x="21650" y="21600"/>
                  </a:cubicBezTo>
                </a:path>
                <a:path w="21650" h="21600" stroke="0" extrusionOk="0">
                  <a:moveTo>
                    <a:pt x="0" y="0"/>
                  </a:moveTo>
                  <a:cubicBezTo>
                    <a:pt x="16" y="0"/>
                    <a:pt x="33" y="-1"/>
                    <a:pt x="50" y="0"/>
                  </a:cubicBezTo>
                  <a:cubicBezTo>
                    <a:pt x="11979" y="0"/>
                    <a:pt x="21650" y="9670"/>
                    <a:pt x="21650" y="21600"/>
                  </a:cubicBezTo>
                  <a:lnTo>
                    <a:pt x="50" y="21600"/>
                  </a:lnTo>
                  <a:lnTo>
                    <a:pt x="0" y="0"/>
                  </a:lnTo>
                  <a:close/>
                </a:path>
              </a:pathLst>
            </a:custGeom>
            <a:solidFill>
              <a:srgbClr val="FFFF00"/>
            </a:solidFill>
            <a:ln w="25400" cap="rnd">
              <a:solidFill>
                <a:srgbClr val="FFFF00"/>
              </a:solidFill>
              <a:round/>
              <a:headEnd type="none" w="sm" len="sm"/>
              <a:tailEnd type="none" w="sm" len="sm"/>
            </a:ln>
          </p:spPr>
          <p:txBody>
            <a:bodyPr wrap="none" lIns="0" rIns="0" anchor="ctr"/>
            <a:lstStyle/>
            <a:p>
              <a:endParaRPr lang="en-US"/>
            </a:p>
          </p:txBody>
        </p:sp>
        <p:sp>
          <p:nvSpPr>
            <p:cNvPr id="35942" name="Line 64"/>
            <p:cNvSpPr>
              <a:spLocks noChangeShapeType="1"/>
            </p:cNvSpPr>
            <p:nvPr/>
          </p:nvSpPr>
          <p:spPr bwMode="auto">
            <a:xfrm rot="1050365">
              <a:off x="1591" y="453"/>
              <a:ext cx="3" cy="97"/>
            </a:xfrm>
            <a:prstGeom prst="line">
              <a:avLst/>
            </a:prstGeom>
            <a:noFill/>
            <a:ln w="25400">
              <a:solidFill>
                <a:srgbClr val="FFFF00"/>
              </a:solidFill>
              <a:round/>
              <a:headEnd type="none" w="sm" len="sm"/>
              <a:tailEnd type="none" w="sm" len="sm"/>
            </a:ln>
          </p:spPr>
          <p:txBody>
            <a:bodyPr wrap="none" lIns="0" rIns="0" anchor="ctr"/>
            <a:lstStyle/>
            <a:p>
              <a:endParaRPr lang="en-US"/>
            </a:p>
          </p:txBody>
        </p:sp>
        <p:sp>
          <p:nvSpPr>
            <p:cNvPr id="35943" name="Line 65"/>
            <p:cNvSpPr>
              <a:spLocks noChangeShapeType="1"/>
            </p:cNvSpPr>
            <p:nvPr/>
          </p:nvSpPr>
          <p:spPr bwMode="auto">
            <a:xfrm rot="1050365" flipH="1">
              <a:off x="1492" y="418"/>
              <a:ext cx="22" cy="94"/>
            </a:xfrm>
            <a:prstGeom prst="line">
              <a:avLst/>
            </a:prstGeom>
            <a:noFill/>
            <a:ln w="25400">
              <a:solidFill>
                <a:srgbClr val="FFFF00"/>
              </a:solidFill>
              <a:round/>
              <a:headEnd type="none" w="sm" len="sm"/>
              <a:tailEnd type="none" w="sm" len="sm"/>
            </a:ln>
          </p:spPr>
          <p:txBody>
            <a:bodyPr wrap="none" lIns="0" rIns="0" anchor="ctr"/>
            <a:lstStyle/>
            <a:p>
              <a:endParaRPr lang="en-US"/>
            </a:p>
          </p:txBody>
        </p:sp>
        <p:sp>
          <p:nvSpPr>
            <p:cNvPr id="35944" name="Line 66"/>
            <p:cNvSpPr>
              <a:spLocks noChangeShapeType="1"/>
            </p:cNvSpPr>
            <p:nvPr/>
          </p:nvSpPr>
          <p:spPr bwMode="auto">
            <a:xfrm rot="1050365" flipH="1">
              <a:off x="1401" y="361"/>
              <a:ext cx="40" cy="88"/>
            </a:xfrm>
            <a:prstGeom prst="line">
              <a:avLst/>
            </a:prstGeom>
            <a:noFill/>
            <a:ln w="25400">
              <a:solidFill>
                <a:srgbClr val="FFFF00"/>
              </a:solidFill>
              <a:round/>
              <a:headEnd type="none" w="sm" len="sm"/>
              <a:tailEnd type="none" w="sm" len="sm"/>
            </a:ln>
          </p:spPr>
          <p:txBody>
            <a:bodyPr wrap="none" lIns="0" rIns="0" anchor="ctr"/>
            <a:lstStyle/>
            <a:p>
              <a:endParaRPr lang="en-US"/>
            </a:p>
          </p:txBody>
        </p:sp>
        <p:sp>
          <p:nvSpPr>
            <p:cNvPr id="35945" name="Line 67"/>
            <p:cNvSpPr>
              <a:spLocks noChangeShapeType="1"/>
            </p:cNvSpPr>
            <p:nvPr/>
          </p:nvSpPr>
          <p:spPr bwMode="auto">
            <a:xfrm rot="1050365" flipH="1">
              <a:off x="1316" y="285"/>
              <a:ext cx="60" cy="76"/>
            </a:xfrm>
            <a:prstGeom prst="line">
              <a:avLst/>
            </a:prstGeom>
            <a:noFill/>
            <a:ln w="25400">
              <a:solidFill>
                <a:srgbClr val="FFFF00"/>
              </a:solidFill>
              <a:round/>
              <a:headEnd type="none" w="sm" len="sm"/>
              <a:tailEnd type="none" w="sm" len="sm"/>
            </a:ln>
          </p:spPr>
          <p:txBody>
            <a:bodyPr wrap="none" lIns="0" rIns="0" anchor="ctr"/>
            <a:lstStyle/>
            <a:p>
              <a:endParaRPr lang="en-US"/>
            </a:p>
          </p:txBody>
        </p:sp>
        <p:sp>
          <p:nvSpPr>
            <p:cNvPr id="35946" name="Line 68"/>
            <p:cNvSpPr>
              <a:spLocks noChangeShapeType="1"/>
            </p:cNvSpPr>
            <p:nvPr/>
          </p:nvSpPr>
          <p:spPr bwMode="auto">
            <a:xfrm rot="1050365" flipH="1">
              <a:off x="1262" y="200"/>
              <a:ext cx="76" cy="58"/>
            </a:xfrm>
            <a:prstGeom prst="line">
              <a:avLst/>
            </a:prstGeom>
            <a:noFill/>
            <a:ln w="25400">
              <a:solidFill>
                <a:srgbClr val="FFFF00"/>
              </a:solidFill>
              <a:round/>
              <a:headEnd type="none" w="sm" len="sm"/>
              <a:tailEnd type="none" w="sm" len="sm"/>
            </a:ln>
          </p:spPr>
          <p:txBody>
            <a:bodyPr wrap="none" lIns="0" rIns="0" anchor="ctr"/>
            <a:lstStyle/>
            <a:p>
              <a:endParaRPr lang="en-US"/>
            </a:p>
          </p:txBody>
        </p:sp>
        <p:sp>
          <p:nvSpPr>
            <p:cNvPr id="35947" name="Line 69"/>
            <p:cNvSpPr>
              <a:spLocks noChangeShapeType="1"/>
            </p:cNvSpPr>
            <p:nvPr/>
          </p:nvSpPr>
          <p:spPr bwMode="auto">
            <a:xfrm rot="1050365" flipH="1">
              <a:off x="1231" y="117"/>
              <a:ext cx="90" cy="32"/>
            </a:xfrm>
            <a:prstGeom prst="line">
              <a:avLst/>
            </a:prstGeom>
            <a:noFill/>
            <a:ln w="25400">
              <a:solidFill>
                <a:srgbClr val="FFFF00"/>
              </a:solidFill>
              <a:round/>
              <a:headEnd type="none" w="sm" len="sm"/>
              <a:tailEnd type="none" w="sm" len="sm"/>
            </a:ln>
          </p:spPr>
          <p:txBody>
            <a:bodyPr wrap="none" lIns="0" rIns="0" anchor="ctr"/>
            <a:lstStyle/>
            <a:p>
              <a:endParaRPr lang="en-US"/>
            </a:p>
          </p:txBody>
        </p:sp>
        <p:sp>
          <p:nvSpPr>
            <p:cNvPr id="35948" name="Line 70"/>
            <p:cNvSpPr>
              <a:spLocks noChangeShapeType="1"/>
            </p:cNvSpPr>
            <p:nvPr/>
          </p:nvSpPr>
          <p:spPr bwMode="auto">
            <a:xfrm rot="1050365">
              <a:off x="1658" y="485"/>
              <a:ext cx="21" cy="86"/>
            </a:xfrm>
            <a:prstGeom prst="line">
              <a:avLst/>
            </a:prstGeom>
            <a:noFill/>
            <a:ln w="25400">
              <a:solidFill>
                <a:srgbClr val="FFFF00"/>
              </a:solidFill>
              <a:round/>
              <a:headEnd type="none" w="sm" len="sm"/>
              <a:tailEnd type="none" w="sm" len="sm"/>
            </a:ln>
          </p:spPr>
          <p:txBody>
            <a:bodyPr wrap="none" lIns="0" rIns="0" anchor="ctr"/>
            <a:lstStyle/>
            <a:p>
              <a:endParaRPr lang="en-US"/>
            </a:p>
          </p:txBody>
        </p:sp>
      </p:grpSp>
      <p:grpSp>
        <p:nvGrpSpPr>
          <p:cNvPr id="35851" name="Group 71"/>
          <p:cNvGrpSpPr>
            <a:grpSpLocks/>
          </p:cNvGrpSpPr>
          <p:nvPr/>
        </p:nvGrpSpPr>
        <p:grpSpPr bwMode="auto">
          <a:xfrm>
            <a:off x="590550" y="3884613"/>
            <a:ext cx="7867650" cy="1830387"/>
            <a:chOff x="372" y="2447"/>
            <a:chExt cx="4956" cy="1153"/>
          </a:xfrm>
        </p:grpSpPr>
        <p:sp>
          <p:nvSpPr>
            <p:cNvPr id="35935" name="Line 72"/>
            <p:cNvSpPr>
              <a:spLocks noChangeShapeType="1"/>
            </p:cNvSpPr>
            <p:nvPr/>
          </p:nvSpPr>
          <p:spPr bwMode="auto">
            <a:xfrm>
              <a:off x="1968" y="3597"/>
              <a:ext cx="3360" cy="0"/>
            </a:xfrm>
            <a:prstGeom prst="line">
              <a:avLst/>
            </a:prstGeom>
            <a:noFill/>
            <a:ln w="50800">
              <a:solidFill>
                <a:schemeClr val="tx1"/>
              </a:solidFill>
              <a:round/>
              <a:headEnd type="none" w="sm" len="sm"/>
              <a:tailEnd type="none" w="sm" len="sm"/>
            </a:ln>
          </p:spPr>
          <p:txBody>
            <a:bodyPr wrap="none" lIns="0" rIns="0" anchor="ctr"/>
            <a:lstStyle/>
            <a:p>
              <a:endParaRPr lang="en-US"/>
            </a:p>
          </p:txBody>
        </p:sp>
        <p:grpSp>
          <p:nvGrpSpPr>
            <p:cNvPr id="35936" name="Group 73"/>
            <p:cNvGrpSpPr>
              <a:grpSpLocks/>
            </p:cNvGrpSpPr>
            <p:nvPr/>
          </p:nvGrpSpPr>
          <p:grpSpPr bwMode="auto">
            <a:xfrm>
              <a:off x="372" y="2447"/>
              <a:ext cx="1639" cy="1153"/>
              <a:chOff x="372" y="2447"/>
              <a:chExt cx="1639" cy="1153"/>
            </a:xfrm>
          </p:grpSpPr>
          <p:sp>
            <p:nvSpPr>
              <p:cNvPr id="35937" name="Arc 74"/>
              <p:cNvSpPr>
                <a:spLocks/>
              </p:cNvSpPr>
              <p:nvPr/>
            </p:nvSpPr>
            <p:spPr bwMode="auto">
              <a:xfrm>
                <a:off x="372" y="2448"/>
                <a:ext cx="754" cy="1152"/>
              </a:xfrm>
              <a:custGeom>
                <a:avLst/>
                <a:gdLst>
                  <a:gd name="T0" fmla="*/ 0 w 21198"/>
                  <a:gd name="T1" fmla="*/ 0 h 21600"/>
                  <a:gd name="T2" fmla="*/ 0 w 21198"/>
                  <a:gd name="T3" fmla="*/ 0 h 21600"/>
                  <a:gd name="T4" fmla="*/ 0 w 21198"/>
                  <a:gd name="T5" fmla="*/ 0 h 21600"/>
                  <a:gd name="T6" fmla="*/ 0 60000 65536"/>
                  <a:gd name="T7" fmla="*/ 0 60000 65536"/>
                  <a:gd name="T8" fmla="*/ 0 60000 65536"/>
                  <a:gd name="T9" fmla="*/ 0 w 21198"/>
                  <a:gd name="T10" fmla="*/ 0 h 21600"/>
                  <a:gd name="T11" fmla="*/ 21198 w 21198"/>
                  <a:gd name="T12" fmla="*/ 21600 h 21600"/>
                </a:gdLst>
                <a:ahLst/>
                <a:cxnLst>
                  <a:cxn ang="T6">
                    <a:pos x="T0" y="T1"/>
                  </a:cxn>
                  <a:cxn ang="T7">
                    <a:pos x="T2" y="T3"/>
                  </a:cxn>
                  <a:cxn ang="T8">
                    <a:pos x="T4" y="T5"/>
                  </a:cxn>
                </a:cxnLst>
                <a:rect l="T9" t="T10" r="T11" b="T12"/>
                <a:pathLst>
                  <a:path w="21198" h="21600" fill="none" extrusionOk="0">
                    <a:moveTo>
                      <a:pt x="21197" y="4147"/>
                    </a:moveTo>
                    <a:cubicBezTo>
                      <a:pt x="19214" y="14285"/>
                      <a:pt x="10330" y="21599"/>
                      <a:pt x="0" y="21600"/>
                    </a:cubicBezTo>
                  </a:path>
                  <a:path w="21198" h="21600" stroke="0" extrusionOk="0">
                    <a:moveTo>
                      <a:pt x="21197" y="4147"/>
                    </a:moveTo>
                    <a:cubicBezTo>
                      <a:pt x="19214" y="14285"/>
                      <a:pt x="10330" y="21599"/>
                      <a:pt x="0" y="21600"/>
                    </a:cubicBezTo>
                    <a:lnTo>
                      <a:pt x="0" y="0"/>
                    </a:lnTo>
                    <a:lnTo>
                      <a:pt x="21197" y="4147"/>
                    </a:lnTo>
                    <a:close/>
                  </a:path>
                </a:pathLst>
              </a:custGeom>
              <a:noFill/>
              <a:ln w="50800" cap="rnd">
                <a:solidFill>
                  <a:schemeClr val="tx1"/>
                </a:solidFill>
                <a:round/>
                <a:headEnd type="none" w="sm" len="sm"/>
                <a:tailEnd type="none" w="sm" len="sm"/>
              </a:ln>
            </p:spPr>
            <p:txBody>
              <a:bodyPr wrap="none" lIns="0" rIns="0" anchor="ctr"/>
              <a:lstStyle/>
              <a:p>
                <a:endParaRPr lang="en-US"/>
              </a:p>
            </p:txBody>
          </p:sp>
          <p:sp>
            <p:nvSpPr>
              <p:cNvPr id="35938" name="Arc 75"/>
              <p:cNvSpPr>
                <a:spLocks/>
              </p:cNvSpPr>
              <p:nvPr/>
            </p:nvSpPr>
            <p:spPr bwMode="auto">
              <a:xfrm>
                <a:off x="1257" y="2447"/>
                <a:ext cx="754" cy="1152"/>
              </a:xfrm>
              <a:custGeom>
                <a:avLst/>
                <a:gdLst>
                  <a:gd name="T0" fmla="*/ 0 w 21196"/>
                  <a:gd name="T1" fmla="*/ 0 h 21600"/>
                  <a:gd name="T2" fmla="*/ 0 w 21196"/>
                  <a:gd name="T3" fmla="*/ 0 h 21600"/>
                  <a:gd name="T4" fmla="*/ 0 w 21196"/>
                  <a:gd name="T5" fmla="*/ 0 h 21600"/>
                  <a:gd name="T6" fmla="*/ 0 60000 65536"/>
                  <a:gd name="T7" fmla="*/ 0 60000 65536"/>
                  <a:gd name="T8" fmla="*/ 0 60000 65536"/>
                  <a:gd name="T9" fmla="*/ 0 w 21196"/>
                  <a:gd name="T10" fmla="*/ 0 h 21600"/>
                  <a:gd name="T11" fmla="*/ 21196 w 21196"/>
                  <a:gd name="T12" fmla="*/ 21600 h 21600"/>
                </a:gdLst>
                <a:ahLst/>
                <a:cxnLst>
                  <a:cxn ang="T6">
                    <a:pos x="T0" y="T1"/>
                  </a:cxn>
                  <a:cxn ang="T7">
                    <a:pos x="T2" y="T3"/>
                  </a:cxn>
                  <a:cxn ang="T8">
                    <a:pos x="T4" y="T5"/>
                  </a:cxn>
                </a:cxnLst>
                <a:rect l="T9" t="T10" r="T11" b="T12"/>
                <a:pathLst>
                  <a:path w="21196" h="21600" fill="none" extrusionOk="0">
                    <a:moveTo>
                      <a:pt x="21196" y="21600"/>
                    </a:moveTo>
                    <a:cubicBezTo>
                      <a:pt x="10869" y="21600"/>
                      <a:pt x="1986" y="14290"/>
                      <a:pt x="-1" y="4156"/>
                    </a:cubicBezTo>
                  </a:path>
                  <a:path w="21196" h="21600" stroke="0" extrusionOk="0">
                    <a:moveTo>
                      <a:pt x="21196" y="21600"/>
                    </a:moveTo>
                    <a:cubicBezTo>
                      <a:pt x="10869" y="21600"/>
                      <a:pt x="1986" y="14290"/>
                      <a:pt x="-1" y="4156"/>
                    </a:cubicBezTo>
                    <a:lnTo>
                      <a:pt x="21196" y="0"/>
                    </a:lnTo>
                    <a:lnTo>
                      <a:pt x="21196" y="21600"/>
                    </a:lnTo>
                    <a:close/>
                  </a:path>
                </a:pathLst>
              </a:custGeom>
              <a:noFill/>
              <a:ln w="50800" cap="rnd">
                <a:solidFill>
                  <a:schemeClr val="tx1"/>
                </a:solidFill>
                <a:round/>
                <a:headEnd type="none" w="sm" len="sm"/>
                <a:tailEnd type="none" w="sm" len="sm"/>
              </a:ln>
            </p:spPr>
            <p:txBody>
              <a:bodyPr wrap="none" lIns="0" rIns="0" anchor="ctr"/>
              <a:lstStyle/>
              <a:p>
                <a:endParaRPr lang="en-US"/>
              </a:p>
            </p:txBody>
          </p:sp>
          <p:sp>
            <p:nvSpPr>
              <p:cNvPr id="35939" name="Freeform 76"/>
              <p:cNvSpPr>
                <a:spLocks/>
              </p:cNvSpPr>
              <p:nvPr/>
            </p:nvSpPr>
            <p:spPr bwMode="auto">
              <a:xfrm>
                <a:off x="1125" y="2670"/>
                <a:ext cx="128" cy="16"/>
              </a:xfrm>
              <a:custGeom>
                <a:avLst/>
                <a:gdLst>
                  <a:gd name="T0" fmla="*/ 0 w 128"/>
                  <a:gd name="T1" fmla="*/ 0 h 16"/>
                  <a:gd name="T2" fmla="*/ 52 w 128"/>
                  <a:gd name="T3" fmla="*/ 16 h 16"/>
                  <a:gd name="T4" fmla="*/ 110 w 128"/>
                  <a:gd name="T5" fmla="*/ 14 h 16"/>
                  <a:gd name="T6" fmla="*/ 128 w 128"/>
                  <a:gd name="T7" fmla="*/ 2 h 16"/>
                  <a:gd name="T8" fmla="*/ 0 60000 65536"/>
                  <a:gd name="T9" fmla="*/ 0 60000 65536"/>
                  <a:gd name="T10" fmla="*/ 0 60000 65536"/>
                  <a:gd name="T11" fmla="*/ 0 60000 65536"/>
                  <a:gd name="T12" fmla="*/ 0 w 128"/>
                  <a:gd name="T13" fmla="*/ 0 h 16"/>
                  <a:gd name="T14" fmla="*/ 128 w 128"/>
                  <a:gd name="T15" fmla="*/ 16 h 16"/>
                </a:gdLst>
                <a:ahLst/>
                <a:cxnLst>
                  <a:cxn ang="T8">
                    <a:pos x="T0" y="T1"/>
                  </a:cxn>
                  <a:cxn ang="T9">
                    <a:pos x="T2" y="T3"/>
                  </a:cxn>
                  <a:cxn ang="T10">
                    <a:pos x="T4" y="T5"/>
                  </a:cxn>
                  <a:cxn ang="T11">
                    <a:pos x="T6" y="T7"/>
                  </a:cxn>
                </a:cxnLst>
                <a:rect l="T12" t="T13" r="T14" b="T15"/>
                <a:pathLst>
                  <a:path w="128" h="16">
                    <a:moveTo>
                      <a:pt x="0" y="0"/>
                    </a:moveTo>
                    <a:cubicBezTo>
                      <a:pt x="19" y="13"/>
                      <a:pt x="27" y="14"/>
                      <a:pt x="52" y="16"/>
                    </a:cubicBezTo>
                    <a:cubicBezTo>
                      <a:pt x="71" y="15"/>
                      <a:pt x="91" y="15"/>
                      <a:pt x="110" y="14"/>
                    </a:cubicBezTo>
                    <a:cubicBezTo>
                      <a:pt x="117" y="14"/>
                      <a:pt x="128" y="2"/>
                      <a:pt x="128" y="2"/>
                    </a:cubicBezTo>
                  </a:path>
                </a:pathLst>
              </a:custGeom>
              <a:noFill/>
              <a:ln w="57150" cap="flat" cmpd="sng">
                <a:solidFill>
                  <a:schemeClr val="tx1"/>
                </a:solidFill>
                <a:prstDash val="solid"/>
                <a:round/>
                <a:headEnd type="none" w="sm" len="sm"/>
                <a:tailEnd type="none" w="sm" len="sm"/>
              </a:ln>
            </p:spPr>
            <p:txBody>
              <a:bodyPr wrap="none" lIns="0" rIns="0" anchor="ctr"/>
              <a:lstStyle/>
              <a:p>
                <a:endParaRPr lang="en-US"/>
              </a:p>
            </p:txBody>
          </p:sp>
        </p:grpSp>
      </p:grpSp>
      <p:grpSp>
        <p:nvGrpSpPr>
          <p:cNvPr id="16" name="Group 77"/>
          <p:cNvGrpSpPr>
            <a:grpSpLocks/>
          </p:cNvGrpSpPr>
          <p:nvPr/>
        </p:nvGrpSpPr>
        <p:grpSpPr bwMode="auto">
          <a:xfrm>
            <a:off x="1752600" y="1600200"/>
            <a:ext cx="5699125" cy="879475"/>
            <a:chOff x="1104" y="1008"/>
            <a:chExt cx="3590" cy="554"/>
          </a:xfrm>
        </p:grpSpPr>
        <p:grpSp>
          <p:nvGrpSpPr>
            <p:cNvPr id="35887" name="Group 78"/>
            <p:cNvGrpSpPr>
              <a:grpSpLocks/>
            </p:cNvGrpSpPr>
            <p:nvPr/>
          </p:nvGrpSpPr>
          <p:grpSpPr bwMode="auto">
            <a:xfrm>
              <a:off x="1104" y="1008"/>
              <a:ext cx="3590" cy="424"/>
              <a:chOff x="1106" y="1024"/>
              <a:chExt cx="3590" cy="424"/>
            </a:xfrm>
          </p:grpSpPr>
          <p:grpSp>
            <p:nvGrpSpPr>
              <p:cNvPr id="35894" name="Group 79"/>
              <p:cNvGrpSpPr>
                <a:grpSpLocks/>
              </p:cNvGrpSpPr>
              <p:nvPr/>
            </p:nvGrpSpPr>
            <p:grpSpPr bwMode="auto">
              <a:xfrm>
                <a:off x="1776" y="1104"/>
                <a:ext cx="472" cy="280"/>
                <a:chOff x="1772" y="1156"/>
                <a:chExt cx="472" cy="280"/>
              </a:xfrm>
            </p:grpSpPr>
            <p:sp>
              <p:nvSpPr>
                <p:cNvPr id="35927" name="Oval 80"/>
                <p:cNvSpPr>
                  <a:spLocks noChangeArrowheads="1"/>
                </p:cNvSpPr>
                <p:nvPr/>
              </p:nvSpPr>
              <p:spPr bwMode="auto">
                <a:xfrm>
                  <a:off x="1964" y="1156"/>
                  <a:ext cx="40" cy="40"/>
                </a:xfrm>
                <a:prstGeom prst="ellipse">
                  <a:avLst/>
                </a:prstGeom>
                <a:noFill/>
                <a:ln w="12700">
                  <a:solidFill>
                    <a:schemeClr val="tx1"/>
                  </a:solidFill>
                  <a:round/>
                  <a:headEnd/>
                  <a:tailEnd/>
                </a:ln>
              </p:spPr>
              <p:txBody>
                <a:bodyPr wrap="none" lIns="0" rIns="0" anchor="ctr"/>
                <a:lstStyle/>
                <a:p>
                  <a:endParaRPr lang="en-US"/>
                </a:p>
              </p:txBody>
            </p:sp>
            <p:sp>
              <p:nvSpPr>
                <p:cNvPr id="35928" name="Oval 81"/>
                <p:cNvSpPr>
                  <a:spLocks noChangeArrowheads="1"/>
                </p:cNvSpPr>
                <p:nvPr/>
              </p:nvSpPr>
              <p:spPr bwMode="auto">
                <a:xfrm>
                  <a:off x="1772" y="1156"/>
                  <a:ext cx="40" cy="40"/>
                </a:xfrm>
                <a:prstGeom prst="ellipse">
                  <a:avLst/>
                </a:prstGeom>
                <a:noFill/>
                <a:ln w="12700">
                  <a:solidFill>
                    <a:schemeClr val="tx1"/>
                  </a:solidFill>
                  <a:round/>
                  <a:headEnd/>
                  <a:tailEnd/>
                </a:ln>
              </p:spPr>
              <p:txBody>
                <a:bodyPr wrap="none" lIns="0" rIns="0" anchor="ctr"/>
                <a:lstStyle/>
                <a:p>
                  <a:endParaRPr lang="en-US"/>
                </a:p>
              </p:txBody>
            </p:sp>
            <p:sp>
              <p:nvSpPr>
                <p:cNvPr id="35929" name="Oval 82"/>
                <p:cNvSpPr>
                  <a:spLocks noChangeArrowheads="1"/>
                </p:cNvSpPr>
                <p:nvPr/>
              </p:nvSpPr>
              <p:spPr bwMode="auto">
                <a:xfrm>
                  <a:off x="1868" y="1252"/>
                  <a:ext cx="40" cy="40"/>
                </a:xfrm>
                <a:prstGeom prst="ellipse">
                  <a:avLst/>
                </a:prstGeom>
                <a:noFill/>
                <a:ln w="12700">
                  <a:solidFill>
                    <a:schemeClr val="tx1"/>
                  </a:solidFill>
                  <a:round/>
                  <a:headEnd/>
                  <a:tailEnd/>
                </a:ln>
              </p:spPr>
              <p:txBody>
                <a:bodyPr wrap="none" lIns="0" rIns="0" anchor="ctr"/>
                <a:lstStyle/>
                <a:p>
                  <a:endParaRPr lang="en-US"/>
                </a:p>
              </p:txBody>
            </p:sp>
            <p:sp>
              <p:nvSpPr>
                <p:cNvPr id="35930" name="Oval 83"/>
                <p:cNvSpPr>
                  <a:spLocks noChangeArrowheads="1"/>
                </p:cNvSpPr>
                <p:nvPr/>
              </p:nvSpPr>
              <p:spPr bwMode="auto">
                <a:xfrm>
                  <a:off x="2012" y="1300"/>
                  <a:ext cx="40" cy="40"/>
                </a:xfrm>
                <a:prstGeom prst="ellipse">
                  <a:avLst/>
                </a:prstGeom>
                <a:noFill/>
                <a:ln w="12700">
                  <a:solidFill>
                    <a:schemeClr val="tx1"/>
                  </a:solidFill>
                  <a:round/>
                  <a:headEnd/>
                  <a:tailEnd/>
                </a:ln>
              </p:spPr>
              <p:txBody>
                <a:bodyPr wrap="none" lIns="0" rIns="0" anchor="ctr"/>
                <a:lstStyle/>
                <a:p>
                  <a:endParaRPr lang="en-US"/>
                </a:p>
              </p:txBody>
            </p:sp>
            <p:sp>
              <p:nvSpPr>
                <p:cNvPr id="35931" name="Oval 84"/>
                <p:cNvSpPr>
                  <a:spLocks noChangeArrowheads="1"/>
                </p:cNvSpPr>
                <p:nvPr/>
              </p:nvSpPr>
              <p:spPr bwMode="auto">
                <a:xfrm>
                  <a:off x="2108" y="1156"/>
                  <a:ext cx="40" cy="40"/>
                </a:xfrm>
                <a:prstGeom prst="ellipse">
                  <a:avLst/>
                </a:prstGeom>
                <a:noFill/>
                <a:ln w="12700">
                  <a:solidFill>
                    <a:schemeClr val="tx1"/>
                  </a:solidFill>
                  <a:round/>
                  <a:headEnd/>
                  <a:tailEnd/>
                </a:ln>
              </p:spPr>
              <p:txBody>
                <a:bodyPr wrap="none" lIns="0" rIns="0" anchor="ctr"/>
                <a:lstStyle/>
                <a:p>
                  <a:endParaRPr lang="en-US"/>
                </a:p>
              </p:txBody>
            </p:sp>
            <p:sp>
              <p:nvSpPr>
                <p:cNvPr id="35932" name="Oval 85"/>
                <p:cNvSpPr>
                  <a:spLocks noChangeArrowheads="1"/>
                </p:cNvSpPr>
                <p:nvPr/>
              </p:nvSpPr>
              <p:spPr bwMode="auto">
                <a:xfrm>
                  <a:off x="2204" y="1252"/>
                  <a:ext cx="40" cy="40"/>
                </a:xfrm>
                <a:prstGeom prst="ellipse">
                  <a:avLst/>
                </a:prstGeom>
                <a:noFill/>
                <a:ln w="12700">
                  <a:solidFill>
                    <a:schemeClr val="tx1"/>
                  </a:solidFill>
                  <a:round/>
                  <a:headEnd/>
                  <a:tailEnd/>
                </a:ln>
              </p:spPr>
              <p:txBody>
                <a:bodyPr wrap="none" lIns="0" rIns="0" anchor="ctr"/>
                <a:lstStyle/>
                <a:p>
                  <a:endParaRPr lang="en-US"/>
                </a:p>
              </p:txBody>
            </p:sp>
            <p:sp>
              <p:nvSpPr>
                <p:cNvPr id="35933" name="Oval 86"/>
                <p:cNvSpPr>
                  <a:spLocks noChangeArrowheads="1"/>
                </p:cNvSpPr>
                <p:nvPr/>
              </p:nvSpPr>
              <p:spPr bwMode="auto">
                <a:xfrm>
                  <a:off x="2156" y="1396"/>
                  <a:ext cx="40" cy="40"/>
                </a:xfrm>
                <a:prstGeom prst="ellipse">
                  <a:avLst/>
                </a:prstGeom>
                <a:noFill/>
                <a:ln w="12700">
                  <a:solidFill>
                    <a:schemeClr val="tx1"/>
                  </a:solidFill>
                  <a:round/>
                  <a:headEnd/>
                  <a:tailEnd/>
                </a:ln>
              </p:spPr>
              <p:txBody>
                <a:bodyPr wrap="none" lIns="0" rIns="0" anchor="ctr"/>
                <a:lstStyle/>
                <a:p>
                  <a:endParaRPr lang="en-US"/>
                </a:p>
              </p:txBody>
            </p:sp>
            <p:sp>
              <p:nvSpPr>
                <p:cNvPr id="35934" name="Oval 87"/>
                <p:cNvSpPr>
                  <a:spLocks noChangeArrowheads="1"/>
                </p:cNvSpPr>
                <p:nvPr/>
              </p:nvSpPr>
              <p:spPr bwMode="auto">
                <a:xfrm>
                  <a:off x="1916" y="1396"/>
                  <a:ext cx="40" cy="40"/>
                </a:xfrm>
                <a:prstGeom prst="ellipse">
                  <a:avLst/>
                </a:prstGeom>
                <a:noFill/>
                <a:ln w="12700">
                  <a:solidFill>
                    <a:schemeClr val="tx1"/>
                  </a:solidFill>
                  <a:round/>
                  <a:headEnd/>
                  <a:tailEnd/>
                </a:ln>
              </p:spPr>
              <p:txBody>
                <a:bodyPr wrap="none" lIns="0" rIns="0" anchor="ctr"/>
                <a:lstStyle/>
                <a:p>
                  <a:endParaRPr lang="en-US"/>
                </a:p>
              </p:txBody>
            </p:sp>
          </p:grpSp>
          <p:sp>
            <p:nvSpPr>
              <p:cNvPr id="35895" name="Oval 88"/>
              <p:cNvSpPr>
                <a:spLocks noChangeArrowheads="1"/>
              </p:cNvSpPr>
              <p:nvPr/>
            </p:nvSpPr>
            <p:spPr bwMode="auto">
              <a:xfrm>
                <a:off x="1728" y="1248"/>
                <a:ext cx="22" cy="19"/>
              </a:xfrm>
              <a:prstGeom prst="ellipse">
                <a:avLst/>
              </a:prstGeom>
              <a:noFill/>
              <a:ln w="12700">
                <a:solidFill>
                  <a:schemeClr val="tx1"/>
                </a:solidFill>
                <a:round/>
                <a:headEnd/>
                <a:tailEnd/>
              </a:ln>
            </p:spPr>
            <p:txBody>
              <a:bodyPr wrap="none" lIns="0" rIns="0" anchor="ctr"/>
              <a:lstStyle/>
              <a:p>
                <a:endParaRPr lang="en-US"/>
              </a:p>
            </p:txBody>
          </p:sp>
          <p:sp>
            <p:nvSpPr>
              <p:cNvPr id="35896" name="Oval 89"/>
              <p:cNvSpPr>
                <a:spLocks noChangeArrowheads="1"/>
              </p:cNvSpPr>
              <p:nvPr/>
            </p:nvSpPr>
            <p:spPr bwMode="auto">
              <a:xfrm>
                <a:off x="1490" y="1408"/>
                <a:ext cx="22" cy="19"/>
              </a:xfrm>
              <a:prstGeom prst="ellipse">
                <a:avLst/>
              </a:prstGeom>
              <a:noFill/>
              <a:ln w="12700">
                <a:solidFill>
                  <a:schemeClr val="tx1"/>
                </a:solidFill>
                <a:round/>
                <a:headEnd/>
                <a:tailEnd/>
              </a:ln>
            </p:spPr>
            <p:txBody>
              <a:bodyPr wrap="none" lIns="0" rIns="0" anchor="ctr"/>
              <a:lstStyle/>
              <a:p>
                <a:endParaRPr lang="en-US"/>
              </a:p>
            </p:txBody>
          </p:sp>
          <p:sp>
            <p:nvSpPr>
              <p:cNvPr id="35897" name="Oval 90"/>
              <p:cNvSpPr>
                <a:spLocks noChangeArrowheads="1"/>
              </p:cNvSpPr>
              <p:nvPr/>
            </p:nvSpPr>
            <p:spPr bwMode="auto">
              <a:xfrm>
                <a:off x="1346" y="1264"/>
                <a:ext cx="22" cy="19"/>
              </a:xfrm>
              <a:prstGeom prst="ellipse">
                <a:avLst/>
              </a:prstGeom>
              <a:noFill/>
              <a:ln w="12700">
                <a:solidFill>
                  <a:schemeClr val="tx1"/>
                </a:solidFill>
                <a:round/>
                <a:headEnd/>
                <a:tailEnd/>
              </a:ln>
            </p:spPr>
            <p:txBody>
              <a:bodyPr wrap="none" lIns="0" rIns="0" anchor="ctr"/>
              <a:lstStyle/>
              <a:p>
                <a:endParaRPr lang="en-US"/>
              </a:p>
            </p:txBody>
          </p:sp>
          <p:grpSp>
            <p:nvGrpSpPr>
              <p:cNvPr id="35898" name="Group 91"/>
              <p:cNvGrpSpPr>
                <a:grpSpLocks/>
              </p:cNvGrpSpPr>
              <p:nvPr/>
            </p:nvGrpSpPr>
            <p:grpSpPr bwMode="auto">
              <a:xfrm>
                <a:off x="1106" y="1024"/>
                <a:ext cx="454" cy="211"/>
                <a:chOff x="1100" y="1012"/>
                <a:chExt cx="454" cy="211"/>
              </a:xfrm>
            </p:grpSpPr>
            <p:grpSp>
              <p:nvGrpSpPr>
                <p:cNvPr id="35915" name="Group 92"/>
                <p:cNvGrpSpPr>
                  <a:grpSpLocks/>
                </p:cNvGrpSpPr>
                <p:nvPr/>
              </p:nvGrpSpPr>
              <p:grpSpPr bwMode="auto">
                <a:xfrm>
                  <a:off x="1100" y="1012"/>
                  <a:ext cx="61" cy="13"/>
                  <a:chOff x="1100" y="1012"/>
                  <a:chExt cx="61" cy="13"/>
                </a:xfrm>
              </p:grpSpPr>
              <p:sp>
                <p:nvSpPr>
                  <p:cNvPr id="35925" name="Oval 93"/>
                  <p:cNvSpPr>
                    <a:spLocks noChangeArrowheads="1"/>
                  </p:cNvSpPr>
                  <p:nvPr/>
                </p:nvSpPr>
                <p:spPr bwMode="auto">
                  <a:xfrm>
                    <a:off x="1148" y="1012"/>
                    <a:ext cx="13" cy="13"/>
                  </a:xfrm>
                  <a:prstGeom prst="ellipse">
                    <a:avLst/>
                  </a:prstGeom>
                  <a:noFill/>
                  <a:ln w="12700">
                    <a:solidFill>
                      <a:schemeClr val="tx1"/>
                    </a:solidFill>
                    <a:round/>
                    <a:headEnd/>
                    <a:tailEnd/>
                  </a:ln>
                </p:spPr>
                <p:txBody>
                  <a:bodyPr wrap="none" lIns="0" rIns="0" anchor="ctr"/>
                  <a:lstStyle/>
                  <a:p>
                    <a:endParaRPr lang="en-US"/>
                  </a:p>
                </p:txBody>
              </p:sp>
              <p:sp>
                <p:nvSpPr>
                  <p:cNvPr id="35926" name="Oval 94"/>
                  <p:cNvSpPr>
                    <a:spLocks noChangeArrowheads="1"/>
                  </p:cNvSpPr>
                  <p:nvPr/>
                </p:nvSpPr>
                <p:spPr bwMode="auto">
                  <a:xfrm>
                    <a:off x="1100" y="1012"/>
                    <a:ext cx="13" cy="13"/>
                  </a:xfrm>
                  <a:prstGeom prst="ellipse">
                    <a:avLst/>
                  </a:prstGeom>
                  <a:noFill/>
                  <a:ln w="12700">
                    <a:solidFill>
                      <a:schemeClr val="tx1"/>
                    </a:solidFill>
                    <a:round/>
                    <a:headEnd/>
                    <a:tailEnd/>
                  </a:ln>
                </p:spPr>
                <p:txBody>
                  <a:bodyPr wrap="none" lIns="0" rIns="0" anchor="ctr"/>
                  <a:lstStyle/>
                  <a:p>
                    <a:endParaRPr lang="en-US"/>
                  </a:p>
                </p:txBody>
              </p:sp>
            </p:grpSp>
            <p:sp>
              <p:nvSpPr>
                <p:cNvPr id="35916" name="Oval 95"/>
                <p:cNvSpPr>
                  <a:spLocks noChangeArrowheads="1"/>
                </p:cNvSpPr>
                <p:nvPr/>
              </p:nvSpPr>
              <p:spPr bwMode="auto">
                <a:xfrm>
                  <a:off x="1100" y="1108"/>
                  <a:ext cx="13" cy="13"/>
                </a:xfrm>
                <a:prstGeom prst="ellipse">
                  <a:avLst/>
                </a:prstGeom>
                <a:noFill/>
                <a:ln w="12700">
                  <a:solidFill>
                    <a:schemeClr val="tx1"/>
                  </a:solidFill>
                  <a:round/>
                  <a:headEnd/>
                  <a:tailEnd/>
                </a:ln>
              </p:spPr>
              <p:txBody>
                <a:bodyPr wrap="none" lIns="0" rIns="0" anchor="ctr"/>
                <a:lstStyle/>
                <a:p>
                  <a:endParaRPr lang="en-US"/>
                </a:p>
              </p:txBody>
            </p:sp>
            <p:sp>
              <p:nvSpPr>
                <p:cNvPr id="35917" name="Oval 96"/>
                <p:cNvSpPr>
                  <a:spLocks noChangeArrowheads="1"/>
                </p:cNvSpPr>
                <p:nvPr/>
              </p:nvSpPr>
              <p:spPr bwMode="auto">
                <a:xfrm>
                  <a:off x="1532" y="1204"/>
                  <a:ext cx="22" cy="19"/>
                </a:xfrm>
                <a:prstGeom prst="ellipse">
                  <a:avLst/>
                </a:prstGeom>
                <a:noFill/>
                <a:ln w="12700">
                  <a:solidFill>
                    <a:schemeClr val="tx1"/>
                  </a:solidFill>
                  <a:round/>
                  <a:headEnd/>
                  <a:tailEnd/>
                </a:ln>
              </p:spPr>
              <p:txBody>
                <a:bodyPr wrap="none" lIns="0" rIns="0" anchor="ctr"/>
                <a:lstStyle/>
                <a:p>
                  <a:endParaRPr lang="en-US"/>
                </a:p>
              </p:txBody>
            </p:sp>
            <p:sp>
              <p:nvSpPr>
                <p:cNvPr id="35918" name="Oval 97"/>
                <p:cNvSpPr>
                  <a:spLocks noChangeArrowheads="1"/>
                </p:cNvSpPr>
                <p:nvPr/>
              </p:nvSpPr>
              <p:spPr bwMode="auto">
                <a:xfrm>
                  <a:off x="1244" y="1156"/>
                  <a:ext cx="22" cy="19"/>
                </a:xfrm>
                <a:prstGeom prst="ellipse">
                  <a:avLst/>
                </a:prstGeom>
                <a:noFill/>
                <a:ln w="12700">
                  <a:solidFill>
                    <a:schemeClr val="tx1"/>
                  </a:solidFill>
                  <a:round/>
                  <a:headEnd/>
                  <a:tailEnd/>
                </a:ln>
              </p:spPr>
              <p:txBody>
                <a:bodyPr wrap="none" lIns="0" rIns="0" anchor="ctr"/>
                <a:lstStyle/>
                <a:p>
                  <a:endParaRPr lang="en-US"/>
                </a:p>
              </p:txBody>
            </p:sp>
            <p:sp>
              <p:nvSpPr>
                <p:cNvPr id="35919" name="Oval 98"/>
                <p:cNvSpPr>
                  <a:spLocks noChangeArrowheads="1"/>
                </p:cNvSpPr>
                <p:nvPr/>
              </p:nvSpPr>
              <p:spPr bwMode="auto">
                <a:xfrm>
                  <a:off x="1388" y="1156"/>
                  <a:ext cx="22" cy="19"/>
                </a:xfrm>
                <a:prstGeom prst="ellipse">
                  <a:avLst/>
                </a:prstGeom>
                <a:noFill/>
                <a:ln w="12700">
                  <a:solidFill>
                    <a:schemeClr val="tx1"/>
                  </a:solidFill>
                  <a:round/>
                  <a:headEnd/>
                  <a:tailEnd/>
                </a:ln>
              </p:spPr>
              <p:txBody>
                <a:bodyPr wrap="none" lIns="0" rIns="0" anchor="ctr"/>
                <a:lstStyle/>
                <a:p>
                  <a:endParaRPr lang="en-US"/>
                </a:p>
              </p:txBody>
            </p:sp>
            <p:sp>
              <p:nvSpPr>
                <p:cNvPr id="35920" name="Oval 99"/>
                <p:cNvSpPr>
                  <a:spLocks noChangeArrowheads="1"/>
                </p:cNvSpPr>
                <p:nvPr/>
              </p:nvSpPr>
              <p:spPr bwMode="auto">
                <a:xfrm>
                  <a:off x="1148" y="1204"/>
                  <a:ext cx="22" cy="19"/>
                </a:xfrm>
                <a:prstGeom prst="ellipse">
                  <a:avLst/>
                </a:prstGeom>
                <a:noFill/>
                <a:ln w="12700">
                  <a:solidFill>
                    <a:schemeClr val="tx1"/>
                  </a:solidFill>
                  <a:round/>
                  <a:headEnd/>
                  <a:tailEnd/>
                </a:ln>
              </p:spPr>
              <p:txBody>
                <a:bodyPr wrap="none" lIns="0" rIns="0" anchor="ctr"/>
                <a:lstStyle/>
                <a:p>
                  <a:endParaRPr lang="en-US"/>
                </a:p>
              </p:txBody>
            </p:sp>
            <p:sp>
              <p:nvSpPr>
                <p:cNvPr id="35921" name="Oval 100"/>
                <p:cNvSpPr>
                  <a:spLocks noChangeArrowheads="1"/>
                </p:cNvSpPr>
                <p:nvPr/>
              </p:nvSpPr>
              <p:spPr bwMode="auto">
                <a:xfrm>
                  <a:off x="1436" y="1060"/>
                  <a:ext cx="13" cy="13"/>
                </a:xfrm>
                <a:prstGeom prst="ellipse">
                  <a:avLst/>
                </a:prstGeom>
                <a:noFill/>
                <a:ln w="12700">
                  <a:solidFill>
                    <a:schemeClr val="tx1"/>
                  </a:solidFill>
                  <a:round/>
                  <a:headEnd/>
                  <a:tailEnd/>
                </a:ln>
              </p:spPr>
              <p:txBody>
                <a:bodyPr wrap="none" lIns="0" rIns="0" anchor="ctr"/>
                <a:lstStyle/>
                <a:p>
                  <a:endParaRPr lang="en-US"/>
                </a:p>
              </p:txBody>
            </p:sp>
            <p:sp>
              <p:nvSpPr>
                <p:cNvPr id="35922" name="Oval 101"/>
                <p:cNvSpPr>
                  <a:spLocks noChangeArrowheads="1"/>
                </p:cNvSpPr>
                <p:nvPr/>
              </p:nvSpPr>
              <p:spPr bwMode="auto">
                <a:xfrm>
                  <a:off x="1244" y="1060"/>
                  <a:ext cx="13" cy="13"/>
                </a:xfrm>
                <a:prstGeom prst="ellipse">
                  <a:avLst/>
                </a:prstGeom>
                <a:noFill/>
                <a:ln w="12700">
                  <a:solidFill>
                    <a:schemeClr val="tx1"/>
                  </a:solidFill>
                  <a:round/>
                  <a:headEnd/>
                  <a:tailEnd/>
                </a:ln>
              </p:spPr>
              <p:txBody>
                <a:bodyPr wrap="none" lIns="0" rIns="0" anchor="ctr"/>
                <a:lstStyle/>
                <a:p>
                  <a:endParaRPr lang="en-US"/>
                </a:p>
              </p:txBody>
            </p:sp>
            <p:sp>
              <p:nvSpPr>
                <p:cNvPr id="35923" name="Oval 102"/>
                <p:cNvSpPr>
                  <a:spLocks noChangeArrowheads="1"/>
                </p:cNvSpPr>
                <p:nvPr/>
              </p:nvSpPr>
              <p:spPr bwMode="auto">
                <a:xfrm>
                  <a:off x="1532" y="1060"/>
                  <a:ext cx="13" cy="13"/>
                </a:xfrm>
                <a:prstGeom prst="ellipse">
                  <a:avLst/>
                </a:prstGeom>
                <a:noFill/>
                <a:ln w="12700">
                  <a:solidFill>
                    <a:schemeClr val="tx1"/>
                  </a:solidFill>
                  <a:round/>
                  <a:headEnd/>
                  <a:tailEnd/>
                </a:ln>
              </p:spPr>
              <p:txBody>
                <a:bodyPr wrap="none" lIns="0" rIns="0" anchor="ctr"/>
                <a:lstStyle/>
                <a:p>
                  <a:endParaRPr lang="en-US"/>
                </a:p>
              </p:txBody>
            </p:sp>
            <p:sp>
              <p:nvSpPr>
                <p:cNvPr id="35924" name="Oval 103"/>
                <p:cNvSpPr>
                  <a:spLocks noChangeArrowheads="1"/>
                </p:cNvSpPr>
                <p:nvPr/>
              </p:nvSpPr>
              <p:spPr bwMode="auto">
                <a:xfrm>
                  <a:off x="1340" y="1060"/>
                  <a:ext cx="13" cy="13"/>
                </a:xfrm>
                <a:prstGeom prst="ellipse">
                  <a:avLst/>
                </a:prstGeom>
                <a:noFill/>
                <a:ln w="12700">
                  <a:solidFill>
                    <a:schemeClr val="tx1"/>
                  </a:solidFill>
                  <a:round/>
                  <a:headEnd/>
                  <a:tailEnd/>
                </a:ln>
              </p:spPr>
              <p:txBody>
                <a:bodyPr wrap="none" lIns="0" rIns="0" anchor="ctr"/>
                <a:lstStyle/>
                <a:p>
                  <a:endParaRPr lang="en-US"/>
                </a:p>
              </p:txBody>
            </p:sp>
          </p:grpSp>
          <p:sp>
            <p:nvSpPr>
              <p:cNvPr id="35899" name="Oval 104"/>
              <p:cNvSpPr>
                <a:spLocks noChangeArrowheads="1"/>
              </p:cNvSpPr>
              <p:nvPr/>
            </p:nvSpPr>
            <p:spPr bwMode="auto">
              <a:xfrm>
                <a:off x="3530" y="1408"/>
                <a:ext cx="40" cy="40"/>
              </a:xfrm>
              <a:prstGeom prst="ellipse">
                <a:avLst/>
              </a:prstGeom>
              <a:noFill/>
              <a:ln w="12700">
                <a:solidFill>
                  <a:schemeClr val="tx1"/>
                </a:solidFill>
                <a:round/>
                <a:headEnd/>
                <a:tailEnd/>
              </a:ln>
            </p:spPr>
            <p:txBody>
              <a:bodyPr wrap="none" lIns="0" rIns="0" anchor="ctr"/>
              <a:lstStyle/>
              <a:p>
                <a:endParaRPr lang="en-US"/>
              </a:p>
            </p:txBody>
          </p:sp>
          <p:sp>
            <p:nvSpPr>
              <p:cNvPr id="35900" name="Oval 105"/>
              <p:cNvSpPr>
                <a:spLocks noChangeArrowheads="1"/>
              </p:cNvSpPr>
              <p:nvPr/>
            </p:nvSpPr>
            <p:spPr bwMode="auto">
              <a:xfrm>
                <a:off x="3626" y="1264"/>
                <a:ext cx="40" cy="40"/>
              </a:xfrm>
              <a:prstGeom prst="ellipse">
                <a:avLst/>
              </a:prstGeom>
              <a:noFill/>
              <a:ln w="12700">
                <a:solidFill>
                  <a:schemeClr val="tx1"/>
                </a:solidFill>
                <a:round/>
                <a:headEnd/>
                <a:tailEnd/>
              </a:ln>
            </p:spPr>
            <p:txBody>
              <a:bodyPr wrap="none" lIns="0" rIns="0" anchor="ctr"/>
              <a:lstStyle/>
              <a:p>
                <a:endParaRPr lang="en-US"/>
              </a:p>
            </p:txBody>
          </p:sp>
          <p:grpSp>
            <p:nvGrpSpPr>
              <p:cNvPr id="35901" name="Group 106"/>
              <p:cNvGrpSpPr>
                <a:grpSpLocks/>
              </p:cNvGrpSpPr>
              <p:nvPr/>
            </p:nvGrpSpPr>
            <p:grpSpPr bwMode="auto">
              <a:xfrm>
                <a:off x="4224" y="1104"/>
                <a:ext cx="472" cy="280"/>
                <a:chOff x="2652" y="1172"/>
                <a:chExt cx="472" cy="280"/>
              </a:xfrm>
            </p:grpSpPr>
            <p:sp>
              <p:nvSpPr>
                <p:cNvPr id="35907" name="Oval 107"/>
                <p:cNvSpPr>
                  <a:spLocks noChangeArrowheads="1"/>
                </p:cNvSpPr>
                <p:nvPr/>
              </p:nvSpPr>
              <p:spPr bwMode="auto">
                <a:xfrm>
                  <a:off x="2844" y="1172"/>
                  <a:ext cx="40" cy="40"/>
                </a:xfrm>
                <a:prstGeom prst="ellipse">
                  <a:avLst/>
                </a:prstGeom>
                <a:noFill/>
                <a:ln w="12700">
                  <a:solidFill>
                    <a:schemeClr val="tx1"/>
                  </a:solidFill>
                  <a:round/>
                  <a:headEnd/>
                  <a:tailEnd/>
                </a:ln>
              </p:spPr>
              <p:txBody>
                <a:bodyPr wrap="none" lIns="0" rIns="0" anchor="ctr"/>
                <a:lstStyle/>
                <a:p>
                  <a:endParaRPr lang="en-US"/>
                </a:p>
              </p:txBody>
            </p:sp>
            <p:sp>
              <p:nvSpPr>
                <p:cNvPr id="35908" name="Oval 108"/>
                <p:cNvSpPr>
                  <a:spLocks noChangeArrowheads="1"/>
                </p:cNvSpPr>
                <p:nvPr/>
              </p:nvSpPr>
              <p:spPr bwMode="auto">
                <a:xfrm>
                  <a:off x="2652" y="1172"/>
                  <a:ext cx="40" cy="40"/>
                </a:xfrm>
                <a:prstGeom prst="ellipse">
                  <a:avLst/>
                </a:prstGeom>
                <a:noFill/>
                <a:ln w="12700">
                  <a:solidFill>
                    <a:schemeClr val="tx1"/>
                  </a:solidFill>
                  <a:round/>
                  <a:headEnd/>
                  <a:tailEnd/>
                </a:ln>
              </p:spPr>
              <p:txBody>
                <a:bodyPr wrap="none" lIns="0" rIns="0" anchor="ctr"/>
                <a:lstStyle/>
                <a:p>
                  <a:endParaRPr lang="en-US"/>
                </a:p>
              </p:txBody>
            </p:sp>
            <p:sp>
              <p:nvSpPr>
                <p:cNvPr id="35909" name="Oval 109"/>
                <p:cNvSpPr>
                  <a:spLocks noChangeArrowheads="1"/>
                </p:cNvSpPr>
                <p:nvPr/>
              </p:nvSpPr>
              <p:spPr bwMode="auto">
                <a:xfrm>
                  <a:off x="2748" y="1268"/>
                  <a:ext cx="40" cy="40"/>
                </a:xfrm>
                <a:prstGeom prst="ellipse">
                  <a:avLst/>
                </a:prstGeom>
                <a:noFill/>
                <a:ln w="12700">
                  <a:solidFill>
                    <a:schemeClr val="tx1"/>
                  </a:solidFill>
                  <a:round/>
                  <a:headEnd/>
                  <a:tailEnd/>
                </a:ln>
              </p:spPr>
              <p:txBody>
                <a:bodyPr wrap="none" lIns="0" rIns="0" anchor="ctr"/>
                <a:lstStyle/>
                <a:p>
                  <a:endParaRPr lang="en-US"/>
                </a:p>
              </p:txBody>
            </p:sp>
            <p:sp>
              <p:nvSpPr>
                <p:cNvPr id="35910" name="Oval 110"/>
                <p:cNvSpPr>
                  <a:spLocks noChangeArrowheads="1"/>
                </p:cNvSpPr>
                <p:nvPr/>
              </p:nvSpPr>
              <p:spPr bwMode="auto">
                <a:xfrm>
                  <a:off x="2892" y="1316"/>
                  <a:ext cx="40" cy="40"/>
                </a:xfrm>
                <a:prstGeom prst="ellipse">
                  <a:avLst/>
                </a:prstGeom>
                <a:noFill/>
                <a:ln w="12700">
                  <a:solidFill>
                    <a:schemeClr val="tx1"/>
                  </a:solidFill>
                  <a:round/>
                  <a:headEnd/>
                  <a:tailEnd/>
                </a:ln>
              </p:spPr>
              <p:txBody>
                <a:bodyPr wrap="none" lIns="0" rIns="0" anchor="ctr"/>
                <a:lstStyle/>
                <a:p>
                  <a:endParaRPr lang="en-US"/>
                </a:p>
              </p:txBody>
            </p:sp>
            <p:sp>
              <p:nvSpPr>
                <p:cNvPr id="35911" name="Oval 111"/>
                <p:cNvSpPr>
                  <a:spLocks noChangeArrowheads="1"/>
                </p:cNvSpPr>
                <p:nvPr/>
              </p:nvSpPr>
              <p:spPr bwMode="auto">
                <a:xfrm>
                  <a:off x="2988" y="1172"/>
                  <a:ext cx="40" cy="40"/>
                </a:xfrm>
                <a:prstGeom prst="ellipse">
                  <a:avLst/>
                </a:prstGeom>
                <a:noFill/>
                <a:ln w="12700">
                  <a:solidFill>
                    <a:schemeClr val="tx1"/>
                  </a:solidFill>
                  <a:round/>
                  <a:headEnd/>
                  <a:tailEnd/>
                </a:ln>
              </p:spPr>
              <p:txBody>
                <a:bodyPr wrap="none" lIns="0" rIns="0" anchor="ctr"/>
                <a:lstStyle/>
                <a:p>
                  <a:endParaRPr lang="en-US"/>
                </a:p>
              </p:txBody>
            </p:sp>
            <p:sp>
              <p:nvSpPr>
                <p:cNvPr id="35912" name="Oval 112"/>
                <p:cNvSpPr>
                  <a:spLocks noChangeArrowheads="1"/>
                </p:cNvSpPr>
                <p:nvPr/>
              </p:nvSpPr>
              <p:spPr bwMode="auto">
                <a:xfrm>
                  <a:off x="3084" y="1268"/>
                  <a:ext cx="40" cy="40"/>
                </a:xfrm>
                <a:prstGeom prst="ellipse">
                  <a:avLst/>
                </a:prstGeom>
                <a:noFill/>
                <a:ln w="12700">
                  <a:solidFill>
                    <a:schemeClr val="tx1"/>
                  </a:solidFill>
                  <a:round/>
                  <a:headEnd/>
                  <a:tailEnd/>
                </a:ln>
              </p:spPr>
              <p:txBody>
                <a:bodyPr wrap="none" lIns="0" rIns="0" anchor="ctr"/>
                <a:lstStyle/>
                <a:p>
                  <a:endParaRPr lang="en-US"/>
                </a:p>
              </p:txBody>
            </p:sp>
            <p:sp>
              <p:nvSpPr>
                <p:cNvPr id="35913" name="Oval 113"/>
                <p:cNvSpPr>
                  <a:spLocks noChangeArrowheads="1"/>
                </p:cNvSpPr>
                <p:nvPr/>
              </p:nvSpPr>
              <p:spPr bwMode="auto">
                <a:xfrm>
                  <a:off x="3036" y="1412"/>
                  <a:ext cx="40" cy="40"/>
                </a:xfrm>
                <a:prstGeom prst="ellipse">
                  <a:avLst/>
                </a:prstGeom>
                <a:noFill/>
                <a:ln w="12700">
                  <a:solidFill>
                    <a:schemeClr val="tx1"/>
                  </a:solidFill>
                  <a:round/>
                  <a:headEnd/>
                  <a:tailEnd/>
                </a:ln>
              </p:spPr>
              <p:txBody>
                <a:bodyPr wrap="none" lIns="0" rIns="0" anchor="ctr"/>
                <a:lstStyle/>
                <a:p>
                  <a:endParaRPr lang="en-US"/>
                </a:p>
              </p:txBody>
            </p:sp>
            <p:sp>
              <p:nvSpPr>
                <p:cNvPr id="35914" name="Oval 114"/>
                <p:cNvSpPr>
                  <a:spLocks noChangeArrowheads="1"/>
                </p:cNvSpPr>
                <p:nvPr/>
              </p:nvSpPr>
              <p:spPr bwMode="auto">
                <a:xfrm>
                  <a:off x="2796" y="1412"/>
                  <a:ext cx="40" cy="40"/>
                </a:xfrm>
                <a:prstGeom prst="ellipse">
                  <a:avLst/>
                </a:prstGeom>
                <a:noFill/>
                <a:ln w="12700">
                  <a:solidFill>
                    <a:schemeClr val="tx1"/>
                  </a:solidFill>
                  <a:round/>
                  <a:headEnd/>
                  <a:tailEnd/>
                </a:ln>
              </p:spPr>
              <p:txBody>
                <a:bodyPr wrap="none" lIns="0" rIns="0" anchor="ctr"/>
                <a:lstStyle/>
                <a:p>
                  <a:endParaRPr lang="en-US"/>
                </a:p>
              </p:txBody>
            </p:sp>
          </p:grpSp>
          <p:grpSp>
            <p:nvGrpSpPr>
              <p:cNvPr id="35902" name="Group 115"/>
              <p:cNvGrpSpPr>
                <a:grpSpLocks/>
              </p:cNvGrpSpPr>
              <p:nvPr/>
            </p:nvGrpSpPr>
            <p:grpSpPr bwMode="auto">
              <a:xfrm>
                <a:off x="2640" y="1248"/>
                <a:ext cx="376" cy="184"/>
                <a:chOff x="4398" y="1184"/>
                <a:chExt cx="376" cy="184"/>
              </a:xfrm>
            </p:grpSpPr>
            <p:sp>
              <p:nvSpPr>
                <p:cNvPr id="35903" name="Oval 116"/>
                <p:cNvSpPr>
                  <a:spLocks noChangeArrowheads="1"/>
                </p:cNvSpPr>
                <p:nvPr/>
              </p:nvSpPr>
              <p:spPr bwMode="auto">
                <a:xfrm>
                  <a:off x="4398" y="1184"/>
                  <a:ext cx="40" cy="40"/>
                </a:xfrm>
                <a:prstGeom prst="ellipse">
                  <a:avLst/>
                </a:prstGeom>
                <a:noFill/>
                <a:ln w="12700">
                  <a:solidFill>
                    <a:schemeClr val="tx1"/>
                  </a:solidFill>
                  <a:round/>
                  <a:headEnd/>
                  <a:tailEnd/>
                </a:ln>
              </p:spPr>
              <p:txBody>
                <a:bodyPr wrap="none" lIns="0" rIns="0" anchor="ctr"/>
                <a:lstStyle/>
                <a:p>
                  <a:endParaRPr lang="en-US"/>
                </a:p>
              </p:txBody>
            </p:sp>
            <p:sp>
              <p:nvSpPr>
                <p:cNvPr id="35904" name="Oval 117"/>
                <p:cNvSpPr>
                  <a:spLocks noChangeArrowheads="1"/>
                </p:cNvSpPr>
                <p:nvPr/>
              </p:nvSpPr>
              <p:spPr bwMode="auto">
                <a:xfrm>
                  <a:off x="4542" y="1232"/>
                  <a:ext cx="40" cy="40"/>
                </a:xfrm>
                <a:prstGeom prst="ellipse">
                  <a:avLst/>
                </a:prstGeom>
                <a:noFill/>
                <a:ln w="12700">
                  <a:solidFill>
                    <a:schemeClr val="tx1"/>
                  </a:solidFill>
                  <a:round/>
                  <a:headEnd/>
                  <a:tailEnd/>
                </a:ln>
              </p:spPr>
              <p:txBody>
                <a:bodyPr wrap="none" lIns="0" rIns="0" anchor="ctr"/>
                <a:lstStyle/>
                <a:p>
                  <a:endParaRPr lang="en-US"/>
                </a:p>
              </p:txBody>
            </p:sp>
            <p:sp>
              <p:nvSpPr>
                <p:cNvPr id="35905" name="Oval 118"/>
                <p:cNvSpPr>
                  <a:spLocks noChangeArrowheads="1"/>
                </p:cNvSpPr>
                <p:nvPr/>
              </p:nvSpPr>
              <p:spPr bwMode="auto">
                <a:xfrm>
                  <a:off x="4734" y="1184"/>
                  <a:ext cx="40" cy="40"/>
                </a:xfrm>
                <a:prstGeom prst="ellipse">
                  <a:avLst/>
                </a:prstGeom>
                <a:noFill/>
                <a:ln w="12700">
                  <a:solidFill>
                    <a:schemeClr val="tx1"/>
                  </a:solidFill>
                  <a:round/>
                  <a:headEnd/>
                  <a:tailEnd/>
                </a:ln>
              </p:spPr>
              <p:txBody>
                <a:bodyPr wrap="none" lIns="0" rIns="0" anchor="ctr"/>
                <a:lstStyle/>
                <a:p>
                  <a:endParaRPr lang="en-US"/>
                </a:p>
              </p:txBody>
            </p:sp>
            <p:sp>
              <p:nvSpPr>
                <p:cNvPr id="35906" name="Oval 119"/>
                <p:cNvSpPr>
                  <a:spLocks noChangeArrowheads="1"/>
                </p:cNvSpPr>
                <p:nvPr/>
              </p:nvSpPr>
              <p:spPr bwMode="auto">
                <a:xfrm>
                  <a:off x="4686" y="1328"/>
                  <a:ext cx="40" cy="40"/>
                </a:xfrm>
                <a:prstGeom prst="ellipse">
                  <a:avLst/>
                </a:prstGeom>
                <a:noFill/>
                <a:ln w="12700">
                  <a:solidFill>
                    <a:schemeClr val="tx1"/>
                  </a:solidFill>
                  <a:round/>
                  <a:headEnd/>
                  <a:tailEnd/>
                </a:ln>
              </p:spPr>
              <p:txBody>
                <a:bodyPr wrap="none" lIns="0" rIns="0" anchor="ctr"/>
                <a:lstStyle/>
                <a:p>
                  <a:endParaRPr lang="en-US"/>
                </a:p>
              </p:txBody>
            </p:sp>
          </p:grpSp>
        </p:grpSp>
        <p:sp>
          <p:nvSpPr>
            <p:cNvPr id="35888" name="Oval 120"/>
            <p:cNvSpPr>
              <a:spLocks noChangeArrowheads="1"/>
            </p:cNvSpPr>
            <p:nvPr/>
          </p:nvSpPr>
          <p:spPr bwMode="auto">
            <a:xfrm>
              <a:off x="1730" y="1312"/>
              <a:ext cx="22" cy="19"/>
            </a:xfrm>
            <a:prstGeom prst="ellipse">
              <a:avLst/>
            </a:prstGeom>
            <a:noFill/>
            <a:ln w="12700">
              <a:solidFill>
                <a:schemeClr val="tx1"/>
              </a:solidFill>
              <a:round/>
              <a:headEnd/>
              <a:tailEnd/>
            </a:ln>
          </p:spPr>
          <p:txBody>
            <a:bodyPr wrap="none" lIns="0" rIns="0" anchor="ctr"/>
            <a:lstStyle/>
            <a:p>
              <a:endParaRPr lang="en-US"/>
            </a:p>
          </p:txBody>
        </p:sp>
        <p:sp>
          <p:nvSpPr>
            <p:cNvPr id="35889" name="Oval 121"/>
            <p:cNvSpPr>
              <a:spLocks noChangeArrowheads="1"/>
            </p:cNvSpPr>
            <p:nvPr/>
          </p:nvSpPr>
          <p:spPr bwMode="auto">
            <a:xfrm>
              <a:off x="1586" y="1312"/>
              <a:ext cx="22" cy="19"/>
            </a:xfrm>
            <a:prstGeom prst="ellipse">
              <a:avLst/>
            </a:prstGeom>
            <a:noFill/>
            <a:ln w="12700">
              <a:solidFill>
                <a:schemeClr val="tx1"/>
              </a:solidFill>
              <a:round/>
              <a:headEnd/>
              <a:tailEnd/>
            </a:ln>
          </p:spPr>
          <p:txBody>
            <a:bodyPr wrap="none" lIns="0" rIns="0" anchor="ctr"/>
            <a:lstStyle/>
            <a:p>
              <a:endParaRPr lang="en-US"/>
            </a:p>
          </p:txBody>
        </p:sp>
        <p:sp>
          <p:nvSpPr>
            <p:cNvPr id="35890" name="Oval 122"/>
            <p:cNvSpPr>
              <a:spLocks noChangeArrowheads="1"/>
            </p:cNvSpPr>
            <p:nvPr/>
          </p:nvSpPr>
          <p:spPr bwMode="auto">
            <a:xfrm>
              <a:off x="3386" y="1360"/>
              <a:ext cx="40" cy="40"/>
            </a:xfrm>
            <a:prstGeom prst="ellipse">
              <a:avLst/>
            </a:prstGeom>
            <a:noFill/>
            <a:ln w="12700">
              <a:solidFill>
                <a:schemeClr val="tx1"/>
              </a:solidFill>
              <a:round/>
              <a:headEnd/>
              <a:tailEnd/>
            </a:ln>
          </p:spPr>
          <p:txBody>
            <a:bodyPr wrap="none" lIns="0" rIns="0" anchor="ctr"/>
            <a:lstStyle/>
            <a:p>
              <a:endParaRPr lang="en-US"/>
            </a:p>
          </p:txBody>
        </p:sp>
        <p:sp>
          <p:nvSpPr>
            <p:cNvPr id="35891" name="Oval 123"/>
            <p:cNvSpPr>
              <a:spLocks noChangeArrowheads="1"/>
            </p:cNvSpPr>
            <p:nvPr/>
          </p:nvSpPr>
          <p:spPr bwMode="auto">
            <a:xfrm>
              <a:off x="3752" y="1252"/>
              <a:ext cx="40" cy="40"/>
            </a:xfrm>
            <a:prstGeom prst="ellipse">
              <a:avLst/>
            </a:prstGeom>
            <a:noFill/>
            <a:ln w="12700">
              <a:solidFill>
                <a:schemeClr val="tx1"/>
              </a:solidFill>
              <a:round/>
              <a:headEnd/>
              <a:tailEnd/>
            </a:ln>
          </p:spPr>
          <p:txBody>
            <a:bodyPr wrap="none" lIns="0" rIns="0" anchor="ctr"/>
            <a:lstStyle/>
            <a:p>
              <a:endParaRPr lang="en-US"/>
            </a:p>
          </p:txBody>
        </p:sp>
        <p:sp>
          <p:nvSpPr>
            <p:cNvPr id="35892" name="Oval 124"/>
            <p:cNvSpPr>
              <a:spLocks noChangeArrowheads="1"/>
            </p:cNvSpPr>
            <p:nvPr/>
          </p:nvSpPr>
          <p:spPr bwMode="auto">
            <a:xfrm>
              <a:off x="3434" y="1504"/>
              <a:ext cx="40" cy="40"/>
            </a:xfrm>
            <a:prstGeom prst="ellipse">
              <a:avLst/>
            </a:prstGeom>
            <a:noFill/>
            <a:ln w="12700">
              <a:solidFill>
                <a:schemeClr val="tx1"/>
              </a:solidFill>
              <a:round/>
              <a:headEnd/>
              <a:tailEnd/>
            </a:ln>
          </p:spPr>
          <p:txBody>
            <a:bodyPr wrap="none" lIns="0" rIns="0" anchor="ctr"/>
            <a:lstStyle/>
            <a:p>
              <a:endParaRPr lang="en-US"/>
            </a:p>
          </p:txBody>
        </p:sp>
        <p:sp>
          <p:nvSpPr>
            <p:cNvPr id="35893" name="Oval 125"/>
            <p:cNvSpPr>
              <a:spLocks noChangeArrowheads="1"/>
            </p:cNvSpPr>
            <p:nvPr/>
          </p:nvSpPr>
          <p:spPr bwMode="auto">
            <a:xfrm>
              <a:off x="3608" y="1522"/>
              <a:ext cx="40" cy="40"/>
            </a:xfrm>
            <a:prstGeom prst="ellipse">
              <a:avLst/>
            </a:prstGeom>
            <a:noFill/>
            <a:ln w="12700">
              <a:solidFill>
                <a:schemeClr val="tx1"/>
              </a:solidFill>
              <a:round/>
              <a:headEnd/>
              <a:tailEnd/>
            </a:ln>
          </p:spPr>
          <p:txBody>
            <a:bodyPr wrap="none" lIns="0" rIns="0" anchor="ctr"/>
            <a:lstStyle/>
            <a:p>
              <a:endParaRPr lang="en-US"/>
            </a:p>
          </p:txBody>
        </p:sp>
      </p:grpSp>
      <p:sp>
        <p:nvSpPr>
          <p:cNvPr id="427134" name="Rectangle 126"/>
          <p:cNvSpPr>
            <a:spLocks noChangeArrowheads="1"/>
          </p:cNvSpPr>
          <p:nvPr/>
        </p:nvSpPr>
        <p:spPr bwMode="auto">
          <a:xfrm>
            <a:off x="2212975" y="1985963"/>
            <a:ext cx="1825625" cy="409575"/>
          </a:xfrm>
          <a:prstGeom prst="rect">
            <a:avLst/>
          </a:prstGeom>
          <a:solidFill>
            <a:schemeClr val="bg1"/>
          </a:solidFill>
          <a:ln w="12700">
            <a:solidFill>
              <a:schemeClr val="bg1"/>
            </a:solidFill>
            <a:miter lim="800000"/>
            <a:headEnd/>
            <a:tailEnd/>
          </a:ln>
        </p:spPr>
        <p:txBody>
          <a:bodyPr lIns="0" tIns="46038" rIns="0" bIns="46038">
            <a:spAutoFit/>
          </a:bodyPr>
          <a:lstStyle/>
          <a:p>
            <a:pPr algn="l">
              <a:spcBef>
                <a:spcPct val="0"/>
              </a:spcBef>
            </a:pPr>
            <a:r>
              <a:rPr lang="en-US" sz="1000" b="1" i="1" dirty="0">
                <a:solidFill>
                  <a:schemeClr val="accent2"/>
                </a:solidFill>
                <a:latin typeface="Helvetica-Narrow" pitchFamily="34" charset="0"/>
              </a:rPr>
              <a:t>Heterogeneous</a:t>
            </a:r>
            <a:r>
              <a:rPr lang="en-US" sz="1000" i="1" dirty="0">
                <a:solidFill>
                  <a:schemeClr val="accent2"/>
                </a:solidFill>
                <a:latin typeface="Helvetica-Narrow" pitchFamily="34" charset="0"/>
              </a:rPr>
              <a:t>  </a:t>
            </a:r>
            <a:r>
              <a:rPr lang="en-US" sz="1000" i="1" dirty="0">
                <a:latin typeface="Helvetica-Narrow" pitchFamily="34" charset="0"/>
              </a:rPr>
              <a:t> </a:t>
            </a:r>
            <a:r>
              <a:rPr lang="en-US" sz="1000" dirty="0">
                <a:latin typeface="Symbol" pitchFamily="18" charset="2"/>
              </a:rPr>
              <a:t>® </a:t>
            </a:r>
            <a:r>
              <a:rPr lang="en-US" sz="1000" b="1" dirty="0">
                <a:solidFill>
                  <a:srgbClr val="C00000"/>
                </a:solidFill>
                <a:latin typeface="Helvetica-Narrow" pitchFamily="34" charset="0"/>
              </a:rPr>
              <a:t>Less</a:t>
            </a:r>
          </a:p>
          <a:p>
            <a:pPr>
              <a:spcBef>
                <a:spcPct val="0"/>
              </a:spcBef>
            </a:pPr>
            <a:r>
              <a:rPr lang="en-US" sz="1000" b="1" dirty="0">
                <a:latin typeface="Helvetica-Narrow" pitchFamily="34" charset="0"/>
              </a:rPr>
              <a:t> </a:t>
            </a:r>
            <a:r>
              <a:rPr lang="en-US" sz="1000" b="1" i="1" dirty="0">
                <a:solidFill>
                  <a:schemeClr val="accent2"/>
                </a:solidFill>
                <a:latin typeface="Helvetica-Narrow" pitchFamily="34" charset="0"/>
              </a:rPr>
              <a:t>O</a:t>
            </a:r>
            <a:r>
              <a:rPr lang="en-US" sz="1000" b="1" i="1" baseline="-25000" dirty="0">
                <a:solidFill>
                  <a:schemeClr val="accent2"/>
                </a:solidFill>
                <a:latin typeface="Helvetica-Narrow" pitchFamily="34" charset="0"/>
              </a:rPr>
              <a:t>3</a:t>
            </a:r>
            <a:r>
              <a:rPr lang="en-US" sz="1000" b="1" i="1" dirty="0">
                <a:solidFill>
                  <a:schemeClr val="accent2"/>
                </a:solidFill>
                <a:latin typeface="Helvetica-Narrow" pitchFamily="34" charset="0"/>
              </a:rPr>
              <a:t> depletion</a:t>
            </a:r>
            <a:r>
              <a:rPr lang="en-US" sz="1000" b="1" dirty="0">
                <a:latin typeface="Helvetica-Narrow" pitchFamily="34" charset="0"/>
              </a:rPr>
              <a:t>    </a:t>
            </a:r>
            <a:r>
              <a:rPr lang="en-US" sz="1000" b="1" dirty="0">
                <a:solidFill>
                  <a:srgbClr val="C00000"/>
                </a:solidFill>
                <a:latin typeface="Helvetica-Narrow" pitchFamily="34" charset="0"/>
              </a:rPr>
              <a:t>Solar Heating</a:t>
            </a:r>
          </a:p>
        </p:txBody>
      </p:sp>
      <p:sp>
        <p:nvSpPr>
          <p:cNvPr id="427135" name="Rectangle 127"/>
          <p:cNvSpPr>
            <a:spLocks noChangeArrowheads="1"/>
          </p:cNvSpPr>
          <p:nvPr/>
        </p:nvSpPr>
        <p:spPr bwMode="auto">
          <a:xfrm>
            <a:off x="779463" y="1652588"/>
            <a:ext cx="287337" cy="466725"/>
          </a:xfrm>
          <a:prstGeom prst="rect">
            <a:avLst/>
          </a:prstGeom>
          <a:solidFill>
            <a:schemeClr val="bg1"/>
          </a:solidFill>
          <a:ln w="9525">
            <a:solidFill>
              <a:schemeClr val="bg1"/>
            </a:solidFill>
            <a:miter lim="800000"/>
            <a:headEnd/>
            <a:tailEnd/>
          </a:ln>
        </p:spPr>
        <p:txBody>
          <a:bodyPr wrap="none" lIns="0" tIns="46038" rIns="0" bIns="46038">
            <a:spAutoFit/>
          </a:bodyPr>
          <a:lstStyle/>
          <a:p>
            <a:pPr algn="l">
              <a:spcBef>
                <a:spcPct val="0"/>
              </a:spcBef>
            </a:pPr>
            <a:r>
              <a:rPr lang="en-US" sz="1200" b="1">
                <a:latin typeface="Helvetica-Narrow" pitchFamily="34" charset="0"/>
              </a:rPr>
              <a:t>H</a:t>
            </a:r>
            <a:r>
              <a:rPr lang="en-US" sz="1200" b="1" baseline="-25000">
                <a:latin typeface="Helvetica-Narrow" pitchFamily="34" charset="0"/>
              </a:rPr>
              <a:t>2</a:t>
            </a:r>
            <a:r>
              <a:rPr lang="en-US" sz="1200" b="1">
                <a:latin typeface="Helvetica-Narrow" pitchFamily="34" charset="0"/>
              </a:rPr>
              <a:t>S</a:t>
            </a:r>
          </a:p>
          <a:p>
            <a:pPr algn="l">
              <a:spcBef>
                <a:spcPct val="0"/>
              </a:spcBef>
            </a:pPr>
            <a:r>
              <a:rPr lang="en-US" sz="1200" b="1">
                <a:latin typeface="Helvetica-Narrow" pitchFamily="34" charset="0"/>
              </a:rPr>
              <a:t>SO</a:t>
            </a:r>
            <a:r>
              <a:rPr lang="en-US" sz="1200" b="1" baseline="-25000">
                <a:latin typeface="Helvetica-Narrow" pitchFamily="34" charset="0"/>
              </a:rPr>
              <a:t>2</a:t>
            </a:r>
          </a:p>
        </p:txBody>
      </p:sp>
      <p:sp>
        <p:nvSpPr>
          <p:cNvPr id="427136" name="Rectangle 128"/>
          <p:cNvSpPr>
            <a:spLocks noChangeArrowheads="1"/>
          </p:cNvSpPr>
          <p:nvPr/>
        </p:nvSpPr>
        <p:spPr bwMode="auto">
          <a:xfrm rot="-1140000">
            <a:off x="4820767" y="1876606"/>
            <a:ext cx="1286644" cy="339196"/>
          </a:xfrm>
          <a:prstGeom prst="rect">
            <a:avLst/>
          </a:prstGeom>
          <a:solidFill>
            <a:schemeClr val="bg1"/>
          </a:solidFill>
          <a:ln w="9525">
            <a:solidFill>
              <a:schemeClr val="bg1"/>
            </a:solidFill>
            <a:miter lim="800000"/>
            <a:headEnd/>
            <a:tailEnd/>
          </a:ln>
        </p:spPr>
        <p:txBody>
          <a:bodyPr wrap="square" lIns="0" tIns="46038" rIns="0" bIns="46038">
            <a:spAutoFit/>
          </a:bodyPr>
          <a:lstStyle/>
          <a:p>
            <a:pPr>
              <a:spcBef>
                <a:spcPct val="0"/>
              </a:spcBef>
            </a:pPr>
            <a:r>
              <a:rPr lang="en-US" sz="1600" b="1" u="sng" dirty="0">
                <a:solidFill>
                  <a:srgbClr val="C00000"/>
                </a:solidFill>
                <a:latin typeface="Helvetica-Narrow" pitchFamily="34" charset="0"/>
              </a:rPr>
              <a:t>NET HEATING</a:t>
            </a:r>
          </a:p>
        </p:txBody>
      </p:sp>
      <p:sp>
        <p:nvSpPr>
          <p:cNvPr id="427137" name="Rectangle 129"/>
          <p:cNvSpPr>
            <a:spLocks noChangeArrowheads="1"/>
          </p:cNvSpPr>
          <p:nvPr/>
        </p:nvSpPr>
        <p:spPr bwMode="auto">
          <a:xfrm>
            <a:off x="2286000" y="4267200"/>
            <a:ext cx="1608138" cy="457200"/>
          </a:xfrm>
          <a:prstGeom prst="rect">
            <a:avLst/>
          </a:prstGeom>
          <a:noFill/>
          <a:ln w="9525">
            <a:noFill/>
            <a:miter lim="800000"/>
            <a:headEnd/>
            <a:tailEnd/>
          </a:ln>
        </p:spPr>
        <p:txBody>
          <a:bodyPr wrap="none" lIns="0" tIns="46038" rIns="0" bIns="46038">
            <a:spAutoFit/>
          </a:bodyPr>
          <a:lstStyle/>
          <a:p>
            <a:pPr>
              <a:spcBef>
                <a:spcPct val="0"/>
              </a:spcBef>
            </a:pPr>
            <a:r>
              <a:rPr lang="en-US" sz="1200" b="1" u="sng"/>
              <a:t>Tropospheric aerosols</a:t>
            </a:r>
            <a:endParaRPr lang="en-US" sz="1200" b="1" u="sng">
              <a:latin typeface="Lucida Calligraphy" pitchFamily="66" charset="0"/>
            </a:endParaRPr>
          </a:p>
          <a:p>
            <a:pPr>
              <a:spcBef>
                <a:spcPct val="0"/>
              </a:spcBef>
            </a:pPr>
            <a:r>
              <a:rPr lang="en-US" sz="1200" b="1">
                <a:latin typeface="Arial Rounded MT Bold" pitchFamily="34" charset="0"/>
              </a:rPr>
              <a:t>(Lifetime </a:t>
            </a:r>
            <a:r>
              <a:rPr lang="en-US" sz="1200">
                <a:latin typeface="Symbol" pitchFamily="18" charset="2"/>
              </a:rPr>
              <a:t>»</a:t>
            </a:r>
            <a:r>
              <a:rPr lang="en-US" sz="1200" b="1">
                <a:latin typeface="Arial Rounded MT Bold" pitchFamily="34" charset="0"/>
              </a:rPr>
              <a:t> 1-3 weeks)</a:t>
            </a:r>
          </a:p>
        </p:txBody>
      </p:sp>
      <p:grpSp>
        <p:nvGrpSpPr>
          <p:cNvPr id="23" name="Group 130"/>
          <p:cNvGrpSpPr>
            <a:grpSpLocks/>
          </p:cNvGrpSpPr>
          <p:nvPr/>
        </p:nvGrpSpPr>
        <p:grpSpPr bwMode="auto">
          <a:xfrm>
            <a:off x="990600" y="4772025"/>
            <a:ext cx="3694113" cy="492125"/>
            <a:chOff x="624" y="3006"/>
            <a:chExt cx="2327" cy="310"/>
          </a:xfrm>
        </p:grpSpPr>
        <p:sp>
          <p:nvSpPr>
            <p:cNvPr id="35885" name="Freeform 131" descr="50%"/>
            <p:cNvSpPr>
              <a:spLocks/>
            </p:cNvSpPr>
            <p:nvPr/>
          </p:nvSpPr>
          <p:spPr bwMode="auto">
            <a:xfrm>
              <a:off x="1210" y="3006"/>
              <a:ext cx="1741" cy="309"/>
            </a:xfrm>
            <a:custGeom>
              <a:avLst/>
              <a:gdLst>
                <a:gd name="T0" fmla="*/ 2491 w 1663"/>
                <a:gd name="T1" fmla="*/ 12 h 309"/>
                <a:gd name="T2" fmla="*/ 2317 w 1663"/>
                <a:gd name="T3" fmla="*/ 9 h 309"/>
                <a:gd name="T4" fmla="*/ 2150 w 1663"/>
                <a:gd name="T5" fmla="*/ 0 h 309"/>
                <a:gd name="T6" fmla="*/ 1049 w 1663"/>
                <a:gd name="T7" fmla="*/ 9 h 309"/>
                <a:gd name="T8" fmla="*/ 510 w 1663"/>
                <a:gd name="T9" fmla="*/ 48 h 309"/>
                <a:gd name="T10" fmla="*/ 10 w 1663"/>
                <a:gd name="T11" fmla="*/ 129 h 309"/>
                <a:gd name="T12" fmla="*/ 1 w 1663"/>
                <a:gd name="T13" fmla="*/ 147 h 309"/>
                <a:gd name="T14" fmla="*/ 64 w 1663"/>
                <a:gd name="T15" fmla="*/ 165 h 309"/>
                <a:gd name="T16" fmla="*/ 227 w 1663"/>
                <a:gd name="T17" fmla="*/ 192 h 309"/>
                <a:gd name="T18" fmla="*/ 336 w 1663"/>
                <a:gd name="T19" fmla="*/ 195 h 309"/>
                <a:gd name="T20" fmla="*/ 744 w 1663"/>
                <a:gd name="T21" fmla="*/ 234 h 309"/>
                <a:gd name="T22" fmla="*/ 928 w 1663"/>
                <a:gd name="T23" fmla="*/ 261 h 309"/>
                <a:gd name="T24" fmla="*/ 1352 w 1663"/>
                <a:gd name="T25" fmla="*/ 264 h 309"/>
                <a:gd name="T26" fmla="*/ 1535 w 1663"/>
                <a:gd name="T27" fmla="*/ 279 h 309"/>
                <a:gd name="T28" fmla="*/ 1607 w 1663"/>
                <a:gd name="T29" fmla="*/ 288 h 309"/>
                <a:gd name="T30" fmla="*/ 1758 w 1663"/>
                <a:gd name="T31" fmla="*/ 306 h 309"/>
                <a:gd name="T32" fmla="*/ 2475 w 1663"/>
                <a:gd name="T33" fmla="*/ 303 h 309"/>
                <a:gd name="T34" fmla="*/ 2515 w 1663"/>
                <a:gd name="T35" fmla="*/ 309 h 3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663"/>
                <a:gd name="T55" fmla="*/ 0 h 309"/>
                <a:gd name="T56" fmla="*/ 1663 w 1663"/>
                <a:gd name="T57" fmla="*/ 309 h 30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663" h="309">
                  <a:moveTo>
                    <a:pt x="1648" y="12"/>
                  </a:moveTo>
                  <a:cubicBezTo>
                    <a:pt x="1609" y="6"/>
                    <a:pt x="1573" y="6"/>
                    <a:pt x="1534" y="9"/>
                  </a:cubicBezTo>
                  <a:cubicBezTo>
                    <a:pt x="1495" y="7"/>
                    <a:pt x="1461" y="5"/>
                    <a:pt x="1423" y="0"/>
                  </a:cubicBezTo>
                  <a:cubicBezTo>
                    <a:pt x="1180" y="3"/>
                    <a:pt x="937" y="7"/>
                    <a:pt x="694" y="9"/>
                  </a:cubicBezTo>
                  <a:cubicBezTo>
                    <a:pt x="574" y="21"/>
                    <a:pt x="459" y="44"/>
                    <a:pt x="337" y="48"/>
                  </a:cubicBezTo>
                  <a:cubicBezTo>
                    <a:pt x="231" y="55"/>
                    <a:pt x="101" y="68"/>
                    <a:pt x="10" y="129"/>
                  </a:cubicBezTo>
                  <a:cubicBezTo>
                    <a:pt x="9" y="131"/>
                    <a:pt x="0" y="143"/>
                    <a:pt x="1" y="147"/>
                  </a:cubicBezTo>
                  <a:cubicBezTo>
                    <a:pt x="5" y="159"/>
                    <a:pt x="32" y="163"/>
                    <a:pt x="43" y="165"/>
                  </a:cubicBezTo>
                  <a:cubicBezTo>
                    <a:pt x="78" y="173"/>
                    <a:pt x="115" y="190"/>
                    <a:pt x="151" y="192"/>
                  </a:cubicBezTo>
                  <a:cubicBezTo>
                    <a:pt x="175" y="194"/>
                    <a:pt x="199" y="194"/>
                    <a:pt x="223" y="195"/>
                  </a:cubicBezTo>
                  <a:cubicBezTo>
                    <a:pt x="314" y="204"/>
                    <a:pt x="403" y="218"/>
                    <a:pt x="493" y="234"/>
                  </a:cubicBezTo>
                  <a:cubicBezTo>
                    <a:pt x="532" y="241"/>
                    <a:pt x="573" y="260"/>
                    <a:pt x="613" y="261"/>
                  </a:cubicBezTo>
                  <a:cubicBezTo>
                    <a:pt x="707" y="263"/>
                    <a:pt x="801" y="263"/>
                    <a:pt x="895" y="264"/>
                  </a:cubicBezTo>
                  <a:cubicBezTo>
                    <a:pt x="935" y="271"/>
                    <a:pt x="974" y="276"/>
                    <a:pt x="1015" y="279"/>
                  </a:cubicBezTo>
                  <a:cubicBezTo>
                    <a:pt x="1032" y="283"/>
                    <a:pt x="1044" y="286"/>
                    <a:pt x="1063" y="288"/>
                  </a:cubicBezTo>
                  <a:cubicBezTo>
                    <a:pt x="1096" y="296"/>
                    <a:pt x="1128" y="302"/>
                    <a:pt x="1162" y="306"/>
                  </a:cubicBezTo>
                  <a:cubicBezTo>
                    <a:pt x="1323" y="303"/>
                    <a:pt x="1478" y="301"/>
                    <a:pt x="1639" y="303"/>
                  </a:cubicBezTo>
                  <a:cubicBezTo>
                    <a:pt x="1653" y="307"/>
                    <a:pt x="1647" y="304"/>
                    <a:pt x="1663" y="309"/>
                  </a:cubicBezTo>
                </a:path>
              </a:pathLst>
            </a:custGeom>
            <a:pattFill prst="pct50">
              <a:fgClr>
                <a:schemeClr val="bg2"/>
              </a:fgClr>
              <a:bgClr>
                <a:srgbClr val="FFFFFF"/>
              </a:bgClr>
            </a:pattFill>
            <a:ln w="12700" cap="flat" cmpd="sng">
              <a:solidFill>
                <a:schemeClr val="tx1"/>
              </a:solidFill>
              <a:prstDash val="solid"/>
              <a:round/>
              <a:headEnd type="none" w="sm" len="sm"/>
              <a:tailEnd type="none" w="sm" len="sm"/>
            </a:ln>
          </p:spPr>
          <p:txBody>
            <a:bodyPr wrap="none" lIns="0" rIns="0" anchor="ctr"/>
            <a:lstStyle/>
            <a:p>
              <a:endParaRPr lang="en-US"/>
            </a:p>
          </p:txBody>
        </p:sp>
        <p:sp>
          <p:nvSpPr>
            <p:cNvPr id="35886" name="Rectangle 132"/>
            <p:cNvSpPr>
              <a:spLocks noChangeArrowheads="1"/>
            </p:cNvSpPr>
            <p:nvPr/>
          </p:nvSpPr>
          <p:spPr bwMode="auto">
            <a:xfrm rot="-1500000">
              <a:off x="624" y="3135"/>
              <a:ext cx="512" cy="181"/>
            </a:xfrm>
            <a:prstGeom prst="rect">
              <a:avLst/>
            </a:prstGeom>
            <a:solidFill>
              <a:schemeClr val="bg1"/>
            </a:solidFill>
            <a:ln w="12700">
              <a:solidFill>
                <a:schemeClr val="tx1"/>
              </a:solidFill>
              <a:miter lim="800000"/>
              <a:headEnd/>
              <a:tailEnd/>
            </a:ln>
          </p:spPr>
          <p:txBody>
            <a:bodyPr lIns="0" tIns="46038" rIns="0" bIns="46038">
              <a:spAutoFit/>
            </a:bodyPr>
            <a:lstStyle/>
            <a:p>
              <a:pPr>
                <a:spcBef>
                  <a:spcPct val="0"/>
                </a:spcBef>
              </a:pPr>
              <a:r>
                <a:rPr lang="en-US" sz="1200" b="1">
                  <a:latin typeface="Helvetica-Narrow" pitchFamily="34" charset="0"/>
                </a:rPr>
                <a:t>Quiescent</a:t>
              </a:r>
              <a:endParaRPr lang="en-US" sz="1200">
                <a:latin typeface="Helvetica-Narrow" pitchFamily="34" charset="0"/>
              </a:endParaRPr>
            </a:p>
          </p:txBody>
        </p:sp>
      </p:grpSp>
      <p:sp>
        <p:nvSpPr>
          <p:cNvPr id="427141" name="Rectangle 133"/>
          <p:cNvSpPr>
            <a:spLocks noChangeArrowheads="1"/>
          </p:cNvSpPr>
          <p:nvPr/>
        </p:nvSpPr>
        <p:spPr bwMode="auto">
          <a:xfrm>
            <a:off x="2641600" y="4838700"/>
            <a:ext cx="968375" cy="284163"/>
          </a:xfrm>
          <a:prstGeom prst="rect">
            <a:avLst/>
          </a:prstGeom>
          <a:solidFill>
            <a:schemeClr val="bg1"/>
          </a:solidFill>
          <a:ln w="9525">
            <a:solidFill>
              <a:schemeClr val="bg1"/>
            </a:solidFill>
            <a:miter lim="800000"/>
            <a:headEnd/>
            <a:tailEnd/>
          </a:ln>
        </p:spPr>
        <p:txBody>
          <a:bodyPr wrap="none" lIns="0" tIns="46038" rIns="0" bIns="46038">
            <a:spAutoFit/>
          </a:bodyPr>
          <a:lstStyle/>
          <a:p>
            <a:pPr algn="l">
              <a:spcBef>
                <a:spcPct val="0"/>
              </a:spcBef>
            </a:pPr>
            <a:r>
              <a:rPr lang="en-US" sz="1200" b="1">
                <a:latin typeface="Helvetica-Narrow" pitchFamily="34" charset="0"/>
              </a:rPr>
              <a:t>SO</a:t>
            </a:r>
            <a:r>
              <a:rPr lang="en-US" sz="1200" b="1" baseline="-25000">
                <a:latin typeface="Helvetica-Narrow" pitchFamily="34" charset="0"/>
              </a:rPr>
              <a:t>2</a:t>
            </a:r>
            <a:r>
              <a:rPr lang="en-US" sz="1200" b="1">
                <a:latin typeface="Helvetica-Narrow" pitchFamily="34" charset="0"/>
              </a:rPr>
              <a:t> </a:t>
            </a:r>
            <a:r>
              <a:rPr lang="en-US" sz="1200" b="1">
                <a:latin typeface="Symbol" pitchFamily="18" charset="2"/>
              </a:rPr>
              <a:t>®</a:t>
            </a:r>
            <a:r>
              <a:rPr lang="en-US" sz="1200" b="1">
                <a:latin typeface="Helvetica-Narrow" pitchFamily="34" charset="0"/>
              </a:rPr>
              <a:t> H</a:t>
            </a:r>
            <a:r>
              <a:rPr lang="en-US" sz="1200" b="1" baseline="-25000">
                <a:latin typeface="Helvetica-Narrow" pitchFamily="34" charset="0"/>
              </a:rPr>
              <a:t>2</a:t>
            </a:r>
            <a:r>
              <a:rPr lang="en-US" sz="1200" b="1">
                <a:latin typeface="Helvetica-Narrow" pitchFamily="34" charset="0"/>
              </a:rPr>
              <a:t>SO</a:t>
            </a:r>
            <a:r>
              <a:rPr lang="en-US" sz="1200" b="1" baseline="-25000">
                <a:latin typeface="Helvetica-Narrow" pitchFamily="34" charset="0"/>
              </a:rPr>
              <a:t>4</a:t>
            </a:r>
            <a:endParaRPr lang="en-US" sz="1200" baseline="-25000">
              <a:latin typeface="Helvetica-Narrow" pitchFamily="34" charset="0"/>
            </a:endParaRPr>
          </a:p>
        </p:txBody>
      </p:sp>
      <p:grpSp>
        <p:nvGrpSpPr>
          <p:cNvPr id="24" name="Group 134"/>
          <p:cNvGrpSpPr>
            <a:grpSpLocks/>
          </p:cNvGrpSpPr>
          <p:nvPr/>
        </p:nvGrpSpPr>
        <p:grpSpPr bwMode="auto">
          <a:xfrm>
            <a:off x="3844925" y="4838700"/>
            <a:ext cx="720725" cy="334963"/>
            <a:chOff x="2396" y="2988"/>
            <a:chExt cx="454" cy="211"/>
          </a:xfrm>
        </p:grpSpPr>
        <p:grpSp>
          <p:nvGrpSpPr>
            <p:cNvPr id="35873" name="Group 135"/>
            <p:cNvGrpSpPr>
              <a:grpSpLocks/>
            </p:cNvGrpSpPr>
            <p:nvPr/>
          </p:nvGrpSpPr>
          <p:grpSpPr bwMode="auto">
            <a:xfrm>
              <a:off x="2396" y="2988"/>
              <a:ext cx="61" cy="13"/>
              <a:chOff x="2396" y="2988"/>
              <a:chExt cx="61" cy="13"/>
            </a:xfrm>
          </p:grpSpPr>
          <p:sp>
            <p:nvSpPr>
              <p:cNvPr id="35883" name="Oval 136"/>
              <p:cNvSpPr>
                <a:spLocks noChangeArrowheads="1"/>
              </p:cNvSpPr>
              <p:nvPr/>
            </p:nvSpPr>
            <p:spPr bwMode="auto">
              <a:xfrm>
                <a:off x="2444" y="2988"/>
                <a:ext cx="13" cy="13"/>
              </a:xfrm>
              <a:prstGeom prst="ellipse">
                <a:avLst/>
              </a:prstGeom>
              <a:noFill/>
              <a:ln w="12700">
                <a:solidFill>
                  <a:schemeClr val="tx1"/>
                </a:solidFill>
                <a:round/>
                <a:headEnd/>
                <a:tailEnd/>
              </a:ln>
            </p:spPr>
            <p:txBody>
              <a:bodyPr wrap="none" lIns="0" rIns="0" anchor="ctr"/>
              <a:lstStyle/>
              <a:p>
                <a:endParaRPr lang="en-US"/>
              </a:p>
            </p:txBody>
          </p:sp>
          <p:sp>
            <p:nvSpPr>
              <p:cNvPr id="35884" name="Oval 137"/>
              <p:cNvSpPr>
                <a:spLocks noChangeArrowheads="1"/>
              </p:cNvSpPr>
              <p:nvPr/>
            </p:nvSpPr>
            <p:spPr bwMode="auto">
              <a:xfrm>
                <a:off x="2396" y="2988"/>
                <a:ext cx="13" cy="13"/>
              </a:xfrm>
              <a:prstGeom prst="ellipse">
                <a:avLst/>
              </a:prstGeom>
              <a:noFill/>
              <a:ln w="12700">
                <a:solidFill>
                  <a:schemeClr val="tx1"/>
                </a:solidFill>
                <a:round/>
                <a:headEnd/>
                <a:tailEnd/>
              </a:ln>
            </p:spPr>
            <p:txBody>
              <a:bodyPr wrap="none" lIns="0" rIns="0" anchor="ctr"/>
              <a:lstStyle/>
              <a:p>
                <a:endParaRPr lang="en-US"/>
              </a:p>
            </p:txBody>
          </p:sp>
        </p:grpSp>
        <p:sp>
          <p:nvSpPr>
            <p:cNvPr id="35874" name="Oval 138"/>
            <p:cNvSpPr>
              <a:spLocks noChangeArrowheads="1"/>
            </p:cNvSpPr>
            <p:nvPr/>
          </p:nvSpPr>
          <p:spPr bwMode="auto">
            <a:xfrm>
              <a:off x="2396" y="3084"/>
              <a:ext cx="13" cy="13"/>
            </a:xfrm>
            <a:prstGeom prst="ellipse">
              <a:avLst/>
            </a:prstGeom>
            <a:noFill/>
            <a:ln w="12700">
              <a:solidFill>
                <a:schemeClr val="tx1"/>
              </a:solidFill>
              <a:round/>
              <a:headEnd/>
              <a:tailEnd/>
            </a:ln>
          </p:spPr>
          <p:txBody>
            <a:bodyPr wrap="none" lIns="0" rIns="0" anchor="ctr"/>
            <a:lstStyle/>
            <a:p>
              <a:endParaRPr lang="en-US"/>
            </a:p>
          </p:txBody>
        </p:sp>
        <p:sp>
          <p:nvSpPr>
            <p:cNvPr id="35875" name="Oval 139"/>
            <p:cNvSpPr>
              <a:spLocks noChangeArrowheads="1"/>
            </p:cNvSpPr>
            <p:nvPr/>
          </p:nvSpPr>
          <p:spPr bwMode="auto">
            <a:xfrm>
              <a:off x="2828" y="3180"/>
              <a:ext cx="22" cy="19"/>
            </a:xfrm>
            <a:prstGeom prst="ellipse">
              <a:avLst/>
            </a:prstGeom>
            <a:noFill/>
            <a:ln w="12700">
              <a:solidFill>
                <a:schemeClr val="tx1"/>
              </a:solidFill>
              <a:round/>
              <a:headEnd/>
              <a:tailEnd/>
            </a:ln>
          </p:spPr>
          <p:txBody>
            <a:bodyPr wrap="none" lIns="0" rIns="0" anchor="ctr"/>
            <a:lstStyle/>
            <a:p>
              <a:endParaRPr lang="en-US"/>
            </a:p>
          </p:txBody>
        </p:sp>
        <p:sp>
          <p:nvSpPr>
            <p:cNvPr id="35876" name="Oval 140"/>
            <p:cNvSpPr>
              <a:spLocks noChangeArrowheads="1"/>
            </p:cNvSpPr>
            <p:nvPr/>
          </p:nvSpPr>
          <p:spPr bwMode="auto">
            <a:xfrm>
              <a:off x="2540" y="3132"/>
              <a:ext cx="22" cy="19"/>
            </a:xfrm>
            <a:prstGeom prst="ellipse">
              <a:avLst/>
            </a:prstGeom>
            <a:noFill/>
            <a:ln w="12700">
              <a:solidFill>
                <a:schemeClr val="tx1"/>
              </a:solidFill>
              <a:round/>
              <a:headEnd/>
              <a:tailEnd/>
            </a:ln>
          </p:spPr>
          <p:txBody>
            <a:bodyPr wrap="none" lIns="0" rIns="0" anchor="ctr"/>
            <a:lstStyle/>
            <a:p>
              <a:endParaRPr lang="en-US"/>
            </a:p>
          </p:txBody>
        </p:sp>
        <p:sp>
          <p:nvSpPr>
            <p:cNvPr id="35877" name="Oval 141"/>
            <p:cNvSpPr>
              <a:spLocks noChangeArrowheads="1"/>
            </p:cNvSpPr>
            <p:nvPr/>
          </p:nvSpPr>
          <p:spPr bwMode="auto">
            <a:xfrm>
              <a:off x="2684" y="3132"/>
              <a:ext cx="22" cy="19"/>
            </a:xfrm>
            <a:prstGeom prst="ellipse">
              <a:avLst/>
            </a:prstGeom>
            <a:noFill/>
            <a:ln w="12700">
              <a:solidFill>
                <a:schemeClr val="tx1"/>
              </a:solidFill>
              <a:round/>
              <a:headEnd/>
              <a:tailEnd/>
            </a:ln>
          </p:spPr>
          <p:txBody>
            <a:bodyPr wrap="none" lIns="0" rIns="0" anchor="ctr"/>
            <a:lstStyle/>
            <a:p>
              <a:endParaRPr lang="en-US"/>
            </a:p>
          </p:txBody>
        </p:sp>
        <p:sp>
          <p:nvSpPr>
            <p:cNvPr id="35878" name="Oval 142"/>
            <p:cNvSpPr>
              <a:spLocks noChangeArrowheads="1"/>
            </p:cNvSpPr>
            <p:nvPr/>
          </p:nvSpPr>
          <p:spPr bwMode="auto">
            <a:xfrm>
              <a:off x="2444" y="3180"/>
              <a:ext cx="22" cy="19"/>
            </a:xfrm>
            <a:prstGeom prst="ellipse">
              <a:avLst/>
            </a:prstGeom>
            <a:noFill/>
            <a:ln w="12700">
              <a:solidFill>
                <a:schemeClr val="tx1"/>
              </a:solidFill>
              <a:round/>
              <a:headEnd/>
              <a:tailEnd/>
            </a:ln>
          </p:spPr>
          <p:txBody>
            <a:bodyPr wrap="none" lIns="0" rIns="0" anchor="ctr"/>
            <a:lstStyle/>
            <a:p>
              <a:endParaRPr lang="en-US"/>
            </a:p>
          </p:txBody>
        </p:sp>
        <p:sp>
          <p:nvSpPr>
            <p:cNvPr id="35879" name="Oval 143"/>
            <p:cNvSpPr>
              <a:spLocks noChangeArrowheads="1"/>
            </p:cNvSpPr>
            <p:nvPr/>
          </p:nvSpPr>
          <p:spPr bwMode="auto">
            <a:xfrm>
              <a:off x="2732" y="3036"/>
              <a:ext cx="13" cy="13"/>
            </a:xfrm>
            <a:prstGeom prst="ellipse">
              <a:avLst/>
            </a:prstGeom>
            <a:noFill/>
            <a:ln w="12700">
              <a:solidFill>
                <a:schemeClr val="tx1"/>
              </a:solidFill>
              <a:round/>
              <a:headEnd/>
              <a:tailEnd/>
            </a:ln>
          </p:spPr>
          <p:txBody>
            <a:bodyPr wrap="none" lIns="0" rIns="0" anchor="ctr"/>
            <a:lstStyle/>
            <a:p>
              <a:endParaRPr lang="en-US"/>
            </a:p>
          </p:txBody>
        </p:sp>
        <p:sp>
          <p:nvSpPr>
            <p:cNvPr id="35880" name="Oval 144"/>
            <p:cNvSpPr>
              <a:spLocks noChangeArrowheads="1"/>
            </p:cNvSpPr>
            <p:nvPr/>
          </p:nvSpPr>
          <p:spPr bwMode="auto">
            <a:xfrm>
              <a:off x="2540" y="3036"/>
              <a:ext cx="13" cy="13"/>
            </a:xfrm>
            <a:prstGeom prst="ellipse">
              <a:avLst/>
            </a:prstGeom>
            <a:noFill/>
            <a:ln w="12700">
              <a:solidFill>
                <a:schemeClr val="tx1"/>
              </a:solidFill>
              <a:round/>
              <a:headEnd/>
              <a:tailEnd/>
            </a:ln>
          </p:spPr>
          <p:txBody>
            <a:bodyPr wrap="none" lIns="0" rIns="0" anchor="ctr"/>
            <a:lstStyle/>
            <a:p>
              <a:endParaRPr lang="en-US"/>
            </a:p>
          </p:txBody>
        </p:sp>
        <p:sp>
          <p:nvSpPr>
            <p:cNvPr id="35881" name="Oval 145"/>
            <p:cNvSpPr>
              <a:spLocks noChangeArrowheads="1"/>
            </p:cNvSpPr>
            <p:nvPr/>
          </p:nvSpPr>
          <p:spPr bwMode="auto">
            <a:xfrm>
              <a:off x="2828" y="3036"/>
              <a:ext cx="13" cy="13"/>
            </a:xfrm>
            <a:prstGeom prst="ellipse">
              <a:avLst/>
            </a:prstGeom>
            <a:noFill/>
            <a:ln w="12700">
              <a:solidFill>
                <a:schemeClr val="tx1"/>
              </a:solidFill>
              <a:round/>
              <a:headEnd/>
              <a:tailEnd/>
            </a:ln>
          </p:spPr>
          <p:txBody>
            <a:bodyPr wrap="none" lIns="0" rIns="0" anchor="ctr"/>
            <a:lstStyle/>
            <a:p>
              <a:endParaRPr lang="en-US"/>
            </a:p>
          </p:txBody>
        </p:sp>
        <p:sp>
          <p:nvSpPr>
            <p:cNvPr id="35882" name="Oval 146"/>
            <p:cNvSpPr>
              <a:spLocks noChangeArrowheads="1"/>
            </p:cNvSpPr>
            <p:nvPr/>
          </p:nvSpPr>
          <p:spPr bwMode="auto">
            <a:xfrm>
              <a:off x="2636" y="3036"/>
              <a:ext cx="13" cy="13"/>
            </a:xfrm>
            <a:prstGeom prst="ellipse">
              <a:avLst/>
            </a:prstGeom>
            <a:noFill/>
            <a:ln w="12700">
              <a:solidFill>
                <a:schemeClr val="tx1"/>
              </a:solidFill>
              <a:round/>
              <a:headEnd/>
              <a:tailEnd/>
            </a:ln>
          </p:spPr>
          <p:txBody>
            <a:bodyPr wrap="none" lIns="0" rIns="0" anchor="ctr"/>
            <a:lstStyle/>
            <a:p>
              <a:endParaRPr lang="en-US"/>
            </a:p>
          </p:txBody>
        </p:sp>
      </p:grpSp>
      <p:sp>
        <p:nvSpPr>
          <p:cNvPr id="427155" name="Rectangle 147"/>
          <p:cNvSpPr>
            <a:spLocks noChangeArrowheads="1"/>
          </p:cNvSpPr>
          <p:nvPr/>
        </p:nvSpPr>
        <p:spPr bwMode="auto">
          <a:xfrm>
            <a:off x="1054100" y="1728788"/>
            <a:ext cx="800100" cy="284162"/>
          </a:xfrm>
          <a:prstGeom prst="rect">
            <a:avLst/>
          </a:prstGeom>
          <a:solidFill>
            <a:schemeClr val="bg1"/>
          </a:solidFill>
          <a:ln w="9525">
            <a:solidFill>
              <a:schemeClr val="bg1"/>
            </a:solidFill>
            <a:miter lim="800000"/>
            <a:headEnd/>
            <a:tailEnd/>
          </a:ln>
        </p:spPr>
        <p:txBody>
          <a:bodyPr lIns="0" tIns="46038" rIns="0" bIns="46038">
            <a:spAutoFit/>
          </a:bodyPr>
          <a:lstStyle/>
          <a:p>
            <a:pPr algn="l">
              <a:spcBef>
                <a:spcPct val="0"/>
              </a:spcBef>
            </a:pPr>
            <a:r>
              <a:rPr lang="en-US" sz="1200" b="1">
                <a:latin typeface="Symbol" pitchFamily="18" charset="2"/>
              </a:rPr>
              <a:t>®</a:t>
            </a:r>
            <a:r>
              <a:rPr lang="en-US" sz="1200" b="1">
                <a:latin typeface="Helvetica-Narrow" pitchFamily="34" charset="0"/>
              </a:rPr>
              <a:t> H</a:t>
            </a:r>
            <a:r>
              <a:rPr lang="en-US" sz="1200" b="1" baseline="-25000">
                <a:latin typeface="Helvetica-Narrow" pitchFamily="34" charset="0"/>
              </a:rPr>
              <a:t>2</a:t>
            </a:r>
            <a:r>
              <a:rPr lang="en-US" sz="1200" b="1">
                <a:latin typeface="Helvetica-Narrow" pitchFamily="34" charset="0"/>
              </a:rPr>
              <a:t>SO</a:t>
            </a:r>
            <a:r>
              <a:rPr lang="en-US" sz="1200" b="1" baseline="-25000">
                <a:latin typeface="Helvetica-Narrow" pitchFamily="34" charset="0"/>
              </a:rPr>
              <a:t>4</a:t>
            </a:r>
            <a:endParaRPr lang="en-US" sz="1200" baseline="-25000">
              <a:latin typeface="Helvetica-Narrow" pitchFamily="34" charset="0"/>
            </a:endParaRPr>
          </a:p>
        </p:txBody>
      </p:sp>
      <p:sp>
        <p:nvSpPr>
          <p:cNvPr id="427156" name="Rectangle 148"/>
          <p:cNvSpPr>
            <a:spLocks noChangeArrowheads="1"/>
          </p:cNvSpPr>
          <p:nvPr/>
        </p:nvSpPr>
        <p:spPr bwMode="auto">
          <a:xfrm>
            <a:off x="1728788" y="2260600"/>
            <a:ext cx="295275" cy="588963"/>
          </a:xfrm>
          <a:prstGeom prst="rect">
            <a:avLst/>
          </a:prstGeom>
          <a:solidFill>
            <a:schemeClr val="bg1"/>
          </a:solidFill>
          <a:ln w="9525">
            <a:solidFill>
              <a:schemeClr val="bg1"/>
            </a:solidFill>
            <a:miter lim="800000"/>
            <a:headEnd/>
            <a:tailEnd/>
          </a:ln>
        </p:spPr>
        <p:txBody>
          <a:bodyPr wrap="none" lIns="0" tIns="46038" rIns="0" bIns="46038">
            <a:spAutoFit/>
          </a:bodyPr>
          <a:lstStyle/>
          <a:p>
            <a:pPr>
              <a:spcBef>
                <a:spcPct val="0"/>
              </a:spcBef>
            </a:pPr>
            <a:r>
              <a:rPr lang="en-US" sz="1200" b="1">
                <a:latin typeface="Helvetica-Narrow" pitchFamily="34" charset="0"/>
              </a:rPr>
              <a:t>CO</a:t>
            </a:r>
            <a:r>
              <a:rPr lang="en-US" sz="1200" b="1" baseline="-25000">
                <a:latin typeface="Helvetica-Narrow" pitchFamily="34" charset="0"/>
              </a:rPr>
              <a:t>2</a:t>
            </a:r>
          </a:p>
          <a:p>
            <a:pPr>
              <a:spcBef>
                <a:spcPct val="0"/>
              </a:spcBef>
            </a:pPr>
            <a:endParaRPr lang="en-US" sz="800">
              <a:latin typeface="Helvetica-Narrow" pitchFamily="34" charset="0"/>
            </a:endParaRPr>
          </a:p>
          <a:p>
            <a:pPr>
              <a:spcBef>
                <a:spcPct val="0"/>
              </a:spcBef>
            </a:pPr>
            <a:r>
              <a:rPr lang="en-US" sz="1200" b="1">
                <a:latin typeface="Helvetica-Narrow" pitchFamily="34" charset="0"/>
              </a:rPr>
              <a:t>H</a:t>
            </a:r>
            <a:r>
              <a:rPr lang="en-US" sz="1200" b="1" baseline="-25000">
                <a:latin typeface="Helvetica-Narrow" pitchFamily="34" charset="0"/>
              </a:rPr>
              <a:t>2</a:t>
            </a:r>
            <a:r>
              <a:rPr lang="en-US" sz="1200" b="1">
                <a:latin typeface="Helvetica-Narrow" pitchFamily="34" charset="0"/>
              </a:rPr>
              <a:t>O</a:t>
            </a:r>
            <a:endParaRPr lang="en-US" sz="1200">
              <a:latin typeface="Helvetica-Narrow" pitchFamily="34" charset="0"/>
            </a:endParaRPr>
          </a:p>
        </p:txBody>
      </p:sp>
      <p:grpSp>
        <p:nvGrpSpPr>
          <p:cNvPr id="26" name="Group 149"/>
          <p:cNvGrpSpPr>
            <a:grpSpLocks/>
          </p:cNvGrpSpPr>
          <p:nvPr/>
        </p:nvGrpSpPr>
        <p:grpSpPr bwMode="auto">
          <a:xfrm>
            <a:off x="2438400" y="671513"/>
            <a:ext cx="2917825" cy="1784350"/>
            <a:chOff x="1536" y="423"/>
            <a:chExt cx="1838" cy="1124"/>
          </a:xfrm>
        </p:grpSpPr>
        <p:sp>
          <p:nvSpPr>
            <p:cNvPr id="35866" name="Rectangle 150"/>
            <p:cNvSpPr>
              <a:spLocks noChangeArrowheads="1"/>
            </p:cNvSpPr>
            <p:nvPr/>
          </p:nvSpPr>
          <p:spPr bwMode="auto">
            <a:xfrm>
              <a:off x="2535" y="768"/>
              <a:ext cx="441" cy="175"/>
            </a:xfrm>
            <a:prstGeom prst="rect">
              <a:avLst/>
            </a:prstGeom>
            <a:noFill/>
            <a:ln w="9525">
              <a:noFill/>
              <a:miter lim="800000"/>
              <a:headEnd/>
              <a:tailEnd/>
            </a:ln>
          </p:spPr>
          <p:txBody>
            <a:bodyPr wrap="none" lIns="0" tIns="46038" rIns="0" bIns="46038">
              <a:spAutoFit/>
            </a:bodyPr>
            <a:lstStyle/>
            <a:p>
              <a:pPr algn="l">
                <a:spcBef>
                  <a:spcPct val="0"/>
                </a:spcBef>
              </a:pPr>
              <a:r>
                <a:rPr lang="en-US" sz="1200" b="1" i="1" dirty="0">
                  <a:solidFill>
                    <a:srgbClr val="C00000"/>
                  </a:solidFill>
                  <a:latin typeface="Helvetica-Narrow" pitchFamily="34" charset="0"/>
                </a:rPr>
                <a:t>backscatter</a:t>
              </a:r>
              <a:endParaRPr lang="en-US" sz="1200" i="1" dirty="0">
                <a:solidFill>
                  <a:srgbClr val="C00000"/>
                </a:solidFill>
                <a:latin typeface="Helvetica-Narrow" pitchFamily="34" charset="0"/>
              </a:endParaRPr>
            </a:p>
          </p:txBody>
        </p:sp>
        <p:sp>
          <p:nvSpPr>
            <p:cNvPr id="35867" name="Rectangle 151"/>
            <p:cNvSpPr>
              <a:spLocks noChangeArrowheads="1"/>
            </p:cNvSpPr>
            <p:nvPr/>
          </p:nvSpPr>
          <p:spPr bwMode="auto">
            <a:xfrm>
              <a:off x="1536" y="957"/>
              <a:ext cx="885" cy="294"/>
            </a:xfrm>
            <a:prstGeom prst="rect">
              <a:avLst/>
            </a:prstGeom>
            <a:solidFill>
              <a:schemeClr val="bg1"/>
            </a:solidFill>
            <a:ln w="9525">
              <a:solidFill>
                <a:schemeClr val="bg1"/>
              </a:solidFill>
              <a:miter lim="800000"/>
              <a:headEnd/>
              <a:tailEnd/>
            </a:ln>
          </p:spPr>
          <p:txBody>
            <a:bodyPr lIns="0" tIns="46038" rIns="0" bIns="46038">
              <a:spAutoFit/>
            </a:bodyPr>
            <a:lstStyle/>
            <a:p>
              <a:pPr>
                <a:spcBef>
                  <a:spcPct val="0"/>
                </a:spcBef>
              </a:pPr>
              <a:r>
                <a:rPr lang="en-US" sz="1200" b="1" i="1">
                  <a:solidFill>
                    <a:srgbClr val="C00000"/>
                  </a:solidFill>
                  <a:latin typeface="Helvetica-Narrow" pitchFamily="34" charset="0"/>
                </a:rPr>
                <a:t>absorption</a:t>
              </a:r>
              <a:br>
                <a:rPr lang="en-US" sz="1200" b="1" i="1">
                  <a:solidFill>
                    <a:srgbClr val="C00000"/>
                  </a:solidFill>
                  <a:latin typeface="Helvetica-Narrow" pitchFamily="34" charset="0"/>
                </a:rPr>
              </a:br>
              <a:r>
                <a:rPr lang="en-US" sz="1200" b="1" i="1">
                  <a:solidFill>
                    <a:srgbClr val="C00000"/>
                  </a:solidFill>
                  <a:latin typeface="Helvetica-Narrow" pitchFamily="34" charset="0"/>
                </a:rPr>
                <a:t>(near IR)</a:t>
              </a:r>
              <a:endParaRPr lang="en-US" sz="1200" i="1">
                <a:solidFill>
                  <a:srgbClr val="C00000"/>
                </a:solidFill>
                <a:latin typeface="Helvetica-Narrow" pitchFamily="34" charset="0"/>
              </a:endParaRPr>
            </a:p>
          </p:txBody>
        </p:sp>
        <p:sp>
          <p:nvSpPr>
            <p:cNvPr id="35868" name="Rectangle 152"/>
            <p:cNvSpPr>
              <a:spLocks noChangeArrowheads="1"/>
            </p:cNvSpPr>
            <p:nvPr/>
          </p:nvSpPr>
          <p:spPr bwMode="auto">
            <a:xfrm>
              <a:off x="2462" y="999"/>
              <a:ext cx="673" cy="179"/>
            </a:xfrm>
            <a:prstGeom prst="rect">
              <a:avLst/>
            </a:prstGeom>
            <a:solidFill>
              <a:schemeClr val="bg1"/>
            </a:solidFill>
            <a:ln w="9525">
              <a:solidFill>
                <a:schemeClr val="bg1"/>
              </a:solidFill>
              <a:miter lim="800000"/>
              <a:headEnd/>
              <a:tailEnd/>
            </a:ln>
          </p:spPr>
          <p:txBody>
            <a:bodyPr lIns="0" tIns="46038" rIns="0" bIns="46038">
              <a:spAutoFit/>
            </a:bodyPr>
            <a:lstStyle/>
            <a:p>
              <a:pPr>
                <a:spcBef>
                  <a:spcPct val="0"/>
                </a:spcBef>
              </a:pPr>
              <a:r>
                <a:rPr lang="en-US" sz="1200" b="1">
                  <a:solidFill>
                    <a:srgbClr val="C00000"/>
                  </a:solidFill>
                  <a:latin typeface="Helvetica-Narrow" pitchFamily="34" charset="0"/>
                </a:rPr>
                <a:t>Solar Heating</a:t>
              </a:r>
            </a:p>
          </p:txBody>
        </p:sp>
        <p:sp>
          <p:nvSpPr>
            <p:cNvPr id="35869" name="Rectangle 153"/>
            <p:cNvSpPr>
              <a:spLocks noChangeArrowheads="1"/>
            </p:cNvSpPr>
            <p:nvPr/>
          </p:nvSpPr>
          <p:spPr bwMode="auto">
            <a:xfrm>
              <a:off x="2802" y="426"/>
              <a:ext cx="572" cy="291"/>
            </a:xfrm>
            <a:prstGeom prst="rect">
              <a:avLst/>
            </a:prstGeom>
            <a:noFill/>
            <a:ln w="9525">
              <a:noFill/>
              <a:miter lim="800000"/>
              <a:headEnd/>
              <a:tailEnd/>
            </a:ln>
          </p:spPr>
          <p:txBody>
            <a:bodyPr wrap="none" lIns="0" tIns="46038" rIns="0" bIns="46038">
              <a:spAutoFit/>
            </a:bodyPr>
            <a:lstStyle/>
            <a:p>
              <a:pPr>
                <a:spcBef>
                  <a:spcPct val="0"/>
                </a:spcBef>
              </a:pPr>
              <a:r>
                <a:rPr lang="en-US" sz="1200" b="1" dirty="0">
                  <a:solidFill>
                    <a:srgbClr val="C00000"/>
                  </a:solidFill>
                  <a:latin typeface="Helvetica-Narrow" pitchFamily="34" charset="0"/>
                </a:rPr>
                <a:t>More Reflected</a:t>
              </a:r>
            </a:p>
            <a:p>
              <a:pPr>
                <a:spcBef>
                  <a:spcPct val="0"/>
                </a:spcBef>
              </a:pPr>
              <a:r>
                <a:rPr lang="en-US" sz="1200" b="1" dirty="0">
                  <a:solidFill>
                    <a:srgbClr val="C00000"/>
                  </a:solidFill>
                  <a:latin typeface="Helvetica-Narrow" pitchFamily="34" charset="0"/>
                </a:rPr>
                <a:t>Solar Flux</a:t>
              </a:r>
            </a:p>
          </p:txBody>
        </p:sp>
        <p:sp>
          <p:nvSpPr>
            <p:cNvPr id="35870" name="Freeform 154"/>
            <p:cNvSpPr>
              <a:spLocks/>
            </p:cNvSpPr>
            <p:nvPr/>
          </p:nvSpPr>
          <p:spPr bwMode="auto">
            <a:xfrm>
              <a:off x="2001" y="438"/>
              <a:ext cx="390" cy="534"/>
            </a:xfrm>
            <a:custGeom>
              <a:avLst/>
              <a:gdLst>
                <a:gd name="T0" fmla="*/ 0 w 321"/>
                <a:gd name="T1" fmla="*/ 0 h 534"/>
                <a:gd name="T2" fmla="*/ 589 w 321"/>
                <a:gd name="T3" fmla="*/ 30 h 534"/>
                <a:gd name="T4" fmla="*/ 417 w 321"/>
                <a:gd name="T5" fmla="*/ 108 h 534"/>
                <a:gd name="T6" fmla="*/ 833 w 321"/>
                <a:gd name="T7" fmla="*/ 138 h 534"/>
                <a:gd name="T8" fmla="*/ 691 w 321"/>
                <a:gd name="T9" fmla="*/ 228 h 534"/>
                <a:gd name="T10" fmla="*/ 1211 w 321"/>
                <a:gd name="T11" fmla="*/ 252 h 534"/>
                <a:gd name="T12" fmla="*/ 970 w 321"/>
                <a:gd name="T13" fmla="*/ 330 h 534"/>
                <a:gd name="T14" fmla="*/ 1453 w 321"/>
                <a:gd name="T15" fmla="*/ 354 h 534"/>
                <a:gd name="T16" fmla="*/ 1346 w 321"/>
                <a:gd name="T17" fmla="*/ 432 h 534"/>
                <a:gd name="T18" fmla="*/ 1797 w 321"/>
                <a:gd name="T19" fmla="*/ 456 h 534"/>
                <a:gd name="T20" fmla="*/ 1661 w 321"/>
                <a:gd name="T21" fmla="*/ 534 h 5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21"/>
                <a:gd name="T34" fmla="*/ 0 h 534"/>
                <a:gd name="T35" fmla="*/ 321 w 321"/>
                <a:gd name="T36" fmla="*/ 534 h 53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21" h="534">
                  <a:moveTo>
                    <a:pt x="0" y="0"/>
                  </a:moveTo>
                  <a:cubicBezTo>
                    <a:pt x="45" y="6"/>
                    <a:pt x="90" y="12"/>
                    <a:pt x="102" y="30"/>
                  </a:cubicBezTo>
                  <a:cubicBezTo>
                    <a:pt x="114" y="48"/>
                    <a:pt x="65" y="90"/>
                    <a:pt x="72" y="108"/>
                  </a:cubicBezTo>
                  <a:cubicBezTo>
                    <a:pt x="79" y="126"/>
                    <a:pt x="136" y="118"/>
                    <a:pt x="144" y="138"/>
                  </a:cubicBezTo>
                  <a:cubicBezTo>
                    <a:pt x="152" y="158"/>
                    <a:pt x="109" y="209"/>
                    <a:pt x="120" y="228"/>
                  </a:cubicBezTo>
                  <a:cubicBezTo>
                    <a:pt x="131" y="247"/>
                    <a:pt x="202" y="235"/>
                    <a:pt x="210" y="252"/>
                  </a:cubicBezTo>
                  <a:cubicBezTo>
                    <a:pt x="218" y="269"/>
                    <a:pt x="161" y="313"/>
                    <a:pt x="168" y="330"/>
                  </a:cubicBezTo>
                  <a:cubicBezTo>
                    <a:pt x="175" y="347"/>
                    <a:pt x="241" y="337"/>
                    <a:pt x="252" y="354"/>
                  </a:cubicBezTo>
                  <a:cubicBezTo>
                    <a:pt x="263" y="371"/>
                    <a:pt x="224" y="415"/>
                    <a:pt x="234" y="432"/>
                  </a:cubicBezTo>
                  <a:cubicBezTo>
                    <a:pt x="244" y="449"/>
                    <a:pt x="303" y="439"/>
                    <a:pt x="312" y="456"/>
                  </a:cubicBezTo>
                  <a:cubicBezTo>
                    <a:pt x="321" y="473"/>
                    <a:pt x="292" y="521"/>
                    <a:pt x="288" y="534"/>
                  </a:cubicBezTo>
                </a:path>
              </a:pathLst>
            </a:custGeom>
            <a:noFill/>
            <a:ln w="76200" cap="flat" cmpd="sng">
              <a:solidFill>
                <a:srgbClr val="FF9933"/>
              </a:solidFill>
              <a:prstDash val="solid"/>
              <a:round/>
              <a:headEnd type="none" w="sm" len="sm"/>
              <a:tailEnd type="triangle" w="sm" len="sm"/>
            </a:ln>
          </p:spPr>
          <p:txBody>
            <a:bodyPr wrap="none" lIns="0" rIns="0" anchor="ctr"/>
            <a:lstStyle/>
            <a:p>
              <a:endParaRPr lang="en-US">
                <a:solidFill>
                  <a:srgbClr val="C00000"/>
                </a:solidFill>
              </a:endParaRPr>
            </a:p>
          </p:txBody>
        </p:sp>
        <p:sp>
          <p:nvSpPr>
            <p:cNvPr id="35871" name="Freeform 155"/>
            <p:cNvSpPr>
              <a:spLocks/>
            </p:cNvSpPr>
            <p:nvPr/>
          </p:nvSpPr>
          <p:spPr bwMode="auto">
            <a:xfrm>
              <a:off x="2352" y="975"/>
              <a:ext cx="321" cy="572"/>
            </a:xfrm>
            <a:custGeom>
              <a:avLst/>
              <a:gdLst>
                <a:gd name="T0" fmla="*/ 0 w 330"/>
                <a:gd name="T1" fmla="*/ 0 h 545"/>
                <a:gd name="T2" fmla="*/ 82 w 330"/>
                <a:gd name="T3" fmla="*/ 60 h 545"/>
                <a:gd name="T4" fmla="*/ 57 w 330"/>
                <a:gd name="T5" fmla="*/ 181 h 545"/>
                <a:gd name="T6" fmla="*/ 115 w 330"/>
                <a:gd name="T7" fmla="*/ 227 h 545"/>
                <a:gd name="T8" fmla="*/ 96 w 330"/>
                <a:gd name="T9" fmla="*/ 366 h 545"/>
                <a:gd name="T10" fmla="*/ 166 w 330"/>
                <a:gd name="T11" fmla="*/ 403 h 545"/>
                <a:gd name="T12" fmla="*/ 133 w 330"/>
                <a:gd name="T13" fmla="*/ 524 h 545"/>
                <a:gd name="T14" fmla="*/ 198 w 330"/>
                <a:gd name="T15" fmla="*/ 562 h 545"/>
                <a:gd name="T16" fmla="*/ 186 w 330"/>
                <a:gd name="T17" fmla="*/ 682 h 545"/>
                <a:gd name="T18" fmla="*/ 220 w 330"/>
                <a:gd name="T19" fmla="*/ 732 h 545"/>
                <a:gd name="T20" fmla="*/ 241 w 330"/>
                <a:gd name="T21" fmla="*/ 825 h 545"/>
                <a:gd name="T22" fmla="*/ 257 w 330"/>
                <a:gd name="T23" fmla="*/ 834 h 5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0"/>
                <a:gd name="T37" fmla="*/ 0 h 545"/>
                <a:gd name="T38" fmla="*/ 330 w 330"/>
                <a:gd name="T39" fmla="*/ 545 h 54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0" h="545">
                  <a:moveTo>
                    <a:pt x="0" y="0"/>
                  </a:moveTo>
                  <a:cubicBezTo>
                    <a:pt x="17" y="6"/>
                    <a:pt x="93" y="19"/>
                    <a:pt x="105" y="39"/>
                  </a:cubicBezTo>
                  <a:cubicBezTo>
                    <a:pt x="117" y="59"/>
                    <a:pt x="68" y="99"/>
                    <a:pt x="75" y="117"/>
                  </a:cubicBezTo>
                  <a:cubicBezTo>
                    <a:pt x="82" y="135"/>
                    <a:pt x="139" y="127"/>
                    <a:pt x="147" y="147"/>
                  </a:cubicBezTo>
                  <a:cubicBezTo>
                    <a:pt x="155" y="167"/>
                    <a:pt x="112" y="218"/>
                    <a:pt x="123" y="237"/>
                  </a:cubicBezTo>
                  <a:cubicBezTo>
                    <a:pt x="134" y="256"/>
                    <a:pt x="205" y="244"/>
                    <a:pt x="213" y="261"/>
                  </a:cubicBezTo>
                  <a:cubicBezTo>
                    <a:pt x="221" y="278"/>
                    <a:pt x="164" y="322"/>
                    <a:pt x="171" y="339"/>
                  </a:cubicBezTo>
                  <a:cubicBezTo>
                    <a:pt x="178" y="356"/>
                    <a:pt x="244" y="346"/>
                    <a:pt x="255" y="363"/>
                  </a:cubicBezTo>
                  <a:cubicBezTo>
                    <a:pt x="266" y="380"/>
                    <a:pt x="233" y="423"/>
                    <a:pt x="237" y="441"/>
                  </a:cubicBezTo>
                  <a:cubicBezTo>
                    <a:pt x="241" y="459"/>
                    <a:pt x="270" y="459"/>
                    <a:pt x="282" y="474"/>
                  </a:cubicBezTo>
                  <a:cubicBezTo>
                    <a:pt x="294" y="489"/>
                    <a:pt x="301" y="523"/>
                    <a:pt x="309" y="534"/>
                  </a:cubicBezTo>
                  <a:cubicBezTo>
                    <a:pt x="317" y="545"/>
                    <a:pt x="326" y="539"/>
                    <a:pt x="330" y="540"/>
                  </a:cubicBezTo>
                </a:path>
              </a:pathLst>
            </a:custGeom>
            <a:noFill/>
            <a:ln w="57150" cap="flat" cmpd="sng">
              <a:solidFill>
                <a:srgbClr val="FF9933"/>
              </a:solidFill>
              <a:prstDash val="solid"/>
              <a:round/>
              <a:headEnd type="none" w="sm" len="sm"/>
              <a:tailEnd type="triangle" w="sm" len="sm"/>
            </a:ln>
          </p:spPr>
          <p:txBody>
            <a:bodyPr wrap="none" lIns="0" rIns="0" anchor="ctr"/>
            <a:lstStyle/>
            <a:p>
              <a:endParaRPr lang="en-US">
                <a:solidFill>
                  <a:srgbClr val="C00000"/>
                </a:solidFill>
              </a:endParaRPr>
            </a:p>
          </p:txBody>
        </p:sp>
        <p:sp>
          <p:nvSpPr>
            <p:cNvPr id="35872" name="Freeform 156"/>
            <p:cNvSpPr>
              <a:spLocks/>
            </p:cNvSpPr>
            <p:nvPr/>
          </p:nvSpPr>
          <p:spPr bwMode="auto">
            <a:xfrm>
              <a:off x="2361" y="423"/>
              <a:ext cx="325" cy="534"/>
            </a:xfrm>
            <a:custGeom>
              <a:avLst/>
              <a:gdLst>
                <a:gd name="T0" fmla="*/ 0 w 325"/>
                <a:gd name="T1" fmla="*/ 534 h 534"/>
                <a:gd name="T2" fmla="*/ 102 w 325"/>
                <a:gd name="T3" fmla="*/ 504 h 534"/>
                <a:gd name="T4" fmla="*/ 72 w 325"/>
                <a:gd name="T5" fmla="*/ 426 h 534"/>
                <a:gd name="T6" fmla="*/ 144 w 325"/>
                <a:gd name="T7" fmla="*/ 396 h 534"/>
                <a:gd name="T8" fmla="*/ 120 w 325"/>
                <a:gd name="T9" fmla="*/ 306 h 534"/>
                <a:gd name="T10" fmla="*/ 210 w 325"/>
                <a:gd name="T11" fmla="*/ 282 h 534"/>
                <a:gd name="T12" fmla="*/ 168 w 325"/>
                <a:gd name="T13" fmla="*/ 204 h 534"/>
                <a:gd name="T14" fmla="*/ 252 w 325"/>
                <a:gd name="T15" fmla="*/ 180 h 534"/>
                <a:gd name="T16" fmla="*/ 234 w 325"/>
                <a:gd name="T17" fmla="*/ 102 h 534"/>
                <a:gd name="T18" fmla="*/ 312 w 325"/>
                <a:gd name="T19" fmla="*/ 78 h 534"/>
                <a:gd name="T20" fmla="*/ 312 w 325"/>
                <a:gd name="T21" fmla="*/ 0 h 5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25"/>
                <a:gd name="T34" fmla="*/ 0 h 534"/>
                <a:gd name="T35" fmla="*/ 325 w 325"/>
                <a:gd name="T36" fmla="*/ 534 h 53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25" h="534">
                  <a:moveTo>
                    <a:pt x="0" y="534"/>
                  </a:moveTo>
                  <a:cubicBezTo>
                    <a:pt x="45" y="528"/>
                    <a:pt x="90" y="522"/>
                    <a:pt x="102" y="504"/>
                  </a:cubicBezTo>
                  <a:cubicBezTo>
                    <a:pt x="114" y="486"/>
                    <a:pt x="65" y="444"/>
                    <a:pt x="72" y="426"/>
                  </a:cubicBezTo>
                  <a:cubicBezTo>
                    <a:pt x="79" y="408"/>
                    <a:pt x="136" y="416"/>
                    <a:pt x="144" y="396"/>
                  </a:cubicBezTo>
                  <a:cubicBezTo>
                    <a:pt x="152" y="376"/>
                    <a:pt x="109" y="325"/>
                    <a:pt x="120" y="306"/>
                  </a:cubicBezTo>
                  <a:cubicBezTo>
                    <a:pt x="131" y="287"/>
                    <a:pt x="202" y="299"/>
                    <a:pt x="210" y="282"/>
                  </a:cubicBezTo>
                  <a:cubicBezTo>
                    <a:pt x="218" y="265"/>
                    <a:pt x="161" y="221"/>
                    <a:pt x="168" y="204"/>
                  </a:cubicBezTo>
                  <a:cubicBezTo>
                    <a:pt x="175" y="187"/>
                    <a:pt x="241" y="197"/>
                    <a:pt x="252" y="180"/>
                  </a:cubicBezTo>
                  <a:cubicBezTo>
                    <a:pt x="263" y="163"/>
                    <a:pt x="224" y="119"/>
                    <a:pt x="234" y="102"/>
                  </a:cubicBezTo>
                  <a:cubicBezTo>
                    <a:pt x="244" y="85"/>
                    <a:pt x="299" y="95"/>
                    <a:pt x="312" y="78"/>
                  </a:cubicBezTo>
                  <a:cubicBezTo>
                    <a:pt x="325" y="61"/>
                    <a:pt x="312" y="16"/>
                    <a:pt x="312" y="0"/>
                  </a:cubicBezTo>
                </a:path>
              </a:pathLst>
            </a:custGeom>
            <a:noFill/>
            <a:ln w="12700" cap="flat" cmpd="sng">
              <a:solidFill>
                <a:srgbClr val="FF9933"/>
              </a:solidFill>
              <a:prstDash val="solid"/>
              <a:round/>
              <a:headEnd type="none" w="sm" len="sm"/>
              <a:tailEnd type="triangle" w="sm" len="sm"/>
            </a:ln>
          </p:spPr>
          <p:txBody>
            <a:bodyPr wrap="none" lIns="0" rIns="0" anchor="ctr"/>
            <a:lstStyle/>
            <a:p>
              <a:endParaRPr lang="en-US">
                <a:solidFill>
                  <a:srgbClr val="C00000"/>
                </a:solidFill>
              </a:endParaRPr>
            </a:p>
          </p:txBody>
        </p:sp>
      </p:grpSp>
      <p:grpSp>
        <p:nvGrpSpPr>
          <p:cNvPr id="27" name="Group 157"/>
          <p:cNvGrpSpPr>
            <a:grpSpLocks/>
          </p:cNvGrpSpPr>
          <p:nvPr/>
        </p:nvGrpSpPr>
        <p:grpSpPr bwMode="auto">
          <a:xfrm>
            <a:off x="3733800" y="4724400"/>
            <a:ext cx="1295400" cy="990600"/>
            <a:chOff x="2304" y="3504"/>
            <a:chExt cx="816" cy="624"/>
          </a:xfrm>
        </p:grpSpPr>
        <p:sp>
          <p:nvSpPr>
            <p:cNvPr id="35864" name="Freeform 158"/>
            <p:cNvSpPr>
              <a:spLocks/>
            </p:cNvSpPr>
            <p:nvPr/>
          </p:nvSpPr>
          <p:spPr bwMode="auto">
            <a:xfrm>
              <a:off x="2352" y="3504"/>
              <a:ext cx="714" cy="363"/>
            </a:xfrm>
            <a:custGeom>
              <a:avLst/>
              <a:gdLst>
                <a:gd name="T0" fmla="*/ 149 w 714"/>
                <a:gd name="T1" fmla="*/ 349 h 363"/>
                <a:gd name="T2" fmla="*/ 249 w 714"/>
                <a:gd name="T3" fmla="*/ 363 h 363"/>
                <a:gd name="T4" fmla="*/ 554 w 714"/>
                <a:gd name="T5" fmla="*/ 337 h 363"/>
                <a:gd name="T6" fmla="*/ 679 w 714"/>
                <a:gd name="T7" fmla="*/ 355 h 363"/>
                <a:gd name="T8" fmla="*/ 701 w 714"/>
                <a:gd name="T9" fmla="*/ 351 h 363"/>
                <a:gd name="T10" fmla="*/ 703 w 714"/>
                <a:gd name="T11" fmla="*/ 337 h 363"/>
                <a:gd name="T12" fmla="*/ 687 w 714"/>
                <a:gd name="T13" fmla="*/ 186 h 363"/>
                <a:gd name="T14" fmla="*/ 665 w 714"/>
                <a:gd name="T15" fmla="*/ 155 h 363"/>
                <a:gd name="T16" fmla="*/ 576 w 714"/>
                <a:gd name="T17" fmla="*/ 102 h 363"/>
                <a:gd name="T18" fmla="*/ 548 w 714"/>
                <a:gd name="T19" fmla="*/ 110 h 363"/>
                <a:gd name="T20" fmla="*/ 531 w 714"/>
                <a:gd name="T21" fmla="*/ 132 h 363"/>
                <a:gd name="T22" fmla="*/ 526 w 714"/>
                <a:gd name="T23" fmla="*/ 178 h 363"/>
                <a:gd name="T24" fmla="*/ 518 w 714"/>
                <a:gd name="T25" fmla="*/ 151 h 363"/>
                <a:gd name="T26" fmla="*/ 499 w 714"/>
                <a:gd name="T27" fmla="*/ 110 h 363"/>
                <a:gd name="T28" fmla="*/ 476 w 714"/>
                <a:gd name="T29" fmla="*/ 57 h 363"/>
                <a:gd name="T30" fmla="*/ 429 w 714"/>
                <a:gd name="T31" fmla="*/ 18 h 363"/>
                <a:gd name="T32" fmla="*/ 362 w 714"/>
                <a:gd name="T33" fmla="*/ 110 h 363"/>
                <a:gd name="T34" fmla="*/ 354 w 714"/>
                <a:gd name="T35" fmla="*/ 114 h 363"/>
                <a:gd name="T36" fmla="*/ 342 w 714"/>
                <a:gd name="T37" fmla="*/ 135 h 363"/>
                <a:gd name="T38" fmla="*/ 321 w 714"/>
                <a:gd name="T39" fmla="*/ 54 h 363"/>
                <a:gd name="T40" fmla="*/ 266 w 714"/>
                <a:gd name="T41" fmla="*/ 9 h 363"/>
                <a:gd name="T42" fmla="*/ 238 w 714"/>
                <a:gd name="T43" fmla="*/ 0 h 363"/>
                <a:gd name="T44" fmla="*/ 183 w 714"/>
                <a:gd name="T45" fmla="*/ 58 h 363"/>
                <a:gd name="T46" fmla="*/ 180 w 714"/>
                <a:gd name="T47" fmla="*/ 72 h 363"/>
                <a:gd name="T48" fmla="*/ 169 w 714"/>
                <a:gd name="T49" fmla="*/ 98 h 363"/>
                <a:gd name="T50" fmla="*/ 163 w 714"/>
                <a:gd name="T51" fmla="*/ 110 h 363"/>
                <a:gd name="T52" fmla="*/ 147 w 714"/>
                <a:gd name="T53" fmla="*/ 111 h 363"/>
                <a:gd name="T54" fmla="*/ 105 w 714"/>
                <a:gd name="T55" fmla="*/ 120 h 363"/>
                <a:gd name="T56" fmla="*/ 77 w 714"/>
                <a:gd name="T57" fmla="*/ 110 h 363"/>
                <a:gd name="T58" fmla="*/ 30 w 714"/>
                <a:gd name="T59" fmla="*/ 124 h 363"/>
                <a:gd name="T60" fmla="*/ 11 w 714"/>
                <a:gd name="T61" fmla="*/ 168 h 363"/>
                <a:gd name="T62" fmla="*/ 2 w 714"/>
                <a:gd name="T63" fmla="*/ 315 h 363"/>
                <a:gd name="T64" fmla="*/ 5 w 714"/>
                <a:gd name="T65" fmla="*/ 342 h 363"/>
                <a:gd name="T66" fmla="*/ 91 w 714"/>
                <a:gd name="T67" fmla="*/ 355 h 363"/>
                <a:gd name="T68" fmla="*/ 149 w 714"/>
                <a:gd name="T69" fmla="*/ 349 h 36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14"/>
                <a:gd name="T106" fmla="*/ 0 h 363"/>
                <a:gd name="T107" fmla="*/ 714 w 714"/>
                <a:gd name="T108" fmla="*/ 363 h 36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14" h="363">
                  <a:moveTo>
                    <a:pt x="149" y="349"/>
                  </a:moveTo>
                  <a:cubicBezTo>
                    <a:pt x="189" y="356"/>
                    <a:pt x="209" y="355"/>
                    <a:pt x="249" y="363"/>
                  </a:cubicBezTo>
                  <a:cubicBezTo>
                    <a:pt x="352" y="351"/>
                    <a:pt x="449" y="340"/>
                    <a:pt x="554" y="337"/>
                  </a:cubicBezTo>
                  <a:cubicBezTo>
                    <a:pt x="597" y="340"/>
                    <a:pt x="636" y="348"/>
                    <a:pt x="679" y="355"/>
                  </a:cubicBezTo>
                  <a:cubicBezTo>
                    <a:pt x="686" y="353"/>
                    <a:pt x="694" y="355"/>
                    <a:pt x="701" y="351"/>
                  </a:cubicBezTo>
                  <a:cubicBezTo>
                    <a:pt x="703" y="349"/>
                    <a:pt x="703" y="342"/>
                    <a:pt x="703" y="337"/>
                  </a:cubicBezTo>
                  <a:cubicBezTo>
                    <a:pt x="703" y="299"/>
                    <a:pt x="714" y="216"/>
                    <a:pt x="687" y="186"/>
                  </a:cubicBezTo>
                  <a:cubicBezTo>
                    <a:pt x="683" y="168"/>
                    <a:pt x="675" y="166"/>
                    <a:pt x="665" y="155"/>
                  </a:cubicBezTo>
                  <a:cubicBezTo>
                    <a:pt x="647" y="112"/>
                    <a:pt x="606" y="106"/>
                    <a:pt x="576" y="102"/>
                  </a:cubicBezTo>
                  <a:cubicBezTo>
                    <a:pt x="567" y="105"/>
                    <a:pt x="557" y="105"/>
                    <a:pt x="548" y="110"/>
                  </a:cubicBezTo>
                  <a:cubicBezTo>
                    <a:pt x="544" y="113"/>
                    <a:pt x="538" y="120"/>
                    <a:pt x="531" y="132"/>
                  </a:cubicBezTo>
                  <a:cubicBezTo>
                    <a:pt x="530" y="136"/>
                    <a:pt x="529" y="178"/>
                    <a:pt x="526" y="178"/>
                  </a:cubicBezTo>
                  <a:cubicBezTo>
                    <a:pt x="521" y="178"/>
                    <a:pt x="519" y="155"/>
                    <a:pt x="518" y="151"/>
                  </a:cubicBezTo>
                  <a:cubicBezTo>
                    <a:pt x="515" y="142"/>
                    <a:pt x="506" y="117"/>
                    <a:pt x="499" y="110"/>
                  </a:cubicBezTo>
                  <a:cubicBezTo>
                    <a:pt x="490" y="102"/>
                    <a:pt x="486" y="62"/>
                    <a:pt x="476" y="57"/>
                  </a:cubicBezTo>
                  <a:cubicBezTo>
                    <a:pt x="471" y="54"/>
                    <a:pt x="429" y="18"/>
                    <a:pt x="429" y="18"/>
                  </a:cubicBezTo>
                  <a:cubicBezTo>
                    <a:pt x="354" y="21"/>
                    <a:pt x="398" y="72"/>
                    <a:pt x="362" y="110"/>
                  </a:cubicBezTo>
                  <a:cubicBezTo>
                    <a:pt x="357" y="130"/>
                    <a:pt x="360" y="94"/>
                    <a:pt x="354" y="114"/>
                  </a:cubicBezTo>
                  <a:cubicBezTo>
                    <a:pt x="343" y="149"/>
                    <a:pt x="349" y="101"/>
                    <a:pt x="342" y="135"/>
                  </a:cubicBezTo>
                  <a:cubicBezTo>
                    <a:pt x="339" y="105"/>
                    <a:pt x="337" y="84"/>
                    <a:pt x="321" y="54"/>
                  </a:cubicBezTo>
                  <a:cubicBezTo>
                    <a:pt x="308" y="29"/>
                    <a:pt x="285" y="16"/>
                    <a:pt x="266" y="9"/>
                  </a:cubicBezTo>
                  <a:cubicBezTo>
                    <a:pt x="256" y="5"/>
                    <a:pt x="238" y="0"/>
                    <a:pt x="238" y="0"/>
                  </a:cubicBezTo>
                  <a:cubicBezTo>
                    <a:pt x="198" y="5"/>
                    <a:pt x="199" y="5"/>
                    <a:pt x="183" y="58"/>
                  </a:cubicBezTo>
                  <a:cubicBezTo>
                    <a:pt x="181" y="62"/>
                    <a:pt x="181" y="67"/>
                    <a:pt x="180" y="72"/>
                  </a:cubicBezTo>
                  <a:cubicBezTo>
                    <a:pt x="176" y="81"/>
                    <a:pt x="172" y="89"/>
                    <a:pt x="169" y="98"/>
                  </a:cubicBezTo>
                  <a:cubicBezTo>
                    <a:pt x="167" y="102"/>
                    <a:pt x="163" y="110"/>
                    <a:pt x="163" y="110"/>
                  </a:cubicBezTo>
                  <a:cubicBezTo>
                    <a:pt x="161" y="130"/>
                    <a:pt x="151" y="92"/>
                    <a:pt x="147" y="111"/>
                  </a:cubicBezTo>
                  <a:cubicBezTo>
                    <a:pt x="123" y="103"/>
                    <a:pt x="122" y="126"/>
                    <a:pt x="105" y="120"/>
                  </a:cubicBezTo>
                  <a:cubicBezTo>
                    <a:pt x="95" y="116"/>
                    <a:pt x="77" y="110"/>
                    <a:pt x="77" y="110"/>
                  </a:cubicBezTo>
                  <a:cubicBezTo>
                    <a:pt x="61" y="114"/>
                    <a:pt x="42" y="107"/>
                    <a:pt x="30" y="124"/>
                  </a:cubicBezTo>
                  <a:cubicBezTo>
                    <a:pt x="22" y="137"/>
                    <a:pt x="17" y="155"/>
                    <a:pt x="11" y="168"/>
                  </a:cubicBezTo>
                  <a:cubicBezTo>
                    <a:pt x="3" y="221"/>
                    <a:pt x="4" y="254"/>
                    <a:pt x="2" y="315"/>
                  </a:cubicBezTo>
                  <a:cubicBezTo>
                    <a:pt x="3" y="324"/>
                    <a:pt x="0" y="337"/>
                    <a:pt x="5" y="342"/>
                  </a:cubicBezTo>
                  <a:cubicBezTo>
                    <a:pt x="12" y="347"/>
                    <a:pt x="79" y="353"/>
                    <a:pt x="91" y="355"/>
                  </a:cubicBezTo>
                  <a:cubicBezTo>
                    <a:pt x="99" y="359"/>
                    <a:pt x="132" y="356"/>
                    <a:pt x="149" y="349"/>
                  </a:cubicBezTo>
                  <a:close/>
                </a:path>
              </a:pathLst>
            </a:custGeom>
            <a:solidFill>
              <a:schemeClr val="bg1"/>
            </a:solidFill>
            <a:ln w="9525" cap="flat" cmpd="sng">
              <a:noFill/>
              <a:prstDash val="solid"/>
              <a:round/>
              <a:headEnd/>
              <a:tailEnd/>
            </a:ln>
          </p:spPr>
          <p:txBody>
            <a:bodyPr>
              <a:spAutoFit/>
            </a:bodyPr>
            <a:lstStyle/>
            <a:p>
              <a:endParaRPr lang="en-US"/>
            </a:p>
          </p:txBody>
        </p:sp>
        <p:sp>
          <p:nvSpPr>
            <p:cNvPr id="35865" name="Text Box 159"/>
            <p:cNvSpPr txBox="1">
              <a:spLocks noChangeArrowheads="1"/>
            </p:cNvSpPr>
            <p:nvPr/>
          </p:nvSpPr>
          <p:spPr bwMode="auto">
            <a:xfrm>
              <a:off x="2304" y="3840"/>
              <a:ext cx="816" cy="288"/>
            </a:xfrm>
            <a:prstGeom prst="rect">
              <a:avLst/>
            </a:prstGeom>
            <a:noFill/>
            <a:ln w="9525">
              <a:noFill/>
              <a:miter lim="800000"/>
              <a:headEnd/>
              <a:tailEnd/>
            </a:ln>
          </p:spPr>
          <p:txBody>
            <a:bodyPr>
              <a:spAutoFit/>
            </a:bodyPr>
            <a:lstStyle/>
            <a:p>
              <a:r>
                <a:rPr lang="en-US" sz="1200" b="1" dirty="0">
                  <a:solidFill>
                    <a:srgbClr val="C00000"/>
                  </a:solidFill>
                  <a:latin typeface="Helvetica-Narrow" pitchFamily="34" charset="0"/>
                </a:rPr>
                <a:t>Indirect Effects on Clouds</a:t>
              </a:r>
            </a:p>
          </p:txBody>
        </p:sp>
      </p:grpSp>
      <p:sp>
        <p:nvSpPr>
          <p:cNvPr id="160" name="TextBox 159"/>
          <p:cNvSpPr txBox="1"/>
          <p:nvPr/>
        </p:nvSpPr>
        <p:spPr>
          <a:xfrm>
            <a:off x="1828800" y="6255657"/>
            <a:ext cx="5207000" cy="584775"/>
          </a:xfrm>
          <a:prstGeom prst="rect">
            <a:avLst/>
          </a:prstGeom>
          <a:noFill/>
        </p:spPr>
        <p:txBody>
          <a:bodyPr wrap="square" rtlCol="0">
            <a:spAutoFit/>
          </a:bodyPr>
          <a:lstStyle/>
          <a:p>
            <a:pPr algn="l"/>
            <a:r>
              <a:rPr lang="en-US" sz="1600" dirty="0" smtClean="0">
                <a:solidFill>
                  <a:srgbClr val="FFFF00"/>
                </a:solidFill>
              </a:rPr>
              <a:t>Robock, Alan, 2000: Volcanic eruptions and climate. </a:t>
            </a:r>
            <a:r>
              <a:rPr lang="en-US" sz="1600" i="1" dirty="0" smtClean="0">
                <a:solidFill>
                  <a:srgbClr val="FFFF00"/>
                </a:solidFill>
              </a:rPr>
              <a:t>Rev. Geophys.</a:t>
            </a:r>
            <a:r>
              <a:rPr lang="en-US" sz="1600" dirty="0" smtClean="0">
                <a:solidFill>
                  <a:srgbClr val="FFFF00"/>
                </a:solidFill>
              </a:rPr>
              <a:t>, </a:t>
            </a:r>
            <a:r>
              <a:rPr lang="en-US" sz="1600" b="1" dirty="0" smtClean="0">
                <a:solidFill>
                  <a:srgbClr val="FFFF00"/>
                </a:solidFill>
              </a:rPr>
              <a:t>38</a:t>
            </a:r>
            <a:r>
              <a:rPr lang="en-US" sz="1600" dirty="0" smtClean="0">
                <a:solidFill>
                  <a:srgbClr val="FFFF00"/>
                </a:solidFill>
              </a:rPr>
              <a:t>, 191-219.</a:t>
            </a:r>
            <a:endParaRPr lang="en-US" sz="1600" dirty="0">
              <a:solidFill>
                <a:srgbClr val="FFFF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2714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2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2713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499"/>
                                          </p:stCondLst>
                                        </p:cTn>
                                        <p:tgtEl>
                                          <p:spTgt spid="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2715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2713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27155"/>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499"/>
                                          </p:stCondLst>
                                        </p:cTn>
                                        <p:tgtEl>
                                          <p:spTgt spid="1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499"/>
                                          </p:stCondLst>
                                        </p:cTn>
                                        <p:tgtEl>
                                          <p:spTgt spid="427016"/>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499"/>
                                          </p:stCondLst>
                                        </p:cTn>
                                        <p:tgtEl>
                                          <p:spTgt spid="26"/>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499"/>
                                          </p:stCondLst>
                                        </p:cTn>
                                        <p:tgtEl>
                                          <p:spTgt spid="10"/>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499"/>
                                          </p:stCondLst>
                                        </p:cTn>
                                        <p:tgtEl>
                                          <p:spTgt spid="8"/>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499"/>
                                          </p:stCondLst>
                                        </p:cTn>
                                        <p:tgtEl>
                                          <p:spTgt spid="427134"/>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499"/>
                                          </p:stCondLst>
                                        </p:cTn>
                                        <p:tgtEl>
                                          <p:spTgt spid="427136"/>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499"/>
                                          </p:stCondLst>
                                        </p:cTn>
                                        <p:tgtEl>
                                          <p:spTgt spid="427015"/>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nodeType="clickEffect">
                                  <p:stCondLst>
                                    <p:cond delay="0"/>
                                  </p:stCondLst>
                                  <p:childTnLst>
                                    <p:set>
                                      <p:cBhvr>
                                        <p:cTn id="78"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7015" grpId="0" autoUpdateAnimBg="0"/>
      <p:bldP spid="427016" grpId="0" autoUpdateAnimBg="0"/>
      <p:bldP spid="427134" grpId="0" animBg="1" autoUpdateAnimBg="0"/>
      <p:bldP spid="427135" grpId="0" animBg="1"/>
      <p:bldP spid="427136" grpId="0" animBg="1" autoUpdateAnimBg="0"/>
      <p:bldP spid="427137" grpId="0" autoUpdateAnimBg="0"/>
      <p:bldP spid="427141" grpId="0" animBg="1" autoUpdateAnimBg="0"/>
      <p:bldP spid="427155" grpId="0" animBg="1"/>
      <p:bldP spid="427156"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descr="DSCN0775"/>
          <p:cNvPicPr>
            <a:picLocks noChangeAspect="1" noChangeArrowheads="1"/>
          </p:cNvPicPr>
          <p:nvPr/>
        </p:nvPicPr>
        <p:blipFill>
          <a:blip r:embed="rId3" cstate="print"/>
          <a:srcRect/>
          <a:stretch>
            <a:fillRect/>
          </a:stretch>
        </p:blipFill>
        <p:spPr bwMode="auto">
          <a:xfrm>
            <a:off x="0" y="914400"/>
            <a:ext cx="6242050" cy="4681538"/>
          </a:xfrm>
          <a:prstGeom prst="rect">
            <a:avLst/>
          </a:prstGeom>
          <a:noFill/>
          <a:ln w="9525">
            <a:noFill/>
            <a:miter lim="800000"/>
            <a:headEnd/>
            <a:tailEnd/>
          </a:ln>
        </p:spPr>
      </p:pic>
      <p:pic>
        <p:nvPicPr>
          <p:cNvPr id="164867" name="Picture 4" descr="LidarOutside9"/>
          <p:cNvPicPr>
            <a:picLocks noChangeAspect="1" noChangeArrowheads="1"/>
          </p:cNvPicPr>
          <p:nvPr/>
        </p:nvPicPr>
        <p:blipFill>
          <a:blip r:embed="rId4" cstate="print"/>
          <a:srcRect/>
          <a:stretch>
            <a:fillRect/>
          </a:stretch>
        </p:blipFill>
        <p:spPr bwMode="auto">
          <a:xfrm>
            <a:off x="4583113" y="0"/>
            <a:ext cx="4560887"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ext Box 2"/>
          <p:cNvSpPr txBox="1">
            <a:spLocks noChangeArrowheads="1"/>
          </p:cNvSpPr>
          <p:nvPr/>
        </p:nvSpPr>
        <p:spPr bwMode="auto">
          <a:xfrm>
            <a:off x="304800" y="2057400"/>
            <a:ext cx="2667000" cy="2484438"/>
          </a:xfrm>
          <a:prstGeom prst="rect">
            <a:avLst/>
          </a:prstGeom>
          <a:noFill/>
          <a:ln w="9525">
            <a:noFill/>
            <a:miter lim="800000"/>
            <a:headEnd/>
            <a:tailEnd/>
          </a:ln>
        </p:spPr>
        <p:txBody>
          <a:bodyPr>
            <a:spAutoFit/>
          </a:bodyPr>
          <a:lstStyle/>
          <a:p>
            <a:pPr>
              <a:spcBef>
                <a:spcPct val="0"/>
              </a:spcBef>
            </a:pPr>
            <a:r>
              <a:rPr lang="en-US" sz="2400" b="1">
                <a:solidFill>
                  <a:schemeClr val="accent2"/>
                </a:solidFill>
              </a:rPr>
              <a:t>Pinatubo</a:t>
            </a:r>
          </a:p>
          <a:p>
            <a:pPr>
              <a:spcBef>
                <a:spcPct val="0"/>
              </a:spcBef>
            </a:pPr>
            <a:r>
              <a:rPr lang="en-US" sz="2400" b="1">
                <a:solidFill>
                  <a:schemeClr val="accent2"/>
                </a:solidFill>
              </a:rPr>
              <a:t>June 12, 1991</a:t>
            </a:r>
          </a:p>
          <a:p>
            <a:r>
              <a:rPr lang="en-US" sz="2400" b="1">
                <a:solidFill>
                  <a:schemeClr val="accent2"/>
                </a:solidFill>
              </a:rPr>
              <a:t>Three days before major eruption of</a:t>
            </a:r>
          </a:p>
          <a:p>
            <a:pPr>
              <a:spcBef>
                <a:spcPct val="5000"/>
              </a:spcBef>
            </a:pPr>
            <a:r>
              <a:rPr lang="en-US" sz="2400" b="1">
                <a:solidFill>
                  <a:schemeClr val="accent2"/>
                </a:solidFill>
              </a:rPr>
              <a:t>June 15, 1991</a:t>
            </a:r>
            <a:endParaRPr lang="en-US" sz="2400" b="1">
              <a:solidFill>
                <a:srgbClr val="9900CC"/>
              </a:solidFill>
            </a:endParaRPr>
          </a:p>
        </p:txBody>
      </p:sp>
      <p:pic>
        <p:nvPicPr>
          <p:cNvPr id="165891" name="Picture 5" descr="pin612"/>
          <p:cNvPicPr>
            <a:picLocks noChangeAspect="1" noChangeArrowheads="1"/>
          </p:cNvPicPr>
          <p:nvPr/>
        </p:nvPicPr>
        <p:blipFill>
          <a:blip r:embed="rId3" cstate="print"/>
          <a:srcRect l="1840" b="644"/>
          <a:stretch>
            <a:fillRect/>
          </a:stretch>
        </p:blipFill>
        <p:spPr bwMode="auto">
          <a:xfrm>
            <a:off x="3200400" y="466725"/>
            <a:ext cx="4065588" cy="61229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ext Box 3"/>
          <p:cNvSpPr txBox="1">
            <a:spLocks noChangeArrowheads="1"/>
          </p:cNvSpPr>
          <p:nvPr/>
        </p:nvSpPr>
        <p:spPr bwMode="auto">
          <a:xfrm>
            <a:off x="4114800" y="228600"/>
            <a:ext cx="4800600" cy="5859463"/>
          </a:xfrm>
          <a:prstGeom prst="rect">
            <a:avLst/>
          </a:prstGeom>
          <a:solidFill>
            <a:srgbClr val="99CCFF"/>
          </a:solidFill>
          <a:ln w="9525">
            <a:noFill/>
            <a:miter lim="800000"/>
            <a:headEnd/>
            <a:tailEnd/>
          </a:ln>
        </p:spPr>
        <p:txBody>
          <a:bodyPr>
            <a:spAutoFit/>
          </a:bodyPr>
          <a:lstStyle/>
          <a:p>
            <a:pPr lvl="1" algn="l" eaLnBrk="1" hangingPunct="1">
              <a:spcBef>
                <a:spcPct val="0"/>
              </a:spcBef>
            </a:pPr>
            <a:r>
              <a:rPr lang="en-US" sz="1800"/>
              <a:t>These two photos show the Earth</a:t>
            </a:r>
            <a:r>
              <a:rPr lang="ja-JP" altLang="en-US" sz="1800"/>
              <a:t>’</a:t>
            </a:r>
            <a:r>
              <a:rPr lang="en-US" altLang="ja-JP" sz="1800"/>
              <a:t>s limb  at sunset before and after the Mt. Pinatubo eruption. The first view (STS41D-32-14) shows a relatively clear atmosphere, taken August 30, 1984. Astronauts were looking at the profiles of high thunderstorms topping out at the tropopause at sunset; different atmospheric layers absorbed the last rays of light from the sun as the spacecraft moved eastward.</a:t>
            </a:r>
          </a:p>
          <a:p>
            <a:pPr lvl="1" algn="l" eaLnBrk="1" hangingPunct="1">
              <a:spcBef>
                <a:spcPct val="0"/>
              </a:spcBef>
            </a:pPr>
            <a:endParaRPr lang="en-US" sz="1800"/>
          </a:p>
          <a:p>
            <a:pPr lvl="1" algn="l" eaLnBrk="1" hangingPunct="1">
              <a:spcBef>
                <a:spcPct val="0"/>
              </a:spcBef>
            </a:pPr>
            <a:r>
              <a:rPr lang="en-US" sz="1800"/>
              <a:t>The same type of photograph (STS043-22-23) was taken August 8, 1991, less than two months after the Pinatubo eruption. Two dark layers of aerosols make distinct boundaries in the atmosphere. The estimated altitude of aerosol layers in this view is 20 to 25 km.</a:t>
            </a:r>
          </a:p>
        </p:txBody>
      </p:sp>
      <p:pic>
        <p:nvPicPr>
          <p:cNvPr id="166915" name="Picture 2" descr="STS043-22-23"/>
          <p:cNvPicPr>
            <a:picLocks noChangeAspect="1" noChangeArrowheads="1"/>
          </p:cNvPicPr>
          <p:nvPr/>
        </p:nvPicPr>
        <p:blipFill>
          <a:blip r:embed="rId3" cstate="print"/>
          <a:srcRect/>
          <a:stretch>
            <a:fillRect/>
          </a:stretch>
        </p:blipFill>
        <p:spPr bwMode="auto">
          <a:xfrm>
            <a:off x="0" y="0"/>
            <a:ext cx="427037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PinatuboMap"/>
          <p:cNvPicPr>
            <a:picLocks noChangeAspect="1" noChangeArrowheads="1"/>
          </p:cNvPicPr>
          <p:nvPr/>
        </p:nvPicPr>
        <p:blipFill>
          <a:blip r:embed="rId3" cstate="print"/>
          <a:srcRect/>
          <a:stretch>
            <a:fillRect/>
          </a:stretch>
        </p:blipFill>
        <p:spPr bwMode="auto">
          <a:xfrm>
            <a:off x="457200" y="0"/>
            <a:ext cx="8305800" cy="6843713"/>
          </a:xfrm>
          <a:prstGeom prst="rect">
            <a:avLst/>
          </a:prstGeom>
          <a:noFill/>
          <a:ln w="9525">
            <a:noFill/>
            <a:miter lim="800000"/>
            <a:headEnd/>
            <a:tailEnd/>
          </a:ln>
        </p:spPr>
      </p:pic>
      <p:sp>
        <p:nvSpPr>
          <p:cNvPr id="167939" name="Text Box 3"/>
          <p:cNvSpPr txBox="1">
            <a:spLocks noChangeArrowheads="1"/>
          </p:cNvSpPr>
          <p:nvPr/>
        </p:nvSpPr>
        <p:spPr bwMode="auto">
          <a:xfrm>
            <a:off x="5867400" y="1357313"/>
            <a:ext cx="2667000" cy="395287"/>
          </a:xfrm>
          <a:prstGeom prst="rect">
            <a:avLst/>
          </a:prstGeom>
          <a:solidFill>
            <a:schemeClr val="bg1"/>
          </a:solidFill>
          <a:ln w="28575">
            <a:solidFill>
              <a:schemeClr val="accent2"/>
            </a:solidFill>
            <a:miter lim="800000"/>
            <a:headEnd/>
            <a:tailEnd/>
          </a:ln>
        </p:spPr>
        <p:txBody>
          <a:bodyPr lIns="0" rIns="0">
            <a:spAutoFit/>
          </a:bodyPr>
          <a:lstStyle/>
          <a:p>
            <a:r>
              <a:rPr lang="en-US" sz="1800">
                <a:solidFill>
                  <a:schemeClr val="accent2"/>
                </a:solidFill>
              </a:rPr>
              <a:t>Casadevall et al. (1996)</a:t>
            </a:r>
          </a:p>
        </p:txBody>
      </p:sp>
      <p:sp>
        <p:nvSpPr>
          <p:cNvPr id="167940" name="Text Box 4"/>
          <p:cNvSpPr txBox="1">
            <a:spLocks noChangeArrowheads="1"/>
          </p:cNvSpPr>
          <p:nvPr/>
        </p:nvSpPr>
        <p:spPr bwMode="auto">
          <a:xfrm>
            <a:off x="3200400" y="5334000"/>
            <a:ext cx="1600200" cy="396875"/>
          </a:xfrm>
          <a:prstGeom prst="rect">
            <a:avLst/>
          </a:prstGeom>
          <a:noFill/>
          <a:ln w="9525">
            <a:noFill/>
            <a:miter lim="800000"/>
            <a:headEnd/>
            <a:tailEnd/>
          </a:ln>
        </p:spPr>
        <p:txBody>
          <a:bodyPr>
            <a:spAutoFit/>
          </a:bodyPr>
          <a:lstStyle/>
          <a:p>
            <a:r>
              <a:rPr lang="en-US" b="1" i="1">
                <a:latin typeface="Times New Roman" pitchFamily="18" charset="0"/>
              </a:rPr>
              <a:t>Bataan</a:t>
            </a:r>
          </a:p>
        </p:txBody>
      </p:sp>
    </p:spTree>
  </p:cSld>
  <p:clrMapOvr>
    <a:masterClrMapping/>
  </p:clrMapOvr>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descr="ClarkCars"/>
          <p:cNvPicPr>
            <a:picLocks noChangeAspect="1" noChangeArrowheads="1"/>
          </p:cNvPicPr>
          <p:nvPr/>
        </p:nvPicPr>
        <p:blipFill>
          <a:blip r:embed="rId3" cstate="print"/>
          <a:srcRect/>
          <a:stretch>
            <a:fillRect/>
          </a:stretch>
        </p:blipFill>
        <p:spPr bwMode="auto">
          <a:xfrm>
            <a:off x="1828800" y="1752600"/>
            <a:ext cx="5257800" cy="4637088"/>
          </a:xfrm>
          <a:prstGeom prst="rect">
            <a:avLst/>
          </a:prstGeom>
          <a:noFill/>
          <a:ln w="9525">
            <a:noFill/>
            <a:miter lim="800000"/>
            <a:headEnd/>
            <a:tailEnd/>
          </a:ln>
        </p:spPr>
      </p:pic>
      <p:sp>
        <p:nvSpPr>
          <p:cNvPr id="168963" name="Text Box 3"/>
          <p:cNvSpPr txBox="1">
            <a:spLocks noChangeArrowheads="1"/>
          </p:cNvSpPr>
          <p:nvPr/>
        </p:nvSpPr>
        <p:spPr bwMode="auto">
          <a:xfrm>
            <a:off x="152400" y="762000"/>
            <a:ext cx="6096000" cy="822325"/>
          </a:xfrm>
          <a:prstGeom prst="rect">
            <a:avLst/>
          </a:prstGeom>
          <a:noFill/>
          <a:ln w="9525">
            <a:noFill/>
            <a:miter lim="800000"/>
            <a:headEnd/>
            <a:tailEnd/>
          </a:ln>
        </p:spPr>
        <p:txBody>
          <a:bodyPr>
            <a:spAutoFit/>
          </a:bodyPr>
          <a:lstStyle/>
          <a:p>
            <a:pPr>
              <a:spcBef>
                <a:spcPct val="0"/>
              </a:spcBef>
            </a:pPr>
            <a:r>
              <a:rPr lang="en-US" sz="2400" b="1">
                <a:solidFill>
                  <a:schemeClr val="accent2"/>
                </a:solidFill>
              </a:rPr>
              <a:t>After Pinatubo, Clark Air Force Base 25 km from volcano</a:t>
            </a:r>
            <a:endParaRPr lang="en-US" sz="2400" b="1">
              <a:solidFill>
                <a:srgbClr val="9900CC"/>
              </a:solidFill>
            </a:endParaRPr>
          </a:p>
        </p:txBody>
      </p:sp>
      <p:sp>
        <p:nvSpPr>
          <p:cNvPr id="168964" name="Text Box 4"/>
          <p:cNvSpPr txBox="1">
            <a:spLocks noChangeArrowheads="1"/>
          </p:cNvSpPr>
          <p:nvPr/>
        </p:nvSpPr>
        <p:spPr bwMode="auto">
          <a:xfrm>
            <a:off x="1905000" y="6477000"/>
            <a:ext cx="4572000" cy="336550"/>
          </a:xfrm>
          <a:prstGeom prst="rect">
            <a:avLst/>
          </a:prstGeom>
          <a:noFill/>
          <a:ln w="9525">
            <a:noFill/>
            <a:miter lim="800000"/>
            <a:headEnd/>
            <a:tailEnd/>
          </a:ln>
        </p:spPr>
        <p:txBody>
          <a:bodyPr>
            <a:spAutoFit/>
          </a:bodyPr>
          <a:lstStyle/>
          <a:p>
            <a:r>
              <a:rPr lang="en-US" sz="1600">
                <a:solidFill>
                  <a:schemeClr val="bg1"/>
                </a:solidFill>
              </a:rPr>
              <a:t>Photo by R. P. Hoblitt, June 15, 1991</a:t>
            </a:r>
          </a:p>
        </p:txBody>
      </p:sp>
    </p:spTree>
  </p:cSld>
  <p:clrMapOvr>
    <a:masterClrMapping/>
  </p:clrMapOvr>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ext Box 2"/>
          <p:cNvSpPr txBox="1">
            <a:spLocks noChangeArrowheads="1"/>
          </p:cNvSpPr>
          <p:nvPr/>
        </p:nvSpPr>
        <p:spPr bwMode="auto">
          <a:xfrm>
            <a:off x="152400" y="742950"/>
            <a:ext cx="6096000" cy="822325"/>
          </a:xfrm>
          <a:prstGeom prst="rect">
            <a:avLst/>
          </a:prstGeom>
          <a:noFill/>
          <a:ln w="9525">
            <a:noFill/>
            <a:miter lim="800000"/>
            <a:headEnd/>
            <a:tailEnd/>
          </a:ln>
        </p:spPr>
        <p:txBody>
          <a:bodyPr>
            <a:spAutoFit/>
          </a:bodyPr>
          <a:lstStyle/>
          <a:p>
            <a:pPr>
              <a:spcBef>
                <a:spcPct val="0"/>
              </a:spcBef>
            </a:pPr>
            <a:r>
              <a:rPr lang="en-US" sz="2400" b="1">
                <a:solidFill>
                  <a:schemeClr val="accent2"/>
                </a:solidFill>
              </a:rPr>
              <a:t>After Pinatubo, Cubi Point Naval Air Station, 40 km from volcano</a:t>
            </a:r>
          </a:p>
        </p:txBody>
      </p:sp>
      <p:pic>
        <p:nvPicPr>
          <p:cNvPr id="169987" name="Picture 3" descr="pinplane"/>
          <p:cNvPicPr>
            <a:picLocks noChangeAspect="1" noChangeArrowheads="1"/>
          </p:cNvPicPr>
          <p:nvPr/>
        </p:nvPicPr>
        <p:blipFill>
          <a:blip r:embed="rId3" cstate="print"/>
          <a:srcRect l="2000" t="20694" r="999" b="7056"/>
          <a:stretch>
            <a:fillRect/>
          </a:stretch>
        </p:blipFill>
        <p:spPr bwMode="auto">
          <a:xfrm>
            <a:off x="76200" y="1720850"/>
            <a:ext cx="8991600" cy="4451350"/>
          </a:xfrm>
          <a:prstGeom prst="rect">
            <a:avLst/>
          </a:prstGeom>
          <a:noFill/>
          <a:ln w="9525">
            <a:noFill/>
            <a:miter lim="800000"/>
            <a:headEnd/>
            <a:tailEnd/>
          </a:ln>
        </p:spPr>
      </p:pic>
      <p:sp>
        <p:nvSpPr>
          <p:cNvPr id="169988" name="Text Box 4"/>
          <p:cNvSpPr txBox="1">
            <a:spLocks noChangeArrowheads="1"/>
          </p:cNvSpPr>
          <p:nvPr/>
        </p:nvSpPr>
        <p:spPr bwMode="auto">
          <a:xfrm>
            <a:off x="2590800" y="6400800"/>
            <a:ext cx="3276600" cy="304800"/>
          </a:xfrm>
          <a:prstGeom prst="rect">
            <a:avLst/>
          </a:prstGeom>
          <a:noFill/>
          <a:ln w="9525">
            <a:noFill/>
            <a:miter lim="800000"/>
            <a:headEnd/>
            <a:tailEnd/>
          </a:ln>
        </p:spPr>
        <p:txBody>
          <a:bodyPr>
            <a:spAutoFit/>
          </a:bodyPr>
          <a:lstStyle/>
          <a:p>
            <a:r>
              <a:rPr lang="en-US" sz="1400">
                <a:solidFill>
                  <a:schemeClr val="bg1"/>
                </a:solidFill>
              </a:rPr>
              <a:t>U.S. Navy photograph by R. L. Rieger</a:t>
            </a:r>
          </a:p>
        </p:txBody>
      </p:sp>
    </p:spTree>
  </p:cSld>
  <p:clrMapOvr>
    <a:masterClrMapping/>
  </p:clrMapOvr>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ext Box 2"/>
          <p:cNvSpPr txBox="1">
            <a:spLocks noChangeArrowheads="1"/>
          </p:cNvSpPr>
          <p:nvPr/>
        </p:nvSpPr>
        <p:spPr bwMode="auto">
          <a:xfrm>
            <a:off x="152400" y="762000"/>
            <a:ext cx="6096000" cy="822325"/>
          </a:xfrm>
          <a:prstGeom prst="rect">
            <a:avLst/>
          </a:prstGeom>
          <a:noFill/>
          <a:ln w="9525">
            <a:noFill/>
            <a:miter lim="800000"/>
            <a:headEnd/>
            <a:tailEnd/>
          </a:ln>
        </p:spPr>
        <p:txBody>
          <a:bodyPr>
            <a:spAutoFit/>
          </a:bodyPr>
          <a:lstStyle/>
          <a:p>
            <a:pPr>
              <a:spcBef>
                <a:spcPct val="0"/>
              </a:spcBef>
            </a:pPr>
            <a:r>
              <a:rPr lang="en-US" sz="2400" b="1">
                <a:solidFill>
                  <a:schemeClr val="accent2"/>
                </a:solidFill>
              </a:rPr>
              <a:t>After Pinatubo, Subic Bay Naval Base 35 km from volcano</a:t>
            </a:r>
          </a:p>
        </p:txBody>
      </p:sp>
      <p:pic>
        <p:nvPicPr>
          <p:cNvPr id="171011" name="Picture 3" descr="subic2b"/>
          <p:cNvPicPr>
            <a:picLocks noChangeAspect="1" noChangeArrowheads="1"/>
          </p:cNvPicPr>
          <p:nvPr/>
        </p:nvPicPr>
        <p:blipFill>
          <a:blip r:embed="rId3" cstate="print"/>
          <a:srcRect t="10234" r="1010"/>
          <a:stretch>
            <a:fillRect/>
          </a:stretch>
        </p:blipFill>
        <p:spPr bwMode="auto">
          <a:xfrm>
            <a:off x="762000" y="1600200"/>
            <a:ext cx="7467600" cy="4562475"/>
          </a:xfrm>
          <a:prstGeom prst="rect">
            <a:avLst/>
          </a:prstGeom>
          <a:noFill/>
          <a:ln w="9525">
            <a:noFill/>
            <a:miter lim="800000"/>
            <a:headEnd/>
            <a:tailEnd/>
          </a:ln>
        </p:spPr>
      </p:pic>
      <p:sp>
        <p:nvSpPr>
          <p:cNvPr id="171012" name="Text Box 4"/>
          <p:cNvSpPr txBox="1">
            <a:spLocks noChangeArrowheads="1"/>
          </p:cNvSpPr>
          <p:nvPr/>
        </p:nvSpPr>
        <p:spPr bwMode="auto">
          <a:xfrm>
            <a:off x="2438400" y="6324600"/>
            <a:ext cx="4114800" cy="304800"/>
          </a:xfrm>
          <a:prstGeom prst="rect">
            <a:avLst/>
          </a:prstGeom>
          <a:noFill/>
          <a:ln w="9525">
            <a:noFill/>
            <a:miter lim="800000"/>
            <a:headEnd/>
            <a:tailEnd/>
          </a:ln>
        </p:spPr>
        <p:txBody>
          <a:bodyPr>
            <a:spAutoFit/>
          </a:bodyPr>
          <a:lstStyle/>
          <a:p>
            <a:r>
              <a:rPr lang="en-US" sz="1400">
                <a:solidFill>
                  <a:schemeClr val="bg1"/>
                </a:solidFill>
              </a:rPr>
              <a:t>Photo by Tom Grzelak</a:t>
            </a:r>
          </a:p>
        </p:txBody>
      </p:sp>
    </p:spTree>
  </p:cSld>
  <p:clrMapOvr>
    <a:masterClrMapping/>
  </p:clrMapOvr>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ext Box 2"/>
          <p:cNvSpPr txBox="1">
            <a:spLocks noChangeArrowheads="1"/>
          </p:cNvSpPr>
          <p:nvPr/>
        </p:nvSpPr>
        <p:spPr bwMode="auto">
          <a:xfrm>
            <a:off x="0" y="762000"/>
            <a:ext cx="7010400" cy="822325"/>
          </a:xfrm>
          <a:prstGeom prst="rect">
            <a:avLst/>
          </a:prstGeom>
          <a:noFill/>
          <a:ln w="9525">
            <a:noFill/>
            <a:miter lim="800000"/>
            <a:headEnd/>
            <a:tailEnd/>
          </a:ln>
        </p:spPr>
        <p:txBody>
          <a:bodyPr>
            <a:spAutoFit/>
          </a:bodyPr>
          <a:lstStyle/>
          <a:p>
            <a:r>
              <a:rPr lang="en-US" sz="2400" b="1">
                <a:solidFill>
                  <a:schemeClr val="accent2"/>
                </a:solidFill>
              </a:rPr>
              <a:t>Cubi Point Naval Air Station, June 15, 1991</a:t>
            </a:r>
            <a:endParaRPr lang="en-US" sz="2400">
              <a:solidFill>
                <a:schemeClr val="accent2"/>
              </a:solidFill>
            </a:endParaRPr>
          </a:p>
          <a:p>
            <a:pPr>
              <a:spcBef>
                <a:spcPct val="0"/>
              </a:spcBef>
            </a:pPr>
            <a:r>
              <a:rPr lang="en-US" sz="2400" b="1">
                <a:solidFill>
                  <a:schemeClr val="accent2"/>
                </a:solidFill>
              </a:rPr>
              <a:t>40 km from volcano</a:t>
            </a:r>
            <a:endParaRPr lang="en-US" sz="2400">
              <a:solidFill>
                <a:schemeClr val="accent2"/>
              </a:solidFill>
            </a:endParaRPr>
          </a:p>
        </p:txBody>
      </p:sp>
      <p:grpSp>
        <p:nvGrpSpPr>
          <p:cNvPr id="172035" name="Group 3"/>
          <p:cNvGrpSpPr>
            <a:grpSpLocks/>
          </p:cNvGrpSpPr>
          <p:nvPr/>
        </p:nvGrpSpPr>
        <p:grpSpPr bwMode="auto">
          <a:xfrm>
            <a:off x="0" y="1828800"/>
            <a:ext cx="8839200" cy="4257675"/>
            <a:chOff x="0" y="1152"/>
            <a:chExt cx="5568" cy="2682"/>
          </a:xfrm>
        </p:grpSpPr>
        <p:sp>
          <p:nvSpPr>
            <p:cNvPr id="172037" name="Rectangle 4"/>
            <p:cNvSpPr>
              <a:spLocks noChangeArrowheads="1"/>
            </p:cNvSpPr>
            <p:nvPr/>
          </p:nvSpPr>
          <p:spPr bwMode="auto">
            <a:xfrm>
              <a:off x="5136" y="1152"/>
              <a:ext cx="432" cy="2682"/>
            </a:xfrm>
            <a:prstGeom prst="rect">
              <a:avLst/>
            </a:prstGeom>
            <a:solidFill>
              <a:schemeClr val="bg1"/>
            </a:solidFill>
            <a:ln w="9525">
              <a:noFill/>
              <a:miter lim="800000"/>
              <a:headEnd/>
              <a:tailEnd/>
            </a:ln>
          </p:spPr>
          <p:txBody>
            <a:bodyPr anchor="ctr">
              <a:spAutoFit/>
            </a:bodyPr>
            <a:lstStyle/>
            <a:p>
              <a:endParaRPr lang="en-US"/>
            </a:p>
          </p:txBody>
        </p:sp>
        <p:pic>
          <p:nvPicPr>
            <p:cNvPr id="172038" name="Picture 5" descr="PinatuboDiurnalCycle"/>
            <p:cNvPicPr>
              <a:picLocks noChangeAspect="1" noChangeArrowheads="1"/>
            </p:cNvPicPr>
            <p:nvPr/>
          </p:nvPicPr>
          <p:blipFill>
            <a:blip r:embed="rId3" cstate="print"/>
            <a:srcRect/>
            <a:stretch>
              <a:fillRect/>
            </a:stretch>
          </p:blipFill>
          <p:spPr bwMode="auto">
            <a:xfrm>
              <a:off x="0" y="1152"/>
              <a:ext cx="5268" cy="2682"/>
            </a:xfrm>
            <a:prstGeom prst="rect">
              <a:avLst/>
            </a:prstGeom>
            <a:noFill/>
            <a:ln w="9525">
              <a:noFill/>
              <a:miter lim="800000"/>
              <a:headEnd/>
              <a:tailEnd/>
            </a:ln>
          </p:spPr>
        </p:pic>
        <p:sp>
          <p:nvSpPr>
            <p:cNvPr id="172039" name="Text Box 6"/>
            <p:cNvSpPr txBox="1">
              <a:spLocks noChangeArrowheads="1"/>
            </p:cNvSpPr>
            <p:nvPr/>
          </p:nvSpPr>
          <p:spPr bwMode="auto">
            <a:xfrm>
              <a:off x="5232" y="2760"/>
              <a:ext cx="336" cy="192"/>
            </a:xfrm>
            <a:prstGeom prst="rect">
              <a:avLst/>
            </a:prstGeom>
            <a:noFill/>
            <a:ln w="9525">
              <a:noFill/>
              <a:miter lim="800000"/>
              <a:headEnd/>
              <a:tailEnd/>
            </a:ln>
          </p:spPr>
          <p:txBody>
            <a:bodyPr lIns="0" rIns="0">
              <a:spAutoFit/>
            </a:bodyPr>
            <a:lstStyle/>
            <a:p>
              <a:r>
                <a:rPr lang="en-US" sz="1400">
                  <a:latin typeface="Arial" pitchFamily="34" charset="0"/>
                </a:rPr>
                <a:t>25°C</a:t>
              </a:r>
            </a:p>
          </p:txBody>
        </p:sp>
        <p:sp>
          <p:nvSpPr>
            <p:cNvPr id="172040" name="Text Box 7"/>
            <p:cNvSpPr txBox="1">
              <a:spLocks noChangeArrowheads="1"/>
            </p:cNvSpPr>
            <p:nvPr/>
          </p:nvSpPr>
          <p:spPr bwMode="auto">
            <a:xfrm>
              <a:off x="5232" y="1302"/>
              <a:ext cx="336" cy="192"/>
            </a:xfrm>
            <a:prstGeom prst="rect">
              <a:avLst/>
            </a:prstGeom>
            <a:noFill/>
            <a:ln w="9525">
              <a:noFill/>
              <a:miter lim="800000"/>
              <a:headEnd/>
              <a:tailEnd/>
            </a:ln>
          </p:spPr>
          <p:txBody>
            <a:bodyPr lIns="0" rIns="0">
              <a:spAutoFit/>
            </a:bodyPr>
            <a:lstStyle/>
            <a:p>
              <a:r>
                <a:rPr lang="en-US" sz="1400">
                  <a:latin typeface="Arial" pitchFamily="34" charset="0"/>
                </a:rPr>
                <a:t>30°C</a:t>
              </a:r>
            </a:p>
          </p:txBody>
        </p:sp>
        <p:sp>
          <p:nvSpPr>
            <p:cNvPr id="172041" name="Line 8"/>
            <p:cNvSpPr>
              <a:spLocks noChangeShapeType="1"/>
            </p:cNvSpPr>
            <p:nvPr/>
          </p:nvSpPr>
          <p:spPr bwMode="auto">
            <a:xfrm>
              <a:off x="5136" y="1404"/>
              <a:ext cx="96" cy="0"/>
            </a:xfrm>
            <a:prstGeom prst="line">
              <a:avLst/>
            </a:prstGeom>
            <a:noFill/>
            <a:ln w="19050">
              <a:solidFill>
                <a:schemeClr val="tx1"/>
              </a:solidFill>
              <a:round/>
              <a:headEnd/>
              <a:tailEnd/>
            </a:ln>
          </p:spPr>
          <p:txBody>
            <a:bodyPr wrap="none" anchor="ctr">
              <a:spAutoFit/>
            </a:bodyPr>
            <a:lstStyle/>
            <a:p>
              <a:endParaRPr lang="en-US"/>
            </a:p>
          </p:txBody>
        </p:sp>
      </p:grpSp>
      <p:sp>
        <p:nvSpPr>
          <p:cNvPr id="172036" name="Text Box 9"/>
          <p:cNvSpPr txBox="1">
            <a:spLocks noChangeArrowheads="1"/>
          </p:cNvSpPr>
          <p:nvPr/>
        </p:nvSpPr>
        <p:spPr bwMode="auto">
          <a:xfrm>
            <a:off x="2667000" y="6248400"/>
            <a:ext cx="3886200" cy="457200"/>
          </a:xfrm>
          <a:prstGeom prst="rect">
            <a:avLst/>
          </a:prstGeom>
          <a:noFill/>
          <a:ln w="9525">
            <a:noFill/>
            <a:miter lim="800000"/>
            <a:headEnd/>
            <a:tailEnd/>
          </a:ln>
        </p:spPr>
        <p:txBody>
          <a:bodyPr>
            <a:spAutoFit/>
          </a:bodyPr>
          <a:lstStyle/>
          <a:p>
            <a:r>
              <a:rPr lang="en-US" sz="2400">
                <a:solidFill>
                  <a:schemeClr val="bg1"/>
                </a:solidFill>
              </a:rPr>
              <a:t>Oswalt et al. (1996)</a:t>
            </a:r>
          </a:p>
        </p:txBody>
      </p:sp>
    </p:spTree>
  </p:cSld>
  <p:clrMapOvr>
    <a:masterClrMapping/>
  </p:clrMapOvr>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4" descr="SimkinFatalities"/>
          <p:cNvPicPr>
            <a:picLocks noChangeAspect="1" noChangeArrowheads="1"/>
          </p:cNvPicPr>
          <p:nvPr/>
        </p:nvPicPr>
        <p:blipFill>
          <a:blip r:embed="rId3" cstate="print">
            <a:lum contrast="14000"/>
          </a:blip>
          <a:srcRect/>
          <a:stretch>
            <a:fillRect/>
          </a:stretch>
        </p:blipFill>
        <p:spPr bwMode="auto">
          <a:xfrm>
            <a:off x="990600" y="1752600"/>
            <a:ext cx="7467600" cy="4330700"/>
          </a:xfrm>
          <a:prstGeom prst="rect">
            <a:avLst/>
          </a:prstGeom>
          <a:noFill/>
          <a:ln w="9525">
            <a:noFill/>
            <a:miter lim="800000"/>
            <a:headEnd/>
            <a:tailEnd/>
          </a:ln>
        </p:spPr>
      </p:pic>
      <p:grpSp>
        <p:nvGrpSpPr>
          <p:cNvPr id="2" name="Group 20"/>
          <p:cNvGrpSpPr>
            <a:grpSpLocks/>
          </p:cNvGrpSpPr>
          <p:nvPr/>
        </p:nvGrpSpPr>
        <p:grpSpPr bwMode="auto">
          <a:xfrm>
            <a:off x="533400" y="2971800"/>
            <a:ext cx="8153400" cy="3195638"/>
            <a:chOff x="384" y="1912"/>
            <a:chExt cx="5136" cy="2013"/>
          </a:xfrm>
        </p:grpSpPr>
        <p:sp>
          <p:nvSpPr>
            <p:cNvPr id="173073" name="Text Box 21"/>
            <p:cNvSpPr txBox="1">
              <a:spLocks noChangeArrowheads="1"/>
            </p:cNvSpPr>
            <p:nvPr/>
          </p:nvSpPr>
          <p:spPr bwMode="auto">
            <a:xfrm>
              <a:off x="384" y="2471"/>
              <a:ext cx="5136" cy="1454"/>
            </a:xfrm>
            <a:prstGeom prst="rect">
              <a:avLst/>
            </a:prstGeom>
            <a:solidFill>
              <a:schemeClr val="bg1"/>
            </a:solidFill>
            <a:ln w="9525">
              <a:noFill/>
              <a:miter lim="800000"/>
              <a:headEnd/>
              <a:tailEnd/>
            </a:ln>
          </p:spPr>
          <p:txBody>
            <a:bodyPr>
              <a:spAutoFit/>
            </a:bodyPr>
            <a:lstStyle/>
            <a:p>
              <a:pPr marL="457200" indent="-457200" algn="l">
                <a:lnSpc>
                  <a:spcPct val="110000"/>
                </a:lnSpc>
              </a:pPr>
              <a:r>
                <a:rPr lang="en-US" sz="2400" dirty="0" smtClean="0"/>
                <a:t>The </a:t>
              </a:r>
              <a:r>
                <a:rPr lang="en-US" sz="2400" b="1" dirty="0">
                  <a:solidFill>
                    <a:schemeClr val="accent2"/>
                  </a:solidFill>
                </a:rPr>
                <a:t>1783 Laki eruption</a:t>
              </a:r>
              <a:r>
                <a:rPr lang="en-US" sz="2400" dirty="0"/>
                <a:t> killed 75% of all the livestock and 24% of all the people on Iceland</a:t>
              </a:r>
              <a:r>
                <a:rPr lang="en-US" sz="2400" dirty="0" smtClean="0"/>
                <a:t>.</a:t>
              </a:r>
            </a:p>
            <a:p>
              <a:pPr algn="l">
                <a:lnSpc>
                  <a:spcPct val="110000"/>
                </a:lnSpc>
              </a:pPr>
              <a:r>
                <a:rPr lang="en-US" sz="2400" dirty="0" smtClean="0">
                  <a:solidFill>
                    <a:srgbClr val="C00000"/>
                  </a:solidFill>
                </a:rPr>
                <a:t>In addition, famine in Africa, India, China, and Japan killed 6,000,000 people, almost 1% of global population, making this </a:t>
              </a:r>
              <a:r>
                <a:rPr lang="en-US" sz="2400" b="1" dirty="0" smtClean="0">
                  <a:solidFill>
                    <a:srgbClr val="C00000"/>
                  </a:solidFill>
                </a:rPr>
                <a:t>the most deadly eruption in history</a:t>
              </a:r>
              <a:r>
                <a:rPr lang="en-US" sz="2400" dirty="0" smtClean="0">
                  <a:solidFill>
                    <a:srgbClr val="C00000"/>
                  </a:solidFill>
                </a:rPr>
                <a:t>.</a:t>
              </a:r>
              <a:endParaRPr lang="en-US" sz="2400" dirty="0">
                <a:solidFill>
                  <a:srgbClr val="C00000"/>
                </a:solidFill>
              </a:endParaRPr>
            </a:p>
          </p:txBody>
        </p:sp>
        <p:sp>
          <p:nvSpPr>
            <p:cNvPr id="173074" name="Rectangle 22"/>
            <p:cNvSpPr>
              <a:spLocks noChangeArrowheads="1"/>
            </p:cNvSpPr>
            <p:nvPr/>
          </p:nvSpPr>
          <p:spPr bwMode="auto">
            <a:xfrm>
              <a:off x="3936" y="1912"/>
              <a:ext cx="516" cy="152"/>
            </a:xfrm>
            <a:prstGeom prst="rect">
              <a:avLst/>
            </a:prstGeom>
            <a:noFill/>
            <a:ln w="28575">
              <a:solidFill>
                <a:schemeClr val="tx1"/>
              </a:solidFill>
              <a:miter lim="800000"/>
              <a:headEnd/>
              <a:tailEnd/>
            </a:ln>
          </p:spPr>
          <p:txBody>
            <a:bodyPr anchor="ctr">
              <a:spAutoFit/>
            </a:bodyPr>
            <a:lstStyle/>
            <a:p>
              <a:endParaRPr lang="en-US"/>
            </a:p>
          </p:txBody>
        </p:sp>
      </p:grpSp>
      <p:sp>
        <p:nvSpPr>
          <p:cNvPr id="173059" name="Text Box 2"/>
          <p:cNvSpPr txBox="1">
            <a:spLocks noChangeArrowheads="1"/>
          </p:cNvSpPr>
          <p:nvPr/>
        </p:nvSpPr>
        <p:spPr bwMode="auto">
          <a:xfrm>
            <a:off x="990600" y="762000"/>
            <a:ext cx="3200400" cy="457200"/>
          </a:xfrm>
          <a:prstGeom prst="rect">
            <a:avLst/>
          </a:prstGeom>
          <a:noFill/>
          <a:ln w="9525">
            <a:noFill/>
            <a:miter lim="800000"/>
            <a:headEnd/>
            <a:tailEnd/>
          </a:ln>
        </p:spPr>
        <p:txBody>
          <a:bodyPr>
            <a:spAutoFit/>
          </a:bodyPr>
          <a:lstStyle/>
          <a:p>
            <a:r>
              <a:rPr lang="en-US" sz="2400" b="1" dirty="0">
                <a:solidFill>
                  <a:schemeClr val="accent2"/>
                </a:solidFill>
              </a:rPr>
              <a:t>Volcano Fatalities</a:t>
            </a:r>
            <a:endParaRPr lang="en-US" sz="2400" b="1" dirty="0">
              <a:solidFill>
                <a:srgbClr val="9900CC"/>
              </a:solidFill>
            </a:endParaRPr>
          </a:p>
        </p:txBody>
      </p:sp>
      <p:sp>
        <p:nvSpPr>
          <p:cNvPr id="173061" name="Text Box 6"/>
          <p:cNvSpPr txBox="1">
            <a:spLocks noChangeArrowheads="1"/>
          </p:cNvSpPr>
          <p:nvPr/>
        </p:nvSpPr>
        <p:spPr bwMode="auto">
          <a:xfrm>
            <a:off x="2286000" y="6286500"/>
            <a:ext cx="3962400" cy="457200"/>
          </a:xfrm>
          <a:prstGeom prst="rect">
            <a:avLst/>
          </a:prstGeom>
          <a:noFill/>
          <a:ln w="9525">
            <a:noFill/>
            <a:miter lim="800000"/>
            <a:headEnd/>
            <a:tailEnd/>
          </a:ln>
        </p:spPr>
        <p:txBody>
          <a:bodyPr>
            <a:spAutoFit/>
          </a:bodyPr>
          <a:lstStyle/>
          <a:p>
            <a:r>
              <a:rPr lang="en-US" sz="2400" b="1">
                <a:solidFill>
                  <a:schemeClr val="bg1"/>
                </a:solidFill>
              </a:rPr>
              <a:t>Simkin </a:t>
            </a:r>
            <a:r>
              <a:rPr lang="en-US" sz="2400" b="1" i="1">
                <a:solidFill>
                  <a:schemeClr val="bg1"/>
                </a:solidFill>
              </a:rPr>
              <a:t>et al.</a:t>
            </a:r>
            <a:r>
              <a:rPr lang="en-US" sz="2400" b="1">
                <a:solidFill>
                  <a:schemeClr val="bg1"/>
                </a:solidFill>
              </a:rPr>
              <a:t> (2001)</a:t>
            </a:r>
          </a:p>
        </p:txBody>
      </p:sp>
      <p:grpSp>
        <p:nvGrpSpPr>
          <p:cNvPr id="3" name="Group 15"/>
          <p:cNvGrpSpPr>
            <a:grpSpLocks/>
          </p:cNvGrpSpPr>
          <p:nvPr/>
        </p:nvGrpSpPr>
        <p:grpSpPr bwMode="auto">
          <a:xfrm>
            <a:off x="609600" y="1905000"/>
            <a:ext cx="8153400" cy="4159250"/>
            <a:chOff x="384" y="1200"/>
            <a:chExt cx="5136" cy="2620"/>
          </a:xfrm>
        </p:grpSpPr>
        <p:sp>
          <p:nvSpPr>
            <p:cNvPr id="173069" name="Text Box 16"/>
            <p:cNvSpPr txBox="1">
              <a:spLocks noChangeArrowheads="1"/>
            </p:cNvSpPr>
            <p:nvPr/>
          </p:nvSpPr>
          <p:spPr bwMode="auto">
            <a:xfrm>
              <a:off x="384" y="2496"/>
              <a:ext cx="5136" cy="1324"/>
            </a:xfrm>
            <a:prstGeom prst="rect">
              <a:avLst/>
            </a:prstGeom>
            <a:solidFill>
              <a:schemeClr val="bg1"/>
            </a:solidFill>
            <a:ln w="9525">
              <a:noFill/>
              <a:miter lim="800000"/>
              <a:headEnd/>
              <a:tailEnd/>
            </a:ln>
          </p:spPr>
          <p:txBody>
            <a:bodyPr>
              <a:spAutoFit/>
            </a:bodyPr>
            <a:lstStyle/>
            <a:p>
              <a:pPr marL="461963" indent="-461963" algn="l"/>
              <a:r>
                <a:rPr lang="en-US" sz="2400" b="1"/>
                <a:t>The most deadly eruptions of the 20th century</a:t>
              </a:r>
              <a:r>
                <a:rPr lang="en-US" sz="2400"/>
                <a:t> were the </a:t>
              </a:r>
              <a:r>
                <a:rPr lang="en-US" sz="2400" b="1">
                  <a:solidFill>
                    <a:schemeClr val="accent2"/>
                  </a:solidFill>
                </a:rPr>
                <a:t>1902 Pelée eruption</a:t>
              </a:r>
              <a:r>
                <a:rPr lang="en-US" sz="2400"/>
                <a:t> on Martinique, which killed 29,000 and the </a:t>
              </a:r>
              <a:r>
                <a:rPr lang="en-US" sz="2400" b="1">
                  <a:solidFill>
                    <a:schemeClr val="accent2"/>
                  </a:solidFill>
                </a:rPr>
                <a:t>1985 Nevado del Ruiz eruption</a:t>
              </a:r>
              <a:r>
                <a:rPr lang="en-US" sz="2400"/>
                <a:t>, which killed &gt;23,000 from mud flows (lahars) from the melted ice cap on the top of the volcano.</a:t>
              </a:r>
            </a:p>
            <a:p>
              <a:pPr marL="461963" indent="-461963" algn="l"/>
              <a:endParaRPr lang="en-US" sz="800"/>
            </a:p>
          </p:txBody>
        </p:sp>
        <p:grpSp>
          <p:nvGrpSpPr>
            <p:cNvPr id="4" name="Group 17"/>
            <p:cNvGrpSpPr>
              <a:grpSpLocks/>
            </p:cNvGrpSpPr>
            <p:nvPr/>
          </p:nvGrpSpPr>
          <p:grpSpPr bwMode="auto">
            <a:xfrm>
              <a:off x="4308" y="1200"/>
              <a:ext cx="876" cy="313"/>
              <a:chOff x="4308" y="1200"/>
              <a:chExt cx="876" cy="313"/>
            </a:xfrm>
          </p:grpSpPr>
          <p:sp>
            <p:nvSpPr>
              <p:cNvPr id="173071" name="Rectangle 18"/>
              <p:cNvSpPr>
                <a:spLocks noChangeArrowheads="1"/>
              </p:cNvSpPr>
              <p:nvPr/>
            </p:nvSpPr>
            <p:spPr bwMode="auto">
              <a:xfrm>
                <a:off x="4656" y="1200"/>
                <a:ext cx="528" cy="181"/>
              </a:xfrm>
              <a:prstGeom prst="rect">
                <a:avLst/>
              </a:prstGeom>
              <a:noFill/>
              <a:ln w="28575">
                <a:solidFill>
                  <a:schemeClr val="tx1"/>
                </a:solidFill>
                <a:miter lim="800000"/>
                <a:headEnd/>
                <a:tailEnd/>
              </a:ln>
            </p:spPr>
            <p:txBody>
              <a:bodyPr anchor="ctr">
                <a:spAutoFit/>
              </a:bodyPr>
              <a:lstStyle/>
              <a:p>
                <a:endParaRPr lang="en-US"/>
              </a:p>
            </p:txBody>
          </p:sp>
          <p:sp>
            <p:nvSpPr>
              <p:cNvPr id="173072" name="Rectangle 19"/>
              <p:cNvSpPr>
                <a:spLocks noChangeArrowheads="1"/>
              </p:cNvSpPr>
              <p:nvPr/>
            </p:nvSpPr>
            <p:spPr bwMode="auto">
              <a:xfrm>
                <a:off x="4308" y="1348"/>
                <a:ext cx="572" cy="165"/>
              </a:xfrm>
              <a:prstGeom prst="rect">
                <a:avLst/>
              </a:prstGeom>
              <a:noFill/>
              <a:ln w="28575">
                <a:solidFill>
                  <a:schemeClr val="tx1"/>
                </a:solidFill>
                <a:miter lim="800000"/>
                <a:headEnd/>
                <a:tailEnd/>
              </a:ln>
            </p:spPr>
            <p:txBody>
              <a:bodyPr anchor="ctr">
                <a:spAutoFit/>
              </a:bodyPr>
              <a:lstStyle/>
              <a:p>
                <a:endParaRPr lang="en-US"/>
              </a:p>
            </p:txBody>
          </p:sp>
        </p:grpSp>
      </p:grpSp>
      <p:grpSp>
        <p:nvGrpSpPr>
          <p:cNvPr id="5" name="Group 23"/>
          <p:cNvGrpSpPr>
            <a:grpSpLocks/>
          </p:cNvGrpSpPr>
          <p:nvPr/>
        </p:nvGrpSpPr>
        <p:grpSpPr bwMode="auto">
          <a:xfrm>
            <a:off x="609600" y="2667000"/>
            <a:ext cx="8153400" cy="3603626"/>
            <a:chOff x="384" y="1680"/>
            <a:chExt cx="5136" cy="2270"/>
          </a:xfrm>
        </p:grpSpPr>
        <p:sp>
          <p:nvSpPr>
            <p:cNvPr id="173067" name="Rectangle 24"/>
            <p:cNvSpPr>
              <a:spLocks noChangeArrowheads="1"/>
            </p:cNvSpPr>
            <p:nvPr/>
          </p:nvSpPr>
          <p:spPr bwMode="auto">
            <a:xfrm>
              <a:off x="4512" y="1680"/>
              <a:ext cx="660" cy="312"/>
            </a:xfrm>
            <a:prstGeom prst="rect">
              <a:avLst/>
            </a:prstGeom>
            <a:noFill/>
            <a:ln w="28575">
              <a:solidFill>
                <a:schemeClr val="tx1"/>
              </a:solidFill>
              <a:miter lim="800000"/>
              <a:headEnd/>
              <a:tailEnd/>
            </a:ln>
          </p:spPr>
          <p:txBody>
            <a:bodyPr anchor="ctr">
              <a:spAutoFit/>
            </a:bodyPr>
            <a:lstStyle/>
            <a:p>
              <a:endParaRPr lang="en-US"/>
            </a:p>
          </p:txBody>
        </p:sp>
        <p:sp>
          <p:nvSpPr>
            <p:cNvPr id="173068" name="Text Box 25"/>
            <p:cNvSpPr txBox="1">
              <a:spLocks noChangeArrowheads="1"/>
            </p:cNvSpPr>
            <p:nvPr/>
          </p:nvSpPr>
          <p:spPr bwMode="auto">
            <a:xfrm>
              <a:off x="384" y="2496"/>
              <a:ext cx="5136" cy="1454"/>
            </a:xfrm>
            <a:prstGeom prst="rect">
              <a:avLst/>
            </a:prstGeom>
            <a:solidFill>
              <a:schemeClr val="bg1"/>
            </a:solidFill>
            <a:ln w="9525">
              <a:noFill/>
              <a:miter lim="800000"/>
              <a:headEnd/>
              <a:tailEnd/>
            </a:ln>
          </p:spPr>
          <p:txBody>
            <a:bodyPr>
              <a:spAutoFit/>
            </a:bodyPr>
            <a:lstStyle/>
            <a:p>
              <a:pPr algn="l" defTabSz="461963">
                <a:spcBef>
                  <a:spcPts val="0"/>
                </a:spcBef>
              </a:pPr>
              <a:r>
                <a:rPr lang="en-US" sz="2400" dirty="0" smtClean="0">
                  <a:solidFill>
                    <a:srgbClr val="C00000"/>
                  </a:solidFill>
                </a:rPr>
                <a:t>In addition, the </a:t>
              </a:r>
              <a:r>
                <a:rPr lang="en-US" sz="2400" dirty="0">
                  <a:solidFill>
                    <a:srgbClr val="C00000"/>
                  </a:solidFill>
                </a:rPr>
                <a:t>1816 typhus epidemic in Ireland spread to England and Scotland, killing 65,000.  Bad harvests in India produced a cholera epidemic, which spread to Asia and </a:t>
              </a:r>
              <a:r>
                <a:rPr lang="en-US" sz="2400" dirty="0" smtClean="0">
                  <a:solidFill>
                    <a:srgbClr val="C00000"/>
                  </a:solidFill>
                </a:rPr>
                <a:t>Europe, the great </a:t>
              </a:r>
              <a:r>
                <a:rPr lang="en-US" sz="2400" dirty="0">
                  <a:solidFill>
                    <a:srgbClr val="C00000"/>
                  </a:solidFill>
                </a:rPr>
                <a:t>cholera pandemic of the </a:t>
              </a:r>
              <a:r>
                <a:rPr lang="en-US" sz="2400" dirty="0" smtClean="0">
                  <a:solidFill>
                    <a:srgbClr val="C00000"/>
                  </a:solidFill>
                </a:rPr>
                <a:t>century, killing &gt;100,000.</a:t>
              </a:r>
            </a:p>
            <a:p>
              <a:pPr algn="l" defTabSz="461963">
                <a:spcBef>
                  <a:spcPts val="0"/>
                </a:spcBef>
              </a:pPr>
              <a:endParaRPr lang="en-US" sz="2400" dirty="0"/>
            </a:p>
          </p:txBody>
        </p:sp>
      </p:grpSp>
      <p:grpSp>
        <p:nvGrpSpPr>
          <p:cNvPr id="6" name="Group 34"/>
          <p:cNvGrpSpPr>
            <a:grpSpLocks/>
          </p:cNvGrpSpPr>
          <p:nvPr/>
        </p:nvGrpSpPr>
        <p:grpSpPr bwMode="auto">
          <a:xfrm>
            <a:off x="533400" y="2667000"/>
            <a:ext cx="8153400" cy="3527426"/>
            <a:chOff x="336" y="1680"/>
            <a:chExt cx="5136" cy="2222"/>
          </a:xfrm>
        </p:grpSpPr>
        <p:sp>
          <p:nvSpPr>
            <p:cNvPr id="173065" name="Rectangle 35"/>
            <p:cNvSpPr>
              <a:spLocks noChangeArrowheads="1"/>
            </p:cNvSpPr>
            <p:nvPr/>
          </p:nvSpPr>
          <p:spPr bwMode="auto">
            <a:xfrm>
              <a:off x="4512" y="1680"/>
              <a:ext cx="660" cy="312"/>
            </a:xfrm>
            <a:prstGeom prst="rect">
              <a:avLst/>
            </a:prstGeom>
            <a:noFill/>
            <a:ln w="28575">
              <a:solidFill>
                <a:schemeClr val="tx1"/>
              </a:solidFill>
              <a:miter lim="800000"/>
              <a:headEnd/>
              <a:tailEnd/>
            </a:ln>
          </p:spPr>
          <p:txBody>
            <a:bodyPr anchor="ctr">
              <a:spAutoFit/>
            </a:bodyPr>
            <a:lstStyle/>
            <a:p>
              <a:endParaRPr lang="en-US"/>
            </a:p>
          </p:txBody>
        </p:sp>
        <p:sp>
          <p:nvSpPr>
            <p:cNvPr id="173066" name="Text Box 36"/>
            <p:cNvSpPr txBox="1">
              <a:spLocks noChangeArrowheads="1"/>
            </p:cNvSpPr>
            <p:nvPr/>
          </p:nvSpPr>
          <p:spPr bwMode="auto">
            <a:xfrm>
              <a:off x="336" y="2448"/>
              <a:ext cx="5136" cy="1454"/>
            </a:xfrm>
            <a:prstGeom prst="rect">
              <a:avLst/>
            </a:prstGeom>
            <a:solidFill>
              <a:schemeClr val="bg1"/>
            </a:solidFill>
            <a:ln w="9525">
              <a:noFill/>
              <a:miter lim="800000"/>
              <a:headEnd/>
              <a:tailEnd/>
            </a:ln>
          </p:spPr>
          <p:txBody>
            <a:bodyPr>
              <a:spAutoFit/>
            </a:bodyPr>
            <a:lstStyle/>
            <a:p>
              <a:pPr marL="461963" indent="-461963" algn="l" defTabSz="461963"/>
              <a:r>
                <a:rPr lang="en-US" sz="2400" dirty="0"/>
                <a:t>The </a:t>
              </a:r>
              <a:r>
                <a:rPr lang="en-US" sz="2400" b="1" dirty="0">
                  <a:solidFill>
                    <a:schemeClr val="accent2"/>
                  </a:solidFill>
                </a:rPr>
                <a:t>1815 Tambora eruption</a:t>
              </a:r>
              <a:r>
                <a:rPr lang="en-US" sz="2400" dirty="0"/>
                <a:t> killed 35% of the people on Sumbawa (48,000 in 2 years, 10,000 immediately and 38,000 from hunger and disease) and 44,000 on Lombok 160 km to the east</a:t>
              </a:r>
              <a:r>
                <a:rPr lang="en-US" sz="2400" dirty="0" smtClean="0"/>
                <a:t>.</a:t>
              </a:r>
              <a:endParaRPr lang="en-US" sz="2400" dirty="0"/>
            </a:p>
            <a:p>
              <a:pPr marL="461963" indent="-461963" algn="l" defTabSz="461963">
                <a:spcBef>
                  <a:spcPts val="0"/>
                </a:spcBef>
              </a:pPr>
              <a:endParaRPr lang="en-US" sz="2400" dirty="0" smtClean="0"/>
            </a:p>
            <a:p>
              <a:pPr marL="461963" indent="-461963" algn="l" defTabSz="461963">
                <a:spcBef>
                  <a:spcPts val="0"/>
                </a:spcBef>
              </a:pPr>
              <a:endParaRPr lang="en-US" sz="2400" dirty="0"/>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ext Box 2"/>
          <p:cNvSpPr txBox="1">
            <a:spLocks noChangeArrowheads="1"/>
          </p:cNvSpPr>
          <p:nvPr/>
        </p:nvSpPr>
        <p:spPr bwMode="auto">
          <a:xfrm>
            <a:off x="304800" y="581025"/>
            <a:ext cx="5562600" cy="1552575"/>
          </a:xfrm>
          <a:prstGeom prst="rect">
            <a:avLst/>
          </a:prstGeom>
          <a:noFill/>
          <a:ln w="9525">
            <a:noFill/>
            <a:miter lim="800000"/>
            <a:headEnd/>
            <a:tailEnd/>
          </a:ln>
        </p:spPr>
        <p:txBody>
          <a:bodyPr>
            <a:spAutoFit/>
          </a:bodyPr>
          <a:lstStyle/>
          <a:p>
            <a:r>
              <a:rPr lang="en-US" sz="2400"/>
              <a:t>Armero, Colombia, destroyed by lahar on November 13, 1985 after the Nevado del Ruiz eruption.</a:t>
            </a:r>
          </a:p>
          <a:p>
            <a:pPr>
              <a:spcBef>
                <a:spcPct val="0"/>
              </a:spcBef>
            </a:pPr>
            <a:r>
              <a:rPr lang="en-US" sz="2400"/>
              <a:t>More than 23,000 people were killed.</a:t>
            </a:r>
            <a:endParaRPr lang="en-US" sz="2400">
              <a:latin typeface="Times New Roman" pitchFamily="18" charset="0"/>
            </a:endParaRPr>
          </a:p>
        </p:txBody>
      </p:sp>
      <p:pic>
        <p:nvPicPr>
          <p:cNvPr id="174083" name="Picture 3" descr="RuizArmero_aerial"/>
          <p:cNvPicPr>
            <a:picLocks noChangeAspect="1" noChangeArrowheads="1"/>
          </p:cNvPicPr>
          <p:nvPr/>
        </p:nvPicPr>
        <p:blipFill>
          <a:blip r:embed="rId3" cstate="print"/>
          <a:srcRect/>
          <a:stretch>
            <a:fillRect/>
          </a:stretch>
        </p:blipFill>
        <p:spPr bwMode="auto">
          <a:xfrm>
            <a:off x="1295400" y="2133600"/>
            <a:ext cx="6019800" cy="43322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381000" y="838200"/>
            <a:ext cx="5105400" cy="946150"/>
          </a:xfrm>
          <a:prstGeom prst="rect">
            <a:avLst/>
          </a:prstGeom>
          <a:noFill/>
          <a:ln w="9525">
            <a:noFill/>
            <a:miter lim="800000"/>
            <a:headEnd/>
            <a:tailEnd/>
          </a:ln>
        </p:spPr>
        <p:txBody>
          <a:bodyPr>
            <a:spAutoFit/>
          </a:bodyPr>
          <a:lstStyle/>
          <a:p>
            <a:r>
              <a:rPr lang="en-US" sz="2800" b="1">
                <a:solidFill>
                  <a:schemeClr val="accent2"/>
                </a:solidFill>
              </a:rPr>
              <a:t>Volcanoes produced the atmosphere and the oceans</a:t>
            </a:r>
            <a:endParaRPr lang="en-US" sz="2400"/>
          </a:p>
        </p:txBody>
      </p:sp>
      <p:grpSp>
        <p:nvGrpSpPr>
          <p:cNvPr id="2" name="Group 14"/>
          <p:cNvGrpSpPr>
            <a:grpSpLocks/>
          </p:cNvGrpSpPr>
          <p:nvPr/>
        </p:nvGrpSpPr>
        <p:grpSpPr bwMode="auto">
          <a:xfrm>
            <a:off x="0" y="2149475"/>
            <a:ext cx="1905000" cy="3184525"/>
            <a:chOff x="0" y="1354"/>
            <a:chExt cx="1200" cy="2006"/>
          </a:xfrm>
        </p:grpSpPr>
        <p:sp>
          <p:nvSpPr>
            <p:cNvPr id="36880" name="Text Box 3"/>
            <p:cNvSpPr txBox="1">
              <a:spLocks noChangeArrowheads="1"/>
            </p:cNvSpPr>
            <p:nvPr/>
          </p:nvSpPr>
          <p:spPr bwMode="auto">
            <a:xfrm>
              <a:off x="336" y="1957"/>
              <a:ext cx="624" cy="1403"/>
            </a:xfrm>
            <a:prstGeom prst="rect">
              <a:avLst/>
            </a:prstGeom>
            <a:noFill/>
            <a:ln w="9525">
              <a:noFill/>
              <a:miter lim="800000"/>
              <a:headEnd/>
              <a:tailEnd/>
            </a:ln>
          </p:spPr>
          <p:txBody>
            <a:bodyPr>
              <a:spAutoFit/>
            </a:bodyPr>
            <a:lstStyle/>
            <a:p>
              <a:pPr>
                <a:spcBef>
                  <a:spcPct val="0"/>
                </a:spcBef>
              </a:pPr>
              <a:r>
                <a:rPr lang="en-US" sz="2800" b="1"/>
                <a:t>N</a:t>
              </a:r>
              <a:r>
                <a:rPr lang="en-US" sz="2800" b="1" baseline="-25000"/>
                <a:t>2</a:t>
              </a:r>
              <a:endParaRPr lang="en-US" sz="2800" b="1"/>
            </a:p>
            <a:p>
              <a:pPr>
                <a:spcBef>
                  <a:spcPct val="0"/>
                </a:spcBef>
              </a:pPr>
              <a:endParaRPr lang="en-US" sz="2800" b="1"/>
            </a:p>
            <a:p>
              <a:pPr>
                <a:spcBef>
                  <a:spcPct val="0"/>
                </a:spcBef>
              </a:pPr>
              <a:r>
                <a:rPr lang="en-US" sz="2800" b="1"/>
                <a:t>CO</a:t>
              </a:r>
              <a:r>
                <a:rPr lang="en-US" sz="2800" b="1" baseline="-25000"/>
                <a:t>2</a:t>
              </a:r>
              <a:endParaRPr lang="en-US" sz="2800" b="1"/>
            </a:p>
            <a:p>
              <a:pPr>
                <a:spcBef>
                  <a:spcPct val="0"/>
                </a:spcBef>
              </a:pPr>
              <a:endParaRPr lang="en-US" sz="2800" b="1"/>
            </a:p>
            <a:p>
              <a:pPr>
                <a:spcBef>
                  <a:spcPct val="0"/>
                </a:spcBef>
              </a:pPr>
              <a:r>
                <a:rPr lang="en-US" sz="2800" b="1"/>
                <a:t>H</a:t>
              </a:r>
              <a:r>
                <a:rPr lang="en-US" sz="2800" b="1" baseline="-25000"/>
                <a:t>2</a:t>
              </a:r>
              <a:r>
                <a:rPr lang="en-US" sz="2800" b="1">
                  <a:solidFill>
                    <a:srgbClr val="008000"/>
                  </a:solidFill>
                </a:rPr>
                <a:t>O</a:t>
              </a:r>
              <a:r>
                <a:rPr lang="en-US" sz="2800" b="1">
                  <a:latin typeface="Times New Roman" pitchFamily="18" charset="0"/>
                </a:rPr>
                <a:t> </a:t>
              </a:r>
              <a:endParaRPr lang="en-US" sz="2800" b="1"/>
            </a:p>
          </p:txBody>
        </p:sp>
        <p:sp>
          <p:nvSpPr>
            <p:cNvPr id="36881" name="Text Box 11"/>
            <p:cNvSpPr txBox="1">
              <a:spLocks noChangeArrowheads="1"/>
            </p:cNvSpPr>
            <p:nvPr/>
          </p:nvSpPr>
          <p:spPr bwMode="auto">
            <a:xfrm>
              <a:off x="0" y="1354"/>
              <a:ext cx="1200" cy="518"/>
            </a:xfrm>
            <a:prstGeom prst="rect">
              <a:avLst/>
            </a:prstGeom>
            <a:noFill/>
            <a:ln w="9525">
              <a:noFill/>
              <a:miter lim="800000"/>
              <a:headEnd/>
              <a:tailEnd/>
            </a:ln>
          </p:spPr>
          <p:txBody>
            <a:bodyPr>
              <a:spAutoFit/>
            </a:bodyPr>
            <a:lstStyle/>
            <a:p>
              <a:r>
                <a:rPr lang="en-US" sz="2400" b="1"/>
                <a:t>Volcanic </a:t>
              </a:r>
              <a:r>
                <a:rPr lang="en-US" sz="2400" b="1" u="sng"/>
                <a:t>emissions</a:t>
              </a:r>
              <a:endParaRPr lang="en-US" sz="2400"/>
            </a:p>
          </p:txBody>
        </p:sp>
      </p:grpSp>
      <p:grpSp>
        <p:nvGrpSpPr>
          <p:cNvPr id="3" name="Group 16"/>
          <p:cNvGrpSpPr>
            <a:grpSpLocks/>
          </p:cNvGrpSpPr>
          <p:nvPr/>
        </p:nvGrpSpPr>
        <p:grpSpPr bwMode="auto">
          <a:xfrm>
            <a:off x="4800600" y="3106738"/>
            <a:ext cx="4191000" cy="2227262"/>
            <a:chOff x="3024" y="1957"/>
            <a:chExt cx="2640" cy="1403"/>
          </a:xfrm>
        </p:grpSpPr>
        <p:sp>
          <p:nvSpPr>
            <p:cNvPr id="36874" name="Text Box 5"/>
            <p:cNvSpPr txBox="1">
              <a:spLocks noChangeArrowheads="1"/>
            </p:cNvSpPr>
            <p:nvPr/>
          </p:nvSpPr>
          <p:spPr bwMode="auto">
            <a:xfrm>
              <a:off x="3408" y="1957"/>
              <a:ext cx="912" cy="1403"/>
            </a:xfrm>
            <a:prstGeom prst="rect">
              <a:avLst/>
            </a:prstGeom>
            <a:noFill/>
            <a:ln w="9525">
              <a:noFill/>
              <a:miter lim="800000"/>
              <a:headEnd/>
              <a:tailEnd/>
            </a:ln>
          </p:spPr>
          <p:txBody>
            <a:bodyPr>
              <a:spAutoFit/>
            </a:bodyPr>
            <a:lstStyle/>
            <a:p>
              <a:pPr>
                <a:spcBef>
                  <a:spcPct val="0"/>
                </a:spcBef>
              </a:pPr>
              <a:r>
                <a:rPr lang="en-US" sz="2800" b="1">
                  <a:solidFill>
                    <a:srgbClr val="008000"/>
                  </a:solidFill>
                </a:rPr>
                <a:t>N</a:t>
              </a:r>
              <a:r>
                <a:rPr lang="en-US" sz="2800" b="1" baseline="-25000">
                  <a:solidFill>
                    <a:srgbClr val="008000"/>
                  </a:solidFill>
                </a:rPr>
                <a:t>2</a:t>
              </a:r>
              <a:endParaRPr lang="en-US" sz="2800" b="1">
                <a:solidFill>
                  <a:srgbClr val="008000"/>
                </a:solidFill>
              </a:endParaRPr>
            </a:p>
            <a:p>
              <a:pPr>
                <a:spcBef>
                  <a:spcPct val="0"/>
                </a:spcBef>
              </a:pPr>
              <a:endParaRPr lang="en-US" sz="2800" b="1">
                <a:solidFill>
                  <a:srgbClr val="008000"/>
                </a:solidFill>
              </a:endParaRPr>
            </a:p>
            <a:p>
              <a:pPr>
                <a:spcBef>
                  <a:spcPct val="0"/>
                </a:spcBef>
              </a:pPr>
              <a:r>
                <a:rPr lang="en-US" sz="2800" b="1">
                  <a:solidFill>
                    <a:srgbClr val="008000"/>
                  </a:solidFill>
                </a:rPr>
                <a:t>O</a:t>
              </a:r>
              <a:r>
                <a:rPr lang="en-US" sz="2800" b="1" baseline="-25000">
                  <a:solidFill>
                    <a:srgbClr val="008000"/>
                  </a:solidFill>
                </a:rPr>
                <a:t>2</a:t>
              </a:r>
              <a:endParaRPr lang="en-US" sz="2800" b="1">
                <a:solidFill>
                  <a:srgbClr val="008000"/>
                </a:solidFill>
              </a:endParaRPr>
            </a:p>
            <a:p>
              <a:pPr>
                <a:spcBef>
                  <a:spcPct val="0"/>
                </a:spcBef>
              </a:pPr>
              <a:endParaRPr lang="en-US" sz="2800" b="1">
                <a:solidFill>
                  <a:srgbClr val="008000"/>
                </a:solidFill>
              </a:endParaRPr>
            </a:p>
            <a:p>
              <a:pPr>
                <a:spcBef>
                  <a:spcPct val="0"/>
                </a:spcBef>
              </a:pPr>
              <a:r>
                <a:rPr lang="en-US" sz="2800" b="1">
                  <a:solidFill>
                    <a:srgbClr val="008000"/>
                  </a:solidFill>
                </a:rPr>
                <a:t>oceans</a:t>
              </a:r>
              <a:r>
                <a:rPr lang="en-US" sz="2400">
                  <a:latin typeface="Times New Roman" pitchFamily="18" charset="0"/>
                </a:rPr>
                <a:t> </a:t>
              </a:r>
              <a:endParaRPr lang="en-US" sz="2400"/>
            </a:p>
          </p:txBody>
        </p:sp>
        <p:grpSp>
          <p:nvGrpSpPr>
            <p:cNvPr id="36875" name="Group 9"/>
            <p:cNvGrpSpPr>
              <a:grpSpLocks/>
            </p:cNvGrpSpPr>
            <p:nvPr/>
          </p:nvGrpSpPr>
          <p:grpSpPr bwMode="auto">
            <a:xfrm>
              <a:off x="3024" y="2685"/>
              <a:ext cx="384" cy="528"/>
              <a:chOff x="3552" y="2496"/>
              <a:chExt cx="384" cy="528"/>
            </a:xfrm>
          </p:grpSpPr>
          <p:sp>
            <p:nvSpPr>
              <p:cNvPr id="36878" name="Line 6"/>
              <p:cNvSpPr>
                <a:spLocks noChangeShapeType="1"/>
              </p:cNvSpPr>
              <p:nvPr/>
            </p:nvSpPr>
            <p:spPr bwMode="auto">
              <a:xfrm>
                <a:off x="3552" y="2496"/>
                <a:ext cx="384" cy="0"/>
              </a:xfrm>
              <a:prstGeom prst="line">
                <a:avLst/>
              </a:prstGeom>
              <a:noFill/>
              <a:ln w="28575">
                <a:solidFill>
                  <a:schemeClr val="accent2"/>
                </a:solidFill>
                <a:round/>
                <a:headEnd/>
                <a:tailEnd type="triangle" w="med" len="med"/>
              </a:ln>
            </p:spPr>
            <p:txBody>
              <a:bodyPr wrap="none" anchor="ctr">
                <a:spAutoFit/>
              </a:bodyPr>
              <a:lstStyle/>
              <a:p>
                <a:endParaRPr lang="en-US"/>
              </a:p>
            </p:txBody>
          </p:sp>
          <p:sp>
            <p:nvSpPr>
              <p:cNvPr id="36879" name="Line 7"/>
              <p:cNvSpPr>
                <a:spLocks noChangeShapeType="1"/>
              </p:cNvSpPr>
              <p:nvPr/>
            </p:nvSpPr>
            <p:spPr bwMode="auto">
              <a:xfrm>
                <a:off x="3552" y="3024"/>
                <a:ext cx="384" cy="0"/>
              </a:xfrm>
              <a:prstGeom prst="line">
                <a:avLst/>
              </a:prstGeom>
              <a:noFill/>
              <a:ln w="28575">
                <a:solidFill>
                  <a:schemeClr val="accent2"/>
                </a:solidFill>
                <a:round/>
                <a:headEnd/>
                <a:tailEnd type="triangle" w="med" len="med"/>
              </a:ln>
            </p:spPr>
            <p:txBody>
              <a:bodyPr wrap="none" anchor="ctr">
                <a:spAutoFit/>
              </a:bodyPr>
              <a:lstStyle/>
              <a:p>
                <a:endParaRPr lang="en-US"/>
              </a:p>
            </p:txBody>
          </p:sp>
        </p:grpSp>
        <p:sp>
          <p:nvSpPr>
            <p:cNvPr id="36876" name="Text Box 12"/>
            <p:cNvSpPr txBox="1">
              <a:spLocks noChangeArrowheads="1"/>
            </p:cNvSpPr>
            <p:nvPr/>
          </p:nvSpPr>
          <p:spPr bwMode="auto">
            <a:xfrm>
              <a:off x="4224" y="2250"/>
              <a:ext cx="1440" cy="596"/>
            </a:xfrm>
            <a:prstGeom prst="rect">
              <a:avLst/>
            </a:prstGeom>
            <a:noFill/>
            <a:ln w="9525">
              <a:noFill/>
              <a:miter lim="800000"/>
              <a:headEnd/>
              <a:tailEnd/>
            </a:ln>
          </p:spPr>
          <p:txBody>
            <a:bodyPr>
              <a:spAutoFit/>
            </a:bodyPr>
            <a:lstStyle/>
            <a:p>
              <a:r>
                <a:rPr lang="en-US" sz="2800" b="1">
                  <a:solidFill>
                    <a:srgbClr val="008000"/>
                  </a:solidFill>
                </a:rPr>
                <a:t>99% of atmosphere</a:t>
              </a:r>
              <a:endParaRPr lang="en-US" sz="2800">
                <a:solidFill>
                  <a:srgbClr val="00CC00"/>
                </a:solidFill>
              </a:endParaRPr>
            </a:p>
          </p:txBody>
        </p:sp>
        <p:sp>
          <p:nvSpPr>
            <p:cNvPr id="36877" name="AutoShape 13"/>
            <p:cNvSpPr>
              <a:spLocks/>
            </p:cNvSpPr>
            <p:nvPr/>
          </p:nvSpPr>
          <p:spPr bwMode="auto">
            <a:xfrm>
              <a:off x="4176" y="2080"/>
              <a:ext cx="240" cy="624"/>
            </a:xfrm>
            <a:prstGeom prst="rightBrace">
              <a:avLst>
                <a:gd name="adj1" fmla="val 39169"/>
                <a:gd name="adj2" fmla="val 51282"/>
              </a:avLst>
            </a:prstGeom>
            <a:noFill/>
            <a:ln w="38100">
              <a:solidFill>
                <a:schemeClr val="tx1"/>
              </a:solidFill>
              <a:round/>
              <a:headEnd/>
              <a:tailEnd/>
            </a:ln>
          </p:spPr>
          <p:txBody>
            <a:bodyPr wrap="none" anchor="ctr">
              <a:spAutoFit/>
            </a:bodyPr>
            <a:lstStyle/>
            <a:p>
              <a:endParaRPr lang="en-US"/>
            </a:p>
          </p:txBody>
        </p:sp>
      </p:grpSp>
      <p:grpSp>
        <p:nvGrpSpPr>
          <p:cNvPr id="5" name="Group 20"/>
          <p:cNvGrpSpPr>
            <a:grpSpLocks/>
          </p:cNvGrpSpPr>
          <p:nvPr/>
        </p:nvGrpSpPr>
        <p:grpSpPr bwMode="auto">
          <a:xfrm>
            <a:off x="1447800" y="3106738"/>
            <a:ext cx="3276600" cy="2227262"/>
            <a:chOff x="912" y="1957"/>
            <a:chExt cx="2064" cy="1403"/>
          </a:xfrm>
        </p:grpSpPr>
        <p:sp>
          <p:nvSpPr>
            <p:cNvPr id="36870" name="Text Box 4"/>
            <p:cNvSpPr txBox="1">
              <a:spLocks noChangeArrowheads="1"/>
            </p:cNvSpPr>
            <p:nvPr/>
          </p:nvSpPr>
          <p:spPr bwMode="auto">
            <a:xfrm>
              <a:off x="1248" y="1957"/>
              <a:ext cx="1728" cy="1403"/>
            </a:xfrm>
            <a:prstGeom prst="rect">
              <a:avLst/>
            </a:prstGeom>
            <a:noFill/>
            <a:ln w="9525">
              <a:noFill/>
              <a:miter lim="800000"/>
              <a:headEnd/>
              <a:tailEnd/>
            </a:ln>
          </p:spPr>
          <p:txBody>
            <a:bodyPr>
              <a:spAutoFit/>
            </a:bodyPr>
            <a:lstStyle/>
            <a:p>
              <a:pPr>
                <a:spcBef>
                  <a:spcPct val="0"/>
                </a:spcBef>
              </a:pPr>
              <a:r>
                <a:rPr lang="en-US" sz="2800" b="1">
                  <a:solidFill>
                    <a:schemeClr val="accent2"/>
                  </a:solidFill>
                </a:rPr>
                <a:t>remains</a:t>
              </a:r>
            </a:p>
            <a:p>
              <a:pPr algn="just">
                <a:spcBef>
                  <a:spcPct val="0"/>
                </a:spcBef>
              </a:pPr>
              <a:endParaRPr lang="en-US" sz="2800" b="1">
                <a:solidFill>
                  <a:schemeClr val="accent2"/>
                </a:solidFill>
              </a:endParaRPr>
            </a:p>
            <a:p>
              <a:pPr>
                <a:spcBef>
                  <a:spcPct val="0"/>
                </a:spcBef>
              </a:pPr>
              <a:r>
                <a:rPr lang="en-US" sz="2800" b="1">
                  <a:solidFill>
                    <a:schemeClr val="accent2"/>
                  </a:solidFill>
                </a:rPr>
                <a:t>photosynthesis </a:t>
              </a:r>
            </a:p>
            <a:p>
              <a:pPr algn="just">
                <a:spcBef>
                  <a:spcPct val="0"/>
                </a:spcBef>
              </a:pPr>
              <a:endParaRPr lang="en-US" sz="2800" b="1">
                <a:solidFill>
                  <a:schemeClr val="accent2"/>
                </a:solidFill>
              </a:endParaRPr>
            </a:p>
            <a:p>
              <a:pPr>
                <a:spcBef>
                  <a:spcPct val="0"/>
                </a:spcBef>
              </a:pPr>
              <a:r>
                <a:rPr lang="en-US" sz="2800" b="1">
                  <a:solidFill>
                    <a:schemeClr val="accent2"/>
                  </a:solidFill>
                </a:rPr>
                <a:t>condensation</a:t>
              </a:r>
              <a:endParaRPr lang="en-US" sz="2400">
                <a:solidFill>
                  <a:schemeClr val="accent2"/>
                </a:solidFill>
              </a:endParaRPr>
            </a:p>
          </p:txBody>
        </p:sp>
        <p:sp>
          <p:nvSpPr>
            <p:cNvPr id="36871" name="Line 17"/>
            <p:cNvSpPr>
              <a:spLocks noChangeShapeType="1"/>
            </p:cNvSpPr>
            <p:nvPr/>
          </p:nvSpPr>
          <p:spPr bwMode="auto">
            <a:xfrm flipV="1">
              <a:off x="912" y="2832"/>
              <a:ext cx="336" cy="336"/>
            </a:xfrm>
            <a:prstGeom prst="line">
              <a:avLst/>
            </a:prstGeom>
            <a:noFill/>
            <a:ln w="28575">
              <a:solidFill>
                <a:schemeClr val="tx1"/>
              </a:solidFill>
              <a:round/>
              <a:headEnd/>
              <a:tailEnd type="triangle" w="med" len="med"/>
            </a:ln>
          </p:spPr>
          <p:txBody>
            <a:bodyPr anchor="ctr">
              <a:spAutoFit/>
            </a:bodyPr>
            <a:lstStyle/>
            <a:p>
              <a:endParaRPr lang="en-US"/>
            </a:p>
          </p:txBody>
        </p:sp>
        <p:sp>
          <p:nvSpPr>
            <p:cNvPr id="36872" name="Line 18"/>
            <p:cNvSpPr>
              <a:spLocks noChangeShapeType="1"/>
            </p:cNvSpPr>
            <p:nvPr/>
          </p:nvSpPr>
          <p:spPr bwMode="auto">
            <a:xfrm flipV="1">
              <a:off x="960" y="3216"/>
              <a:ext cx="336" cy="0"/>
            </a:xfrm>
            <a:prstGeom prst="line">
              <a:avLst/>
            </a:prstGeom>
            <a:noFill/>
            <a:ln w="28575">
              <a:solidFill>
                <a:schemeClr val="tx1"/>
              </a:solidFill>
              <a:round/>
              <a:headEnd/>
              <a:tailEnd type="triangle" w="med" len="med"/>
            </a:ln>
          </p:spPr>
          <p:txBody>
            <a:bodyPr anchor="ctr">
              <a:spAutoFit/>
            </a:bodyPr>
            <a:lstStyle/>
            <a:p>
              <a:endParaRPr lang="en-US"/>
            </a:p>
          </p:txBody>
        </p:sp>
        <p:sp>
          <p:nvSpPr>
            <p:cNvPr id="36873" name="Line 19"/>
            <p:cNvSpPr>
              <a:spLocks noChangeShapeType="1"/>
            </p:cNvSpPr>
            <p:nvPr/>
          </p:nvSpPr>
          <p:spPr bwMode="auto">
            <a:xfrm flipV="1">
              <a:off x="912" y="2688"/>
              <a:ext cx="336" cy="0"/>
            </a:xfrm>
            <a:prstGeom prst="line">
              <a:avLst/>
            </a:prstGeom>
            <a:noFill/>
            <a:ln w="28575">
              <a:solidFill>
                <a:schemeClr val="tx1"/>
              </a:solidFill>
              <a:round/>
              <a:headEnd/>
              <a:tailEnd type="triangle" w="med" len="med"/>
            </a:ln>
          </p:spPr>
          <p:txBody>
            <a:bodyPr anchor="ctr">
              <a:spAutoFit/>
            </a:bodyP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ext Box 2"/>
          <p:cNvSpPr txBox="1">
            <a:spLocks noChangeArrowheads="1"/>
          </p:cNvSpPr>
          <p:nvPr/>
        </p:nvSpPr>
        <p:spPr bwMode="auto">
          <a:xfrm>
            <a:off x="381000" y="1971675"/>
            <a:ext cx="8610600" cy="3743325"/>
          </a:xfrm>
          <a:prstGeom prst="rect">
            <a:avLst/>
          </a:prstGeom>
          <a:noFill/>
          <a:ln w="9525">
            <a:noFill/>
            <a:miter lim="800000"/>
            <a:headEnd/>
            <a:tailEnd/>
          </a:ln>
        </p:spPr>
        <p:txBody>
          <a:bodyPr>
            <a:spAutoFit/>
          </a:bodyPr>
          <a:lstStyle/>
          <a:p>
            <a:pPr marL="227013" indent="-227013" algn="l">
              <a:buFontTx/>
              <a:buChar char="•"/>
            </a:pPr>
            <a:r>
              <a:rPr lang="en-US" sz="2400"/>
              <a:t>The timing and amplitude of future global warming depend on the sensitivity of the climate system.</a:t>
            </a:r>
          </a:p>
          <a:p>
            <a:pPr marL="227013" indent="-227013" algn="l">
              <a:buFontTx/>
              <a:buChar char="•"/>
            </a:pPr>
            <a:r>
              <a:rPr lang="en-US" sz="2400"/>
              <a:t>The impacts of global warming depend on the response of various natural and human systems to climate changes.</a:t>
            </a:r>
          </a:p>
          <a:p>
            <a:pPr marL="227013" indent="-227013" algn="l">
              <a:buFontTx/>
              <a:buChar char="•"/>
            </a:pPr>
            <a:r>
              <a:rPr lang="en-US" sz="2400"/>
              <a:t>Pinatubo was a short, but large, perturbation to the climate system.  While we cannot use it to test long-term processes, such as changes in the thermohaline circulation, we can take advantage of it to examine some short time-scale feedback processes and impacts.</a:t>
            </a:r>
          </a:p>
        </p:txBody>
      </p:sp>
      <p:sp>
        <p:nvSpPr>
          <p:cNvPr id="175107" name="Text Box 3"/>
          <p:cNvSpPr txBox="1">
            <a:spLocks noChangeArrowheads="1"/>
          </p:cNvSpPr>
          <p:nvPr/>
        </p:nvSpPr>
        <p:spPr bwMode="auto">
          <a:xfrm>
            <a:off x="457200" y="685800"/>
            <a:ext cx="5867400" cy="822325"/>
          </a:xfrm>
          <a:prstGeom prst="rect">
            <a:avLst/>
          </a:prstGeom>
          <a:noFill/>
          <a:ln w="9525">
            <a:noFill/>
            <a:miter lim="800000"/>
            <a:headEnd/>
            <a:tailEnd/>
          </a:ln>
        </p:spPr>
        <p:txBody>
          <a:bodyPr>
            <a:spAutoFit/>
          </a:bodyPr>
          <a:lstStyle/>
          <a:p>
            <a:r>
              <a:rPr lang="en-US" sz="2400" b="1">
                <a:solidFill>
                  <a:schemeClr val="accent2"/>
                </a:solidFill>
              </a:rPr>
              <a:t>Using the Pinatubo eruption</a:t>
            </a:r>
            <a:br>
              <a:rPr lang="en-US" sz="2400" b="1">
                <a:solidFill>
                  <a:schemeClr val="accent2"/>
                </a:solidFill>
              </a:rPr>
            </a:br>
            <a:r>
              <a:rPr lang="en-US" sz="2400" b="1">
                <a:solidFill>
                  <a:schemeClr val="accent2"/>
                </a:solidFill>
              </a:rPr>
              <a:t>to test climate feedback mechanisms</a:t>
            </a:r>
          </a:p>
        </p:txBody>
      </p:sp>
    </p:spTree>
  </p:cSld>
  <p:clrMapOvr>
    <a:masterClrMapping/>
  </p:clrMapOvr>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ext Box 2"/>
          <p:cNvSpPr txBox="1">
            <a:spLocks noChangeArrowheads="1"/>
          </p:cNvSpPr>
          <p:nvPr/>
        </p:nvSpPr>
        <p:spPr bwMode="auto">
          <a:xfrm>
            <a:off x="457200" y="685800"/>
            <a:ext cx="5867400" cy="822325"/>
          </a:xfrm>
          <a:prstGeom prst="rect">
            <a:avLst/>
          </a:prstGeom>
          <a:noFill/>
          <a:ln w="9525">
            <a:noFill/>
            <a:miter lim="800000"/>
            <a:headEnd/>
            <a:tailEnd/>
          </a:ln>
        </p:spPr>
        <p:txBody>
          <a:bodyPr>
            <a:spAutoFit/>
          </a:bodyPr>
          <a:lstStyle/>
          <a:p>
            <a:r>
              <a:rPr lang="en-US" sz="2400" b="1">
                <a:solidFill>
                  <a:schemeClr val="accent2"/>
                </a:solidFill>
              </a:rPr>
              <a:t>Using the Pinatubo eruption</a:t>
            </a:r>
            <a:br>
              <a:rPr lang="en-US" sz="2400" b="1">
                <a:solidFill>
                  <a:schemeClr val="accent2"/>
                </a:solidFill>
              </a:rPr>
            </a:br>
            <a:r>
              <a:rPr lang="en-US" sz="2400" b="1">
                <a:solidFill>
                  <a:schemeClr val="accent2"/>
                </a:solidFill>
              </a:rPr>
              <a:t>to test climate feedback mechanisms</a:t>
            </a:r>
          </a:p>
        </p:txBody>
      </p:sp>
      <p:sp>
        <p:nvSpPr>
          <p:cNvPr id="378883" name="Text Box 3"/>
          <p:cNvSpPr txBox="1">
            <a:spLocks noChangeArrowheads="1"/>
          </p:cNvSpPr>
          <p:nvPr/>
        </p:nvSpPr>
        <p:spPr bwMode="auto">
          <a:xfrm>
            <a:off x="762000" y="2366963"/>
            <a:ext cx="8382000" cy="3195637"/>
          </a:xfrm>
          <a:prstGeom prst="rect">
            <a:avLst/>
          </a:prstGeom>
          <a:noFill/>
          <a:ln w="9525">
            <a:noFill/>
            <a:miter lim="800000"/>
            <a:headEnd/>
            <a:tailEnd/>
          </a:ln>
        </p:spPr>
        <p:txBody>
          <a:bodyPr>
            <a:spAutoFit/>
          </a:bodyPr>
          <a:lstStyle/>
          <a:p>
            <a:pPr marL="227013" indent="-227013" algn="l">
              <a:spcBef>
                <a:spcPct val="100000"/>
              </a:spcBef>
              <a:buFontTx/>
              <a:buChar char="•"/>
            </a:pPr>
            <a:r>
              <a:rPr lang="en-US" sz="2400" b="1"/>
              <a:t>Carbon cycle feedbacks</a:t>
            </a:r>
          </a:p>
          <a:p>
            <a:pPr marL="227013" indent="-227013" algn="l">
              <a:spcBef>
                <a:spcPct val="100000"/>
              </a:spcBef>
              <a:buFontTx/>
              <a:buChar char="•"/>
            </a:pPr>
            <a:r>
              <a:rPr lang="en-US" sz="2400" b="1"/>
              <a:t>Impact of climate change on polar bears</a:t>
            </a:r>
          </a:p>
          <a:p>
            <a:pPr marL="227013" indent="-227013" algn="l">
              <a:spcBef>
                <a:spcPct val="100000"/>
              </a:spcBef>
              <a:buFontTx/>
              <a:buChar char="•"/>
            </a:pPr>
            <a:r>
              <a:rPr lang="en-US" sz="2400" b="1"/>
              <a:t>Water vapor feedback</a:t>
            </a:r>
          </a:p>
          <a:p>
            <a:pPr marL="227013" indent="-227013" algn="l">
              <a:spcBef>
                <a:spcPct val="100000"/>
              </a:spcBef>
              <a:buFontTx/>
              <a:buChar char="•"/>
            </a:pPr>
            <a:r>
              <a:rPr lang="en-US" sz="2400" b="1"/>
              <a:t>Arctic Oscillation response to climate change</a:t>
            </a:r>
          </a:p>
          <a:p>
            <a:pPr marL="227013" indent="-227013" algn="l"/>
            <a:endParaRPr lang="en-US" sz="2400" b="1"/>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788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7888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7888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7888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7154" name="Text Box 2"/>
          <p:cNvSpPr txBox="1">
            <a:spLocks noChangeArrowheads="1"/>
          </p:cNvSpPr>
          <p:nvPr/>
        </p:nvSpPr>
        <p:spPr bwMode="auto">
          <a:xfrm>
            <a:off x="533400" y="2362200"/>
            <a:ext cx="7848600" cy="2530475"/>
          </a:xfrm>
          <a:prstGeom prst="rect">
            <a:avLst/>
          </a:prstGeom>
          <a:noFill/>
          <a:ln w="9525">
            <a:noFill/>
            <a:miter lim="800000"/>
            <a:headEnd/>
            <a:tailEnd/>
          </a:ln>
        </p:spPr>
        <p:txBody>
          <a:bodyPr>
            <a:spAutoFit/>
          </a:bodyPr>
          <a:lstStyle/>
          <a:p>
            <a:r>
              <a:rPr lang="en-US" sz="8000">
                <a:solidFill>
                  <a:schemeClr val="accent2"/>
                </a:solidFill>
              </a:rPr>
              <a:t>Radiative Effects</a:t>
            </a:r>
            <a:endParaRPr lang="en-US" sz="6000">
              <a:solidFill>
                <a:schemeClr val="accent2"/>
              </a:solidFill>
            </a:endParaRPr>
          </a:p>
        </p:txBody>
      </p:sp>
    </p:spTree>
  </p:cSld>
  <p:clrMapOvr>
    <a:masterClrMapping/>
  </p:clrMapOvr>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5" descr="maunaloa"/>
          <p:cNvPicPr>
            <a:picLocks noChangeAspect="1" noChangeArrowheads="1"/>
          </p:cNvPicPr>
          <p:nvPr/>
        </p:nvPicPr>
        <p:blipFill>
          <a:blip r:embed="rId3" cstate="print"/>
          <a:srcRect l="18835" r="13069" b="2086"/>
          <a:stretch>
            <a:fillRect/>
          </a:stretch>
        </p:blipFill>
        <p:spPr bwMode="auto">
          <a:xfrm>
            <a:off x="152400" y="2060575"/>
            <a:ext cx="3733800" cy="3578225"/>
          </a:xfrm>
          <a:prstGeom prst="rect">
            <a:avLst/>
          </a:prstGeom>
          <a:noFill/>
          <a:ln w="9525">
            <a:noFill/>
            <a:miter lim="800000"/>
            <a:headEnd/>
            <a:tailEnd/>
          </a:ln>
        </p:spPr>
      </p:pic>
      <p:pic>
        <p:nvPicPr>
          <p:cNvPr id="178179" name="Picture 3" descr="pinatubo"/>
          <p:cNvPicPr>
            <a:picLocks noChangeAspect="1" noChangeArrowheads="1"/>
          </p:cNvPicPr>
          <p:nvPr/>
        </p:nvPicPr>
        <p:blipFill>
          <a:blip r:embed="rId4" cstate="print"/>
          <a:srcRect b="3053"/>
          <a:stretch>
            <a:fillRect/>
          </a:stretch>
        </p:blipFill>
        <p:spPr bwMode="auto">
          <a:xfrm>
            <a:off x="3962400" y="2209800"/>
            <a:ext cx="5029200" cy="3276600"/>
          </a:xfrm>
          <a:prstGeom prst="rect">
            <a:avLst/>
          </a:prstGeom>
          <a:noFill/>
          <a:ln w="9525">
            <a:noFill/>
            <a:miter lim="800000"/>
            <a:headEnd/>
            <a:tailEnd/>
          </a:ln>
        </p:spPr>
      </p:pic>
      <p:sp>
        <p:nvSpPr>
          <p:cNvPr id="178180" name="Text Box 6"/>
          <p:cNvSpPr txBox="1">
            <a:spLocks noChangeArrowheads="1"/>
          </p:cNvSpPr>
          <p:nvPr/>
        </p:nvSpPr>
        <p:spPr bwMode="auto">
          <a:xfrm>
            <a:off x="1066800" y="762000"/>
            <a:ext cx="4572000" cy="822325"/>
          </a:xfrm>
          <a:prstGeom prst="rect">
            <a:avLst/>
          </a:prstGeom>
          <a:noFill/>
          <a:ln w="9525">
            <a:noFill/>
            <a:miter lim="800000"/>
            <a:headEnd/>
            <a:tailEnd/>
          </a:ln>
        </p:spPr>
        <p:txBody>
          <a:bodyPr>
            <a:spAutoFit/>
          </a:bodyPr>
          <a:lstStyle/>
          <a:p>
            <a:r>
              <a:rPr lang="en-US" sz="2400" b="1">
                <a:solidFill>
                  <a:schemeClr val="accent2"/>
                </a:solidFill>
              </a:rPr>
              <a:t>Diffuse Radiation from Pinatubo Makes a White Sky</a:t>
            </a:r>
            <a:endParaRPr lang="en-US" sz="2400"/>
          </a:p>
        </p:txBody>
      </p:sp>
      <p:sp>
        <p:nvSpPr>
          <p:cNvPr id="178181" name="Text Box 7"/>
          <p:cNvSpPr txBox="1">
            <a:spLocks noChangeArrowheads="1"/>
          </p:cNvSpPr>
          <p:nvPr/>
        </p:nvSpPr>
        <p:spPr bwMode="auto">
          <a:xfrm>
            <a:off x="1676400" y="5943600"/>
            <a:ext cx="4876800" cy="274638"/>
          </a:xfrm>
          <a:prstGeom prst="rect">
            <a:avLst/>
          </a:prstGeom>
          <a:noFill/>
          <a:ln w="9525">
            <a:noFill/>
            <a:miter lim="800000"/>
            <a:headEnd/>
            <a:tailEnd/>
          </a:ln>
        </p:spPr>
        <p:txBody>
          <a:bodyPr>
            <a:spAutoFit/>
          </a:bodyPr>
          <a:lstStyle/>
          <a:p>
            <a:r>
              <a:rPr lang="en-US" sz="1200" b="1"/>
              <a:t>Photographs by Alan Robock</a:t>
            </a:r>
          </a:p>
        </p:txBody>
      </p:sp>
    </p:spTree>
  </p:cSld>
  <p:clrMapOvr>
    <a:masterClrMapping/>
  </p:clrMapOvr>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3" descr="MaunaLoaTransmissivity"/>
          <p:cNvPicPr>
            <a:picLocks noChangeAspect="1" noChangeArrowheads="1"/>
          </p:cNvPicPr>
          <p:nvPr/>
        </p:nvPicPr>
        <p:blipFill>
          <a:blip r:embed="rId3" cstate="print"/>
          <a:srcRect l="10843"/>
          <a:stretch>
            <a:fillRect/>
          </a:stretch>
        </p:blipFill>
        <p:spPr bwMode="auto">
          <a:xfrm>
            <a:off x="1295400" y="609600"/>
            <a:ext cx="6248400" cy="56070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0226" name="Group 2"/>
          <p:cNvGrpSpPr>
            <a:grpSpLocks/>
          </p:cNvGrpSpPr>
          <p:nvPr/>
        </p:nvGrpSpPr>
        <p:grpSpPr bwMode="auto">
          <a:xfrm>
            <a:off x="1219200" y="609600"/>
            <a:ext cx="6781800" cy="5529263"/>
            <a:chOff x="768" y="384"/>
            <a:chExt cx="4272" cy="3483"/>
          </a:xfrm>
        </p:grpSpPr>
        <p:pic>
          <p:nvPicPr>
            <p:cNvPr id="180246" name="Picture 3"/>
            <p:cNvPicPr>
              <a:picLocks noChangeAspect="1" noChangeArrowheads="1"/>
            </p:cNvPicPr>
            <p:nvPr/>
          </p:nvPicPr>
          <p:blipFill>
            <a:blip r:embed="rId3" cstate="print">
              <a:lum contrast="10000"/>
            </a:blip>
            <a:srcRect l="11594" t="7944" r="7246" b="6436"/>
            <a:stretch>
              <a:fillRect/>
            </a:stretch>
          </p:blipFill>
          <p:spPr bwMode="auto">
            <a:xfrm>
              <a:off x="768" y="384"/>
              <a:ext cx="4272" cy="3483"/>
            </a:xfrm>
            <a:prstGeom prst="rect">
              <a:avLst/>
            </a:prstGeom>
            <a:noFill/>
            <a:ln w="9525">
              <a:noFill/>
              <a:miter lim="800000"/>
              <a:headEnd/>
              <a:tailEnd/>
            </a:ln>
          </p:spPr>
        </p:pic>
        <p:sp>
          <p:nvSpPr>
            <p:cNvPr id="180247" name="Rectangle 4"/>
            <p:cNvSpPr>
              <a:spLocks noChangeArrowheads="1"/>
            </p:cNvSpPr>
            <p:nvPr/>
          </p:nvSpPr>
          <p:spPr bwMode="auto">
            <a:xfrm>
              <a:off x="768" y="3672"/>
              <a:ext cx="480" cy="192"/>
            </a:xfrm>
            <a:prstGeom prst="rect">
              <a:avLst/>
            </a:prstGeom>
            <a:solidFill>
              <a:schemeClr val="bg1"/>
            </a:solidFill>
            <a:ln w="9525">
              <a:noFill/>
              <a:miter lim="800000"/>
              <a:headEnd/>
              <a:tailEnd/>
            </a:ln>
          </p:spPr>
          <p:txBody>
            <a:bodyPr wrap="none" anchor="ctr">
              <a:spAutoFit/>
            </a:bodyPr>
            <a:lstStyle/>
            <a:p>
              <a:endParaRPr lang="en-US"/>
            </a:p>
          </p:txBody>
        </p:sp>
      </p:grpSp>
      <p:sp>
        <p:nvSpPr>
          <p:cNvPr id="180227" name="Text Box 5"/>
          <p:cNvSpPr txBox="1">
            <a:spLocks noChangeArrowheads="1"/>
          </p:cNvSpPr>
          <p:nvPr/>
        </p:nvSpPr>
        <p:spPr bwMode="auto">
          <a:xfrm>
            <a:off x="1676400" y="6324600"/>
            <a:ext cx="4953000" cy="304800"/>
          </a:xfrm>
          <a:prstGeom prst="rect">
            <a:avLst/>
          </a:prstGeom>
          <a:noFill/>
          <a:ln w="9525">
            <a:noFill/>
            <a:miter lim="800000"/>
            <a:headEnd/>
            <a:tailEnd/>
          </a:ln>
        </p:spPr>
        <p:txBody>
          <a:bodyPr>
            <a:spAutoFit/>
          </a:bodyPr>
          <a:lstStyle/>
          <a:p>
            <a:r>
              <a:rPr lang="en-US" sz="1400">
                <a:solidFill>
                  <a:schemeClr val="bg1"/>
                </a:solidFill>
              </a:rPr>
              <a:t>Robock (2000), Dutton and Bodhaine (2001)</a:t>
            </a:r>
          </a:p>
        </p:txBody>
      </p:sp>
      <p:grpSp>
        <p:nvGrpSpPr>
          <p:cNvPr id="3" name="Group 6"/>
          <p:cNvGrpSpPr>
            <a:grpSpLocks/>
          </p:cNvGrpSpPr>
          <p:nvPr/>
        </p:nvGrpSpPr>
        <p:grpSpPr bwMode="auto">
          <a:xfrm>
            <a:off x="1066800" y="3733800"/>
            <a:ext cx="2438400" cy="1524000"/>
            <a:chOff x="672" y="2352"/>
            <a:chExt cx="1536" cy="960"/>
          </a:xfrm>
        </p:grpSpPr>
        <p:sp>
          <p:nvSpPr>
            <p:cNvPr id="180241" name="Line 7"/>
            <p:cNvSpPr>
              <a:spLocks noChangeShapeType="1"/>
            </p:cNvSpPr>
            <p:nvPr/>
          </p:nvSpPr>
          <p:spPr bwMode="auto">
            <a:xfrm>
              <a:off x="1056" y="3307"/>
              <a:ext cx="1152" cy="0"/>
            </a:xfrm>
            <a:prstGeom prst="line">
              <a:avLst/>
            </a:prstGeom>
            <a:noFill/>
            <a:ln w="38100">
              <a:solidFill>
                <a:srgbClr val="FF0000"/>
              </a:solidFill>
              <a:round/>
              <a:headEnd/>
              <a:tailEnd/>
            </a:ln>
          </p:spPr>
          <p:txBody>
            <a:bodyPr>
              <a:spAutoFit/>
            </a:bodyPr>
            <a:lstStyle/>
            <a:p>
              <a:endParaRPr lang="en-US"/>
            </a:p>
          </p:txBody>
        </p:sp>
        <p:sp>
          <p:nvSpPr>
            <p:cNvPr id="180242" name="Line 8"/>
            <p:cNvSpPr>
              <a:spLocks noChangeShapeType="1"/>
            </p:cNvSpPr>
            <p:nvPr/>
          </p:nvSpPr>
          <p:spPr bwMode="auto">
            <a:xfrm>
              <a:off x="1056" y="2352"/>
              <a:ext cx="1152" cy="0"/>
            </a:xfrm>
            <a:prstGeom prst="line">
              <a:avLst/>
            </a:prstGeom>
            <a:noFill/>
            <a:ln w="38100">
              <a:solidFill>
                <a:srgbClr val="FF0000"/>
              </a:solidFill>
              <a:round/>
              <a:headEnd/>
              <a:tailEnd/>
            </a:ln>
          </p:spPr>
          <p:txBody>
            <a:bodyPr>
              <a:spAutoFit/>
            </a:bodyPr>
            <a:lstStyle/>
            <a:p>
              <a:endParaRPr lang="en-US"/>
            </a:p>
          </p:txBody>
        </p:sp>
        <p:sp>
          <p:nvSpPr>
            <p:cNvPr id="180243" name="Text Box 9"/>
            <p:cNvSpPr txBox="1">
              <a:spLocks noChangeArrowheads="1"/>
            </p:cNvSpPr>
            <p:nvPr/>
          </p:nvSpPr>
          <p:spPr bwMode="auto">
            <a:xfrm>
              <a:off x="672" y="2660"/>
              <a:ext cx="1200" cy="268"/>
            </a:xfrm>
            <a:prstGeom prst="rect">
              <a:avLst/>
            </a:prstGeom>
            <a:solidFill>
              <a:schemeClr val="bg1"/>
            </a:solidFill>
            <a:ln w="28575">
              <a:solidFill>
                <a:srgbClr val="FF0000"/>
              </a:solidFill>
              <a:miter lim="800000"/>
              <a:headEnd/>
              <a:tailEnd/>
            </a:ln>
          </p:spPr>
          <p:txBody>
            <a:bodyPr>
              <a:spAutoFit/>
            </a:bodyPr>
            <a:lstStyle/>
            <a:p>
              <a:r>
                <a:rPr lang="en-US">
                  <a:solidFill>
                    <a:srgbClr val="FF0000"/>
                  </a:solidFill>
                </a:rPr>
                <a:t>+ 140 W m</a:t>
              </a:r>
              <a:r>
                <a:rPr lang="en-US" baseline="30000">
                  <a:solidFill>
                    <a:srgbClr val="FF0000"/>
                  </a:solidFill>
                </a:rPr>
                <a:t>-2</a:t>
              </a:r>
            </a:p>
          </p:txBody>
        </p:sp>
        <p:sp>
          <p:nvSpPr>
            <p:cNvPr id="180244" name="Line 10"/>
            <p:cNvSpPr>
              <a:spLocks noChangeShapeType="1"/>
            </p:cNvSpPr>
            <p:nvPr/>
          </p:nvSpPr>
          <p:spPr bwMode="auto">
            <a:xfrm>
              <a:off x="1536" y="2928"/>
              <a:ext cx="0" cy="384"/>
            </a:xfrm>
            <a:prstGeom prst="line">
              <a:avLst/>
            </a:prstGeom>
            <a:noFill/>
            <a:ln w="28575">
              <a:solidFill>
                <a:srgbClr val="FF0000"/>
              </a:solidFill>
              <a:round/>
              <a:headEnd/>
              <a:tailEnd type="stealth" w="lg" len="lg"/>
            </a:ln>
          </p:spPr>
          <p:txBody>
            <a:bodyPr>
              <a:spAutoFit/>
            </a:bodyPr>
            <a:lstStyle/>
            <a:p>
              <a:endParaRPr lang="en-US"/>
            </a:p>
          </p:txBody>
        </p:sp>
        <p:sp>
          <p:nvSpPr>
            <p:cNvPr id="180245" name="Line 11"/>
            <p:cNvSpPr>
              <a:spLocks noChangeShapeType="1"/>
            </p:cNvSpPr>
            <p:nvPr/>
          </p:nvSpPr>
          <p:spPr bwMode="auto">
            <a:xfrm>
              <a:off x="1536" y="2367"/>
              <a:ext cx="0" cy="288"/>
            </a:xfrm>
            <a:prstGeom prst="line">
              <a:avLst/>
            </a:prstGeom>
            <a:noFill/>
            <a:ln w="28575">
              <a:solidFill>
                <a:srgbClr val="FF0000"/>
              </a:solidFill>
              <a:round/>
              <a:headEnd type="stealth" w="lg" len="lg"/>
              <a:tailEnd type="none" w="lg" len="lg"/>
            </a:ln>
          </p:spPr>
          <p:txBody>
            <a:bodyPr>
              <a:spAutoFit/>
            </a:bodyPr>
            <a:lstStyle/>
            <a:p>
              <a:endParaRPr lang="en-US"/>
            </a:p>
          </p:txBody>
        </p:sp>
      </p:grpSp>
      <p:grpSp>
        <p:nvGrpSpPr>
          <p:cNvPr id="4" name="Group 12"/>
          <p:cNvGrpSpPr>
            <a:grpSpLocks/>
          </p:cNvGrpSpPr>
          <p:nvPr/>
        </p:nvGrpSpPr>
        <p:grpSpPr bwMode="auto">
          <a:xfrm>
            <a:off x="1066800" y="1355725"/>
            <a:ext cx="2438400" cy="1844675"/>
            <a:chOff x="672" y="854"/>
            <a:chExt cx="1536" cy="1162"/>
          </a:xfrm>
        </p:grpSpPr>
        <p:sp>
          <p:nvSpPr>
            <p:cNvPr id="180236" name="Line 13"/>
            <p:cNvSpPr>
              <a:spLocks noChangeShapeType="1"/>
            </p:cNvSpPr>
            <p:nvPr/>
          </p:nvSpPr>
          <p:spPr bwMode="auto">
            <a:xfrm>
              <a:off x="1056" y="2016"/>
              <a:ext cx="1152" cy="0"/>
            </a:xfrm>
            <a:prstGeom prst="line">
              <a:avLst/>
            </a:prstGeom>
            <a:noFill/>
            <a:ln w="38100">
              <a:solidFill>
                <a:srgbClr val="FF0000"/>
              </a:solidFill>
              <a:round/>
              <a:headEnd/>
              <a:tailEnd/>
            </a:ln>
          </p:spPr>
          <p:txBody>
            <a:bodyPr>
              <a:spAutoFit/>
            </a:bodyPr>
            <a:lstStyle/>
            <a:p>
              <a:endParaRPr lang="en-US"/>
            </a:p>
          </p:txBody>
        </p:sp>
        <p:sp>
          <p:nvSpPr>
            <p:cNvPr id="180237" name="Line 14"/>
            <p:cNvSpPr>
              <a:spLocks noChangeShapeType="1"/>
            </p:cNvSpPr>
            <p:nvPr/>
          </p:nvSpPr>
          <p:spPr bwMode="auto">
            <a:xfrm>
              <a:off x="1056" y="854"/>
              <a:ext cx="1152" cy="0"/>
            </a:xfrm>
            <a:prstGeom prst="line">
              <a:avLst/>
            </a:prstGeom>
            <a:noFill/>
            <a:ln w="38100">
              <a:solidFill>
                <a:srgbClr val="FF0000"/>
              </a:solidFill>
              <a:round/>
              <a:headEnd/>
              <a:tailEnd/>
            </a:ln>
          </p:spPr>
          <p:txBody>
            <a:bodyPr>
              <a:spAutoFit/>
            </a:bodyPr>
            <a:lstStyle/>
            <a:p>
              <a:endParaRPr lang="en-US"/>
            </a:p>
          </p:txBody>
        </p:sp>
        <p:sp>
          <p:nvSpPr>
            <p:cNvPr id="180238" name="Text Box 15"/>
            <p:cNvSpPr txBox="1">
              <a:spLocks noChangeArrowheads="1"/>
            </p:cNvSpPr>
            <p:nvPr/>
          </p:nvSpPr>
          <p:spPr bwMode="auto">
            <a:xfrm>
              <a:off x="672" y="1248"/>
              <a:ext cx="1200" cy="268"/>
            </a:xfrm>
            <a:prstGeom prst="rect">
              <a:avLst/>
            </a:prstGeom>
            <a:solidFill>
              <a:schemeClr val="bg1"/>
            </a:solidFill>
            <a:ln w="28575">
              <a:solidFill>
                <a:srgbClr val="FF0000"/>
              </a:solidFill>
              <a:miter lim="800000"/>
              <a:headEnd/>
              <a:tailEnd/>
            </a:ln>
          </p:spPr>
          <p:txBody>
            <a:bodyPr>
              <a:spAutoFit/>
            </a:bodyPr>
            <a:lstStyle/>
            <a:p>
              <a:r>
                <a:rPr lang="en-US">
                  <a:solidFill>
                    <a:srgbClr val="FF0000"/>
                  </a:solidFill>
                </a:rPr>
                <a:t>- 175 W m</a:t>
              </a:r>
              <a:r>
                <a:rPr lang="en-US" baseline="30000">
                  <a:solidFill>
                    <a:srgbClr val="FF0000"/>
                  </a:solidFill>
                </a:rPr>
                <a:t>-2</a:t>
              </a:r>
            </a:p>
          </p:txBody>
        </p:sp>
        <p:sp>
          <p:nvSpPr>
            <p:cNvPr id="180239" name="Line 16"/>
            <p:cNvSpPr>
              <a:spLocks noChangeShapeType="1"/>
            </p:cNvSpPr>
            <p:nvPr/>
          </p:nvSpPr>
          <p:spPr bwMode="auto">
            <a:xfrm>
              <a:off x="1536" y="1526"/>
              <a:ext cx="0" cy="480"/>
            </a:xfrm>
            <a:prstGeom prst="line">
              <a:avLst/>
            </a:prstGeom>
            <a:noFill/>
            <a:ln w="28575">
              <a:solidFill>
                <a:srgbClr val="FF0000"/>
              </a:solidFill>
              <a:round/>
              <a:headEnd/>
              <a:tailEnd type="stealth" w="lg" len="lg"/>
            </a:ln>
          </p:spPr>
          <p:txBody>
            <a:bodyPr>
              <a:spAutoFit/>
            </a:bodyPr>
            <a:lstStyle/>
            <a:p>
              <a:endParaRPr lang="en-US"/>
            </a:p>
          </p:txBody>
        </p:sp>
        <p:sp>
          <p:nvSpPr>
            <p:cNvPr id="180240" name="Line 17"/>
            <p:cNvSpPr>
              <a:spLocks noChangeShapeType="1"/>
            </p:cNvSpPr>
            <p:nvPr/>
          </p:nvSpPr>
          <p:spPr bwMode="auto">
            <a:xfrm>
              <a:off x="1536" y="864"/>
              <a:ext cx="0" cy="384"/>
            </a:xfrm>
            <a:prstGeom prst="line">
              <a:avLst/>
            </a:prstGeom>
            <a:noFill/>
            <a:ln w="28575">
              <a:solidFill>
                <a:srgbClr val="FF0000"/>
              </a:solidFill>
              <a:round/>
              <a:headEnd type="stealth" w="lg" len="lg"/>
              <a:tailEnd type="none" w="lg" len="lg"/>
            </a:ln>
          </p:spPr>
          <p:txBody>
            <a:bodyPr>
              <a:spAutoFit/>
            </a:bodyPr>
            <a:lstStyle/>
            <a:p>
              <a:endParaRPr lang="en-US"/>
            </a:p>
          </p:txBody>
        </p:sp>
      </p:grpSp>
      <p:grpSp>
        <p:nvGrpSpPr>
          <p:cNvPr id="5" name="Group 18"/>
          <p:cNvGrpSpPr>
            <a:grpSpLocks/>
          </p:cNvGrpSpPr>
          <p:nvPr/>
        </p:nvGrpSpPr>
        <p:grpSpPr bwMode="auto">
          <a:xfrm>
            <a:off x="1066800" y="1355725"/>
            <a:ext cx="2438400" cy="1844675"/>
            <a:chOff x="672" y="854"/>
            <a:chExt cx="1536" cy="1162"/>
          </a:xfrm>
        </p:grpSpPr>
        <p:sp>
          <p:nvSpPr>
            <p:cNvPr id="180231" name="Line 19"/>
            <p:cNvSpPr>
              <a:spLocks noChangeShapeType="1"/>
            </p:cNvSpPr>
            <p:nvPr/>
          </p:nvSpPr>
          <p:spPr bwMode="auto">
            <a:xfrm>
              <a:off x="1056" y="2016"/>
              <a:ext cx="1152" cy="0"/>
            </a:xfrm>
            <a:prstGeom prst="line">
              <a:avLst/>
            </a:prstGeom>
            <a:noFill/>
            <a:ln w="38100">
              <a:solidFill>
                <a:srgbClr val="FF0000"/>
              </a:solidFill>
              <a:round/>
              <a:headEnd/>
              <a:tailEnd/>
            </a:ln>
          </p:spPr>
          <p:txBody>
            <a:bodyPr>
              <a:spAutoFit/>
            </a:bodyPr>
            <a:lstStyle/>
            <a:p>
              <a:endParaRPr lang="en-US"/>
            </a:p>
          </p:txBody>
        </p:sp>
        <p:sp>
          <p:nvSpPr>
            <p:cNvPr id="180232" name="Line 20"/>
            <p:cNvSpPr>
              <a:spLocks noChangeShapeType="1"/>
            </p:cNvSpPr>
            <p:nvPr/>
          </p:nvSpPr>
          <p:spPr bwMode="auto">
            <a:xfrm>
              <a:off x="1056" y="854"/>
              <a:ext cx="1152" cy="0"/>
            </a:xfrm>
            <a:prstGeom prst="line">
              <a:avLst/>
            </a:prstGeom>
            <a:noFill/>
            <a:ln w="38100">
              <a:solidFill>
                <a:srgbClr val="FF0000"/>
              </a:solidFill>
              <a:round/>
              <a:headEnd/>
              <a:tailEnd/>
            </a:ln>
          </p:spPr>
          <p:txBody>
            <a:bodyPr>
              <a:spAutoFit/>
            </a:bodyPr>
            <a:lstStyle/>
            <a:p>
              <a:endParaRPr lang="en-US"/>
            </a:p>
          </p:txBody>
        </p:sp>
        <p:sp>
          <p:nvSpPr>
            <p:cNvPr id="180233" name="Text Box 21"/>
            <p:cNvSpPr txBox="1">
              <a:spLocks noChangeArrowheads="1"/>
            </p:cNvSpPr>
            <p:nvPr/>
          </p:nvSpPr>
          <p:spPr bwMode="auto">
            <a:xfrm>
              <a:off x="672" y="1248"/>
              <a:ext cx="1200" cy="268"/>
            </a:xfrm>
            <a:prstGeom prst="rect">
              <a:avLst/>
            </a:prstGeom>
            <a:solidFill>
              <a:schemeClr val="bg1"/>
            </a:solidFill>
            <a:ln w="28575">
              <a:solidFill>
                <a:srgbClr val="FF0000"/>
              </a:solidFill>
              <a:miter lim="800000"/>
              <a:headEnd/>
              <a:tailEnd/>
            </a:ln>
          </p:spPr>
          <p:txBody>
            <a:bodyPr>
              <a:spAutoFit/>
            </a:bodyPr>
            <a:lstStyle/>
            <a:p>
              <a:r>
                <a:rPr lang="en-US"/>
                <a:t>- 34 %</a:t>
              </a:r>
              <a:endParaRPr lang="en-US" baseline="30000"/>
            </a:p>
          </p:txBody>
        </p:sp>
        <p:sp>
          <p:nvSpPr>
            <p:cNvPr id="180234" name="Line 22"/>
            <p:cNvSpPr>
              <a:spLocks noChangeShapeType="1"/>
            </p:cNvSpPr>
            <p:nvPr/>
          </p:nvSpPr>
          <p:spPr bwMode="auto">
            <a:xfrm>
              <a:off x="1536" y="1526"/>
              <a:ext cx="0" cy="480"/>
            </a:xfrm>
            <a:prstGeom prst="line">
              <a:avLst/>
            </a:prstGeom>
            <a:noFill/>
            <a:ln w="28575">
              <a:solidFill>
                <a:srgbClr val="FF0000"/>
              </a:solidFill>
              <a:round/>
              <a:headEnd/>
              <a:tailEnd type="stealth" w="lg" len="lg"/>
            </a:ln>
          </p:spPr>
          <p:txBody>
            <a:bodyPr>
              <a:spAutoFit/>
            </a:bodyPr>
            <a:lstStyle/>
            <a:p>
              <a:endParaRPr lang="en-US"/>
            </a:p>
          </p:txBody>
        </p:sp>
        <p:sp>
          <p:nvSpPr>
            <p:cNvPr id="180235" name="Line 23"/>
            <p:cNvSpPr>
              <a:spLocks noChangeShapeType="1"/>
            </p:cNvSpPr>
            <p:nvPr/>
          </p:nvSpPr>
          <p:spPr bwMode="auto">
            <a:xfrm>
              <a:off x="1536" y="864"/>
              <a:ext cx="0" cy="384"/>
            </a:xfrm>
            <a:prstGeom prst="line">
              <a:avLst/>
            </a:prstGeom>
            <a:noFill/>
            <a:ln w="28575">
              <a:solidFill>
                <a:srgbClr val="FF0000"/>
              </a:solidFill>
              <a:round/>
              <a:headEnd type="stealth" w="lg" len="lg"/>
              <a:tailEnd type="none" w="lg" len="lg"/>
            </a:ln>
          </p:spPr>
          <p:txBody>
            <a:bodyPr>
              <a:spAutoFit/>
            </a:bodyP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2" descr="spanish solar tower, seville green electricity, Sevilla PV, Europe’s First, Solucar, photovoltaics, solar powar in Spain, Seveille Solar power tower"/>
          <p:cNvPicPr>
            <a:picLocks noChangeAspect="1" noChangeArrowheads="1"/>
          </p:cNvPicPr>
          <p:nvPr/>
        </p:nvPicPr>
        <p:blipFill>
          <a:blip r:embed="rId3" cstate="print"/>
          <a:srcRect/>
          <a:stretch>
            <a:fillRect/>
          </a:stretch>
        </p:blipFill>
        <p:spPr bwMode="auto">
          <a:xfrm>
            <a:off x="5562600" y="3692525"/>
            <a:ext cx="3438525" cy="2098675"/>
          </a:xfrm>
          <a:prstGeom prst="rect">
            <a:avLst/>
          </a:prstGeom>
          <a:noFill/>
          <a:ln w="9525">
            <a:noFill/>
            <a:miter lim="800000"/>
            <a:headEnd/>
            <a:tailEnd/>
          </a:ln>
        </p:spPr>
      </p:pic>
      <p:pic>
        <p:nvPicPr>
          <p:cNvPr id="181251" name="Picture 3" descr="Nevada Solar One"/>
          <p:cNvPicPr>
            <a:picLocks noChangeAspect="1" noChangeArrowheads="1"/>
          </p:cNvPicPr>
          <p:nvPr/>
        </p:nvPicPr>
        <p:blipFill>
          <a:blip r:embed="rId4" cstate="print"/>
          <a:srcRect/>
          <a:stretch>
            <a:fillRect/>
          </a:stretch>
        </p:blipFill>
        <p:spPr bwMode="auto">
          <a:xfrm>
            <a:off x="3248025" y="1295400"/>
            <a:ext cx="1704975" cy="1905000"/>
          </a:xfrm>
          <a:prstGeom prst="rect">
            <a:avLst/>
          </a:prstGeom>
          <a:noFill/>
          <a:ln w="9525">
            <a:noFill/>
            <a:miter lim="800000"/>
            <a:headEnd/>
            <a:tailEnd/>
          </a:ln>
        </p:spPr>
      </p:pic>
      <p:pic>
        <p:nvPicPr>
          <p:cNvPr id="181252" name="Picture 4" descr="Seville Solar Power Tower"/>
          <p:cNvPicPr>
            <a:picLocks noChangeAspect="1" noChangeArrowheads="1"/>
          </p:cNvPicPr>
          <p:nvPr/>
        </p:nvPicPr>
        <p:blipFill>
          <a:blip r:embed="rId5" cstate="print"/>
          <a:srcRect/>
          <a:stretch>
            <a:fillRect/>
          </a:stretch>
        </p:blipFill>
        <p:spPr bwMode="auto">
          <a:xfrm>
            <a:off x="2209800" y="3733800"/>
            <a:ext cx="2752725" cy="2057400"/>
          </a:xfrm>
          <a:prstGeom prst="rect">
            <a:avLst/>
          </a:prstGeom>
          <a:noFill/>
          <a:ln w="9525">
            <a:noFill/>
            <a:miter lim="800000"/>
            <a:headEnd/>
            <a:tailEnd/>
          </a:ln>
        </p:spPr>
      </p:pic>
      <p:sp>
        <p:nvSpPr>
          <p:cNvPr id="181253" name="Text Box 5"/>
          <p:cNvSpPr txBox="1">
            <a:spLocks noChangeArrowheads="1"/>
          </p:cNvSpPr>
          <p:nvPr/>
        </p:nvSpPr>
        <p:spPr bwMode="auto">
          <a:xfrm>
            <a:off x="76200" y="1952625"/>
            <a:ext cx="2590800" cy="714375"/>
          </a:xfrm>
          <a:prstGeom prst="rect">
            <a:avLst/>
          </a:prstGeom>
          <a:solidFill>
            <a:schemeClr val="bg1"/>
          </a:solidFill>
          <a:ln w="12700">
            <a:solidFill>
              <a:schemeClr val="tx1"/>
            </a:solidFill>
            <a:miter lim="800000"/>
            <a:headEnd/>
            <a:tailEnd/>
          </a:ln>
        </p:spPr>
        <p:txBody>
          <a:bodyPr>
            <a:spAutoFit/>
          </a:bodyPr>
          <a:lstStyle/>
          <a:p>
            <a:pPr eaLnBrk="1" hangingPunct="1"/>
            <a:r>
              <a:rPr lang="en-US"/>
              <a:t>Nevada Solar One</a:t>
            </a:r>
            <a:br>
              <a:rPr lang="en-US"/>
            </a:br>
            <a:r>
              <a:rPr lang="en-US"/>
              <a:t>64 MW</a:t>
            </a:r>
          </a:p>
        </p:txBody>
      </p:sp>
      <p:sp>
        <p:nvSpPr>
          <p:cNvPr id="181254" name="Text Box 6"/>
          <p:cNvSpPr txBox="1">
            <a:spLocks noChangeArrowheads="1"/>
          </p:cNvSpPr>
          <p:nvPr/>
        </p:nvSpPr>
        <p:spPr bwMode="auto">
          <a:xfrm>
            <a:off x="76200" y="4114800"/>
            <a:ext cx="1981200" cy="1019175"/>
          </a:xfrm>
          <a:prstGeom prst="rect">
            <a:avLst/>
          </a:prstGeom>
          <a:solidFill>
            <a:schemeClr val="bg1"/>
          </a:solidFill>
          <a:ln w="12700">
            <a:solidFill>
              <a:schemeClr val="tx1"/>
            </a:solidFill>
            <a:miter lim="800000"/>
            <a:headEnd/>
            <a:tailEnd/>
          </a:ln>
        </p:spPr>
        <p:txBody>
          <a:bodyPr>
            <a:spAutoFit/>
          </a:bodyPr>
          <a:lstStyle/>
          <a:p>
            <a:pPr eaLnBrk="1" hangingPunct="1"/>
            <a:r>
              <a:rPr lang="en-US"/>
              <a:t>Seville, Spain</a:t>
            </a:r>
            <a:br>
              <a:rPr lang="en-US"/>
            </a:br>
            <a:r>
              <a:rPr lang="en-US"/>
              <a:t>Solar Tower</a:t>
            </a:r>
            <a:br>
              <a:rPr lang="en-US"/>
            </a:br>
            <a:r>
              <a:rPr lang="en-US"/>
              <a:t>11 MW</a:t>
            </a:r>
          </a:p>
        </p:txBody>
      </p:sp>
      <p:sp>
        <p:nvSpPr>
          <p:cNvPr id="181255" name="Text Box 7"/>
          <p:cNvSpPr txBox="1">
            <a:spLocks noChangeArrowheads="1"/>
          </p:cNvSpPr>
          <p:nvPr/>
        </p:nvSpPr>
        <p:spPr bwMode="auto">
          <a:xfrm>
            <a:off x="457200" y="5927725"/>
            <a:ext cx="8686800" cy="244475"/>
          </a:xfrm>
          <a:prstGeom prst="rect">
            <a:avLst/>
          </a:prstGeom>
          <a:solidFill>
            <a:schemeClr val="bg1"/>
          </a:solidFill>
          <a:ln w="9525">
            <a:noFill/>
            <a:miter lim="800000"/>
            <a:headEnd/>
            <a:tailEnd/>
          </a:ln>
        </p:spPr>
        <p:txBody>
          <a:bodyPr>
            <a:spAutoFit/>
          </a:bodyPr>
          <a:lstStyle/>
          <a:p>
            <a:pPr algn="l" eaLnBrk="1" hangingPunct="1">
              <a:spcBef>
                <a:spcPct val="0"/>
              </a:spcBef>
              <a:tabLst>
                <a:tab pos="8729663" algn="r"/>
              </a:tabLst>
            </a:pPr>
            <a:r>
              <a:rPr lang="en-US" sz="1000"/>
              <a:t>http://www.electronichealing.co.uk/articles/solar_power_tower_spain.htm	http://judykitsune.wordpress.com/2007/09/12/solar-seville/</a:t>
            </a:r>
          </a:p>
        </p:txBody>
      </p:sp>
      <p:sp>
        <p:nvSpPr>
          <p:cNvPr id="181256" name="Text Box 8"/>
          <p:cNvSpPr txBox="1">
            <a:spLocks noChangeArrowheads="1"/>
          </p:cNvSpPr>
          <p:nvPr/>
        </p:nvSpPr>
        <p:spPr bwMode="auto">
          <a:xfrm>
            <a:off x="5410200" y="2209800"/>
            <a:ext cx="3505200" cy="701675"/>
          </a:xfrm>
          <a:prstGeom prst="rect">
            <a:avLst/>
          </a:prstGeom>
          <a:noFill/>
          <a:ln w="9525">
            <a:noFill/>
            <a:miter lim="800000"/>
            <a:headEnd/>
            <a:tailEnd/>
          </a:ln>
        </p:spPr>
        <p:txBody>
          <a:bodyPr>
            <a:spAutoFit/>
          </a:bodyPr>
          <a:lstStyle/>
          <a:p>
            <a:pPr eaLnBrk="1" hangingPunct="1"/>
            <a:r>
              <a:rPr lang="en-US"/>
              <a:t>Solar steam generators requiring direct solar</a:t>
            </a:r>
          </a:p>
        </p:txBody>
      </p:sp>
    </p:spTree>
  </p:cSld>
  <p:clrMapOvr>
    <a:masterClrMapping/>
  </p:clrMapOvr>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2"/>
          <p:cNvPicPr>
            <a:picLocks noChangeAspect="1" noChangeArrowheads="1"/>
          </p:cNvPicPr>
          <p:nvPr/>
        </p:nvPicPr>
        <p:blipFill>
          <a:blip r:embed="rId3" cstate="print"/>
          <a:srcRect/>
          <a:stretch>
            <a:fillRect/>
          </a:stretch>
        </p:blipFill>
        <p:spPr bwMode="auto">
          <a:xfrm>
            <a:off x="1382713" y="96838"/>
            <a:ext cx="6378575" cy="5286375"/>
          </a:xfrm>
          <a:prstGeom prst="rect">
            <a:avLst/>
          </a:prstGeom>
          <a:noFill/>
          <a:ln w="38100">
            <a:noFill/>
            <a:miter lim="800000"/>
            <a:headEnd/>
            <a:tailEnd type="none" w="lg" len="lg"/>
          </a:ln>
        </p:spPr>
      </p:pic>
      <p:sp>
        <p:nvSpPr>
          <p:cNvPr id="182275" name="Text Box 3"/>
          <p:cNvSpPr txBox="1">
            <a:spLocks noChangeArrowheads="1"/>
          </p:cNvSpPr>
          <p:nvPr/>
        </p:nvSpPr>
        <p:spPr bwMode="auto">
          <a:xfrm>
            <a:off x="307975" y="5486400"/>
            <a:ext cx="8435975" cy="581025"/>
          </a:xfrm>
          <a:prstGeom prst="rect">
            <a:avLst/>
          </a:prstGeom>
          <a:noFill/>
          <a:ln w="38100">
            <a:noFill/>
            <a:miter lim="800000"/>
            <a:headEnd/>
            <a:tailEnd type="none" w="lg" len="lg"/>
          </a:ln>
        </p:spPr>
        <p:txBody>
          <a:bodyPr>
            <a:spAutoFit/>
          </a:bodyPr>
          <a:lstStyle/>
          <a:p>
            <a:pPr eaLnBrk="1" hangingPunct="1">
              <a:spcBef>
                <a:spcPct val="0"/>
              </a:spcBef>
            </a:pPr>
            <a:r>
              <a:rPr lang="en-US" sz="1600"/>
              <a:t>Output of solar electric generating systems (SEGS) solar thermal power plants in California (9 with a combined capacity of 354 peak MW).  (Murphy, 2009, </a:t>
            </a:r>
            <a:r>
              <a:rPr lang="en-US" sz="1600" i="1"/>
              <a:t>ES&amp;T</a:t>
            </a:r>
            <a:r>
              <a:rPr lang="en-US" sz="1600"/>
              <a:t>)</a:t>
            </a:r>
          </a:p>
        </p:txBody>
      </p:sp>
      <p:grpSp>
        <p:nvGrpSpPr>
          <p:cNvPr id="2" name="Group 4"/>
          <p:cNvGrpSpPr>
            <a:grpSpLocks/>
          </p:cNvGrpSpPr>
          <p:nvPr/>
        </p:nvGrpSpPr>
        <p:grpSpPr bwMode="auto">
          <a:xfrm>
            <a:off x="1538288" y="955675"/>
            <a:ext cx="2438400" cy="1266825"/>
            <a:chOff x="672" y="854"/>
            <a:chExt cx="1536" cy="1162"/>
          </a:xfrm>
        </p:grpSpPr>
        <p:sp>
          <p:nvSpPr>
            <p:cNvPr id="182277" name="Line 5"/>
            <p:cNvSpPr>
              <a:spLocks noChangeShapeType="1"/>
            </p:cNvSpPr>
            <p:nvPr/>
          </p:nvSpPr>
          <p:spPr bwMode="auto">
            <a:xfrm>
              <a:off x="1056" y="2016"/>
              <a:ext cx="1152" cy="0"/>
            </a:xfrm>
            <a:prstGeom prst="line">
              <a:avLst/>
            </a:prstGeom>
            <a:noFill/>
            <a:ln w="38100">
              <a:solidFill>
                <a:schemeClr val="accent2"/>
              </a:solidFill>
              <a:round/>
              <a:headEnd/>
              <a:tailEnd/>
            </a:ln>
          </p:spPr>
          <p:txBody>
            <a:bodyPr>
              <a:spAutoFit/>
            </a:bodyPr>
            <a:lstStyle/>
            <a:p>
              <a:endParaRPr lang="en-US"/>
            </a:p>
          </p:txBody>
        </p:sp>
        <p:sp>
          <p:nvSpPr>
            <p:cNvPr id="182278" name="Line 6"/>
            <p:cNvSpPr>
              <a:spLocks noChangeShapeType="1"/>
            </p:cNvSpPr>
            <p:nvPr/>
          </p:nvSpPr>
          <p:spPr bwMode="auto">
            <a:xfrm>
              <a:off x="1056" y="854"/>
              <a:ext cx="1152" cy="0"/>
            </a:xfrm>
            <a:prstGeom prst="line">
              <a:avLst/>
            </a:prstGeom>
            <a:noFill/>
            <a:ln w="38100">
              <a:solidFill>
                <a:schemeClr val="accent2"/>
              </a:solidFill>
              <a:round/>
              <a:headEnd/>
              <a:tailEnd/>
            </a:ln>
          </p:spPr>
          <p:txBody>
            <a:bodyPr>
              <a:spAutoFit/>
            </a:bodyPr>
            <a:lstStyle/>
            <a:p>
              <a:endParaRPr lang="en-US"/>
            </a:p>
          </p:txBody>
        </p:sp>
        <p:sp>
          <p:nvSpPr>
            <p:cNvPr id="182279" name="Text Box 7"/>
            <p:cNvSpPr txBox="1">
              <a:spLocks noChangeArrowheads="1"/>
            </p:cNvSpPr>
            <p:nvPr/>
          </p:nvSpPr>
          <p:spPr bwMode="auto">
            <a:xfrm>
              <a:off x="672" y="1249"/>
              <a:ext cx="1200" cy="390"/>
            </a:xfrm>
            <a:prstGeom prst="rect">
              <a:avLst/>
            </a:prstGeom>
            <a:solidFill>
              <a:schemeClr val="bg1"/>
            </a:solidFill>
            <a:ln w="28575">
              <a:solidFill>
                <a:schemeClr val="accent2"/>
              </a:solidFill>
              <a:miter lim="800000"/>
              <a:headEnd/>
              <a:tailEnd/>
            </a:ln>
          </p:spPr>
          <p:txBody>
            <a:bodyPr>
              <a:spAutoFit/>
            </a:bodyPr>
            <a:lstStyle/>
            <a:p>
              <a:r>
                <a:rPr lang="en-US">
                  <a:solidFill>
                    <a:schemeClr val="accent2"/>
                  </a:solidFill>
                </a:rPr>
                <a:t>- 34 %</a:t>
              </a:r>
              <a:endParaRPr lang="en-US" baseline="30000">
                <a:solidFill>
                  <a:schemeClr val="accent2"/>
                </a:solidFill>
              </a:endParaRPr>
            </a:p>
          </p:txBody>
        </p:sp>
        <p:sp>
          <p:nvSpPr>
            <p:cNvPr id="182280" name="Line 8"/>
            <p:cNvSpPr>
              <a:spLocks noChangeShapeType="1"/>
            </p:cNvSpPr>
            <p:nvPr/>
          </p:nvSpPr>
          <p:spPr bwMode="auto">
            <a:xfrm>
              <a:off x="1536" y="1526"/>
              <a:ext cx="0" cy="480"/>
            </a:xfrm>
            <a:prstGeom prst="line">
              <a:avLst/>
            </a:prstGeom>
            <a:noFill/>
            <a:ln w="28575">
              <a:solidFill>
                <a:schemeClr val="accent2"/>
              </a:solidFill>
              <a:round/>
              <a:headEnd/>
              <a:tailEnd type="stealth" w="lg" len="lg"/>
            </a:ln>
          </p:spPr>
          <p:txBody>
            <a:bodyPr>
              <a:spAutoFit/>
            </a:bodyPr>
            <a:lstStyle/>
            <a:p>
              <a:endParaRPr lang="en-US"/>
            </a:p>
          </p:txBody>
        </p:sp>
        <p:sp>
          <p:nvSpPr>
            <p:cNvPr id="182281" name="Line 9"/>
            <p:cNvSpPr>
              <a:spLocks noChangeShapeType="1"/>
            </p:cNvSpPr>
            <p:nvPr/>
          </p:nvSpPr>
          <p:spPr bwMode="auto">
            <a:xfrm>
              <a:off x="1536" y="864"/>
              <a:ext cx="0" cy="384"/>
            </a:xfrm>
            <a:prstGeom prst="line">
              <a:avLst/>
            </a:prstGeom>
            <a:noFill/>
            <a:ln w="28575">
              <a:solidFill>
                <a:schemeClr val="accent2"/>
              </a:solidFill>
              <a:round/>
              <a:headEnd type="stealth" w="lg" len="lg"/>
              <a:tailEnd type="none" w="lg" len="lg"/>
            </a:ln>
          </p:spPr>
          <p:txBody>
            <a:bodyPr>
              <a:spAutoFit/>
            </a:bodyP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DK_101207_1510.jpg"/>
          <p:cNvPicPr>
            <a:picLocks noChangeAspect="1"/>
          </p:cNvPicPr>
          <p:nvPr/>
        </p:nvPicPr>
        <p:blipFill>
          <a:blip r:embed="rId3" cstate="print">
            <a:lum bright="5000"/>
          </a:blip>
          <a:srcRect b="8955"/>
          <a:stretch>
            <a:fillRect/>
          </a:stretch>
        </p:blipFill>
        <p:spPr>
          <a:xfrm>
            <a:off x="-1079174" y="-2895600"/>
            <a:ext cx="10908974" cy="4648200"/>
          </a:xfrm>
          <a:prstGeom prst="rect">
            <a:avLst/>
          </a:prstGeom>
        </p:spPr>
      </p:pic>
      <p:sp>
        <p:nvSpPr>
          <p:cNvPr id="3" name="TextBox 2"/>
          <p:cNvSpPr txBox="1"/>
          <p:nvPr/>
        </p:nvSpPr>
        <p:spPr>
          <a:xfrm>
            <a:off x="914400" y="58579"/>
            <a:ext cx="8077200" cy="246221"/>
          </a:xfrm>
          <a:prstGeom prst="rect">
            <a:avLst/>
          </a:prstGeom>
          <a:noFill/>
        </p:spPr>
        <p:txBody>
          <a:bodyPr wrap="square" rtlCol="0">
            <a:spAutoFit/>
          </a:bodyPr>
          <a:lstStyle/>
          <a:p>
            <a:pPr algn="r"/>
            <a:r>
              <a:rPr lang="en-US" sz="1000" dirty="0" smtClean="0"/>
              <a:t>Jonathan Kingston for the </a:t>
            </a:r>
            <a:r>
              <a:rPr lang="en-US" sz="1000" i="1" dirty="0" smtClean="0"/>
              <a:t>New York Times</a:t>
            </a:r>
            <a:r>
              <a:rPr lang="en-US" sz="1000" dirty="0" smtClean="0"/>
              <a:t>, http://www.kingstonimages.com/</a:t>
            </a:r>
            <a:endParaRPr lang="en-US" sz="1000" dirty="0"/>
          </a:p>
        </p:txBody>
      </p:sp>
      <p:pic>
        <p:nvPicPr>
          <p:cNvPr id="1777665" name="Picture 1"/>
          <p:cNvPicPr>
            <a:picLocks noChangeAspect="1" noChangeArrowheads="1"/>
          </p:cNvPicPr>
          <p:nvPr/>
        </p:nvPicPr>
        <p:blipFill>
          <a:blip r:embed="rId4" cstate="print"/>
          <a:srcRect/>
          <a:stretch>
            <a:fillRect/>
          </a:stretch>
        </p:blipFill>
        <p:spPr bwMode="auto">
          <a:xfrm>
            <a:off x="1371600" y="1528558"/>
            <a:ext cx="6940550" cy="5329442"/>
          </a:xfrm>
          <a:prstGeom prst="rect">
            <a:avLst/>
          </a:prstGeom>
          <a:noFill/>
          <a:ln w="9525">
            <a:noFill/>
            <a:miter lim="800000"/>
            <a:headEnd/>
            <a:tailEnd/>
          </a:ln>
        </p:spPr>
      </p:pic>
    </p:spTree>
    <p:extLst>
      <p:ext uri="{BB962C8B-B14F-4D97-AF65-F5344CB8AC3E}">
        <p14:creationId xmlns:p14="http://schemas.microsoft.com/office/powerpoint/2010/main" xmlns="" val="3637167108"/>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5617"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xmlns="" val="2811516080"/>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7" name="Text Box 2"/>
          <p:cNvSpPr txBox="1">
            <a:spLocks noChangeArrowheads="1"/>
          </p:cNvSpPr>
          <p:nvPr/>
        </p:nvSpPr>
        <p:spPr bwMode="auto">
          <a:xfrm>
            <a:off x="152400" y="609600"/>
            <a:ext cx="6934200" cy="822325"/>
          </a:xfrm>
          <a:prstGeom prst="rect">
            <a:avLst/>
          </a:prstGeom>
          <a:noFill/>
          <a:ln w="9525">
            <a:noFill/>
            <a:miter lim="800000"/>
            <a:headEnd/>
            <a:tailEnd/>
          </a:ln>
        </p:spPr>
        <p:txBody>
          <a:bodyPr>
            <a:spAutoFit/>
          </a:bodyPr>
          <a:lstStyle/>
          <a:p>
            <a:pPr>
              <a:spcBef>
                <a:spcPct val="0"/>
              </a:spcBef>
            </a:pPr>
            <a:r>
              <a:rPr lang="en-US" sz="2400" b="1"/>
              <a:t>EFFECTS OF LARGE EXPLOSIVE TROPICAL</a:t>
            </a:r>
          </a:p>
          <a:p>
            <a:pPr>
              <a:spcBef>
                <a:spcPct val="0"/>
              </a:spcBef>
            </a:pPr>
            <a:r>
              <a:rPr lang="en-US" sz="2400" b="1"/>
              <a:t>VOLCANOES ON WEATHER AND CLIMATE</a:t>
            </a:r>
            <a:endParaRPr lang="en-US" sz="2400"/>
          </a:p>
        </p:txBody>
      </p:sp>
      <p:graphicFrame>
        <p:nvGraphicFramePr>
          <p:cNvPr id="1026" name="Object 3"/>
          <p:cNvGraphicFramePr>
            <a:graphicFrameLocks noChangeAspect="1"/>
          </p:cNvGraphicFramePr>
          <p:nvPr/>
        </p:nvGraphicFramePr>
        <p:xfrm>
          <a:off x="246063" y="1674813"/>
          <a:ext cx="8213725" cy="3927475"/>
        </p:xfrm>
        <a:graphic>
          <a:graphicData uri="http://schemas.openxmlformats.org/presentationml/2006/ole">
            <p:oleObj spid="_x0000_s1064" name="Document" r:id="rId4" imgW="8649865" imgH="4149400" progId="Word.Document.8">
              <p:embed/>
            </p:oleObj>
          </a:graphicData>
        </a:graphic>
      </p:graphicFrame>
    </p:spTree>
  </p:cSld>
  <p:clrMapOvr>
    <a:masterClrMapping/>
  </p:clrMapOvr>
  <p:transition/>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5346" name="Picture 2"/>
          <p:cNvPicPr>
            <a:picLocks noChangeAspect="1" noChangeArrowheads="1"/>
          </p:cNvPicPr>
          <p:nvPr/>
        </p:nvPicPr>
        <p:blipFill>
          <a:blip r:embed="rId3" cstate="print"/>
          <a:srcRect/>
          <a:stretch>
            <a:fillRect/>
          </a:stretch>
        </p:blipFill>
        <p:spPr bwMode="auto">
          <a:xfrm rot="-5400000">
            <a:off x="1143000" y="-1143000"/>
            <a:ext cx="6858000" cy="9144000"/>
          </a:xfrm>
          <a:prstGeom prst="rect">
            <a:avLst/>
          </a:prstGeom>
          <a:noFill/>
          <a:ln w="9525">
            <a:noFill/>
            <a:miter lim="800000"/>
            <a:headEnd/>
            <a:tailEnd/>
          </a:ln>
        </p:spPr>
      </p:pic>
      <p:pic>
        <p:nvPicPr>
          <p:cNvPr id="185347" name="Picture 3"/>
          <p:cNvPicPr>
            <a:picLocks noChangeAspect="1" noChangeArrowheads="1"/>
          </p:cNvPicPr>
          <p:nvPr/>
        </p:nvPicPr>
        <p:blipFill>
          <a:blip r:embed="rId4" cstate="print"/>
          <a:srcRect/>
          <a:stretch>
            <a:fillRect/>
          </a:stretch>
        </p:blipFill>
        <p:spPr bwMode="auto">
          <a:xfrm>
            <a:off x="0" y="0"/>
            <a:ext cx="9123363" cy="6781800"/>
          </a:xfrm>
          <a:prstGeom prst="rect">
            <a:avLst/>
          </a:prstGeom>
          <a:noFill/>
          <a:ln w="38100">
            <a:noFill/>
            <a:miter lim="800000"/>
            <a:headEnd/>
            <a:tailEnd type="none" w="lg" len="lg"/>
          </a:ln>
        </p:spPr>
      </p:pic>
    </p:spTree>
  </p:cSld>
  <p:clrMapOvr>
    <a:masterClrMapping/>
  </p:clrMapOvr>
  <p:transition/>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ext Box 2"/>
          <p:cNvSpPr txBox="1">
            <a:spLocks noChangeArrowheads="1"/>
          </p:cNvSpPr>
          <p:nvPr/>
        </p:nvSpPr>
        <p:spPr bwMode="auto">
          <a:xfrm>
            <a:off x="685800" y="6210300"/>
            <a:ext cx="7543800" cy="623888"/>
          </a:xfrm>
          <a:prstGeom prst="rect">
            <a:avLst/>
          </a:prstGeom>
          <a:noFill/>
          <a:ln w="9525">
            <a:noFill/>
            <a:miter lim="800000"/>
            <a:headEnd/>
            <a:tailEnd/>
          </a:ln>
        </p:spPr>
        <p:txBody>
          <a:bodyPr>
            <a:spAutoFit/>
          </a:bodyPr>
          <a:lstStyle/>
          <a:p>
            <a:r>
              <a:rPr lang="en-US" sz="1400" b="1">
                <a:solidFill>
                  <a:schemeClr val="bg1"/>
                </a:solidFill>
              </a:rPr>
              <a:t>Principal investigator: Thomas Conway, NOAA CMDL</a:t>
            </a:r>
          </a:p>
          <a:p>
            <a:r>
              <a:rPr lang="en-US" sz="1400" b="1">
                <a:solidFill>
                  <a:schemeClr val="bg1"/>
                </a:solidFill>
              </a:rPr>
              <a:t>http://www.cmdl.noaa.gov/ccgg</a:t>
            </a:r>
          </a:p>
        </p:txBody>
      </p:sp>
      <p:pic>
        <p:nvPicPr>
          <p:cNvPr id="186371" name="Picture 3" descr="co2_gr_001"/>
          <p:cNvPicPr>
            <a:picLocks noChangeAspect="1" noChangeArrowheads="1"/>
          </p:cNvPicPr>
          <p:nvPr/>
        </p:nvPicPr>
        <p:blipFill>
          <a:blip r:embed="rId3" cstate="print"/>
          <a:srcRect b="13446"/>
          <a:stretch>
            <a:fillRect/>
          </a:stretch>
        </p:blipFill>
        <p:spPr bwMode="auto">
          <a:xfrm>
            <a:off x="457200" y="0"/>
            <a:ext cx="8458200" cy="60563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410" name="Picture 2"/>
          <p:cNvPicPr>
            <a:picLocks noChangeAspect="1" noChangeArrowheads="1"/>
          </p:cNvPicPr>
          <p:nvPr/>
        </p:nvPicPr>
        <p:blipFill>
          <a:blip r:embed="rId3" cstate="print"/>
          <a:srcRect/>
          <a:stretch>
            <a:fillRect/>
          </a:stretch>
        </p:blipFill>
        <p:spPr bwMode="auto">
          <a:xfrm>
            <a:off x="-1" y="0"/>
            <a:ext cx="9144001"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Text Box 2"/>
          <p:cNvSpPr txBox="1">
            <a:spLocks noChangeArrowheads="1"/>
          </p:cNvSpPr>
          <p:nvPr/>
        </p:nvSpPr>
        <p:spPr bwMode="auto">
          <a:xfrm>
            <a:off x="609600" y="2057400"/>
            <a:ext cx="7924800" cy="3378200"/>
          </a:xfrm>
          <a:prstGeom prst="rect">
            <a:avLst/>
          </a:prstGeom>
          <a:noFill/>
          <a:ln w="9525">
            <a:noFill/>
            <a:miter lim="800000"/>
            <a:headEnd/>
            <a:tailEnd/>
          </a:ln>
        </p:spPr>
        <p:txBody>
          <a:bodyPr>
            <a:spAutoFit/>
          </a:bodyPr>
          <a:lstStyle/>
          <a:p>
            <a:pPr marL="460375" indent="-460375" algn="l">
              <a:spcBef>
                <a:spcPct val="0"/>
              </a:spcBef>
              <a:spcAft>
                <a:spcPct val="50000"/>
              </a:spcAft>
            </a:pPr>
            <a:r>
              <a:rPr lang="en-US" sz="2400"/>
              <a:t>- Changes in emissions</a:t>
            </a:r>
          </a:p>
          <a:p>
            <a:pPr marL="460375" indent="-460375" algn="l">
              <a:spcBef>
                <a:spcPct val="0"/>
              </a:spcBef>
              <a:spcAft>
                <a:spcPct val="50000"/>
              </a:spcAft>
            </a:pPr>
            <a:r>
              <a:rPr lang="en-US" sz="2400"/>
              <a:t>- Land use changes</a:t>
            </a:r>
          </a:p>
          <a:p>
            <a:pPr marL="460375" indent="-460375" algn="l">
              <a:spcBef>
                <a:spcPct val="0"/>
              </a:spcBef>
              <a:spcAft>
                <a:spcPct val="50000"/>
              </a:spcAft>
            </a:pPr>
            <a:r>
              <a:rPr lang="en-US" sz="2400"/>
              <a:t>- Unusual atmospheric temperatures or precipitation (e.g., drought)</a:t>
            </a:r>
          </a:p>
          <a:p>
            <a:pPr marL="460375" indent="-460375" algn="l">
              <a:spcBef>
                <a:spcPct val="0"/>
              </a:spcBef>
              <a:spcAft>
                <a:spcPct val="50000"/>
              </a:spcAft>
            </a:pPr>
            <a:r>
              <a:rPr lang="en-US" sz="2400"/>
              <a:t>- El Niño and La Niña episodes</a:t>
            </a:r>
          </a:p>
          <a:p>
            <a:pPr marL="460375" indent="-460375" algn="l">
              <a:spcBef>
                <a:spcPct val="0"/>
              </a:spcBef>
              <a:spcAft>
                <a:spcPct val="50000"/>
              </a:spcAft>
            </a:pPr>
            <a:r>
              <a:rPr lang="en-US" sz="2400"/>
              <a:t>- Volcanic eruptions through effects on diffuse radiation </a:t>
            </a:r>
          </a:p>
        </p:txBody>
      </p:sp>
      <p:sp>
        <p:nvSpPr>
          <p:cNvPr id="187395" name="Text Box 3"/>
          <p:cNvSpPr txBox="1">
            <a:spLocks noChangeArrowheads="1"/>
          </p:cNvSpPr>
          <p:nvPr/>
        </p:nvSpPr>
        <p:spPr bwMode="auto">
          <a:xfrm>
            <a:off x="228600" y="914400"/>
            <a:ext cx="6629400" cy="457200"/>
          </a:xfrm>
          <a:prstGeom prst="rect">
            <a:avLst/>
          </a:prstGeom>
          <a:noFill/>
          <a:ln w="9525">
            <a:noFill/>
            <a:miter lim="800000"/>
            <a:headEnd/>
            <a:tailEnd/>
          </a:ln>
        </p:spPr>
        <p:txBody>
          <a:bodyPr>
            <a:spAutoFit/>
          </a:bodyPr>
          <a:lstStyle/>
          <a:p>
            <a:r>
              <a:rPr lang="en-US" sz="2400">
                <a:solidFill>
                  <a:schemeClr val="accent2"/>
                </a:solidFill>
              </a:rPr>
              <a:t>Possible causes of interannual CO</a:t>
            </a:r>
            <a:r>
              <a:rPr lang="en-US" sz="2400" baseline="-25000">
                <a:solidFill>
                  <a:schemeClr val="accent2"/>
                </a:solidFill>
              </a:rPr>
              <a:t>2</a:t>
            </a:r>
            <a:r>
              <a:rPr lang="en-US" sz="2400">
                <a:solidFill>
                  <a:schemeClr val="accent2"/>
                </a:solidFill>
              </a:rPr>
              <a:t> variations</a:t>
            </a:r>
          </a:p>
        </p:txBody>
      </p:sp>
    </p:spTree>
  </p:cSld>
  <p:clrMapOvr>
    <a:masterClrMapping/>
  </p:clrMapOvr>
  <p:transition/>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8418" name="Group 4"/>
          <p:cNvGrpSpPr>
            <a:grpSpLocks/>
          </p:cNvGrpSpPr>
          <p:nvPr/>
        </p:nvGrpSpPr>
        <p:grpSpPr bwMode="auto">
          <a:xfrm>
            <a:off x="104775" y="117475"/>
            <a:ext cx="8942388" cy="2251075"/>
            <a:chOff x="104932" y="117068"/>
            <a:chExt cx="8941633" cy="2251804"/>
          </a:xfrm>
        </p:grpSpPr>
        <p:pic>
          <p:nvPicPr>
            <p:cNvPr id="188425" name="Picture 5"/>
            <p:cNvPicPr>
              <a:picLocks noChangeAspect="1" noChangeArrowheads="1"/>
            </p:cNvPicPr>
            <p:nvPr/>
          </p:nvPicPr>
          <p:blipFill>
            <a:blip r:embed="rId3" cstate="print"/>
            <a:srcRect l="17937" t="34499" r="17143" b="31171"/>
            <a:stretch>
              <a:fillRect/>
            </a:stretch>
          </p:blipFill>
          <p:spPr bwMode="auto">
            <a:xfrm>
              <a:off x="104932" y="117068"/>
              <a:ext cx="8941633" cy="2251804"/>
            </a:xfrm>
            <a:prstGeom prst="rect">
              <a:avLst/>
            </a:prstGeom>
            <a:noFill/>
            <a:ln w="38100">
              <a:noFill/>
              <a:miter lim="800000"/>
              <a:headEnd/>
              <a:tailEnd type="none" w="lg" len="lg"/>
            </a:ln>
          </p:spPr>
        </p:pic>
        <p:sp>
          <p:nvSpPr>
            <p:cNvPr id="188426" name="TextBox 3"/>
            <p:cNvSpPr txBox="1">
              <a:spLocks noChangeArrowheads="1"/>
            </p:cNvSpPr>
            <p:nvPr/>
          </p:nvSpPr>
          <p:spPr bwMode="auto">
            <a:xfrm>
              <a:off x="1663907" y="292308"/>
              <a:ext cx="2278505" cy="276999"/>
            </a:xfrm>
            <a:prstGeom prst="rect">
              <a:avLst/>
            </a:prstGeom>
            <a:noFill/>
            <a:ln w="9525">
              <a:noFill/>
              <a:miter lim="800000"/>
              <a:headEnd/>
              <a:tailEnd/>
            </a:ln>
          </p:spPr>
          <p:txBody>
            <a:bodyPr>
              <a:spAutoFit/>
            </a:bodyPr>
            <a:lstStyle/>
            <a:p>
              <a:r>
                <a:rPr lang="en-US" sz="1200"/>
                <a:t>Mercado et al., </a:t>
              </a:r>
              <a:r>
                <a:rPr lang="en-US" sz="1200" i="1"/>
                <a:t>Nature</a:t>
              </a:r>
              <a:r>
                <a:rPr lang="en-US" sz="1200"/>
                <a:t>, 2009</a:t>
              </a:r>
            </a:p>
          </p:txBody>
        </p:sp>
      </p:grpSp>
      <p:sp>
        <p:nvSpPr>
          <p:cNvPr id="188419" name="TextBox 5"/>
          <p:cNvSpPr txBox="1">
            <a:spLocks noChangeArrowheads="1"/>
          </p:cNvSpPr>
          <p:nvPr/>
        </p:nvSpPr>
        <p:spPr bwMode="auto">
          <a:xfrm>
            <a:off x="449263" y="3144838"/>
            <a:ext cx="8237537" cy="1200150"/>
          </a:xfrm>
          <a:prstGeom prst="rect">
            <a:avLst/>
          </a:prstGeom>
          <a:noFill/>
          <a:ln w="9525">
            <a:noFill/>
            <a:miter lim="800000"/>
            <a:headEnd/>
            <a:tailEnd/>
          </a:ln>
        </p:spPr>
        <p:txBody>
          <a:bodyPr>
            <a:spAutoFit/>
          </a:bodyPr>
          <a:lstStyle/>
          <a:p>
            <a:r>
              <a:rPr lang="en-US">
                <a:solidFill>
                  <a:schemeClr val="accent2"/>
                </a:solidFill>
              </a:rPr>
              <a:t>Additional carbon sequestration after volcanic eruptions because of the effects of diffuse radiation, but certainly will impact natural and farmed vegetation.</a:t>
            </a:r>
          </a:p>
        </p:txBody>
      </p:sp>
      <p:sp>
        <p:nvSpPr>
          <p:cNvPr id="188420" name="TextBox 6"/>
          <p:cNvSpPr txBox="1">
            <a:spLocks noChangeArrowheads="1"/>
          </p:cNvSpPr>
          <p:nvPr/>
        </p:nvSpPr>
        <p:spPr bwMode="auto">
          <a:xfrm>
            <a:off x="2420938" y="2690813"/>
            <a:ext cx="1903412" cy="461962"/>
          </a:xfrm>
          <a:prstGeom prst="rect">
            <a:avLst/>
          </a:prstGeom>
          <a:noFill/>
          <a:ln w="9525">
            <a:noFill/>
            <a:miter lim="800000"/>
            <a:headEnd/>
            <a:tailEnd/>
          </a:ln>
        </p:spPr>
        <p:txBody>
          <a:bodyPr>
            <a:spAutoFit/>
          </a:bodyPr>
          <a:lstStyle/>
          <a:p>
            <a:r>
              <a:rPr lang="en-US"/>
              <a:t>El Chichón </a:t>
            </a:r>
          </a:p>
        </p:txBody>
      </p:sp>
      <p:sp>
        <p:nvSpPr>
          <p:cNvPr id="188421" name="TextBox 7"/>
          <p:cNvSpPr txBox="1">
            <a:spLocks noChangeArrowheads="1"/>
          </p:cNvSpPr>
          <p:nvPr/>
        </p:nvSpPr>
        <p:spPr bwMode="auto">
          <a:xfrm>
            <a:off x="5256213" y="2652713"/>
            <a:ext cx="1776412" cy="461962"/>
          </a:xfrm>
          <a:prstGeom prst="rect">
            <a:avLst/>
          </a:prstGeom>
          <a:noFill/>
          <a:ln w="9525">
            <a:noFill/>
            <a:miter lim="800000"/>
            <a:headEnd/>
            <a:tailEnd/>
          </a:ln>
        </p:spPr>
        <p:txBody>
          <a:bodyPr>
            <a:spAutoFit/>
          </a:bodyPr>
          <a:lstStyle/>
          <a:p>
            <a:r>
              <a:rPr lang="en-US"/>
              <a:t>Pinatubo</a:t>
            </a:r>
          </a:p>
        </p:txBody>
      </p:sp>
      <p:sp>
        <p:nvSpPr>
          <p:cNvPr id="12" name="Arc 11"/>
          <p:cNvSpPr/>
          <p:nvPr/>
        </p:nvSpPr>
        <p:spPr bwMode="auto">
          <a:xfrm rot="10800000">
            <a:off x="1895475" y="179388"/>
            <a:ext cx="862013" cy="2751137"/>
          </a:xfrm>
          <a:prstGeom prst="arc">
            <a:avLst/>
          </a:prstGeom>
          <a:noFill/>
          <a:ln w="38100" cap="flat" cmpd="sng" algn="ctr">
            <a:solidFill>
              <a:schemeClr val="tx1"/>
            </a:solidFill>
            <a:prstDash val="solid"/>
            <a:round/>
            <a:headEnd type="none" w="med" len="med"/>
            <a:tailEnd type="stealth" w="lg" len="lg"/>
          </a:ln>
          <a:effectLst/>
        </p:spPr>
        <p:txBody>
          <a:bodyPr/>
          <a:lstStyle/>
          <a:p>
            <a:pPr>
              <a:defRPr/>
            </a:pPr>
            <a:endParaRPr lang="en-US">
              <a:ea typeface="+mn-ea"/>
            </a:endParaRPr>
          </a:p>
        </p:txBody>
      </p:sp>
      <p:sp>
        <p:nvSpPr>
          <p:cNvPr id="188423" name="Freeform 13"/>
          <p:cNvSpPr>
            <a:spLocks/>
          </p:cNvSpPr>
          <p:nvPr/>
        </p:nvSpPr>
        <p:spPr bwMode="auto">
          <a:xfrm>
            <a:off x="5741988" y="1258888"/>
            <a:ext cx="315912" cy="1366837"/>
          </a:xfrm>
          <a:custGeom>
            <a:avLst/>
            <a:gdLst>
              <a:gd name="T0" fmla="*/ 271448 w 316042"/>
              <a:gd name="T1" fmla="*/ 59029 h 1506511"/>
              <a:gd name="T2" fmla="*/ 264110 w 316042"/>
              <a:gd name="T3" fmla="*/ 14390 h 1506511"/>
              <a:gd name="T4" fmla="*/ 0 w 316042"/>
              <a:gd name="T5" fmla="*/ 0 h 1506511"/>
              <a:gd name="T6" fmla="*/ 0 60000 65536"/>
              <a:gd name="T7" fmla="*/ 0 60000 65536"/>
              <a:gd name="T8" fmla="*/ 0 60000 65536"/>
              <a:gd name="T9" fmla="*/ 0 w 316042"/>
              <a:gd name="T10" fmla="*/ 0 h 1506511"/>
              <a:gd name="T11" fmla="*/ 316042 w 316042"/>
              <a:gd name="T12" fmla="*/ 1506511 h 1506511"/>
            </a:gdLst>
            <a:ahLst/>
            <a:cxnLst>
              <a:cxn ang="T6">
                <a:pos x="T0" y="T1"/>
              </a:cxn>
              <a:cxn ang="T7">
                <a:pos x="T2" y="T3"/>
              </a:cxn>
              <a:cxn ang="T8">
                <a:pos x="T4" y="T5"/>
              </a:cxn>
            </a:cxnLst>
            <a:rect l="T9" t="T10" r="T11" b="T12"/>
            <a:pathLst>
              <a:path w="316042" h="1506511">
                <a:moveTo>
                  <a:pt x="277318" y="1506511"/>
                </a:moveTo>
                <a:cubicBezTo>
                  <a:pt x="296680" y="1062427"/>
                  <a:pt x="316042" y="618344"/>
                  <a:pt x="269822" y="367259"/>
                </a:cubicBezTo>
                <a:cubicBezTo>
                  <a:pt x="223602" y="116174"/>
                  <a:pt x="111801" y="58087"/>
                  <a:pt x="0" y="0"/>
                </a:cubicBezTo>
              </a:path>
            </a:pathLst>
          </a:custGeom>
          <a:noFill/>
          <a:ln w="38100" cap="flat" cmpd="sng">
            <a:solidFill>
              <a:schemeClr val="tx1"/>
            </a:solidFill>
            <a:prstDash val="solid"/>
            <a:round/>
            <a:headEnd type="none" w="med" len="med"/>
            <a:tailEnd type="stealth" w="lg" len="lg"/>
          </a:ln>
        </p:spPr>
        <p:txBody>
          <a:bodyPr/>
          <a:lstStyle/>
          <a:p>
            <a:endParaRPr lang="en-US"/>
          </a:p>
        </p:txBody>
      </p:sp>
      <p:pic>
        <p:nvPicPr>
          <p:cNvPr id="188424" name="Picture 4"/>
          <p:cNvPicPr>
            <a:picLocks noChangeAspect="1" noChangeArrowheads="1"/>
          </p:cNvPicPr>
          <p:nvPr/>
        </p:nvPicPr>
        <p:blipFill>
          <a:blip r:embed="rId4" cstate="print"/>
          <a:srcRect/>
          <a:stretch>
            <a:fillRect/>
          </a:stretch>
        </p:blipFill>
        <p:spPr bwMode="auto">
          <a:xfrm>
            <a:off x="1179513" y="4398963"/>
            <a:ext cx="6515100" cy="2459037"/>
          </a:xfrm>
          <a:prstGeom prst="rect">
            <a:avLst/>
          </a:prstGeom>
          <a:noFill/>
          <a:ln w="38100">
            <a:noFill/>
            <a:miter lim="800000"/>
            <a:headEnd/>
            <a:tailEnd type="none" w="lg" len="lg"/>
          </a:ln>
        </p:spPr>
      </p:pic>
    </p:spTree>
  </p:cSld>
  <p:clrMapOvr>
    <a:masterClrMapping/>
  </p:clrMapOvr>
  <p:transition/>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410" name="Picture 2"/>
          <p:cNvPicPr>
            <a:picLocks noChangeAspect="1" noChangeArrowheads="1"/>
          </p:cNvPicPr>
          <p:nvPr/>
        </p:nvPicPr>
        <p:blipFill>
          <a:blip r:embed="rId3" cstate="print"/>
          <a:srcRect/>
          <a:stretch>
            <a:fillRect/>
          </a:stretch>
        </p:blipFill>
        <p:spPr bwMode="auto">
          <a:xfrm>
            <a:off x="-1" y="0"/>
            <a:ext cx="9144001" cy="6858000"/>
          </a:xfrm>
          <a:prstGeom prst="rect">
            <a:avLst/>
          </a:prstGeom>
          <a:noFill/>
          <a:ln w="9525">
            <a:noFill/>
            <a:miter lim="800000"/>
            <a:headEnd/>
            <a:tailEnd/>
          </a:ln>
        </p:spPr>
      </p:pic>
      <p:grpSp>
        <p:nvGrpSpPr>
          <p:cNvPr id="15" name="Group 14"/>
          <p:cNvGrpSpPr/>
          <p:nvPr/>
        </p:nvGrpSpPr>
        <p:grpSpPr>
          <a:xfrm>
            <a:off x="990600" y="4267200"/>
            <a:ext cx="5334000" cy="1676400"/>
            <a:chOff x="990600" y="4267200"/>
            <a:chExt cx="5334000" cy="1676400"/>
          </a:xfrm>
        </p:grpSpPr>
        <p:sp>
          <p:nvSpPr>
            <p:cNvPr id="5" name="Oval 5"/>
            <p:cNvSpPr>
              <a:spLocks noChangeArrowheads="1"/>
            </p:cNvSpPr>
            <p:nvPr/>
          </p:nvSpPr>
          <p:spPr bwMode="auto">
            <a:xfrm>
              <a:off x="1981200" y="5257800"/>
              <a:ext cx="304800" cy="562630"/>
            </a:xfrm>
            <a:prstGeom prst="ellipse">
              <a:avLst/>
            </a:prstGeom>
            <a:noFill/>
            <a:ln w="38100">
              <a:solidFill>
                <a:schemeClr val="accent2"/>
              </a:solidFill>
              <a:round/>
              <a:headEnd/>
              <a:tailEnd/>
            </a:ln>
          </p:spPr>
          <p:txBody>
            <a:bodyPr wrap="square" anchor="ctr">
              <a:spAutoFit/>
            </a:bodyPr>
            <a:lstStyle/>
            <a:p>
              <a:endParaRPr lang="en-US">
                <a:solidFill>
                  <a:schemeClr val="accent2"/>
                </a:solidFill>
              </a:endParaRPr>
            </a:p>
          </p:txBody>
        </p:sp>
        <p:sp>
          <p:nvSpPr>
            <p:cNvPr id="7" name="Text Box 7"/>
            <p:cNvSpPr txBox="1">
              <a:spLocks noChangeArrowheads="1"/>
            </p:cNvSpPr>
            <p:nvPr/>
          </p:nvSpPr>
          <p:spPr bwMode="auto">
            <a:xfrm>
              <a:off x="5257800" y="5638800"/>
              <a:ext cx="1066800" cy="304800"/>
            </a:xfrm>
            <a:prstGeom prst="rect">
              <a:avLst/>
            </a:prstGeom>
            <a:solidFill>
              <a:srgbClr val="FFFFFF"/>
            </a:solidFill>
            <a:ln w="9525">
              <a:noFill/>
              <a:miter lim="800000"/>
              <a:headEnd/>
              <a:tailEnd/>
            </a:ln>
          </p:spPr>
          <p:txBody>
            <a:bodyPr lIns="0" tIns="0" rIns="0" bIns="0">
              <a:spAutoFit/>
            </a:bodyPr>
            <a:lstStyle/>
            <a:p>
              <a:r>
                <a:rPr lang="en-US" dirty="0">
                  <a:solidFill>
                    <a:schemeClr val="accent2"/>
                  </a:solidFill>
                </a:rPr>
                <a:t>Pinatubo</a:t>
              </a:r>
            </a:p>
          </p:txBody>
        </p:sp>
        <p:sp>
          <p:nvSpPr>
            <p:cNvPr id="8" name="Text Box 8"/>
            <p:cNvSpPr txBox="1">
              <a:spLocks noChangeArrowheads="1"/>
            </p:cNvSpPr>
            <p:nvPr/>
          </p:nvSpPr>
          <p:spPr bwMode="auto">
            <a:xfrm>
              <a:off x="3886200" y="4953000"/>
              <a:ext cx="1371600" cy="304800"/>
            </a:xfrm>
            <a:prstGeom prst="rect">
              <a:avLst/>
            </a:prstGeom>
            <a:solidFill>
              <a:srgbClr val="FFFFFF"/>
            </a:solidFill>
            <a:ln w="9525">
              <a:noFill/>
              <a:miter lim="800000"/>
              <a:headEnd/>
              <a:tailEnd/>
            </a:ln>
          </p:spPr>
          <p:txBody>
            <a:bodyPr lIns="0" tIns="0" rIns="0" bIns="0">
              <a:spAutoFit/>
            </a:bodyPr>
            <a:lstStyle/>
            <a:p>
              <a:r>
                <a:rPr lang="en-US" dirty="0">
                  <a:solidFill>
                    <a:schemeClr val="accent2"/>
                  </a:solidFill>
                </a:rPr>
                <a:t>El Chichón</a:t>
              </a:r>
            </a:p>
          </p:txBody>
        </p:sp>
        <p:sp>
          <p:nvSpPr>
            <p:cNvPr id="9" name="Text Box 9"/>
            <p:cNvSpPr txBox="1">
              <a:spLocks noChangeArrowheads="1"/>
            </p:cNvSpPr>
            <p:nvPr/>
          </p:nvSpPr>
          <p:spPr bwMode="auto">
            <a:xfrm>
              <a:off x="990600" y="5562600"/>
              <a:ext cx="838200" cy="304800"/>
            </a:xfrm>
            <a:prstGeom prst="rect">
              <a:avLst/>
            </a:prstGeom>
            <a:solidFill>
              <a:schemeClr val="bg1"/>
            </a:solidFill>
            <a:ln w="9525">
              <a:noFill/>
              <a:miter lim="800000"/>
              <a:headEnd/>
              <a:tailEnd/>
            </a:ln>
          </p:spPr>
          <p:txBody>
            <a:bodyPr lIns="0" tIns="0" rIns="0" bIns="0">
              <a:spAutoFit/>
            </a:bodyPr>
            <a:lstStyle/>
            <a:p>
              <a:r>
                <a:rPr lang="en-US" dirty="0">
                  <a:solidFill>
                    <a:schemeClr val="accent2"/>
                  </a:solidFill>
                </a:rPr>
                <a:t>Agung</a:t>
              </a:r>
            </a:p>
          </p:txBody>
        </p:sp>
        <p:sp>
          <p:nvSpPr>
            <p:cNvPr id="10" name="Oval 5"/>
            <p:cNvSpPr>
              <a:spLocks noChangeArrowheads="1"/>
            </p:cNvSpPr>
            <p:nvPr/>
          </p:nvSpPr>
          <p:spPr bwMode="auto">
            <a:xfrm>
              <a:off x="4343400" y="4267200"/>
              <a:ext cx="304800" cy="562630"/>
            </a:xfrm>
            <a:prstGeom prst="ellipse">
              <a:avLst/>
            </a:prstGeom>
            <a:noFill/>
            <a:ln w="38100">
              <a:solidFill>
                <a:schemeClr val="accent2"/>
              </a:solidFill>
              <a:round/>
              <a:headEnd/>
              <a:tailEnd/>
            </a:ln>
          </p:spPr>
          <p:txBody>
            <a:bodyPr wrap="square" anchor="ctr">
              <a:spAutoFit/>
            </a:bodyPr>
            <a:lstStyle/>
            <a:p>
              <a:endParaRPr lang="en-US">
                <a:solidFill>
                  <a:schemeClr val="accent2"/>
                </a:solidFill>
              </a:endParaRPr>
            </a:p>
          </p:txBody>
        </p:sp>
        <p:sp>
          <p:nvSpPr>
            <p:cNvPr id="11" name="Oval 5"/>
            <p:cNvSpPr>
              <a:spLocks noChangeArrowheads="1"/>
            </p:cNvSpPr>
            <p:nvPr/>
          </p:nvSpPr>
          <p:spPr bwMode="auto">
            <a:xfrm>
              <a:off x="5653314" y="4989285"/>
              <a:ext cx="304800" cy="562630"/>
            </a:xfrm>
            <a:prstGeom prst="ellipse">
              <a:avLst/>
            </a:prstGeom>
            <a:noFill/>
            <a:ln w="38100">
              <a:solidFill>
                <a:schemeClr val="accent2"/>
              </a:solidFill>
              <a:round/>
              <a:headEnd/>
              <a:tailEnd/>
            </a:ln>
          </p:spPr>
          <p:txBody>
            <a:bodyPr wrap="square" anchor="ctr">
              <a:spAutoFit/>
            </a:bodyPr>
            <a:lstStyle/>
            <a:p>
              <a:endParaRPr lang="en-US">
                <a:solidFill>
                  <a:schemeClr val="accent2"/>
                </a:solidFill>
              </a:endParaRPr>
            </a:p>
          </p:txBody>
        </p:sp>
        <p:sp>
          <p:nvSpPr>
            <p:cNvPr id="13" name="Oval 5"/>
            <p:cNvSpPr>
              <a:spLocks noChangeArrowheads="1"/>
            </p:cNvSpPr>
            <p:nvPr/>
          </p:nvSpPr>
          <p:spPr bwMode="auto">
            <a:xfrm>
              <a:off x="3276600" y="4495800"/>
              <a:ext cx="304800" cy="562630"/>
            </a:xfrm>
            <a:prstGeom prst="ellipse">
              <a:avLst/>
            </a:prstGeom>
            <a:noFill/>
            <a:ln w="38100">
              <a:solidFill>
                <a:schemeClr val="accent2"/>
              </a:solidFill>
              <a:round/>
              <a:headEnd/>
              <a:tailEnd/>
            </a:ln>
          </p:spPr>
          <p:txBody>
            <a:bodyPr wrap="square" anchor="ctr">
              <a:spAutoFit/>
            </a:bodyPr>
            <a:lstStyle/>
            <a:p>
              <a:endParaRPr lang="en-US">
                <a:solidFill>
                  <a:schemeClr val="accent2"/>
                </a:solidFill>
              </a:endParaRPr>
            </a:p>
          </p:txBody>
        </p:sp>
        <p:sp>
          <p:nvSpPr>
            <p:cNvPr id="14" name="Text Box 8"/>
            <p:cNvSpPr txBox="1">
              <a:spLocks noChangeArrowheads="1"/>
            </p:cNvSpPr>
            <p:nvPr/>
          </p:nvSpPr>
          <p:spPr bwMode="auto">
            <a:xfrm>
              <a:off x="2819400" y="5181600"/>
              <a:ext cx="914400" cy="304800"/>
            </a:xfrm>
            <a:prstGeom prst="rect">
              <a:avLst/>
            </a:prstGeom>
            <a:solidFill>
              <a:srgbClr val="FFFFFF"/>
            </a:solidFill>
            <a:ln w="9525">
              <a:noFill/>
              <a:miter lim="800000"/>
              <a:headEnd/>
              <a:tailEnd/>
            </a:ln>
          </p:spPr>
          <p:txBody>
            <a:bodyPr wrap="square" lIns="0" tIns="0" rIns="0" bIns="0">
              <a:spAutoFit/>
            </a:bodyPr>
            <a:lstStyle/>
            <a:p>
              <a:r>
                <a:rPr lang="en-US" dirty="0" smtClean="0">
                  <a:solidFill>
                    <a:schemeClr val="accent2"/>
                  </a:solidFill>
                </a:rPr>
                <a:t>Fuego</a:t>
              </a:r>
              <a:endParaRPr lang="en-US" dirty="0">
                <a:solidFill>
                  <a:schemeClr val="accent2"/>
                </a:solidFill>
              </a:endParaRPr>
            </a:p>
          </p:txBody>
        </p:sp>
      </p:grpSp>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9442" name="Picture 2"/>
          <p:cNvPicPr>
            <a:picLocks noChangeAspect="1" noChangeArrowheads="1"/>
          </p:cNvPicPr>
          <p:nvPr/>
        </p:nvPicPr>
        <p:blipFill>
          <a:blip r:embed="rId3" cstate="print"/>
          <a:srcRect/>
          <a:stretch>
            <a:fillRect/>
          </a:stretch>
        </p:blipFill>
        <p:spPr bwMode="auto">
          <a:xfrm>
            <a:off x="0" y="469900"/>
            <a:ext cx="9144000" cy="6388100"/>
          </a:xfrm>
          <a:prstGeom prst="rect">
            <a:avLst/>
          </a:prstGeom>
          <a:noFill/>
          <a:ln w="9525">
            <a:noFill/>
            <a:miter lim="800000"/>
            <a:headEnd/>
            <a:tailEnd/>
          </a:ln>
        </p:spPr>
      </p:pic>
      <p:grpSp>
        <p:nvGrpSpPr>
          <p:cNvPr id="2" name="Group 3"/>
          <p:cNvGrpSpPr>
            <a:grpSpLocks/>
          </p:cNvGrpSpPr>
          <p:nvPr/>
        </p:nvGrpSpPr>
        <p:grpSpPr bwMode="auto">
          <a:xfrm>
            <a:off x="1676400" y="3810000"/>
            <a:ext cx="6172200" cy="1752600"/>
            <a:chOff x="1056" y="2400"/>
            <a:chExt cx="3888" cy="1104"/>
          </a:xfrm>
        </p:grpSpPr>
        <p:sp>
          <p:nvSpPr>
            <p:cNvPr id="189445" name="Oval 4"/>
            <p:cNvSpPr>
              <a:spLocks noChangeArrowheads="1"/>
            </p:cNvSpPr>
            <p:nvPr/>
          </p:nvSpPr>
          <p:spPr bwMode="auto">
            <a:xfrm>
              <a:off x="4416" y="2448"/>
              <a:ext cx="384" cy="624"/>
            </a:xfrm>
            <a:prstGeom prst="ellipse">
              <a:avLst/>
            </a:prstGeom>
            <a:noFill/>
            <a:ln w="38100">
              <a:solidFill>
                <a:schemeClr val="tx1"/>
              </a:solidFill>
              <a:round/>
              <a:headEnd/>
              <a:tailEnd/>
            </a:ln>
          </p:spPr>
          <p:txBody>
            <a:bodyPr wrap="none" anchor="ctr">
              <a:spAutoFit/>
            </a:bodyPr>
            <a:lstStyle/>
            <a:p>
              <a:endParaRPr lang="en-US"/>
            </a:p>
          </p:txBody>
        </p:sp>
        <p:sp>
          <p:nvSpPr>
            <p:cNvPr id="189446" name="Oval 5"/>
            <p:cNvSpPr>
              <a:spLocks noChangeArrowheads="1"/>
            </p:cNvSpPr>
            <p:nvPr/>
          </p:nvSpPr>
          <p:spPr bwMode="auto">
            <a:xfrm>
              <a:off x="1296" y="2880"/>
              <a:ext cx="384" cy="624"/>
            </a:xfrm>
            <a:prstGeom prst="ellipse">
              <a:avLst/>
            </a:prstGeom>
            <a:noFill/>
            <a:ln w="38100">
              <a:solidFill>
                <a:schemeClr val="tx1"/>
              </a:solidFill>
              <a:round/>
              <a:headEnd/>
              <a:tailEnd/>
            </a:ln>
          </p:spPr>
          <p:txBody>
            <a:bodyPr wrap="none" anchor="ctr">
              <a:spAutoFit/>
            </a:bodyPr>
            <a:lstStyle/>
            <a:p>
              <a:endParaRPr lang="en-US"/>
            </a:p>
          </p:txBody>
        </p:sp>
        <p:sp>
          <p:nvSpPr>
            <p:cNvPr id="189447" name="Oval 6"/>
            <p:cNvSpPr>
              <a:spLocks noChangeArrowheads="1"/>
            </p:cNvSpPr>
            <p:nvPr/>
          </p:nvSpPr>
          <p:spPr bwMode="auto">
            <a:xfrm>
              <a:off x="3264" y="2400"/>
              <a:ext cx="384" cy="624"/>
            </a:xfrm>
            <a:prstGeom prst="ellipse">
              <a:avLst/>
            </a:prstGeom>
            <a:noFill/>
            <a:ln w="38100">
              <a:solidFill>
                <a:schemeClr val="tx1"/>
              </a:solidFill>
              <a:round/>
              <a:headEnd/>
              <a:tailEnd/>
            </a:ln>
          </p:spPr>
          <p:txBody>
            <a:bodyPr wrap="none" anchor="ctr">
              <a:spAutoFit/>
            </a:bodyPr>
            <a:lstStyle/>
            <a:p>
              <a:endParaRPr lang="en-US"/>
            </a:p>
          </p:txBody>
        </p:sp>
        <p:sp>
          <p:nvSpPr>
            <p:cNvPr id="189448" name="Text Box 7"/>
            <p:cNvSpPr txBox="1">
              <a:spLocks noChangeArrowheads="1"/>
            </p:cNvSpPr>
            <p:nvPr/>
          </p:nvSpPr>
          <p:spPr bwMode="auto">
            <a:xfrm>
              <a:off x="4272" y="3120"/>
              <a:ext cx="672" cy="192"/>
            </a:xfrm>
            <a:prstGeom prst="rect">
              <a:avLst/>
            </a:prstGeom>
            <a:noFill/>
            <a:ln w="9525">
              <a:noFill/>
              <a:miter lim="800000"/>
              <a:headEnd/>
              <a:tailEnd/>
            </a:ln>
          </p:spPr>
          <p:txBody>
            <a:bodyPr lIns="0" tIns="0" rIns="0" bIns="0">
              <a:spAutoFit/>
            </a:bodyPr>
            <a:lstStyle/>
            <a:p>
              <a:r>
                <a:rPr lang="en-US"/>
                <a:t>Pinatubo</a:t>
              </a:r>
            </a:p>
          </p:txBody>
        </p:sp>
        <p:sp>
          <p:nvSpPr>
            <p:cNvPr id="189449" name="Text Box 8"/>
            <p:cNvSpPr txBox="1">
              <a:spLocks noChangeArrowheads="1"/>
            </p:cNvSpPr>
            <p:nvPr/>
          </p:nvSpPr>
          <p:spPr bwMode="auto">
            <a:xfrm>
              <a:off x="3024" y="3072"/>
              <a:ext cx="864" cy="192"/>
            </a:xfrm>
            <a:prstGeom prst="rect">
              <a:avLst/>
            </a:prstGeom>
            <a:noFill/>
            <a:ln w="9525">
              <a:noFill/>
              <a:miter lim="800000"/>
              <a:headEnd/>
              <a:tailEnd/>
            </a:ln>
          </p:spPr>
          <p:txBody>
            <a:bodyPr lIns="0" tIns="0" rIns="0" bIns="0">
              <a:spAutoFit/>
            </a:bodyPr>
            <a:lstStyle/>
            <a:p>
              <a:r>
                <a:rPr lang="en-US"/>
                <a:t>El Chichón</a:t>
              </a:r>
            </a:p>
          </p:txBody>
        </p:sp>
        <p:sp>
          <p:nvSpPr>
            <p:cNvPr id="189450" name="Text Box 9"/>
            <p:cNvSpPr txBox="1">
              <a:spLocks noChangeArrowheads="1"/>
            </p:cNvSpPr>
            <p:nvPr/>
          </p:nvSpPr>
          <p:spPr bwMode="auto">
            <a:xfrm>
              <a:off x="1056" y="2496"/>
              <a:ext cx="528" cy="192"/>
            </a:xfrm>
            <a:prstGeom prst="rect">
              <a:avLst/>
            </a:prstGeom>
            <a:solidFill>
              <a:schemeClr val="bg1"/>
            </a:solidFill>
            <a:ln w="9525">
              <a:noFill/>
              <a:miter lim="800000"/>
              <a:headEnd/>
              <a:tailEnd/>
            </a:ln>
          </p:spPr>
          <p:txBody>
            <a:bodyPr lIns="0" tIns="0" rIns="0" bIns="0">
              <a:spAutoFit/>
            </a:bodyPr>
            <a:lstStyle/>
            <a:p>
              <a:r>
                <a:rPr lang="en-US"/>
                <a:t>Agung</a:t>
              </a:r>
            </a:p>
          </p:txBody>
        </p:sp>
      </p:grpSp>
      <p:pic>
        <p:nvPicPr>
          <p:cNvPr id="189444" name="Picture 10"/>
          <p:cNvPicPr>
            <a:picLocks noChangeAspect="1" noChangeArrowheads="1"/>
          </p:cNvPicPr>
          <p:nvPr/>
        </p:nvPicPr>
        <p:blipFill>
          <a:blip r:embed="rId4" cstate="print"/>
          <a:srcRect t="8618" b="22441"/>
          <a:stretch>
            <a:fillRect/>
          </a:stretch>
        </p:blipFill>
        <p:spPr bwMode="auto">
          <a:xfrm>
            <a:off x="0" y="0"/>
            <a:ext cx="9144000" cy="6096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Text Box 2"/>
          <p:cNvSpPr txBox="1">
            <a:spLocks noChangeArrowheads="1"/>
          </p:cNvSpPr>
          <p:nvPr/>
        </p:nvSpPr>
        <p:spPr bwMode="auto">
          <a:xfrm>
            <a:off x="685800" y="1752600"/>
            <a:ext cx="8001000" cy="4206875"/>
          </a:xfrm>
          <a:prstGeom prst="rect">
            <a:avLst/>
          </a:prstGeom>
          <a:noFill/>
          <a:ln w="9525">
            <a:noFill/>
            <a:miter lim="800000"/>
            <a:headEnd/>
            <a:tailEnd/>
          </a:ln>
        </p:spPr>
        <p:txBody>
          <a:bodyPr>
            <a:spAutoFit/>
          </a:bodyPr>
          <a:lstStyle/>
          <a:p>
            <a:pPr algn="l"/>
            <a:r>
              <a:rPr lang="en-US"/>
              <a:t>This brings up the question of how well tree rings represent the climate response to volcanic eruptions.</a:t>
            </a:r>
          </a:p>
          <a:p>
            <a:pPr algn="l"/>
            <a:r>
              <a:rPr lang="en-US"/>
              <a:t>Both the width of tree rings and the density of the latewood have been used, from trees that are stressed by temperature (growing just at the northern or vertical edge of their possible life zone), as an indication of summer temperature.  Following large volcanic eruptions, these responses have been used to measure the cooling response from these eruptions.  Because trees also enhance their growth because of the changed distribution of diffuse vs. direct radiation, and the tree ring-temperature relationships were derived during normal radiation, tree-ring-based temperature reconstructions may underestimate the cooling from large volcanic eruptions.</a:t>
            </a:r>
          </a:p>
        </p:txBody>
      </p:sp>
    </p:spTree>
  </p:cSld>
  <p:clrMapOvr>
    <a:masterClrMapping/>
  </p:clrMapOvr>
  <p:transition/>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2" descr="frostrings_large"/>
          <p:cNvPicPr>
            <a:picLocks noChangeAspect="1" noChangeArrowheads="1"/>
          </p:cNvPicPr>
          <p:nvPr/>
        </p:nvPicPr>
        <p:blipFill>
          <a:blip r:embed="rId3" cstate="print"/>
          <a:srcRect/>
          <a:stretch>
            <a:fillRect/>
          </a:stretch>
        </p:blipFill>
        <p:spPr bwMode="auto">
          <a:xfrm>
            <a:off x="3657600" y="0"/>
            <a:ext cx="5486400" cy="6858000"/>
          </a:xfrm>
          <a:prstGeom prst="rect">
            <a:avLst/>
          </a:prstGeom>
          <a:noFill/>
          <a:ln w="9525">
            <a:noFill/>
            <a:miter lim="800000"/>
            <a:headEnd/>
            <a:tailEnd/>
          </a:ln>
        </p:spPr>
      </p:pic>
      <p:sp>
        <p:nvSpPr>
          <p:cNvPr id="191491" name="Text Box 3"/>
          <p:cNvSpPr txBox="1">
            <a:spLocks noChangeArrowheads="1"/>
          </p:cNvSpPr>
          <p:nvPr/>
        </p:nvSpPr>
        <p:spPr bwMode="auto">
          <a:xfrm>
            <a:off x="0" y="609600"/>
            <a:ext cx="3657600" cy="2465388"/>
          </a:xfrm>
          <a:prstGeom prst="rect">
            <a:avLst/>
          </a:prstGeom>
          <a:noFill/>
          <a:ln w="9525">
            <a:noFill/>
            <a:miter lim="800000"/>
            <a:headEnd/>
            <a:tailEnd/>
          </a:ln>
        </p:spPr>
        <p:txBody>
          <a:bodyPr>
            <a:spAutoFit/>
          </a:bodyPr>
          <a:lstStyle/>
          <a:p>
            <a:r>
              <a:rPr lang="en-US" sz="2400"/>
              <a:t>Science and Engineering Visualization Challenge</a:t>
            </a:r>
          </a:p>
          <a:p>
            <a:pPr algn="l"/>
            <a:r>
              <a:rPr lang="en-US" sz="2400"/>
              <a:t>Sept. 12, 2003  </a:t>
            </a:r>
            <a:r>
              <a:rPr lang="en-US" sz="2400" i="1"/>
              <a:t>Science</a:t>
            </a:r>
          </a:p>
          <a:p>
            <a:r>
              <a:rPr lang="en-US" sz="2400" b="1"/>
              <a:t>FIRST   PLACE</a:t>
            </a:r>
          </a:p>
          <a:p>
            <a:pPr algn="l"/>
            <a:endParaRPr lang="en-US" sz="2400" i="1"/>
          </a:p>
        </p:txBody>
      </p:sp>
      <p:sp>
        <p:nvSpPr>
          <p:cNvPr id="191492" name="Text Box 4"/>
          <p:cNvSpPr txBox="1">
            <a:spLocks noChangeArrowheads="1"/>
          </p:cNvSpPr>
          <p:nvPr/>
        </p:nvSpPr>
        <p:spPr bwMode="auto">
          <a:xfrm>
            <a:off x="168275" y="2895600"/>
            <a:ext cx="3276600" cy="3378200"/>
          </a:xfrm>
          <a:prstGeom prst="rect">
            <a:avLst/>
          </a:prstGeom>
          <a:noFill/>
          <a:ln w="9525">
            <a:noFill/>
            <a:miter lim="800000"/>
            <a:headEnd/>
            <a:tailEnd/>
          </a:ln>
        </p:spPr>
        <p:txBody>
          <a:bodyPr>
            <a:spAutoFit/>
          </a:bodyPr>
          <a:lstStyle/>
          <a:p>
            <a:r>
              <a:rPr lang="en-US" sz="2400" b="1" i="1"/>
              <a:t>Mongolian Frost Rings</a:t>
            </a:r>
          </a:p>
          <a:p>
            <a:r>
              <a:rPr lang="en-US" sz="2400"/>
              <a:t>Dee Breger</a:t>
            </a:r>
          </a:p>
          <a:p>
            <a:r>
              <a:rPr lang="en-US" sz="2400"/>
              <a:t>Magnification: 35×</a:t>
            </a:r>
          </a:p>
          <a:p>
            <a:r>
              <a:rPr lang="en-US" sz="2400"/>
              <a:t>Sample courtesy of G. Jacoby</a:t>
            </a:r>
          </a:p>
          <a:p>
            <a:r>
              <a:rPr lang="en-US" sz="2400" b="1" i="1"/>
              <a:t>Krakatau?</a:t>
            </a:r>
          </a:p>
        </p:txBody>
      </p:sp>
      <p:sp>
        <p:nvSpPr>
          <p:cNvPr id="191493" name="Text Box 5"/>
          <p:cNvSpPr txBox="1">
            <a:spLocks noChangeArrowheads="1"/>
          </p:cNvSpPr>
          <p:nvPr/>
        </p:nvSpPr>
        <p:spPr bwMode="auto">
          <a:xfrm>
            <a:off x="4495800" y="6096000"/>
            <a:ext cx="533400" cy="517525"/>
          </a:xfrm>
          <a:prstGeom prst="rect">
            <a:avLst/>
          </a:prstGeom>
          <a:solidFill>
            <a:srgbClr val="99CCFF"/>
          </a:solidFill>
          <a:ln w="9525">
            <a:noFill/>
            <a:miter lim="800000"/>
            <a:headEnd/>
            <a:tailEnd/>
          </a:ln>
        </p:spPr>
        <p:txBody>
          <a:bodyPr lIns="0" tIns="0" rIns="0" bIns="0">
            <a:spAutoFit/>
          </a:bodyPr>
          <a:lstStyle/>
          <a:p>
            <a:pPr>
              <a:lnSpc>
                <a:spcPct val="85000"/>
              </a:lnSpc>
              <a:spcBef>
                <a:spcPct val="0"/>
              </a:spcBef>
            </a:pPr>
            <a:r>
              <a:rPr lang="en-US"/>
              <a:t>535 A.D.</a:t>
            </a:r>
          </a:p>
        </p:txBody>
      </p:sp>
      <p:sp>
        <p:nvSpPr>
          <p:cNvPr id="191494" name="Text Box 6"/>
          <p:cNvSpPr txBox="1">
            <a:spLocks noChangeArrowheads="1"/>
          </p:cNvSpPr>
          <p:nvPr/>
        </p:nvSpPr>
        <p:spPr bwMode="auto">
          <a:xfrm>
            <a:off x="5410200" y="6096000"/>
            <a:ext cx="533400" cy="517525"/>
          </a:xfrm>
          <a:prstGeom prst="rect">
            <a:avLst/>
          </a:prstGeom>
          <a:solidFill>
            <a:srgbClr val="99CCFF"/>
          </a:solidFill>
          <a:ln w="9525">
            <a:noFill/>
            <a:miter lim="800000"/>
            <a:headEnd/>
            <a:tailEnd/>
          </a:ln>
        </p:spPr>
        <p:txBody>
          <a:bodyPr lIns="0" tIns="0" rIns="0" bIns="0">
            <a:spAutoFit/>
          </a:bodyPr>
          <a:lstStyle/>
          <a:p>
            <a:pPr>
              <a:lnSpc>
                <a:spcPct val="85000"/>
              </a:lnSpc>
              <a:spcBef>
                <a:spcPct val="0"/>
              </a:spcBef>
            </a:pPr>
            <a:r>
              <a:rPr lang="en-US"/>
              <a:t>536 A.D.</a:t>
            </a:r>
          </a:p>
        </p:txBody>
      </p:sp>
      <p:sp>
        <p:nvSpPr>
          <p:cNvPr id="191495" name="Text Box 7"/>
          <p:cNvSpPr txBox="1">
            <a:spLocks noChangeArrowheads="1"/>
          </p:cNvSpPr>
          <p:nvPr/>
        </p:nvSpPr>
        <p:spPr bwMode="auto">
          <a:xfrm>
            <a:off x="6096000" y="6111875"/>
            <a:ext cx="533400" cy="517525"/>
          </a:xfrm>
          <a:prstGeom prst="rect">
            <a:avLst/>
          </a:prstGeom>
          <a:solidFill>
            <a:srgbClr val="99CCFF"/>
          </a:solidFill>
          <a:ln w="9525">
            <a:noFill/>
            <a:miter lim="800000"/>
            <a:headEnd/>
            <a:tailEnd/>
          </a:ln>
        </p:spPr>
        <p:txBody>
          <a:bodyPr lIns="0" tIns="0" rIns="0" bIns="0">
            <a:spAutoFit/>
          </a:bodyPr>
          <a:lstStyle/>
          <a:p>
            <a:pPr>
              <a:lnSpc>
                <a:spcPct val="85000"/>
              </a:lnSpc>
              <a:spcBef>
                <a:spcPct val="0"/>
              </a:spcBef>
            </a:pPr>
            <a:r>
              <a:rPr lang="en-US"/>
              <a:t>537 A.D.</a:t>
            </a:r>
          </a:p>
        </p:txBody>
      </p:sp>
      <p:sp>
        <p:nvSpPr>
          <p:cNvPr id="191496" name="Text Box 8"/>
          <p:cNvSpPr txBox="1">
            <a:spLocks noChangeArrowheads="1"/>
          </p:cNvSpPr>
          <p:nvPr/>
        </p:nvSpPr>
        <p:spPr bwMode="auto">
          <a:xfrm>
            <a:off x="7162800" y="6111875"/>
            <a:ext cx="533400" cy="517525"/>
          </a:xfrm>
          <a:prstGeom prst="rect">
            <a:avLst/>
          </a:prstGeom>
          <a:solidFill>
            <a:srgbClr val="99CCFF"/>
          </a:solidFill>
          <a:ln w="9525">
            <a:noFill/>
            <a:miter lim="800000"/>
            <a:headEnd/>
            <a:tailEnd/>
          </a:ln>
        </p:spPr>
        <p:txBody>
          <a:bodyPr lIns="0" tIns="0" rIns="0" bIns="0">
            <a:spAutoFit/>
          </a:bodyPr>
          <a:lstStyle/>
          <a:p>
            <a:pPr>
              <a:lnSpc>
                <a:spcPct val="85000"/>
              </a:lnSpc>
              <a:spcBef>
                <a:spcPct val="0"/>
              </a:spcBef>
            </a:pPr>
            <a:r>
              <a:rPr lang="en-US"/>
              <a:t>538 A.D.</a:t>
            </a:r>
          </a:p>
        </p:txBody>
      </p:sp>
    </p:spTree>
  </p:cSld>
  <p:clrMapOvr>
    <a:masterClrMapping/>
  </p:clrMapOvr>
  <p:transition/>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Text Box 2"/>
          <p:cNvSpPr txBox="1">
            <a:spLocks noChangeArrowheads="1"/>
          </p:cNvSpPr>
          <p:nvPr/>
        </p:nvSpPr>
        <p:spPr bwMode="auto">
          <a:xfrm>
            <a:off x="685800" y="2438400"/>
            <a:ext cx="7696200" cy="2465388"/>
          </a:xfrm>
          <a:prstGeom prst="rect">
            <a:avLst/>
          </a:prstGeom>
          <a:noFill/>
          <a:ln w="9525">
            <a:noFill/>
            <a:miter lim="800000"/>
            <a:headEnd/>
            <a:tailEnd/>
          </a:ln>
        </p:spPr>
        <p:txBody>
          <a:bodyPr>
            <a:spAutoFit/>
          </a:bodyPr>
          <a:lstStyle/>
          <a:p>
            <a:pPr algn="l">
              <a:tabLst>
                <a:tab pos="460375" algn="l"/>
              </a:tabLst>
            </a:pPr>
            <a:r>
              <a:rPr lang="en-US" sz="2400"/>
              <a:t>	The increased diffuse radiation allows plants to photosynthesize more of the time, increasing the CO</a:t>
            </a:r>
            <a:r>
              <a:rPr lang="en-US" sz="2400" baseline="-25000"/>
              <a:t>2</a:t>
            </a:r>
            <a:r>
              <a:rPr lang="en-US" sz="2400"/>
              <a:t> sink (Cohan et al., 2002; Gu et al., 2002, 2003; Farquhar and Roderick, 2003).</a:t>
            </a:r>
          </a:p>
          <a:p>
            <a:pPr algn="l">
              <a:tabLst>
                <a:tab pos="460375" algn="l"/>
              </a:tabLst>
            </a:pPr>
            <a:r>
              <a:rPr lang="en-US" sz="2400">
                <a:solidFill>
                  <a:schemeClr val="accent2"/>
                </a:solidFill>
              </a:rPr>
              <a:t>	In fact, Gu et al. (2003) actually measured this effect in trees following the 1991 Pinatubo eruption.</a:t>
            </a:r>
            <a:r>
              <a:rPr lang="en-US" sz="2400"/>
              <a:t> </a:t>
            </a:r>
          </a:p>
        </p:txBody>
      </p:sp>
      <p:sp>
        <p:nvSpPr>
          <p:cNvPr id="192515" name="Text Box 3"/>
          <p:cNvSpPr txBox="1">
            <a:spLocks noChangeArrowheads="1"/>
          </p:cNvSpPr>
          <p:nvPr/>
        </p:nvSpPr>
        <p:spPr bwMode="auto">
          <a:xfrm>
            <a:off x="914400" y="990600"/>
            <a:ext cx="4724400" cy="519113"/>
          </a:xfrm>
          <a:prstGeom prst="rect">
            <a:avLst/>
          </a:prstGeom>
          <a:noFill/>
          <a:ln w="9525">
            <a:noFill/>
            <a:miter lim="800000"/>
            <a:headEnd/>
            <a:tailEnd/>
          </a:ln>
        </p:spPr>
        <p:txBody>
          <a:bodyPr>
            <a:spAutoFit/>
          </a:bodyPr>
          <a:lstStyle/>
          <a:p>
            <a:r>
              <a:rPr lang="en-US" sz="2800">
                <a:solidFill>
                  <a:schemeClr val="accent2"/>
                </a:solidFill>
              </a:rPr>
              <a:t>Diffuse Radiation Effect</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42" name="Picture 4"/>
          <p:cNvPicPr>
            <a:picLocks noChangeAspect="1" noChangeArrowheads="1"/>
          </p:cNvPicPr>
          <p:nvPr/>
        </p:nvPicPr>
        <p:blipFill>
          <a:blip r:embed="rId3" cstate="print"/>
          <a:srcRect/>
          <a:stretch>
            <a:fillRect/>
          </a:stretch>
        </p:blipFill>
        <p:spPr bwMode="auto">
          <a:xfrm>
            <a:off x="685800" y="457200"/>
            <a:ext cx="8001000" cy="654050"/>
          </a:xfrm>
          <a:prstGeom prst="rect">
            <a:avLst/>
          </a:prstGeom>
          <a:noFill/>
          <a:ln w="9525">
            <a:noFill/>
            <a:miter lim="800000"/>
            <a:headEnd/>
            <a:tailEnd/>
          </a:ln>
        </p:spPr>
      </p:pic>
      <p:sp>
        <p:nvSpPr>
          <p:cNvPr id="10243" name="TextBox 4"/>
          <p:cNvSpPr txBox="1">
            <a:spLocks noChangeArrowheads="1"/>
          </p:cNvSpPr>
          <p:nvPr/>
        </p:nvSpPr>
        <p:spPr bwMode="auto">
          <a:xfrm>
            <a:off x="740228" y="1608137"/>
            <a:ext cx="7812995" cy="4093428"/>
          </a:xfrm>
          <a:prstGeom prst="rect">
            <a:avLst/>
          </a:prstGeom>
          <a:noFill/>
          <a:ln w="9525">
            <a:noFill/>
            <a:miter lim="800000"/>
            <a:headEnd/>
            <a:tailEnd/>
          </a:ln>
        </p:spPr>
        <p:txBody>
          <a:bodyPr wrap="square">
            <a:spAutoFit/>
          </a:bodyPr>
          <a:lstStyle/>
          <a:p>
            <a:pPr algn="l">
              <a:spcAft>
                <a:spcPts val="1200"/>
              </a:spcAft>
            </a:pPr>
            <a:r>
              <a:rPr lang="en-US" sz="2000" b="1" i="1" dirty="0"/>
              <a:t>Reviews of Geophysics</a:t>
            </a:r>
            <a:r>
              <a:rPr lang="en-US" sz="2000" b="1" dirty="0"/>
              <a:t>  distills and places in perspective previous scientific work in currently active subject areas of geophysics. </a:t>
            </a:r>
            <a:r>
              <a:rPr lang="en-US" sz="2000" b="1" dirty="0" smtClean="0"/>
              <a:t> Contributions </a:t>
            </a:r>
            <a:r>
              <a:rPr lang="en-US" sz="2000" b="1" dirty="0"/>
              <a:t>evaluate overall progress in the field and cover all disciplines embraced by AGU</a:t>
            </a:r>
            <a:r>
              <a:rPr lang="en-US" sz="2000" b="1" dirty="0" smtClean="0"/>
              <a:t>.</a:t>
            </a:r>
            <a:endParaRPr lang="en-US" sz="2000" b="1" dirty="0"/>
          </a:p>
          <a:p>
            <a:pPr algn="l">
              <a:spcAft>
                <a:spcPts val="1200"/>
              </a:spcAft>
            </a:pPr>
            <a:r>
              <a:rPr lang="en-US" sz="2000" b="1" dirty="0">
                <a:solidFill>
                  <a:schemeClr val="accent2"/>
                </a:solidFill>
              </a:rPr>
              <a:t>Authorship is by invitation, but suggestions from readers and potential authors are welcome.  If you are interested in writing an article please talk with me, or write to </a:t>
            </a:r>
            <a:r>
              <a:rPr lang="en-US" sz="2000" b="1" dirty="0">
                <a:hlinkClick r:id="rId4"/>
              </a:rPr>
              <a:t>reviewsgeophysics@agu.org</a:t>
            </a:r>
            <a:r>
              <a:rPr lang="en-US" sz="2000" b="1" dirty="0">
                <a:solidFill>
                  <a:schemeClr val="accent2"/>
                </a:solidFill>
              </a:rPr>
              <a:t>,  with an abstract, outline, and </a:t>
            </a:r>
            <a:r>
              <a:rPr lang="en-US" sz="2000" b="1" dirty="0" smtClean="0">
                <a:solidFill>
                  <a:schemeClr val="accent2"/>
                </a:solidFill>
              </a:rPr>
              <a:t>analysis of recent similar review articles, to demonstrate the need for your proposed article.  </a:t>
            </a:r>
            <a:endParaRPr lang="en-US" sz="2000" b="1" dirty="0"/>
          </a:p>
          <a:p>
            <a:pPr algn="l">
              <a:spcAft>
                <a:spcPts val="1200"/>
              </a:spcAft>
            </a:pPr>
            <a:r>
              <a:rPr lang="en-US" sz="2000" b="1" i="1" dirty="0"/>
              <a:t>Reviews of Geophysics</a:t>
            </a:r>
            <a:r>
              <a:rPr lang="en-US" sz="2000" b="1" dirty="0"/>
              <a:t>  has an impact factor of </a:t>
            </a:r>
            <a:r>
              <a:rPr lang="en-US" sz="2000" b="1" dirty="0" smtClean="0"/>
              <a:t>14.8 </a:t>
            </a:r>
            <a:r>
              <a:rPr lang="en-US" sz="2000" b="1" dirty="0"/>
              <a:t>in the </a:t>
            </a:r>
            <a:r>
              <a:rPr lang="en-US" sz="2000" b="1" dirty="0" smtClean="0"/>
              <a:t>2014 </a:t>
            </a:r>
            <a:r>
              <a:rPr lang="en-US" sz="2000" b="1" dirty="0"/>
              <a:t>Journal Citation Reports, highest in the geosciences.</a:t>
            </a:r>
          </a:p>
        </p:txBody>
      </p:sp>
      <p:sp>
        <p:nvSpPr>
          <p:cNvPr id="6" name="TextBox 5"/>
          <p:cNvSpPr txBox="1"/>
          <p:nvPr/>
        </p:nvSpPr>
        <p:spPr>
          <a:xfrm>
            <a:off x="4800600" y="609600"/>
            <a:ext cx="3810000" cy="369888"/>
          </a:xfrm>
          <a:prstGeom prst="rect">
            <a:avLst/>
          </a:prstGeom>
          <a:noFill/>
        </p:spPr>
        <p:txBody>
          <a:bodyPr>
            <a:spAutoFit/>
          </a:bodyPr>
          <a:lstStyle/>
          <a:p>
            <a:pPr algn="r">
              <a:defRPr/>
            </a:pPr>
            <a:r>
              <a:rPr lang="en-US" sz="1800" dirty="0">
                <a:solidFill>
                  <a:schemeClr val="bg1"/>
                </a:solidFill>
                <a:latin typeface="+mn-lt"/>
                <a:ea typeface="+mn-ea"/>
              </a:rPr>
              <a:t>http://www.agu.org/journals/rg/</a:t>
            </a:r>
          </a:p>
        </p:txBody>
      </p:sp>
    </p:spTree>
    <p:extLst>
      <p:ext uri="{BB962C8B-B14F-4D97-AF65-F5344CB8AC3E}">
        <p14:creationId xmlns:p14="http://schemas.microsoft.com/office/powerpoint/2010/main" xmlns="" val="3634080241"/>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51" name="Text Box 2"/>
          <p:cNvSpPr txBox="1">
            <a:spLocks noChangeArrowheads="1"/>
          </p:cNvSpPr>
          <p:nvPr/>
        </p:nvSpPr>
        <p:spPr bwMode="auto">
          <a:xfrm>
            <a:off x="152400" y="609600"/>
            <a:ext cx="6934200" cy="822325"/>
          </a:xfrm>
          <a:prstGeom prst="rect">
            <a:avLst/>
          </a:prstGeom>
          <a:noFill/>
          <a:ln w="9525">
            <a:noFill/>
            <a:miter lim="800000"/>
            <a:headEnd/>
            <a:tailEnd/>
          </a:ln>
        </p:spPr>
        <p:txBody>
          <a:bodyPr>
            <a:spAutoFit/>
          </a:bodyPr>
          <a:lstStyle/>
          <a:p>
            <a:pPr>
              <a:spcBef>
                <a:spcPct val="0"/>
              </a:spcBef>
            </a:pPr>
            <a:r>
              <a:rPr lang="en-US" sz="2400" b="1"/>
              <a:t>EFFECTS OF LARGE EXPLOSIVE TROPICAL</a:t>
            </a:r>
          </a:p>
          <a:p>
            <a:pPr>
              <a:spcBef>
                <a:spcPct val="0"/>
              </a:spcBef>
            </a:pPr>
            <a:r>
              <a:rPr lang="en-US" sz="2400" b="1"/>
              <a:t>VOLCANOES ON WEATHER AND CLIMATE</a:t>
            </a:r>
            <a:endParaRPr lang="en-US" sz="2400"/>
          </a:p>
        </p:txBody>
      </p:sp>
      <p:graphicFrame>
        <p:nvGraphicFramePr>
          <p:cNvPr id="2050" name="Object 3"/>
          <p:cNvGraphicFramePr>
            <a:graphicFrameLocks noChangeAspect="1"/>
          </p:cNvGraphicFramePr>
          <p:nvPr/>
        </p:nvGraphicFramePr>
        <p:xfrm>
          <a:off x="276225" y="1679575"/>
          <a:ext cx="8221663" cy="4965700"/>
        </p:xfrm>
        <a:graphic>
          <a:graphicData uri="http://schemas.openxmlformats.org/presentationml/2006/ole">
            <p:oleObj spid="_x0000_s2088" name="Document" r:id="rId4" imgW="8629487" imgH="5211474" progId="Word.Document.8">
              <p:embed/>
            </p:oleObj>
          </a:graphicData>
        </a:graphic>
      </p:graphicFrame>
    </p:spTree>
  </p:cSld>
  <p:clrMapOvr>
    <a:masterClrMapping/>
  </p:clrMapOvr>
  <p:transition/>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66" name="Object 2"/>
          <p:cNvGraphicFramePr>
            <a:graphicFrameLocks noChangeAspect="1"/>
          </p:cNvGraphicFramePr>
          <p:nvPr/>
        </p:nvGraphicFramePr>
        <p:xfrm>
          <a:off x="460375" y="1820863"/>
          <a:ext cx="8215313" cy="4994275"/>
        </p:xfrm>
        <a:graphic>
          <a:graphicData uri="http://schemas.openxmlformats.org/presentationml/2006/ole">
            <p:oleObj spid="_x0000_s11304" name="Document" r:id="rId4" imgW="7826359" imgH="4759990" progId="Word.Document.8">
              <p:embed/>
            </p:oleObj>
          </a:graphicData>
        </a:graphic>
      </p:graphicFrame>
      <p:sp>
        <p:nvSpPr>
          <p:cNvPr id="11267" name="Text Box 5"/>
          <p:cNvSpPr txBox="1">
            <a:spLocks noChangeArrowheads="1"/>
          </p:cNvSpPr>
          <p:nvPr/>
        </p:nvSpPr>
        <p:spPr bwMode="auto">
          <a:xfrm>
            <a:off x="1371600" y="685800"/>
            <a:ext cx="4419600" cy="822325"/>
          </a:xfrm>
          <a:prstGeom prst="rect">
            <a:avLst/>
          </a:prstGeom>
          <a:noFill/>
          <a:ln w="9525">
            <a:noFill/>
            <a:miter lim="800000"/>
            <a:headEnd/>
            <a:tailEnd/>
          </a:ln>
        </p:spPr>
        <p:txBody>
          <a:bodyPr>
            <a:spAutoFit/>
          </a:bodyPr>
          <a:lstStyle/>
          <a:p>
            <a:pPr>
              <a:spcBef>
                <a:spcPct val="0"/>
              </a:spcBef>
            </a:pPr>
            <a:r>
              <a:rPr lang="en-US" sz="2400" b="1">
                <a:solidFill>
                  <a:srgbClr val="67008C"/>
                </a:solidFill>
              </a:rPr>
              <a:t>Major volcanic eruptions</a:t>
            </a:r>
          </a:p>
          <a:p>
            <a:pPr>
              <a:spcBef>
                <a:spcPct val="0"/>
              </a:spcBef>
            </a:pPr>
            <a:r>
              <a:rPr lang="en-US" sz="2400" b="1">
                <a:solidFill>
                  <a:srgbClr val="67008C"/>
                </a:solidFill>
              </a:rPr>
              <a:t>of the past 250 years</a:t>
            </a:r>
            <a:endParaRPr lang="en-US" sz="2400" b="1"/>
          </a:p>
        </p:txBody>
      </p:sp>
    </p:spTree>
  </p:cSld>
  <p:clrMapOvr>
    <a:masterClrMapping/>
  </p:clrMapOvr>
  <p:transition/>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90" name="Object 2"/>
          <p:cNvGraphicFramePr>
            <a:graphicFrameLocks noChangeAspect="1"/>
          </p:cNvGraphicFramePr>
          <p:nvPr/>
        </p:nvGraphicFramePr>
        <p:xfrm>
          <a:off x="247650" y="196850"/>
          <a:ext cx="8620125" cy="5346700"/>
        </p:xfrm>
        <a:graphic>
          <a:graphicData uri="http://schemas.openxmlformats.org/presentationml/2006/ole">
            <p:oleObj spid="_x0000_s12328" name="Chart" r:id="rId4" imgW="11792204" imgH="7315200" progId="Excel.Sheet.8">
              <p:embed/>
            </p:oleObj>
          </a:graphicData>
        </a:graphic>
      </p:graphicFrame>
      <p:sp>
        <p:nvSpPr>
          <p:cNvPr id="12291" name="Text Box 3"/>
          <p:cNvSpPr txBox="1">
            <a:spLocks noChangeArrowheads="1"/>
          </p:cNvSpPr>
          <p:nvPr/>
        </p:nvSpPr>
        <p:spPr bwMode="auto">
          <a:xfrm>
            <a:off x="2286000" y="6292850"/>
            <a:ext cx="4114800" cy="336550"/>
          </a:xfrm>
          <a:prstGeom prst="rect">
            <a:avLst/>
          </a:prstGeom>
          <a:noFill/>
          <a:ln w="9525">
            <a:noFill/>
            <a:miter lim="800000"/>
            <a:headEnd/>
            <a:tailEnd/>
          </a:ln>
        </p:spPr>
        <p:txBody>
          <a:bodyPr>
            <a:spAutoFit/>
          </a:bodyPr>
          <a:lstStyle/>
          <a:p>
            <a:r>
              <a:rPr lang="en-US" sz="1600">
                <a:solidFill>
                  <a:schemeClr val="bg1"/>
                </a:solidFill>
              </a:rPr>
              <a:t>Reconstruction from Mann et al. (1998)</a:t>
            </a:r>
          </a:p>
        </p:txBody>
      </p:sp>
      <p:grpSp>
        <p:nvGrpSpPr>
          <p:cNvPr id="2" name="Group 4"/>
          <p:cNvGrpSpPr>
            <a:grpSpLocks/>
          </p:cNvGrpSpPr>
          <p:nvPr/>
        </p:nvGrpSpPr>
        <p:grpSpPr bwMode="auto">
          <a:xfrm>
            <a:off x="1720850" y="4154488"/>
            <a:ext cx="4451350" cy="1933575"/>
            <a:chOff x="1084" y="2617"/>
            <a:chExt cx="2804" cy="1218"/>
          </a:xfrm>
        </p:grpSpPr>
        <p:sp>
          <p:nvSpPr>
            <p:cNvPr id="12293" name="Line 5"/>
            <p:cNvSpPr>
              <a:spLocks noChangeShapeType="1"/>
            </p:cNvSpPr>
            <p:nvPr/>
          </p:nvSpPr>
          <p:spPr bwMode="auto">
            <a:xfrm>
              <a:off x="1824" y="2640"/>
              <a:ext cx="0" cy="912"/>
            </a:xfrm>
            <a:prstGeom prst="line">
              <a:avLst/>
            </a:prstGeom>
            <a:noFill/>
            <a:ln w="28575">
              <a:solidFill>
                <a:srgbClr val="993366"/>
              </a:solidFill>
              <a:round/>
              <a:headEnd type="stealth" w="med" len="lg"/>
              <a:tailEnd/>
            </a:ln>
          </p:spPr>
          <p:txBody>
            <a:bodyPr>
              <a:spAutoFit/>
            </a:bodyPr>
            <a:lstStyle/>
            <a:p>
              <a:endParaRPr lang="en-US"/>
            </a:p>
          </p:txBody>
        </p:sp>
        <p:sp>
          <p:nvSpPr>
            <p:cNvPr id="12294" name="Line 6"/>
            <p:cNvSpPr>
              <a:spLocks noChangeShapeType="1"/>
            </p:cNvSpPr>
            <p:nvPr/>
          </p:nvSpPr>
          <p:spPr bwMode="auto">
            <a:xfrm>
              <a:off x="1950" y="2928"/>
              <a:ext cx="11" cy="666"/>
            </a:xfrm>
            <a:prstGeom prst="line">
              <a:avLst/>
            </a:prstGeom>
            <a:noFill/>
            <a:ln w="28575">
              <a:solidFill>
                <a:srgbClr val="993366"/>
              </a:solidFill>
              <a:round/>
              <a:headEnd type="stealth" w="med" len="lg"/>
              <a:tailEnd/>
            </a:ln>
          </p:spPr>
          <p:txBody>
            <a:bodyPr>
              <a:spAutoFit/>
            </a:bodyPr>
            <a:lstStyle/>
            <a:p>
              <a:endParaRPr lang="en-US"/>
            </a:p>
          </p:txBody>
        </p:sp>
        <p:sp>
          <p:nvSpPr>
            <p:cNvPr id="12295" name="Line 7"/>
            <p:cNvSpPr>
              <a:spLocks noChangeShapeType="1"/>
            </p:cNvSpPr>
            <p:nvPr/>
          </p:nvSpPr>
          <p:spPr bwMode="auto">
            <a:xfrm>
              <a:off x="3380" y="2617"/>
              <a:ext cx="0" cy="912"/>
            </a:xfrm>
            <a:prstGeom prst="line">
              <a:avLst/>
            </a:prstGeom>
            <a:noFill/>
            <a:ln w="28575">
              <a:solidFill>
                <a:srgbClr val="993366"/>
              </a:solidFill>
              <a:round/>
              <a:headEnd type="stealth" w="med" len="lg"/>
              <a:tailEnd/>
            </a:ln>
          </p:spPr>
          <p:txBody>
            <a:bodyPr>
              <a:spAutoFit/>
            </a:bodyPr>
            <a:lstStyle/>
            <a:p>
              <a:endParaRPr lang="en-US"/>
            </a:p>
          </p:txBody>
        </p:sp>
        <p:sp>
          <p:nvSpPr>
            <p:cNvPr id="12296" name="Text Box 8"/>
            <p:cNvSpPr txBox="1">
              <a:spLocks noChangeArrowheads="1"/>
            </p:cNvSpPr>
            <p:nvPr/>
          </p:nvSpPr>
          <p:spPr bwMode="auto">
            <a:xfrm>
              <a:off x="2928" y="3552"/>
              <a:ext cx="960" cy="231"/>
            </a:xfrm>
            <a:prstGeom prst="rect">
              <a:avLst/>
            </a:prstGeom>
            <a:noFill/>
            <a:ln w="9525">
              <a:noFill/>
              <a:miter lim="800000"/>
              <a:headEnd/>
              <a:tailEnd/>
            </a:ln>
          </p:spPr>
          <p:txBody>
            <a:bodyPr>
              <a:spAutoFit/>
            </a:bodyPr>
            <a:lstStyle/>
            <a:p>
              <a:r>
                <a:rPr lang="en-US" sz="1800">
                  <a:solidFill>
                    <a:srgbClr val="800080"/>
                  </a:solidFill>
                </a:rPr>
                <a:t>Krakatau</a:t>
              </a:r>
            </a:p>
          </p:txBody>
        </p:sp>
        <p:sp>
          <p:nvSpPr>
            <p:cNvPr id="12297" name="Text Box 9"/>
            <p:cNvSpPr txBox="1">
              <a:spLocks noChangeArrowheads="1"/>
            </p:cNvSpPr>
            <p:nvPr/>
          </p:nvSpPr>
          <p:spPr bwMode="auto">
            <a:xfrm>
              <a:off x="1736" y="3604"/>
              <a:ext cx="960" cy="231"/>
            </a:xfrm>
            <a:prstGeom prst="rect">
              <a:avLst/>
            </a:prstGeom>
            <a:noFill/>
            <a:ln w="9525">
              <a:noFill/>
              <a:miter lim="800000"/>
              <a:headEnd/>
              <a:tailEnd/>
            </a:ln>
          </p:spPr>
          <p:txBody>
            <a:bodyPr>
              <a:spAutoFit/>
            </a:bodyPr>
            <a:lstStyle/>
            <a:p>
              <a:r>
                <a:rPr lang="en-US" sz="1800">
                  <a:solidFill>
                    <a:srgbClr val="800080"/>
                  </a:solidFill>
                </a:rPr>
                <a:t>Tambora</a:t>
              </a:r>
            </a:p>
          </p:txBody>
        </p:sp>
        <p:sp>
          <p:nvSpPr>
            <p:cNvPr id="12298" name="Text Box 10"/>
            <p:cNvSpPr txBox="1">
              <a:spLocks noChangeArrowheads="1"/>
            </p:cNvSpPr>
            <p:nvPr/>
          </p:nvSpPr>
          <p:spPr bwMode="auto">
            <a:xfrm>
              <a:off x="1084" y="3504"/>
              <a:ext cx="960" cy="231"/>
            </a:xfrm>
            <a:prstGeom prst="rect">
              <a:avLst/>
            </a:prstGeom>
            <a:noFill/>
            <a:ln w="9525">
              <a:noFill/>
              <a:miter lim="800000"/>
              <a:headEnd/>
              <a:tailEnd/>
            </a:ln>
          </p:spPr>
          <p:txBody>
            <a:bodyPr>
              <a:spAutoFit/>
            </a:bodyPr>
            <a:lstStyle/>
            <a:p>
              <a:r>
                <a:rPr lang="en-US" sz="1800">
                  <a:solidFill>
                    <a:srgbClr val="800080"/>
                  </a:solidFill>
                </a:rPr>
                <a:t>Unknown</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bwMode="auto">
          <a:xfrm>
            <a:off x="2286000" y="576263"/>
            <a:ext cx="3505200" cy="609600"/>
          </a:xfrm>
          <a:noFill/>
          <a:ln>
            <a:miter lim="800000"/>
            <a:headEnd/>
            <a:tailEnd/>
          </a:ln>
        </p:spPr>
        <p:txBody>
          <a:bodyPr vert="horz" wrap="square" lIns="91440" tIns="45720" rIns="91440" bIns="45720" numCol="1" anchor="t" anchorCtr="0" compatLnSpc="1">
            <a:prstTxWarp prst="textNoShape">
              <a:avLst/>
            </a:prstTxWarp>
            <a:spAutoFit/>
          </a:bodyPr>
          <a:lstStyle/>
          <a:p>
            <a:pPr eaLnBrk="1" hangingPunct="1"/>
            <a:r>
              <a:rPr lang="en-US" sz="3400" b="1" smtClean="0">
                <a:solidFill>
                  <a:srgbClr val="0000FF"/>
                </a:solidFill>
              </a:rPr>
              <a:t>Conclusions</a:t>
            </a:r>
            <a:endParaRPr lang="en-US" sz="1700" smtClean="0">
              <a:solidFill>
                <a:schemeClr val="tx1"/>
              </a:solidFill>
              <a:latin typeface="Times New Roman" pitchFamily="18" charset="0"/>
            </a:endParaRPr>
          </a:p>
        </p:txBody>
      </p:sp>
      <p:sp>
        <p:nvSpPr>
          <p:cNvPr id="583683" name="Text Box 3"/>
          <p:cNvSpPr txBox="1">
            <a:spLocks noChangeArrowheads="1"/>
          </p:cNvSpPr>
          <p:nvPr/>
        </p:nvSpPr>
        <p:spPr bwMode="auto">
          <a:xfrm>
            <a:off x="381000" y="1905000"/>
            <a:ext cx="8382000" cy="4308872"/>
          </a:xfrm>
          <a:prstGeom prst="rect">
            <a:avLst/>
          </a:prstGeom>
          <a:noFill/>
          <a:ln w="9525">
            <a:noFill/>
            <a:miter lim="800000"/>
            <a:headEnd/>
            <a:tailEnd/>
          </a:ln>
        </p:spPr>
        <p:txBody>
          <a:bodyPr>
            <a:spAutoFit/>
          </a:bodyPr>
          <a:lstStyle/>
          <a:p>
            <a:pPr marL="231775" indent="-231775" algn="l">
              <a:spcBef>
                <a:spcPts val="1200"/>
              </a:spcBef>
              <a:buFont typeface="Symbol" pitchFamily="18" charset="2"/>
              <a:buNone/>
            </a:pPr>
            <a:r>
              <a:rPr lang="en-US" sz="2200" b="1" dirty="0"/>
              <a:t>The effect of enhanced diffuse radiation and less direct radiation after volcanic eruptions on tree growth may bias interpretation of tree rings response following eruptions as being solely records of temperature.</a:t>
            </a:r>
          </a:p>
          <a:p>
            <a:pPr marL="231775" indent="-231775" algn="l">
              <a:spcBef>
                <a:spcPts val="1200"/>
              </a:spcBef>
              <a:buFont typeface="Symbol" pitchFamily="18" charset="2"/>
              <a:buNone/>
            </a:pPr>
            <a:r>
              <a:rPr lang="en-US" sz="2200" b="1" dirty="0">
                <a:solidFill>
                  <a:schemeClr val="accent2"/>
                </a:solidFill>
              </a:rPr>
              <a:t>When proxy records of Northern Hemisphere climate change are corrected for the diffuse effect, there is no impact on climate change for time scales longer than 20 years.  However, it appears that there was a hemispheric cooling of about </a:t>
            </a:r>
            <a:r>
              <a:rPr lang="en-US" sz="2200" b="1" dirty="0" smtClean="0">
                <a:solidFill>
                  <a:schemeClr val="accent2"/>
                </a:solidFill>
              </a:rPr>
              <a:t>0.6ºC </a:t>
            </a:r>
            <a:r>
              <a:rPr lang="en-US" sz="2200" b="1" dirty="0">
                <a:solidFill>
                  <a:schemeClr val="accent2"/>
                </a:solidFill>
              </a:rPr>
              <a:t>for a decade following the unknown volcanic eruption of 1809 and Tambora in 1815, and a cooling of </a:t>
            </a:r>
            <a:r>
              <a:rPr lang="en-US" sz="2200" b="1" dirty="0" smtClean="0">
                <a:solidFill>
                  <a:schemeClr val="accent2"/>
                </a:solidFill>
              </a:rPr>
              <a:t>0.3ºC </a:t>
            </a:r>
            <a:r>
              <a:rPr lang="en-US" sz="2200" b="1" dirty="0">
                <a:solidFill>
                  <a:schemeClr val="accent2"/>
                </a:solidFill>
              </a:rPr>
              <a:t>for several years following the Krakatau eruption of 1883.</a:t>
            </a:r>
          </a:p>
        </p:txBody>
      </p:sp>
    </p:spTree>
  </p:cSld>
  <p:clrMapOvr>
    <a:masterClrMapping/>
  </p:clrMapOvr>
  <p:transition/>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1026"/>
          <p:cNvSpPr>
            <a:spLocks noChangeArrowheads="1"/>
          </p:cNvSpPr>
          <p:nvPr/>
        </p:nvSpPr>
        <p:spPr bwMode="auto">
          <a:xfrm>
            <a:off x="990600" y="2133600"/>
            <a:ext cx="6980238" cy="2530475"/>
          </a:xfrm>
          <a:prstGeom prst="rect">
            <a:avLst/>
          </a:prstGeom>
          <a:noFill/>
          <a:ln w="9525">
            <a:noFill/>
            <a:miter lim="800000"/>
            <a:headEnd/>
            <a:tailEnd/>
          </a:ln>
        </p:spPr>
        <p:txBody>
          <a:bodyPr>
            <a:spAutoFit/>
          </a:bodyPr>
          <a:lstStyle/>
          <a:p>
            <a:r>
              <a:rPr lang="en-US" sz="8000">
                <a:solidFill>
                  <a:schemeClr val="accent2"/>
                </a:solidFill>
              </a:rPr>
              <a:t>Aerosol Distribution</a:t>
            </a:r>
          </a:p>
        </p:txBody>
      </p:sp>
    </p:spTree>
  </p:cSld>
  <p:clrMapOvr>
    <a:masterClrMapping/>
  </p:clrMapOvr>
  <p:transition/>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n.AVI">
            <a:hlinkClick r:id="" action="ppaction://media"/>
          </p:cNvPr>
          <p:cNvPicPr>
            <a:picLocks noRot="1" noChangeAspect="1"/>
          </p:cNvPicPr>
          <p:nvPr>
            <a:videoFile r:link="rId1"/>
            <p:extLst>
              <p:ext uri="{DAA4B4D4-6D71-4841-9C94-3DE7FCFB9230}">
                <p14:media xmlns:p14="http://schemas.microsoft.com/office/powerpoint/2010/main" xmlns="" r:link="rId4"/>
              </p:ext>
            </p:extLst>
          </p:nvPr>
        </p:nvPicPr>
        <p:blipFill>
          <a:blip r:embed="rId5" cstate="print"/>
          <a:srcRect/>
          <a:stretch>
            <a:fillRect/>
          </a:stretch>
        </p:blipFill>
        <p:spPr bwMode="auto">
          <a:xfrm>
            <a:off x="0" y="914400"/>
            <a:ext cx="9131300" cy="4572000"/>
          </a:xfrm>
          <a:prstGeom prst="rect">
            <a:avLst/>
          </a:prstGeom>
          <a:noFill/>
          <a:ln w="9525">
            <a:noFill/>
            <a:miter lim="800000"/>
            <a:headEnd/>
            <a:tailEnd/>
          </a:ln>
        </p:spPr>
      </p:pic>
      <p:sp>
        <p:nvSpPr>
          <p:cNvPr id="195587" name="Text Box 3"/>
          <p:cNvSpPr txBox="1">
            <a:spLocks noChangeArrowheads="1"/>
          </p:cNvSpPr>
          <p:nvPr/>
        </p:nvSpPr>
        <p:spPr bwMode="auto">
          <a:xfrm>
            <a:off x="2895600" y="6324600"/>
            <a:ext cx="3048000" cy="457200"/>
          </a:xfrm>
          <a:prstGeom prst="rect">
            <a:avLst/>
          </a:prstGeom>
          <a:noFill/>
          <a:ln w="9525">
            <a:noFill/>
            <a:miter lim="800000"/>
            <a:headEnd/>
            <a:tailEnd/>
          </a:ln>
        </p:spPr>
        <p:txBody>
          <a:bodyPr>
            <a:spAutoFit/>
          </a:bodyPr>
          <a:lstStyle/>
          <a:p>
            <a:r>
              <a:rPr lang="en-US" sz="2400">
                <a:solidFill>
                  <a:schemeClr val="bg1"/>
                </a:solidFill>
              </a:rPr>
              <a:t>Stowe </a:t>
            </a:r>
            <a:r>
              <a:rPr lang="en-US" sz="2400" i="1">
                <a:solidFill>
                  <a:schemeClr val="bg1"/>
                </a:solidFill>
              </a:rPr>
              <a:t>et al.</a:t>
            </a:r>
            <a:r>
              <a:rPr lang="en-US" sz="2400">
                <a:solidFill>
                  <a:schemeClr val="bg1"/>
                </a:solidFill>
              </a:rPr>
              <a:t> (1997)</a:t>
            </a:r>
          </a:p>
        </p:txBody>
      </p:sp>
      <p:sp>
        <p:nvSpPr>
          <p:cNvPr id="195588" name="TextBox 3"/>
          <p:cNvSpPr txBox="1">
            <a:spLocks noChangeArrowheads="1"/>
          </p:cNvSpPr>
          <p:nvPr/>
        </p:nvSpPr>
        <p:spPr bwMode="auto">
          <a:xfrm>
            <a:off x="457200" y="5715000"/>
            <a:ext cx="8305800" cy="400050"/>
          </a:xfrm>
          <a:prstGeom prst="rect">
            <a:avLst/>
          </a:prstGeom>
          <a:noFill/>
          <a:ln w="9525">
            <a:noFill/>
            <a:miter lim="800000"/>
            <a:headEnd/>
            <a:tailEnd/>
          </a:ln>
        </p:spPr>
        <p:txBody>
          <a:bodyPr>
            <a:spAutoFit/>
          </a:bodyPr>
          <a:lstStyle/>
          <a:p>
            <a:r>
              <a:rPr lang="en-US" dirty="0"/>
              <a:t>[Run </a:t>
            </a:r>
            <a:r>
              <a:rPr lang="en-US" dirty="0" err="1"/>
              <a:t>pin.avi</a:t>
            </a:r>
            <a:r>
              <a:rPr lang="en-US" dirty="0"/>
              <a:t> using </a:t>
            </a:r>
            <a:r>
              <a:rPr lang="en-US" dirty="0" err="1"/>
              <a:t>Quicktime</a:t>
            </a:r>
            <a:r>
              <a:rPr lang="en-US" dirty="0"/>
              <a:t>]</a:t>
            </a:r>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5587" name="Text Box 3"/>
          <p:cNvSpPr txBox="1">
            <a:spLocks noChangeArrowheads="1"/>
          </p:cNvSpPr>
          <p:nvPr/>
        </p:nvSpPr>
        <p:spPr bwMode="auto">
          <a:xfrm>
            <a:off x="2895600" y="6324600"/>
            <a:ext cx="3048000" cy="457200"/>
          </a:xfrm>
          <a:prstGeom prst="rect">
            <a:avLst/>
          </a:prstGeom>
          <a:noFill/>
          <a:ln w="9525">
            <a:noFill/>
            <a:miter lim="800000"/>
            <a:headEnd/>
            <a:tailEnd/>
          </a:ln>
        </p:spPr>
        <p:txBody>
          <a:bodyPr>
            <a:spAutoFit/>
          </a:bodyPr>
          <a:lstStyle/>
          <a:p>
            <a:r>
              <a:rPr lang="en-US" sz="2400">
                <a:solidFill>
                  <a:schemeClr val="bg1"/>
                </a:solidFill>
              </a:rPr>
              <a:t>Stowe </a:t>
            </a:r>
            <a:r>
              <a:rPr lang="en-US" sz="2400" i="1">
                <a:solidFill>
                  <a:schemeClr val="bg1"/>
                </a:solidFill>
              </a:rPr>
              <a:t>et al.</a:t>
            </a:r>
            <a:r>
              <a:rPr lang="en-US" sz="2400">
                <a:solidFill>
                  <a:schemeClr val="bg1"/>
                </a:solidFill>
              </a:rPr>
              <a:t> (1997)</a:t>
            </a:r>
          </a:p>
        </p:txBody>
      </p:sp>
      <p:pic>
        <p:nvPicPr>
          <p:cNvPr id="4" name="pin.AVI">
            <a:hlinkClick r:id="" action="ppaction://media"/>
          </p:cNvPr>
          <p:cNvPicPr>
            <a:picLocks noRot="1" noChangeAspect="1"/>
          </p:cNvPicPr>
          <p:nvPr>
            <a:videoFile r:link="rId1"/>
            <p:extLst>
              <p:ext uri="{DAA4B4D4-6D71-4841-9C94-3DE7FCFB9230}">
                <p14:media xmlns:p14="http://schemas.microsoft.com/office/powerpoint/2010/main" xmlns="" r:link="rId4"/>
              </p:ext>
            </p:extLst>
          </p:nvPr>
        </p:nvPicPr>
        <p:blipFill>
          <a:blip r:embed="rId5" cstate="print"/>
          <a:stretch>
            <a:fillRect/>
          </a:stretch>
        </p:blipFill>
        <p:spPr>
          <a:xfrm>
            <a:off x="0" y="1066800"/>
            <a:ext cx="9144000" cy="4578700"/>
          </a:xfrm>
          <a:prstGeom prst="rect">
            <a:avLst/>
          </a:prstGeom>
        </p:spPr>
      </p:pic>
    </p:spTree>
    <p:extLst>
      <p:ext uri="{BB962C8B-B14F-4D97-AF65-F5344CB8AC3E}">
        <p14:creationId xmlns:p14="http://schemas.microsoft.com/office/powerpoint/2010/main" xmlns="" val="2136252195"/>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Text Box 2"/>
          <p:cNvSpPr txBox="1">
            <a:spLocks noChangeArrowheads="1"/>
          </p:cNvSpPr>
          <p:nvPr/>
        </p:nvSpPr>
        <p:spPr bwMode="auto">
          <a:xfrm>
            <a:off x="533400" y="2803525"/>
            <a:ext cx="7848600" cy="1311275"/>
          </a:xfrm>
          <a:prstGeom prst="rect">
            <a:avLst/>
          </a:prstGeom>
          <a:noFill/>
          <a:ln w="9525">
            <a:noFill/>
            <a:miter lim="800000"/>
            <a:headEnd/>
            <a:tailEnd/>
          </a:ln>
        </p:spPr>
        <p:txBody>
          <a:bodyPr>
            <a:spAutoFit/>
          </a:bodyPr>
          <a:lstStyle/>
          <a:p>
            <a:r>
              <a:rPr lang="en-US" sz="8000">
                <a:solidFill>
                  <a:schemeClr val="accent2"/>
                </a:solidFill>
              </a:rPr>
              <a:t>Summer Cooling</a:t>
            </a:r>
            <a:endParaRPr lang="en-US" sz="6000">
              <a:solidFill>
                <a:schemeClr val="accent2"/>
              </a:solidFill>
            </a:endParaRPr>
          </a:p>
        </p:txBody>
      </p:sp>
    </p:spTree>
  </p:cSld>
  <p:clrMapOvr>
    <a:masterClrMapping/>
  </p:clrMapOvr>
  <p:transition/>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3"/>
          <p:cNvPicPr>
            <a:picLocks noChangeAspect="1" noChangeArrowheads="1"/>
          </p:cNvPicPr>
          <p:nvPr/>
        </p:nvPicPr>
        <p:blipFill>
          <a:blip r:embed="rId3" cstate="print"/>
          <a:srcRect l="5186" t="8388" r="6645" b="6047"/>
          <a:stretch>
            <a:fillRect/>
          </a:stretch>
        </p:blipFill>
        <p:spPr bwMode="auto">
          <a:xfrm>
            <a:off x="990600" y="762000"/>
            <a:ext cx="7010400" cy="5257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Text Box 2"/>
          <p:cNvSpPr txBox="1">
            <a:spLocks noChangeArrowheads="1"/>
          </p:cNvSpPr>
          <p:nvPr/>
        </p:nvSpPr>
        <p:spPr bwMode="auto">
          <a:xfrm>
            <a:off x="4800600" y="1905000"/>
            <a:ext cx="3962400" cy="1552575"/>
          </a:xfrm>
          <a:prstGeom prst="rect">
            <a:avLst/>
          </a:prstGeom>
          <a:noFill/>
          <a:ln w="9525">
            <a:noFill/>
            <a:miter lim="800000"/>
            <a:headEnd/>
            <a:tailEnd/>
          </a:ln>
        </p:spPr>
        <p:txBody>
          <a:bodyPr>
            <a:spAutoFit/>
          </a:bodyPr>
          <a:lstStyle/>
          <a:p>
            <a:pPr algn="l">
              <a:spcBef>
                <a:spcPct val="0"/>
              </a:spcBef>
            </a:pPr>
            <a:r>
              <a:rPr lang="en-US" sz="2400"/>
              <a:t>In the summer of 1992 the ice on Hudson Bay melted almost a month later than normal.</a:t>
            </a:r>
          </a:p>
        </p:txBody>
      </p:sp>
      <p:sp>
        <p:nvSpPr>
          <p:cNvPr id="198659" name="Text Box 3"/>
          <p:cNvSpPr txBox="1">
            <a:spLocks noChangeArrowheads="1"/>
          </p:cNvSpPr>
          <p:nvPr/>
        </p:nvSpPr>
        <p:spPr bwMode="auto">
          <a:xfrm>
            <a:off x="533400" y="685800"/>
            <a:ext cx="6096000" cy="457200"/>
          </a:xfrm>
          <a:prstGeom prst="rect">
            <a:avLst/>
          </a:prstGeom>
          <a:noFill/>
          <a:ln w="9525">
            <a:noFill/>
            <a:miter lim="800000"/>
            <a:headEnd/>
            <a:tailEnd/>
          </a:ln>
        </p:spPr>
        <p:txBody>
          <a:bodyPr>
            <a:spAutoFit/>
          </a:bodyPr>
          <a:lstStyle/>
          <a:p>
            <a:r>
              <a:rPr lang="en-US" sz="2400" b="1">
                <a:solidFill>
                  <a:schemeClr val="accent2"/>
                </a:solidFill>
              </a:rPr>
              <a:t>The Pinatubo Bears</a:t>
            </a:r>
          </a:p>
        </p:txBody>
      </p:sp>
      <p:sp>
        <p:nvSpPr>
          <p:cNvPr id="198660" name="Text Box 6"/>
          <p:cNvSpPr txBox="1">
            <a:spLocks noChangeArrowheads="1"/>
          </p:cNvSpPr>
          <p:nvPr/>
        </p:nvSpPr>
        <p:spPr bwMode="auto">
          <a:xfrm>
            <a:off x="762000" y="3581400"/>
            <a:ext cx="7391400" cy="2282825"/>
          </a:xfrm>
          <a:prstGeom prst="rect">
            <a:avLst/>
          </a:prstGeom>
          <a:noFill/>
          <a:ln w="9525">
            <a:noFill/>
            <a:miter lim="800000"/>
            <a:headEnd/>
            <a:tailEnd/>
          </a:ln>
        </p:spPr>
        <p:txBody>
          <a:bodyPr>
            <a:spAutoFit/>
          </a:bodyPr>
          <a:lstStyle/>
          <a:p>
            <a:pPr algn="l">
              <a:spcBef>
                <a:spcPct val="0"/>
              </a:spcBef>
            </a:pPr>
            <a:r>
              <a:rPr lang="ja-JP" altLang="en-US" sz="2400">
                <a:solidFill>
                  <a:schemeClr val="accent2"/>
                </a:solidFill>
              </a:rPr>
              <a:t>“</a:t>
            </a:r>
            <a:r>
              <a:rPr lang="en-US" altLang="ja-JP" sz="2400">
                <a:solidFill>
                  <a:schemeClr val="accent2"/>
                </a:solidFill>
              </a:rPr>
              <a:t>That had a dramatic effect on the bears,</a:t>
            </a:r>
            <a:r>
              <a:rPr lang="ja-JP" altLang="en-US" sz="2400">
                <a:solidFill>
                  <a:schemeClr val="accent2"/>
                </a:solidFill>
              </a:rPr>
              <a:t>”</a:t>
            </a:r>
            <a:r>
              <a:rPr lang="en-US" altLang="ja-JP" sz="2400">
                <a:solidFill>
                  <a:schemeClr val="accent2"/>
                </a:solidFill>
              </a:rPr>
              <a:t> Ian Stirling says.  </a:t>
            </a:r>
            <a:r>
              <a:rPr lang="ja-JP" altLang="en-US" sz="2400">
                <a:solidFill>
                  <a:schemeClr val="accent2"/>
                </a:solidFill>
              </a:rPr>
              <a:t>“</a:t>
            </a:r>
            <a:r>
              <a:rPr lang="en-US" altLang="ja-JP" sz="2400">
                <a:solidFill>
                  <a:schemeClr val="accent2"/>
                </a:solidFill>
              </a:rPr>
              <a:t>They were bigger, they were heavier, they had more cubs, the cubs survived better.  And the cubs that were born in that year, we call them the Pinatubo bears, because so many of them survived from that particular year class.</a:t>
            </a:r>
            <a:r>
              <a:rPr lang="ja-JP" altLang="en-US" sz="2400">
                <a:solidFill>
                  <a:schemeClr val="accent2"/>
                </a:solidFill>
              </a:rPr>
              <a:t>”</a:t>
            </a:r>
            <a:r>
              <a:rPr lang="en-US" altLang="ja-JP" sz="2400">
                <a:solidFill>
                  <a:schemeClr val="accent2"/>
                </a:solidFill>
              </a:rPr>
              <a:t> </a:t>
            </a:r>
            <a:r>
              <a:rPr lang="en-US" altLang="ja-JP" sz="2400"/>
              <a:t> </a:t>
            </a:r>
            <a:endParaRPr lang="en-US" sz="2400"/>
          </a:p>
        </p:txBody>
      </p:sp>
      <p:pic>
        <p:nvPicPr>
          <p:cNvPr id="198661" name="Picture 7" descr="PolarBear13"/>
          <p:cNvPicPr>
            <a:picLocks noChangeAspect="1" noChangeArrowheads="1"/>
          </p:cNvPicPr>
          <p:nvPr/>
        </p:nvPicPr>
        <p:blipFill>
          <a:blip r:embed="rId3" cstate="print"/>
          <a:srcRect/>
          <a:stretch>
            <a:fillRect/>
          </a:stretch>
        </p:blipFill>
        <p:spPr bwMode="auto">
          <a:xfrm>
            <a:off x="381000" y="1295400"/>
            <a:ext cx="4114800" cy="22193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2" name="Picture 16" descr="Mitchell"/>
          <p:cNvPicPr>
            <a:picLocks noChangeAspect="1" noChangeArrowheads="1"/>
          </p:cNvPicPr>
          <p:nvPr/>
        </p:nvPicPr>
        <p:blipFill>
          <a:blip r:embed="rId3" cstate="print"/>
          <a:srcRect/>
          <a:stretch>
            <a:fillRect/>
          </a:stretch>
        </p:blipFill>
        <p:spPr bwMode="auto">
          <a:xfrm>
            <a:off x="3736975" y="0"/>
            <a:ext cx="5407025" cy="6858000"/>
          </a:xfrm>
          <a:prstGeom prst="rect">
            <a:avLst/>
          </a:prstGeom>
          <a:noFill/>
          <a:ln w="9525">
            <a:noFill/>
            <a:miter lim="800000"/>
            <a:headEnd/>
            <a:tailEnd/>
          </a:ln>
        </p:spPr>
      </p:pic>
      <p:sp>
        <p:nvSpPr>
          <p:cNvPr id="199683" name="Text Box 2"/>
          <p:cNvSpPr txBox="1">
            <a:spLocks noChangeArrowheads="1"/>
          </p:cNvSpPr>
          <p:nvPr/>
        </p:nvSpPr>
        <p:spPr bwMode="auto">
          <a:xfrm>
            <a:off x="228600" y="914400"/>
            <a:ext cx="3200400" cy="2100263"/>
          </a:xfrm>
          <a:prstGeom prst="rect">
            <a:avLst/>
          </a:prstGeom>
          <a:noFill/>
          <a:ln w="9525">
            <a:noFill/>
            <a:miter lim="800000"/>
            <a:headEnd/>
            <a:tailEnd/>
          </a:ln>
        </p:spPr>
        <p:txBody>
          <a:bodyPr>
            <a:spAutoFit/>
          </a:bodyPr>
          <a:lstStyle/>
          <a:p>
            <a:r>
              <a:rPr lang="en-US" sz="2400">
                <a:solidFill>
                  <a:schemeClr val="accent2"/>
                </a:solidFill>
              </a:rPr>
              <a:t>Mitchell (1961) </a:t>
            </a:r>
          </a:p>
          <a:p>
            <a:r>
              <a:rPr lang="en-US" sz="2400"/>
              <a:t>Superposed epoch analysis of effects of volcanic eruptions on climate.</a:t>
            </a:r>
            <a:endParaRPr lang="en-US" sz="2400">
              <a:solidFill>
                <a:schemeClr val="accent2"/>
              </a:solidFill>
            </a:endParaRPr>
          </a:p>
        </p:txBody>
      </p:sp>
      <p:grpSp>
        <p:nvGrpSpPr>
          <p:cNvPr id="2" name="Group 10"/>
          <p:cNvGrpSpPr>
            <a:grpSpLocks/>
          </p:cNvGrpSpPr>
          <p:nvPr/>
        </p:nvGrpSpPr>
        <p:grpSpPr bwMode="auto">
          <a:xfrm>
            <a:off x="3733800" y="723900"/>
            <a:ext cx="5335588" cy="889000"/>
            <a:chOff x="2399" y="456"/>
            <a:chExt cx="3361" cy="560"/>
          </a:xfrm>
        </p:grpSpPr>
        <p:sp>
          <p:nvSpPr>
            <p:cNvPr id="199690" name="Line 4"/>
            <p:cNvSpPr>
              <a:spLocks noChangeShapeType="1"/>
            </p:cNvSpPr>
            <p:nvPr/>
          </p:nvSpPr>
          <p:spPr bwMode="auto">
            <a:xfrm>
              <a:off x="3616" y="456"/>
              <a:ext cx="2112" cy="0"/>
            </a:xfrm>
            <a:prstGeom prst="line">
              <a:avLst/>
            </a:prstGeom>
            <a:noFill/>
            <a:ln w="19050">
              <a:solidFill>
                <a:srgbClr val="FF0000"/>
              </a:solidFill>
              <a:round/>
              <a:headEnd/>
              <a:tailEnd/>
            </a:ln>
          </p:spPr>
          <p:txBody>
            <a:bodyPr wrap="none" anchor="ctr">
              <a:spAutoFit/>
            </a:bodyPr>
            <a:lstStyle/>
            <a:p>
              <a:endParaRPr lang="en-US"/>
            </a:p>
          </p:txBody>
        </p:sp>
        <p:sp>
          <p:nvSpPr>
            <p:cNvPr id="199691" name="Line 5"/>
            <p:cNvSpPr>
              <a:spLocks noChangeShapeType="1"/>
            </p:cNvSpPr>
            <p:nvPr/>
          </p:nvSpPr>
          <p:spPr bwMode="auto">
            <a:xfrm>
              <a:off x="2400" y="576"/>
              <a:ext cx="3360" cy="0"/>
            </a:xfrm>
            <a:prstGeom prst="line">
              <a:avLst/>
            </a:prstGeom>
            <a:noFill/>
            <a:ln w="19050">
              <a:solidFill>
                <a:srgbClr val="FF0000"/>
              </a:solidFill>
              <a:round/>
              <a:headEnd/>
              <a:tailEnd/>
            </a:ln>
          </p:spPr>
          <p:txBody>
            <a:bodyPr wrap="none" anchor="ctr">
              <a:spAutoFit/>
            </a:bodyPr>
            <a:lstStyle/>
            <a:p>
              <a:endParaRPr lang="en-US"/>
            </a:p>
          </p:txBody>
        </p:sp>
        <p:sp>
          <p:nvSpPr>
            <p:cNvPr id="199692" name="Line 6"/>
            <p:cNvSpPr>
              <a:spLocks noChangeShapeType="1"/>
            </p:cNvSpPr>
            <p:nvPr/>
          </p:nvSpPr>
          <p:spPr bwMode="auto">
            <a:xfrm>
              <a:off x="2399" y="672"/>
              <a:ext cx="3360" cy="0"/>
            </a:xfrm>
            <a:prstGeom prst="line">
              <a:avLst/>
            </a:prstGeom>
            <a:noFill/>
            <a:ln w="19050">
              <a:solidFill>
                <a:srgbClr val="FF0000"/>
              </a:solidFill>
              <a:round/>
              <a:headEnd/>
              <a:tailEnd/>
            </a:ln>
          </p:spPr>
          <p:txBody>
            <a:bodyPr wrap="none" anchor="ctr">
              <a:spAutoFit/>
            </a:bodyPr>
            <a:lstStyle/>
            <a:p>
              <a:endParaRPr lang="en-US"/>
            </a:p>
          </p:txBody>
        </p:sp>
        <p:sp>
          <p:nvSpPr>
            <p:cNvPr id="199693" name="Line 7"/>
            <p:cNvSpPr>
              <a:spLocks noChangeShapeType="1"/>
            </p:cNvSpPr>
            <p:nvPr/>
          </p:nvSpPr>
          <p:spPr bwMode="auto">
            <a:xfrm>
              <a:off x="2400" y="1016"/>
              <a:ext cx="1488" cy="0"/>
            </a:xfrm>
            <a:prstGeom prst="line">
              <a:avLst/>
            </a:prstGeom>
            <a:noFill/>
            <a:ln w="19050">
              <a:solidFill>
                <a:srgbClr val="FF0000"/>
              </a:solidFill>
              <a:round/>
              <a:headEnd/>
              <a:tailEnd/>
            </a:ln>
          </p:spPr>
          <p:txBody>
            <a:bodyPr anchor="ctr">
              <a:spAutoFit/>
            </a:bodyPr>
            <a:lstStyle/>
            <a:p>
              <a:endParaRPr lang="en-US"/>
            </a:p>
          </p:txBody>
        </p:sp>
        <p:sp>
          <p:nvSpPr>
            <p:cNvPr id="199694" name="Line 8"/>
            <p:cNvSpPr>
              <a:spLocks noChangeShapeType="1"/>
            </p:cNvSpPr>
            <p:nvPr/>
          </p:nvSpPr>
          <p:spPr bwMode="auto">
            <a:xfrm>
              <a:off x="2400" y="912"/>
              <a:ext cx="3360" cy="0"/>
            </a:xfrm>
            <a:prstGeom prst="line">
              <a:avLst/>
            </a:prstGeom>
            <a:noFill/>
            <a:ln w="19050">
              <a:solidFill>
                <a:srgbClr val="FF0000"/>
              </a:solidFill>
              <a:round/>
              <a:headEnd/>
              <a:tailEnd/>
            </a:ln>
          </p:spPr>
          <p:txBody>
            <a:bodyPr wrap="none" anchor="ctr">
              <a:spAutoFit/>
            </a:bodyPr>
            <a:lstStyle/>
            <a:p>
              <a:endParaRPr lang="en-US"/>
            </a:p>
          </p:txBody>
        </p:sp>
        <p:sp>
          <p:nvSpPr>
            <p:cNvPr id="199695" name="Line 9"/>
            <p:cNvSpPr>
              <a:spLocks noChangeShapeType="1"/>
            </p:cNvSpPr>
            <p:nvPr/>
          </p:nvSpPr>
          <p:spPr bwMode="auto">
            <a:xfrm>
              <a:off x="2400" y="800"/>
              <a:ext cx="3360" cy="0"/>
            </a:xfrm>
            <a:prstGeom prst="line">
              <a:avLst/>
            </a:prstGeom>
            <a:noFill/>
            <a:ln w="19050">
              <a:solidFill>
                <a:srgbClr val="FF0000"/>
              </a:solidFill>
              <a:round/>
              <a:headEnd/>
              <a:tailEnd/>
            </a:ln>
          </p:spPr>
          <p:txBody>
            <a:bodyPr wrap="none" anchor="ctr">
              <a:spAutoFit/>
            </a:bodyPr>
            <a:lstStyle/>
            <a:p>
              <a:endParaRPr lang="en-US"/>
            </a:p>
          </p:txBody>
        </p:sp>
      </p:grpSp>
      <p:grpSp>
        <p:nvGrpSpPr>
          <p:cNvPr id="3" name="Group 15"/>
          <p:cNvGrpSpPr>
            <a:grpSpLocks/>
          </p:cNvGrpSpPr>
          <p:nvPr/>
        </p:nvGrpSpPr>
        <p:grpSpPr bwMode="auto">
          <a:xfrm>
            <a:off x="3757613" y="6248400"/>
            <a:ext cx="5272087" cy="530225"/>
            <a:chOff x="2391" y="3936"/>
            <a:chExt cx="3321" cy="334"/>
          </a:xfrm>
        </p:grpSpPr>
        <p:sp>
          <p:nvSpPr>
            <p:cNvPr id="199686" name="Line 11"/>
            <p:cNvSpPr>
              <a:spLocks noChangeShapeType="1"/>
            </p:cNvSpPr>
            <p:nvPr/>
          </p:nvSpPr>
          <p:spPr bwMode="auto">
            <a:xfrm>
              <a:off x="5376" y="3936"/>
              <a:ext cx="336" cy="0"/>
            </a:xfrm>
            <a:prstGeom prst="line">
              <a:avLst/>
            </a:prstGeom>
            <a:noFill/>
            <a:ln w="19050">
              <a:solidFill>
                <a:srgbClr val="FF0000"/>
              </a:solidFill>
              <a:round/>
              <a:headEnd/>
              <a:tailEnd/>
            </a:ln>
          </p:spPr>
          <p:txBody>
            <a:bodyPr anchor="ctr">
              <a:spAutoFit/>
            </a:bodyPr>
            <a:lstStyle/>
            <a:p>
              <a:endParaRPr lang="en-US"/>
            </a:p>
          </p:txBody>
        </p:sp>
        <p:sp>
          <p:nvSpPr>
            <p:cNvPr id="199687" name="Line 12"/>
            <p:cNvSpPr>
              <a:spLocks noChangeShapeType="1"/>
            </p:cNvSpPr>
            <p:nvPr/>
          </p:nvSpPr>
          <p:spPr bwMode="auto">
            <a:xfrm>
              <a:off x="2400" y="4040"/>
              <a:ext cx="3312" cy="0"/>
            </a:xfrm>
            <a:prstGeom prst="line">
              <a:avLst/>
            </a:prstGeom>
            <a:noFill/>
            <a:ln w="19050">
              <a:solidFill>
                <a:srgbClr val="FF0000"/>
              </a:solidFill>
              <a:round/>
              <a:headEnd/>
              <a:tailEnd/>
            </a:ln>
          </p:spPr>
          <p:txBody>
            <a:bodyPr wrap="none" anchor="ctr">
              <a:spAutoFit/>
            </a:bodyPr>
            <a:lstStyle/>
            <a:p>
              <a:endParaRPr lang="en-US"/>
            </a:p>
          </p:txBody>
        </p:sp>
        <p:sp>
          <p:nvSpPr>
            <p:cNvPr id="199688" name="Line 13"/>
            <p:cNvSpPr>
              <a:spLocks noChangeShapeType="1"/>
            </p:cNvSpPr>
            <p:nvPr/>
          </p:nvSpPr>
          <p:spPr bwMode="auto">
            <a:xfrm>
              <a:off x="2391" y="4152"/>
              <a:ext cx="3312" cy="0"/>
            </a:xfrm>
            <a:prstGeom prst="line">
              <a:avLst/>
            </a:prstGeom>
            <a:noFill/>
            <a:ln w="19050">
              <a:solidFill>
                <a:srgbClr val="FF0000"/>
              </a:solidFill>
              <a:round/>
              <a:headEnd/>
              <a:tailEnd/>
            </a:ln>
          </p:spPr>
          <p:txBody>
            <a:bodyPr wrap="none" anchor="ctr">
              <a:spAutoFit/>
            </a:bodyPr>
            <a:lstStyle/>
            <a:p>
              <a:endParaRPr lang="en-US"/>
            </a:p>
          </p:txBody>
        </p:sp>
        <p:sp>
          <p:nvSpPr>
            <p:cNvPr id="199689" name="Line 14"/>
            <p:cNvSpPr>
              <a:spLocks noChangeShapeType="1"/>
            </p:cNvSpPr>
            <p:nvPr/>
          </p:nvSpPr>
          <p:spPr bwMode="auto">
            <a:xfrm>
              <a:off x="2392" y="4264"/>
              <a:ext cx="2877" cy="6"/>
            </a:xfrm>
            <a:prstGeom prst="line">
              <a:avLst/>
            </a:prstGeom>
            <a:noFill/>
            <a:ln w="19050">
              <a:solidFill>
                <a:srgbClr val="FF0000"/>
              </a:solidFill>
              <a:round/>
              <a:headEnd/>
              <a:tailEnd/>
            </a:ln>
          </p:spPr>
          <p:txBody>
            <a:bodyPr anchor="ctr">
              <a:spAutoFit/>
            </a:bodyP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5" name="Text Box 2"/>
          <p:cNvSpPr txBox="1">
            <a:spLocks noChangeArrowheads="1"/>
          </p:cNvSpPr>
          <p:nvPr/>
        </p:nvSpPr>
        <p:spPr bwMode="auto">
          <a:xfrm>
            <a:off x="228600" y="625475"/>
            <a:ext cx="8382000" cy="822325"/>
          </a:xfrm>
          <a:prstGeom prst="rect">
            <a:avLst/>
          </a:prstGeom>
          <a:noFill/>
          <a:ln w="9525">
            <a:noFill/>
            <a:miter lim="800000"/>
            <a:headEnd/>
            <a:tailEnd/>
          </a:ln>
        </p:spPr>
        <p:txBody>
          <a:bodyPr>
            <a:spAutoFit/>
          </a:bodyPr>
          <a:lstStyle/>
          <a:p>
            <a:pPr algn="l">
              <a:spcBef>
                <a:spcPct val="0"/>
              </a:spcBef>
            </a:pPr>
            <a:r>
              <a:rPr lang="en-US" sz="2400" b="1"/>
              <a:t>EFFECTS OF EXPLOSIVE HIGH-LATITUDE VOLCANOES ON WEATHER AND CLIMATE</a:t>
            </a:r>
            <a:endParaRPr lang="en-US" sz="2400"/>
          </a:p>
        </p:txBody>
      </p:sp>
      <p:graphicFrame>
        <p:nvGraphicFramePr>
          <p:cNvPr id="3074" name="Object 3"/>
          <p:cNvGraphicFramePr>
            <a:graphicFrameLocks noChangeAspect="1"/>
          </p:cNvGraphicFramePr>
          <p:nvPr/>
        </p:nvGraphicFramePr>
        <p:xfrm>
          <a:off x="276225" y="1679575"/>
          <a:ext cx="8221663" cy="4965700"/>
        </p:xfrm>
        <a:graphic>
          <a:graphicData uri="http://schemas.openxmlformats.org/presentationml/2006/ole">
            <p:oleObj spid="_x0000_s3112" name="Document" r:id="rId4" imgW="8629487" imgH="5211474" progId="Word.Document.8">
              <p:embed/>
            </p:oleObj>
          </a:graphicData>
        </a:graphic>
      </p:graphicFrame>
    </p:spTree>
  </p:cSld>
  <p:clrMapOvr>
    <a:masterClrMapping/>
  </p:clrMapOvr>
  <p:transition/>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4" descr="LoughFritts"/>
          <p:cNvPicPr>
            <a:picLocks noChangeAspect="1" noChangeArrowheads="1"/>
          </p:cNvPicPr>
          <p:nvPr/>
        </p:nvPicPr>
        <p:blipFill>
          <a:blip r:embed="rId3" cstate="print"/>
          <a:srcRect l="7059" t="68839" r="4706" b="2202"/>
          <a:stretch>
            <a:fillRect/>
          </a:stretch>
        </p:blipFill>
        <p:spPr bwMode="auto">
          <a:xfrm>
            <a:off x="2895600" y="1219200"/>
            <a:ext cx="6248400" cy="4908550"/>
          </a:xfrm>
          <a:prstGeom prst="rect">
            <a:avLst/>
          </a:prstGeom>
          <a:noFill/>
          <a:ln w="9525">
            <a:noFill/>
            <a:miter lim="800000"/>
            <a:headEnd/>
            <a:tailEnd/>
          </a:ln>
        </p:spPr>
      </p:pic>
      <p:sp>
        <p:nvSpPr>
          <p:cNvPr id="200707" name="Text Box 5"/>
          <p:cNvSpPr txBox="1">
            <a:spLocks noChangeArrowheads="1"/>
          </p:cNvSpPr>
          <p:nvPr/>
        </p:nvSpPr>
        <p:spPr bwMode="auto">
          <a:xfrm>
            <a:off x="2438400" y="6248400"/>
            <a:ext cx="3733800" cy="457200"/>
          </a:xfrm>
          <a:prstGeom prst="rect">
            <a:avLst/>
          </a:prstGeom>
          <a:noFill/>
          <a:ln w="9525">
            <a:noFill/>
            <a:miter lim="800000"/>
            <a:headEnd/>
            <a:tailEnd/>
          </a:ln>
        </p:spPr>
        <p:txBody>
          <a:bodyPr>
            <a:spAutoFit/>
          </a:bodyPr>
          <a:lstStyle/>
          <a:p>
            <a:r>
              <a:rPr lang="en-US" sz="2400">
                <a:solidFill>
                  <a:schemeClr val="bg1"/>
                </a:solidFill>
              </a:rPr>
              <a:t>Lough and Fritts (1987)</a:t>
            </a:r>
          </a:p>
        </p:txBody>
      </p:sp>
      <p:sp>
        <p:nvSpPr>
          <p:cNvPr id="200708" name="Text Box 6"/>
          <p:cNvSpPr txBox="1">
            <a:spLocks noChangeArrowheads="1"/>
          </p:cNvSpPr>
          <p:nvPr/>
        </p:nvSpPr>
        <p:spPr bwMode="auto">
          <a:xfrm>
            <a:off x="0" y="533400"/>
            <a:ext cx="2895600" cy="5568950"/>
          </a:xfrm>
          <a:prstGeom prst="rect">
            <a:avLst/>
          </a:prstGeom>
          <a:noFill/>
          <a:ln w="9525">
            <a:noFill/>
            <a:miter lim="800000"/>
            <a:headEnd/>
            <a:tailEnd/>
          </a:ln>
        </p:spPr>
        <p:txBody>
          <a:bodyPr>
            <a:spAutoFit/>
          </a:bodyPr>
          <a:lstStyle/>
          <a:p>
            <a:r>
              <a:rPr lang="en-US" sz="2400"/>
              <a:t>Tree ring analysis shows summer cooling over most of U.S. and warming on West Coast after large low latitude eruptions</a:t>
            </a:r>
          </a:p>
          <a:p>
            <a:r>
              <a:rPr lang="en-US" sz="2400">
                <a:solidFill>
                  <a:schemeClr val="accent2"/>
                </a:solidFill>
              </a:rPr>
              <a:t>Average temperature anomaly (K)</a:t>
            </a:r>
            <a:endParaRPr lang="en-US" sz="2400"/>
          </a:p>
          <a:p>
            <a:r>
              <a:rPr lang="en-US" sz="2400"/>
              <a:t>Dots are stations with 95% significance</a:t>
            </a:r>
          </a:p>
        </p:txBody>
      </p:sp>
    </p:spTree>
  </p:cSld>
  <p:clrMapOvr>
    <a:masterClrMapping/>
  </p:clrMapOvr>
  <p:transition/>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Text Box 7"/>
          <p:cNvSpPr txBox="1">
            <a:spLocks noChangeArrowheads="1"/>
          </p:cNvSpPr>
          <p:nvPr/>
        </p:nvSpPr>
        <p:spPr bwMode="auto">
          <a:xfrm>
            <a:off x="0" y="762000"/>
            <a:ext cx="3048000" cy="457200"/>
          </a:xfrm>
          <a:prstGeom prst="rect">
            <a:avLst/>
          </a:prstGeom>
          <a:noFill/>
          <a:ln w="9525">
            <a:noFill/>
            <a:miter lim="800000"/>
            <a:headEnd/>
            <a:tailEnd/>
          </a:ln>
        </p:spPr>
        <p:txBody>
          <a:bodyPr>
            <a:spAutoFit/>
          </a:bodyPr>
          <a:lstStyle/>
          <a:p>
            <a:r>
              <a:rPr lang="en-US" sz="2400">
                <a:solidFill>
                  <a:schemeClr val="accent2"/>
                </a:solidFill>
              </a:rPr>
              <a:t>Angell (1988)</a:t>
            </a:r>
          </a:p>
        </p:txBody>
      </p:sp>
      <p:pic>
        <p:nvPicPr>
          <p:cNvPr id="201731" name="Picture 8" descr="Angell"/>
          <p:cNvPicPr>
            <a:picLocks noChangeAspect="1" noChangeArrowheads="1"/>
          </p:cNvPicPr>
          <p:nvPr/>
        </p:nvPicPr>
        <p:blipFill>
          <a:blip r:embed="rId3" cstate="print"/>
          <a:srcRect l="1253" r="2298"/>
          <a:stretch>
            <a:fillRect/>
          </a:stretch>
        </p:blipFill>
        <p:spPr bwMode="auto">
          <a:xfrm>
            <a:off x="3276600" y="0"/>
            <a:ext cx="5867400" cy="3719513"/>
          </a:xfrm>
          <a:prstGeom prst="rect">
            <a:avLst/>
          </a:prstGeom>
          <a:noFill/>
          <a:ln w="9525">
            <a:noFill/>
            <a:miter lim="800000"/>
            <a:headEnd/>
            <a:tailEnd/>
          </a:ln>
        </p:spPr>
      </p:pic>
      <p:grpSp>
        <p:nvGrpSpPr>
          <p:cNvPr id="2" name="Group 10"/>
          <p:cNvGrpSpPr>
            <a:grpSpLocks/>
          </p:cNvGrpSpPr>
          <p:nvPr/>
        </p:nvGrpSpPr>
        <p:grpSpPr bwMode="auto">
          <a:xfrm>
            <a:off x="63500" y="1828800"/>
            <a:ext cx="9080500" cy="5029200"/>
            <a:chOff x="40" y="1152"/>
            <a:chExt cx="5720" cy="3168"/>
          </a:xfrm>
        </p:grpSpPr>
        <p:pic>
          <p:nvPicPr>
            <p:cNvPr id="201733" name="Picture 6" descr="AngellNoENSO"/>
            <p:cNvPicPr>
              <a:picLocks noChangeAspect="1" noChangeArrowheads="1"/>
            </p:cNvPicPr>
            <p:nvPr/>
          </p:nvPicPr>
          <p:blipFill>
            <a:blip r:embed="rId4" cstate="print"/>
            <a:srcRect/>
            <a:stretch>
              <a:fillRect/>
            </a:stretch>
          </p:blipFill>
          <p:spPr bwMode="auto">
            <a:xfrm>
              <a:off x="2064" y="2211"/>
              <a:ext cx="3696" cy="2109"/>
            </a:xfrm>
            <a:prstGeom prst="rect">
              <a:avLst/>
            </a:prstGeom>
            <a:noFill/>
            <a:ln w="9525">
              <a:noFill/>
              <a:miter lim="800000"/>
              <a:headEnd/>
              <a:tailEnd/>
            </a:ln>
          </p:spPr>
        </p:pic>
        <p:sp>
          <p:nvSpPr>
            <p:cNvPr id="201734" name="Text Box 9"/>
            <p:cNvSpPr txBox="1">
              <a:spLocks noChangeArrowheads="1"/>
            </p:cNvSpPr>
            <p:nvPr/>
          </p:nvSpPr>
          <p:spPr bwMode="auto">
            <a:xfrm>
              <a:off x="40" y="1152"/>
              <a:ext cx="1824" cy="1208"/>
            </a:xfrm>
            <a:prstGeom prst="rect">
              <a:avLst/>
            </a:prstGeom>
            <a:noFill/>
            <a:ln w="9525">
              <a:noFill/>
              <a:miter lim="800000"/>
              <a:headEnd/>
              <a:tailEnd/>
            </a:ln>
          </p:spPr>
          <p:txBody>
            <a:bodyPr>
              <a:spAutoFit/>
            </a:bodyPr>
            <a:lstStyle/>
            <a:p>
              <a:r>
                <a:rPr lang="en-US" sz="2400"/>
                <a:t>removed the effects of ENSO from global temperature observations.</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Picture 2" descr="zonalsuperposed"/>
          <p:cNvPicPr>
            <a:picLocks noChangeAspect="1" noChangeArrowheads="1"/>
          </p:cNvPicPr>
          <p:nvPr/>
        </p:nvPicPr>
        <p:blipFill>
          <a:blip r:embed="rId3" cstate="print"/>
          <a:srcRect l="10745" t="5591" r="7605" b="7306"/>
          <a:stretch>
            <a:fillRect/>
          </a:stretch>
        </p:blipFill>
        <p:spPr bwMode="auto">
          <a:xfrm>
            <a:off x="1828800" y="4763"/>
            <a:ext cx="7315200" cy="6026150"/>
          </a:xfrm>
          <a:prstGeom prst="rect">
            <a:avLst/>
          </a:prstGeom>
          <a:noFill/>
          <a:ln w="9525">
            <a:noFill/>
            <a:miter lim="800000"/>
            <a:headEnd/>
            <a:tailEnd/>
          </a:ln>
        </p:spPr>
      </p:pic>
      <p:sp>
        <p:nvSpPr>
          <p:cNvPr id="202755" name="Text Box 3"/>
          <p:cNvSpPr txBox="1">
            <a:spLocks noChangeArrowheads="1"/>
          </p:cNvSpPr>
          <p:nvPr/>
        </p:nvSpPr>
        <p:spPr bwMode="auto">
          <a:xfrm>
            <a:off x="0" y="3962400"/>
            <a:ext cx="1676400" cy="641350"/>
          </a:xfrm>
          <a:prstGeom prst="rect">
            <a:avLst/>
          </a:prstGeom>
          <a:noFill/>
          <a:ln w="9525">
            <a:noFill/>
            <a:miter lim="800000"/>
            <a:headEnd/>
            <a:tailEnd/>
          </a:ln>
        </p:spPr>
        <p:txBody>
          <a:bodyPr>
            <a:spAutoFit/>
          </a:bodyPr>
          <a:lstStyle/>
          <a:p>
            <a:r>
              <a:rPr lang="en-US" sz="1800">
                <a:solidFill>
                  <a:schemeClr val="accent2"/>
                </a:solidFill>
              </a:rPr>
              <a:t>Robock and Mao (1995)</a:t>
            </a:r>
          </a:p>
        </p:txBody>
      </p:sp>
      <p:sp>
        <p:nvSpPr>
          <p:cNvPr id="202756" name="Text Box 4"/>
          <p:cNvSpPr txBox="1">
            <a:spLocks noChangeArrowheads="1"/>
          </p:cNvSpPr>
          <p:nvPr/>
        </p:nvSpPr>
        <p:spPr bwMode="auto">
          <a:xfrm>
            <a:off x="0" y="1371600"/>
            <a:ext cx="1828800" cy="2225675"/>
          </a:xfrm>
          <a:prstGeom prst="rect">
            <a:avLst/>
          </a:prstGeom>
          <a:noFill/>
          <a:ln w="9525">
            <a:noFill/>
            <a:miter lim="800000"/>
            <a:headEnd/>
            <a:tailEnd/>
          </a:ln>
        </p:spPr>
        <p:txBody>
          <a:bodyPr>
            <a:spAutoFit/>
          </a:bodyPr>
          <a:lstStyle/>
          <a:p>
            <a:r>
              <a:rPr lang="en-US"/>
              <a:t>Superposed epoch analysis of six largest eruptions of past 120 years</a:t>
            </a:r>
          </a:p>
        </p:txBody>
      </p:sp>
      <p:grpSp>
        <p:nvGrpSpPr>
          <p:cNvPr id="2" name="Group 12"/>
          <p:cNvGrpSpPr>
            <a:grpSpLocks/>
          </p:cNvGrpSpPr>
          <p:nvPr/>
        </p:nvGrpSpPr>
        <p:grpSpPr bwMode="auto">
          <a:xfrm>
            <a:off x="2667000" y="381000"/>
            <a:ext cx="3352800" cy="6340475"/>
            <a:chOff x="1680" y="240"/>
            <a:chExt cx="2112" cy="3994"/>
          </a:xfrm>
        </p:grpSpPr>
        <p:sp>
          <p:nvSpPr>
            <p:cNvPr id="202761" name="Rectangle 6"/>
            <p:cNvSpPr>
              <a:spLocks noChangeArrowheads="1"/>
            </p:cNvSpPr>
            <p:nvPr/>
          </p:nvSpPr>
          <p:spPr bwMode="auto">
            <a:xfrm>
              <a:off x="3408" y="240"/>
              <a:ext cx="384" cy="3168"/>
            </a:xfrm>
            <a:prstGeom prst="rect">
              <a:avLst/>
            </a:prstGeom>
            <a:solidFill>
              <a:srgbClr val="111111">
                <a:alpha val="50195"/>
              </a:srgbClr>
            </a:solidFill>
            <a:ln w="9525">
              <a:noFill/>
              <a:miter lim="800000"/>
              <a:headEnd/>
              <a:tailEnd/>
            </a:ln>
          </p:spPr>
          <p:txBody>
            <a:bodyPr anchor="ctr">
              <a:spAutoFit/>
            </a:bodyPr>
            <a:lstStyle/>
            <a:p>
              <a:endParaRPr lang="en-US"/>
            </a:p>
          </p:txBody>
        </p:sp>
        <p:sp>
          <p:nvSpPr>
            <p:cNvPr id="202762" name="Text Box 7"/>
            <p:cNvSpPr txBox="1">
              <a:spLocks noChangeArrowheads="1"/>
            </p:cNvSpPr>
            <p:nvPr/>
          </p:nvSpPr>
          <p:spPr bwMode="auto">
            <a:xfrm>
              <a:off x="1680" y="3984"/>
              <a:ext cx="1392" cy="250"/>
            </a:xfrm>
            <a:prstGeom prst="rect">
              <a:avLst/>
            </a:prstGeom>
            <a:noFill/>
            <a:ln w="9525">
              <a:noFill/>
              <a:miter lim="800000"/>
              <a:headEnd/>
              <a:tailEnd/>
            </a:ln>
          </p:spPr>
          <p:txBody>
            <a:bodyPr>
              <a:spAutoFit/>
            </a:bodyPr>
            <a:lstStyle/>
            <a:p>
              <a:r>
                <a:rPr lang="en-US">
                  <a:solidFill>
                    <a:schemeClr val="bg1"/>
                  </a:solidFill>
                </a:rPr>
                <a:t>Year of eruption</a:t>
              </a:r>
              <a:endParaRPr lang="en-US" sz="2400">
                <a:solidFill>
                  <a:schemeClr val="bg1"/>
                </a:solidFill>
              </a:endParaRPr>
            </a:p>
          </p:txBody>
        </p:sp>
        <p:cxnSp>
          <p:nvCxnSpPr>
            <p:cNvPr id="202763" name="AutoShape 8"/>
            <p:cNvCxnSpPr>
              <a:cxnSpLocks noChangeShapeType="1"/>
              <a:stCxn id="202762" idx="0"/>
              <a:endCxn id="202761" idx="2"/>
            </p:cNvCxnSpPr>
            <p:nvPr/>
          </p:nvCxnSpPr>
          <p:spPr bwMode="auto">
            <a:xfrm rot="-5400000">
              <a:off x="2700" y="3084"/>
              <a:ext cx="576" cy="1224"/>
            </a:xfrm>
            <a:prstGeom prst="curvedConnector3">
              <a:avLst>
                <a:gd name="adj1" fmla="val 50000"/>
              </a:avLst>
            </a:prstGeom>
            <a:noFill/>
            <a:ln w="9525">
              <a:solidFill>
                <a:schemeClr val="tx1"/>
              </a:solidFill>
              <a:round/>
              <a:headEnd/>
              <a:tailEnd type="triangle" w="med" len="med"/>
            </a:ln>
          </p:spPr>
        </p:cxnSp>
      </p:grpSp>
      <p:grpSp>
        <p:nvGrpSpPr>
          <p:cNvPr id="3" name="Group 9"/>
          <p:cNvGrpSpPr>
            <a:grpSpLocks/>
          </p:cNvGrpSpPr>
          <p:nvPr/>
        </p:nvGrpSpPr>
        <p:grpSpPr bwMode="auto">
          <a:xfrm>
            <a:off x="2819400" y="1676400"/>
            <a:ext cx="2895600" cy="944563"/>
            <a:chOff x="1776" y="1056"/>
            <a:chExt cx="1824" cy="595"/>
          </a:xfrm>
        </p:grpSpPr>
        <p:sp>
          <p:nvSpPr>
            <p:cNvPr id="202759" name="Text Box 10"/>
            <p:cNvSpPr txBox="1">
              <a:spLocks noChangeArrowheads="1"/>
            </p:cNvSpPr>
            <p:nvPr/>
          </p:nvSpPr>
          <p:spPr bwMode="auto">
            <a:xfrm>
              <a:off x="1776" y="1056"/>
              <a:ext cx="1344" cy="595"/>
            </a:xfrm>
            <a:prstGeom prst="rect">
              <a:avLst/>
            </a:prstGeom>
            <a:solidFill>
              <a:srgbClr val="3366FF"/>
            </a:solidFill>
            <a:ln w="28575">
              <a:solidFill>
                <a:schemeClr val="tx1"/>
              </a:solidFill>
              <a:miter lim="800000"/>
              <a:headEnd/>
              <a:tailEnd/>
            </a:ln>
          </p:spPr>
          <p:txBody>
            <a:bodyPr>
              <a:spAutoFit/>
            </a:bodyPr>
            <a:lstStyle/>
            <a:p>
              <a:r>
                <a:rPr lang="en-US" sz="1800">
                  <a:solidFill>
                    <a:srgbClr val="FFFF00"/>
                  </a:solidFill>
                </a:rPr>
                <a:t>Significant cooling follows sun for two years</a:t>
              </a:r>
            </a:p>
          </p:txBody>
        </p:sp>
        <p:sp>
          <p:nvSpPr>
            <p:cNvPr id="202760" name="AutoShape 11"/>
            <p:cNvSpPr>
              <a:spLocks noChangeArrowheads="1"/>
            </p:cNvSpPr>
            <p:nvPr/>
          </p:nvSpPr>
          <p:spPr bwMode="auto">
            <a:xfrm>
              <a:off x="3216" y="1152"/>
              <a:ext cx="384" cy="384"/>
            </a:xfrm>
            <a:prstGeom prst="rightArrow">
              <a:avLst>
                <a:gd name="adj1" fmla="val 41667"/>
                <a:gd name="adj2" fmla="val 27083"/>
              </a:avLst>
            </a:prstGeom>
            <a:solidFill>
              <a:srgbClr val="3366FF"/>
            </a:solidFill>
            <a:ln w="28575">
              <a:solidFill>
                <a:schemeClr val="tx1"/>
              </a:solidFill>
              <a:miter lim="800000"/>
              <a:headEnd/>
              <a:tailEnd/>
            </a:ln>
          </p:spPr>
          <p:txBody>
            <a:bodyPr wrap="none" anchor="ctr">
              <a:spAutoFit/>
            </a:bodyP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6609" name="Picture 1"/>
          <p:cNvPicPr>
            <a:picLocks noChangeAspect="1" noChangeArrowheads="1"/>
          </p:cNvPicPr>
          <p:nvPr/>
        </p:nvPicPr>
        <p:blipFill>
          <a:blip r:embed="rId3" cstate="print"/>
          <a:srcRect/>
          <a:stretch>
            <a:fillRect/>
          </a:stretch>
        </p:blipFill>
        <p:spPr bwMode="auto">
          <a:xfrm>
            <a:off x="0" y="0"/>
            <a:ext cx="9144000" cy="6553199"/>
          </a:xfrm>
          <a:prstGeom prst="rect">
            <a:avLst/>
          </a:prstGeom>
          <a:noFill/>
          <a:ln w="9525">
            <a:noFill/>
            <a:miter lim="800000"/>
            <a:headEnd/>
            <a:tailEnd/>
          </a:ln>
        </p:spPr>
      </p:pic>
      <p:sp>
        <p:nvSpPr>
          <p:cNvPr id="12291" name="Text Box 3"/>
          <p:cNvSpPr txBox="1">
            <a:spLocks noChangeArrowheads="1"/>
          </p:cNvSpPr>
          <p:nvPr/>
        </p:nvSpPr>
        <p:spPr bwMode="auto">
          <a:xfrm>
            <a:off x="1752600" y="6583363"/>
            <a:ext cx="4800600" cy="274637"/>
          </a:xfrm>
          <a:prstGeom prst="rect">
            <a:avLst/>
          </a:prstGeom>
          <a:noFill/>
          <a:ln w="9525">
            <a:noFill/>
            <a:miter lim="800000"/>
            <a:headEnd/>
            <a:tailEnd/>
          </a:ln>
        </p:spPr>
        <p:txBody>
          <a:bodyPr>
            <a:spAutoFit/>
          </a:bodyPr>
          <a:lstStyle/>
          <a:p>
            <a:pPr>
              <a:spcBef>
                <a:spcPct val="50000"/>
              </a:spcBef>
            </a:pPr>
            <a:r>
              <a:rPr lang="en-US" sz="1200" b="1" dirty="0" smtClean="0">
                <a:solidFill>
                  <a:srgbClr val="FFFF00"/>
                </a:solidFill>
              </a:rPr>
              <a:t>http://data.giss.nasa.gov/gistemp/graphs_v3/Fig.A2.pdf</a:t>
            </a:r>
            <a:endParaRPr lang="en-US" sz="1200" b="1" dirty="0">
              <a:solidFill>
                <a:srgbClr val="FFFF00"/>
              </a:solidFill>
            </a:endParaRPr>
          </a:p>
        </p:txBody>
      </p:sp>
      <p:grpSp>
        <p:nvGrpSpPr>
          <p:cNvPr id="2" name="Group 4"/>
          <p:cNvGrpSpPr>
            <a:grpSpLocks/>
          </p:cNvGrpSpPr>
          <p:nvPr/>
        </p:nvGrpSpPr>
        <p:grpSpPr bwMode="auto">
          <a:xfrm>
            <a:off x="3327400" y="4529138"/>
            <a:ext cx="3810000" cy="1301750"/>
            <a:chOff x="2016" y="2784"/>
            <a:chExt cx="2400" cy="820"/>
          </a:xfrm>
        </p:grpSpPr>
        <p:sp>
          <p:nvSpPr>
            <p:cNvPr id="12299" name="Line 5"/>
            <p:cNvSpPr>
              <a:spLocks noChangeShapeType="1"/>
            </p:cNvSpPr>
            <p:nvPr/>
          </p:nvSpPr>
          <p:spPr bwMode="auto">
            <a:xfrm flipV="1">
              <a:off x="2016" y="2784"/>
              <a:ext cx="1056" cy="768"/>
            </a:xfrm>
            <a:prstGeom prst="line">
              <a:avLst/>
            </a:prstGeom>
            <a:noFill/>
            <a:ln w="57150">
              <a:solidFill>
                <a:schemeClr val="accent2"/>
              </a:solidFill>
              <a:round/>
              <a:headEnd/>
              <a:tailEnd type="stealth" w="lg" len="lg"/>
            </a:ln>
          </p:spPr>
          <p:txBody>
            <a:bodyPr/>
            <a:lstStyle/>
            <a:p>
              <a:endParaRPr lang="en-US"/>
            </a:p>
          </p:txBody>
        </p:sp>
        <p:sp>
          <p:nvSpPr>
            <p:cNvPr id="12300" name="Text Box 6"/>
            <p:cNvSpPr txBox="1">
              <a:spLocks noChangeArrowheads="1"/>
            </p:cNvSpPr>
            <p:nvPr/>
          </p:nvSpPr>
          <p:spPr bwMode="auto">
            <a:xfrm>
              <a:off x="2880" y="3072"/>
              <a:ext cx="1536" cy="532"/>
            </a:xfrm>
            <a:prstGeom prst="rect">
              <a:avLst/>
            </a:prstGeom>
            <a:solidFill>
              <a:schemeClr val="bg1"/>
            </a:solidFill>
            <a:ln w="19050">
              <a:solidFill>
                <a:schemeClr val="accent2"/>
              </a:solidFill>
              <a:miter lim="800000"/>
              <a:headEnd/>
              <a:tailEnd/>
            </a:ln>
          </p:spPr>
          <p:txBody>
            <a:bodyPr>
              <a:spAutoFit/>
            </a:bodyPr>
            <a:lstStyle/>
            <a:p>
              <a:pPr algn="ctr">
                <a:spcBef>
                  <a:spcPct val="50000"/>
                </a:spcBef>
              </a:pPr>
              <a:r>
                <a:rPr lang="en-US" sz="1600" b="1">
                  <a:solidFill>
                    <a:schemeClr val="accent2"/>
                  </a:solidFill>
                </a:rPr>
                <a:t>Recovery from volcanic eruptions dominates</a:t>
              </a:r>
            </a:p>
          </p:txBody>
        </p:sp>
      </p:grpSp>
      <p:grpSp>
        <p:nvGrpSpPr>
          <p:cNvPr id="3" name="Group 7"/>
          <p:cNvGrpSpPr>
            <a:grpSpLocks/>
          </p:cNvGrpSpPr>
          <p:nvPr/>
        </p:nvGrpSpPr>
        <p:grpSpPr bwMode="auto">
          <a:xfrm>
            <a:off x="4648200" y="1371600"/>
            <a:ext cx="2209800" cy="1447800"/>
            <a:chOff x="2736" y="1104"/>
            <a:chExt cx="1392" cy="912"/>
          </a:xfrm>
        </p:grpSpPr>
        <p:sp>
          <p:nvSpPr>
            <p:cNvPr id="12297" name="Text Box 8"/>
            <p:cNvSpPr txBox="1">
              <a:spLocks noChangeArrowheads="1"/>
            </p:cNvSpPr>
            <p:nvPr/>
          </p:nvSpPr>
          <p:spPr bwMode="auto">
            <a:xfrm>
              <a:off x="2928" y="1104"/>
              <a:ext cx="1200" cy="686"/>
            </a:xfrm>
            <a:prstGeom prst="rect">
              <a:avLst/>
            </a:prstGeom>
            <a:solidFill>
              <a:schemeClr val="bg1"/>
            </a:solidFill>
            <a:ln w="19050">
              <a:solidFill>
                <a:schemeClr val="accent2"/>
              </a:solidFill>
              <a:miter lim="800000"/>
              <a:headEnd/>
              <a:tailEnd/>
            </a:ln>
          </p:spPr>
          <p:txBody>
            <a:bodyPr>
              <a:spAutoFit/>
            </a:bodyPr>
            <a:lstStyle/>
            <a:p>
              <a:pPr algn="ctr">
                <a:spcBef>
                  <a:spcPct val="50000"/>
                </a:spcBef>
              </a:pPr>
              <a:r>
                <a:rPr lang="en-US" sz="1600" b="1" dirty="0">
                  <a:solidFill>
                    <a:schemeClr val="accent2"/>
                  </a:solidFill>
                </a:rPr>
                <a:t>Tropospheric</a:t>
              </a:r>
              <a:r>
                <a:rPr lang="en-US" sz="1200" b="1" dirty="0">
                  <a:solidFill>
                    <a:schemeClr val="accent2"/>
                  </a:solidFill>
                </a:rPr>
                <a:t> </a:t>
              </a:r>
              <a:r>
                <a:rPr lang="en-US" sz="1600" b="1" dirty="0">
                  <a:solidFill>
                    <a:schemeClr val="accent2"/>
                  </a:solidFill>
                </a:rPr>
                <a:t>aerosols mask warming</a:t>
              </a:r>
              <a:br>
                <a:rPr lang="en-US" sz="1600" b="1" dirty="0">
                  <a:solidFill>
                    <a:schemeClr val="accent2"/>
                  </a:solidFill>
                </a:rPr>
              </a:br>
              <a:r>
                <a:rPr lang="en-US" sz="1600" b="1" dirty="0">
                  <a:solidFill>
                    <a:schemeClr val="accent2"/>
                  </a:solidFill>
                </a:rPr>
                <a:t>(global dimming)</a:t>
              </a:r>
            </a:p>
          </p:txBody>
        </p:sp>
        <p:sp>
          <p:nvSpPr>
            <p:cNvPr id="12298" name="Line 9"/>
            <p:cNvSpPr>
              <a:spLocks noChangeShapeType="1"/>
            </p:cNvSpPr>
            <p:nvPr/>
          </p:nvSpPr>
          <p:spPr bwMode="auto">
            <a:xfrm>
              <a:off x="2736" y="1968"/>
              <a:ext cx="1152" cy="48"/>
            </a:xfrm>
            <a:prstGeom prst="line">
              <a:avLst/>
            </a:prstGeom>
            <a:noFill/>
            <a:ln w="57150">
              <a:solidFill>
                <a:schemeClr val="accent2"/>
              </a:solidFill>
              <a:round/>
              <a:headEnd/>
              <a:tailEnd type="stealth" w="lg" len="lg"/>
            </a:ln>
          </p:spPr>
          <p:txBody>
            <a:bodyPr/>
            <a:lstStyle/>
            <a:p>
              <a:endParaRPr lang="en-US"/>
            </a:p>
          </p:txBody>
        </p:sp>
      </p:grpSp>
      <p:grpSp>
        <p:nvGrpSpPr>
          <p:cNvPr id="4" name="Group 13"/>
          <p:cNvGrpSpPr>
            <a:grpSpLocks/>
          </p:cNvGrpSpPr>
          <p:nvPr/>
        </p:nvGrpSpPr>
        <p:grpSpPr bwMode="auto">
          <a:xfrm>
            <a:off x="7010400" y="1930400"/>
            <a:ext cx="2057400" cy="2352675"/>
            <a:chOff x="7010400" y="2438400"/>
            <a:chExt cx="2057400" cy="2352675"/>
          </a:xfrm>
        </p:grpSpPr>
        <p:sp>
          <p:nvSpPr>
            <p:cNvPr id="12295" name="Line 11"/>
            <p:cNvSpPr>
              <a:spLocks noChangeShapeType="1"/>
            </p:cNvSpPr>
            <p:nvPr/>
          </p:nvSpPr>
          <p:spPr bwMode="auto">
            <a:xfrm flipV="1">
              <a:off x="7010400" y="2438400"/>
              <a:ext cx="1752600" cy="1981200"/>
            </a:xfrm>
            <a:prstGeom prst="line">
              <a:avLst/>
            </a:prstGeom>
            <a:noFill/>
            <a:ln w="57150">
              <a:solidFill>
                <a:schemeClr val="accent2"/>
              </a:solidFill>
              <a:round/>
              <a:headEnd/>
              <a:tailEnd type="stealth" w="lg" len="lg"/>
            </a:ln>
          </p:spPr>
          <p:txBody>
            <a:bodyPr/>
            <a:lstStyle/>
            <a:p>
              <a:endParaRPr lang="en-US"/>
            </a:p>
          </p:txBody>
        </p:sp>
        <p:sp>
          <p:nvSpPr>
            <p:cNvPr id="12296" name="Text Box 12"/>
            <p:cNvSpPr txBox="1">
              <a:spLocks noChangeArrowheads="1"/>
            </p:cNvSpPr>
            <p:nvPr/>
          </p:nvSpPr>
          <p:spPr bwMode="auto">
            <a:xfrm>
              <a:off x="7315200" y="4191000"/>
              <a:ext cx="1752600" cy="600075"/>
            </a:xfrm>
            <a:prstGeom prst="rect">
              <a:avLst/>
            </a:prstGeom>
            <a:solidFill>
              <a:schemeClr val="bg1"/>
            </a:solidFill>
            <a:ln w="19050">
              <a:solidFill>
                <a:schemeClr val="accent2"/>
              </a:solidFill>
              <a:miter lim="800000"/>
              <a:headEnd/>
              <a:tailEnd/>
            </a:ln>
          </p:spPr>
          <p:txBody>
            <a:bodyPr>
              <a:spAutoFit/>
            </a:bodyPr>
            <a:lstStyle/>
            <a:p>
              <a:pPr algn="ctr">
                <a:spcBef>
                  <a:spcPct val="50000"/>
                </a:spcBef>
              </a:pPr>
              <a:r>
                <a:rPr lang="en-US" sz="1600" b="1">
                  <a:solidFill>
                    <a:schemeClr val="accent2"/>
                  </a:solidFill>
                </a:rPr>
                <a:t>Greenhouse gases dominate</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64" name="Text Box 4"/>
          <p:cNvSpPr txBox="1">
            <a:spLocks noChangeArrowheads="1"/>
          </p:cNvSpPr>
          <p:nvPr/>
        </p:nvSpPr>
        <p:spPr bwMode="auto">
          <a:xfrm>
            <a:off x="1600200" y="0"/>
            <a:ext cx="7543800" cy="1000274"/>
          </a:xfrm>
          <a:prstGeom prst="rect">
            <a:avLst/>
          </a:prstGeom>
          <a:noFill/>
          <a:ln w="9525">
            <a:noFill/>
            <a:miter lim="800000"/>
            <a:headEnd/>
            <a:tailEnd/>
          </a:ln>
          <a:effectLst/>
        </p:spPr>
        <p:txBody>
          <a:bodyPr wrap="square">
            <a:spAutoFit/>
          </a:bodyPr>
          <a:lstStyle/>
          <a:p>
            <a:pPr algn="ctr">
              <a:spcBef>
                <a:spcPts val="4200"/>
              </a:spcBef>
            </a:pPr>
            <a:r>
              <a:rPr lang="en-US" sz="1800" b="1" dirty="0"/>
              <a:t>“The unequivocal detection of the enhanced greenhouse </a:t>
            </a:r>
            <a:r>
              <a:rPr lang="en-US" sz="1800" b="1" dirty="0" smtClean="0"/>
              <a:t>effect from </a:t>
            </a:r>
            <a:r>
              <a:rPr lang="en-US" sz="1800" b="1" dirty="0"/>
              <a:t>observations is not likely for a decade or more.”</a:t>
            </a:r>
          </a:p>
          <a:p>
            <a:pPr algn="ctr">
              <a:spcBef>
                <a:spcPts val="600"/>
              </a:spcBef>
            </a:pPr>
            <a:r>
              <a:rPr lang="en-US" sz="1800" b="1" i="1" dirty="0">
                <a:solidFill>
                  <a:schemeClr val="accent2"/>
                </a:solidFill>
              </a:rPr>
              <a:t>Climate Change </a:t>
            </a:r>
            <a:r>
              <a:rPr lang="en-US" sz="1800" i="1" dirty="0">
                <a:solidFill>
                  <a:schemeClr val="accent2"/>
                </a:solidFill>
              </a:rPr>
              <a:t>– The IPCC Scientific Assessment (1990)</a:t>
            </a:r>
          </a:p>
        </p:txBody>
      </p:sp>
      <p:grpSp>
        <p:nvGrpSpPr>
          <p:cNvPr id="2" name="Group 12"/>
          <p:cNvGrpSpPr/>
          <p:nvPr/>
        </p:nvGrpSpPr>
        <p:grpSpPr>
          <a:xfrm>
            <a:off x="0" y="2819400"/>
            <a:ext cx="7489371" cy="2270760"/>
            <a:chOff x="0" y="2819400"/>
            <a:chExt cx="7489371" cy="2270760"/>
          </a:xfrm>
        </p:grpSpPr>
        <p:sp>
          <p:nvSpPr>
            <p:cNvPr id="1372163" name="Text Box 3"/>
            <p:cNvSpPr txBox="1">
              <a:spLocks noChangeArrowheads="1"/>
            </p:cNvSpPr>
            <p:nvPr/>
          </p:nvSpPr>
          <p:spPr bwMode="auto">
            <a:xfrm>
              <a:off x="1621971" y="2819400"/>
              <a:ext cx="5867400" cy="1277273"/>
            </a:xfrm>
            <a:prstGeom prst="rect">
              <a:avLst/>
            </a:prstGeom>
            <a:noFill/>
            <a:ln w="9525">
              <a:noFill/>
              <a:miter lim="800000"/>
              <a:headEnd/>
              <a:tailEnd/>
            </a:ln>
            <a:effectLst/>
          </p:spPr>
          <p:txBody>
            <a:bodyPr wrap="square">
              <a:spAutoFit/>
            </a:bodyPr>
            <a:lstStyle/>
            <a:p>
              <a:pPr algn="ctr"/>
              <a:r>
                <a:rPr lang="en-US" sz="1800" b="1" dirty="0"/>
                <a:t>“Most of the observed warming over the last 50 years is likely to have been due to the increase in greenhouse gas concentrations.”</a:t>
              </a:r>
            </a:p>
            <a:p>
              <a:pPr algn="ctr">
                <a:spcBef>
                  <a:spcPts val="600"/>
                </a:spcBef>
              </a:pPr>
              <a:r>
                <a:rPr lang="en-US" sz="1800" b="1" i="1" dirty="0">
                  <a:solidFill>
                    <a:schemeClr val="accent2"/>
                  </a:solidFill>
                </a:rPr>
                <a:t>Climate Change </a:t>
              </a:r>
              <a:r>
                <a:rPr lang="en-US" sz="1800" b="1" i="1" dirty="0" smtClean="0">
                  <a:solidFill>
                    <a:schemeClr val="accent2"/>
                  </a:solidFill>
                </a:rPr>
                <a:t>2001</a:t>
              </a:r>
              <a:r>
                <a:rPr lang="en-US" sz="1800" i="1" dirty="0" smtClean="0">
                  <a:solidFill>
                    <a:schemeClr val="accent2"/>
                  </a:solidFill>
                </a:rPr>
                <a:t> </a:t>
              </a:r>
              <a:r>
                <a:rPr lang="en-US" sz="1800" i="1" dirty="0">
                  <a:solidFill>
                    <a:schemeClr val="accent2"/>
                  </a:solidFill>
                </a:rPr>
                <a:t>– The Third </a:t>
              </a:r>
              <a:r>
                <a:rPr lang="en-US" sz="1800" i="1" dirty="0" smtClean="0">
                  <a:solidFill>
                    <a:schemeClr val="accent2"/>
                  </a:solidFill>
                </a:rPr>
                <a:t> IPCC Assessment</a:t>
              </a:r>
              <a:endParaRPr lang="en-US" sz="1800" i="1" dirty="0">
                <a:solidFill>
                  <a:schemeClr val="accent2"/>
                </a:solidFill>
              </a:endParaRPr>
            </a:p>
          </p:txBody>
        </p:sp>
        <p:pic>
          <p:nvPicPr>
            <p:cNvPr id="6" name="Picture 5" descr="2001IPCCWGI_270x360.jpg"/>
            <p:cNvPicPr>
              <a:picLocks noChangeAspect="1"/>
            </p:cNvPicPr>
            <p:nvPr/>
          </p:nvPicPr>
          <p:blipFill>
            <a:blip r:embed="rId3" cstate="print"/>
            <a:stretch>
              <a:fillRect/>
            </a:stretch>
          </p:blipFill>
          <p:spPr>
            <a:xfrm>
              <a:off x="0" y="2895600"/>
              <a:ext cx="1645920" cy="2194560"/>
            </a:xfrm>
            <a:prstGeom prst="rect">
              <a:avLst/>
            </a:prstGeom>
          </p:spPr>
        </p:pic>
      </p:grpSp>
      <p:grpSp>
        <p:nvGrpSpPr>
          <p:cNvPr id="3" name="Group 13"/>
          <p:cNvGrpSpPr/>
          <p:nvPr/>
        </p:nvGrpSpPr>
        <p:grpSpPr>
          <a:xfrm>
            <a:off x="1563915" y="4663440"/>
            <a:ext cx="7580085" cy="2194560"/>
            <a:chOff x="1563915" y="4663440"/>
            <a:chExt cx="7580085" cy="2194560"/>
          </a:xfrm>
        </p:grpSpPr>
        <p:sp>
          <p:nvSpPr>
            <p:cNvPr id="1372165" name="Text Box 5"/>
            <p:cNvSpPr txBox="1">
              <a:spLocks noChangeArrowheads="1"/>
            </p:cNvSpPr>
            <p:nvPr/>
          </p:nvSpPr>
          <p:spPr bwMode="auto">
            <a:xfrm>
              <a:off x="1563915" y="4694128"/>
              <a:ext cx="6019800" cy="1554272"/>
            </a:xfrm>
            <a:prstGeom prst="rect">
              <a:avLst/>
            </a:prstGeom>
            <a:noFill/>
            <a:ln w="38100">
              <a:noFill/>
              <a:miter lim="800000"/>
              <a:headEnd/>
              <a:tailEnd type="none" w="lg" len="lg"/>
            </a:ln>
            <a:effectLst/>
          </p:spPr>
          <p:txBody>
            <a:bodyPr wrap="square">
              <a:spAutoFit/>
            </a:bodyPr>
            <a:lstStyle/>
            <a:p>
              <a:pPr algn="ctr"/>
              <a:r>
                <a:rPr lang="en-US" sz="1800" b="1" dirty="0"/>
                <a:t>“Most of the observed increase in globally averaged </a:t>
              </a:r>
              <a:r>
                <a:rPr lang="en-US" sz="1800" b="1" dirty="0" smtClean="0"/>
                <a:t>temperatures since </a:t>
              </a:r>
              <a:r>
                <a:rPr lang="en-US" sz="1800" b="1" dirty="0"/>
                <a:t>the mid-20th century is very likely due to </a:t>
              </a:r>
              <a:r>
                <a:rPr lang="en-US" sz="1800" b="1" dirty="0" smtClean="0"/>
                <a:t>the observed </a:t>
              </a:r>
              <a:r>
                <a:rPr lang="en-US" sz="1800" b="1" dirty="0"/>
                <a:t>increase in anthropogenic greenhouse gas concentrations.”</a:t>
              </a:r>
              <a:endParaRPr lang="en-US" sz="1800" dirty="0"/>
            </a:p>
            <a:p>
              <a:pPr algn="ctr">
                <a:spcBef>
                  <a:spcPts val="600"/>
                </a:spcBef>
              </a:pPr>
              <a:r>
                <a:rPr lang="en-US" sz="1800" b="1" i="1" dirty="0">
                  <a:solidFill>
                    <a:schemeClr val="accent2"/>
                  </a:solidFill>
                </a:rPr>
                <a:t>Climate Change 2007</a:t>
              </a:r>
              <a:r>
                <a:rPr lang="en-US" sz="1800" i="1" dirty="0">
                  <a:solidFill>
                    <a:schemeClr val="accent2"/>
                  </a:solidFill>
                </a:rPr>
                <a:t> – The Fourth </a:t>
              </a:r>
              <a:r>
                <a:rPr lang="en-US" sz="1800" i="1" dirty="0" smtClean="0">
                  <a:solidFill>
                    <a:schemeClr val="accent2"/>
                  </a:solidFill>
                </a:rPr>
                <a:t>IPCC Assessment</a:t>
              </a:r>
              <a:endParaRPr lang="en-US" sz="1800" dirty="0"/>
            </a:p>
          </p:txBody>
        </p:sp>
        <p:pic>
          <p:nvPicPr>
            <p:cNvPr id="7" name="Picture 6" descr="2007WGI_270x360.jpg"/>
            <p:cNvPicPr>
              <a:picLocks noChangeAspect="1"/>
            </p:cNvPicPr>
            <p:nvPr/>
          </p:nvPicPr>
          <p:blipFill>
            <a:blip r:embed="rId4" cstate="print"/>
            <a:stretch>
              <a:fillRect/>
            </a:stretch>
          </p:blipFill>
          <p:spPr>
            <a:xfrm>
              <a:off x="7498080" y="4663440"/>
              <a:ext cx="1645920" cy="2194560"/>
            </a:xfrm>
            <a:prstGeom prst="rect">
              <a:avLst/>
            </a:prstGeom>
          </p:spPr>
        </p:pic>
      </p:grpSp>
      <p:grpSp>
        <p:nvGrpSpPr>
          <p:cNvPr id="4" name="Group 11"/>
          <p:cNvGrpSpPr/>
          <p:nvPr/>
        </p:nvGrpSpPr>
        <p:grpSpPr>
          <a:xfrm>
            <a:off x="1752600" y="1295400"/>
            <a:ext cx="7391400" cy="2270760"/>
            <a:chOff x="1752600" y="1295400"/>
            <a:chExt cx="7391400" cy="2270760"/>
          </a:xfrm>
        </p:grpSpPr>
        <p:sp>
          <p:nvSpPr>
            <p:cNvPr id="1372162" name="Text Box 2"/>
            <p:cNvSpPr txBox="1">
              <a:spLocks noChangeArrowheads="1"/>
            </p:cNvSpPr>
            <p:nvPr/>
          </p:nvSpPr>
          <p:spPr bwMode="auto">
            <a:xfrm>
              <a:off x="1752600" y="1295400"/>
              <a:ext cx="5715000" cy="1277273"/>
            </a:xfrm>
            <a:prstGeom prst="rect">
              <a:avLst/>
            </a:prstGeom>
            <a:noFill/>
            <a:ln w="9525">
              <a:noFill/>
              <a:miter lim="800000"/>
              <a:headEnd/>
              <a:tailEnd/>
            </a:ln>
            <a:effectLst/>
          </p:spPr>
          <p:txBody>
            <a:bodyPr wrap="square">
              <a:spAutoFit/>
            </a:bodyPr>
            <a:lstStyle/>
            <a:p>
              <a:pPr algn="ctr">
                <a:spcBef>
                  <a:spcPts val="4200"/>
                </a:spcBef>
              </a:pPr>
              <a:r>
                <a:rPr lang="en-US" sz="1800" b="1" dirty="0"/>
                <a:t>“The balance of evidence suggests</a:t>
              </a:r>
            </a:p>
            <a:p>
              <a:pPr algn="ctr">
                <a:spcBef>
                  <a:spcPts val="0"/>
                </a:spcBef>
              </a:pPr>
              <a:r>
                <a:rPr lang="en-US" sz="1800" b="1" dirty="0"/>
                <a:t>a discernible human influence on global climate.”</a:t>
              </a:r>
            </a:p>
            <a:p>
              <a:pPr algn="ctr">
                <a:spcBef>
                  <a:spcPts val="600"/>
                </a:spcBef>
              </a:pPr>
              <a:r>
                <a:rPr lang="en-US" sz="1800" b="1" i="1" dirty="0">
                  <a:solidFill>
                    <a:schemeClr val="accent2"/>
                  </a:solidFill>
                </a:rPr>
                <a:t>Climate Change 1995 </a:t>
              </a:r>
              <a:r>
                <a:rPr lang="en-US" sz="1800" i="1" dirty="0">
                  <a:solidFill>
                    <a:schemeClr val="accent2"/>
                  </a:solidFill>
                </a:rPr>
                <a:t>– The Second </a:t>
              </a:r>
              <a:r>
                <a:rPr lang="en-US" sz="1800" i="1" dirty="0" smtClean="0">
                  <a:solidFill>
                    <a:schemeClr val="accent2"/>
                  </a:solidFill>
                </a:rPr>
                <a:t> IPCC Assessment</a:t>
              </a:r>
              <a:endParaRPr lang="en-US" sz="1800" i="1" dirty="0">
                <a:solidFill>
                  <a:schemeClr val="accent2"/>
                </a:solidFill>
              </a:endParaRPr>
            </a:p>
          </p:txBody>
        </p:sp>
        <p:pic>
          <p:nvPicPr>
            <p:cNvPr id="8" name="Picture 7" descr="1995IPCC_270x360.jpg"/>
            <p:cNvPicPr>
              <a:picLocks noChangeAspect="1"/>
            </p:cNvPicPr>
            <p:nvPr/>
          </p:nvPicPr>
          <p:blipFill>
            <a:blip r:embed="rId5" cstate="print"/>
            <a:stretch>
              <a:fillRect/>
            </a:stretch>
          </p:blipFill>
          <p:spPr>
            <a:xfrm>
              <a:off x="7498080" y="1371600"/>
              <a:ext cx="1645920" cy="2194560"/>
            </a:xfrm>
            <a:prstGeom prst="rect">
              <a:avLst/>
            </a:prstGeom>
          </p:spPr>
        </p:pic>
      </p:grpSp>
      <p:pic>
        <p:nvPicPr>
          <p:cNvPr id="1421313" name="Picture 1"/>
          <p:cNvPicPr>
            <a:picLocks noChangeAspect="1" noChangeArrowheads="1"/>
          </p:cNvPicPr>
          <p:nvPr/>
        </p:nvPicPr>
        <p:blipFill>
          <a:blip r:embed="rId6" cstate="print"/>
          <a:srcRect/>
          <a:stretch>
            <a:fillRect/>
          </a:stretch>
        </p:blipFill>
        <p:spPr bwMode="auto">
          <a:xfrm>
            <a:off x="1" y="0"/>
            <a:ext cx="1640199" cy="23622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64" name="Text Box 4"/>
          <p:cNvSpPr txBox="1">
            <a:spLocks noChangeArrowheads="1"/>
          </p:cNvSpPr>
          <p:nvPr/>
        </p:nvSpPr>
        <p:spPr bwMode="auto">
          <a:xfrm>
            <a:off x="1600200" y="0"/>
            <a:ext cx="7543800" cy="1000274"/>
          </a:xfrm>
          <a:prstGeom prst="rect">
            <a:avLst/>
          </a:prstGeom>
          <a:noFill/>
          <a:ln w="9525">
            <a:noFill/>
            <a:miter lim="800000"/>
            <a:headEnd/>
            <a:tailEnd/>
          </a:ln>
          <a:effectLst/>
        </p:spPr>
        <p:txBody>
          <a:bodyPr wrap="square">
            <a:spAutoFit/>
          </a:bodyPr>
          <a:lstStyle/>
          <a:p>
            <a:pPr algn="ctr">
              <a:spcBef>
                <a:spcPts val="4200"/>
              </a:spcBef>
            </a:pPr>
            <a:r>
              <a:rPr lang="en-US" sz="1800" b="1" dirty="0"/>
              <a:t>“The unequivocal detection of the enhanced greenhouse </a:t>
            </a:r>
            <a:r>
              <a:rPr lang="en-US" sz="1800" b="1" dirty="0" smtClean="0"/>
              <a:t>effect from </a:t>
            </a:r>
            <a:r>
              <a:rPr lang="en-US" sz="1800" b="1" dirty="0"/>
              <a:t>observations is not likely for a decade or more.”</a:t>
            </a:r>
          </a:p>
          <a:p>
            <a:pPr algn="ctr">
              <a:spcBef>
                <a:spcPts val="600"/>
              </a:spcBef>
            </a:pPr>
            <a:r>
              <a:rPr lang="en-US" sz="1800" b="1" i="1" dirty="0">
                <a:solidFill>
                  <a:schemeClr val="accent2"/>
                </a:solidFill>
              </a:rPr>
              <a:t>Climate Change </a:t>
            </a:r>
            <a:r>
              <a:rPr lang="en-US" sz="1800" i="1" dirty="0">
                <a:solidFill>
                  <a:schemeClr val="accent2"/>
                </a:solidFill>
              </a:rPr>
              <a:t>– The IPCC Scientific Assessment (1990)</a:t>
            </a:r>
          </a:p>
        </p:txBody>
      </p:sp>
      <p:grpSp>
        <p:nvGrpSpPr>
          <p:cNvPr id="2" name="Group 12"/>
          <p:cNvGrpSpPr/>
          <p:nvPr/>
        </p:nvGrpSpPr>
        <p:grpSpPr>
          <a:xfrm>
            <a:off x="0" y="2819400"/>
            <a:ext cx="7489371" cy="2270760"/>
            <a:chOff x="0" y="2819400"/>
            <a:chExt cx="7489371" cy="2270760"/>
          </a:xfrm>
        </p:grpSpPr>
        <p:sp>
          <p:nvSpPr>
            <p:cNvPr id="1372163" name="Text Box 3"/>
            <p:cNvSpPr txBox="1">
              <a:spLocks noChangeArrowheads="1"/>
            </p:cNvSpPr>
            <p:nvPr/>
          </p:nvSpPr>
          <p:spPr bwMode="auto">
            <a:xfrm>
              <a:off x="1621971" y="2819400"/>
              <a:ext cx="5867400" cy="1277273"/>
            </a:xfrm>
            <a:prstGeom prst="rect">
              <a:avLst/>
            </a:prstGeom>
            <a:noFill/>
            <a:ln w="9525">
              <a:noFill/>
              <a:miter lim="800000"/>
              <a:headEnd/>
              <a:tailEnd/>
            </a:ln>
            <a:effectLst/>
          </p:spPr>
          <p:txBody>
            <a:bodyPr wrap="square">
              <a:spAutoFit/>
            </a:bodyPr>
            <a:lstStyle/>
            <a:p>
              <a:pPr algn="ctr"/>
              <a:r>
                <a:rPr lang="en-US" sz="1800" b="1" dirty="0"/>
                <a:t>“Most of the observed warming over the last 50 years is </a:t>
              </a:r>
              <a:r>
                <a:rPr lang="en-US" sz="1800" b="1" i="1" u="sng" dirty="0">
                  <a:solidFill>
                    <a:srgbClr val="C00000"/>
                  </a:solidFill>
                </a:rPr>
                <a:t>likely</a:t>
              </a:r>
              <a:r>
                <a:rPr lang="en-US" sz="1800" b="1" dirty="0"/>
                <a:t> to have been due to the increase in greenhouse gas concentrations.”</a:t>
              </a:r>
            </a:p>
            <a:p>
              <a:pPr algn="ctr">
                <a:spcBef>
                  <a:spcPts val="600"/>
                </a:spcBef>
              </a:pPr>
              <a:r>
                <a:rPr lang="en-US" sz="1800" b="1" i="1" dirty="0">
                  <a:solidFill>
                    <a:schemeClr val="accent2"/>
                  </a:solidFill>
                </a:rPr>
                <a:t>Climate Change </a:t>
              </a:r>
              <a:r>
                <a:rPr lang="en-US" sz="1800" b="1" i="1" dirty="0" smtClean="0">
                  <a:solidFill>
                    <a:schemeClr val="accent2"/>
                  </a:solidFill>
                </a:rPr>
                <a:t>2001</a:t>
              </a:r>
              <a:r>
                <a:rPr lang="en-US" sz="1800" i="1" dirty="0" smtClean="0">
                  <a:solidFill>
                    <a:schemeClr val="accent2"/>
                  </a:solidFill>
                </a:rPr>
                <a:t> </a:t>
              </a:r>
              <a:r>
                <a:rPr lang="en-US" sz="1800" i="1" dirty="0">
                  <a:solidFill>
                    <a:schemeClr val="accent2"/>
                  </a:solidFill>
                </a:rPr>
                <a:t>– The Third </a:t>
              </a:r>
              <a:r>
                <a:rPr lang="en-US" sz="1800" i="1" dirty="0" smtClean="0">
                  <a:solidFill>
                    <a:schemeClr val="accent2"/>
                  </a:solidFill>
                </a:rPr>
                <a:t> IPCC Assessment</a:t>
              </a:r>
              <a:endParaRPr lang="en-US" sz="1800" i="1" dirty="0">
                <a:solidFill>
                  <a:schemeClr val="accent2"/>
                </a:solidFill>
              </a:endParaRPr>
            </a:p>
          </p:txBody>
        </p:sp>
        <p:pic>
          <p:nvPicPr>
            <p:cNvPr id="6" name="Picture 5" descr="2001IPCCWGI_270x360.jpg"/>
            <p:cNvPicPr>
              <a:picLocks noChangeAspect="1"/>
            </p:cNvPicPr>
            <p:nvPr/>
          </p:nvPicPr>
          <p:blipFill>
            <a:blip r:embed="rId3" cstate="print"/>
            <a:stretch>
              <a:fillRect/>
            </a:stretch>
          </p:blipFill>
          <p:spPr>
            <a:xfrm>
              <a:off x="0" y="2895600"/>
              <a:ext cx="1645920" cy="2194560"/>
            </a:xfrm>
            <a:prstGeom prst="rect">
              <a:avLst/>
            </a:prstGeom>
          </p:spPr>
        </p:pic>
      </p:grpSp>
      <p:grpSp>
        <p:nvGrpSpPr>
          <p:cNvPr id="3" name="Group 13"/>
          <p:cNvGrpSpPr/>
          <p:nvPr/>
        </p:nvGrpSpPr>
        <p:grpSpPr>
          <a:xfrm>
            <a:off x="1563915" y="4663440"/>
            <a:ext cx="7580085" cy="2194560"/>
            <a:chOff x="1563915" y="4663440"/>
            <a:chExt cx="7580085" cy="2194560"/>
          </a:xfrm>
        </p:grpSpPr>
        <p:sp>
          <p:nvSpPr>
            <p:cNvPr id="1372165" name="Text Box 5"/>
            <p:cNvSpPr txBox="1">
              <a:spLocks noChangeArrowheads="1"/>
            </p:cNvSpPr>
            <p:nvPr/>
          </p:nvSpPr>
          <p:spPr bwMode="auto">
            <a:xfrm>
              <a:off x="1563915" y="4694128"/>
              <a:ext cx="6019800" cy="1554272"/>
            </a:xfrm>
            <a:prstGeom prst="rect">
              <a:avLst/>
            </a:prstGeom>
            <a:noFill/>
            <a:ln w="38100">
              <a:noFill/>
              <a:miter lim="800000"/>
              <a:headEnd/>
              <a:tailEnd type="none" w="lg" len="lg"/>
            </a:ln>
            <a:effectLst/>
          </p:spPr>
          <p:txBody>
            <a:bodyPr wrap="square">
              <a:spAutoFit/>
            </a:bodyPr>
            <a:lstStyle/>
            <a:p>
              <a:pPr algn="ctr"/>
              <a:r>
                <a:rPr lang="en-US" sz="1800" b="1" dirty="0"/>
                <a:t>“Most of the observed increase in globally averaged </a:t>
              </a:r>
              <a:r>
                <a:rPr lang="en-US" sz="1800" b="1" dirty="0" smtClean="0"/>
                <a:t>temperatures since </a:t>
              </a:r>
              <a:r>
                <a:rPr lang="en-US" sz="1800" b="1" dirty="0"/>
                <a:t>the mid-20th century is </a:t>
              </a:r>
              <a:r>
                <a:rPr lang="en-US" sz="1800" b="1" i="1" u="sng" dirty="0">
                  <a:solidFill>
                    <a:srgbClr val="C00000"/>
                  </a:solidFill>
                </a:rPr>
                <a:t>very likely</a:t>
              </a:r>
              <a:r>
                <a:rPr lang="en-US" sz="1800" b="1" dirty="0"/>
                <a:t> due to </a:t>
              </a:r>
              <a:r>
                <a:rPr lang="en-US" sz="1800" b="1" dirty="0" smtClean="0"/>
                <a:t>the observed </a:t>
              </a:r>
              <a:r>
                <a:rPr lang="en-US" sz="1800" b="1" dirty="0"/>
                <a:t>increase in anthropogenic greenhouse gas concentrations.”</a:t>
              </a:r>
              <a:endParaRPr lang="en-US" sz="1800" dirty="0"/>
            </a:p>
            <a:p>
              <a:pPr algn="ctr">
                <a:spcBef>
                  <a:spcPts val="600"/>
                </a:spcBef>
              </a:pPr>
              <a:r>
                <a:rPr lang="en-US" sz="1800" b="1" i="1" dirty="0">
                  <a:solidFill>
                    <a:schemeClr val="accent2"/>
                  </a:solidFill>
                </a:rPr>
                <a:t>Climate Change 2007</a:t>
              </a:r>
              <a:r>
                <a:rPr lang="en-US" sz="1800" i="1" dirty="0">
                  <a:solidFill>
                    <a:schemeClr val="accent2"/>
                  </a:solidFill>
                </a:rPr>
                <a:t> – The Fourth </a:t>
              </a:r>
              <a:r>
                <a:rPr lang="en-US" sz="1800" i="1" dirty="0" smtClean="0">
                  <a:solidFill>
                    <a:schemeClr val="accent2"/>
                  </a:solidFill>
                </a:rPr>
                <a:t>IPCC Assessment</a:t>
              </a:r>
              <a:endParaRPr lang="en-US" sz="1800" dirty="0"/>
            </a:p>
          </p:txBody>
        </p:sp>
        <p:pic>
          <p:nvPicPr>
            <p:cNvPr id="7" name="Picture 6" descr="2007WGI_270x360.jpg"/>
            <p:cNvPicPr>
              <a:picLocks noChangeAspect="1"/>
            </p:cNvPicPr>
            <p:nvPr/>
          </p:nvPicPr>
          <p:blipFill>
            <a:blip r:embed="rId4" cstate="print"/>
            <a:stretch>
              <a:fillRect/>
            </a:stretch>
          </p:blipFill>
          <p:spPr>
            <a:xfrm>
              <a:off x="7498080" y="4663440"/>
              <a:ext cx="1645920" cy="2194560"/>
            </a:xfrm>
            <a:prstGeom prst="rect">
              <a:avLst/>
            </a:prstGeom>
          </p:spPr>
        </p:pic>
      </p:grpSp>
      <p:grpSp>
        <p:nvGrpSpPr>
          <p:cNvPr id="4" name="Group 11"/>
          <p:cNvGrpSpPr/>
          <p:nvPr/>
        </p:nvGrpSpPr>
        <p:grpSpPr>
          <a:xfrm>
            <a:off x="1752600" y="1295400"/>
            <a:ext cx="7391400" cy="2270760"/>
            <a:chOff x="1752600" y="1295400"/>
            <a:chExt cx="7391400" cy="2270760"/>
          </a:xfrm>
        </p:grpSpPr>
        <p:sp>
          <p:nvSpPr>
            <p:cNvPr id="1372162" name="Text Box 2"/>
            <p:cNvSpPr txBox="1">
              <a:spLocks noChangeArrowheads="1"/>
            </p:cNvSpPr>
            <p:nvPr/>
          </p:nvSpPr>
          <p:spPr bwMode="auto">
            <a:xfrm>
              <a:off x="1752600" y="1295400"/>
              <a:ext cx="5715000" cy="1277273"/>
            </a:xfrm>
            <a:prstGeom prst="rect">
              <a:avLst/>
            </a:prstGeom>
            <a:noFill/>
            <a:ln w="9525">
              <a:noFill/>
              <a:miter lim="800000"/>
              <a:headEnd/>
              <a:tailEnd/>
            </a:ln>
            <a:effectLst/>
          </p:spPr>
          <p:txBody>
            <a:bodyPr wrap="square">
              <a:spAutoFit/>
            </a:bodyPr>
            <a:lstStyle/>
            <a:p>
              <a:pPr algn="ctr">
                <a:spcBef>
                  <a:spcPts val="4200"/>
                </a:spcBef>
              </a:pPr>
              <a:r>
                <a:rPr lang="en-US" sz="1800" b="1" dirty="0"/>
                <a:t>“The </a:t>
              </a:r>
              <a:r>
                <a:rPr lang="en-US" sz="1800" b="1" i="1" u="sng" dirty="0">
                  <a:solidFill>
                    <a:srgbClr val="C00000"/>
                  </a:solidFill>
                </a:rPr>
                <a:t>balance of evidence</a:t>
              </a:r>
              <a:r>
                <a:rPr lang="en-US" sz="1800" b="1" dirty="0">
                  <a:solidFill>
                    <a:srgbClr val="C00000"/>
                  </a:solidFill>
                </a:rPr>
                <a:t> </a:t>
              </a:r>
              <a:r>
                <a:rPr lang="en-US" sz="1800" b="1" dirty="0"/>
                <a:t>suggests</a:t>
              </a:r>
            </a:p>
            <a:p>
              <a:pPr algn="ctr">
                <a:spcBef>
                  <a:spcPts val="0"/>
                </a:spcBef>
              </a:pPr>
              <a:r>
                <a:rPr lang="en-US" sz="1800" b="1" dirty="0"/>
                <a:t>a discernible human influence on global climate.”</a:t>
              </a:r>
            </a:p>
            <a:p>
              <a:pPr algn="ctr">
                <a:spcBef>
                  <a:spcPts val="600"/>
                </a:spcBef>
              </a:pPr>
              <a:r>
                <a:rPr lang="en-US" sz="1800" b="1" i="1" dirty="0">
                  <a:solidFill>
                    <a:schemeClr val="accent2"/>
                  </a:solidFill>
                </a:rPr>
                <a:t>Climate Change 1995 </a:t>
              </a:r>
              <a:r>
                <a:rPr lang="en-US" sz="1800" i="1" dirty="0">
                  <a:solidFill>
                    <a:schemeClr val="accent2"/>
                  </a:solidFill>
                </a:rPr>
                <a:t>– The Second </a:t>
              </a:r>
              <a:r>
                <a:rPr lang="en-US" sz="1800" i="1" dirty="0" smtClean="0">
                  <a:solidFill>
                    <a:schemeClr val="accent2"/>
                  </a:solidFill>
                </a:rPr>
                <a:t> IPCC Assessment</a:t>
              </a:r>
              <a:endParaRPr lang="en-US" sz="1800" i="1" dirty="0">
                <a:solidFill>
                  <a:schemeClr val="accent2"/>
                </a:solidFill>
              </a:endParaRPr>
            </a:p>
          </p:txBody>
        </p:sp>
        <p:pic>
          <p:nvPicPr>
            <p:cNvPr id="8" name="Picture 7" descr="1995IPCC_270x360.jpg"/>
            <p:cNvPicPr>
              <a:picLocks noChangeAspect="1"/>
            </p:cNvPicPr>
            <p:nvPr/>
          </p:nvPicPr>
          <p:blipFill>
            <a:blip r:embed="rId5" cstate="print"/>
            <a:stretch>
              <a:fillRect/>
            </a:stretch>
          </p:blipFill>
          <p:spPr>
            <a:xfrm>
              <a:off x="7498080" y="1371600"/>
              <a:ext cx="1645920" cy="2194560"/>
            </a:xfrm>
            <a:prstGeom prst="rect">
              <a:avLst/>
            </a:prstGeom>
          </p:spPr>
        </p:pic>
      </p:grpSp>
      <p:pic>
        <p:nvPicPr>
          <p:cNvPr id="1421313" name="Picture 1"/>
          <p:cNvPicPr>
            <a:picLocks noChangeAspect="1" noChangeArrowheads="1"/>
          </p:cNvPicPr>
          <p:nvPr/>
        </p:nvPicPr>
        <p:blipFill>
          <a:blip r:embed="rId6" cstate="print"/>
          <a:srcRect/>
          <a:stretch>
            <a:fillRect/>
          </a:stretch>
        </p:blipFill>
        <p:spPr bwMode="auto">
          <a:xfrm>
            <a:off x="1" y="0"/>
            <a:ext cx="1640199" cy="23622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p:cNvPicPr>
            <a:picLocks noChangeAspect="1" noChangeArrowheads="1"/>
          </p:cNvPicPr>
          <p:nvPr/>
        </p:nvPicPr>
        <p:blipFill>
          <a:blip r:embed="rId3" cstate="print"/>
          <a:srcRect/>
          <a:stretch>
            <a:fillRect/>
          </a:stretch>
        </p:blipFill>
        <p:spPr bwMode="auto">
          <a:xfrm>
            <a:off x="4066674" y="0"/>
            <a:ext cx="5077326" cy="6858000"/>
          </a:xfrm>
          <a:prstGeom prst="rect">
            <a:avLst/>
          </a:prstGeom>
          <a:noFill/>
          <a:ln w="9525">
            <a:noFill/>
            <a:miter lim="800000"/>
            <a:headEnd/>
            <a:tailEnd/>
          </a:ln>
        </p:spPr>
      </p:pic>
      <p:sp>
        <p:nvSpPr>
          <p:cNvPr id="3" name="TextBox 2"/>
          <p:cNvSpPr txBox="1"/>
          <p:nvPr/>
        </p:nvSpPr>
        <p:spPr>
          <a:xfrm>
            <a:off x="457200" y="1828800"/>
            <a:ext cx="3048000" cy="2677656"/>
          </a:xfrm>
          <a:prstGeom prst="rect">
            <a:avLst/>
          </a:prstGeom>
          <a:noFill/>
        </p:spPr>
        <p:txBody>
          <a:bodyPr wrap="square" rtlCol="0">
            <a:spAutoFit/>
          </a:bodyPr>
          <a:lstStyle/>
          <a:p>
            <a:pPr algn="ctr"/>
            <a:r>
              <a:rPr lang="en-US" b="1" dirty="0" smtClean="0"/>
              <a:t>It is </a:t>
            </a:r>
            <a:r>
              <a:rPr lang="en-US" b="1" i="1" u="sng" dirty="0" smtClean="0">
                <a:solidFill>
                  <a:srgbClr val="C00000"/>
                </a:solidFill>
              </a:rPr>
              <a:t>extremely likely</a:t>
            </a:r>
            <a:r>
              <a:rPr lang="en-US" b="1" dirty="0" smtClean="0"/>
              <a:t> that human influence has been the dominant cause of the observed warming since the mid-20th century.</a:t>
            </a:r>
            <a:endParaRPr lang="en-US" b="1" dirty="0"/>
          </a:p>
        </p:txBody>
      </p:sp>
    </p:spTree>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06851" name="Text Box 3"/>
          <p:cNvSpPr txBox="1">
            <a:spLocks noChangeArrowheads="1"/>
          </p:cNvSpPr>
          <p:nvPr/>
        </p:nvSpPr>
        <p:spPr bwMode="auto">
          <a:xfrm>
            <a:off x="152400" y="2667000"/>
            <a:ext cx="2438400" cy="860425"/>
          </a:xfrm>
          <a:prstGeom prst="rect">
            <a:avLst/>
          </a:prstGeom>
          <a:noFill/>
          <a:ln w="38100">
            <a:solidFill>
              <a:srgbClr val="0000FF"/>
            </a:solidFill>
            <a:miter lim="800000"/>
            <a:headEnd/>
            <a:tailEnd type="none" w="lg" len="lg"/>
          </a:ln>
        </p:spPr>
        <p:txBody>
          <a:bodyPr>
            <a:spAutoFit/>
          </a:bodyPr>
          <a:lstStyle/>
          <a:p>
            <a:r>
              <a:rPr lang="en-US" sz="2400" b="1">
                <a:solidFill>
                  <a:schemeClr val="accent2"/>
                </a:solidFill>
              </a:rPr>
              <a:t>NASA GISS climate model</a:t>
            </a:r>
          </a:p>
        </p:txBody>
      </p:sp>
    </p:spTree>
  </p:cSld>
  <p:clrMapOvr>
    <a:masterClrMapping/>
  </p:clrMapOvr>
  <p:transition/>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Text Box 2"/>
          <p:cNvSpPr txBox="1">
            <a:spLocks noChangeArrowheads="1"/>
          </p:cNvSpPr>
          <p:nvPr/>
        </p:nvSpPr>
        <p:spPr bwMode="auto">
          <a:xfrm>
            <a:off x="1295400" y="5241925"/>
            <a:ext cx="6858000" cy="396875"/>
          </a:xfrm>
          <a:prstGeom prst="rect">
            <a:avLst/>
          </a:prstGeom>
          <a:noFill/>
          <a:ln w="9525">
            <a:noFill/>
            <a:miter lim="800000"/>
            <a:headEnd/>
            <a:tailEnd/>
          </a:ln>
        </p:spPr>
        <p:txBody>
          <a:bodyPr>
            <a:spAutoFit/>
          </a:bodyPr>
          <a:lstStyle/>
          <a:p>
            <a:pPr>
              <a:spcBef>
                <a:spcPct val="0"/>
              </a:spcBef>
            </a:pPr>
            <a:r>
              <a:rPr lang="en-US" i="1">
                <a:solidFill>
                  <a:schemeClr val="accent2"/>
                </a:solidFill>
              </a:rPr>
              <a:t>Third Assessment Report of the IPCC</a:t>
            </a:r>
            <a:r>
              <a:rPr lang="en-US">
                <a:solidFill>
                  <a:schemeClr val="accent2"/>
                </a:solidFill>
              </a:rPr>
              <a:t> (2001)</a:t>
            </a:r>
            <a:endParaRPr lang="en-US" i="1">
              <a:solidFill>
                <a:schemeClr val="accent2"/>
              </a:solidFill>
            </a:endParaRPr>
          </a:p>
        </p:txBody>
      </p:sp>
      <p:sp>
        <p:nvSpPr>
          <p:cNvPr id="207875" name="Text Box 3"/>
          <p:cNvSpPr txBox="1">
            <a:spLocks noChangeArrowheads="1"/>
          </p:cNvSpPr>
          <p:nvPr/>
        </p:nvSpPr>
        <p:spPr bwMode="auto">
          <a:xfrm>
            <a:off x="1676400" y="5699125"/>
            <a:ext cx="6019800" cy="396875"/>
          </a:xfrm>
          <a:prstGeom prst="rect">
            <a:avLst/>
          </a:prstGeom>
          <a:noFill/>
          <a:ln w="9525">
            <a:noFill/>
            <a:miter lim="800000"/>
            <a:headEnd/>
            <a:tailEnd/>
          </a:ln>
        </p:spPr>
        <p:txBody>
          <a:bodyPr>
            <a:spAutoFit/>
          </a:bodyPr>
          <a:lstStyle/>
          <a:p>
            <a:r>
              <a:rPr lang="en-US">
                <a:solidFill>
                  <a:schemeClr val="accent2"/>
                </a:solidFill>
              </a:rPr>
              <a:t>Fig. 12-6  (</a:t>
            </a:r>
            <a:r>
              <a:rPr lang="en-US"/>
              <a:t>from Free and Robock, 1999</a:t>
            </a:r>
            <a:r>
              <a:rPr lang="en-US">
                <a:solidFill>
                  <a:schemeClr val="accent2"/>
                </a:solidFill>
              </a:rPr>
              <a:t>)</a:t>
            </a:r>
            <a:endParaRPr lang="en-US" sz="2400"/>
          </a:p>
        </p:txBody>
      </p:sp>
      <p:sp>
        <p:nvSpPr>
          <p:cNvPr id="207876" name="Text Box 4"/>
          <p:cNvSpPr txBox="1">
            <a:spLocks noChangeArrowheads="1"/>
          </p:cNvSpPr>
          <p:nvPr/>
        </p:nvSpPr>
        <p:spPr bwMode="auto">
          <a:xfrm>
            <a:off x="0" y="730250"/>
            <a:ext cx="6934200" cy="641350"/>
          </a:xfrm>
          <a:prstGeom prst="rect">
            <a:avLst/>
          </a:prstGeom>
          <a:noFill/>
          <a:ln w="9525">
            <a:noFill/>
            <a:miter lim="800000"/>
            <a:headEnd/>
            <a:tailEnd/>
          </a:ln>
        </p:spPr>
        <p:txBody>
          <a:bodyPr>
            <a:spAutoFit/>
          </a:bodyPr>
          <a:lstStyle/>
          <a:p>
            <a:r>
              <a:rPr lang="en-US" sz="1800" b="1"/>
              <a:t>Volcanic forcing needed to explain climate change of past 150 years:  Energy-balance climate model simulations</a:t>
            </a:r>
            <a:endParaRPr lang="en-US" b="1"/>
          </a:p>
        </p:txBody>
      </p:sp>
      <p:grpSp>
        <p:nvGrpSpPr>
          <p:cNvPr id="207877" name="Group 5"/>
          <p:cNvGrpSpPr>
            <a:grpSpLocks/>
          </p:cNvGrpSpPr>
          <p:nvPr/>
        </p:nvGrpSpPr>
        <p:grpSpPr bwMode="auto">
          <a:xfrm>
            <a:off x="228600" y="1752600"/>
            <a:ext cx="8686800" cy="3333750"/>
            <a:chOff x="144" y="1104"/>
            <a:chExt cx="5472" cy="2100"/>
          </a:xfrm>
        </p:grpSpPr>
        <p:pic>
          <p:nvPicPr>
            <p:cNvPr id="207878" name="Picture 6" descr="IPCCTARfig12-6"/>
            <p:cNvPicPr>
              <a:picLocks noChangeAspect="1" noChangeArrowheads="1"/>
            </p:cNvPicPr>
            <p:nvPr/>
          </p:nvPicPr>
          <p:blipFill>
            <a:blip r:embed="rId3" cstate="print"/>
            <a:srcRect/>
            <a:stretch>
              <a:fillRect/>
            </a:stretch>
          </p:blipFill>
          <p:spPr bwMode="auto">
            <a:xfrm>
              <a:off x="144" y="1104"/>
              <a:ext cx="5472" cy="2100"/>
            </a:xfrm>
            <a:prstGeom prst="rect">
              <a:avLst/>
            </a:prstGeom>
            <a:noFill/>
            <a:ln w="9525">
              <a:noFill/>
              <a:miter lim="800000"/>
              <a:headEnd/>
              <a:tailEnd/>
            </a:ln>
          </p:spPr>
        </p:pic>
        <p:sp>
          <p:nvSpPr>
            <p:cNvPr id="207879" name="Text Box 7"/>
            <p:cNvSpPr txBox="1">
              <a:spLocks noChangeArrowheads="1"/>
            </p:cNvSpPr>
            <p:nvPr/>
          </p:nvSpPr>
          <p:spPr bwMode="auto">
            <a:xfrm>
              <a:off x="144" y="1112"/>
              <a:ext cx="2736" cy="212"/>
            </a:xfrm>
            <a:prstGeom prst="rect">
              <a:avLst/>
            </a:prstGeom>
            <a:solidFill>
              <a:schemeClr val="bg1"/>
            </a:solidFill>
            <a:ln w="9525">
              <a:noFill/>
              <a:miter lim="800000"/>
              <a:headEnd/>
              <a:tailEnd/>
            </a:ln>
          </p:spPr>
          <p:txBody>
            <a:bodyPr>
              <a:spAutoFit/>
            </a:bodyPr>
            <a:lstStyle/>
            <a:p>
              <a:r>
                <a:rPr lang="en-US" sz="1600"/>
                <a:t>Volcanic and Solar Forcing</a:t>
              </a:r>
            </a:p>
          </p:txBody>
        </p:sp>
        <p:sp>
          <p:nvSpPr>
            <p:cNvPr id="207880" name="Text Box 8"/>
            <p:cNvSpPr txBox="1">
              <a:spLocks noChangeArrowheads="1"/>
            </p:cNvSpPr>
            <p:nvPr/>
          </p:nvSpPr>
          <p:spPr bwMode="auto">
            <a:xfrm>
              <a:off x="2880" y="1112"/>
              <a:ext cx="2736" cy="212"/>
            </a:xfrm>
            <a:prstGeom prst="rect">
              <a:avLst/>
            </a:prstGeom>
            <a:solidFill>
              <a:schemeClr val="bg1"/>
            </a:solidFill>
            <a:ln w="9525">
              <a:noFill/>
              <a:miter lim="800000"/>
              <a:headEnd/>
              <a:tailEnd/>
            </a:ln>
          </p:spPr>
          <p:txBody>
            <a:bodyPr>
              <a:spAutoFit/>
            </a:bodyPr>
            <a:lstStyle/>
            <a:p>
              <a:r>
                <a:rPr lang="en-US" sz="1600"/>
                <a:t>Volcanic, Solar, and Anthropogenic  Forcing</a:t>
              </a:r>
            </a:p>
          </p:txBody>
        </p:sp>
        <p:sp>
          <p:nvSpPr>
            <p:cNvPr id="207881" name="Line 9"/>
            <p:cNvSpPr>
              <a:spLocks noChangeShapeType="1"/>
            </p:cNvSpPr>
            <p:nvPr/>
          </p:nvSpPr>
          <p:spPr bwMode="auto">
            <a:xfrm>
              <a:off x="960" y="2560"/>
              <a:ext cx="288" cy="0"/>
            </a:xfrm>
            <a:prstGeom prst="line">
              <a:avLst/>
            </a:prstGeom>
            <a:noFill/>
            <a:ln w="9525">
              <a:solidFill>
                <a:schemeClr val="tx1"/>
              </a:solidFill>
              <a:round/>
              <a:headEnd/>
              <a:tailEnd/>
            </a:ln>
          </p:spPr>
          <p:txBody>
            <a:bodyPr anchor="ctr">
              <a:spAutoFit/>
            </a:bodyPr>
            <a:lstStyle/>
            <a:p>
              <a:endParaRPr lang="en-US"/>
            </a:p>
          </p:txBody>
        </p:sp>
        <p:sp>
          <p:nvSpPr>
            <p:cNvPr id="207882" name="Line 10"/>
            <p:cNvSpPr>
              <a:spLocks noChangeShapeType="1"/>
            </p:cNvSpPr>
            <p:nvPr/>
          </p:nvSpPr>
          <p:spPr bwMode="auto">
            <a:xfrm>
              <a:off x="960" y="2672"/>
              <a:ext cx="288" cy="0"/>
            </a:xfrm>
            <a:prstGeom prst="line">
              <a:avLst/>
            </a:prstGeom>
            <a:noFill/>
            <a:ln w="9525">
              <a:solidFill>
                <a:schemeClr val="tx1"/>
              </a:solidFill>
              <a:prstDash val="dash"/>
              <a:round/>
              <a:headEnd/>
              <a:tailEnd/>
            </a:ln>
          </p:spPr>
          <p:txBody>
            <a:bodyPr anchor="ctr">
              <a:spAutoFit/>
            </a:bodyPr>
            <a:lstStyle/>
            <a:p>
              <a:endParaRPr lang="en-US"/>
            </a:p>
          </p:txBody>
        </p:sp>
        <p:sp>
          <p:nvSpPr>
            <p:cNvPr id="207883" name="Text Box 11"/>
            <p:cNvSpPr txBox="1">
              <a:spLocks noChangeArrowheads="1"/>
            </p:cNvSpPr>
            <p:nvPr/>
          </p:nvSpPr>
          <p:spPr bwMode="auto">
            <a:xfrm>
              <a:off x="960" y="2352"/>
              <a:ext cx="1536" cy="407"/>
            </a:xfrm>
            <a:prstGeom prst="rect">
              <a:avLst/>
            </a:prstGeom>
            <a:noFill/>
            <a:ln w="9525">
              <a:noFill/>
              <a:miter lim="800000"/>
              <a:headEnd/>
              <a:tailEnd/>
            </a:ln>
          </p:spPr>
          <p:txBody>
            <a:bodyPr>
              <a:spAutoFit/>
            </a:bodyPr>
            <a:lstStyle/>
            <a:p>
              <a:pPr>
                <a:spcBef>
                  <a:spcPct val="0"/>
                </a:spcBef>
              </a:pPr>
              <a:r>
                <a:rPr lang="en-US" sz="1200" b="1" u="sng" dirty="0"/>
                <a:t>Climate sensitivity</a:t>
              </a:r>
              <a:endParaRPr lang="en-US" sz="1200" b="1" dirty="0"/>
            </a:p>
            <a:p>
              <a:pPr>
                <a:spcBef>
                  <a:spcPct val="0"/>
                </a:spcBef>
              </a:pPr>
              <a:r>
                <a:rPr lang="en-US" sz="1200" b="1" dirty="0"/>
                <a:t>   </a:t>
              </a:r>
              <a:r>
                <a:rPr lang="en-US" sz="1200" b="1" dirty="0" smtClean="0"/>
                <a:t>3ºC </a:t>
              </a:r>
              <a:r>
                <a:rPr lang="en-US" sz="1200" b="1" dirty="0"/>
                <a:t>for doubled CO</a:t>
              </a:r>
              <a:r>
                <a:rPr lang="en-US" sz="1200" b="1" baseline="-25000" dirty="0"/>
                <a:t>2 </a:t>
              </a:r>
              <a:endParaRPr lang="en-US" sz="1200" b="1" dirty="0"/>
            </a:p>
            <a:p>
              <a:pPr>
                <a:spcBef>
                  <a:spcPct val="0"/>
                </a:spcBef>
              </a:pPr>
              <a:r>
                <a:rPr lang="en-US" sz="1200" b="1" dirty="0"/>
                <a:t>     </a:t>
              </a:r>
              <a:r>
                <a:rPr lang="en-US" sz="1200" b="1" dirty="0" smtClean="0"/>
                <a:t> 1.5ºC </a:t>
              </a:r>
              <a:r>
                <a:rPr lang="en-US" sz="1200" b="1" dirty="0"/>
                <a:t>for doubled CO</a:t>
              </a:r>
              <a:r>
                <a:rPr lang="en-US" sz="1200" b="1" baseline="-25000" dirty="0"/>
                <a:t>2</a:t>
              </a:r>
              <a:endParaRPr lang="en-US" sz="1000" b="1" dirty="0"/>
            </a:p>
          </p:txBody>
        </p:sp>
        <p:sp>
          <p:nvSpPr>
            <p:cNvPr id="207884" name="Text Box 12"/>
            <p:cNvSpPr txBox="1">
              <a:spLocks noChangeArrowheads="1"/>
            </p:cNvSpPr>
            <p:nvPr/>
          </p:nvSpPr>
          <p:spPr bwMode="auto">
            <a:xfrm>
              <a:off x="912" y="1440"/>
              <a:ext cx="1392" cy="173"/>
            </a:xfrm>
            <a:prstGeom prst="rect">
              <a:avLst/>
            </a:prstGeom>
            <a:noFill/>
            <a:ln w="9525">
              <a:noFill/>
              <a:miter lim="800000"/>
              <a:headEnd/>
              <a:tailEnd/>
            </a:ln>
          </p:spPr>
          <p:txBody>
            <a:bodyPr>
              <a:spAutoFit/>
            </a:bodyPr>
            <a:lstStyle/>
            <a:p>
              <a:r>
                <a:rPr lang="en-US" sz="1200" b="1">
                  <a:solidFill>
                    <a:srgbClr val="CC0000"/>
                  </a:solidFill>
                </a:rPr>
                <a:t>Instrumental observations </a:t>
              </a:r>
            </a:p>
          </p:txBody>
        </p:sp>
        <p:sp>
          <p:nvSpPr>
            <p:cNvPr id="207885" name="Line 13"/>
            <p:cNvSpPr>
              <a:spLocks noChangeShapeType="1"/>
            </p:cNvSpPr>
            <p:nvPr/>
          </p:nvSpPr>
          <p:spPr bwMode="auto">
            <a:xfrm>
              <a:off x="672" y="1536"/>
              <a:ext cx="240" cy="0"/>
            </a:xfrm>
            <a:prstGeom prst="line">
              <a:avLst/>
            </a:prstGeom>
            <a:noFill/>
            <a:ln w="28575">
              <a:solidFill>
                <a:srgbClr val="CC0000"/>
              </a:solidFill>
              <a:round/>
              <a:headEnd/>
              <a:tailEnd/>
            </a:ln>
          </p:spPr>
          <p:txBody>
            <a:bodyPr wrap="none" anchor="ctr">
              <a:spAutoFit/>
            </a:bodyPr>
            <a:lstStyle/>
            <a:p>
              <a:endParaRPr lang="en-US"/>
            </a:p>
          </p:txBody>
        </p:sp>
        <p:sp>
          <p:nvSpPr>
            <p:cNvPr id="207886" name="Text Box 14"/>
            <p:cNvSpPr txBox="1">
              <a:spLocks noChangeArrowheads="1"/>
            </p:cNvSpPr>
            <p:nvPr/>
          </p:nvSpPr>
          <p:spPr bwMode="auto">
            <a:xfrm>
              <a:off x="624" y="1584"/>
              <a:ext cx="1440" cy="173"/>
            </a:xfrm>
            <a:prstGeom prst="rect">
              <a:avLst/>
            </a:prstGeom>
            <a:noFill/>
            <a:ln w="9525">
              <a:noFill/>
              <a:miter lim="800000"/>
              <a:headEnd/>
              <a:tailEnd/>
            </a:ln>
          </p:spPr>
          <p:txBody>
            <a:bodyPr>
              <a:spAutoFit/>
            </a:bodyPr>
            <a:lstStyle/>
            <a:p>
              <a:pPr algn="l"/>
              <a:r>
                <a:rPr lang="en-US" sz="1000" b="1"/>
                <a:t>xxxxx</a:t>
              </a:r>
              <a:r>
                <a:rPr lang="en-US" sz="1200" b="1"/>
                <a:t>  Proxy observations</a:t>
              </a:r>
              <a:r>
                <a:rPr lang="en-US" sz="1200"/>
                <a:t> </a:t>
              </a:r>
            </a:p>
          </p:txBody>
        </p:sp>
      </p:grpSp>
    </p:spTree>
  </p:cSld>
  <p:clrMapOvr>
    <a:masterClrMapping/>
  </p:clrMapOvr>
  <p:transition/>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8898" name="Picture 2" descr="IPCCTARfig12-7"/>
          <p:cNvPicPr>
            <a:picLocks noChangeAspect="1" noChangeArrowheads="1"/>
          </p:cNvPicPr>
          <p:nvPr/>
        </p:nvPicPr>
        <p:blipFill>
          <a:blip r:embed="rId3" cstate="print"/>
          <a:srcRect b="67914"/>
          <a:stretch>
            <a:fillRect/>
          </a:stretch>
        </p:blipFill>
        <p:spPr bwMode="auto">
          <a:xfrm>
            <a:off x="1447800" y="1600200"/>
            <a:ext cx="5715000" cy="4572000"/>
          </a:xfrm>
          <a:prstGeom prst="rect">
            <a:avLst/>
          </a:prstGeom>
          <a:noFill/>
          <a:ln w="9525">
            <a:noFill/>
            <a:miter lim="800000"/>
            <a:headEnd/>
            <a:tailEnd/>
          </a:ln>
        </p:spPr>
      </p:pic>
      <p:sp>
        <p:nvSpPr>
          <p:cNvPr id="208899" name="Text Box 3"/>
          <p:cNvSpPr txBox="1">
            <a:spLocks noChangeArrowheads="1"/>
          </p:cNvSpPr>
          <p:nvPr/>
        </p:nvSpPr>
        <p:spPr bwMode="auto">
          <a:xfrm>
            <a:off x="3810000" y="6248400"/>
            <a:ext cx="2057400" cy="396875"/>
          </a:xfrm>
          <a:prstGeom prst="rect">
            <a:avLst/>
          </a:prstGeom>
          <a:noFill/>
          <a:ln w="9525">
            <a:noFill/>
            <a:miter lim="800000"/>
            <a:headEnd/>
            <a:tailEnd/>
          </a:ln>
        </p:spPr>
        <p:txBody>
          <a:bodyPr>
            <a:spAutoFit/>
          </a:bodyPr>
          <a:lstStyle/>
          <a:p>
            <a:r>
              <a:rPr lang="en-US">
                <a:solidFill>
                  <a:schemeClr val="bg1"/>
                </a:solidFill>
              </a:rPr>
              <a:t>Fig. 12-7</a:t>
            </a:r>
            <a:endParaRPr lang="en-US" sz="2400">
              <a:solidFill>
                <a:schemeClr val="bg1"/>
              </a:solidFill>
            </a:endParaRPr>
          </a:p>
        </p:txBody>
      </p:sp>
      <p:sp>
        <p:nvSpPr>
          <p:cNvPr id="208900" name="Text Box 4"/>
          <p:cNvSpPr txBox="1">
            <a:spLocks noChangeArrowheads="1"/>
          </p:cNvSpPr>
          <p:nvPr/>
        </p:nvSpPr>
        <p:spPr bwMode="auto">
          <a:xfrm>
            <a:off x="101600" y="609600"/>
            <a:ext cx="6858000" cy="822325"/>
          </a:xfrm>
          <a:prstGeom prst="rect">
            <a:avLst/>
          </a:prstGeom>
          <a:noFill/>
          <a:ln w="9525">
            <a:noFill/>
            <a:miter lim="800000"/>
            <a:headEnd/>
            <a:tailEnd/>
          </a:ln>
        </p:spPr>
        <p:txBody>
          <a:bodyPr>
            <a:spAutoFit/>
          </a:bodyPr>
          <a:lstStyle/>
          <a:p>
            <a:pPr>
              <a:spcBef>
                <a:spcPct val="0"/>
              </a:spcBef>
            </a:pPr>
            <a:r>
              <a:rPr lang="en-US" sz="2400" i="1">
                <a:solidFill>
                  <a:schemeClr val="accent2"/>
                </a:solidFill>
              </a:rPr>
              <a:t>Third Assessment Report of the IPCC</a:t>
            </a:r>
            <a:r>
              <a:rPr lang="en-US" sz="2400">
                <a:solidFill>
                  <a:schemeClr val="accent2"/>
                </a:solidFill>
              </a:rPr>
              <a:t> (2001):</a:t>
            </a:r>
            <a:br>
              <a:rPr lang="en-US" sz="2400">
                <a:solidFill>
                  <a:schemeClr val="accent2"/>
                </a:solidFill>
              </a:rPr>
            </a:br>
            <a:r>
              <a:rPr lang="en-US" sz="2400">
                <a:solidFill>
                  <a:schemeClr val="accent2"/>
                </a:solidFill>
              </a:rPr>
              <a:t>General circulation model results</a:t>
            </a:r>
            <a:endParaRPr lang="en-US" sz="2800" i="1">
              <a:solidFill>
                <a:schemeClr val="accent2"/>
              </a:solidFill>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2438400" y="2667000"/>
            <a:ext cx="4267200" cy="1190625"/>
          </a:xfrm>
          <a:prstGeom prst="rect">
            <a:avLst/>
          </a:prstGeom>
          <a:noFill/>
          <a:ln w="9525">
            <a:noFill/>
            <a:miter lim="800000"/>
            <a:headEnd/>
            <a:tailEnd/>
          </a:ln>
        </p:spPr>
        <p:txBody>
          <a:bodyPr>
            <a:spAutoFit/>
          </a:bodyPr>
          <a:lstStyle/>
          <a:p>
            <a:r>
              <a:rPr lang="en-US" sz="3600">
                <a:solidFill>
                  <a:schemeClr val="accent2"/>
                </a:solidFill>
              </a:rPr>
              <a:t>Famous Volcanic Eruptions</a:t>
            </a:r>
            <a:endParaRPr lang="en-US" sz="2400"/>
          </a:p>
        </p:txBody>
      </p:sp>
      <p:grpSp>
        <p:nvGrpSpPr>
          <p:cNvPr id="2" name="Group 5"/>
          <p:cNvGrpSpPr>
            <a:grpSpLocks/>
          </p:cNvGrpSpPr>
          <p:nvPr/>
        </p:nvGrpSpPr>
        <p:grpSpPr bwMode="auto">
          <a:xfrm>
            <a:off x="7010400" y="2416177"/>
            <a:ext cx="2057400" cy="1257302"/>
            <a:chOff x="624" y="1196"/>
            <a:chExt cx="1296" cy="792"/>
          </a:xfrm>
        </p:grpSpPr>
        <p:pic>
          <p:nvPicPr>
            <p:cNvPr id="37919" name="Picture 3" descr="tambora4"/>
            <p:cNvPicPr>
              <a:picLocks noChangeAspect="1" noChangeArrowheads="1"/>
            </p:cNvPicPr>
            <p:nvPr/>
          </p:nvPicPr>
          <p:blipFill>
            <a:blip r:embed="rId3" cstate="print"/>
            <a:srcRect l="9524" t="19063" r="14286" b="23748"/>
            <a:stretch>
              <a:fillRect/>
            </a:stretch>
          </p:blipFill>
          <p:spPr bwMode="auto">
            <a:xfrm>
              <a:off x="768" y="1196"/>
              <a:ext cx="960" cy="540"/>
            </a:xfrm>
            <a:prstGeom prst="rect">
              <a:avLst/>
            </a:prstGeom>
            <a:noFill/>
            <a:ln w="9525">
              <a:noFill/>
              <a:miter lim="800000"/>
              <a:headEnd/>
              <a:tailEnd/>
            </a:ln>
          </p:spPr>
        </p:pic>
        <p:sp>
          <p:nvSpPr>
            <p:cNvPr id="37920" name="Text Box 4"/>
            <p:cNvSpPr txBox="1">
              <a:spLocks noChangeArrowheads="1"/>
            </p:cNvSpPr>
            <p:nvPr/>
          </p:nvSpPr>
          <p:spPr bwMode="auto">
            <a:xfrm>
              <a:off x="624" y="1738"/>
              <a:ext cx="1296" cy="250"/>
            </a:xfrm>
            <a:prstGeom prst="rect">
              <a:avLst/>
            </a:prstGeom>
            <a:noFill/>
            <a:ln w="9525">
              <a:noFill/>
              <a:miter lim="800000"/>
              <a:headEnd/>
              <a:tailEnd/>
            </a:ln>
          </p:spPr>
          <p:txBody>
            <a:bodyPr>
              <a:spAutoFit/>
            </a:bodyPr>
            <a:lstStyle/>
            <a:p>
              <a:pPr algn="l"/>
              <a:r>
                <a:rPr lang="en-US" dirty="0"/>
                <a:t>Tambora, 1815</a:t>
              </a:r>
              <a:endParaRPr lang="en-US" sz="2400" dirty="0"/>
            </a:p>
          </p:txBody>
        </p:sp>
      </p:grpSp>
      <p:grpSp>
        <p:nvGrpSpPr>
          <p:cNvPr id="3" name="Group 9"/>
          <p:cNvGrpSpPr>
            <a:grpSpLocks/>
          </p:cNvGrpSpPr>
          <p:nvPr/>
        </p:nvGrpSpPr>
        <p:grpSpPr bwMode="auto">
          <a:xfrm>
            <a:off x="6934200" y="5181600"/>
            <a:ext cx="1676400" cy="1463675"/>
            <a:chOff x="2304" y="864"/>
            <a:chExt cx="1104" cy="922"/>
          </a:xfrm>
        </p:grpSpPr>
        <p:pic>
          <p:nvPicPr>
            <p:cNvPr id="37917" name="Picture 7" descr="BaturRightAgungSmall"/>
            <p:cNvPicPr>
              <a:picLocks noChangeAspect="1" noChangeArrowheads="1"/>
            </p:cNvPicPr>
            <p:nvPr/>
          </p:nvPicPr>
          <p:blipFill>
            <a:blip r:embed="rId4" cstate="print"/>
            <a:srcRect/>
            <a:stretch>
              <a:fillRect/>
            </a:stretch>
          </p:blipFill>
          <p:spPr bwMode="auto">
            <a:xfrm>
              <a:off x="2304" y="864"/>
              <a:ext cx="1008" cy="671"/>
            </a:xfrm>
            <a:prstGeom prst="rect">
              <a:avLst/>
            </a:prstGeom>
            <a:noFill/>
            <a:ln w="9525">
              <a:noFill/>
              <a:miter lim="800000"/>
              <a:headEnd/>
              <a:tailEnd/>
            </a:ln>
          </p:spPr>
        </p:pic>
        <p:sp>
          <p:nvSpPr>
            <p:cNvPr id="37918" name="Text Box 8"/>
            <p:cNvSpPr txBox="1">
              <a:spLocks noChangeArrowheads="1"/>
            </p:cNvSpPr>
            <p:nvPr/>
          </p:nvSpPr>
          <p:spPr bwMode="auto">
            <a:xfrm>
              <a:off x="2304" y="1536"/>
              <a:ext cx="1104" cy="250"/>
            </a:xfrm>
            <a:prstGeom prst="rect">
              <a:avLst/>
            </a:prstGeom>
            <a:solidFill>
              <a:srgbClr val="99CCFF"/>
            </a:solidFill>
            <a:ln w="9525">
              <a:noFill/>
              <a:miter lim="800000"/>
              <a:headEnd/>
              <a:tailEnd/>
            </a:ln>
          </p:spPr>
          <p:txBody>
            <a:bodyPr>
              <a:spAutoFit/>
            </a:bodyPr>
            <a:lstStyle/>
            <a:p>
              <a:pPr algn="l"/>
              <a:r>
                <a:rPr lang="en-US" dirty="0"/>
                <a:t>Agung, 1963</a:t>
              </a:r>
            </a:p>
          </p:txBody>
        </p:sp>
      </p:grpSp>
      <p:grpSp>
        <p:nvGrpSpPr>
          <p:cNvPr id="4" name="Group 27"/>
          <p:cNvGrpSpPr>
            <a:grpSpLocks/>
          </p:cNvGrpSpPr>
          <p:nvPr/>
        </p:nvGrpSpPr>
        <p:grpSpPr bwMode="auto">
          <a:xfrm>
            <a:off x="6934200" y="3717925"/>
            <a:ext cx="1981200" cy="1463675"/>
            <a:chOff x="4272" y="2256"/>
            <a:chExt cx="1248" cy="922"/>
          </a:xfrm>
        </p:grpSpPr>
        <p:pic>
          <p:nvPicPr>
            <p:cNvPr id="37915" name="Picture 19" descr="Krakatau"/>
            <p:cNvPicPr>
              <a:picLocks noChangeAspect="1" noChangeArrowheads="1"/>
            </p:cNvPicPr>
            <p:nvPr/>
          </p:nvPicPr>
          <p:blipFill>
            <a:blip r:embed="rId5" cstate="print"/>
            <a:srcRect/>
            <a:stretch>
              <a:fillRect/>
            </a:stretch>
          </p:blipFill>
          <p:spPr bwMode="auto">
            <a:xfrm>
              <a:off x="4368" y="2256"/>
              <a:ext cx="1008" cy="681"/>
            </a:xfrm>
            <a:prstGeom prst="rect">
              <a:avLst/>
            </a:prstGeom>
            <a:noFill/>
            <a:ln w="9525">
              <a:noFill/>
              <a:miter lim="800000"/>
              <a:headEnd/>
              <a:tailEnd/>
            </a:ln>
          </p:spPr>
        </p:pic>
        <p:sp>
          <p:nvSpPr>
            <p:cNvPr id="37916" name="Text Box 20"/>
            <p:cNvSpPr txBox="1">
              <a:spLocks noChangeArrowheads="1"/>
            </p:cNvSpPr>
            <p:nvPr/>
          </p:nvSpPr>
          <p:spPr bwMode="auto">
            <a:xfrm>
              <a:off x="4272" y="2928"/>
              <a:ext cx="1248" cy="250"/>
            </a:xfrm>
            <a:prstGeom prst="rect">
              <a:avLst/>
            </a:prstGeom>
            <a:noFill/>
            <a:ln w="9525">
              <a:noFill/>
              <a:miter lim="800000"/>
              <a:headEnd/>
              <a:tailEnd/>
            </a:ln>
          </p:spPr>
          <p:txBody>
            <a:bodyPr>
              <a:spAutoFit/>
            </a:bodyPr>
            <a:lstStyle/>
            <a:p>
              <a:pPr algn="l"/>
              <a:r>
                <a:rPr lang="en-US" dirty="0"/>
                <a:t>Krakatau, 1883</a:t>
              </a:r>
              <a:endParaRPr lang="en-US" sz="2400" dirty="0"/>
            </a:p>
          </p:txBody>
        </p:sp>
      </p:grpSp>
      <p:grpSp>
        <p:nvGrpSpPr>
          <p:cNvPr id="5" name="Group 61"/>
          <p:cNvGrpSpPr>
            <a:grpSpLocks/>
          </p:cNvGrpSpPr>
          <p:nvPr/>
        </p:nvGrpSpPr>
        <p:grpSpPr bwMode="auto">
          <a:xfrm>
            <a:off x="0" y="1905000"/>
            <a:ext cx="2286000" cy="1616075"/>
            <a:chOff x="48" y="1190"/>
            <a:chExt cx="1440" cy="1018"/>
          </a:xfrm>
        </p:grpSpPr>
        <p:pic>
          <p:nvPicPr>
            <p:cNvPr id="37913" name="Picture 22" descr="Toba"/>
            <p:cNvPicPr>
              <a:picLocks noChangeAspect="1" noChangeArrowheads="1"/>
            </p:cNvPicPr>
            <p:nvPr/>
          </p:nvPicPr>
          <p:blipFill>
            <a:blip r:embed="rId6" cstate="print"/>
            <a:srcRect l="1584" b="2219"/>
            <a:stretch>
              <a:fillRect/>
            </a:stretch>
          </p:blipFill>
          <p:spPr bwMode="auto">
            <a:xfrm>
              <a:off x="163" y="1190"/>
              <a:ext cx="1181" cy="705"/>
            </a:xfrm>
            <a:prstGeom prst="rect">
              <a:avLst/>
            </a:prstGeom>
            <a:noFill/>
            <a:ln w="9525">
              <a:noFill/>
              <a:miter lim="800000"/>
              <a:headEnd/>
              <a:tailEnd/>
            </a:ln>
          </p:spPr>
        </p:pic>
        <p:sp>
          <p:nvSpPr>
            <p:cNvPr id="37914" name="Text Box 23"/>
            <p:cNvSpPr txBox="1">
              <a:spLocks noChangeArrowheads="1"/>
            </p:cNvSpPr>
            <p:nvPr/>
          </p:nvSpPr>
          <p:spPr bwMode="auto">
            <a:xfrm>
              <a:off x="48" y="1958"/>
              <a:ext cx="1440" cy="250"/>
            </a:xfrm>
            <a:prstGeom prst="rect">
              <a:avLst/>
            </a:prstGeom>
            <a:noFill/>
            <a:ln w="9525">
              <a:noFill/>
              <a:miter lim="800000"/>
              <a:headEnd/>
              <a:tailEnd/>
            </a:ln>
          </p:spPr>
          <p:txBody>
            <a:bodyPr>
              <a:spAutoFit/>
            </a:bodyPr>
            <a:lstStyle/>
            <a:p>
              <a:pPr algn="l"/>
              <a:r>
                <a:rPr lang="en-US"/>
                <a:t>Toba, 74,000 BP</a:t>
              </a:r>
            </a:p>
          </p:txBody>
        </p:sp>
      </p:grpSp>
      <p:grpSp>
        <p:nvGrpSpPr>
          <p:cNvPr id="6" name="Group 34"/>
          <p:cNvGrpSpPr>
            <a:grpSpLocks/>
          </p:cNvGrpSpPr>
          <p:nvPr/>
        </p:nvGrpSpPr>
        <p:grpSpPr bwMode="auto">
          <a:xfrm>
            <a:off x="0" y="3810000"/>
            <a:ext cx="1905000" cy="2551112"/>
            <a:chOff x="192" y="2089"/>
            <a:chExt cx="1200" cy="1607"/>
          </a:xfrm>
        </p:grpSpPr>
        <p:sp>
          <p:nvSpPr>
            <p:cNvPr id="37911" name="Text Box 30"/>
            <p:cNvSpPr txBox="1">
              <a:spLocks noChangeArrowheads="1"/>
            </p:cNvSpPr>
            <p:nvPr/>
          </p:nvSpPr>
          <p:spPr bwMode="auto">
            <a:xfrm>
              <a:off x="192" y="3446"/>
              <a:ext cx="1200" cy="250"/>
            </a:xfrm>
            <a:prstGeom prst="rect">
              <a:avLst/>
            </a:prstGeom>
            <a:solidFill>
              <a:srgbClr val="99CCFF"/>
            </a:solidFill>
            <a:ln w="9525">
              <a:noFill/>
              <a:miter lim="800000"/>
              <a:headEnd/>
              <a:tailEnd/>
            </a:ln>
          </p:spPr>
          <p:txBody>
            <a:bodyPr>
              <a:spAutoFit/>
            </a:bodyPr>
            <a:lstStyle/>
            <a:p>
              <a:r>
                <a:rPr lang="en-US" dirty="0"/>
                <a:t>Pinatubo, 1991</a:t>
              </a:r>
              <a:endParaRPr lang="en-US" sz="2400" dirty="0"/>
            </a:p>
          </p:txBody>
        </p:sp>
        <p:pic>
          <p:nvPicPr>
            <p:cNvPr id="37912" name="Picture 33" descr="pin612"/>
            <p:cNvPicPr>
              <a:picLocks noChangeAspect="1" noChangeArrowheads="1"/>
            </p:cNvPicPr>
            <p:nvPr/>
          </p:nvPicPr>
          <p:blipFill>
            <a:blip r:embed="rId7" cstate="print"/>
            <a:srcRect l="1840" b="644"/>
            <a:stretch>
              <a:fillRect/>
            </a:stretch>
          </p:blipFill>
          <p:spPr bwMode="auto">
            <a:xfrm>
              <a:off x="336" y="2089"/>
              <a:ext cx="876" cy="1319"/>
            </a:xfrm>
            <a:prstGeom prst="rect">
              <a:avLst/>
            </a:prstGeom>
            <a:noFill/>
            <a:ln w="9525">
              <a:noFill/>
              <a:miter lim="800000"/>
              <a:headEnd/>
              <a:tailEnd/>
            </a:ln>
          </p:spPr>
        </p:pic>
      </p:grpSp>
      <p:grpSp>
        <p:nvGrpSpPr>
          <p:cNvPr id="7" name="Group 50"/>
          <p:cNvGrpSpPr>
            <a:grpSpLocks/>
          </p:cNvGrpSpPr>
          <p:nvPr/>
        </p:nvGrpSpPr>
        <p:grpSpPr bwMode="auto">
          <a:xfrm>
            <a:off x="7086600" y="228600"/>
            <a:ext cx="2057400" cy="2057400"/>
            <a:chOff x="2867" y="480"/>
            <a:chExt cx="1296" cy="1296"/>
          </a:xfrm>
        </p:grpSpPr>
        <p:sp>
          <p:nvSpPr>
            <p:cNvPr id="37909" name="Text Box 11"/>
            <p:cNvSpPr txBox="1">
              <a:spLocks noChangeArrowheads="1"/>
            </p:cNvSpPr>
            <p:nvPr/>
          </p:nvSpPr>
          <p:spPr bwMode="auto">
            <a:xfrm>
              <a:off x="2867" y="1526"/>
              <a:ext cx="1296" cy="250"/>
            </a:xfrm>
            <a:prstGeom prst="rect">
              <a:avLst/>
            </a:prstGeom>
            <a:noFill/>
            <a:ln w="9525">
              <a:noFill/>
              <a:miter lim="800000"/>
              <a:headEnd/>
              <a:tailEnd/>
            </a:ln>
          </p:spPr>
          <p:txBody>
            <a:bodyPr>
              <a:spAutoFit/>
            </a:bodyPr>
            <a:lstStyle/>
            <a:p>
              <a:pPr algn="l"/>
              <a:r>
                <a:rPr lang="en-US" dirty="0"/>
                <a:t>Lakagígar, 1783</a:t>
              </a:r>
            </a:p>
          </p:txBody>
        </p:sp>
        <p:pic>
          <p:nvPicPr>
            <p:cNvPr id="37910" name="Picture 46" descr="8"/>
            <p:cNvPicPr>
              <a:picLocks noChangeAspect="1" noChangeArrowheads="1"/>
            </p:cNvPicPr>
            <p:nvPr/>
          </p:nvPicPr>
          <p:blipFill>
            <a:blip r:embed="rId8" cstate="print"/>
            <a:srcRect l="26042" t="25781" r="10622" b="14844"/>
            <a:stretch>
              <a:fillRect/>
            </a:stretch>
          </p:blipFill>
          <p:spPr bwMode="auto">
            <a:xfrm>
              <a:off x="3101" y="480"/>
              <a:ext cx="845" cy="1056"/>
            </a:xfrm>
            <a:prstGeom prst="rect">
              <a:avLst/>
            </a:prstGeom>
            <a:noFill/>
            <a:ln w="9525">
              <a:noFill/>
              <a:miter lim="800000"/>
              <a:headEnd/>
              <a:tailEnd/>
            </a:ln>
          </p:spPr>
        </p:pic>
      </p:grpSp>
      <p:grpSp>
        <p:nvGrpSpPr>
          <p:cNvPr id="8" name="Group 53"/>
          <p:cNvGrpSpPr>
            <a:grpSpLocks/>
          </p:cNvGrpSpPr>
          <p:nvPr/>
        </p:nvGrpSpPr>
        <p:grpSpPr bwMode="auto">
          <a:xfrm>
            <a:off x="304800" y="112713"/>
            <a:ext cx="2743200" cy="1792287"/>
            <a:chOff x="192" y="71"/>
            <a:chExt cx="1728" cy="1129"/>
          </a:xfrm>
        </p:grpSpPr>
        <p:pic>
          <p:nvPicPr>
            <p:cNvPr id="37907" name="Picture 51" descr="IaView3"/>
            <p:cNvPicPr>
              <a:picLocks noChangeAspect="1" noChangeArrowheads="1"/>
            </p:cNvPicPr>
            <p:nvPr/>
          </p:nvPicPr>
          <p:blipFill>
            <a:blip r:embed="rId9" cstate="print"/>
            <a:srcRect l="10001"/>
            <a:stretch>
              <a:fillRect/>
            </a:stretch>
          </p:blipFill>
          <p:spPr bwMode="auto">
            <a:xfrm>
              <a:off x="480" y="71"/>
              <a:ext cx="1200" cy="889"/>
            </a:xfrm>
            <a:prstGeom prst="rect">
              <a:avLst/>
            </a:prstGeom>
            <a:noFill/>
            <a:ln w="9525">
              <a:noFill/>
              <a:miter lim="800000"/>
              <a:headEnd/>
              <a:tailEnd/>
            </a:ln>
          </p:spPr>
        </p:pic>
        <p:sp>
          <p:nvSpPr>
            <p:cNvPr id="37908" name="Text Box 52"/>
            <p:cNvSpPr txBox="1">
              <a:spLocks noChangeArrowheads="1"/>
            </p:cNvSpPr>
            <p:nvPr/>
          </p:nvSpPr>
          <p:spPr bwMode="auto">
            <a:xfrm>
              <a:off x="192" y="950"/>
              <a:ext cx="1728" cy="250"/>
            </a:xfrm>
            <a:prstGeom prst="rect">
              <a:avLst/>
            </a:prstGeom>
            <a:noFill/>
            <a:ln w="9525">
              <a:noFill/>
              <a:miter lim="800000"/>
              <a:headEnd/>
              <a:tailEnd/>
            </a:ln>
          </p:spPr>
          <p:txBody>
            <a:bodyPr>
              <a:spAutoFit/>
            </a:bodyPr>
            <a:lstStyle/>
            <a:p>
              <a:r>
                <a:rPr lang="en-US"/>
                <a:t>Santorini, 1628 BC</a:t>
              </a:r>
            </a:p>
          </p:txBody>
        </p:sp>
      </p:grpSp>
      <p:grpSp>
        <p:nvGrpSpPr>
          <p:cNvPr id="9" name="Group 56"/>
          <p:cNvGrpSpPr>
            <a:grpSpLocks/>
          </p:cNvGrpSpPr>
          <p:nvPr/>
        </p:nvGrpSpPr>
        <p:grpSpPr bwMode="auto">
          <a:xfrm>
            <a:off x="2971800" y="228600"/>
            <a:ext cx="1828800" cy="1885950"/>
            <a:chOff x="1920" y="214"/>
            <a:chExt cx="1152" cy="1188"/>
          </a:xfrm>
        </p:grpSpPr>
        <p:sp>
          <p:nvSpPr>
            <p:cNvPr id="37905" name="Text Box 36"/>
            <p:cNvSpPr txBox="1">
              <a:spLocks noChangeArrowheads="1"/>
            </p:cNvSpPr>
            <p:nvPr/>
          </p:nvSpPr>
          <p:spPr bwMode="auto">
            <a:xfrm>
              <a:off x="1968" y="1152"/>
              <a:ext cx="1104" cy="250"/>
            </a:xfrm>
            <a:prstGeom prst="rect">
              <a:avLst/>
            </a:prstGeom>
            <a:noFill/>
            <a:ln w="9525">
              <a:noFill/>
              <a:miter lim="800000"/>
              <a:headEnd/>
              <a:tailEnd/>
            </a:ln>
          </p:spPr>
          <p:txBody>
            <a:bodyPr>
              <a:spAutoFit/>
            </a:bodyPr>
            <a:lstStyle/>
            <a:p>
              <a:pPr algn="l"/>
              <a:r>
                <a:rPr lang="en-US" dirty="0"/>
                <a:t>Etna, 44 BC</a:t>
              </a:r>
            </a:p>
          </p:txBody>
        </p:sp>
        <p:pic>
          <p:nvPicPr>
            <p:cNvPr id="37906" name="Picture 55" descr="Etna_Jan1972"/>
            <p:cNvPicPr>
              <a:picLocks noChangeAspect="1" noChangeArrowheads="1"/>
            </p:cNvPicPr>
            <p:nvPr/>
          </p:nvPicPr>
          <p:blipFill>
            <a:blip r:embed="rId10" cstate="print"/>
            <a:srcRect l="15384" b="1450"/>
            <a:stretch>
              <a:fillRect/>
            </a:stretch>
          </p:blipFill>
          <p:spPr bwMode="auto">
            <a:xfrm>
              <a:off x="1920" y="214"/>
              <a:ext cx="1152" cy="890"/>
            </a:xfrm>
            <a:prstGeom prst="rect">
              <a:avLst/>
            </a:prstGeom>
            <a:noFill/>
            <a:ln w="9525">
              <a:noFill/>
              <a:miter lim="800000"/>
              <a:headEnd/>
              <a:tailEnd/>
            </a:ln>
          </p:spPr>
        </p:pic>
      </p:grpSp>
      <p:grpSp>
        <p:nvGrpSpPr>
          <p:cNvPr id="10" name="Group 58"/>
          <p:cNvGrpSpPr>
            <a:grpSpLocks/>
          </p:cNvGrpSpPr>
          <p:nvPr/>
        </p:nvGrpSpPr>
        <p:grpSpPr bwMode="auto">
          <a:xfrm>
            <a:off x="4419600" y="4572000"/>
            <a:ext cx="2209800" cy="2209800"/>
            <a:chOff x="2736" y="2688"/>
            <a:chExt cx="1392" cy="1392"/>
          </a:xfrm>
        </p:grpSpPr>
        <p:sp>
          <p:nvSpPr>
            <p:cNvPr id="37903" name="Text Box 17"/>
            <p:cNvSpPr txBox="1">
              <a:spLocks noChangeArrowheads="1"/>
            </p:cNvSpPr>
            <p:nvPr/>
          </p:nvSpPr>
          <p:spPr bwMode="auto">
            <a:xfrm>
              <a:off x="2736" y="3830"/>
              <a:ext cx="1392" cy="250"/>
            </a:xfrm>
            <a:prstGeom prst="rect">
              <a:avLst/>
            </a:prstGeom>
            <a:solidFill>
              <a:srgbClr val="99CCFF"/>
            </a:solidFill>
            <a:ln w="9525">
              <a:noFill/>
              <a:miter lim="800000"/>
              <a:headEnd/>
              <a:tailEnd/>
            </a:ln>
          </p:spPr>
          <p:txBody>
            <a:bodyPr>
              <a:spAutoFit/>
            </a:bodyPr>
            <a:lstStyle/>
            <a:p>
              <a:pPr algn="l"/>
              <a:r>
                <a:rPr lang="en-US" dirty="0"/>
                <a:t>St. Helens, 1980</a:t>
              </a:r>
            </a:p>
          </p:txBody>
        </p:sp>
        <p:pic>
          <p:nvPicPr>
            <p:cNvPr id="37904" name="Picture 57" descr="st_helens_bw"/>
            <p:cNvPicPr>
              <a:picLocks noChangeAspect="1" noChangeArrowheads="1"/>
            </p:cNvPicPr>
            <p:nvPr/>
          </p:nvPicPr>
          <p:blipFill>
            <a:blip r:embed="rId11" cstate="print"/>
            <a:srcRect/>
            <a:stretch>
              <a:fillRect/>
            </a:stretch>
          </p:blipFill>
          <p:spPr bwMode="auto">
            <a:xfrm>
              <a:off x="2832" y="2688"/>
              <a:ext cx="1136" cy="1152"/>
            </a:xfrm>
            <a:prstGeom prst="rect">
              <a:avLst/>
            </a:prstGeom>
            <a:noFill/>
            <a:ln w="9525">
              <a:noFill/>
              <a:miter lim="800000"/>
              <a:headEnd/>
              <a:tailEnd/>
            </a:ln>
          </p:spPr>
        </p:pic>
      </p:grpSp>
      <p:grpSp>
        <p:nvGrpSpPr>
          <p:cNvPr id="11" name="Group 60"/>
          <p:cNvGrpSpPr>
            <a:grpSpLocks/>
          </p:cNvGrpSpPr>
          <p:nvPr/>
        </p:nvGrpSpPr>
        <p:grpSpPr bwMode="auto">
          <a:xfrm>
            <a:off x="1828800" y="4724400"/>
            <a:ext cx="2590800" cy="1997075"/>
            <a:chOff x="1152" y="2640"/>
            <a:chExt cx="1632" cy="1258"/>
          </a:xfrm>
        </p:grpSpPr>
        <p:sp>
          <p:nvSpPr>
            <p:cNvPr id="37901" name="Text Box 14"/>
            <p:cNvSpPr txBox="1">
              <a:spLocks noChangeArrowheads="1"/>
            </p:cNvSpPr>
            <p:nvPr/>
          </p:nvSpPr>
          <p:spPr bwMode="auto">
            <a:xfrm>
              <a:off x="1272" y="3648"/>
              <a:ext cx="1344" cy="250"/>
            </a:xfrm>
            <a:prstGeom prst="rect">
              <a:avLst/>
            </a:prstGeom>
            <a:solidFill>
              <a:srgbClr val="99CCFF"/>
            </a:solidFill>
            <a:ln w="9525">
              <a:noFill/>
              <a:miter lim="800000"/>
              <a:headEnd/>
              <a:tailEnd/>
            </a:ln>
          </p:spPr>
          <p:txBody>
            <a:bodyPr>
              <a:spAutoFit/>
            </a:bodyPr>
            <a:lstStyle/>
            <a:p>
              <a:pPr algn="l"/>
              <a:r>
                <a:rPr lang="en-US" dirty="0"/>
                <a:t>El Chichón, 1982</a:t>
              </a:r>
            </a:p>
          </p:txBody>
        </p:sp>
        <p:pic>
          <p:nvPicPr>
            <p:cNvPr id="37902" name="Picture 59"/>
            <p:cNvPicPr>
              <a:picLocks noChangeAspect="1" noChangeArrowheads="1"/>
            </p:cNvPicPr>
            <p:nvPr/>
          </p:nvPicPr>
          <p:blipFill>
            <a:blip r:embed="rId12" cstate="print"/>
            <a:srcRect l="15105" t="9166" b="12500"/>
            <a:stretch>
              <a:fillRect/>
            </a:stretch>
          </p:blipFill>
          <p:spPr bwMode="auto">
            <a:xfrm>
              <a:off x="1152" y="2640"/>
              <a:ext cx="1632" cy="941"/>
            </a:xfrm>
            <a:prstGeom prst="rect">
              <a:avLst/>
            </a:prstGeom>
            <a:noFill/>
            <a:ln w="9525">
              <a:noFill/>
              <a:miter lim="800000"/>
              <a:headEnd/>
              <a:tailEnd/>
            </a:ln>
          </p:spPr>
        </p:pic>
      </p:grpSp>
      <p:grpSp>
        <p:nvGrpSpPr>
          <p:cNvPr id="36" name="Group 35"/>
          <p:cNvGrpSpPr/>
          <p:nvPr/>
        </p:nvGrpSpPr>
        <p:grpSpPr>
          <a:xfrm>
            <a:off x="4953000" y="361890"/>
            <a:ext cx="2343150" cy="1771710"/>
            <a:chOff x="4953000" y="304800"/>
            <a:chExt cx="2343150" cy="1771710"/>
          </a:xfrm>
        </p:grpSpPr>
        <p:pic>
          <p:nvPicPr>
            <p:cNvPr id="71682" name="Picture 2"/>
            <p:cNvPicPr>
              <a:picLocks noChangeAspect="1" noChangeArrowheads="1"/>
            </p:cNvPicPr>
            <p:nvPr/>
          </p:nvPicPr>
          <p:blipFill>
            <a:blip r:embed="rId13" cstate="print"/>
            <a:srcRect/>
            <a:stretch>
              <a:fillRect/>
            </a:stretch>
          </p:blipFill>
          <p:spPr bwMode="auto">
            <a:xfrm>
              <a:off x="4953000" y="304800"/>
              <a:ext cx="2343150" cy="1309588"/>
            </a:xfrm>
            <a:prstGeom prst="rect">
              <a:avLst/>
            </a:prstGeom>
            <a:noFill/>
            <a:ln w="9525">
              <a:noFill/>
              <a:miter lim="800000"/>
              <a:headEnd/>
              <a:tailEnd/>
            </a:ln>
          </p:spPr>
        </p:pic>
        <p:sp>
          <p:nvSpPr>
            <p:cNvPr id="35" name="Text Box 36"/>
            <p:cNvSpPr txBox="1">
              <a:spLocks noChangeArrowheads="1"/>
            </p:cNvSpPr>
            <p:nvPr/>
          </p:nvSpPr>
          <p:spPr bwMode="auto">
            <a:xfrm>
              <a:off x="5105400" y="1676400"/>
              <a:ext cx="1905000" cy="400110"/>
            </a:xfrm>
            <a:prstGeom prst="rect">
              <a:avLst/>
            </a:prstGeom>
            <a:noFill/>
            <a:ln w="9525">
              <a:noFill/>
              <a:miter lim="800000"/>
              <a:headEnd/>
              <a:tailEnd/>
            </a:ln>
          </p:spPr>
          <p:txBody>
            <a:bodyPr wrap="square">
              <a:spAutoFit/>
            </a:bodyPr>
            <a:lstStyle/>
            <a:p>
              <a:pPr algn="l"/>
              <a:r>
                <a:rPr lang="en-US" dirty="0" err="1" smtClean="0"/>
                <a:t>Samalas</a:t>
              </a:r>
              <a:r>
                <a:rPr lang="en-US" dirty="0" smtClean="0"/>
                <a:t>, 1257</a:t>
              </a:r>
              <a:endParaRPr lang="en-US" dirty="0"/>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ppt_x</p:attrName>
                                        </p:attrNameLst>
                                      </p:cBhvr>
                                      <p:tavLst>
                                        <p:tav tm="0">
                                          <p:val>
                                            <p:fltVal val="0.5"/>
                                          </p:val>
                                        </p:tav>
                                        <p:tav tm="100000">
                                          <p:val>
                                            <p:strVal val="#ppt_x"/>
                                          </p:val>
                                        </p:tav>
                                      </p:tavLst>
                                    </p:anim>
                                    <p:anim calcmode="lin" valueType="num">
                                      <p:cBhvr>
                                        <p:cTn id="10" dur="500" fill="hold"/>
                                        <p:tgtEl>
                                          <p:spTgt spid="5"/>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 calcmode="lin" valueType="num">
                                      <p:cBhvr>
                                        <p:cTn id="17" dur="500" fill="hold"/>
                                        <p:tgtEl>
                                          <p:spTgt spid="8"/>
                                        </p:tgtEl>
                                        <p:attrNameLst>
                                          <p:attrName>ppt_x</p:attrName>
                                        </p:attrNameLst>
                                      </p:cBhvr>
                                      <p:tavLst>
                                        <p:tav tm="0">
                                          <p:val>
                                            <p:fltVal val="0.5"/>
                                          </p:val>
                                        </p:tav>
                                        <p:tav tm="100000">
                                          <p:val>
                                            <p:strVal val="#ppt_x"/>
                                          </p:val>
                                        </p:tav>
                                      </p:tavLst>
                                    </p:anim>
                                    <p:anim calcmode="lin" valueType="num">
                                      <p:cBhvr>
                                        <p:cTn id="18" dur="500" fill="hold"/>
                                        <p:tgtEl>
                                          <p:spTgt spid="8"/>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 calcmode="lin" valueType="num">
                                      <p:cBhvr>
                                        <p:cTn id="25" dur="500" fill="hold"/>
                                        <p:tgtEl>
                                          <p:spTgt spid="9"/>
                                        </p:tgtEl>
                                        <p:attrNameLst>
                                          <p:attrName>ppt_x</p:attrName>
                                        </p:attrNameLst>
                                      </p:cBhvr>
                                      <p:tavLst>
                                        <p:tav tm="0">
                                          <p:val>
                                            <p:fltVal val="0.5"/>
                                          </p:val>
                                        </p:tav>
                                        <p:tav tm="100000">
                                          <p:val>
                                            <p:strVal val="#ppt_x"/>
                                          </p:val>
                                        </p:tav>
                                      </p:tavLst>
                                    </p:anim>
                                    <p:anim calcmode="lin" valueType="num">
                                      <p:cBhvr>
                                        <p:cTn id="26" dur="500" fill="hold"/>
                                        <p:tgtEl>
                                          <p:spTgt spid="9"/>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nodeType="click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p:cTn id="31" dur="500" fill="hold"/>
                                        <p:tgtEl>
                                          <p:spTgt spid="36"/>
                                        </p:tgtEl>
                                        <p:attrNameLst>
                                          <p:attrName>ppt_w</p:attrName>
                                        </p:attrNameLst>
                                      </p:cBhvr>
                                      <p:tavLst>
                                        <p:tav tm="0">
                                          <p:val>
                                            <p:fltVal val="0"/>
                                          </p:val>
                                        </p:tav>
                                        <p:tav tm="100000">
                                          <p:val>
                                            <p:strVal val="#ppt_w"/>
                                          </p:val>
                                        </p:tav>
                                      </p:tavLst>
                                    </p:anim>
                                    <p:anim calcmode="lin" valueType="num">
                                      <p:cBhvr>
                                        <p:cTn id="32" dur="500" fill="hold"/>
                                        <p:tgtEl>
                                          <p:spTgt spid="36"/>
                                        </p:tgtEl>
                                        <p:attrNameLst>
                                          <p:attrName>ppt_h</p:attrName>
                                        </p:attrNameLst>
                                      </p:cBhvr>
                                      <p:tavLst>
                                        <p:tav tm="0">
                                          <p:val>
                                            <p:fltVal val="0"/>
                                          </p:val>
                                        </p:tav>
                                        <p:tav tm="100000">
                                          <p:val>
                                            <p:strVal val="#ppt_h"/>
                                          </p:val>
                                        </p:tav>
                                      </p:tavLst>
                                    </p:anim>
                                    <p:anim calcmode="lin" valueType="num">
                                      <p:cBhvr>
                                        <p:cTn id="33" dur="500" fill="hold"/>
                                        <p:tgtEl>
                                          <p:spTgt spid="36"/>
                                        </p:tgtEl>
                                        <p:attrNameLst>
                                          <p:attrName>ppt_x</p:attrName>
                                        </p:attrNameLst>
                                      </p:cBhvr>
                                      <p:tavLst>
                                        <p:tav tm="0">
                                          <p:val>
                                            <p:fltVal val="0.5"/>
                                          </p:val>
                                        </p:tav>
                                        <p:tav tm="100000">
                                          <p:val>
                                            <p:strVal val="#ppt_x"/>
                                          </p:val>
                                        </p:tav>
                                      </p:tavLst>
                                    </p:anim>
                                    <p:anim calcmode="lin" valueType="num">
                                      <p:cBhvr>
                                        <p:cTn id="34" dur="500" fill="hold"/>
                                        <p:tgtEl>
                                          <p:spTgt spid="36"/>
                                        </p:tgtEl>
                                        <p:attrNameLst>
                                          <p:attrName>ppt_y</p:attrName>
                                        </p:attrNameLst>
                                      </p:cBhvr>
                                      <p:tavLst>
                                        <p:tav tm="0">
                                          <p:val>
                                            <p:fltVal val="0.5"/>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3" presetClass="entr" presetSubtype="528"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p:cTn id="39" dur="500" fill="hold"/>
                                        <p:tgtEl>
                                          <p:spTgt spid="7"/>
                                        </p:tgtEl>
                                        <p:attrNameLst>
                                          <p:attrName>ppt_w</p:attrName>
                                        </p:attrNameLst>
                                      </p:cBhvr>
                                      <p:tavLst>
                                        <p:tav tm="0">
                                          <p:val>
                                            <p:fltVal val="0"/>
                                          </p:val>
                                        </p:tav>
                                        <p:tav tm="100000">
                                          <p:val>
                                            <p:strVal val="#ppt_w"/>
                                          </p:val>
                                        </p:tav>
                                      </p:tavLst>
                                    </p:anim>
                                    <p:anim calcmode="lin" valueType="num">
                                      <p:cBhvr>
                                        <p:cTn id="40" dur="500" fill="hold"/>
                                        <p:tgtEl>
                                          <p:spTgt spid="7"/>
                                        </p:tgtEl>
                                        <p:attrNameLst>
                                          <p:attrName>ppt_h</p:attrName>
                                        </p:attrNameLst>
                                      </p:cBhvr>
                                      <p:tavLst>
                                        <p:tav tm="0">
                                          <p:val>
                                            <p:fltVal val="0"/>
                                          </p:val>
                                        </p:tav>
                                        <p:tav tm="100000">
                                          <p:val>
                                            <p:strVal val="#ppt_h"/>
                                          </p:val>
                                        </p:tav>
                                      </p:tavLst>
                                    </p:anim>
                                    <p:anim calcmode="lin" valueType="num">
                                      <p:cBhvr>
                                        <p:cTn id="41" dur="500" fill="hold"/>
                                        <p:tgtEl>
                                          <p:spTgt spid="7"/>
                                        </p:tgtEl>
                                        <p:attrNameLst>
                                          <p:attrName>ppt_x</p:attrName>
                                        </p:attrNameLst>
                                      </p:cBhvr>
                                      <p:tavLst>
                                        <p:tav tm="0">
                                          <p:val>
                                            <p:fltVal val="0.5"/>
                                          </p:val>
                                        </p:tav>
                                        <p:tav tm="100000">
                                          <p:val>
                                            <p:strVal val="#ppt_x"/>
                                          </p:val>
                                        </p:tav>
                                      </p:tavLst>
                                    </p:anim>
                                    <p:anim calcmode="lin" valueType="num">
                                      <p:cBhvr>
                                        <p:cTn id="42"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3" presetClass="entr" presetSubtype="528"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anim calcmode="lin" valueType="num">
                                      <p:cBhvr>
                                        <p:cTn id="47" dur="500" fill="hold"/>
                                        <p:tgtEl>
                                          <p:spTgt spid="2"/>
                                        </p:tgtEl>
                                        <p:attrNameLst>
                                          <p:attrName>ppt_w</p:attrName>
                                        </p:attrNameLst>
                                      </p:cBhvr>
                                      <p:tavLst>
                                        <p:tav tm="0">
                                          <p:val>
                                            <p:fltVal val="0"/>
                                          </p:val>
                                        </p:tav>
                                        <p:tav tm="100000">
                                          <p:val>
                                            <p:strVal val="#ppt_w"/>
                                          </p:val>
                                        </p:tav>
                                      </p:tavLst>
                                    </p:anim>
                                    <p:anim calcmode="lin" valueType="num">
                                      <p:cBhvr>
                                        <p:cTn id="48" dur="500" fill="hold"/>
                                        <p:tgtEl>
                                          <p:spTgt spid="2"/>
                                        </p:tgtEl>
                                        <p:attrNameLst>
                                          <p:attrName>ppt_h</p:attrName>
                                        </p:attrNameLst>
                                      </p:cBhvr>
                                      <p:tavLst>
                                        <p:tav tm="0">
                                          <p:val>
                                            <p:fltVal val="0"/>
                                          </p:val>
                                        </p:tav>
                                        <p:tav tm="100000">
                                          <p:val>
                                            <p:strVal val="#ppt_h"/>
                                          </p:val>
                                        </p:tav>
                                      </p:tavLst>
                                    </p:anim>
                                    <p:anim calcmode="lin" valueType="num">
                                      <p:cBhvr>
                                        <p:cTn id="49" dur="500" fill="hold"/>
                                        <p:tgtEl>
                                          <p:spTgt spid="2"/>
                                        </p:tgtEl>
                                        <p:attrNameLst>
                                          <p:attrName>ppt_x</p:attrName>
                                        </p:attrNameLst>
                                      </p:cBhvr>
                                      <p:tavLst>
                                        <p:tav tm="0">
                                          <p:val>
                                            <p:fltVal val="0.5"/>
                                          </p:val>
                                        </p:tav>
                                        <p:tav tm="100000">
                                          <p:val>
                                            <p:strVal val="#ppt_x"/>
                                          </p:val>
                                        </p:tav>
                                      </p:tavLst>
                                    </p:anim>
                                    <p:anim calcmode="lin" valueType="num">
                                      <p:cBhvr>
                                        <p:cTn id="50" dur="500" fill="hold"/>
                                        <p:tgtEl>
                                          <p:spTgt spid="2"/>
                                        </p:tgtEl>
                                        <p:attrNameLst>
                                          <p:attrName>ppt_y</p:attrName>
                                        </p:attrNameLst>
                                      </p:cBhvr>
                                      <p:tavLst>
                                        <p:tav tm="0">
                                          <p:val>
                                            <p:fltVal val="0.5"/>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3" presetClass="entr" presetSubtype="528" fill="hold" nodeType="clickEffect">
                                  <p:stCondLst>
                                    <p:cond delay="0"/>
                                  </p:stCondLst>
                                  <p:childTnLst>
                                    <p:set>
                                      <p:cBhvr>
                                        <p:cTn id="54" dur="1" fill="hold">
                                          <p:stCondLst>
                                            <p:cond delay="0"/>
                                          </p:stCondLst>
                                        </p:cTn>
                                        <p:tgtEl>
                                          <p:spTgt spid="4"/>
                                        </p:tgtEl>
                                        <p:attrNameLst>
                                          <p:attrName>style.visibility</p:attrName>
                                        </p:attrNameLst>
                                      </p:cBhvr>
                                      <p:to>
                                        <p:strVal val="visible"/>
                                      </p:to>
                                    </p:set>
                                    <p:anim calcmode="lin" valueType="num">
                                      <p:cBhvr>
                                        <p:cTn id="55" dur="500" fill="hold"/>
                                        <p:tgtEl>
                                          <p:spTgt spid="4"/>
                                        </p:tgtEl>
                                        <p:attrNameLst>
                                          <p:attrName>ppt_w</p:attrName>
                                        </p:attrNameLst>
                                      </p:cBhvr>
                                      <p:tavLst>
                                        <p:tav tm="0">
                                          <p:val>
                                            <p:fltVal val="0"/>
                                          </p:val>
                                        </p:tav>
                                        <p:tav tm="100000">
                                          <p:val>
                                            <p:strVal val="#ppt_w"/>
                                          </p:val>
                                        </p:tav>
                                      </p:tavLst>
                                    </p:anim>
                                    <p:anim calcmode="lin" valueType="num">
                                      <p:cBhvr>
                                        <p:cTn id="56" dur="500" fill="hold"/>
                                        <p:tgtEl>
                                          <p:spTgt spid="4"/>
                                        </p:tgtEl>
                                        <p:attrNameLst>
                                          <p:attrName>ppt_h</p:attrName>
                                        </p:attrNameLst>
                                      </p:cBhvr>
                                      <p:tavLst>
                                        <p:tav tm="0">
                                          <p:val>
                                            <p:fltVal val="0"/>
                                          </p:val>
                                        </p:tav>
                                        <p:tav tm="100000">
                                          <p:val>
                                            <p:strVal val="#ppt_h"/>
                                          </p:val>
                                        </p:tav>
                                      </p:tavLst>
                                    </p:anim>
                                    <p:anim calcmode="lin" valueType="num">
                                      <p:cBhvr>
                                        <p:cTn id="57" dur="500" fill="hold"/>
                                        <p:tgtEl>
                                          <p:spTgt spid="4"/>
                                        </p:tgtEl>
                                        <p:attrNameLst>
                                          <p:attrName>ppt_x</p:attrName>
                                        </p:attrNameLst>
                                      </p:cBhvr>
                                      <p:tavLst>
                                        <p:tav tm="0">
                                          <p:val>
                                            <p:fltVal val="0.5"/>
                                          </p:val>
                                        </p:tav>
                                        <p:tav tm="100000">
                                          <p:val>
                                            <p:strVal val="#ppt_x"/>
                                          </p:val>
                                        </p:tav>
                                      </p:tavLst>
                                    </p:anim>
                                    <p:anim calcmode="lin" valueType="num">
                                      <p:cBhvr>
                                        <p:cTn id="58" dur="500" fill="hold"/>
                                        <p:tgtEl>
                                          <p:spTgt spid="4"/>
                                        </p:tgtEl>
                                        <p:attrNameLst>
                                          <p:attrName>ppt_y</p:attrName>
                                        </p:attrNameLst>
                                      </p:cBhvr>
                                      <p:tavLst>
                                        <p:tav tm="0">
                                          <p:val>
                                            <p:fltVal val="0.5"/>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3" presetClass="entr" presetSubtype="528" fill="hold" nodeType="clickEffect">
                                  <p:stCondLst>
                                    <p:cond delay="0"/>
                                  </p:stCondLst>
                                  <p:childTnLst>
                                    <p:set>
                                      <p:cBhvr>
                                        <p:cTn id="62" dur="1" fill="hold">
                                          <p:stCondLst>
                                            <p:cond delay="0"/>
                                          </p:stCondLst>
                                        </p:cTn>
                                        <p:tgtEl>
                                          <p:spTgt spid="3"/>
                                        </p:tgtEl>
                                        <p:attrNameLst>
                                          <p:attrName>style.visibility</p:attrName>
                                        </p:attrNameLst>
                                      </p:cBhvr>
                                      <p:to>
                                        <p:strVal val="visible"/>
                                      </p:to>
                                    </p:set>
                                    <p:anim calcmode="lin" valueType="num">
                                      <p:cBhvr>
                                        <p:cTn id="63" dur="500" fill="hold"/>
                                        <p:tgtEl>
                                          <p:spTgt spid="3"/>
                                        </p:tgtEl>
                                        <p:attrNameLst>
                                          <p:attrName>ppt_w</p:attrName>
                                        </p:attrNameLst>
                                      </p:cBhvr>
                                      <p:tavLst>
                                        <p:tav tm="0">
                                          <p:val>
                                            <p:fltVal val="0"/>
                                          </p:val>
                                        </p:tav>
                                        <p:tav tm="100000">
                                          <p:val>
                                            <p:strVal val="#ppt_w"/>
                                          </p:val>
                                        </p:tav>
                                      </p:tavLst>
                                    </p:anim>
                                    <p:anim calcmode="lin" valueType="num">
                                      <p:cBhvr>
                                        <p:cTn id="64" dur="500" fill="hold"/>
                                        <p:tgtEl>
                                          <p:spTgt spid="3"/>
                                        </p:tgtEl>
                                        <p:attrNameLst>
                                          <p:attrName>ppt_h</p:attrName>
                                        </p:attrNameLst>
                                      </p:cBhvr>
                                      <p:tavLst>
                                        <p:tav tm="0">
                                          <p:val>
                                            <p:fltVal val="0"/>
                                          </p:val>
                                        </p:tav>
                                        <p:tav tm="100000">
                                          <p:val>
                                            <p:strVal val="#ppt_h"/>
                                          </p:val>
                                        </p:tav>
                                      </p:tavLst>
                                    </p:anim>
                                    <p:anim calcmode="lin" valueType="num">
                                      <p:cBhvr>
                                        <p:cTn id="65" dur="500" fill="hold"/>
                                        <p:tgtEl>
                                          <p:spTgt spid="3"/>
                                        </p:tgtEl>
                                        <p:attrNameLst>
                                          <p:attrName>ppt_x</p:attrName>
                                        </p:attrNameLst>
                                      </p:cBhvr>
                                      <p:tavLst>
                                        <p:tav tm="0">
                                          <p:val>
                                            <p:fltVal val="0.5"/>
                                          </p:val>
                                        </p:tav>
                                        <p:tav tm="100000">
                                          <p:val>
                                            <p:strVal val="#ppt_x"/>
                                          </p:val>
                                        </p:tav>
                                      </p:tavLst>
                                    </p:anim>
                                    <p:anim calcmode="lin" valueType="num">
                                      <p:cBhvr>
                                        <p:cTn id="66"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23" presetClass="entr" presetSubtype="528" fill="hold" nodeType="clickEffect">
                                  <p:stCondLst>
                                    <p:cond delay="0"/>
                                  </p:stCondLst>
                                  <p:childTnLst>
                                    <p:set>
                                      <p:cBhvr>
                                        <p:cTn id="70" dur="1" fill="hold">
                                          <p:stCondLst>
                                            <p:cond delay="0"/>
                                          </p:stCondLst>
                                        </p:cTn>
                                        <p:tgtEl>
                                          <p:spTgt spid="10"/>
                                        </p:tgtEl>
                                        <p:attrNameLst>
                                          <p:attrName>style.visibility</p:attrName>
                                        </p:attrNameLst>
                                      </p:cBhvr>
                                      <p:to>
                                        <p:strVal val="visible"/>
                                      </p:to>
                                    </p:set>
                                    <p:anim calcmode="lin" valueType="num">
                                      <p:cBhvr>
                                        <p:cTn id="71" dur="500" fill="hold"/>
                                        <p:tgtEl>
                                          <p:spTgt spid="10"/>
                                        </p:tgtEl>
                                        <p:attrNameLst>
                                          <p:attrName>ppt_w</p:attrName>
                                        </p:attrNameLst>
                                      </p:cBhvr>
                                      <p:tavLst>
                                        <p:tav tm="0">
                                          <p:val>
                                            <p:fltVal val="0"/>
                                          </p:val>
                                        </p:tav>
                                        <p:tav tm="100000">
                                          <p:val>
                                            <p:strVal val="#ppt_w"/>
                                          </p:val>
                                        </p:tav>
                                      </p:tavLst>
                                    </p:anim>
                                    <p:anim calcmode="lin" valueType="num">
                                      <p:cBhvr>
                                        <p:cTn id="72" dur="500" fill="hold"/>
                                        <p:tgtEl>
                                          <p:spTgt spid="10"/>
                                        </p:tgtEl>
                                        <p:attrNameLst>
                                          <p:attrName>ppt_h</p:attrName>
                                        </p:attrNameLst>
                                      </p:cBhvr>
                                      <p:tavLst>
                                        <p:tav tm="0">
                                          <p:val>
                                            <p:fltVal val="0"/>
                                          </p:val>
                                        </p:tav>
                                        <p:tav tm="100000">
                                          <p:val>
                                            <p:strVal val="#ppt_h"/>
                                          </p:val>
                                        </p:tav>
                                      </p:tavLst>
                                    </p:anim>
                                    <p:anim calcmode="lin" valueType="num">
                                      <p:cBhvr>
                                        <p:cTn id="73" dur="500" fill="hold"/>
                                        <p:tgtEl>
                                          <p:spTgt spid="10"/>
                                        </p:tgtEl>
                                        <p:attrNameLst>
                                          <p:attrName>ppt_x</p:attrName>
                                        </p:attrNameLst>
                                      </p:cBhvr>
                                      <p:tavLst>
                                        <p:tav tm="0">
                                          <p:val>
                                            <p:fltVal val="0.5"/>
                                          </p:val>
                                        </p:tav>
                                        <p:tav tm="100000">
                                          <p:val>
                                            <p:strVal val="#ppt_x"/>
                                          </p:val>
                                        </p:tav>
                                      </p:tavLst>
                                    </p:anim>
                                    <p:anim calcmode="lin" valueType="num">
                                      <p:cBhvr>
                                        <p:cTn id="74" dur="500" fill="hold"/>
                                        <p:tgtEl>
                                          <p:spTgt spid="10"/>
                                        </p:tgtEl>
                                        <p:attrNameLst>
                                          <p:attrName>ppt_y</p:attrName>
                                        </p:attrNameLst>
                                      </p:cBhvr>
                                      <p:tavLst>
                                        <p:tav tm="0">
                                          <p:val>
                                            <p:fltVal val="0.5"/>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3" presetClass="entr" presetSubtype="528" fill="hold" nodeType="clickEffect">
                                  <p:stCondLst>
                                    <p:cond delay="0"/>
                                  </p:stCondLst>
                                  <p:childTnLst>
                                    <p:set>
                                      <p:cBhvr>
                                        <p:cTn id="78" dur="1" fill="hold">
                                          <p:stCondLst>
                                            <p:cond delay="0"/>
                                          </p:stCondLst>
                                        </p:cTn>
                                        <p:tgtEl>
                                          <p:spTgt spid="11"/>
                                        </p:tgtEl>
                                        <p:attrNameLst>
                                          <p:attrName>style.visibility</p:attrName>
                                        </p:attrNameLst>
                                      </p:cBhvr>
                                      <p:to>
                                        <p:strVal val="visible"/>
                                      </p:to>
                                    </p:set>
                                    <p:anim calcmode="lin" valueType="num">
                                      <p:cBhvr>
                                        <p:cTn id="79" dur="500" fill="hold"/>
                                        <p:tgtEl>
                                          <p:spTgt spid="11"/>
                                        </p:tgtEl>
                                        <p:attrNameLst>
                                          <p:attrName>ppt_w</p:attrName>
                                        </p:attrNameLst>
                                      </p:cBhvr>
                                      <p:tavLst>
                                        <p:tav tm="0">
                                          <p:val>
                                            <p:fltVal val="0"/>
                                          </p:val>
                                        </p:tav>
                                        <p:tav tm="100000">
                                          <p:val>
                                            <p:strVal val="#ppt_w"/>
                                          </p:val>
                                        </p:tav>
                                      </p:tavLst>
                                    </p:anim>
                                    <p:anim calcmode="lin" valueType="num">
                                      <p:cBhvr>
                                        <p:cTn id="80" dur="500" fill="hold"/>
                                        <p:tgtEl>
                                          <p:spTgt spid="11"/>
                                        </p:tgtEl>
                                        <p:attrNameLst>
                                          <p:attrName>ppt_h</p:attrName>
                                        </p:attrNameLst>
                                      </p:cBhvr>
                                      <p:tavLst>
                                        <p:tav tm="0">
                                          <p:val>
                                            <p:fltVal val="0"/>
                                          </p:val>
                                        </p:tav>
                                        <p:tav tm="100000">
                                          <p:val>
                                            <p:strVal val="#ppt_h"/>
                                          </p:val>
                                        </p:tav>
                                      </p:tavLst>
                                    </p:anim>
                                    <p:anim calcmode="lin" valueType="num">
                                      <p:cBhvr>
                                        <p:cTn id="81" dur="500" fill="hold"/>
                                        <p:tgtEl>
                                          <p:spTgt spid="11"/>
                                        </p:tgtEl>
                                        <p:attrNameLst>
                                          <p:attrName>ppt_x</p:attrName>
                                        </p:attrNameLst>
                                      </p:cBhvr>
                                      <p:tavLst>
                                        <p:tav tm="0">
                                          <p:val>
                                            <p:fltVal val="0.5"/>
                                          </p:val>
                                        </p:tav>
                                        <p:tav tm="100000">
                                          <p:val>
                                            <p:strVal val="#ppt_x"/>
                                          </p:val>
                                        </p:tav>
                                      </p:tavLst>
                                    </p:anim>
                                    <p:anim calcmode="lin" valueType="num">
                                      <p:cBhvr>
                                        <p:cTn id="82" dur="500" fill="hold"/>
                                        <p:tgtEl>
                                          <p:spTgt spid="11"/>
                                        </p:tgtEl>
                                        <p:attrNameLst>
                                          <p:attrName>ppt_y</p:attrName>
                                        </p:attrNameLst>
                                      </p:cBhvr>
                                      <p:tavLst>
                                        <p:tav tm="0">
                                          <p:val>
                                            <p:fltVal val="0.5"/>
                                          </p:val>
                                        </p:tav>
                                        <p:tav tm="100000">
                                          <p:val>
                                            <p:strVal val="#ppt_y"/>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23" presetClass="entr" presetSubtype="528" fill="hold" nodeType="clickEffect">
                                  <p:stCondLst>
                                    <p:cond delay="0"/>
                                  </p:stCondLst>
                                  <p:childTnLst>
                                    <p:set>
                                      <p:cBhvr>
                                        <p:cTn id="86" dur="1" fill="hold">
                                          <p:stCondLst>
                                            <p:cond delay="0"/>
                                          </p:stCondLst>
                                        </p:cTn>
                                        <p:tgtEl>
                                          <p:spTgt spid="6"/>
                                        </p:tgtEl>
                                        <p:attrNameLst>
                                          <p:attrName>style.visibility</p:attrName>
                                        </p:attrNameLst>
                                      </p:cBhvr>
                                      <p:to>
                                        <p:strVal val="visible"/>
                                      </p:to>
                                    </p:set>
                                    <p:anim calcmode="lin" valueType="num">
                                      <p:cBhvr>
                                        <p:cTn id="87" dur="500" fill="hold"/>
                                        <p:tgtEl>
                                          <p:spTgt spid="6"/>
                                        </p:tgtEl>
                                        <p:attrNameLst>
                                          <p:attrName>ppt_w</p:attrName>
                                        </p:attrNameLst>
                                      </p:cBhvr>
                                      <p:tavLst>
                                        <p:tav tm="0">
                                          <p:val>
                                            <p:fltVal val="0"/>
                                          </p:val>
                                        </p:tav>
                                        <p:tav tm="100000">
                                          <p:val>
                                            <p:strVal val="#ppt_w"/>
                                          </p:val>
                                        </p:tav>
                                      </p:tavLst>
                                    </p:anim>
                                    <p:anim calcmode="lin" valueType="num">
                                      <p:cBhvr>
                                        <p:cTn id="88" dur="500" fill="hold"/>
                                        <p:tgtEl>
                                          <p:spTgt spid="6"/>
                                        </p:tgtEl>
                                        <p:attrNameLst>
                                          <p:attrName>ppt_h</p:attrName>
                                        </p:attrNameLst>
                                      </p:cBhvr>
                                      <p:tavLst>
                                        <p:tav tm="0">
                                          <p:val>
                                            <p:fltVal val="0"/>
                                          </p:val>
                                        </p:tav>
                                        <p:tav tm="100000">
                                          <p:val>
                                            <p:strVal val="#ppt_h"/>
                                          </p:val>
                                        </p:tav>
                                      </p:tavLst>
                                    </p:anim>
                                    <p:anim calcmode="lin" valueType="num">
                                      <p:cBhvr>
                                        <p:cTn id="89" dur="500" fill="hold"/>
                                        <p:tgtEl>
                                          <p:spTgt spid="6"/>
                                        </p:tgtEl>
                                        <p:attrNameLst>
                                          <p:attrName>ppt_x</p:attrName>
                                        </p:attrNameLst>
                                      </p:cBhvr>
                                      <p:tavLst>
                                        <p:tav tm="0">
                                          <p:val>
                                            <p:fltVal val="0.5"/>
                                          </p:val>
                                        </p:tav>
                                        <p:tav tm="100000">
                                          <p:val>
                                            <p:strVal val="#ppt_x"/>
                                          </p:val>
                                        </p:tav>
                                      </p:tavLst>
                                    </p:anim>
                                    <p:anim calcmode="lin" valueType="num">
                                      <p:cBhvr>
                                        <p:cTn id="90" dur="500" fill="hold"/>
                                        <p:tgtEl>
                                          <p:spTgt spid="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9922" name="Picture 2" descr="IPCCTARfig12-7"/>
          <p:cNvPicPr>
            <a:picLocks noChangeAspect="1" noChangeArrowheads="1"/>
          </p:cNvPicPr>
          <p:nvPr/>
        </p:nvPicPr>
        <p:blipFill>
          <a:blip r:embed="rId3" cstate="print"/>
          <a:srcRect t="33690" b="33690"/>
          <a:stretch>
            <a:fillRect/>
          </a:stretch>
        </p:blipFill>
        <p:spPr bwMode="auto">
          <a:xfrm>
            <a:off x="1447800" y="1524000"/>
            <a:ext cx="5715000" cy="4648200"/>
          </a:xfrm>
          <a:prstGeom prst="rect">
            <a:avLst/>
          </a:prstGeom>
          <a:noFill/>
          <a:ln w="9525">
            <a:noFill/>
            <a:miter lim="800000"/>
            <a:headEnd/>
            <a:tailEnd/>
          </a:ln>
        </p:spPr>
      </p:pic>
      <p:sp>
        <p:nvSpPr>
          <p:cNvPr id="209923" name="Text Box 3"/>
          <p:cNvSpPr txBox="1">
            <a:spLocks noChangeArrowheads="1"/>
          </p:cNvSpPr>
          <p:nvPr/>
        </p:nvSpPr>
        <p:spPr bwMode="auto">
          <a:xfrm>
            <a:off x="3810000" y="6248400"/>
            <a:ext cx="2057400" cy="396875"/>
          </a:xfrm>
          <a:prstGeom prst="rect">
            <a:avLst/>
          </a:prstGeom>
          <a:noFill/>
          <a:ln w="9525">
            <a:noFill/>
            <a:miter lim="800000"/>
            <a:headEnd/>
            <a:tailEnd/>
          </a:ln>
        </p:spPr>
        <p:txBody>
          <a:bodyPr>
            <a:spAutoFit/>
          </a:bodyPr>
          <a:lstStyle/>
          <a:p>
            <a:r>
              <a:rPr lang="en-US">
                <a:solidFill>
                  <a:schemeClr val="bg1"/>
                </a:solidFill>
              </a:rPr>
              <a:t>Fig. 12-7</a:t>
            </a:r>
            <a:endParaRPr lang="en-US" sz="2400">
              <a:solidFill>
                <a:schemeClr val="bg1"/>
              </a:solidFill>
            </a:endParaRPr>
          </a:p>
        </p:txBody>
      </p:sp>
      <p:sp>
        <p:nvSpPr>
          <p:cNvPr id="209924" name="Text Box 4"/>
          <p:cNvSpPr txBox="1">
            <a:spLocks noChangeArrowheads="1"/>
          </p:cNvSpPr>
          <p:nvPr/>
        </p:nvSpPr>
        <p:spPr bwMode="auto">
          <a:xfrm>
            <a:off x="101600" y="609600"/>
            <a:ext cx="6858000" cy="822325"/>
          </a:xfrm>
          <a:prstGeom prst="rect">
            <a:avLst/>
          </a:prstGeom>
          <a:noFill/>
          <a:ln w="9525">
            <a:noFill/>
            <a:miter lim="800000"/>
            <a:headEnd/>
            <a:tailEnd/>
          </a:ln>
        </p:spPr>
        <p:txBody>
          <a:bodyPr>
            <a:spAutoFit/>
          </a:bodyPr>
          <a:lstStyle/>
          <a:p>
            <a:pPr>
              <a:spcBef>
                <a:spcPct val="0"/>
              </a:spcBef>
            </a:pPr>
            <a:r>
              <a:rPr lang="en-US" sz="2400" i="1">
                <a:solidFill>
                  <a:schemeClr val="accent2"/>
                </a:solidFill>
              </a:rPr>
              <a:t>Third Assessment Report of the IPCC</a:t>
            </a:r>
            <a:r>
              <a:rPr lang="en-US" sz="2400">
                <a:solidFill>
                  <a:schemeClr val="accent2"/>
                </a:solidFill>
              </a:rPr>
              <a:t> (2001):</a:t>
            </a:r>
            <a:br>
              <a:rPr lang="en-US" sz="2400">
                <a:solidFill>
                  <a:schemeClr val="accent2"/>
                </a:solidFill>
              </a:rPr>
            </a:br>
            <a:r>
              <a:rPr lang="en-US" sz="2400">
                <a:solidFill>
                  <a:schemeClr val="accent2"/>
                </a:solidFill>
              </a:rPr>
              <a:t>General circulation model results</a:t>
            </a:r>
            <a:endParaRPr lang="en-US" sz="2800" i="1">
              <a:solidFill>
                <a:schemeClr val="accent2"/>
              </a:solidFill>
            </a:endParaRPr>
          </a:p>
        </p:txBody>
      </p:sp>
    </p:spTree>
  </p:cSld>
  <p:clrMapOvr>
    <a:masterClrMapping/>
  </p:clrMapOvr>
  <p:transition/>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0946" name="Text Box 2"/>
          <p:cNvSpPr txBox="1">
            <a:spLocks noChangeArrowheads="1"/>
          </p:cNvSpPr>
          <p:nvPr/>
        </p:nvSpPr>
        <p:spPr bwMode="auto">
          <a:xfrm>
            <a:off x="101600" y="609600"/>
            <a:ext cx="6858000" cy="822325"/>
          </a:xfrm>
          <a:prstGeom prst="rect">
            <a:avLst/>
          </a:prstGeom>
          <a:noFill/>
          <a:ln w="9525">
            <a:noFill/>
            <a:miter lim="800000"/>
            <a:headEnd/>
            <a:tailEnd/>
          </a:ln>
        </p:spPr>
        <p:txBody>
          <a:bodyPr>
            <a:spAutoFit/>
          </a:bodyPr>
          <a:lstStyle/>
          <a:p>
            <a:pPr>
              <a:spcBef>
                <a:spcPct val="0"/>
              </a:spcBef>
            </a:pPr>
            <a:r>
              <a:rPr lang="en-US" sz="2400" i="1">
                <a:solidFill>
                  <a:schemeClr val="accent2"/>
                </a:solidFill>
              </a:rPr>
              <a:t>Third Assessment Report of the IPCC</a:t>
            </a:r>
            <a:r>
              <a:rPr lang="en-US" sz="2400">
                <a:solidFill>
                  <a:schemeClr val="accent2"/>
                </a:solidFill>
              </a:rPr>
              <a:t> (2001):</a:t>
            </a:r>
            <a:br>
              <a:rPr lang="en-US" sz="2400">
                <a:solidFill>
                  <a:schemeClr val="accent2"/>
                </a:solidFill>
              </a:rPr>
            </a:br>
            <a:r>
              <a:rPr lang="en-US" sz="2400">
                <a:solidFill>
                  <a:schemeClr val="accent2"/>
                </a:solidFill>
              </a:rPr>
              <a:t>General circulation model results</a:t>
            </a:r>
            <a:endParaRPr lang="en-US" sz="2800" i="1">
              <a:solidFill>
                <a:schemeClr val="accent2"/>
              </a:solidFill>
            </a:endParaRPr>
          </a:p>
        </p:txBody>
      </p:sp>
      <p:pic>
        <p:nvPicPr>
          <p:cNvPr id="210947" name="Picture 3" descr="IPCCTARfig12-7"/>
          <p:cNvPicPr>
            <a:picLocks noChangeAspect="1" noChangeArrowheads="1"/>
          </p:cNvPicPr>
          <p:nvPr/>
        </p:nvPicPr>
        <p:blipFill>
          <a:blip r:embed="rId3" cstate="print"/>
          <a:srcRect t="67914"/>
          <a:stretch>
            <a:fillRect/>
          </a:stretch>
        </p:blipFill>
        <p:spPr bwMode="auto">
          <a:xfrm>
            <a:off x="1447800" y="1524000"/>
            <a:ext cx="5715000" cy="4572000"/>
          </a:xfrm>
          <a:prstGeom prst="rect">
            <a:avLst/>
          </a:prstGeom>
          <a:noFill/>
          <a:ln w="9525">
            <a:noFill/>
            <a:miter lim="800000"/>
            <a:headEnd/>
            <a:tailEnd/>
          </a:ln>
        </p:spPr>
      </p:pic>
      <p:sp>
        <p:nvSpPr>
          <p:cNvPr id="210948" name="Text Box 4"/>
          <p:cNvSpPr txBox="1">
            <a:spLocks noChangeArrowheads="1"/>
          </p:cNvSpPr>
          <p:nvPr/>
        </p:nvSpPr>
        <p:spPr bwMode="auto">
          <a:xfrm>
            <a:off x="3810000" y="6248400"/>
            <a:ext cx="2057400" cy="396875"/>
          </a:xfrm>
          <a:prstGeom prst="rect">
            <a:avLst/>
          </a:prstGeom>
          <a:noFill/>
          <a:ln w="9525">
            <a:noFill/>
            <a:miter lim="800000"/>
            <a:headEnd/>
            <a:tailEnd/>
          </a:ln>
        </p:spPr>
        <p:txBody>
          <a:bodyPr>
            <a:spAutoFit/>
          </a:bodyPr>
          <a:lstStyle/>
          <a:p>
            <a:r>
              <a:rPr lang="en-US">
                <a:solidFill>
                  <a:schemeClr val="bg1"/>
                </a:solidFill>
              </a:rPr>
              <a:t>Fig. 12-7</a:t>
            </a:r>
            <a:endParaRPr lang="en-US" sz="2400">
              <a:solidFill>
                <a:schemeClr val="bg1"/>
              </a:solidFill>
            </a:endParaRPr>
          </a:p>
        </p:txBody>
      </p:sp>
      <p:grpSp>
        <p:nvGrpSpPr>
          <p:cNvPr id="2" name="Group 5"/>
          <p:cNvGrpSpPr>
            <a:grpSpLocks/>
          </p:cNvGrpSpPr>
          <p:nvPr/>
        </p:nvGrpSpPr>
        <p:grpSpPr bwMode="auto">
          <a:xfrm>
            <a:off x="6477000" y="2311400"/>
            <a:ext cx="2209800" cy="1219200"/>
            <a:chOff x="4080" y="1456"/>
            <a:chExt cx="1392" cy="768"/>
          </a:xfrm>
        </p:grpSpPr>
        <p:sp>
          <p:nvSpPr>
            <p:cNvPr id="210950" name="Oval 6"/>
            <p:cNvSpPr>
              <a:spLocks noChangeArrowheads="1"/>
            </p:cNvSpPr>
            <p:nvPr/>
          </p:nvSpPr>
          <p:spPr bwMode="auto">
            <a:xfrm>
              <a:off x="4080" y="1456"/>
              <a:ext cx="288" cy="768"/>
            </a:xfrm>
            <a:prstGeom prst="ellipse">
              <a:avLst/>
            </a:prstGeom>
            <a:noFill/>
            <a:ln w="38100">
              <a:solidFill>
                <a:schemeClr val="accent2"/>
              </a:solidFill>
              <a:round/>
              <a:headEnd/>
              <a:tailEnd/>
            </a:ln>
          </p:spPr>
          <p:txBody>
            <a:bodyPr anchor="ctr">
              <a:spAutoFit/>
            </a:bodyPr>
            <a:lstStyle/>
            <a:p>
              <a:endParaRPr lang="en-US"/>
            </a:p>
          </p:txBody>
        </p:sp>
        <p:sp>
          <p:nvSpPr>
            <p:cNvPr id="210951" name="Text Box 7"/>
            <p:cNvSpPr txBox="1">
              <a:spLocks noChangeArrowheads="1"/>
            </p:cNvSpPr>
            <p:nvPr/>
          </p:nvSpPr>
          <p:spPr bwMode="auto">
            <a:xfrm>
              <a:off x="4464" y="1632"/>
              <a:ext cx="1008" cy="288"/>
            </a:xfrm>
            <a:prstGeom prst="rect">
              <a:avLst/>
            </a:prstGeom>
            <a:noFill/>
            <a:ln w="9525">
              <a:noFill/>
              <a:miter lim="800000"/>
              <a:headEnd/>
              <a:tailEnd/>
            </a:ln>
          </p:spPr>
          <p:txBody>
            <a:bodyPr>
              <a:spAutoFit/>
            </a:bodyPr>
            <a:lstStyle/>
            <a:p>
              <a:r>
                <a:rPr lang="en-US" sz="2400" b="1">
                  <a:solidFill>
                    <a:schemeClr val="accent2"/>
                  </a:solidFill>
                </a:rPr>
                <a:t>Pinatubo</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Text Box 2"/>
          <p:cNvSpPr txBox="1">
            <a:spLocks noChangeArrowheads="1"/>
          </p:cNvSpPr>
          <p:nvPr/>
        </p:nvSpPr>
        <p:spPr bwMode="auto">
          <a:xfrm>
            <a:off x="304800" y="5875338"/>
            <a:ext cx="8610600" cy="336550"/>
          </a:xfrm>
          <a:prstGeom prst="rect">
            <a:avLst/>
          </a:prstGeom>
          <a:noFill/>
          <a:ln w="38100">
            <a:noFill/>
            <a:miter lim="800000"/>
            <a:headEnd/>
            <a:tailEnd type="none" w="lg" len="lg"/>
          </a:ln>
        </p:spPr>
        <p:txBody>
          <a:bodyPr>
            <a:spAutoFit/>
          </a:bodyPr>
          <a:lstStyle/>
          <a:p>
            <a:r>
              <a:rPr lang="en-US" sz="1600"/>
              <a:t>IPCC AR4 Simulations  (from 13 different climate models from around the world)</a:t>
            </a:r>
          </a:p>
        </p:txBody>
      </p:sp>
      <p:pic>
        <p:nvPicPr>
          <p:cNvPr id="211971" name="Picture 3"/>
          <p:cNvPicPr>
            <a:picLocks noChangeAspect="1" noChangeArrowheads="1"/>
          </p:cNvPicPr>
          <p:nvPr/>
        </p:nvPicPr>
        <p:blipFill>
          <a:blip r:embed="rId3" cstate="print"/>
          <a:srcRect t="52121"/>
          <a:stretch>
            <a:fillRect/>
          </a:stretch>
        </p:blipFill>
        <p:spPr bwMode="auto">
          <a:xfrm>
            <a:off x="381000" y="633413"/>
            <a:ext cx="8305800" cy="5249862"/>
          </a:xfrm>
          <a:prstGeom prst="rect">
            <a:avLst/>
          </a:prstGeom>
          <a:noFill/>
          <a:ln w="38100">
            <a:noFill/>
            <a:miter lim="800000"/>
            <a:headEnd/>
            <a:tailEnd type="none" w="lg" len="lg"/>
          </a:ln>
        </p:spPr>
      </p:pic>
      <p:pic>
        <p:nvPicPr>
          <p:cNvPr id="211972" name="Picture 4"/>
          <p:cNvPicPr>
            <a:picLocks noChangeAspect="1" noChangeArrowheads="1"/>
          </p:cNvPicPr>
          <p:nvPr/>
        </p:nvPicPr>
        <p:blipFill>
          <a:blip r:embed="rId3" cstate="print"/>
          <a:srcRect b="94440"/>
          <a:stretch>
            <a:fillRect/>
          </a:stretch>
        </p:blipFill>
        <p:spPr bwMode="auto">
          <a:xfrm>
            <a:off x="381000" y="228600"/>
            <a:ext cx="8305800" cy="609600"/>
          </a:xfrm>
          <a:prstGeom prst="rect">
            <a:avLst/>
          </a:prstGeom>
          <a:noFill/>
          <a:ln w="38100">
            <a:noFill/>
            <a:miter lim="800000"/>
            <a:headEnd/>
            <a:tailEnd type="none" w="lg" len="lg"/>
          </a:ln>
        </p:spPr>
      </p:pic>
    </p:spTree>
  </p:cSld>
  <p:clrMapOvr>
    <a:masterClrMapping/>
  </p:clrMapOvr>
  <p:transition/>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4" name="Picture 2"/>
          <p:cNvPicPr>
            <a:picLocks noChangeAspect="1" noChangeArrowheads="1"/>
          </p:cNvPicPr>
          <p:nvPr/>
        </p:nvPicPr>
        <p:blipFill>
          <a:blip r:embed="rId3" cstate="print"/>
          <a:srcRect b="48573"/>
          <a:stretch>
            <a:fillRect/>
          </a:stretch>
        </p:blipFill>
        <p:spPr bwMode="auto">
          <a:xfrm>
            <a:off x="381000" y="228600"/>
            <a:ext cx="8305800" cy="5638800"/>
          </a:xfrm>
          <a:prstGeom prst="rect">
            <a:avLst/>
          </a:prstGeom>
          <a:noFill/>
          <a:ln w="38100">
            <a:noFill/>
            <a:miter lim="800000"/>
            <a:headEnd/>
            <a:tailEnd type="none" w="lg" len="lg"/>
          </a:ln>
        </p:spPr>
      </p:pic>
      <p:sp>
        <p:nvSpPr>
          <p:cNvPr id="212995" name="Text Box 3"/>
          <p:cNvSpPr txBox="1">
            <a:spLocks noChangeArrowheads="1"/>
          </p:cNvSpPr>
          <p:nvPr/>
        </p:nvSpPr>
        <p:spPr bwMode="auto">
          <a:xfrm>
            <a:off x="304800" y="5875338"/>
            <a:ext cx="8610600" cy="336550"/>
          </a:xfrm>
          <a:prstGeom prst="rect">
            <a:avLst/>
          </a:prstGeom>
          <a:noFill/>
          <a:ln w="38100">
            <a:noFill/>
            <a:miter lim="800000"/>
            <a:headEnd/>
            <a:tailEnd type="none" w="lg" len="lg"/>
          </a:ln>
        </p:spPr>
        <p:txBody>
          <a:bodyPr>
            <a:spAutoFit/>
          </a:bodyPr>
          <a:lstStyle/>
          <a:p>
            <a:r>
              <a:rPr lang="en-US" sz="1600"/>
              <a:t>IPCC AR4 Simulations  (from 13 different climate models from around the world)</a:t>
            </a:r>
          </a:p>
        </p:txBody>
      </p:sp>
    </p:spTree>
  </p:cSld>
  <p:clrMapOvr>
    <a:masterClrMapping/>
  </p:clrMapOvr>
  <p:transition/>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6305490"/>
            <a:ext cx="5867400" cy="400110"/>
          </a:xfrm>
          <a:prstGeom prst="rect">
            <a:avLst/>
          </a:prstGeom>
          <a:noFill/>
        </p:spPr>
        <p:txBody>
          <a:bodyPr wrap="square" rtlCol="0">
            <a:spAutoFit/>
          </a:bodyPr>
          <a:lstStyle/>
          <a:p>
            <a:pPr algn="ctr"/>
            <a:r>
              <a:rPr lang="en-US" sz="2000" dirty="0" smtClean="0">
                <a:solidFill>
                  <a:srgbClr val="FFFF00"/>
                </a:solidFill>
              </a:rPr>
              <a:t>IPCC AR5 WGI, Fig. TS.9</a:t>
            </a:r>
            <a:endParaRPr lang="en-US" sz="2000" dirty="0">
              <a:solidFill>
                <a:srgbClr val="FFFF00"/>
              </a:solidFill>
            </a:endParaRPr>
          </a:p>
        </p:txBody>
      </p:sp>
      <p:pic>
        <p:nvPicPr>
          <p:cNvPr id="1588226" name="Picture 2"/>
          <p:cNvPicPr>
            <a:picLocks noChangeAspect="1" noChangeArrowheads="1"/>
          </p:cNvPicPr>
          <p:nvPr/>
        </p:nvPicPr>
        <p:blipFill>
          <a:blip r:embed="rId3" cstate="print"/>
          <a:srcRect t="50145"/>
          <a:stretch>
            <a:fillRect/>
          </a:stretch>
        </p:blipFill>
        <p:spPr bwMode="auto">
          <a:xfrm>
            <a:off x="990600" y="304800"/>
            <a:ext cx="7132320" cy="5723467"/>
          </a:xfrm>
          <a:prstGeom prst="rect">
            <a:avLst/>
          </a:prstGeom>
          <a:noFill/>
          <a:ln w="9525">
            <a:noFill/>
            <a:miter lim="800000"/>
            <a:headEnd/>
            <a:tailEnd/>
          </a:ln>
        </p:spPr>
      </p:pic>
      <p:sp>
        <p:nvSpPr>
          <p:cNvPr id="4" name="Rectangle 3"/>
          <p:cNvSpPr/>
          <p:nvPr/>
        </p:nvSpPr>
        <p:spPr bwMode="auto">
          <a:xfrm>
            <a:off x="2286000" y="533400"/>
            <a:ext cx="4038600" cy="2538666"/>
          </a:xfrm>
          <a:prstGeom prst="rect">
            <a:avLst/>
          </a:prstGeom>
          <a:solidFill>
            <a:schemeClr val="bg1"/>
          </a:solidFill>
          <a:ln w="38100" cap="flat" cmpd="sng" algn="ctr">
            <a:noFill/>
            <a:prstDash val="solid"/>
            <a:round/>
            <a:headEnd type="none" w="med" len="med"/>
            <a:tailEnd type="stealth"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pic>
        <p:nvPicPr>
          <p:cNvPr id="1604610" name="Picture 2"/>
          <p:cNvPicPr>
            <a:picLocks noChangeAspect="1" noChangeArrowheads="1"/>
          </p:cNvPicPr>
          <p:nvPr/>
        </p:nvPicPr>
        <p:blipFill>
          <a:blip r:embed="rId4" cstate="print"/>
          <a:srcRect/>
          <a:stretch>
            <a:fillRect/>
          </a:stretch>
        </p:blipFill>
        <p:spPr bwMode="auto">
          <a:xfrm>
            <a:off x="2253342" y="547914"/>
            <a:ext cx="2133600" cy="87497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6305490"/>
            <a:ext cx="5867400" cy="400110"/>
          </a:xfrm>
          <a:prstGeom prst="rect">
            <a:avLst/>
          </a:prstGeom>
          <a:noFill/>
        </p:spPr>
        <p:txBody>
          <a:bodyPr wrap="square" rtlCol="0">
            <a:spAutoFit/>
          </a:bodyPr>
          <a:lstStyle/>
          <a:p>
            <a:pPr algn="ctr"/>
            <a:r>
              <a:rPr lang="en-US" sz="2000" dirty="0" smtClean="0">
                <a:solidFill>
                  <a:srgbClr val="FFFF00"/>
                </a:solidFill>
              </a:rPr>
              <a:t>IPCC AR5 WGI, Fig. TS.9</a:t>
            </a:r>
            <a:endParaRPr lang="en-US" sz="2000" dirty="0">
              <a:solidFill>
                <a:srgbClr val="FFFF00"/>
              </a:solidFill>
            </a:endParaRPr>
          </a:p>
        </p:txBody>
      </p:sp>
      <p:pic>
        <p:nvPicPr>
          <p:cNvPr id="1588226" name="Picture 2"/>
          <p:cNvPicPr>
            <a:picLocks noChangeAspect="1" noChangeArrowheads="1"/>
          </p:cNvPicPr>
          <p:nvPr/>
        </p:nvPicPr>
        <p:blipFill>
          <a:blip r:embed="rId3" cstate="print"/>
          <a:srcRect t="664" b="49555"/>
          <a:stretch>
            <a:fillRect/>
          </a:stretch>
        </p:blipFill>
        <p:spPr bwMode="auto">
          <a:xfrm>
            <a:off x="990600" y="304800"/>
            <a:ext cx="7132320"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6305490"/>
            <a:ext cx="5867400" cy="400110"/>
          </a:xfrm>
          <a:prstGeom prst="rect">
            <a:avLst/>
          </a:prstGeom>
          <a:noFill/>
        </p:spPr>
        <p:txBody>
          <a:bodyPr wrap="square" rtlCol="0">
            <a:spAutoFit/>
          </a:bodyPr>
          <a:lstStyle/>
          <a:p>
            <a:pPr algn="ctr"/>
            <a:r>
              <a:rPr lang="en-US" sz="2000" dirty="0" smtClean="0">
                <a:solidFill>
                  <a:srgbClr val="FFFF00"/>
                </a:solidFill>
              </a:rPr>
              <a:t>IPCC AR5 WGI, Fig. TS.9</a:t>
            </a:r>
            <a:endParaRPr lang="en-US" sz="2000" dirty="0">
              <a:solidFill>
                <a:srgbClr val="FFFF00"/>
              </a:solidFill>
            </a:endParaRPr>
          </a:p>
        </p:txBody>
      </p:sp>
      <p:pic>
        <p:nvPicPr>
          <p:cNvPr id="1588226" name="Picture 2"/>
          <p:cNvPicPr>
            <a:picLocks noChangeAspect="1" noChangeArrowheads="1"/>
          </p:cNvPicPr>
          <p:nvPr/>
        </p:nvPicPr>
        <p:blipFill>
          <a:blip r:embed="rId3" cstate="print"/>
          <a:srcRect t="664" b="49555"/>
          <a:stretch>
            <a:fillRect/>
          </a:stretch>
        </p:blipFill>
        <p:spPr bwMode="auto">
          <a:xfrm>
            <a:off x="990600" y="304800"/>
            <a:ext cx="7132320" cy="5715000"/>
          </a:xfrm>
          <a:prstGeom prst="rect">
            <a:avLst/>
          </a:prstGeom>
          <a:noFill/>
          <a:ln w="9525">
            <a:noFill/>
            <a:miter lim="800000"/>
            <a:headEnd/>
            <a:tailEnd/>
          </a:ln>
        </p:spPr>
      </p:pic>
      <p:sp>
        <p:nvSpPr>
          <p:cNvPr id="4" name="TextBox 3"/>
          <p:cNvSpPr txBox="1"/>
          <p:nvPr/>
        </p:nvSpPr>
        <p:spPr>
          <a:xfrm>
            <a:off x="2743200" y="1676400"/>
            <a:ext cx="4114800" cy="400110"/>
          </a:xfrm>
          <a:prstGeom prst="rect">
            <a:avLst/>
          </a:prstGeom>
          <a:noFill/>
        </p:spPr>
        <p:txBody>
          <a:bodyPr wrap="square" rtlCol="0">
            <a:spAutoFit/>
          </a:bodyPr>
          <a:lstStyle/>
          <a:p>
            <a:r>
              <a:rPr lang="en-US" b="1" dirty="0" smtClean="0">
                <a:solidFill>
                  <a:srgbClr val="FF0000"/>
                </a:solidFill>
              </a:rPr>
              <a:t>What about the last decade?</a:t>
            </a:r>
            <a:endParaRPr lang="en-US" b="1" dirty="0">
              <a:solidFill>
                <a:srgbClr val="FF0000"/>
              </a:solidFill>
            </a:endParaRPr>
          </a:p>
        </p:txBody>
      </p:sp>
      <p:sp>
        <p:nvSpPr>
          <p:cNvPr id="5" name="Oval 4"/>
          <p:cNvSpPr/>
          <p:nvPr/>
        </p:nvSpPr>
        <p:spPr bwMode="auto">
          <a:xfrm>
            <a:off x="7315200" y="2057400"/>
            <a:ext cx="838200" cy="7620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spTree>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6609" name="Picture 1"/>
          <p:cNvPicPr>
            <a:picLocks noChangeAspect="1" noChangeArrowheads="1"/>
          </p:cNvPicPr>
          <p:nvPr/>
        </p:nvPicPr>
        <p:blipFill>
          <a:blip r:embed="rId3" cstate="print"/>
          <a:srcRect/>
          <a:stretch>
            <a:fillRect/>
          </a:stretch>
        </p:blipFill>
        <p:spPr bwMode="auto">
          <a:xfrm>
            <a:off x="0" y="0"/>
            <a:ext cx="9144000" cy="6553199"/>
          </a:xfrm>
          <a:prstGeom prst="rect">
            <a:avLst/>
          </a:prstGeom>
          <a:noFill/>
          <a:ln w="9525">
            <a:noFill/>
            <a:miter lim="800000"/>
            <a:headEnd/>
            <a:tailEnd/>
          </a:ln>
        </p:spPr>
      </p:pic>
      <p:sp>
        <p:nvSpPr>
          <p:cNvPr id="12291" name="Text Box 3"/>
          <p:cNvSpPr txBox="1">
            <a:spLocks noChangeArrowheads="1"/>
          </p:cNvSpPr>
          <p:nvPr/>
        </p:nvSpPr>
        <p:spPr bwMode="auto">
          <a:xfrm>
            <a:off x="1752600" y="6583363"/>
            <a:ext cx="4800600" cy="274637"/>
          </a:xfrm>
          <a:prstGeom prst="rect">
            <a:avLst/>
          </a:prstGeom>
          <a:noFill/>
          <a:ln w="9525">
            <a:noFill/>
            <a:miter lim="800000"/>
            <a:headEnd/>
            <a:tailEnd/>
          </a:ln>
        </p:spPr>
        <p:txBody>
          <a:bodyPr>
            <a:spAutoFit/>
          </a:bodyPr>
          <a:lstStyle/>
          <a:p>
            <a:pPr>
              <a:spcBef>
                <a:spcPct val="50000"/>
              </a:spcBef>
            </a:pPr>
            <a:r>
              <a:rPr lang="en-US" sz="1200" b="1" dirty="0" smtClean="0">
                <a:solidFill>
                  <a:srgbClr val="FFFF00"/>
                </a:solidFill>
              </a:rPr>
              <a:t>http://data.giss.nasa.gov/gistemp/graphs_v3/Fig.A2.pdf</a:t>
            </a:r>
            <a:endParaRPr lang="en-US" sz="1200" b="1" dirty="0">
              <a:solidFill>
                <a:srgbClr val="FFFF00"/>
              </a:solidFill>
            </a:endParaRPr>
          </a:p>
        </p:txBody>
      </p:sp>
    </p:spTree>
  </p:cSld>
  <p:clrMapOvr>
    <a:masterClrMapping/>
  </p:clrMapOvr>
  <p:transition/>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8562" name="Picture 2"/>
          <p:cNvPicPr>
            <a:picLocks noChangeAspect="1" noChangeArrowheads="1"/>
          </p:cNvPicPr>
          <p:nvPr/>
        </p:nvPicPr>
        <p:blipFill>
          <a:blip r:embed="rId3" cstate="print"/>
          <a:srcRect b="782"/>
          <a:stretch>
            <a:fillRect/>
          </a:stretch>
        </p:blipFill>
        <p:spPr bwMode="auto">
          <a:xfrm>
            <a:off x="152400" y="1219200"/>
            <a:ext cx="8877300" cy="3276146"/>
          </a:xfrm>
          <a:prstGeom prst="rect">
            <a:avLst/>
          </a:prstGeom>
          <a:noFill/>
          <a:ln w="9525">
            <a:noFill/>
            <a:miter lim="800000"/>
            <a:headEnd/>
            <a:tailEnd/>
          </a:ln>
        </p:spPr>
      </p:pic>
      <p:sp>
        <p:nvSpPr>
          <p:cNvPr id="3" name="TextBox 2"/>
          <p:cNvSpPr txBox="1"/>
          <p:nvPr/>
        </p:nvSpPr>
        <p:spPr>
          <a:xfrm>
            <a:off x="990600" y="4724400"/>
            <a:ext cx="7086600" cy="830997"/>
          </a:xfrm>
          <a:prstGeom prst="rect">
            <a:avLst/>
          </a:prstGeom>
          <a:noFill/>
        </p:spPr>
        <p:txBody>
          <a:bodyPr wrap="square" rtlCol="0">
            <a:spAutoFit/>
          </a:bodyPr>
          <a:lstStyle/>
          <a:p>
            <a:r>
              <a:rPr lang="en-US" dirty="0" smtClean="0"/>
              <a:t>There have been more La </a:t>
            </a:r>
            <a:r>
              <a:rPr lang="en-US" dirty="0" err="1" smtClean="0"/>
              <a:t>Niñas</a:t>
            </a:r>
            <a:r>
              <a:rPr lang="en-US" dirty="0" smtClean="0"/>
              <a:t> recently, but the upward trend has not disappeared.</a:t>
            </a:r>
            <a:endParaRPr lang="en-US" dirty="0"/>
          </a:p>
        </p:txBody>
      </p:sp>
      <p:sp>
        <p:nvSpPr>
          <p:cNvPr id="4" name="TextBox 3"/>
          <p:cNvSpPr txBox="1"/>
          <p:nvPr/>
        </p:nvSpPr>
        <p:spPr>
          <a:xfrm>
            <a:off x="2133600" y="6324600"/>
            <a:ext cx="3886200" cy="461665"/>
          </a:xfrm>
          <a:prstGeom prst="rect">
            <a:avLst/>
          </a:prstGeom>
          <a:noFill/>
        </p:spPr>
        <p:txBody>
          <a:bodyPr wrap="square" rtlCol="0">
            <a:spAutoFit/>
          </a:bodyPr>
          <a:lstStyle/>
          <a:p>
            <a:r>
              <a:rPr lang="en-US" sz="1200" dirty="0" smtClean="0">
                <a:solidFill>
                  <a:srgbClr val="FFFF00"/>
                </a:solidFill>
              </a:rPr>
              <a:t>http://www.giss.nasa.gov/research/news/20150116/graph_gis_2014_lrg.pdf</a:t>
            </a:r>
            <a:endParaRPr lang="en-US" sz="1200" dirty="0">
              <a:solidFill>
                <a:srgbClr val="FFFF00"/>
              </a:solidFill>
            </a:endParaRPr>
          </a:p>
        </p:txBody>
      </p:sp>
    </p:spTree>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1538"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4"/>
          <p:cNvGraphicFramePr>
            <a:graphicFrameLocks noChangeAspect="1"/>
          </p:cNvGraphicFramePr>
          <p:nvPr>
            <p:extLst>
              <p:ext uri="{D42A27DB-BD31-4B8C-83A1-F6EECF244321}">
                <p14:modId xmlns:p14="http://schemas.microsoft.com/office/powerpoint/2010/main" xmlns="" val="3081903288"/>
              </p:ext>
            </p:extLst>
          </p:nvPr>
        </p:nvGraphicFramePr>
        <p:xfrm>
          <a:off x="452438" y="1817688"/>
          <a:ext cx="8294687" cy="5030787"/>
        </p:xfrm>
        <a:graphic>
          <a:graphicData uri="http://schemas.openxmlformats.org/presentationml/2006/ole">
            <p:oleObj spid="_x0000_s4136" name="Document" r:id="rId4" imgW="7826040" imgH="4754160" progId="Word.Document.8">
              <p:embed/>
            </p:oleObj>
          </a:graphicData>
        </a:graphic>
      </p:graphicFrame>
      <p:sp>
        <p:nvSpPr>
          <p:cNvPr id="4099" name="Text Box 5"/>
          <p:cNvSpPr txBox="1">
            <a:spLocks noChangeArrowheads="1"/>
          </p:cNvSpPr>
          <p:nvPr/>
        </p:nvSpPr>
        <p:spPr bwMode="auto">
          <a:xfrm>
            <a:off x="1371600" y="685800"/>
            <a:ext cx="4419600" cy="822325"/>
          </a:xfrm>
          <a:prstGeom prst="rect">
            <a:avLst/>
          </a:prstGeom>
          <a:noFill/>
          <a:ln w="9525">
            <a:noFill/>
            <a:miter lim="800000"/>
            <a:headEnd/>
            <a:tailEnd/>
          </a:ln>
        </p:spPr>
        <p:txBody>
          <a:bodyPr>
            <a:spAutoFit/>
          </a:bodyPr>
          <a:lstStyle/>
          <a:p>
            <a:pPr>
              <a:spcBef>
                <a:spcPct val="0"/>
              </a:spcBef>
            </a:pPr>
            <a:r>
              <a:rPr lang="en-US" sz="2400" b="1">
                <a:solidFill>
                  <a:srgbClr val="67008C"/>
                </a:solidFill>
              </a:rPr>
              <a:t>Major volcanic eruptions</a:t>
            </a:r>
          </a:p>
          <a:p>
            <a:pPr>
              <a:spcBef>
                <a:spcPct val="0"/>
              </a:spcBef>
            </a:pPr>
            <a:r>
              <a:rPr lang="en-US" sz="2400" b="1">
                <a:solidFill>
                  <a:srgbClr val="67008C"/>
                </a:solidFill>
              </a:rPr>
              <a:t>of the past 250 years</a:t>
            </a:r>
            <a:endParaRPr lang="en-US" sz="2400" b="1"/>
          </a:p>
        </p:txBody>
      </p:sp>
      <p:sp>
        <p:nvSpPr>
          <p:cNvPr id="2" name="TextBox 1"/>
          <p:cNvSpPr txBox="1"/>
          <p:nvPr/>
        </p:nvSpPr>
        <p:spPr>
          <a:xfrm>
            <a:off x="7620000" y="1199810"/>
            <a:ext cx="1345850" cy="584776"/>
          </a:xfrm>
          <a:prstGeom prst="rect">
            <a:avLst/>
          </a:prstGeom>
          <a:solidFill>
            <a:srgbClr val="99CCFF"/>
          </a:solidFill>
          <a:ln w="28575" cmpd="sng">
            <a:solidFill>
              <a:schemeClr val="tx1"/>
            </a:solidFill>
          </a:ln>
        </p:spPr>
        <p:txBody>
          <a:bodyPr wrap="square" rtlCol="0">
            <a:spAutoFit/>
          </a:bodyPr>
          <a:lstStyle/>
          <a:p>
            <a:r>
              <a:rPr lang="en-US" sz="1600" dirty="0" smtClean="0"/>
              <a:t>[</a:t>
            </a:r>
            <a:r>
              <a:rPr lang="en-US" sz="1600" dirty="0" err="1" smtClean="0"/>
              <a:t>Tg</a:t>
            </a:r>
            <a:r>
              <a:rPr lang="en-US" sz="1600" dirty="0" smtClean="0"/>
              <a:t> </a:t>
            </a:r>
            <a:r>
              <a:rPr lang="en-US" sz="1600" dirty="0"/>
              <a:t>sulfate aerosol </a:t>
            </a:r>
            <a:r>
              <a:rPr lang="en-US" sz="1600" dirty="0" smtClean="0"/>
              <a:t>]</a:t>
            </a:r>
            <a:endParaRPr lang="en-US" sz="1600" dirty="0"/>
          </a:p>
        </p:txBody>
      </p:sp>
    </p:spTree>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762000"/>
            <a:ext cx="5791200" cy="707886"/>
          </a:xfrm>
          <a:prstGeom prst="rect">
            <a:avLst/>
          </a:prstGeom>
          <a:noFill/>
        </p:spPr>
        <p:txBody>
          <a:bodyPr wrap="square" rtlCol="0">
            <a:spAutoFit/>
          </a:bodyPr>
          <a:lstStyle/>
          <a:p>
            <a:r>
              <a:rPr lang="en-US" b="1" dirty="0" smtClean="0"/>
              <a:t>What other climate forcings may have also been important during the last decade?</a:t>
            </a:r>
            <a:endParaRPr lang="en-US" b="1" dirty="0"/>
          </a:p>
        </p:txBody>
      </p:sp>
      <p:sp>
        <p:nvSpPr>
          <p:cNvPr id="3" name="TextBox 2"/>
          <p:cNvSpPr txBox="1"/>
          <p:nvPr/>
        </p:nvSpPr>
        <p:spPr>
          <a:xfrm>
            <a:off x="762000" y="2209800"/>
            <a:ext cx="7696200" cy="3631763"/>
          </a:xfrm>
          <a:prstGeom prst="rect">
            <a:avLst/>
          </a:prstGeom>
          <a:noFill/>
        </p:spPr>
        <p:txBody>
          <a:bodyPr wrap="square" rtlCol="0">
            <a:spAutoFit/>
          </a:bodyPr>
          <a:lstStyle/>
          <a:p>
            <a:pPr marL="457200" indent="-457200" algn="l">
              <a:buFont typeface="+mj-lt"/>
              <a:buAutoNum type="arabicPeriod"/>
            </a:pPr>
            <a:r>
              <a:rPr lang="en-US" b="1" dirty="0" smtClean="0">
                <a:solidFill>
                  <a:schemeClr val="accent6"/>
                </a:solidFill>
              </a:rPr>
              <a:t>La Niña dominated</a:t>
            </a:r>
          </a:p>
          <a:p>
            <a:pPr marL="457200" indent="-457200" algn="l">
              <a:buFont typeface="+mj-lt"/>
              <a:buAutoNum type="arabicPeriod"/>
            </a:pPr>
            <a:r>
              <a:rPr lang="en-US" b="1" dirty="0" smtClean="0">
                <a:solidFill>
                  <a:schemeClr val="accent6"/>
                </a:solidFill>
              </a:rPr>
              <a:t>Extended solar minimum</a:t>
            </a:r>
          </a:p>
          <a:p>
            <a:pPr marL="457200" indent="-457200" algn="l">
              <a:buFont typeface="+mj-lt"/>
              <a:buAutoNum type="arabicPeriod"/>
            </a:pPr>
            <a:r>
              <a:rPr lang="en-US" b="1" dirty="0" smtClean="0">
                <a:solidFill>
                  <a:schemeClr val="accent6"/>
                </a:solidFill>
              </a:rPr>
              <a:t>Increased tropospheric pollution from China and India not important (sulfate cooling balanced by soot warming)</a:t>
            </a:r>
          </a:p>
          <a:p>
            <a:pPr marL="457200" indent="-457200" algn="l">
              <a:buFont typeface="+mj-lt"/>
              <a:buAutoNum type="arabicPeriod"/>
            </a:pPr>
            <a:r>
              <a:rPr lang="en-US" b="1" dirty="0" smtClean="0">
                <a:solidFill>
                  <a:schemeClr val="accent6"/>
                </a:solidFill>
              </a:rPr>
              <a:t>Random ocean-atmosphere interactions, resulting in more energy stored temporarily in deeper ocean</a:t>
            </a:r>
          </a:p>
          <a:p>
            <a:pPr marL="457200" indent="-457200" algn="l">
              <a:buFont typeface="+mj-lt"/>
              <a:buAutoNum type="arabicPeriod"/>
            </a:pPr>
            <a:r>
              <a:rPr lang="en-US" b="1" dirty="0" smtClean="0">
                <a:solidFill>
                  <a:schemeClr val="accent6"/>
                </a:solidFill>
              </a:rPr>
              <a:t>Missed warming in Arctic due to lack of surface observations (</a:t>
            </a:r>
            <a:r>
              <a:rPr lang="en-US" b="1" dirty="0" err="1" smtClean="0">
                <a:solidFill>
                  <a:schemeClr val="accent6"/>
                </a:solidFill>
              </a:rPr>
              <a:t>Cowtan</a:t>
            </a:r>
            <a:r>
              <a:rPr lang="en-US" b="1" dirty="0" smtClean="0">
                <a:solidFill>
                  <a:schemeClr val="accent6"/>
                </a:solidFill>
              </a:rPr>
              <a:t> and Way, </a:t>
            </a:r>
            <a:r>
              <a:rPr lang="en-US" b="1" i="1" dirty="0" smtClean="0">
                <a:solidFill>
                  <a:schemeClr val="accent6"/>
                </a:solidFill>
              </a:rPr>
              <a:t>PNAS</a:t>
            </a:r>
            <a:r>
              <a:rPr lang="en-US" b="1" dirty="0" smtClean="0">
                <a:solidFill>
                  <a:schemeClr val="accent6"/>
                </a:solidFill>
              </a:rPr>
              <a:t>, 2014)</a:t>
            </a:r>
          </a:p>
          <a:p>
            <a:pPr marL="457200" indent="-457200" algn="l">
              <a:buFont typeface="+mj-lt"/>
              <a:buAutoNum type="arabicPeriod"/>
            </a:pPr>
            <a:r>
              <a:rPr lang="en-US" b="1" dirty="0" smtClean="0">
                <a:solidFill>
                  <a:schemeClr val="accent6"/>
                </a:solidFill>
              </a:rPr>
              <a:t>Series of small volcanic eruptions </a:t>
            </a:r>
          </a:p>
        </p:txBody>
      </p:sp>
    </p:spTree>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02" name="Picture 2" descr="http://www.realclimate.org/images//Cowtan.png"/>
          <p:cNvPicPr>
            <a:picLocks noChangeAspect="1" noChangeArrowheads="1"/>
          </p:cNvPicPr>
          <p:nvPr/>
        </p:nvPicPr>
        <p:blipFill>
          <a:blip r:embed="rId3" cstate="print"/>
          <a:srcRect/>
          <a:stretch>
            <a:fillRect/>
          </a:stretch>
        </p:blipFill>
        <p:spPr bwMode="auto">
          <a:xfrm>
            <a:off x="-1" y="0"/>
            <a:ext cx="8237393" cy="6172200"/>
          </a:xfrm>
          <a:prstGeom prst="rect">
            <a:avLst/>
          </a:prstGeom>
          <a:solidFill>
            <a:srgbClr val="FFFFFF"/>
          </a:solidFill>
        </p:spPr>
      </p:pic>
      <p:sp>
        <p:nvSpPr>
          <p:cNvPr id="3" name="TextBox 2"/>
          <p:cNvSpPr txBox="1"/>
          <p:nvPr/>
        </p:nvSpPr>
        <p:spPr>
          <a:xfrm>
            <a:off x="1828800" y="6324600"/>
            <a:ext cx="4876800" cy="461665"/>
          </a:xfrm>
          <a:prstGeom prst="rect">
            <a:avLst/>
          </a:prstGeom>
          <a:noFill/>
        </p:spPr>
        <p:txBody>
          <a:bodyPr wrap="square" rtlCol="0">
            <a:spAutoFit/>
          </a:bodyPr>
          <a:lstStyle/>
          <a:p>
            <a:r>
              <a:rPr lang="en-US" sz="1200" dirty="0" smtClean="0">
                <a:solidFill>
                  <a:srgbClr val="FFFF00"/>
                </a:solidFill>
              </a:rPr>
              <a:t>http://www.realclimate.org/index.php/archives/2013/11/global-warming-since-1997-underestimated-by-half/</a:t>
            </a:r>
            <a:endParaRPr lang="en-US" sz="1200" dirty="0">
              <a:solidFill>
                <a:srgbClr val="FFFF00"/>
              </a:solidFill>
            </a:endParaRPr>
          </a:p>
        </p:txBody>
      </p:sp>
      <p:sp>
        <p:nvSpPr>
          <p:cNvPr id="4" name="TextBox 3"/>
          <p:cNvSpPr txBox="1"/>
          <p:nvPr/>
        </p:nvSpPr>
        <p:spPr>
          <a:xfrm>
            <a:off x="7086600" y="2515612"/>
            <a:ext cx="2057400" cy="3046988"/>
          </a:xfrm>
          <a:prstGeom prst="rect">
            <a:avLst/>
          </a:prstGeom>
          <a:solidFill>
            <a:srgbClr val="99CCFF"/>
          </a:solidFill>
        </p:spPr>
        <p:txBody>
          <a:bodyPr wrap="square" rtlCol="0">
            <a:spAutoFit/>
          </a:bodyPr>
          <a:lstStyle/>
          <a:p>
            <a:r>
              <a:rPr lang="en-US" sz="1600" dirty="0" smtClean="0"/>
              <a:t>The corrected data (bold lines) are shown in the graph compared to the uncorrected ones (thin lines). The temperatures of the last three years have become a little warmer, the year 1998 a little cooler</a:t>
            </a:r>
            <a:endParaRPr lang="en-US" sz="1600" dirty="0"/>
          </a:p>
        </p:txBody>
      </p:sp>
    </p:spTree>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99042" name="Picture 2" descr="http://www.scilogs.de/klimalounge/files/Cowtan2.jpg"/>
          <p:cNvPicPr>
            <a:picLocks noChangeAspect="1" noChangeArrowheads="1"/>
          </p:cNvPicPr>
          <p:nvPr/>
        </p:nvPicPr>
        <p:blipFill>
          <a:blip r:embed="rId3" cstate="print"/>
          <a:srcRect/>
          <a:stretch>
            <a:fillRect/>
          </a:stretch>
        </p:blipFill>
        <p:spPr bwMode="auto">
          <a:xfrm>
            <a:off x="457200" y="0"/>
            <a:ext cx="8143875" cy="5695950"/>
          </a:xfrm>
          <a:prstGeom prst="rect">
            <a:avLst/>
          </a:prstGeom>
          <a:noFill/>
        </p:spPr>
      </p:pic>
      <p:sp>
        <p:nvSpPr>
          <p:cNvPr id="3" name="TextBox 2"/>
          <p:cNvSpPr txBox="1"/>
          <p:nvPr/>
        </p:nvSpPr>
        <p:spPr>
          <a:xfrm>
            <a:off x="1981200" y="6334780"/>
            <a:ext cx="4038600" cy="523220"/>
          </a:xfrm>
          <a:prstGeom prst="rect">
            <a:avLst/>
          </a:prstGeom>
          <a:noFill/>
        </p:spPr>
        <p:txBody>
          <a:bodyPr wrap="square" rtlCol="0">
            <a:spAutoFit/>
          </a:bodyPr>
          <a:lstStyle/>
          <a:p>
            <a:r>
              <a:rPr lang="en-US" sz="1400" dirty="0" smtClean="0">
                <a:solidFill>
                  <a:srgbClr val="FFFF00"/>
                </a:solidFill>
              </a:rPr>
              <a:t>http://www.realclimate.org/index.php/archives/2014/01/global-temperature-2013</a:t>
            </a:r>
            <a:endParaRPr lang="en-US" sz="1400" dirty="0">
              <a:solidFill>
                <a:srgbClr val="FFFF00"/>
              </a:solidFill>
            </a:endParaRPr>
          </a:p>
        </p:txBody>
      </p:sp>
      <p:sp>
        <p:nvSpPr>
          <p:cNvPr id="4" name="TextBox 3"/>
          <p:cNvSpPr txBox="1"/>
          <p:nvPr/>
        </p:nvSpPr>
        <p:spPr>
          <a:xfrm>
            <a:off x="304800" y="5678715"/>
            <a:ext cx="8382000" cy="584775"/>
          </a:xfrm>
          <a:prstGeom prst="rect">
            <a:avLst/>
          </a:prstGeom>
          <a:noFill/>
        </p:spPr>
        <p:txBody>
          <a:bodyPr wrap="square" rtlCol="0">
            <a:spAutoFit/>
          </a:bodyPr>
          <a:lstStyle/>
          <a:p>
            <a:r>
              <a:rPr lang="en-US" sz="1600" dirty="0" smtClean="0"/>
              <a:t>The interpolated HadCRUT4 data (annual average) from 1970. Source: Kevin </a:t>
            </a:r>
            <a:r>
              <a:rPr lang="en-US" sz="1600" dirty="0" err="1" smtClean="0"/>
              <a:t>Cowtan</a:t>
            </a:r>
            <a:r>
              <a:rPr lang="en-US" sz="1600" dirty="0" smtClean="0"/>
              <a:t>, University of York.  2013 was thus even warmer than the record El Niño year 1998.</a:t>
            </a:r>
            <a:endParaRPr lang="en-US" sz="1600" dirty="0"/>
          </a:p>
        </p:txBody>
      </p:sp>
    </p:spTree>
  </p:cSld>
  <p:clrMapOvr>
    <a:masterClrMapping/>
  </p:clrMapOvr>
  <p:transition/>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2" name="Picture 2"/>
          <p:cNvPicPr>
            <a:picLocks noChangeAspect="1" noChangeArrowheads="1"/>
          </p:cNvPicPr>
          <p:nvPr/>
        </p:nvPicPr>
        <p:blipFill>
          <a:blip r:embed="rId3" cstate="print"/>
          <a:srcRect/>
          <a:stretch>
            <a:fillRect/>
          </a:stretch>
        </p:blipFill>
        <p:spPr bwMode="auto">
          <a:xfrm>
            <a:off x="1143000" y="1600200"/>
            <a:ext cx="6858000" cy="4572000"/>
          </a:xfrm>
          <a:prstGeom prst="rect">
            <a:avLst/>
          </a:prstGeom>
          <a:noFill/>
          <a:ln w="9525">
            <a:noFill/>
            <a:miter lim="800000"/>
            <a:headEnd/>
            <a:tailEnd/>
          </a:ln>
        </p:spPr>
      </p:pic>
      <p:sp>
        <p:nvSpPr>
          <p:cNvPr id="256003" name="TextBox 4"/>
          <p:cNvSpPr txBox="1">
            <a:spLocks noChangeArrowheads="1"/>
          </p:cNvSpPr>
          <p:nvPr/>
        </p:nvSpPr>
        <p:spPr bwMode="auto">
          <a:xfrm>
            <a:off x="381000" y="685800"/>
            <a:ext cx="6477000" cy="784225"/>
          </a:xfrm>
          <a:prstGeom prst="rect">
            <a:avLst/>
          </a:prstGeom>
          <a:noFill/>
          <a:ln w="9525">
            <a:noFill/>
            <a:miter lim="800000"/>
            <a:headEnd/>
            <a:tailEnd/>
          </a:ln>
        </p:spPr>
        <p:txBody>
          <a:bodyPr>
            <a:spAutoFit/>
          </a:bodyPr>
          <a:lstStyle/>
          <a:p>
            <a:pPr>
              <a:spcBef>
                <a:spcPts val="600"/>
              </a:spcBef>
            </a:pPr>
            <a:r>
              <a:rPr lang="en-US" b="1"/>
              <a:t>Nabro Eruption, June 13, 2011</a:t>
            </a:r>
          </a:p>
          <a:p>
            <a:pPr>
              <a:spcBef>
                <a:spcPts val="600"/>
              </a:spcBef>
            </a:pPr>
            <a:r>
              <a:rPr lang="en-US"/>
              <a:t>Largest stratospheric sulfate loading since Pinatubo</a:t>
            </a:r>
          </a:p>
        </p:txBody>
      </p:sp>
    </p:spTree>
  </p:cSld>
  <p:clrMapOvr>
    <a:masterClrMapping/>
  </p:clrMapOvr>
  <p:transition spd="slow"/>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6" name="Picture 1"/>
          <p:cNvPicPr>
            <a:picLocks noChangeAspect="1"/>
          </p:cNvPicPr>
          <p:nvPr/>
        </p:nvPicPr>
        <p:blipFill>
          <a:blip r:embed="rId3" cstate="print"/>
          <a:srcRect/>
          <a:stretch>
            <a:fillRect/>
          </a:stretch>
        </p:blipFill>
        <p:spPr bwMode="auto">
          <a:xfrm>
            <a:off x="457200" y="609600"/>
            <a:ext cx="8234363" cy="4546600"/>
          </a:xfrm>
          <a:prstGeom prst="rect">
            <a:avLst/>
          </a:prstGeom>
          <a:solidFill>
            <a:srgbClr val="FFFFFF"/>
          </a:solidFill>
          <a:ln w="9525">
            <a:noFill/>
            <a:miter lim="800000"/>
            <a:headEnd/>
            <a:tailEnd/>
          </a:ln>
        </p:spPr>
      </p:pic>
      <p:sp>
        <p:nvSpPr>
          <p:cNvPr id="257027" name="TextBox 2"/>
          <p:cNvSpPr txBox="1">
            <a:spLocks noChangeArrowheads="1"/>
          </p:cNvSpPr>
          <p:nvPr/>
        </p:nvSpPr>
        <p:spPr bwMode="auto">
          <a:xfrm>
            <a:off x="685800" y="5410200"/>
            <a:ext cx="7543800" cy="708025"/>
          </a:xfrm>
          <a:prstGeom prst="rect">
            <a:avLst/>
          </a:prstGeom>
          <a:noFill/>
          <a:ln w="9525">
            <a:noFill/>
            <a:miter lim="800000"/>
            <a:headEnd/>
            <a:tailEnd/>
          </a:ln>
        </p:spPr>
        <p:txBody>
          <a:bodyPr>
            <a:spAutoFit/>
          </a:bodyPr>
          <a:lstStyle/>
          <a:p>
            <a:r>
              <a:rPr lang="en-US"/>
              <a:t>The weekly zonal mean stratospheric aerosol optical depth at 750 nm for all measurements during the OSIRIS mission.</a:t>
            </a:r>
          </a:p>
        </p:txBody>
      </p:sp>
      <p:sp>
        <p:nvSpPr>
          <p:cNvPr id="257028" name="TextBox 3"/>
          <p:cNvSpPr txBox="1">
            <a:spLocks noChangeArrowheads="1"/>
          </p:cNvSpPr>
          <p:nvPr/>
        </p:nvSpPr>
        <p:spPr bwMode="auto">
          <a:xfrm>
            <a:off x="2057400" y="6281738"/>
            <a:ext cx="6934200" cy="554037"/>
          </a:xfrm>
          <a:prstGeom prst="rect">
            <a:avLst/>
          </a:prstGeom>
          <a:solidFill>
            <a:srgbClr val="FFFFFF"/>
          </a:solidFill>
          <a:ln w="9525">
            <a:noFill/>
            <a:miter lim="800000"/>
            <a:headEnd/>
            <a:tailEnd/>
          </a:ln>
        </p:spPr>
        <p:txBody>
          <a:bodyPr>
            <a:spAutoFit/>
          </a:bodyPr>
          <a:lstStyle/>
          <a:p>
            <a:pPr marL="228600" indent="-228600" algn="l"/>
            <a:r>
              <a:rPr lang="en-US" sz="1000"/>
              <a:t>Bourassa, Adam E., Alan Robock, William J. Randel, Terry Deshler, Landon A. Rieger, Nicholas D. Lloyd, E. J. (Ted) Llewellyn, and Douglas A. Degenstein, 2012: Large volcanic aerosol load in the stratosphere linked to Asian monsoon transport. </a:t>
            </a:r>
            <a:r>
              <a:rPr lang="en-US" sz="1000" i="1"/>
              <a:t>Science</a:t>
            </a:r>
            <a:r>
              <a:rPr lang="en-US" sz="1000"/>
              <a:t>, </a:t>
            </a:r>
            <a:r>
              <a:rPr lang="en-US" sz="1000" b="1"/>
              <a:t>337</a:t>
            </a:r>
            <a:r>
              <a:rPr lang="en-US" sz="1000"/>
              <a:t>, 78-81, doi:10.1126/science.1219371.</a:t>
            </a:r>
          </a:p>
        </p:txBody>
      </p:sp>
    </p:spTree>
  </p:cSld>
  <p:clrMapOvr>
    <a:masterClrMapping/>
  </p:clrMapOvr>
  <p:transition spd="slow"/>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50" name="Picture 2"/>
          <p:cNvPicPr>
            <a:picLocks noChangeAspect="1"/>
          </p:cNvPicPr>
          <p:nvPr/>
        </p:nvPicPr>
        <p:blipFill>
          <a:blip r:embed="rId3" cstate="print"/>
          <a:srcRect/>
          <a:stretch>
            <a:fillRect/>
          </a:stretch>
        </p:blipFill>
        <p:spPr bwMode="auto">
          <a:xfrm>
            <a:off x="0" y="0"/>
            <a:ext cx="9266238" cy="5260975"/>
          </a:xfrm>
          <a:prstGeom prst="rect">
            <a:avLst/>
          </a:prstGeom>
          <a:solidFill>
            <a:srgbClr val="FFFFFF"/>
          </a:solidFill>
          <a:ln w="9525">
            <a:noFill/>
            <a:miter lim="800000"/>
            <a:headEnd/>
            <a:tailEnd/>
          </a:ln>
        </p:spPr>
      </p:pic>
      <p:sp>
        <p:nvSpPr>
          <p:cNvPr id="258051" name="TextBox 3"/>
          <p:cNvSpPr txBox="1">
            <a:spLocks noChangeArrowheads="1"/>
          </p:cNvSpPr>
          <p:nvPr/>
        </p:nvSpPr>
        <p:spPr bwMode="auto">
          <a:xfrm>
            <a:off x="152400" y="5257800"/>
            <a:ext cx="8915400" cy="1016000"/>
          </a:xfrm>
          <a:prstGeom prst="rect">
            <a:avLst/>
          </a:prstGeom>
          <a:noFill/>
          <a:ln w="9525">
            <a:noFill/>
            <a:miter lim="800000"/>
            <a:headEnd/>
            <a:tailEnd/>
          </a:ln>
        </p:spPr>
        <p:txBody>
          <a:bodyPr>
            <a:spAutoFit/>
          </a:bodyPr>
          <a:lstStyle/>
          <a:p>
            <a:pPr algn="l"/>
            <a:r>
              <a:rPr lang="en-US"/>
              <a:t>Altitude profiles of the zonal average aerosol extinction ratio shown every 12 days from June through September, 2011. The altitude of the 380K level of potential temperature is shown by the dashed line.</a:t>
            </a:r>
          </a:p>
        </p:txBody>
      </p:sp>
      <p:sp>
        <p:nvSpPr>
          <p:cNvPr id="258052" name="TextBox 3"/>
          <p:cNvSpPr txBox="1">
            <a:spLocks noChangeArrowheads="1"/>
          </p:cNvSpPr>
          <p:nvPr/>
        </p:nvSpPr>
        <p:spPr bwMode="auto">
          <a:xfrm>
            <a:off x="2057400" y="6281738"/>
            <a:ext cx="6934200" cy="554037"/>
          </a:xfrm>
          <a:prstGeom prst="rect">
            <a:avLst/>
          </a:prstGeom>
          <a:solidFill>
            <a:srgbClr val="FFFFFF"/>
          </a:solidFill>
          <a:ln w="9525">
            <a:noFill/>
            <a:miter lim="800000"/>
            <a:headEnd/>
            <a:tailEnd/>
          </a:ln>
        </p:spPr>
        <p:txBody>
          <a:bodyPr>
            <a:spAutoFit/>
          </a:bodyPr>
          <a:lstStyle/>
          <a:p>
            <a:pPr marL="228600" indent="-228600" algn="l"/>
            <a:r>
              <a:rPr lang="en-US" sz="1000"/>
              <a:t>Bourassa, Adam E., Alan Robock, William J. Randel, Terry Deshler, Landon A. Rieger, Nicholas D. Lloyd, E. J. (Ted) Llewellyn, and Douglas A. Degenstein, 2012: Large volcanic aerosol load in the stratosphere linked to Asian monsoon transport. </a:t>
            </a:r>
            <a:r>
              <a:rPr lang="en-US" sz="1000" i="1"/>
              <a:t>Science</a:t>
            </a:r>
            <a:r>
              <a:rPr lang="en-US" sz="1000"/>
              <a:t>, </a:t>
            </a:r>
            <a:r>
              <a:rPr lang="en-US" sz="1000" b="1"/>
              <a:t>337</a:t>
            </a:r>
            <a:r>
              <a:rPr lang="en-US" sz="1000"/>
              <a:t>, 78-81, doi:10.1126/science.1219371.</a:t>
            </a:r>
          </a:p>
        </p:txBody>
      </p:sp>
    </p:spTree>
  </p:cSld>
  <p:clrMapOvr>
    <a:masterClrMapping/>
  </p:clrMapOvr>
  <p:transition spd="slow"/>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TextBox 4"/>
          <p:cNvSpPr txBox="1">
            <a:spLocks noChangeArrowheads="1"/>
          </p:cNvSpPr>
          <p:nvPr/>
        </p:nvSpPr>
        <p:spPr bwMode="auto">
          <a:xfrm>
            <a:off x="304800" y="5441950"/>
            <a:ext cx="8534400" cy="830263"/>
          </a:xfrm>
          <a:prstGeom prst="rect">
            <a:avLst/>
          </a:prstGeom>
          <a:noFill/>
          <a:ln w="9525">
            <a:noFill/>
            <a:miter lim="800000"/>
            <a:headEnd/>
            <a:tailEnd/>
          </a:ln>
        </p:spPr>
        <p:txBody>
          <a:bodyPr>
            <a:spAutoFit/>
          </a:bodyPr>
          <a:lstStyle/>
          <a:p>
            <a:pPr algn="l"/>
            <a:r>
              <a:rPr lang="en-US" sz="1600"/>
              <a:t>Maps of the mean stratospheric aerosol optical depth at 750 nm for a series of selected days following the Nabro eruption. Each row of two maps, which are centered on Asia and North America, is a 5 day average.  Date is day 3 of 5-day period.</a:t>
            </a:r>
          </a:p>
        </p:txBody>
      </p:sp>
      <p:sp>
        <p:nvSpPr>
          <p:cNvPr id="259075" name="TextBox 3"/>
          <p:cNvSpPr txBox="1">
            <a:spLocks noChangeArrowheads="1"/>
          </p:cNvSpPr>
          <p:nvPr/>
        </p:nvSpPr>
        <p:spPr bwMode="auto">
          <a:xfrm>
            <a:off x="2057400" y="6281738"/>
            <a:ext cx="6934200" cy="554037"/>
          </a:xfrm>
          <a:prstGeom prst="rect">
            <a:avLst/>
          </a:prstGeom>
          <a:solidFill>
            <a:srgbClr val="FFFFFF"/>
          </a:solidFill>
          <a:ln w="9525">
            <a:noFill/>
            <a:miter lim="800000"/>
            <a:headEnd/>
            <a:tailEnd/>
          </a:ln>
        </p:spPr>
        <p:txBody>
          <a:bodyPr>
            <a:spAutoFit/>
          </a:bodyPr>
          <a:lstStyle/>
          <a:p>
            <a:pPr marL="228600" indent="-228600" algn="l"/>
            <a:r>
              <a:rPr lang="en-US" sz="1000"/>
              <a:t>Bourassa, Adam E., Alan Robock, William J. Randel, Terry Deshler, Landon A. Rieger, Nicholas D. Lloyd, E. J. (Ted) Llewellyn, and Douglas A. Degenstein, 2012: Large volcanic aerosol load in the stratosphere linked to Asian monsoon transport. </a:t>
            </a:r>
            <a:r>
              <a:rPr lang="en-US" sz="1000" i="1"/>
              <a:t>Science</a:t>
            </a:r>
            <a:r>
              <a:rPr lang="en-US" sz="1000"/>
              <a:t>, </a:t>
            </a:r>
            <a:r>
              <a:rPr lang="en-US" sz="1000" b="1"/>
              <a:t>337</a:t>
            </a:r>
            <a:r>
              <a:rPr lang="en-US" sz="1000"/>
              <a:t>, 78-81, doi:10.1126/science.1219371.</a:t>
            </a:r>
          </a:p>
        </p:txBody>
      </p:sp>
      <p:pic>
        <p:nvPicPr>
          <p:cNvPr id="259076" name="Picture 5"/>
          <p:cNvPicPr>
            <a:picLocks noChangeAspect="1" noChangeArrowheads="1"/>
          </p:cNvPicPr>
          <p:nvPr/>
        </p:nvPicPr>
        <p:blipFill>
          <a:blip r:embed="rId3" cstate="print"/>
          <a:srcRect/>
          <a:stretch>
            <a:fillRect/>
          </a:stretch>
        </p:blipFill>
        <p:spPr bwMode="auto">
          <a:xfrm>
            <a:off x="1727200" y="0"/>
            <a:ext cx="5511800" cy="5408613"/>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8" name="Picture 2"/>
          <p:cNvPicPr>
            <a:picLocks noChangeAspect="1"/>
          </p:cNvPicPr>
          <p:nvPr/>
        </p:nvPicPr>
        <p:blipFill>
          <a:blip r:embed="rId3" cstate="print"/>
          <a:srcRect/>
          <a:stretch>
            <a:fillRect/>
          </a:stretch>
        </p:blipFill>
        <p:spPr bwMode="auto">
          <a:xfrm>
            <a:off x="685800" y="76200"/>
            <a:ext cx="7807325" cy="4721225"/>
          </a:xfrm>
          <a:prstGeom prst="rect">
            <a:avLst/>
          </a:prstGeom>
          <a:solidFill>
            <a:srgbClr val="FFFFFF"/>
          </a:solidFill>
          <a:ln w="9525">
            <a:noFill/>
            <a:miter lim="800000"/>
            <a:headEnd/>
            <a:tailEnd/>
          </a:ln>
        </p:spPr>
      </p:pic>
      <p:sp>
        <p:nvSpPr>
          <p:cNvPr id="260099" name="TextBox 3"/>
          <p:cNvSpPr txBox="1">
            <a:spLocks noChangeArrowheads="1"/>
          </p:cNvSpPr>
          <p:nvPr/>
        </p:nvSpPr>
        <p:spPr bwMode="auto">
          <a:xfrm>
            <a:off x="228600" y="4876800"/>
            <a:ext cx="8458200" cy="1323975"/>
          </a:xfrm>
          <a:prstGeom prst="rect">
            <a:avLst/>
          </a:prstGeom>
          <a:noFill/>
          <a:ln w="9525">
            <a:noFill/>
            <a:miter lim="800000"/>
            <a:headEnd/>
            <a:tailEnd/>
          </a:ln>
        </p:spPr>
        <p:txBody>
          <a:bodyPr>
            <a:spAutoFit/>
          </a:bodyPr>
          <a:lstStyle/>
          <a:p>
            <a:pPr algn="l"/>
            <a:r>
              <a:rPr lang="en-US" sz="1600" dirty="0"/>
              <a:t>The time series of Northern Hemisphere stratospheric aerosol optical depth during days following the volcanic eruptions that caused the four largest stratospheric perturbations as measured by OSIRIS since launch in 2001. </a:t>
            </a:r>
            <a:r>
              <a:rPr lang="en-US" sz="1600" dirty="0" err="1"/>
              <a:t>Soufrière</a:t>
            </a:r>
            <a:r>
              <a:rPr lang="en-US" sz="1600" dirty="0"/>
              <a:t> Hills (</a:t>
            </a:r>
            <a:r>
              <a:rPr lang="en-US" sz="1600" dirty="0" smtClean="0"/>
              <a:t>16.72ºN</a:t>
            </a:r>
            <a:r>
              <a:rPr lang="en-US" sz="1600" dirty="0"/>
              <a:t>, </a:t>
            </a:r>
            <a:r>
              <a:rPr lang="en-US" sz="1600" dirty="0" smtClean="0"/>
              <a:t>62.18ºW</a:t>
            </a:r>
            <a:r>
              <a:rPr lang="en-US" sz="1600" dirty="0"/>
              <a:t>) erupted on May 20, 2006, Kasatochi (</a:t>
            </a:r>
            <a:r>
              <a:rPr lang="en-US" sz="1600" dirty="0" smtClean="0"/>
              <a:t>52.1ºN</a:t>
            </a:r>
            <a:r>
              <a:rPr lang="en-US" sz="1600" dirty="0"/>
              <a:t>, </a:t>
            </a:r>
            <a:r>
              <a:rPr lang="en-US" sz="1600" dirty="0" smtClean="0"/>
              <a:t>175.3ºW</a:t>
            </a:r>
            <a:r>
              <a:rPr lang="en-US" sz="1600" dirty="0"/>
              <a:t>) erupted on August 8, 2008, and Sarychev (</a:t>
            </a:r>
            <a:r>
              <a:rPr lang="en-US" sz="1600" dirty="0" smtClean="0"/>
              <a:t>48.1ºN</a:t>
            </a:r>
            <a:r>
              <a:rPr lang="en-US" sz="1600" dirty="0"/>
              <a:t>, </a:t>
            </a:r>
            <a:r>
              <a:rPr lang="en-US" sz="1600" dirty="0" smtClean="0"/>
              <a:t>153.2ºE</a:t>
            </a:r>
            <a:r>
              <a:rPr lang="en-US" sz="1600" dirty="0"/>
              <a:t>) began erupting on June 12, 2009.</a:t>
            </a:r>
          </a:p>
        </p:txBody>
      </p:sp>
      <p:sp>
        <p:nvSpPr>
          <p:cNvPr id="260100" name="TextBox 3"/>
          <p:cNvSpPr txBox="1">
            <a:spLocks noChangeArrowheads="1"/>
          </p:cNvSpPr>
          <p:nvPr/>
        </p:nvSpPr>
        <p:spPr bwMode="auto">
          <a:xfrm>
            <a:off x="2057400" y="6281738"/>
            <a:ext cx="6934200" cy="554037"/>
          </a:xfrm>
          <a:prstGeom prst="rect">
            <a:avLst/>
          </a:prstGeom>
          <a:solidFill>
            <a:srgbClr val="FFFFFF"/>
          </a:solidFill>
          <a:ln w="9525">
            <a:noFill/>
            <a:miter lim="800000"/>
            <a:headEnd/>
            <a:tailEnd/>
          </a:ln>
        </p:spPr>
        <p:txBody>
          <a:bodyPr>
            <a:spAutoFit/>
          </a:bodyPr>
          <a:lstStyle/>
          <a:p>
            <a:pPr marL="228600" indent="-228600" algn="l"/>
            <a:r>
              <a:rPr lang="en-US" sz="1000"/>
              <a:t>Bourassa, Adam E., Alan Robock, William J. Randel, Terry Deshler, Landon A. Rieger, Nicholas D. Lloyd, E. J. (Ted) Llewellyn, and Douglas A. Degenstein, 2012: Large volcanic aerosol load in the stratosphere linked to Asian monsoon transport. </a:t>
            </a:r>
            <a:r>
              <a:rPr lang="en-US" sz="1000" i="1"/>
              <a:t>Science</a:t>
            </a:r>
            <a:r>
              <a:rPr lang="en-US" sz="1000"/>
              <a:t>, </a:t>
            </a:r>
            <a:r>
              <a:rPr lang="en-US" sz="1000" b="1"/>
              <a:t>337</a:t>
            </a:r>
            <a:r>
              <a:rPr lang="en-US" sz="1000"/>
              <a:t>, 78-81, doi:10.1126/science.1219371.</a:t>
            </a:r>
          </a:p>
        </p:txBody>
      </p:sp>
    </p:spTree>
  </p:cSld>
  <p:clrMapOvr>
    <a:masterClrMapping/>
  </p:clrMapOvr>
  <p:transition spd="slow"/>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TextBox 1"/>
          <p:cNvSpPr txBox="1">
            <a:spLocks noChangeArrowheads="1"/>
          </p:cNvSpPr>
          <p:nvPr/>
        </p:nvSpPr>
        <p:spPr bwMode="auto">
          <a:xfrm>
            <a:off x="0" y="5029200"/>
            <a:ext cx="3886200" cy="862013"/>
          </a:xfrm>
          <a:prstGeom prst="rect">
            <a:avLst/>
          </a:prstGeom>
          <a:solidFill>
            <a:srgbClr val="FFFFFF"/>
          </a:solidFill>
          <a:ln w="9525">
            <a:noFill/>
            <a:miter lim="800000"/>
            <a:headEnd/>
            <a:tailEnd/>
          </a:ln>
        </p:spPr>
        <p:txBody>
          <a:bodyPr>
            <a:spAutoFit/>
          </a:bodyPr>
          <a:lstStyle/>
          <a:p>
            <a:pPr marL="228600" indent="-228600" algn="l"/>
            <a:r>
              <a:rPr lang="en-US" sz="1000"/>
              <a:t>Bourassa, Adam E., Alan Robock, William J. Randel, Terry Deshler, Landon A. Rieger, Nicholas D. Lloyd, E. J. (Ted) Llewellyn, and Douglas A. Degenstein, 2012: Large volcanic aerosol load in the stratosphere linked to Asian monsoon transport.  Submitted to </a:t>
            </a:r>
            <a:r>
              <a:rPr lang="en-US" sz="1000" i="1"/>
              <a:t>Science</a:t>
            </a:r>
            <a:r>
              <a:rPr lang="en-US" sz="1000"/>
              <a:t>.</a:t>
            </a:r>
          </a:p>
        </p:txBody>
      </p:sp>
      <p:sp>
        <p:nvSpPr>
          <p:cNvPr id="261123" name="TextBox 3"/>
          <p:cNvSpPr txBox="1">
            <a:spLocks noChangeArrowheads="1"/>
          </p:cNvSpPr>
          <p:nvPr/>
        </p:nvSpPr>
        <p:spPr bwMode="auto">
          <a:xfrm>
            <a:off x="0" y="0"/>
            <a:ext cx="3886200" cy="4524375"/>
          </a:xfrm>
          <a:prstGeom prst="rect">
            <a:avLst/>
          </a:prstGeom>
          <a:solidFill>
            <a:srgbClr val="99CCFF"/>
          </a:solidFill>
          <a:ln w="9525">
            <a:noFill/>
            <a:miter lim="800000"/>
            <a:headEnd/>
            <a:tailEnd/>
          </a:ln>
        </p:spPr>
        <p:txBody>
          <a:bodyPr>
            <a:spAutoFit/>
          </a:bodyPr>
          <a:lstStyle/>
          <a:p>
            <a:pPr algn="l"/>
            <a:r>
              <a:rPr lang="en-US" sz="1600"/>
              <a:t>a) GOME 2 total column SO</a:t>
            </a:r>
            <a:r>
              <a:rPr lang="en-US" sz="1600" baseline="-25000"/>
              <a:t>2</a:t>
            </a:r>
            <a:r>
              <a:rPr lang="en-US" sz="1600"/>
              <a:t> measurements from June 16, three days after the Nabro eruption.  After initially traveling northwest, the eruption plume was transported eastward to the region of the monsoon anticyclone. (b) A segment of a CALIPSO orbit track from the same day; the pink segment corresponds to the orbit track of the measurements in (c) and (d).  (c) CALIPSO backscatter measurements. (d) CALIPSO vertical feature mask.  The bulk of the Nabro aerosol indicated in orange appears south of 20</a:t>
            </a:r>
            <a:r>
              <a:rPr lang="en-US" sz="1600" baseline="30000"/>
              <a:t>o</a:t>
            </a:r>
            <a:r>
              <a:rPr lang="en-US" sz="1600"/>
              <a:t> N latitude and between 10 and 13 km altitude.  A small stratospheric layer also appears at approximately 19 km. </a:t>
            </a:r>
          </a:p>
        </p:txBody>
      </p:sp>
      <p:pic>
        <p:nvPicPr>
          <p:cNvPr id="261124" name="Picture 4"/>
          <p:cNvPicPr>
            <a:picLocks noChangeAspect="1"/>
          </p:cNvPicPr>
          <p:nvPr/>
        </p:nvPicPr>
        <p:blipFill>
          <a:blip r:embed="rId3" cstate="print"/>
          <a:srcRect/>
          <a:stretch>
            <a:fillRect/>
          </a:stretch>
        </p:blipFill>
        <p:spPr bwMode="auto">
          <a:xfrm>
            <a:off x="3906838" y="0"/>
            <a:ext cx="5237162" cy="6834188"/>
          </a:xfrm>
          <a:prstGeom prst="rect">
            <a:avLst/>
          </a:prstGeom>
          <a:solidFill>
            <a:srgbClr val="FFFFFF"/>
          </a:solidFill>
          <a:ln w="9525">
            <a:noFill/>
            <a:miter lim="800000"/>
            <a:headEnd/>
            <a:tailEnd/>
          </a:ln>
        </p:spPr>
      </p:pic>
    </p:spTree>
  </p:cSld>
  <p:clrMapOvr>
    <a:masterClrMapping/>
  </p:clrMapOvr>
  <p:transition/>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TextBox 1"/>
          <p:cNvSpPr txBox="1">
            <a:spLocks noChangeArrowheads="1"/>
          </p:cNvSpPr>
          <p:nvPr/>
        </p:nvSpPr>
        <p:spPr bwMode="auto">
          <a:xfrm>
            <a:off x="2057400" y="6281738"/>
            <a:ext cx="6934200" cy="554037"/>
          </a:xfrm>
          <a:prstGeom prst="rect">
            <a:avLst/>
          </a:prstGeom>
          <a:solidFill>
            <a:srgbClr val="FFFFFF"/>
          </a:solidFill>
          <a:ln w="9525">
            <a:noFill/>
            <a:miter lim="800000"/>
            <a:headEnd/>
            <a:tailEnd/>
          </a:ln>
        </p:spPr>
        <p:txBody>
          <a:bodyPr>
            <a:spAutoFit/>
          </a:bodyPr>
          <a:lstStyle/>
          <a:p>
            <a:pPr marL="228600" indent="-228600" algn="l"/>
            <a:r>
              <a:rPr lang="en-US" sz="1000"/>
              <a:t>Bourassa, Adam E., Alan Robock, William J. Randel, Terry Deshler, Landon A. Rieger, Nicholas D. Lloyd, E. J. (Ted) Llewellyn, and Douglas A. Degenstein, 2012: Large volcanic aerosol load in the stratosphere linked to Asian monsoon transport.  Submitted to </a:t>
            </a:r>
            <a:r>
              <a:rPr lang="en-US" sz="1000" i="1"/>
              <a:t>Science</a:t>
            </a:r>
            <a:r>
              <a:rPr lang="en-US" sz="1000"/>
              <a:t>.</a:t>
            </a:r>
          </a:p>
        </p:txBody>
      </p:sp>
      <p:sp>
        <p:nvSpPr>
          <p:cNvPr id="262147" name="TextBox 3"/>
          <p:cNvSpPr txBox="1">
            <a:spLocks noChangeArrowheads="1"/>
          </p:cNvSpPr>
          <p:nvPr/>
        </p:nvSpPr>
        <p:spPr bwMode="auto">
          <a:xfrm>
            <a:off x="228600" y="3635375"/>
            <a:ext cx="8686800" cy="2678113"/>
          </a:xfrm>
          <a:prstGeom prst="rect">
            <a:avLst/>
          </a:prstGeom>
          <a:noFill/>
          <a:ln w="9525">
            <a:noFill/>
            <a:miter lim="800000"/>
            <a:headEnd/>
            <a:tailEnd/>
          </a:ln>
        </p:spPr>
        <p:txBody>
          <a:bodyPr>
            <a:spAutoFit/>
          </a:bodyPr>
          <a:lstStyle/>
          <a:p>
            <a:pPr algn="l"/>
            <a:r>
              <a:rPr lang="en-US" sz="1400"/>
              <a:t>a) Profiles, above Laramie, Wyoming, of the increases in aerosol concentration for July 2011 and November 2011, compared to June 2011, for aerosol with radius &gt; 0.15, 0.25, 0.5 and 4.0 µm. In June 2011 there were no 4.0 µm particles so the 4.0 µm curve also represents the concentration on November 4.  b) Bimodal lognormal size distributions at 17 ± 0.25 km from the three profiles. Parameters of the size distributions are shown in the legend. In July the layer is fairly narrow around 420 K, 17 km, with the effects limited to the concentration of particles &lt; 0.5 µm. By November the layer has broadened, extending to 20 km, with significant concentrations of particles  &gt; 0.5 um and up to 4.0 µm. The large particles in November are assumed to be ash or dust, since purely sulfuric acid aerosol would not be expected to grow to such large sizes in 140 days. These large particles further support the importance of the Asian monsoon as a pathway to the stratosphere, lifting both gases and particles. Such concentrations of large particles would not have been missed in the very early observations of Nabro if the eruption had directly penetrated into the stratosphere.</a:t>
            </a:r>
          </a:p>
        </p:txBody>
      </p:sp>
      <p:pic>
        <p:nvPicPr>
          <p:cNvPr id="262148" name="Picture 4"/>
          <p:cNvPicPr>
            <a:picLocks noChangeAspect="1"/>
          </p:cNvPicPr>
          <p:nvPr/>
        </p:nvPicPr>
        <p:blipFill>
          <a:blip r:embed="rId3" cstate="print"/>
          <a:srcRect/>
          <a:stretch>
            <a:fillRect/>
          </a:stretch>
        </p:blipFill>
        <p:spPr bwMode="auto">
          <a:xfrm>
            <a:off x="28575" y="0"/>
            <a:ext cx="9090025" cy="3657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2"/>
          <p:cNvGraphicFramePr>
            <a:graphicFrameLocks noChangeAspect="1"/>
          </p:cNvGraphicFramePr>
          <p:nvPr>
            <p:extLst>
              <p:ext uri="{D42A27DB-BD31-4B8C-83A1-F6EECF244321}">
                <p14:modId xmlns:p14="http://schemas.microsoft.com/office/powerpoint/2010/main" xmlns="" val="3681802476"/>
              </p:ext>
            </p:extLst>
          </p:nvPr>
        </p:nvGraphicFramePr>
        <p:xfrm>
          <a:off x="452438" y="1816100"/>
          <a:ext cx="8294687" cy="5032375"/>
        </p:xfrm>
        <a:graphic>
          <a:graphicData uri="http://schemas.openxmlformats.org/presentationml/2006/ole">
            <p:oleObj spid="_x0000_s5160" name="Document" r:id="rId4" imgW="7826040" imgH="4754160" progId="Word.Document.8">
              <p:embed/>
            </p:oleObj>
          </a:graphicData>
        </a:graphic>
      </p:graphicFrame>
      <p:sp>
        <p:nvSpPr>
          <p:cNvPr id="5123" name="Text Box 5"/>
          <p:cNvSpPr txBox="1">
            <a:spLocks noChangeArrowheads="1"/>
          </p:cNvSpPr>
          <p:nvPr/>
        </p:nvSpPr>
        <p:spPr bwMode="auto">
          <a:xfrm>
            <a:off x="1371600" y="685800"/>
            <a:ext cx="4419600" cy="822325"/>
          </a:xfrm>
          <a:prstGeom prst="rect">
            <a:avLst/>
          </a:prstGeom>
          <a:noFill/>
          <a:ln w="9525">
            <a:noFill/>
            <a:miter lim="800000"/>
            <a:headEnd/>
            <a:tailEnd/>
          </a:ln>
        </p:spPr>
        <p:txBody>
          <a:bodyPr>
            <a:spAutoFit/>
          </a:bodyPr>
          <a:lstStyle/>
          <a:p>
            <a:pPr>
              <a:spcBef>
                <a:spcPct val="0"/>
              </a:spcBef>
            </a:pPr>
            <a:r>
              <a:rPr lang="en-US" sz="2400" b="1">
                <a:solidFill>
                  <a:srgbClr val="67008C"/>
                </a:solidFill>
              </a:rPr>
              <a:t>Major volcanic eruptions</a:t>
            </a:r>
          </a:p>
          <a:p>
            <a:pPr>
              <a:spcBef>
                <a:spcPct val="0"/>
              </a:spcBef>
            </a:pPr>
            <a:r>
              <a:rPr lang="en-US" sz="2400" b="1">
                <a:solidFill>
                  <a:srgbClr val="67008C"/>
                </a:solidFill>
              </a:rPr>
              <a:t>of the past 250 years</a:t>
            </a:r>
            <a:endParaRPr lang="en-US" sz="2400" b="1"/>
          </a:p>
        </p:txBody>
      </p:sp>
      <p:sp>
        <p:nvSpPr>
          <p:cNvPr id="4" name="TextBox 3"/>
          <p:cNvSpPr txBox="1"/>
          <p:nvPr/>
        </p:nvSpPr>
        <p:spPr>
          <a:xfrm>
            <a:off x="7620000" y="1199810"/>
            <a:ext cx="1345850" cy="584776"/>
          </a:xfrm>
          <a:prstGeom prst="rect">
            <a:avLst/>
          </a:prstGeom>
          <a:solidFill>
            <a:srgbClr val="99CCFF"/>
          </a:solidFill>
          <a:ln w="28575" cmpd="sng">
            <a:solidFill>
              <a:schemeClr val="tx1"/>
            </a:solidFill>
          </a:ln>
        </p:spPr>
        <p:txBody>
          <a:bodyPr wrap="square" rtlCol="0">
            <a:spAutoFit/>
          </a:bodyPr>
          <a:lstStyle/>
          <a:p>
            <a:r>
              <a:rPr lang="en-US" sz="1600" dirty="0" smtClean="0"/>
              <a:t>[</a:t>
            </a:r>
            <a:r>
              <a:rPr lang="en-US" sz="1600" dirty="0" err="1" smtClean="0"/>
              <a:t>Tg</a:t>
            </a:r>
            <a:r>
              <a:rPr lang="en-US" sz="1600" dirty="0" smtClean="0"/>
              <a:t> </a:t>
            </a:r>
            <a:r>
              <a:rPr lang="en-US" sz="1600" dirty="0"/>
              <a:t>sulfate aerosol </a:t>
            </a:r>
            <a:r>
              <a:rPr lang="en-US" sz="1600" dirty="0" smtClean="0"/>
              <a:t>]</a:t>
            </a:r>
            <a:endParaRPr lang="en-US" sz="1600" dirty="0"/>
          </a:p>
        </p:txBody>
      </p:sp>
    </p:spTree>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8" name="Picture 2"/>
          <p:cNvPicPr>
            <a:picLocks noChangeAspect="1" noChangeArrowheads="1"/>
          </p:cNvPicPr>
          <p:nvPr/>
        </p:nvPicPr>
        <p:blipFill>
          <a:blip r:embed="rId3" cstate="print"/>
          <a:srcRect l="20627" t="23343" r="14397" b="26079"/>
          <a:stretch>
            <a:fillRect/>
          </a:stretch>
        </p:blipFill>
        <p:spPr bwMode="auto">
          <a:xfrm>
            <a:off x="0" y="762000"/>
            <a:ext cx="9144000" cy="5032375"/>
          </a:xfrm>
          <a:prstGeom prst="rect">
            <a:avLst/>
          </a:prstGeom>
          <a:noFill/>
          <a:ln w="9525">
            <a:noFill/>
            <a:miter lim="800000"/>
            <a:headEnd/>
            <a:tailEnd/>
          </a:ln>
        </p:spPr>
      </p:pic>
      <p:sp>
        <p:nvSpPr>
          <p:cNvPr id="214019" name="Text Box 3"/>
          <p:cNvSpPr txBox="1">
            <a:spLocks noChangeArrowheads="1"/>
          </p:cNvSpPr>
          <p:nvPr/>
        </p:nvSpPr>
        <p:spPr bwMode="auto">
          <a:xfrm>
            <a:off x="990600" y="5872163"/>
            <a:ext cx="6248400" cy="701675"/>
          </a:xfrm>
          <a:prstGeom prst="rect">
            <a:avLst/>
          </a:prstGeom>
          <a:noFill/>
          <a:ln w="9525">
            <a:noFill/>
            <a:miter lim="800000"/>
            <a:headEnd/>
            <a:tailEnd/>
          </a:ln>
        </p:spPr>
        <p:txBody>
          <a:bodyPr>
            <a:spAutoFit/>
          </a:bodyPr>
          <a:lstStyle/>
          <a:p>
            <a:r>
              <a:rPr lang="en-US">
                <a:solidFill>
                  <a:schemeClr val="accent2"/>
                </a:solidFill>
              </a:rPr>
              <a:t>Drawn by Makiko Sato (NASA GISS)</a:t>
            </a:r>
            <a:br>
              <a:rPr lang="en-US">
                <a:solidFill>
                  <a:schemeClr val="accent2"/>
                </a:solidFill>
              </a:rPr>
            </a:br>
            <a:r>
              <a:rPr lang="en-US">
                <a:solidFill>
                  <a:schemeClr val="bg1"/>
                </a:solidFill>
              </a:rPr>
              <a:t>using CRU TS 2.0 data</a:t>
            </a:r>
          </a:p>
        </p:txBody>
      </p:sp>
      <p:sp>
        <p:nvSpPr>
          <p:cNvPr id="214020" name="Rectangle 4"/>
          <p:cNvSpPr>
            <a:spLocks noChangeArrowheads="1"/>
          </p:cNvSpPr>
          <p:nvPr/>
        </p:nvSpPr>
        <p:spPr bwMode="auto">
          <a:xfrm>
            <a:off x="990600" y="4662488"/>
            <a:ext cx="152400" cy="152400"/>
          </a:xfrm>
          <a:prstGeom prst="rect">
            <a:avLst/>
          </a:prstGeom>
          <a:solidFill>
            <a:srgbClr val="FF0000"/>
          </a:solidFill>
          <a:ln w="9525">
            <a:noFill/>
            <a:miter lim="800000"/>
            <a:headEnd/>
            <a:tailEnd/>
          </a:ln>
        </p:spPr>
        <p:txBody>
          <a:bodyPr wrap="none" anchor="ctr">
            <a:spAutoFit/>
          </a:bodyPr>
          <a:lstStyle/>
          <a:p>
            <a:endParaRPr lang="en-US"/>
          </a:p>
        </p:txBody>
      </p:sp>
      <p:sp>
        <p:nvSpPr>
          <p:cNvPr id="214021" name="Text Box 5"/>
          <p:cNvSpPr txBox="1">
            <a:spLocks noChangeArrowheads="1"/>
          </p:cNvSpPr>
          <p:nvPr/>
        </p:nvSpPr>
        <p:spPr bwMode="auto">
          <a:xfrm>
            <a:off x="990600" y="4538663"/>
            <a:ext cx="1371600" cy="366712"/>
          </a:xfrm>
          <a:prstGeom prst="rect">
            <a:avLst/>
          </a:prstGeom>
          <a:noFill/>
          <a:ln w="9525">
            <a:noFill/>
            <a:miter lim="800000"/>
            <a:headEnd/>
            <a:tailEnd/>
          </a:ln>
        </p:spPr>
        <p:txBody>
          <a:bodyPr>
            <a:spAutoFit/>
          </a:bodyPr>
          <a:lstStyle/>
          <a:p>
            <a:r>
              <a:rPr lang="en-US" sz="1800" b="1">
                <a:solidFill>
                  <a:srgbClr val="FF0000"/>
                </a:solidFill>
              </a:rPr>
              <a:t>El Niño </a:t>
            </a:r>
          </a:p>
        </p:txBody>
      </p:sp>
      <p:sp>
        <p:nvSpPr>
          <p:cNvPr id="214022" name="Oval 6"/>
          <p:cNvSpPr>
            <a:spLocks noChangeAspect="1" noChangeArrowheads="1"/>
          </p:cNvSpPr>
          <p:nvPr/>
        </p:nvSpPr>
        <p:spPr bwMode="auto">
          <a:xfrm>
            <a:off x="974725" y="4945063"/>
            <a:ext cx="165100" cy="165100"/>
          </a:xfrm>
          <a:prstGeom prst="ellipse">
            <a:avLst/>
          </a:prstGeom>
          <a:solidFill>
            <a:schemeClr val="accent2"/>
          </a:solidFill>
          <a:ln w="9525">
            <a:noFill/>
            <a:round/>
            <a:headEnd/>
            <a:tailEnd/>
          </a:ln>
        </p:spPr>
        <p:txBody>
          <a:bodyPr anchor="ctr">
            <a:spAutoFit/>
          </a:bodyPr>
          <a:lstStyle/>
          <a:p>
            <a:endParaRPr lang="en-US"/>
          </a:p>
        </p:txBody>
      </p:sp>
      <p:sp>
        <p:nvSpPr>
          <p:cNvPr id="214023" name="Text Box 7"/>
          <p:cNvSpPr txBox="1">
            <a:spLocks noChangeArrowheads="1"/>
          </p:cNvSpPr>
          <p:nvPr/>
        </p:nvSpPr>
        <p:spPr bwMode="auto">
          <a:xfrm>
            <a:off x="1009650" y="4814888"/>
            <a:ext cx="1371600" cy="366712"/>
          </a:xfrm>
          <a:prstGeom prst="rect">
            <a:avLst/>
          </a:prstGeom>
          <a:noFill/>
          <a:ln w="9525">
            <a:noFill/>
            <a:miter lim="800000"/>
            <a:headEnd/>
            <a:tailEnd/>
          </a:ln>
        </p:spPr>
        <p:txBody>
          <a:bodyPr>
            <a:spAutoFit/>
          </a:bodyPr>
          <a:lstStyle/>
          <a:p>
            <a:r>
              <a:rPr lang="en-US" sz="1800" b="1">
                <a:solidFill>
                  <a:schemeClr val="accent2"/>
                </a:solidFill>
              </a:rPr>
              <a:t>La Niña </a:t>
            </a:r>
          </a:p>
        </p:txBody>
      </p:sp>
      <p:grpSp>
        <p:nvGrpSpPr>
          <p:cNvPr id="2" name="Group 8"/>
          <p:cNvGrpSpPr>
            <a:grpSpLocks/>
          </p:cNvGrpSpPr>
          <p:nvPr/>
        </p:nvGrpSpPr>
        <p:grpSpPr bwMode="auto">
          <a:xfrm>
            <a:off x="2755900" y="1981200"/>
            <a:ext cx="4940300" cy="990600"/>
            <a:chOff x="1736" y="1248"/>
            <a:chExt cx="3112" cy="624"/>
          </a:xfrm>
        </p:grpSpPr>
        <p:sp>
          <p:nvSpPr>
            <p:cNvPr id="214031" name="Oval 9"/>
            <p:cNvSpPr>
              <a:spLocks noChangeArrowheads="1"/>
            </p:cNvSpPr>
            <p:nvPr/>
          </p:nvSpPr>
          <p:spPr bwMode="auto">
            <a:xfrm>
              <a:off x="1736" y="1248"/>
              <a:ext cx="275" cy="528"/>
            </a:xfrm>
            <a:prstGeom prst="ellipse">
              <a:avLst/>
            </a:prstGeom>
            <a:noFill/>
            <a:ln w="28575">
              <a:solidFill>
                <a:srgbClr val="33CC33"/>
              </a:solidFill>
              <a:round/>
              <a:headEnd/>
              <a:tailEnd/>
            </a:ln>
          </p:spPr>
          <p:txBody>
            <a:bodyPr anchor="ctr">
              <a:spAutoFit/>
            </a:bodyPr>
            <a:lstStyle/>
            <a:p>
              <a:endParaRPr lang="en-US"/>
            </a:p>
          </p:txBody>
        </p:sp>
        <p:sp>
          <p:nvSpPr>
            <p:cNvPr id="214032" name="Oval 10"/>
            <p:cNvSpPr>
              <a:spLocks noChangeArrowheads="1"/>
            </p:cNvSpPr>
            <p:nvPr/>
          </p:nvSpPr>
          <p:spPr bwMode="auto">
            <a:xfrm>
              <a:off x="3648" y="1344"/>
              <a:ext cx="288" cy="528"/>
            </a:xfrm>
            <a:prstGeom prst="ellipse">
              <a:avLst/>
            </a:prstGeom>
            <a:noFill/>
            <a:ln w="28575">
              <a:solidFill>
                <a:srgbClr val="33CC33"/>
              </a:solidFill>
              <a:round/>
              <a:headEnd/>
              <a:tailEnd/>
            </a:ln>
          </p:spPr>
          <p:txBody>
            <a:bodyPr wrap="none" anchor="ctr">
              <a:spAutoFit/>
            </a:bodyPr>
            <a:lstStyle/>
            <a:p>
              <a:endParaRPr lang="en-US"/>
            </a:p>
          </p:txBody>
        </p:sp>
        <p:sp>
          <p:nvSpPr>
            <p:cNvPr id="214033" name="Oval 11"/>
            <p:cNvSpPr>
              <a:spLocks noChangeArrowheads="1"/>
            </p:cNvSpPr>
            <p:nvPr/>
          </p:nvSpPr>
          <p:spPr bwMode="auto">
            <a:xfrm>
              <a:off x="4560" y="1344"/>
              <a:ext cx="288" cy="528"/>
            </a:xfrm>
            <a:prstGeom prst="ellipse">
              <a:avLst/>
            </a:prstGeom>
            <a:noFill/>
            <a:ln w="28575">
              <a:solidFill>
                <a:srgbClr val="33CC33"/>
              </a:solidFill>
              <a:round/>
              <a:headEnd/>
              <a:tailEnd/>
            </a:ln>
          </p:spPr>
          <p:txBody>
            <a:bodyPr wrap="none" anchor="ctr">
              <a:spAutoFit/>
            </a:bodyPr>
            <a:lstStyle/>
            <a:p>
              <a:endParaRPr lang="en-US"/>
            </a:p>
          </p:txBody>
        </p:sp>
      </p:grpSp>
      <p:pic>
        <p:nvPicPr>
          <p:cNvPr id="214025" name="Picture 12"/>
          <p:cNvPicPr>
            <a:picLocks noChangeAspect="1" noChangeArrowheads="1"/>
          </p:cNvPicPr>
          <p:nvPr/>
        </p:nvPicPr>
        <p:blipFill>
          <a:blip r:embed="rId4" cstate="print"/>
          <a:srcRect l="40053" t="64381" r="56349" b="31088"/>
          <a:stretch>
            <a:fillRect/>
          </a:stretch>
        </p:blipFill>
        <p:spPr bwMode="auto">
          <a:xfrm>
            <a:off x="960438" y="4038600"/>
            <a:ext cx="506412" cy="450850"/>
          </a:xfrm>
          <a:prstGeom prst="rect">
            <a:avLst/>
          </a:prstGeom>
          <a:noFill/>
          <a:ln w="9525">
            <a:noFill/>
            <a:miter lim="800000"/>
            <a:headEnd/>
            <a:tailEnd/>
          </a:ln>
        </p:spPr>
      </p:pic>
      <p:sp>
        <p:nvSpPr>
          <p:cNvPr id="214026" name="Text Box 13"/>
          <p:cNvSpPr txBox="1">
            <a:spLocks noChangeArrowheads="1"/>
          </p:cNvSpPr>
          <p:nvPr/>
        </p:nvSpPr>
        <p:spPr bwMode="auto">
          <a:xfrm>
            <a:off x="993775" y="4206875"/>
            <a:ext cx="1371600" cy="366713"/>
          </a:xfrm>
          <a:prstGeom prst="rect">
            <a:avLst/>
          </a:prstGeom>
          <a:noFill/>
          <a:ln w="9525">
            <a:noFill/>
            <a:miter lim="800000"/>
            <a:headEnd/>
            <a:tailEnd/>
          </a:ln>
        </p:spPr>
        <p:txBody>
          <a:bodyPr>
            <a:spAutoFit/>
          </a:bodyPr>
          <a:lstStyle/>
          <a:p>
            <a:r>
              <a:rPr lang="en-US" sz="1800" b="1">
                <a:solidFill>
                  <a:srgbClr val="33CC33"/>
                </a:solidFill>
              </a:rPr>
              <a:t>Volcano </a:t>
            </a:r>
          </a:p>
        </p:txBody>
      </p:sp>
      <p:grpSp>
        <p:nvGrpSpPr>
          <p:cNvPr id="3" name="Group 14"/>
          <p:cNvGrpSpPr>
            <a:grpSpLocks/>
          </p:cNvGrpSpPr>
          <p:nvPr/>
        </p:nvGrpSpPr>
        <p:grpSpPr bwMode="auto">
          <a:xfrm>
            <a:off x="2743200" y="3276600"/>
            <a:ext cx="4940300" cy="990600"/>
            <a:chOff x="1736" y="1248"/>
            <a:chExt cx="3112" cy="624"/>
          </a:xfrm>
        </p:grpSpPr>
        <p:sp>
          <p:nvSpPr>
            <p:cNvPr id="214028" name="Oval 15"/>
            <p:cNvSpPr>
              <a:spLocks noChangeArrowheads="1"/>
            </p:cNvSpPr>
            <p:nvPr/>
          </p:nvSpPr>
          <p:spPr bwMode="auto">
            <a:xfrm>
              <a:off x="1736" y="1248"/>
              <a:ext cx="275" cy="528"/>
            </a:xfrm>
            <a:prstGeom prst="ellipse">
              <a:avLst/>
            </a:prstGeom>
            <a:noFill/>
            <a:ln w="28575">
              <a:solidFill>
                <a:srgbClr val="33CC33"/>
              </a:solidFill>
              <a:round/>
              <a:headEnd/>
              <a:tailEnd/>
            </a:ln>
          </p:spPr>
          <p:txBody>
            <a:bodyPr anchor="ctr">
              <a:spAutoFit/>
            </a:bodyPr>
            <a:lstStyle/>
            <a:p>
              <a:endParaRPr lang="en-US"/>
            </a:p>
          </p:txBody>
        </p:sp>
        <p:sp>
          <p:nvSpPr>
            <p:cNvPr id="214029" name="Oval 16"/>
            <p:cNvSpPr>
              <a:spLocks noChangeArrowheads="1"/>
            </p:cNvSpPr>
            <p:nvPr/>
          </p:nvSpPr>
          <p:spPr bwMode="auto">
            <a:xfrm>
              <a:off x="3648" y="1344"/>
              <a:ext cx="288" cy="528"/>
            </a:xfrm>
            <a:prstGeom prst="ellipse">
              <a:avLst/>
            </a:prstGeom>
            <a:noFill/>
            <a:ln w="28575">
              <a:solidFill>
                <a:srgbClr val="33CC33"/>
              </a:solidFill>
              <a:round/>
              <a:headEnd/>
              <a:tailEnd/>
            </a:ln>
          </p:spPr>
          <p:txBody>
            <a:bodyPr wrap="none" anchor="ctr">
              <a:spAutoFit/>
            </a:bodyPr>
            <a:lstStyle/>
            <a:p>
              <a:endParaRPr lang="en-US"/>
            </a:p>
          </p:txBody>
        </p:sp>
        <p:sp>
          <p:nvSpPr>
            <p:cNvPr id="214030" name="Oval 17"/>
            <p:cNvSpPr>
              <a:spLocks noChangeArrowheads="1"/>
            </p:cNvSpPr>
            <p:nvPr/>
          </p:nvSpPr>
          <p:spPr bwMode="auto">
            <a:xfrm>
              <a:off x="4560" y="1344"/>
              <a:ext cx="288" cy="528"/>
            </a:xfrm>
            <a:prstGeom prst="ellipse">
              <a:avLst/>
            </a:prstGeom>
            <a:noFill/>
            <a:ln w="28575">
              <a:solidFill>
                <a:srgbClr val="33CC33"/>
              </a:solidFill>
              <a:round/>
              <a:headEnd/>
              <a:tailEnd/>
            </a:ln>
          </p:spPr>
          <p:txBody>
            <a:bodyPr wrap="none" anchor="ctr">
              <a:spAutoFit/>
            </a:bodyP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2" name="Picture 2" descr="Katmaivillagesm"/>
          <p:cNvPicPr>
            <a:picLocks noChangeAspect="1" noChangeArrowheads="1"/>
          </p:cNvPicPr>
          <p:nvPr/>
        </p:nvPicPr>
        <p:blipFill>
          <a:blip r:embed="rId3" cstate="print"/>
          <a:srcRect l="-111" b="977"/>
          <a:stretch>
            <a:fillRect/>
          </a:stretch>
        </p:blipFill>
        <p:spPr bwMode="auto">
          <a:xfrm>
            <a:off x="1295400" y="0"/>
            <a:ext cx="6637338" cy="4914900"/>
          </a:xfrm>
          <a:prstGeom prst="rect">
            <a:avLst/>
          </a:prstGeom>
          <a:noFill/>
          <a:ln w="9525">
            <a:noFill/>
            <a:miter lim="800000"/>
            <a:headEnd/>
            <a:tailEnd/>
          </a:ln>
        </p:spPr>
      </p:pic>
      <p:sp>
        <p:nvSpPr>
          <p:cNvPr id="215043" name="Text Box 3"/>
          <p:cNvSpPr txBox="1">
            <a:spLocks noChangeArrowheads="1"/>
          </p:cNvSpPr>
          <p:nvPr/>
        </p:nvSpPr>
        <p:spPr bwMode="auto">
          <a:xfrm>
            <a:off x="152400" y="5029200"/>
            <a:ext cx="8610600" cy="1158875"/>
          </a:xfrm>
          <a:prstGeom prst="rect">
            <a:avLst/>
          </a:prstGeom>
          <a:noFill/>
          <a:ln w="9525">
            <a:noFill/>
            <a:miter lim="800000"/>
            <a:headEnd/>
            <a:tailEnd/>
          </a:ln>
        </p:spPr>
        <p:txBody>
          <a:bodyPr>
            <a:spAutoFit/>
          </a:bodyPr>
          <a:lstStyle/>
          <a:p>
            <a:r>
              <a:rPr lang="en-US"/>
              <a:t>Katmai village, buried by ash from the June 6, 1912 eruption</a:t>
            </a:r>
            <a:br>
              <a:rPr lang="en-US"/>
            </a:br>
            <a:r>
              <a:rPr lang="en-US"/>
              <a:t>Katmai volcano in background covered by cloud</a:t>
            </a:r>
          </a:p>
          <a:p>
            <a:r>
              <a:rPr lang="en-US">
                <a:solidFill>
                  <a:schemeClr val="hlink"/>
                </a:solidFill>
              </a:rPr>
              <a:t>Simulations showed same reduction in African summer precipitation.</a:t>
            </a:r>
          </a:p>
        </p:txBody>
      </p:sp>
    </p:spTree>
  </p:cSld>
  <p:clrMapOvr>
    <a:masterClrMapping/>
  </p:clrMapOvr>
  <p:transition/>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6" name="Picture 2"/>
          <p:cNvPicPr>
            <a:picLocks noChangeAspect="1" noChangeArrowheads="1"/>
          </p:cNvPicPr>
          <p:nvPr/>
        </p:nvPicPr>
        <p:blipFill>
          <a:blip r:embed="rId3" cstate="print"/>
          <a:srcRect l="17088" t="52866" b="8855"/>
          <a:stretch>
            <a:fillRect/>
          </a:stretch>
        </p:blipFill>
        <p:spPr bwMode="auto">
          <a:xfrm>
            <a:off x="0" y="3124200"/>
            <a:ext cx="5715000" cy="3733800"/>
          </a:xfrm>
          <a:prstGeom prst="rect">
            <a:avLst/>
          </a:prstGeom>
          <a:noFill/>
          <a:ln w="9525">
            <a:noFill/>
            <a:miter lim="800000"/>
            <a:headEnd/>
            <a:tailEnd/>
          </a:ln>
        </p:spPr>
      </p:pic>
      <p:pic>
        <p:nvPicPr>
          <p:cNvPr id="216067" name="Picture 3" descr="nilebasin"/>
          <p:cNvPicPr>
            <a:picLocks noChangeAspect="1" noChangeArrowheads="1"/>
          </p:cNvPicPr>
          <p:nvPr/>
        </p:nvPicPr>
        <p:blipFill>
          <a:blip r:embed="rId4" cstate="print"/>
          <a:srcRect/>
          <a:stretch>
            <a:fillRect/>
          </a:stretch>
        </p:blipFill>
        <p:spPr bwMode="auto">
          <a:xfrm>
            <a:off x="5243513" y="0"/>
            <a:ext cx="3900487" cy="5562600"/>
          </a:xfrm>
          <a:prstGeom prst="rect">
            <a:avLst/>
          </a:prstGeom>
          <a:noFill/>
          <a:ln w="9525">
            <a:noFill/>
            <a:miter lim="800000"/>
            <a:headEnd/>
            <a:tailEnd/>
          </a:ln>
        </p:spPr>
      </p:pic>
      <p:sp>
        <p:nvSpPr>
          <p:cNvPr id="216068" name="Text Box 4"/>
          <p:cNvSpPr txBox="1">
            <a:spLocks noChangeArrowheads="1"/>
          </p:cNvSpPr>
          <p:nvPr/>
        </p:nvSpPr>
        <p:spPr bwMode="auto">
          <a:xfrm>
            <a:off x="4038600" y="4038600"/>
            <a:ext cx="1600200" cy="336550"/>
          </a:xfrm>
          <a:prstGeom prst="rect">
            <a:avLst/>
          </a:prstGeom>
          <a:noFill/>
          <a:ln w="9525">
            <a:noFill/>
            <a:miter lim="800000"/>
            <a:headEnd/>
            <a:tailEnd/>
          </a:ln>
        </p:spPr>
        <p:txBody>
          <a:bodyPr>
            <a:spAutoFit/>
          </a:bodyPr>
          <a:lstStyle/>
          <a:p>
            <a:r>
              <a:rPr lang="en-US" sz="1600">
                <a:solidFill>
                  <a:srgbClr val="E22B00"/>
                </a:solidFill>
              </a:rPr>
              <a:t>Nile</a:t>
            </a:r>
          </a:p>
        </p:txBody>
      </p:sp>
      <p:sp>
        <p:nvSpPr>
          <p:cNvPr id="216069" name="Text Box 5"/>
          <p:cNvSpPr txBox="1">
            <a:spLocks noChangeArrowheads="1"/>
          </p:cNvSpPr>
          <p:nvPr/>
        </p:nvSpPr>
        <p:spPr bwMode="auto">
          <a:xfrm>
            <a:off x="1066800" y="5486400"/>
            <a:ext cx="1600200" cy="336550"/>
          </a:xfrm>
          <a:prstGeom prst="rect">
            <a:avLst/>
          </a:prstGeom>
          <a:noFill/>
          <a:ln w="9525">
            <a:noFill/>
            <a:miter lim="800000"/>
            <a:headEnd/>
            <a:tailEnd/>
          </a:ln>
        </p:spPr>
        <p:txBody>
          <a:bodyPr>
            <a:spAutoFit/>
          </a:bodyPr>
          <a:lstStyle/>
          <a:p>
            <a:r>
              <a:rPr lang="en-US" sz="1600">
                <a:solidFill>
                  <a:srgbClr val="00CC66"/>
                </a:solidFill>
              </a:rPr>
              <a:t>Niger</a:t>
            </a:r>
          </a:p>
        </p:txBody>
      </p:sp>
      <p:sp>
        <p:nvSpPr>
          <p:cNvPr id="216070" name="Text Box 6"/>
          <p:cNvSpPr txBox="1">
            <a:spLocks noChangeArrowheads="1"/>
          </p:cNvSpPr>
          <p:nvPr/>
        </p:nvSpPr>
        <p:spPr bwMode="auto">
          <a:xfrm>
            <a:off x="6477000" y="5638800"/>
            <a:ext cx="2590800" cy="274638"/>
          </a:xfrm>
          <a:prstGeom prst="rect">
            <a:avLst/>
          </a:prstGeom>
          <a:noFill/>
          <a:ln w="9525">
            <a:noFill/>
            <a:miter lim="800000"/>
            <a:headEnd/>
            <a:tailEnd/>
          </a:ln>
        </p:spPr>
        <p:txBody>
          <a:bodyPr>
            <a:spAutoFit/>
          </a:bodyPr>
          <a:lstStyle/>
          <a:p>
            <a:r>
              <a:rPr lang="en-US" sz="1200"/>
              <a:t>http://www.isiimm.agropolis.org</a:t>
            </a:r>
          </a:p>
        </p:txBody>
      </p:sp>
      <p:pic>
        <p:nvPicPr>
          <p:cNvPr id="216071" name="Picture 7" descr="NigerBassin"/>
          <p:cNvPicPr>
            <a:picLocks noChangeAspect="1" noChangeArrowheads="1"/>
          </p:cNvPicPr>
          <p:nvPr/>
        </p:nvPicPr>
        <p:blipFill>
          <a:blip r:embed="rId5" cstate="print"/>
          <a:srcRect/>
          <a:stretch>
            <a:fillRect/>
          </a:stretch>
        </p:blipFill>
        <p:spPr bwMode="auto">
          <a:xfrm>
            <a:off x="1066800" y="0"/>
            <a:ext cx="4191000" cy="3143250"/>
          </a:xfrm>
          <a:prstGeom prst="rect">
            <a:avLst/>
          </a:prstGeom>
          <a:noFill/>
          <a:ln w="9525">
            <a:noFill/>
            <a:miter lim="800000"/>
            <a:headEnd/>
            <a:tailEnd/>
          </a:ln>
        </p:spPr>
      </p:pic>
      <p:sp>
        <p:nvSpPr>
          <p:cNvPr id="216072" name="Text Box 8"/>
          <p:cNvSpPr txBox="1">
            <a:spLocks noChangeArrowheads="1"/>
          </p:cNvSpPr>
          <p:nvPr/>
        </p:nvSpPr>
        <p:spPr bwMode="auto">
          <a:xfrm>
            <a:off x="1066800" y="-23813"/>
            <a:ext cx="2971800" cy="274638"/>
          </a:xfrm>
          <a:prstGeom prst="rect">
            <a:avLst/>
          </a:prstGeom>
          <a:noFill/>
          <a:ln w="9525">
            <a:noFill/>
            <a:miter lim="800000"/>
            <a:headEnd/>
            <a:tailEnd/>
          </a:ln>
        </p:spPr>
        <p:txBody>
          <a:bodyPr>
            <a:spAutoFit/>
          </a:bodyPr>
          <a:lstStyle/>
          <a:p>
            <a:r>
              <a:rPr lang="en-US" sz="1200"/>
              <a:t>http://www.festivalsegou.org</a:t>
            </a:r>
          </a:p>
        </p:txBody>
      </p:sp>
      <p:sp>
        <p:nvSpPr>
          <p:cNvPr id="216073" name="Text Box 9"/>
          <p:cNvSpPr txBox="1">
            <a:spLocks noChangeArrowheads="1"/>
          </p:cNvSpPr>
          <p:nvPr/>
        </p:nvSpPr>
        <p:spPr bwMode="auto">
          <a:xfrm>
            <a:off x="0" y="1584325"/>
            <a:ext cx="1066800" cy="701675"/>
          </a:xfrm>
          <a:prstGeom prst="rect">
            <a:avLst/>
          </a:prstGeom>
          <a:noFill/>
          <a:ln w="9525">
            <a:noFill/>
            <a:miter lim="800000"/>
            <a:headEnd/>
            <a:tailEnd/>
          </a:ln>
        </p:spPr>
        <p:txBody>
          <a:bodyPr>
            <a:spAutoFit/>
          </a:bodyPr>
          <a:lstStyle/>
          <a:p>
            <a:r>
              <a:rPr lang="en-US"/>
              <a:t>Niger Basin</a:t>
            </a:r>
          </a:p>
        </p:txBody>
      </p:sp>
      <p:sp>
        <p:nvSpPr>
          <p:cNvPr id="216074" name="Oval 10"/>
          <p:cNvSpPr>
            <a:spLocks noChangeArrowheads="1"/>
          </p:cNvSpPr>
          <p:nvPr/>
        </p:nvSpPr>
        <p:spPr bwMode="auto">
          <a:xfrm>
            <a:off x="7054850" y="1319213"/>
            <a:ext cx="152400" cy="152400"/>
          </a:xfrm>
          <a:prstGeom prst="ellipse">
            <a:avLst/>
          </a:prstGeom>
          <a:solidFill>
            <a:schemeClr val="folHlink"/>
          </a:solidFill>
          <a:ln w="9525">
            <a:noFill/>
            <a:round/>
            <a:headEnd/>
            <a:tailEnd/>
          </a:ln>
        </p:spPr>
        <p:txBody>
          <a:bodyPr wrap="none" anchor="ctr">
            <a:spAutoFit/>
          </a:bodyPr>
          <a:lstStyle/>
          <a:p>
            <a:endParaRPr lang="en-US"/>
          </a:p>
        </p:txBody>
      </p:sp>
      <p:sp>
        <p:nvSpPr>
          <p:cNvPr id="216075" name="Text Box 11"/>
          <p:cNvSpPr txBox="1">
            <a:spLocks noChangeArrowheads="1"/>
          </p:cNvSpPr>
          <p:nvPr/>
        </p:nvSpPr>
        <p:spPr bwMode="auto">
          <a:xfrm>
            <a:off x="5867400" y="1203325"/>
            <a:ext cx="1143000" cy="396875"/>
          </a:xfrm>
          <a:prstGeom prst="rect">
            <a:avLst/>
          </a:prstGeom>
          <a:noFill/>
          <a:ln w="9525">
            <a:noFill/>
            <a:miter lim="800000"/>
            <a:headEnd/>
            <a:tailEnd/>
          </a:ln>
        </p:spPr>
        <p:txBody>
          <a:bodyPr>
            <a:spAutoFit/>
          </a:bodyPr>
          <a:lstStyle/>
          <a:p>
            <a:r>
              <a:rPr lang="en-US">
                <a:solidFill>
                  <a:schemeClr val="folHlink"/>
                </a:solidFill>
              </a:rPr>
              <a:t>Aswan</a:t>
            </a:r>
          </a:p>
        </p:txBody>
      </p:sp>
      <p:sp>
        <p:nvSpPr>
          <p:cNvPr id="216076" name="Oval 12"/>
          <p:cNvSpPr>
            <a:spLocks noChangeArrowheads="1"/>
          </p:cNvSpPr>
          <p:nvPr/>
        </p:nvSpPr>
        <p:spPr bwMode="auto">
          <a:xfrm>
            <a:off x="1905000" y="1624013"/>
            <a:ext cx="152400" cy="152400"/>
          </a:xfrm>
          <a:prstGeom prst="ellipse">
            <a:avLst/>
          </a:prstGeom>
          <a:solidFill>
            <a:srgbClr val="00CC66"/>
          </a:solidFill>
          <a:ln w="9525">
            <a:noFill/>
            <a:round/>
            <a:headEnd/>
            <a:tailEnd/>
          </a:ln>
        </p:spPr>
        <p:txBody>
          <a:bodyPr wrap="none" anchor="ctr">
            <a:spAutoFit/>
          </a:bodyPr>
          <a:lstStyle/>
          <a:p>
            <a:endParaRPr lang="en-US"/>
          </a:p>
        </p:txBody>
      </p:sp>
      <p:sp>
        <p:nvSpPr>
          <p:cNvPr id="216077" name="Text Box 13"/>
          <p:cNvSpPr txBox="1">
            <a:spLocks noChangeArrowheads="1"/>
          </p:cNvSpPr>
          <p:nvPr/>
        </p:nvSpPr>
        <p:spPr bwMode="auto">
          <a:xfrm>
            <a:off x="782638" y="1198563"/>
            <a:ext cx="1198562" cy="304800"/>
          </a:xfrm>
          <a:prstGeom prst="rect">
            <a:avLst/>
          </a:prstGeom>
          <a:solidFill>
            <a:schemeClr val="bg1"/>
          </a:solidFill>
          <a:ln w="9525">
            <a:noFill/>
            <a:miter lim="800000"/>
            <a:headEnd/>
            <a:tailEnd/>
          </a:ln>
        </p:spPr>
        <p:txBody>
          <a:bodyPr lIns="0" tIns="0" rIns="0" bIns="0">
            <a:spAutoFit/>
          </a:bodyPr>
          <a:lstStyle/>
          <a:p>
            <a:r>
              <a:rPr lang="en-US">
                <a:solidFill>
                  <a:srgbClr val="00E271"/>
                </a:solidFill>
              </a:rPr>
              <a:t>Koulikoro</a:t>
            </a:r>
          </a:p>
        </p:txBody>
      </p:sp>
      <p:grpSp>
        <p:nvGrpSpPr>
          <p:cNvPr id="2" name="Group 14"/>
          <p:cNvGrpSpPr>
            <a:grpSpLocks/>
          </p:cNvGrpSpPr>
          <p:nvPr/>
        </p:nvGrpSpPr>
        <p:grpSpPr bwMode="auto">
          <a:xfrm>
            <a:off x="3224213" y="0"/>
            <a:ext cx="5919787" cy="3452813"/>
            <a:chOff x="2031" y="0"/>
            <a:chExt cx="3729" cy="2175"/>
          </a:xfrm>
        </p:grpSpPr>
        <p:pic>
          <p:nvPicPr>
            <p:cNvPr id="216079" name="Picture 15" descr="Africanmonsoonrain003"/>
            <p:cNvPicPr>
              <a:picLocks noChangeAspect="1" noChangeArrowheads="1"/>
            </p:cNvPicPr>
            <p:nvPr/>
          </p:nvPicPr>
          <p:blipFill>
            <a:blip r:embed="rId6" cstate="print"/>
            <a:srcRect l="4688" t="4167" r="9082" b="10417"/>
            <a:stretch>
              <a:fillRect/>
            </a:stretch>
          </p:blipFill>
          <p:spPr bwMode="auto">
            <a:xfrm>
              <a:off x="2832" y="0"/>
              <a:ext cx="2928" cy="2175"/>
            </a:xfrm>
            <a:prstGeom prst="rect">
              <a:avLst/>
            </a:prstGeom>
            <a:noFill/>
            <a:ln w="9525">
              <a:noFill/>
              <a:miter lim="800000"/>
              <a:headEnd/>
              <a:tailEnd/>
            </a:ln>
          </p:spPr>
        </p:pic>
        <p:sp>
          <p:nvSpPr>
            <p:cNvPr id="216080" name="Oval 16"/>
            <p:cNvSpPr>
              <a:spLocks noChangeArrowheads="1"/>
            </p:cNvSpPr>
            <p:nvPr/>
          </p:nvSpPr>
          <p:spPr bwMode="auto">
            <a:xfrm>
              <a:off x="2031" y="1200"/>
              <a:ext cx="96" cy="96"/>
            </a:xfrm>
            <a:prstGeom prst="ellipse">
              <a:avLst/>
            </a:prstGeom>
            <a:solidFill>
              <a:srgbClr val="CC0000"/>
            </a:solidFill>
            <a:ln w="9525">
              <a:noFill/>
              <a:round/>
              <a:headEnd/>
              <a:tailEnd/>
            </a:ln>
          </p:spPr>
          <p:txBody>
            <a:bodyPr wrap="none" anchor="ctr">
              <a:spAutoFit/>
            </a:bodyPr>
            <a:lstStyle/>
            <a:p>
              <a:endParaRPr lang="en-US"/>
            </a:p>
          </p:txBody>
        </p:sp>
        <p:sp>
          <p:nvSpPr>
            <p:cNvPr id="216081" name="Text Box 17"/>
            <p:cNvSpPr txBox="1">
              <a:spLocks noChangeArrowheads="1"/>
            </p:cNvSpPr>
            <p:nvPr/>
          </p:nvSpPr>
          <p:spPr bwMode="auto">
            <a:xfrm>
              <a:off x="2077" y="912"/>
              <a:ext cx="755" cy="192"/>
            </a:xfrm>
            <a:prstGeom prst="rect">
              <a:avLst/>
            </a:prstGeom>
            <a:solidFill>
              <a:schemeClr val="bg1"/>
            </a:solidFill>
            <a:ln w="9525">
              <a:noFill/>
              <a:miter lim="800000"/>
              <a:headEnd/>
              <a:tailEnd/>
            </a:ln>
          </p:spPr>
          <p:txBody>
            <a:bodyPr lIns="0" tIns="0" rIns="0" bIns="0">
              <a:spAutoFit/>
            </a:bodyPr>
            <a:lstStyle/>
            <a:p>
              <a:r>
                <a:rPr lang="en-US">
                  <a:solidFill>
                    <a:srgbClr val="CC0000"/>
                  </a:solidFill>
                </a:rPr>
                <a:t>Malanville</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Picture 2"/>
          <p:cNvPicPr>
            <a:picLocks noChangeAspect="1" noChangeArrowheads="1"/>
          </p:cNvPicPr>
          <p:nvPr/>
        </p:nvPicPr>
        <p:blipFill>
          <a:blip r:embed="rId3" cstate="print"/>
          <a:srcRect l="17088" t="52866" b="8855"/>
          <a:stretch>
            <a:fillRect/>
          </a:stretch>
        </p:blipFill>
        <p:spPr bwMode="auto">
          <a:xfrm>
            <a:off x="0" y="3124200"/>
            <a:ext cx="5715000" cy="3733800"/>
          </a:xfrm>
          <a:prstGeom prst="rect">
            <a:avLst/>
          </a:prstGeom>
          <a:noFill/>
          <a:ln w="9525">
            <a:noFill/>
            <a:miter lim="800000"/>
            <a:headEnd/>
            <a:tailEnd/>
          </a:ln>
        </p:spPr>
      </p:pic>
      <p:pic>
        <p:nvPicPr>
          <p:cNvPr id="217091" name="Picture 3" descr="nilebasin"/>
          <p:cNvPicPr>
            <a:picLocks noChangeAspect="1" noChangeArrowheads="1"/>
          </p:cNvPicPr>
          <p:nvPr/>
        </p:nvPicPr>
        <p:blipFill>
          <a:blip r:embed="rId4" cstate="print"/>
          <a:srcRect/>
          <a:stretch>
            <a:fillRect/>
          </a:stretch>
        </p:blipFill>
        <p:spPr bwMode="auto">
          <a:xfrm>
            <a:off x="5243513" y="0"/>
            <a:ext cx="3900487" cy="5562600"/>
          </a:xfrm>
          <a:prstGeom prst="rect">
            <a:avLst/>
          </a:prstGeom>
          <a:noFill/>
          <a:ln w="9525">
            <a:noFill/>
            <a:miter lim="800000"/>
            <a:headEnd/>
            <a:tailEnd/>
          </a:ln>
        </p:spPr>
      </p:pic>
      <p:sp>
        <p:nvSpPr>
          <p:cNvPr id="217092" name="Text Box 4"/>
          <p:cNvSpPr txBox="1">
            <a:spLocks noChangeArrowheads="1"/>
          </p:cNvSpPr>
          <p:nvPr/>
        </p:nvSpPr>
        <p:spPr bwMode="auto">
          <a:xfrm>
            <a:off x="4038600" y="4038600"/>
            <a:ext cx="1600200" cy="336550"/>
          </a:xfrm>
          <a:prstGeom prst="rect">
            <a:avLst/>
          </a:prstGeom>
          <a:noFill/>
          <a:ln w="9525">
            <a:noFill/>
            <a:miter lim="800000"/>
            <a:headEnd/>
            <a:tailEnd/>
          </a:ln>
        </p:spPr>
        <p:txBody>
          <a:bodyPr>
            <a:spAutoFit/>
          </a:bodyPr>
          <a:lstStyle/>
          <a:p>
            <a:r>
              <a:rPr lang="en-US" sz="1600">
                <a:solidFill>
                  <a:srgbClr val="E22B00"/>
                </a:solidFill>
              </a:rPr>
              <a:t>Nile</a:t>
            </a:r>
          </a:p>
        </p:txBody>
      </p:sp>
      <p:sp>
        <p:nvSpPr>
          <p:cNvPr id="217093" name="Text Box 5"/>
          <p:cNvSpPr txBox="1">
            <a:spLocks noChangeArrowheads="1"/>
          </p:cNvSpPr>
          <p:nvPr/>
        </p:nvSpPr>
        <p:spPr bwMode="auto">
          <a:xfrm>
            <a:off x="1066800" y="5486400"/>
            <a:ext cx="1600200" cy="336550"/>
          </a:xfrm>
          <a:prstGeom prst="rect">
            <a:avLst/>
          </a:prstGeom>
          <a:noFill/>
          <a:ln w="9525">
            <a:noFill/>
            <a:miter lim="800000"/>
            <a:headEnd/>
            <a:tailEnd/>
          </a:ln>
        </p:spPr>
        <p:txBody>
          <a:bodyPr>
            <a:spAutoFit/>
          </a:bodyPr>
          <a:lstStyle/>
          <a:p>
            <a:r>
              <a:rPr lang="en-US" sz="1600">
                <a:solidFill>
                  <a:srgbClr val="00CC66"/>
                </a:solidFill>
              </a:rPr>
              <a:t>Niger</a:t>
            </a:r>
          </a:p>
        </p:txBody>
      </p:sp>
      <p:sp>
        <p:nvSpPr>
          <p:cNvPr id="217094" name="Text Box 6"/>
          <p:cNvSpPr txBox="1">
            <a:spLocks noChangeArrowheads="1"/>
          </p:cNvSpPr>
          <p:nvPr/>
        </p:nvSpPr>
        <p:spPr bwMode="auto">
          <a:xfrm>
            <a:off x="6477000" y="5638800"/>
            <a:ext cx="2590800" cy="274638"/>
          </a:xfrm>
          <a:prstGeom prst="rect">
            <a:avLst/>
          </a:prstGeom>
          <a:noFill/>
          <a:ln w="9525">
            <a:noFill/>
            <a:miter lim="800000"/>
            <a:headEnd/>
            <a:tailEnd/>
          </a:ln>
        </p:spPr>
        <p:txBody>
          <a:bodyPr>
            <a:spAutoFit/>
          </a:bodyPr>
          <a:lstStyle/>
          <a:p>
            <a:r>
              <a:rPr lang="en-US" sz="1200"/>
              <a:t>http://www.isiimm.agropolis.org</a:t>
            </a:r>
          </a:p>
        </p:txBody>
      </p:sp>
      <p:pic>
        <p:nvPicPr>
          <p:cNvPr id="217095" name="Picture 7" descr="NigerBassin"/>
          <p:cNvPicPr>
            <a:picLocks noChangeAspect="1" noChangeArrowheads="1"/>
          </p:cNvPicPr>
          <p:nvPr/>
        </p:nvPicPr>
        <p:blipFill>
          <a:blip r:embed="rId5" cstate="print"/>
          <a:srcRect/>
          <a:stretch>
            <a:fillRect/>
          </a:stretch>
        </p:blipFill>
        <p:spPr bwMode="auto">
          <a:xfrm>
            <a:off x="1066800" y="0"/>
            <a:ext cx="4191000" cy="3143250"/>
          </a:xfrm>
          <a:prstGeom prst="rect">
            <a:avLst/>
          </a:prstGeom>
          <a:noFill/>
          <a:ln w="9525">
            <a:noFill/>
            <a:miter lim="800000"/>
            <a:headEnd/>
            <a:tailEnd/>
          </a:ln>
        </p:spPr>
      </p:pic>
      <p:sp>
        <p:nvSpPr>
          <p:cNvPr id="217096" name="Text Box 8"/>
          <p:cNvSpPr txBox="1">
            <a:spLocks noChangeArrowheads="1"/>
          </p:cNvSpPr>
          <p:nvPr/>
        </p:nvSpPr>
        <p:spPr bwMode="auto">
          <a:xfrm>
            <a:off x="1066800" y="-23813"/>
            <a:ext cx="2971800" cy="274638"/>
          </a:xfrm>
          <a:prstGeom prst="rect">
            <a:avLst/>
          </a:prstGeom>
          <a:noFill/>
          <a:ln w="9525">
            <a:noFill/>
            <a:miter lim="800000"/>
            <a:headEnd/>
            <a:tailEnd/>
          </a:ln>
        </p:spPr>
        <p:txBody>
          <a:bodyPr>
            <a:spAutoFit/>
          </a:bodyPr>
          <a:lstStyle/>
          <a:p>
            <a:r>
              <a:rPr lang="en-US" sz="1200"/>
              <a:t>http://www.festivalsegou.org</a:t>
            </a:r>
          </a:p>
        </p:txBody>
      </p:sp>
      <p:sp>
        <p:nvSpPr>
          <p:cNvPr id="217097" name="Text Box 9"/>
          <p:cNvSpPr txBox="1">
            <a:spLocks noChangeArrowheads="1"/>
          </p:cNvSpPr>
          <p:nvPr/>
        </p:nvSpPr>
        <p:spPr bwMode="auto">
          <a:xfrm>
            <a:off x="0" y="1584325"/>
            <a:ext cx="1066800" cy="701675"/>
          </a:xfrm>
          <a:prstGeom prst="rect">
            <a:avLst/>
          </a:prstGeom>
          <a:noFill/>
          <a:ln w="9525">
            <a:noFill/>
            <a:miter lim="800000"/>
            <a:headEnd/>
            <a:tailEnd/>
          </a:ln>
        </p:spPr>
        <p:txBody>
          <a:bodyPr>
            <a:spAutoFit/>
          </a:bodyPr>
          <a:lstStyle/>
          <a:p>
            <a:r>
              <a:rPr lang="en-US"/>
              <a:t>Niger Basin</a:t>
            </a:r>
          </a:p>
        </p:txBody>
      </p:sp>
      <p:sp>
        <p:nvSpPr>
          <p:cNvPr id="217098" name="Oval 10"/>
          <p:cNvSpPr>
            <a:spLocks noChangeArrowheads="1"/>
          </p:cNvSpPr>
          <p:nvPr/>
        </p:nvSpPr>
        <p:spPr bwMode="auto">
          <a:xfrm>
            <a:off x="7054850" y="1319213"/>
            <a:ext cx="152400" cy="152400"/>
          </a:xfrm>
          <a:prstGeom prst="ellipse">
            <a:avLst/>
          </a:prstGeom>
          <a:solidFill>
            <a:schemeClr val="folHlink"/>
          </a:solidFill>
          <a:ln w="9525">
            <a:noFill/>
            <a:round/>
            <a:headEnd/>
            <a:tailEnd/>
          </a:ln>
        </p:spPr>
        <p:txBody>
          <a:bodyPr wrap="none" anchor="ctr">
            <a:spAutoFit/>
          </a:bodyPr>
          <a:lstStyle/>
          <a:p>
            <a:endParaRPr lang="en-US"/>
          </a:p>
        </p:txBody>
      </p:sp>
      <p:sp>
        <p:nvSpPr>
          <p:cNvPr id="217099" name="Text Box 11"/>
          <p:cNvSpPr txBox="1">
            <a:spLocks noChangeArrowheads="1"/>
          </p:cNvSpPr>
          <p:nvPr/>
        </p:nvSpPr>
        <p:spPr bwMode="auto">
          <a:xfrm>
            <a:off x="5867400" y="1203325"/>
            <a:ext cx="1143000" cy="396875"/>
          </a:xfrm>
          <a:prstGeom prst="rect">
            <a:avLst/>
          </a:prstGeom>
          <a:noFill/>
          <a:ln w="9525">
            <a:noFill/>
            <a:miter lim="800000"/>
            <a:headEnd/>
            <a:tailEnd/>
          </a:ln>
        </p:spPr>
        <p:txBody>
          <a:bodyPr>
            <a:spAutoFit/>
          </a:bodyPr>
          <a:lstStyle/>
          <a:p>
            <a:r>
              <a:rPr lang="en-US">
                <a:solidFill>
                  <a:schemeClr val="folHlink"/>
                </a:solidFill>
              </a:rPr>
              <a:t>Aswan</a:t>
            </a:r>
          </a:p>
        </p:txBody>
      </p:sp>
      <p:sp>
        <p:nvSpPr>
          <p:cNvPr id="217100" name="Oval 12"/>
          <p:cNvSpPr>
            <a:spLocks noChangeArrowheads="1"/>
          </p:cNvSpPr>
          <p:nvPr/>
        </p:nvSpPr>
        <p:spPr bwMode="auto">
          <a:xfrm>
            <a:off x="1905000" y="1624013"/>
            <a:ext cx="152400" cy="152400"/>
          </a:xfrm>
          <a:prstGeom prst="ellipse">
            <a:avLst/>
          </a:prstGeom>
          <a:solidFill>
            <a:srgbClr val="00CC66"/>
          </a:solidFill>
          <a:ln w="9525">
            <a:noFill/>
            <a:round/>
            <a:headEnd/>
            <a:tailEnd/>
          </a:ln>
        </p:spPr>
        <p:txBody>
          <a:bodyPr wrap="none" anchor="ctr">
            <a:spAutoFit/>
          </a:bodyPr>
          <a:lstStyle/>
          <a:p>
            <a:endParaRPr lang="en-US"/>
          </a:p>
        </p:txBody>
      </p:sp>
      <p:sp>
        <p:nvSpPr>
          <p:cNvPr id="217101" name="Text Box 13"/>
          <p:cNvSpPr txBox="1">
            <a:spLocks noChangeArrowheads="1"/>
          </p:cNvSpPr>
          <p:nvPr/>
        </p:nvSpPr>
        <p:spPr bwMode="auto">
          <a:xfrm>
            <a:off x="782638" y="1198563"/>
            <a:ext cx="1198562" cy="304800"/>
          </a:xfrm>
          <a:prstGeom prst="rect">
            <a:avLst/>
          </a:prstGeom>
          <a:solidFill>
            <a:schemeClr val="bg1"/>
          </a:solidFill>
          <a:ln w="9525">
            <a:noFill/>
            <a:miter lim="800000"/>
            <a:headEnd/>
            <a:tailEnd/>
          </a:ln>
        </p:spPr>
        <p:txBody>
          <a:bodyPr lIns="0" tIns="0" rIns="0" bIns="0">
            <a:spAutoFit/>
          </a:bodyPr>
          <a:lstStyle/>
          <a:p>
            <a:r>
              <a:rPr lang="en-US">
                <a:solidFill>
                  <a:srgbClr val="00E271"/>
                </a:solidFill>
              </a:rPr>
              <a:t>Koulikoro</a:t>
            </a:r>
          </a:p>
        </p:txBody>
      </p:sp>
    </p:spTree>
  </p:cSld>
  <p:clrMapOvr>
    <a:masterClrMapping/>
  </p:clrMapOvr>
  <p:transition/>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2"/>
          <p:cNvPicPr>
            <a:picLocks noChangeAspect="1" noChangeArrowheads="1"/>
          </p:cNvPicPr>
          <p:nvPr/>
        </p:nvPicPr>
        <p:blipFill>
          <a:blip r:embed="rId3" cstate="print"/>
          <a:srcRect/>
          <a:stretch>
            <a:fillRect/>
          </a:stretch>
        </p:blipFill>
        <p:spPr bwMode="auto">
          <a:xfrm>
            <a:off x="4133850" y="23813"/>
            <a:ext cx="5010150" cy="6834187"/>
          </a:xfrm>
          <a:prstGeom prst="rect">
            <a:avLst/>
          </a:prstGeom>
          <a:noFill/>
          <a:ln w="9525">
            <a:noFill/>
            <a:miter lim="800000"/>
            <a:headEnd/>
            <a:tailEnd/>
          </a:ln>
        </p:spPr>
      </p:pic>
      <p:pic>
        <p:nvPicPr>
          <p:cNvPr id="218115" name="Picture 3"/>
          <p:cNvPicPr>
            <a:picLocks noChangeAspect="1" noChangeArrowheads="1"/>
          </p:cNvPicPr>
          <p:nvPr/>
        </p:nvPicPr>
        <p:blipFill>
          <a:blip r:embed="rId4" cstate="print"/>
          <a:srcRect/>
          <a:stretch>
            <a:fillRect/>
          </a:stretch>
        </p:blipFill>
        <p:spPr bwMode="auto">
          <a:xfrm>
            <a:off x="0" y="3810000"/>
            <a:ext cx="4114800" cy="2438400"/>
          </a:xfrm>
          <a:prstGeom prst="rect">
            <a:avLst/>
          </a:prstGeom>
          <a:noFill/>
          <a:ln w="9525">
            <a:noFill/>
            <a:miter lim="800000"/>
            <a:headEnd/>
            <a:tailEnd/>
          </a:ln>
        </p:spPr>
      </p:pic>
      <p:sp>
        <p:nvSpPr>
          <p:cNvPr id="218116" name="Text Box 4"/>
          <p:cNvSpPr txBox="1">
            <a:spLocks noChangeArrowheads="1"/>
          </p:cNvSpPr>
          <p:nvPr/>
        </p:nvSpPr>
        <p:spPr bwMode="auto">
          <a:xfrm>
            <a:off x="304800" y="1295400"/>
            <a:ext cx="3581400" cy="2225675"/>
          </a:xfrm>
          <a:prstGeom prst="rect">
            <a:avLst/>
          </a:prstGeom>
          <a:noFill/>
          <a:ln w="9525">
            <a:noFill/>
            <a:miter lim="800000"/>
            <a:headEnd/>
            <a:tailEnd/>
          </a:ln>
        </p:spPr>
        <p:txBody>
          <a:bodyPr>
            <a:spAutoFit/>
          </a:bodyPr>
          <a:lstStyle/>
          <a:p>
            <a:pPr eaLnBrk="1" hangingPunct="1"/>
            <a:r>
              <a:rPr lang="en-US" dirty="0" err="1"/>
              <a:t>Trenberth</a:t>
            </a:r>
            <a:r>
              <a:rPr lang="en-US" dirty="0"/>
              <a:t> and Dai (2007)</a:t>
            </a:r>
          </a:p>
          <a:p>
            <a:pPr eaLnBrk="1" hangingPunct="1"/>
            <a:r>
              <a:rPr lang="en-US" dirty="0"/>
              <a:t>Effects of Mount Pinatubo volcanic eruption on the hydrological cycle as an analog of geoengineering</a:t>
            </a:r>
          </a:p>
          <a:p>
            <a:pPr eaLnBrk="1" hangingPunct="1"/>
            <a:r>
              <a:rPr lang="en-US" i="1" dirty="0" err="1"/>
              <a:t>Geophys</a:t>
            </a:r>
            <a:r>
              <a:rPr lang="en-US" i="1" dirty="0"/>
              <a:t>. Res. </a:t>
            </a:r>
            <a:r>
              <a:rPr lang="en-US" i="1" dirty="0" err="1"/>
              <a:t>Lett</a:t>
            </a:r>
            <a:r>
              <a:rPr lang="en-US" i="1" dirty="0"/>
              <a:t>.</a:t>
            </a:r>
          </a:p>
        </p:txBody>
      </p:sp>
    </p:spTree>
  </p:cSld>
  <p:clrMapOvr>
    <a:masterClrMapping/>
  </p:clrMapOvr>
  <p:transition/>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8" name="Picture 2"/>
          <p:cNvPicPr>
            <a:picLocks noChangeAspect="1" noChangeArrowheads="1"/>
          </p:cNvPicPr>
          <p:nvPr/>
        </p:nvPicPr>
        <p:blipFill>
          <a:blip r:embed="rId3" cstate="print"/>
          <a:srcRect/>
          <a:stretch>
            <a:fillRect/>
          </a:stretch>
        </p:blipFill>
        <p:spPr bwMode="auto">
          <a:xfrm>
            <a:off x="1676400" y="-127000"/>
            <a:ext cx="7467600" cy="6854825"/>
          </a:xfrm>
          <a:prstGeom prst="rect">
            <a:avLst/>
          </a:prstGeom>
          <a:noFill/>
          <a:ln w="9525">
            <a:noFill/>
            <a:miter lim="800000"/>
            <a:headEnd/>
            <a:tailEnd/>
          </a:ln>
        </p:spPr>
      </p:pic>
      <p:sp>
        <p:nvSpPr>
          <p:cNvPr id="219139" name="Text Box 4"/>
          <p:cNvSpPr txBox="1">
            <a:spLocks noChangeArrowheads="1"/>
          </p:cNvSpPr>
          <p:nvPr/>
        </p:nvSpPr>
        <p:spPr bwMode="auto">
          <a:xfrm>
            <a:off x="134938" y="1397000"/>
            <a:ext cx="2768600" cy="3170238"/>
          </a:xfrm>
          <a:prstGeom prst="rect">
            <a:avLst/>
          </a:prstGeom>
          <a:solidFill>
            <a:schemeClr val="bg1"/>
          </a:solidFill>
          <a:ln w="12700">
            <a:solidFill>
              <a:schemeClr val="tx1"/>
            </a:solidFill>
            <a:miter lim="800000"/>
            <a:headEnd/>
            <a:tailEnd/>
          </a:ln>
        </p:spPr>
        <p:txBody>
          <a:bodyPr>
            <a:spAutoFit/>
          </a:bodyPr>
          <a:lstStyle/>
          <a:p>
            <a:r>
              <a:rPr lang="en-US" dirty="0" err="1"/>
              <a:t>Trenberth</a:t>
            </a:r>
            <a:r>
              <a:rPr lang="en-US" dirty="0"/>
              <a:t> and Dai (2007)</a:t>
            </a:r>
          </a:p>
          <a:p>
            <a:r>
              <a:rPr lang="en-US" dirty="0"/>
              <a:t>Effects of Mount Pinatubo volcanic eruption on the hydrological cycle as an analog of geoengineering</a:t>
            </a:r>
          </a:p>
          <a:p>
            <a:r>
              <a:rPr lang="en-US" i="1" dirty="0" err="1"/>
              <a:t>Geophys</a:t>
            </a:r>
            <a:r>
              <a:rPr lang="en-US" i="1" dirty="0"/>
              <a:t>. Res. </a:t>
            </a:r>
            <a:r>
              <a:rPr lang="en-US" i="1" dirty="0" err="1"/>
              <a:t>Lett</a:t>
            </a:r>
            <a:r>
              <a:rPr lang="en-US" i="1" dirty="0"/>
              <a:t>.</a:t>
            </a:r>
          </a:p>
        </p:txBody>
      </p:sp>
    </p:spTree>
  </p:cSld>
  <p:clrMapOvr>
    <a:masterClrMapping/>
  </p:clrMapOvr>
  <p:transition/>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Text Box 2"/>
          <p:cNvSpPr txBox="1">
            <a:spLocks noChangeArrowheads="1"/>
          </p:cNvSpPr>
          <p:nvPr/>
        </p:nvSpPr>
        <p:spPr bwMode="auto">
          <a:xfrm>
            <a:off x="609600" y="1981200"/>
            <a:ext cx="7848600" cy="3749675"/>
          </a:xfrm>
          <a:prstGeom prst="rect">
            <a:avLst/>
          </a:prstGeom>
          <a:noFill/>
          <a:ln w="9525">
            <a:noFill/>
            <a:miter lim="800000"/>
            <a:headEnd/>
            <a:tailEnd/>
          </a:ln>
        </p:spPr>
        <p:txBody>
          <a:bodyPr>
            <a:spAutoFit/>
          </a:bodyPr>
          <a:lstStyle/>
          <a:p>
            <a:r>
              <a:rPr lang="en-US" sz="8000">
                <a:solidFill>
                  <a:schemeClr val="accent2"/>
                </a:solidFill>
              </a:rPr>
              <a:t>Water Vapor Feedback Experiments</a:t>
            </a:r>
            <a:endParaRPr lang="en-US" sz="6000">
              <a:solidFill>
                <a:schemeClr val="accent2"/>
              </a:solidFill>
            </a:endParaRPr>
          </a:p>
        </p:txBody>
      </p:sp>
    </p:spTree>
  </p:cSld>
  <p:clrMapOvr>
    <a:masterClrMapping/>
  </p:clrMapOvr>
  <p:transition/>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Text Box 2"/>
          <p:cNvSpPr txBox="1">
            <a:spLocks noChangeArrowheads="1"/>
          </p:cNvSpPr>
          <p:nvPr/>
        </p:nvSpPr>
        <p:spPr bwMode="auto">
          <a:xfrm>
            <a:off x="609600" y="762000"/>
            <a:ext cx="5943600" cy="457200"/>
          </a:xfrm>
          <a:prstGeom prst="rect">
            <a:avLst/>
          </a:prstGeom>
          <a:noFill/>
          <a:ln w="9525">
            <a:noFill/>
            <a:miter lim="800000"/>
            <a:headEnd/>
            <a:tailEnd/>
          </a:ln>
        </p:spPr>
        <p:txBody>
          <a:bodyPr>
            <a:spAutoFit/>
          </a:bodyPr>
          <a:lstStyle/>
          <a:p>
            <a:r>
              <a:rPr lang="en-US" sz="2400" b="1">
                <a:solidFill>
                  <a:schemeClr val="accent2"/>
                </a:solidFill>
              </a:rPr>
              <a:t>GFDL R30 GCM Experiments</a:t>
            </a:r>
          </a:p>
        </p:txBody>
      </p:sp>
      <p:pic>
        <p:nvPicPr>
          <p:cNvPr id="221187" name="Picture 3"/>
          <p:cNvPicPr>
            <a:picLocks noChangeAspect="1" noChangeArrowheads="1"/>
          </p:cNvPicPr>
          <p:nvPr/>
        </p:nvPicPr>
        <p:blipFill>
          <a:blip r:embed="rId3" cstate="print"/>
          <a:srcRect/>
          <a:stretch>
            <a:fillRect/>
          </a:stretch>
        </p:blipFill>
        <p:spPr bwMode="auto">
          <a:xfrm>
            <a:off x="0" y="1295400"/>
            <a:ext cx="9144000" cy="4037013"/>
          </a:xfrm>
          <a:prstGeom prst="rect">
            <a:avLst/>
          </a:prstGeom>
          <a:noFill/>
          <a:ln w="9525">
            <a:noFill/>
            <a:miter lim="800000"/>
            <a:headEnd/>
            <a:tailEnd/>
          </a:ln>
        </p:spPr>
      </p:pic>
      <p:sp>
        <p:nvSpPr>
          <p:cNvPr id="221188" name="TextBox 3"/>
          <p:cNvSpPr txBox="1">
            <a:spLocks noChangeArrowheads="1"/>
          </p:cNvSpPr>
          <p:nvPr/>
        </p:nvSpPr>
        <p:spPr bwMode="auto">
          <a:xfrm>
            <a:off x="381000" y="5418138"/>
            <a:ext cx="8153400" cy="830262"/>
          </a:xfrm>
          <a:prstGeom prst="rect">
            <a:avLst/>
          </a:prstGeom>
          <a:noFill/>
          <a:ln w="9525">
            <a:noFill/>
            <a:miter lim="800000"/>
            <a:headEnd/>
            <a:tailEnd/>
          </a:ln>
        </p:spPr>
        <p:txBody>
          <a:bodyPr>
            <a:spAutoFit/>
          </a:bodyPr>
          <a:lstStyle/>
          <a:p>
            <a:pPr marL="231775" indent="-231775" algn="l"/>
            <a:r>
              <a:rPr lang="en-US" sz="1600"/>
              <a:t>Soden, Brian J., Richard T. Wetherald, Georgiy L. Stenchikov, and Alan Robock, 2002: Global cooling following the eruption of Mt. Pinatubo: A test of climate feedback by water vapor. </a:t>
            </a:r>
            <a:r>
              <a:rPr lang="en-US" sz="1600" i="1"/>
              <a:t>Science</a:t>
            </a:r>
            <a:r>
              <a:rPr lang="en-US" sz="1600"/>
              <a:t>, </a:t>
            </a:r>
            <a:r>
              <a:rPr lang="en-US" sz="1600" b="1"/>
              <a:t>296</a:t>
            </a:r>
            <a:r>
              <a:rPr lang="en-US" sz="1600"/>
              <a:t>, 727-730.</a:t>
            </a:r>
          </a:p>
        </p:txBody>
      </p:sp>
    </p:spTree>
  </p:cSld>
  <p:clrMapOvr>
    <a:masterClrMapping/>
  </p:clrMapOvr>
  <p:transition/>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Text Box 2"/>
          <p:cNvSpPr txBox="1">
            <a:spLocks noChangeArrowheads="1"/>
          </p:cNvSpPr>
          <p:nvPr/>
        </p:nvSpPr>
        <p:spPr bwMode="auto">
          <a:xfrm>
            <a:off x="3886200" y="6324600"/>
            <a:ext cx="2133600" cy="457200"/>
          </a:xfrm>
          <a:prstGeom prst="rect">
            <a:avLst/>
          </a:prstGeom>
          <a:noFill/>
          <a:ln w="9525">
            <a:noFill/>
            <a:miter lim="800000"/>
            <a:headEnd/>
            <a:tailEnd/>
          </a:ln>
        </p:spPr>
        <p:txBody>
          <a:bodyPr>
            <a:spAutoFit/>
          </a:bodyPr>
          <a:lstStyle/>
          <a:p>
            <a:r>
              <a:rPr lang="en-US" sz="2400">
                <a:solidFill>
                  <a:schemeClr val="bg1"/>
                </a:solidFill>
              </a:rPr>
              <a:t>Global Mean</a:t>
            </a:r>
          </a:p>
        </p:txBody>
      </p:sp>
      <p:grpSp>
        <p:nvGrpSpPr>
          <p:cNvPr id="222211" name="Group 3"/>
          <p:cNvGrpSpPr>
            <a:grpSpLocks/>
          </p:cNvGrpSpPr>
          <p:nvPr/>
        </p:nvGrpSpPr>
        <p:grpSpPr bwMode="auto">
          <a:xfrm>
            <a:off x="1905000" y="5105400"/>
            <a:ext cx="5334000" cy="914400"/>
            <a:chOff x="480" y="3216"/>
            <a:chExt cx="3360" cy="576"/>
          </a:xfrm>
        </p:grpSpPr>
        <p:sp>
          <p:nvSpPr>
            <p:cNvPr id="222214" name="Text Box 4"/>
            <p:cNvSpPr txBox="1">
              <a:spLocks noChangeArrowheads="1"/>
            </p:cNvSpPr>
            <p:nvPr/>
          </p:nvSpPr>
          <p:spPr bwMode="auto">
            <a:xfrm>
              <a:off x="480" y="3216"/>
              <a:ext cx="3360" cy="288"/>
            </a:xfrm>
            <a:prstGeom prst="rect">
              <a:avLst/>
            </a:prstGeom>
            <a:solidFill>
              <a:srgbClr val="FFFF00"/>
            </a:solidFill>
            <a:ln w="9525">
              <a:noFill/>
              <a:miter lim="800000"/>
              <a:headEnd/>
              <a:tailEnd/>
            </a:ln>
          </p:spPr>
          <p:txBody>
            <a:bodyPr>
              <a:spAutoFit/>
            </a:bodyPr>
            <a:lstStyle/>
            <a:p>
              <a:pPr algn="r"/>
              <a:r>
                <a:rPr lang="en-US" sz="2400" b="1">
                  <a:solidFill>
                    <a:srgbClr val="33CC33"/>
                  </a:solidFill>
                </a:rPr>
                <a:t>Constant relative humidity</a:t>
              </a:r>
              <a:endParaRPr lang="en-US" sz="2400">
                <a:solidFill>
                  <a:srgbClr val="33CC33"/>
                </a:solidFill>
              </a:endParaRPr>
            </a:p>
          </p:txBody>
        </p:sp>
        <p:sp>
          <p:nvSpPr>
            <p:cNvPr id="222215" name="Text Box 5"/>
            <p:cNvSpPr txBox="1">
              <a:spLocks noChangeArrowheads="1"/>
            </p:cNvSpPr>
            <p:nvPr/>
          </p:nvSpPr>
          <p:spPr bwMode="auto">
            <a:xfrm>
              <a:off x="480" y="3504"/>
              <a:ext cx="3360" cy="288"/>
            </a:xfrm>
            <a:prstGeom prst="rect">
              <a:avLst/>
            </a:prstGeom>
            <a:solidFill>
              <a:srgbClr val="FFFF00"/>
            </a:solidFill>
            <a:ln w="9525">
              <a:noFill/>
              <a:miter lim="800000"/>
              <a:headEnd/>
              <a:tailEnd/>
            </a:ln>
          </p:spPr>
          <p:txBody>
            <a:bodyPr>
              <a:spAutoFit/>
            </a:bodyPr>
            <a:lstStyle/>
            <a:p>
              <a:pPr algn="r"/>
              <a:r>
                <a:rPr lang="en-US" sz="2400" b="1">
                  <a:solidFill>
                    <a:srgbClr val="FF0000"/>
                  </a:solidFill>
                </a:rPr>
                <a:t>Constant specific humidity</a:t>
              </a:r>
              <a:endParaRPr lang="en-US" sz="2400"/>
            </a:p>
          </p:txBody>
        </p:sp>
        <p:sp>
          <p:nvSpPr>
            <p:cNvPr id="222216" name="Line 6"/>
            <p:cNvSpPr>
              <a:spLocks noChangeShapeType="1"/>
            </p:cNvSpPr>
            <p:nvPr/>
          </p:nvSpPr>
          <p:spPr bwMode="auto">
            <a:xfrm>
              <a:off x="528" y="3360"/>
              <a:ext cx="576" cy="0"/>
            </a:xfrm>
            <a:prstGeom prst="line">
              <a:avLst/>
            </a:prstGeom>
            <a:noFill/>
            <a:ln w="38100">
              <a:solidFill>
                <a:srgbClr val="33CC33"/>
              </a:solidFill>
              <a:round/>
              <a:headEnd/>
              <a:tailEnd/>
            </a:ln>
          </p:spPr>
          <p:txBody>
            <a:bodyPr wrap="none" anchor="ctr">
              <a:spAutoFit/>
            </a:bodyPr>
            <a:lstStyle/>
            <a:p>
              <a:endParaRPr lang="en-US"/>
            </a:p>
          </p:txBody>
        </p:sp>
        <p:sp>
          <p:nvSpPr>
            <p:cNvPr id="222217" name="Line 7"/>
            <p:cNvSpPr>
              <a:spLocks noChangeShapeType="1"/>
            </p:cNvSpPr>
            <p:nvPr/>
          </p:nvSpPr>
          <p:spPr bwMode="auto">
            <a:xfrm>
              <a:off x="528" y="3648"/>
              <a:ext cx="576" cy="0"/>
            </a:xfrm>
            <a:prstGeom prst="line">
              <a:avLst/>
            </a:prstGeom>
            <a:noFill/>
            <a:ln w="38100">
              <a:solidFill>
                <a:srgbClr val="FF0000"/>
              </a:solidFill>
              <a:round/>
              <a:headEnd/>
              <a:tailEnd/>
            </a:ln>
          </p:spPr>
          <p:txBody>
            <a:bodyPr wrap="none" anchor="ctr">
              <a:spAutoFit/>
            </a:bodyPr>
            <a:lstStyle/>
            <a:p>
              <a:endParaRPr lang="en-US"/>
            </a:p>
          </p:txBody>
        </p:sp>
      </p:grpSp>
      <p:pic>
        <p:nvPicPr>
          <p:cNvPr id="222212" name="Picture 8"/>
          <p:cNvPicPr>
            <a:picLocks noChangeAspect="1" noChangeArrowheads="1"/>
          </p:cNvPicPr>
          <p:nvPr/>
        </p:nvPicPr>
        <p:blipFill>
          <a:blip r:embed="rId3" cstate="print"/>
          <a:srcRect/>
          <a:stretch>
            <a:fillRect/>
          </a:stretch>
        </p:blipFill>
        <p:spPr bwMode="auto">
          <a:xfrm>
            <a:off x="9525" y="1630363"/>
            <a:ext cx="9131300" cy="3413125"/>
          </a:xfrm>
          <a:prstGeom prst="rect">
            <a:avLst/>
          </a:prstGeom>
          <a:noFill/>
          <a:ln w="9525">
            <a:noFill/>
            <a:miter lim="800000"/>
            <a:headEnd/>
            <a:tailEnd/>
          </a:ln>
        </p:spPr>
      </p:pic>
      <p:sp>
        <p:nvSpPr>
          <p:cNvPr id="222213" name="Text Box 9"/>
          <p:cNvSpPr txBox="1">
            <a:spLocks noChangeArrowheads="1"/>
          </p:cNvSpPr>
          <p:nvPr/>
        </p:nvSpPr>
        <p:spPr bwMode="auto">
          <a:xfrm>
            <a:off x="609600" y="762000"/>
            <a:ext cx="5943600" cy="457200"/>
          </a:xfrm>
          <a:prstGeom prst="rect">
            <a:avLst/>
          </a:prstGeom>
          <a:noFill/>
          <a:ln w="9525">
            <a:noFill/>
            <a:miter lim="800000"/>
            <a:headEnd/>
            <a:tailEnd/>
          </a:ln>
        </p:spPr>
        <p:txBody>
          <a:bodyPr>
            <a:spAutoFit/>
          </a:bodyPr>
          <a:lstStyle/>
          <a:p>
            <a:r>
              <a:rPr lang="en-US" sz="2400" b="1">
                <a:solidFill>
                  <a:schemeClr val="accent2"/>
                </a:solidFill>
              </a:rPr>
              <a:t>GFDL R30 GCM Experiments</a:t>
            </a:r>
          </a:p>
        </p:txBody>
      </p:sp>
    </p:spTree>
  </p:cSld>
  <p:clrMapOvr>
    <a:masterClrMapping/>
  </p:clrMapOvr>
  <p:transition/>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Text Box 2"/>
          <p:cNvSpPr txBox="1">
            <a:spLocks noChangeArrowheads="1"/>
          </p:cNvSpPr>
          <p:nvPr/>
        </p:nvSpPr>
        <p:spPr bwMode="auto">
          <a:xfrm>
            <a:off x="457200" y="2667000"/>
            <a:ext cx="8153400" cy="1311275"/>
          </a:xfrm>
          <a:prstGeom prst="rect">
            <a:avLst/>
          </a:prstGeom>
          <a:noFill/>
          <a:ln w="9525">
            <a:noFill/>
            <a:miter lim="800000"/>
            <a:headEnd/>
            <a:tailEnd/>
          </a:ln>
        </p:spPr>
        <p:txBody>
          <a:bodyPr>
            <a:spAutoFit/>
          </a:bodyPr>
          <a:lstStyle/>
          <a:p>
            <a:r>
              <a:rPr lang="en-US" sz="8000" dirty="0">
                <a:solidFill>
                  <a:srgbClr val="C00000"/>
                </a:solidFill>
              </a:rPr>
              <a:t>Winter Warming</a:t>
            </a:r>
            <a:endParaRPr lang="en-US" sz="6000" dirty="0">
              <a:solidFill>
                <a:srgbClr val="C00000"/>
              </a:solidFill>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Grp="1" noChangeArrowheads="1"/>
          </p:cNvSpPr>
          <p:nvPr>
            <p:ph type="subTitle" idx="4294967295"/>
          </p:nvPr>
        </p:nvSpPr>
        <p:spPr bwMode="auto">
          <a:xfrm>
            <a:off x="914400" y="2971800"/>
            <a:ext cx="6858000" cy="1600200"/>
          </a:xfrm>
          <a:prstGeom prst="rect">
            <a:avLst/>
          </a:prstGeom>
          <a:noFill/>
          <a:ln>
            <a:miter lim="800000"/>
            <a:headEnd/>
            <a:tailEnd/>
          </a:ln>
        </p:spPr>
        <p:txBody>
          <a:bodyPr/>
          <a:lstStyle/>
          <a:p>
            <a:pPr eaLnBrk="1" hangingPunct="1">
              <a:buFontTx/>
              <a:buNone/>
            </a:pPr>
            <a:r>
              <a:rPr lang="en-US" altLang="zh-CN" sz="2400" dirty="0" smtClean="0">
                <a:solidFill>
                  <a:schemeClr val="tx1"/>
                </a:solidFill>
                <a:ea typeface="SimSun" pitchFamily="2" charset="-122"/>
              </a:rPr>
              <a:t>Chaochao Gao</a:t>
            </a:r>
            <a:r>
              <a:rPr lang="en-US" altLang="zh-CN" sz="2400" baseline="30000" dirty="0" smtClean="0">
                <a:solidFill>
                  <a:schemeClr val="tx1"/>
                </a:solidFill>
                <a:ea typeface="SimSun" pitchFamily="2" charset="-122"/>
              </a:rPr>
              <a:t>1</a:t>
            </a:r>
            <a:r>
              <a:rPr lang="en-US" altLang="zh-CN" sz="2400" dirty="0" smtClean="0">
                <a:solidFill>
                  <a:schemeClr val="tx1"/>
                </a:solidFill>
                <a:ea typeface="SimSun" pitchFamily="2" charset="-122"/>
              </a:rPr>
              <a:t>,</a:t>
            </a:r>
            <a:r>
              <a:rPr lang="en-US" altLang="zh-CN" sz="2400" dirty="0" smtClean="0">
                <a:ea typeface="SimSun" pitchFamily="2" charset="-122"/>
              </a:rPr>
              <a:t> </a:t>
            </a:r>
            <a:r>
              <a:rPr lang="en-US" altLang="zh-CN" sz="2400" dirty="0" smtClean="0">
                <a:solidFill>
                  <a:schemeClr val="accent2"/>
                </a:solidFill>
                <a:ea typeface="SimSun" pitchFamily="2" charset="-122"/>
              </a:rPr>
              <a:t>Alan Robock</a:t>
            </a:r>
            <a:r>
              <a:rPr lang="en-US" altLang="zh-CN" sz="2400" baseline="30000" dirty="0" smtClean="0">
                <a:solidFill>
                  <a:schemeClr val="accent2"/>
                </a:solidFill>
                <a:ea typeface="SimSun" pitchFamily="2" charset="-122"/>
              </a:rPr>
              <a:t>1</a:t>
            </a:r>
            <a:r>
              <a:rPr lang="en-US" altLang="zh-CN" sz="2400" dirty="0" smtClean="0">
                <a:solidFill>
                  <a:schemeClr val="accent2"/>
                </a:solidFill>
                <a:ea typeface="SimSun" pitchFamily="2" charset="-122"/>
              </a:rPr>
              <a:t>, Caspar Ammann</a:t>
            </a:r>
            <a:r>
              <a:rPr lang="en-US" altLang="zh-CN" sz="2400" baseline="30000" dirty="0" smtClean="0">
                <a:solidFill>
                  <a:schemeClr val="accent2"/>
                </a:solidFill>
                <a:ea typeface="SimSun" pitchFamily="2" charset="-122"/>
              </a:rPr>
              <a:t>2</a:t>
            </a:r>
            <a:r>
              <a:rPr lang="en-US" altLang="zh-CN" sz="3200" dirty="0" smtClean="0">
                <a:ea typeface="SimSun" pitchFamily="2" charset="-122"/>
              </a:rPr>
              <a:t>  </a:t>
            </a:r>
          </a:p>
          <a:p>
            <a:pPr eaLnBrk="1" hangingPunct="1">
              <a:buFontTx/>
              <a:buNone/>
            </a:pPr>
            <a:r>
              <a:rPr lang="en-US" altLang="zh-CN" sz="1800" baseline="30000" dirty="0" smtClean="0">
                <a:solidFill>
                  <a:schemeClr val="tx1"/>
                </a:solidFill>
                <a:ea typeface="SimSun" pitchFamily="2" charset="-122"/>
              </a:rPr>
              <a:t>1</a:t>
            </a:r>
            <a:r>
              <a:rPr lang="en-US" altLang="zh-CN" sz="1800" dirty="0" smtClean="0">
                <a:solidFill>
                  <a:schemeClr val="tx1"/>
                </a:solidFill>
                <a:ea typeface="SimSun" pitchFamily="2" charset="-122"/>
              </a:rPr>
              <a:t>Rutgers University, New Brunswick, USA </a:t>
            </a:r>
          </a:p>
          <a:p>
            <a:pPr eaLnBrk="1" hangingPunct="1">
              <a:buFontTx/>
              <a:buNone/>
            </a:pPr>
            <a:r>
              <a:rPr lang="en-US" altLang="zh-CN" sz="1800" baseline="30000" dirty="0" smtClean="0">
                <a:solidFill>
                  <a:schemeClr val="tx1"/>
                </a:solidFill>
                <a:ea typeface="SimSun" pitchFamily="2" charset="-122"/>
              </a:rPr>
              <a:t>2</a:t>
            </a:r>
            <a:r>
              <a:rPr lang="en-US" altLang="zh-CN" sz="1800" dirty="0" smtClean="0">
                <a:solidFill>
                  <a:schemeClr val="tx1"/>
                </a:solidFill>
                <a:ea typeface="SimSun" pitchFamily="2" charset="-122"/>
              </a:rPr>
              <a:t>National Center for Atmospheric Research, Colorado, USA</a:t>
            </a:r>
          </a:p>
        </p:txBody>
      </p:sp>
      <p:sp>
        <p:nvSpPr>
          <p:cNvPr id="39939" name="TextBox 3"/>
          <p:cNvSpPr txBox="1">
            <a:spLocks noChangeArrowheads="1"/>
          </p:cNvSpPr>
          <p:nvPr/>
        </p:nvSpPr>
        <p:spPr bwMode="auto">
          <a:xfrm>
            <a:off x="228600" y="914400"/>
            <a:ext cx="5791200" cy="1816100"/>
          </a:xfrm>
          <a:prstGeom prst="rect">
            <a:avLst/>
          </a:prstGeom>
          <a:noFill/>
          <a:ln w="9525">
            <a:noFill/>
            <a:miter lim="800000"/>
            <a:headEnd/>
            <a:tailEnd/>
          </a:ln>
        </p:spPr>
        <p:txBody>
          <a:bodyPr>
            <a:spAutoFit/>
          </a:bodyPr>
          <a:lstStyle/>
          <a:p>
            <a:r>
              <a:rPr lang="en-US" altLang="zh-CN" sz="2800">
                <a:ea typeface="SimSun" pitchFamily="2" charset="-122"/>
              </a:rPr>
              <a:t>Volcanic Forcing of Climate Change For the Past 1500 Years:  </a:t>
            </a:r>
            <a:br>
              <a:rPr lang="en-US" altLang="zh-CN" sz="2800">
                <a:ea typeface="SimSun" pitchFamily="2" charset="-122"/>
              </a:rPr>
            </a:br>
            <a:r>
              <a:rPr lang="en-US" altLang="zh-CN" sz="2800">
                <a:solidFill>
                  <a:schemeClr val="accent2"/>
                </a:solidFill>
                <a:ea typeface="SimSun" pitchFamily="2" charset="-122"/>
              </a:rPr>
              <a:t>An Improved Ice-Core-Based Index for Climate Models</a:t>
            </a:r>
            <a:endParaRPr lang="en-US" sz="2800">
              <a:solidFill>
                <a:schemeClr val="accent2"/>
              </a:solidFill>
            </a:endParaRPr>
          </a:p>
        </p:txBody>
      </p:sp>
      <p:sp>
        <p:nvSpPr>
          <p:cNvPr id="39940" name="TextBox 3"/>
          <p:cNvSpPr txBox="1">
            <a:spLocks noChangeArrowheads="1"/>
          </p:cNvSpPr>
          <p:nvPr/>
        </p:nvSpPr>
        <p:spPr bwMode="auto">
          <a:xfrm>
            <a:off x="381000" y="4724400"/>
            <a:ext cx="8001000" cy="1323975"/>
          </a:xfrm>
          <a:prstGeom prst="rect">
            <a:avLst/>
          </a:prstGeom>
          <a:noFill/>
          <a:ln w="9525">
            <a:noFill/>
            <a:miter lim="800000"/>
            <a:headEnd/>
            <a:tailEnd/>
          </a:ln>
        </p:spPr>
        <p:txBody>
          <a:bodyPr>
            <a:spAutoFit/>
          </a:bodyPr>
          <a:lstStyle/>
          <a:p>
            <a:pPr marL="231775" indent="-231775" algn="l"/>
            <a:r>
              <a:rPr lang="en-US" dirty="0"/>
              <a:t>Gao, Chaochao, Alan Robock, and Caspar Ammann, 2008:  Volcanic forcing of climate over the past 1500 years: An improved ice-core-based index for climate models.  </a:t>
            </a:r>
            <a:r>
              <a:rPr lang="en-US" i="1" dirty="0"/>
              <a:t>J. Geophys. Res.</a:t>
            </a:r>
            <a:r>
              <a:rPr lang="en-US" dirty="0"/>
              <a:t>, </a:t>
            </a:r>
            <a:r>
              <a:rPr lang="en-US" b="1" dirty="0"/>
              <a:t>113</a:t>
            </a:r>
            <a:r>
              <a:rPr lang="en-US" dirty="0"/>
              <a:t>, D23111, doi:10.1029/2008JD010239.</a:t>
            </a:r>
          </a:p>
        </p:txBody>
      </p:sp>
    </p:spTree>
  </p:cSld>
  <p:clrMapOvr>
    <a:masterClrMapping/>
  </p:clrMapOvr>
  <p:transition/>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8" name="Picture 2"/>
          <p:cNvPicPr>
            <a:picLocks noChangeAspect="1" noChangeArrowheads="1"/>
          </p:cNvPicPr>
          <p:nvPr/>
        </p:nvPicPr>
        <p:blipFill>
          <a:blip r:embed="rId3" cstate="print"/>
          <a:srcRect l="13637" t="5481" r="6625" b="10880"/>
          <a:stretch>
            <a:fillRect/>
          </a:stretch>
        </p:blipFill>
        <p:spPr bwMode="auto">
          <a:xfrm>
            <a:off x="1066800" y="381000"/>
            <a:ext cx="7010400" cy="5681663"/>
          </a:xfrm>
          <a:prstGeom prst="rect">
            <a:avLst/>
          </a:prstGeom>
          <a:noFill/>
          <a:ln w="9525">
            <a:noFill/>
            <a:miter lim="800000"/>
            <a:headEnd/>
            <a:tailEnd/>
          </a:ln>
        </p:spPr>
      </p:pic>
      <p:sp>
        <p:nvSpPr>
          <p:cNvPr id="852995" name="Line 3"/>
          <p:cNvSpPr>
            <a:spLocks noChangeShapeType="1"/>
          </p:cNvSpPr>
          <p:nvPr/>
        </p:nvSpPr>
        <p:spPr bwMode="auto">
          <a:xfrm>
            <a:off x="1676400" y="3048000"/>
            <a:ext cx="6019800" cy="2286000"/>
          </a:xfrm>
          <a:prstGeom prst="line">
            <a:avLst/>
          </a:prstGeom>
          <a:noFill/>
          <a:ln w="57150">
            <a:solidFill>
              <a:srgbClr val="FF3300"/>
            </a:solidFill>
            <a:round/>
            <a:headEnd/>
            <a:tailEnd/>
          </a:ln>
        </p:spPr>
        <p:txBody>
          <a:bodyPr anchor="ctr">
            <a:spAutoFit/>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529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2995" grpId="0" animBg="1"/>
    </p:bld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2" name="Picture 2"/>
          <p:cNvPicPr>
            <a:picLocks noChangeAspect="1" noChangeArrowheads="1"/>
          </p:cNvPicPr>
          <p:nvPr/>
        </p:nvPicPr>
        <p:blipFill>
          <a:blip r:embed="rId3" cstate="print"/>
          <a:srcRect l="4941" t="8057" r="7312" b="7033"/>
          <a:stretch>
            <a:fillRect/>
          </a:stretch>
        </p:blipFill>
        <p:spPr bwMode="auto">
          <a:xfrm>
            <a:off x="990600" y="762000"/>
            <a:ext cx="7010400" cy="52435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6" name="Picture 2" descr="CoralDeath"/>
          <p:cNvPicPr>
            <a:picLocks noChangeAspect="1" noChangeArrowheads="1"/>
          </p:cNvPicPr>
          <p:nvPr/>
        </p:nvPicPr>
        <p:blipFill>
          <a:blip r:embed="rId3" cstate="print"/>
          <a:srcRect/>
          <a:stretch>
            <a:fillRect/>
          </a:stretch>
        </p:blipFill>
        <p:spPr bwMode="auto">
          <a:xfrm>
            <a:off x="4383088" y="0"/>
            <a:ext cx="4760912" cy="6858000"/>
          </a:xfrm>
          <a:prstGeom prst="rect">
            <a:avLst/>
          </a:prstGeom>
          <a:noFill/>
          <a:ln w="9525">
            <a:noFill/>
            <a:miter lim="800000"/>
            <a:headEnd/>
            <a:tailEnd/>
          </a:ln>
        </p:spPr>
      </p:pic>
      <p:sp>
        <p:nvSpPr>
          <p:cNvPr id="226307" name="Text Box 3"/>
          <p:cNvSpPr txBox="1">
            <a:spLocks noChangeArrowheads="1"/>
          </p:cNvSpPr>
          <p:nvPr/>
        </p:nvSpPr>
        <p:spPr bwMode="auto">
          <a:xfrm>
            <a:off x="152400" y="685800"/>
            <a:ext cx="4038600" cy="5021263"/>
          </a:xfrm>
          <a:prstGeom prst="rect">
            <a:avLst/>
          </a:prstGeom>
          <a:noFill/>
          <a:ln w="9525">
            <a:noFill/>
            <a:miter lim="800000"/>
            <a:headEnd/>
            <a:tailEnd/>
          </a:ln>
        </p:spPr>
        <p:txBody>
          <a:bodyPr>
            <a:spAutoFit/>
          </a:bodyPr>
          <a:lstStyle/>
          <a:p>
            <a:r>
              <a:rPr lang="en-US" sz="2400">
                <a:solidFill>
                  <a:schemeClr val="accent2"/>
                </a:solidFill>
              </a:rPr>
              <a:t>Genin et al. (1995) found coral death in the Red Sea in the winter following the Pinatubo eruption.</a:t>
            </a:r>
            <a:endParaRPr lang="en-US" sz="2400"/>
          </a:p>
          <a:p>
            <a:r>
              <a:rPr lang="en-US" sz="2400"/>
              <a:t>Cooling induced mixing, bringing nutrients which produced an algae bloom, which smothered the coral.</a:t>
            </a:r>
          </a:p>
          <a:p>
            <a:pPr algn="l"/>
            <a:r>
              <a:rPr lang="en-US" sz="2400">
                <a:solidFill>
                  <a:schemeClr val="accent2"/>
                </a:solidFill>
              </a:rPr>
              <a:t>a. Dec. 15, 1994 (normal)</a:t>
            </a:r>
          </a:p>
          <a:p>
            <a:pPr algn="l"/>
            <a:r>
              <a:rPr lang="en-US" sz="2400">
                <a:solidFill>
                  <a:schemeClr val="accent2"/>
                </a:solidFill>
              </a:rPr>
              <a:t>b. April 6, 1992 (after</a:t>
            </a:r>
          </a:p>
          <a:p>
            <a:pPr algn="l">
              <a:spcBef>
                <a:spcPct val="0"/>
              </a:spcBef>
            </a:pPr>
            <a:r>
              <a:rPr lang="en-US" sz="2400">
                <a:solidFill>
                  <a:schemeClr val="accent2"/>
                </a:solidFill>
              </a:rPr>
              <a:t>         Pinatubo)</a:t>
            </a:r>
          </a:p>
        </p:txBody>
      </p:sp>
    </p:spTree>
  </p:cSld>
  <p:clrMapOvr>
    <a:masterClrMapping/>
  </p:clrMapOvr>
  <p:transition/>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30" name="Picture 2"/>
          <p:cNvPicPr>
            <a:picLocks noChangeAspect="1" noChangeArrowheads="1"/>
          </p:cNvPicPr>
          <p:nvPr/>
        </p:nvPicPr>
        <p:blipFill>
          <a:blip r:embed="rId3" cstate="print"/>
          <a:srcRect l="4941" t="8057" r="7001" b="7033"/>
          <a:stretch>
            <a:fillRect/>
          </a:stretch>
        </p:blipFill>
        <p:spPr bwMode="auto">
          <a:xfrm>
            <a:off x="990600" y="704850"/>
            <a:ext cx="7169150" cy="53260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4" name="Picture 2"/>
          <p:cNvPicPr>
            <a:picLocks noChangeAspect="1" noChangeArrowheads="1"/>
          </p:cNvPicPr>
          <p:nvPr/>
        </p:nvPicPr>
        <p:blipFill>
          <a:blip r:embed="rId3" cstate="print"/>
          <a:srcRect l="4843" t="8772" r="7022" b="7259"/>
          <a:stretch>
            <a:fillRect/>
          </a:stretch>
        </p:blipFill>
        <p:spPr bwMode="auto">
          <a:xfrm>
            <a:off x="990600" y="746125"/>
            <a:ext cx="7162800" cy="52736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8" name="Picture 2"/>
          <p:cNvPicPr>
            <a:picLocks noChangeAspect="1" noChangeArrowheads="1"/>
          </p:cNvPicPr>
          <p:nvPr/>
        </p:nvPicPr>
        <p:blipFill>
          <a:blip r:embed="rId3" cstate="print"/>
          <a:srcRect l="4941" t="9079" r="7312" b="7033"/>
          <a:stretch>
            <a:fillRect/>
          </a:stretch>
        </p:blipFill>
        <p:spPr bwMode="auto">
          <a:xfrm>
            <a:off x="990600" y="754063"/>
            <a:ext cx="7127875" cy="52895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2" name="Picture 2" descr="LoughFritts"/>
          <p:cNvPicPr>
            <a:picLocks noChangeAspect="1" noChangeArrowheads="1"/>
          </p:cNvPicPr>
          <p:nvPr/>
        </p:nvPicPr>
        <p:blipFill>
          <a:blip r:embed="rId3" cstate="print"/>
          <a:srcRect l="7059" t="8151" r="4706" b="62630"/>
          <a:stretch>
            <a:fillRect/>
          </a:stretch>
        </p:blipFill>
        <p:spPr bwMode="auto">
          <a:xfrm>
            <a:off x="2895600" y="914400"/>
            <a:ext cx="6248400" cy="4953000"/>
          </a:xfrm>
          <a:prstGeom prst="rect">
            <a:avLst/>
          </a:prstGeom>
          <a:noFill/>
          <a:ln w="9525">
            <a:noFill/>
            <a:miter lim="800000"/>
            <a:headEnd/>
            <a:tailEnd/>
          </a:ln>
        </p:spPr>
      </p:pic>
      <p:sp>
        <p:nvSpPr>
          <p:cNvPr id="230403" name="Text Box 3"/>
          <p:cNvSpPr txBox="1">
            <a:spLocks noChangeArrowheads="1"/>
          </p:cNvSpPr>
          <p:nvPr/>
        </p:nvSpPr>
        <p:spPr bwMode="auto">
          <a:xfrm>
            <a:off x="2438400" y="6248400"/>
            <a:ext cx="3733800" cy="457200"/>
          </a:xfrm>
          <a:prstGeom prst="rect">
            <a:avLst/>
          </a:prstGeom>
          <a:noFill/>
          <a:ln w="9525">
            <a:noFill/>
            <a:miter lim="800000"/>
            <a:headEnd/>
            <a:tailEnd/>
          </a:ln>
        </p:spPr>
        <p:txBody>
          <a:bodyPr>
            <a:spAutoFit/>
          </a:bodyPr>
          <a:lstStyle/>
          <a:p>
            <a:r>
              <a:rPr lang="en-US" sz="2400">
                <a:solidFill>
                  <a:schemeClr val="bg1"/>
                </a:solidFill>
              </a:rPr>
              <a:t>Lough and Fritts (1987)</a:t>
            </a:r>
          </a:p>
        </p:txBody>
      </p:sp>
      <p:sp>
        <p:nvSpPr>
          <p:cNvPr id="230404" name="Text Box 4"/>
          <p:cNvSpPr txBox="1">
            <a:spLocks noChangeArrowheads="1"/>
          </p:cNvSpPr>
          <p:nvPr/>
        </p:nvSpPr>
        <p:spPr bwMode="auto">
          <a:xfrm>
            <a:off x="0" y="533400"/>
            <a:ext cx="2895600" cy="4838700"/>
          </a:xfrm>
          <a:prstGeom prst="rect">
            <a:avLst/>
          </a:prstGeom>
          <a:noFill/>
          <a:ln w="9525">
            <a:noFill/>
            <a:miter lim="800000"/>
            <a:headEnd/>
            <a:tailEnd/>
          </a:ln>
        </p:spPr>
        <p:txBody>
          <a:bodyPr>
            <a:spAutoFit/>
          </a:bodyPr>
          <a:lstStyle/>
          <a:p>
            <a:r>
              <a:rPr lang="en-US" sz="2400"/>
              <a:t>Tree ring analysis shows winter warming over most of U.S. after large low latitude eruptions</a:t>
            </a:r>
          </a:p>
          <a:p>
            <a:r>
              <a:rPr lang="en-US" sz="2400">
                <a:solidFill>
                  <a:schemeClr val="accent2"/>
                </a:solidFill>
              </a:rPr>
              <a:t>Average temperature anomaly (K)</a:t>
            </a:r>
            <a:endParaRPr lang="en-US" sz="2400"/>
          </a:p>
          <a:p>
            <a:r>
              <a:rPr lang="en-US" sz="2400"/>
              <a:t>Dots are stations with 95% significance</a:t>
            </a:r>
          </a:p>
        </p:txBody>
      </p:sp>
    </p:spTree>
  </p:cSld>
  <p:clrMapOvr>
    <a:masterClrMapping/>
  </p:clrMapOvr>
  <p:transition/>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6" name="Picture 2" descr="WinterWarming"/>
          <p:cNvPicPr>
            <a:picLocks noChangeAspect="1" noChangeArrowheads="1"/>
          </p:cNvPicPr>
          <p:nvPr/>
        </p:nvPicPr>
        <p:blipFill>
          <a:blip r:embed="rId3" cstate="print"/>
          <a:srcRect/>
          <a:stretch>
            <a:fillRect/>
          </a:stretch>
        </p:blipFill>
        <p:spPr bwMode="auto">
          <a:xfrm>
            <a:off x="3854450" y="0"/>
            <a:ext cx="5289550" cy="6858000"/>
          </a:xfrm>
          <a:prstGeom prst="rect">
            <a:avLst/>
          </a:prstGeom>
          <a:noFill/>
          <a:ln w="9525">
            <a:noFill/>
            <a:miter lim="800000"/>
            <a:headEnd/>
            <a:tailEnd/>
          </a:ln>
        </p:spPr>
      </p:pic>
      <p:sp>
        <p:nvSpPr>
          <p:cNvPr id="231427" name="Text Box 3"/>
          <p:cNvSpPr txBox="1">
            <a:spLocks noChangeArrowheads="1"/>
          </p:cNvSpPr>
          <p:nvPr/>
        </p:nvSpPr>
        <p:spPr bwMode="auto">
          <a:xfrm>
            <a:off x="76200" y="685800"/>
            <a:ext cx="3657600" cy="3195638"/>
          </a:xfrm>
          <a:prstGeom prst="rect">
            <a:avLst/>
          </a:prstGeom>
          <a:noFill/>
          <a:ln w="9525">
            <a:noFill/>
            <a:miter lim="800000"/>
            <a:headEnd/>
            <a:tailEnd/>
          </a:ln>
        </p:spPr>
        <p:txBody>
          <a:bodyPr>
            <a:spAutoFit/>
          </a:bodyPr>
          <a:lstStyle/>
          <a:p>
            <a:r>
              <a:rPr lang="en-US" sz="2400"/>
              <a:t>Winter Warming for largest eruptions of the past 120 years</a:t>
            </a:r>
          </a:p>
          <a:p>
            <a:r>
              <a:rPr lang="en-US" sz="2400"/>
              <a:t>Observed surface air temperature anomalies</a:t>
            </a:r>
          </a:p>
          <a:p>
            <a:endParaRPr lang="en-US" sz="2400">
              <a:solidFill>
                <a:schemeClr val="accent2"/>
              </a:solidFill>
            </a:endParaRPr>
          </a:p>
          <a:p>
            <a:r>
              <a:rPr lang="en-US" sz="2400">
                <a:solidFill>
                  <a:schemeClr val="accent2"/>
                </a:solidFill>
              </a:rPr>
              <a:t>Robock and Mao (1992)</a:t>
            </a:r>
            <a:endParaRPr lang="en-US" sz="2400"/>
          </a:p>
        </p:txBody>
      </p:sp>
      <p:pic>
        <p:nvPicPr>
          <p:cNvPr id="859140" name="Picture 4" descr="Graf92"/>
          <p:cNvPicPr>
            <a:picLocks noChangeAspect="1" noChangeArrowheads="1"/>
          </p:cNvPicPr>
          <p:nvPr/>
        </p:nvPicPr>
        <p:blipFill>
          <a:blip r:embed="rId4" cstate="print"/>
          <a:srcRect r="4225" b="53738"/>
          <a:stretch>
            <a:fillRect/>
          </a:stretch>
        </p:blipFill>
        <p:spPr bwMode="auto">
          <a:xfrm>
            <a:off x="3810000" y="1562100"/>
            <a:ext cx="5334000" cy="3862388"/>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8591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Picture 2" descr="ArcticOsc"/>
          <p:cNvPicPr>
            <a:picLocks noChangeAspect="1" noChangeArrowheads="1"/>
          </p:cNvPicPr>
          <p:nvPr/>
        </p:nvPicPr>
        <p:blipFill>
          <a:blip r:embed="rId3" cstate="print"/>
          <a:srcRect l="10956" t="8461" r="9917" b="9753"/>
          <a:stretch>
            <a:fillRect/>
          </a:stretch>
        </p:blipFill>
        <p:spPr bwMode="auto">
          <a:xfrm>
            <a:off x="4019550" y="0"/>
            <a:ext cx="5124450" cy="6858000"/>
          </a:xfrm>
          <a:prstGeom prst="rect">
            <a:avLst/>
          </a:prstGeom>
          <a:noFill/>
          <a:ln w="9525">
            <a:noFill/>
            <a:miter lim="800000"/>
            <a:headEnd/>
            <a:tailEnd/>
          </a:ln>
        </p:spPr>
      </p:pic>
      <p:sp>
        <p:nvSpPr>
          <p:cNvPr id="232451" name="Text Box 3"/>
          <p:cNvSpPr txBox="1">
            <a:spLocks noChangeArrowheads="1"/>
          </p:cNvSpPr>
          <p:nvPr/>
        </p:nvSpPr>
        <p:spPr bwMode="auto">
          <a:xfrm>
            <a:off x="381000" y="914400"/>
            <a:ext cx="2895600" cy="1735138"/>
          </a:xfrm>
          <a:prstGeom prst="rect">
            <a:avLst/>
          </a:prstGeom>
          <a:noFill/>
          <a:ln w="9525">
            <a:noFill/>
            <a:miter lim="800000"/>
            <a:headEnd/>
            <a:tailEnd/>
          </a:ln>
        </p:spPr>
        <p:txBody>
          <a:bodyPr>
            <a:spAutoFit/>
          </a:bodyPr>
          <a:lstStyle/>
          <a:p>
            <a:r>
              <a:rPr lang="en-US" sz="2400"/>
              <a:t>The Arctic Oscillation</a:t>
            </a:r>
            <a:endParaRPr lang="en-US" sz="2400">
              <a:solidFill>
                <a:schemeClr val="accent2"/>
              </a:solidFill>
            </a:endParaRPr>
          </a:p>
          <a:p>
            <a:r>
              <a:rPr lang="en-US" sz="2400">
                <a:solidFill>
                  <a:schemeClr val="accent2"/>
                </a:solidFill>
              </a:rPr>
              <a:t>Thompson and Wallace (1998)</a:t>
            </a:r>
          </a:p>
        </p:txBody>
      </p:sp>
      <p:grpSp>
        <p:nvGrpSpPr>
          <p:cNvPr id="2" name="Group 4"/>
          <p:cNvGrpSpPr>
            <a:grpSpLocks/>
          </p:cNvGrpSpPr>
          <p:nvPr/>
        </p:nvGrpSpPr>
        <p:grpSpPr bwMode="auto">
          <a:xfrm>
            <a:off x="381000" y="2286000"/>
            <a:ext cx="6629400" cy="3409950"/>
            <a:chOff x="240" y="1440"/>
            <a:chExt cx="4176" cy="2148"/>
          </a:xfrm>
        </p:grpSpPr>
        <p:sp>
          <p:nvSpPr>
            <p:cNvPr id="232453" name="Text Box 5"/>
            <p:cNvSpPr txBox="1">
              <a:spLocks noChangeArrowheads="1"/>
            </p:cNvSpPr>
            <p:nvPr/>
          </p:nvSpPr>
          <p:spPr bwMode="auto">
            <a:xfrm>
              <a:off x="240" y="1920"/>
              <a:ext cx="2112" cy="1668"/>
            </a:xfrm>
            <a:prstGeom prst="rect">
              <a:avLst/>
            </a:prstGeom>
            <a:noFill/>
            <a:ln w="9525">
              <a:noFill/>
              <a:miter lim="800000"/>
              <a:headEnd/>
              <a:tailEnd/>
            </a:ln>
          </p:spPr>
          <p:txBody>
            <a:bodyPr>
              <a:spAutoFit/>
            </a:bodyPr>
            <a:lstStyle/>
            <a:p>
              <a:pPr>
                <a:spcBef>
                  <a:spcPct val="0"/>
                </a:spcBef>
              </a:pPr>
              <a:r>
                <a:rPr lang="en-US" sz="2400"/>
                <a:t>Stronger polar vortex</a:t>
              </a:r>
            </a:p>
            <a:p>
              <a:pPr>
                <a:spcBef>
                  <a:spcPct val="0"/>
                </a:spcBef>
              </a:pPr>
              <a:endParaRPr lang="en-US" sz="2400"/>
            </a:p>
            <a:p>
              <a:pPr>
                <a:spcBef>
                  <a:spcPct val="0"/>
                </a:spcBef>
              </a:pPr>
              <a:r>
                <a:rPr lang="en-US" sz="2400"/>
                <a:t>Winter warming</a:t>
              </a:r>
            </a:p>
            <a:p>
              <a:pPr>
                <a:spcBef>
                  <a:spcPct val="0"/>
                </a:spcBef>
              </a:pPr>
              <a:endParaRPr lang="en-US" sz="2400"/>
            </a:p>
            <a:p>
              <a:pPr>
                <a:spcBef>
                  <a:spcPct val="0"/>
                </a:spcBef>
              </a:pPr>
              <a:r>
                <a:rPr lang="en-US" sz="2400">
                  <a:solidFill>
                    <a:schemeClr val="accent2"/>
                  </a:solidFill>
                </a:rPr>
                <a:t>Positive mode is the same as the response to volcanic aerosols.</a:t>
              </a:r>
            </a:p>
          </p:txBody>
        </p:sp>
        <p:sp>
          <p:nvSpPr>
            <p:cNvPr id="232454" name="Freeform 6"/>
            <p:cNvSpPr>
              <a:spLocks/>
            </p:cNvSpPr>
            <p:nvPr/>
          </p:nvSpPr>
          <p:spPr bwMode="auto">
            <a:xfrm>
              <a:off x="2316" y="1440"/>
              <a:ext cx="2100" cy="632"/>
            </a:xfrm>
            <a:custGeom>
              <a:avLst/>
              <a:gdLst>
                <a:gd name="T0" fmla="*/ 0 w 2100"/>
                <a:gd name="T1" fmla="*/ 632 h 632"/>
                <a:gd name="T2" fmla="*/ 132 w 2100"/>
                <a:gd name="T3" fmla="*/ 612 h 632"/>
                <a:gd name="T4" fmla="*/ 196 w 2100"/>
                <a:gd name="T5" fmla="*/ 528 h 632"/>
                <a:gd name="T6" fmla="*/ 372 w 2100"/>
                <a:gd name="T7" fmla="*/ 288 h 632"/>
                <a:gd name="T8" fmla="*/ 1620 w 2100"/>
                <a:gd name="T9" fmla="*/ 240 h 632"/>
                <a:gd name="T10" fmla="*/ 2100 w 2100"/>
                <a:gd name="T11" fmla="*/ 0 h 632"/>
                <a:gd name="T12" fmla="*/ 0 60000 65536"/>
                <a:gd name="T13" fmla="*/ 0 60000 65536"/>
                <a:gd name="T14" fmla="*/ 0 60000 65536"/>
                <a:gd name="T15" fmla="*/ 0 60000 65536"/>
                <a:gd name="T16" fmla="*/ 0 60000 65536"/>
                <a:gd name="T17" fmla="*/ 0 60000 65536"/>
                <a:gd name="T18" fmla="*/ 0 w 2100"/>
                <a:gd name="T19" fmla="*/ 0 h 632"/>
                <a:gd name="T20" fmla="*/ 2100 w 2100"/>
                <a:gd name="T21" fmla="*/ 632 h 632"/>
              </a:gdLst>
              <a:ahLst/>
              <a:cxnLst>
                <a:cxn ang="T12">
                  <a:pos x="T0" y="T1"/>
                </a:cxn>
                <a:cxn ang="T13">
                  <a:pos x="T2" y="T3"/>
                </a:cxn>
                <a:cxn ang="T14">
                  <a:pos x="T4" y="T5"/>
                </a:cxn>
                <a:cxn ang="T15">
                  <a:pos x="T6" y="T7"/>
                </a:cxn>
                <a:cxn ang="T16">
                  <a:pos x="T8" y="T9"/>
                </a:cxn>
                <a:cxn ang="T17">
                  <a:pos x="T10" y="T11"/>
                </a:cxn>
              </a:cxnLst>
              <a:rect l="T18" t="T19" r="T20" b="T21"/>
              <a:pathLst>
                <a:path w="2100" h="632">
                  <a:moveTo>
                    <a:pt x="0" y="632"/>
                  </a:moveTo>
                  <a:cubicBezTo>
                    <a:pt x="22" y="629"/>
                    <a:pt x="99" y="629"/>
                    <a:pt x="132" y="612"/>
                  </a:cubicBezTo>
                  <a:cubicBezTo>
                    <a:pt x="165" y="595"/>
                    <a:pt x="156" y="582"/>
                    <a:pt x="196" y="528"/>
                  </a:cubicBezTo>
                  <a:cubicBezTo>
                    <a:pt x="236" y="474"/>
                    <a:pt x="135" y="336"/>
                    <a:pt x="372" y="288"/>
                  </a:cubicBezTo>
                  <a:cubicBezTo>
                    <a:pt x="609" y="240"/>
                    <a:pt x="1332" y="288"/>
                    <a:pt x="1620" y="240"/>
                  </a:cubicBezTo>
                  <a:cubicBezTo>
                    <a:pt x="1908" y="192"/>
                    <a:pt x="2004" y="96"/>
                    <a:pt x="2100" y="0"/>
                  </a:cubicBezTo>
                </a:path>
              </a:pathLst>
            </a:custGeom>
            <a:noFill/>
            <a:ln w="38100" cap="flat" cmpd="sng">
              <a:solidFill>
                <a:schemeClr val="tx1"/>
              </a:solidFill>
              <a:prstDash val="solid"/>
              <a:round/>
              <a:headEnd type="none" w="med" len="med"/>
              <a:tailEnd type="stealth" w="med" len="med"/>
            </a:ln>
          </p:spPr>
          <p:txBody>
            <a:bodyPr wrap="none" anchor="ctr">
              <a:spAutoFit/>
            </a:bodyPr>
            <a:lstStyle/>
            <a:p>
              <a:endParaRPr lang="en-US"/>
            </a:p>
          </p:txBody>
        </p:sp>
        <p:sp>
          <p:nvSpPr>
            <p:cNvPr id="232455" name="Freeform 7"/>
            <p:cNvSpPr>
              <a:spLocks/>
            </p:cNvSpPr>
            <p:nvPr/>
          </p:nvSpPr>
          <p:spPr bwMode="auto">
            <a:xfrm>
              <a:off x="2160" y="2544"/>
              <a:ext cx="1056" cy="101"/>
            </a:xfrm>
            <a:custGeom>
              <a:avLst/>
              <a:gdLst>
                <a:gd name="T0" fmla="*/ 0 w 1056"/>
                <a:gd name="T1" fmla="*/ 0 h 101"/>
                <a:gd name="T2" fmla="*/ 188 w 1056"/>
                <a:gd name="T3" fmla="*/ 28 h 101"/>
                <a:gd name="T4" fmla="*/ 528 w 1056"/>
                <a:gd name="T5" fmla="*/ 96 h 101"/>
                <a:gd name="T6" fmla="*/ 1056 w 1056"/>
                <a:gd name="T7" fmla="*/ 0 h 101"/>
                <a:gd name="T8" fmla="*/ 0 60000 65536"/>
                <a:gd name="T9" fmla="*/ 0 60000 65536"/>
                <a:gd name="T10" fmla="*/ 0 60000 65536"/>
                <a:gd name="T11" fmla="*/ 0 60000 65536"/>
                <a:gd name="T12" fmla="*/ 0 w 1056"/>
                <a:gd name="T13" fmla="*/ 0 h 101"/>
                <a:gd name="T14" fmla="*/ 1056 w 1056"/>
                <a:gd name="T15" fmla="*/ 101 h 101"/>
              </a:gdLst>
              <a:ahLst/>
              <a:cxnLst>
                <a:cxn ang="T8">
                  <a:pos x="T0" y="T1"/>
                </a:cxn>
                <a:cxn ang="T9">
                  <a:pos x="T2" y="T3"/>
                </a:cxn>
                <a:cxn ang="T10">
                  <a:pos x="T4" y="T5"/>
                </a:cxn>
                <a:cxn ang="T11">
                  <a:pos x="T6" y="T7"/>
                </a:cxn>
              </a:cxnLst>
              <a:rect l="T12" t="T13" r="T14" b="T15"/>
              <a:pathLst>
                <a:path w="1056" h="101">
                  <a:moveTo>
                    <a:pt x="0" y="0"/>
                  </a:moveTo>
                  <a:cubicBezTo>
                    <a:pt x="31" y="5"/>
                    <a:pt x="100" y="12"/>
                    <a:pt x="188" y="28"/>
                  </a:cubicBezTo>
                  <a:cubicBezTo>
                    <a:pt x="276" y="44"/>
                    <a:pt x="383" y="101"/>
                    <a:pt x="528" y="96"/>
                  </a:cubicBezTo>
                  <a:cubicBezTo>
                    <a:pt x="673" y="91"/>
                    <a:pt x="960" y="16"/>
                    <a:pt x="1056" y="0"/>
                  </a:cubicBezTo>
                </a:path>
              </a:pathLst>
            </a:custGeom>
            <a:noFill/>
            <a:ln w="38100" cap="flat" cmpd="sng">
              <a:solidFill>
                <a:schemeClr val="tx1"/>
              </a:solidFill>
              <a:prstDash val="solid"/>
              <a:round/>
              <a:headEnd type="none" w="med" len="med"/>
              <a:tailEnd type="stealth" w="med" len="med"/>
            </a:ln>
          </p:spPr>
          <p:txBody>
            <a:bodyPr wrap="none" anchor="ctr">
              <a:spAutoFit/>
            </a:bodyP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467100" y="584200"/>
            <a:ext cx="2849563" cy="1143000"/>
            <a:chOff x="2184" y="368"/>
            <a:chExt cx="1795" cy="720"/>
          </a:xfrm>
        </p:grpSpPr>
        <p:sp>
          <p:nvSpPr>
            <p:cNvPr id="233508" name="Oval 3" descr="20%"/>
            <p:cNvSpPr>
              <a:spLocks noChangeArrowheads="1"/>
            </p:cNvSpPr>
            <p:nvPr/>
          </p:nvSpPr>
          <p:spPr bwMode="auto">
            <a:xfrm>
              <a:off x="2184" y="620"/>
              <a:ext cx="1081" cy="468"/>
            </a:xfrm>
            <a:prstGeom prst="ellipse">
              <a:avLst/>
            </a:prstGeom>
            <a:pattFill prst="pct20">
              <a:fgClr>
                <a:srgbClr val="990099"/>
              </a:fgClr>
              <a:bgClr>
                <a:schemeClr val="bg1"/>
              </a:bgClr>
            </a:pattFill>
            <a:ln w="9525">
              <a:noFill/>
              <a:round/>
              <a:headEnd/>
              <a:tailEnd/>
            </a:ln>
          </p:spPr>
          <p:txBody>
            <a:bodyPr wrap="none" anchor="ctr"/>
            <a:lstStyle/>
            <a:p>
              <a:endParaRPr lang="en-US"/>
            </a:p>
          </p:txBody>
        </p:sp>
        <p:sp>
          <p:nvSpPr>
            <p:cNvPr id="233509" name="Rectangle 4"/>
            <p:cNvSpPr>
              <a:spLocks noChangeArrowheads="1"/>
            </p:cNvSpPr>
            <p:nvPr/>
          </p:nvSpPr>
          <p:spPr bwMode="auto">
            <a:xfrm>
              <a:off x="3216" y="368"/>
              <a:ext cx="763" cy="518"/>
            </a:xfrm>
            <a:prstGeom prst="rect">
              <a:avLst/>
            </a:prstGeom>
            <a:noFill/>
            <a:ln w="9525">
              <a:noFill/>
              <a:miter lim="800000"/>
              <a:headEnd/>
              <a:tailEnd/>
            </a:ln>
          </p:spPr>
          <p:txBody>
            <a:bodyPr lIns="92075" tIns="46038" rIns="92075" bIns="46038">
              <a:spAutoFit/>
            </a:bodyPr>
            <a:lstStyle/>
            <a:p>
              <a:pPr algn="l">
                <a:spcBef>
                  <a:spcPct val="0"/>
                </a:spcBef>
              </a:pPr>
              <a:r>
                <a:rPr lang="en-US" sz="2400">
                  <a:solidFill>
                    <a:srgbClr val="990099"/>
                  </a:solidFill>
                  <a:latin typeface="Times New Roman" pitchFamily="18" charset="0"/>
                </a:rPr>
                <a:t>Aerosol</a:t>
              </a:r>
            </a:p>
            <a:p>
              <a:pPr algn="l">
                <a:spcBef>
                  <a:spcPct val="0"/>
                </a:spcBef>
              </a:pPr>
              <a:r>
                <a:rPr lang="en-US" sz="2400">
                  <a:solidFill>
                    <a:srgbClr val="990099"/>
                  </a:solidFill>
                  <a:latin typeface="Times New Roman" pitchFamily="18" charset="0"/>
                </a:rPr>
                <a:t>cloud</a:t>
              </a:r>
            </a:p>
          </p:txBody>
        </p:sp>
      </p:grpSp>
      <p:grpSp>
        <p:nvGrpSpPr>
          <p:cNvPr id="233475" name="Group 5"/>
          <p:cNvGrpSpPr>
            <a:grpSpLocks/>
          </p:cNvGrpSpPr>
          <p:nvPr/>
        </p:nvGrpSpPr>
        <p:grpSpPr bwMode="auto">
          <a:xfrm>
            <a:off x="-76200" y="304800"/>
            <a:ext cx="6526213" cy="4165600"/>
            <a:chOff x="-48" y="192"/>
            <a:chExt cx="4111" cy="2624"/>
          </a:xfrm>
        </p:grpSpPr>
        <p:sp>
          <p:nvSpPr>
            <p:cNvPr id="233495" name="Line 6"/>
            <p:cNvSpPr>
              <a:spLocks noChangeShapeType="1"/>
            </p:cNvSpPr>
            <p:nvPr/>
          </p:nvSpPr>
          <p:spPr bwMode="auto">
            <a:xfrm>
              <a:off x="420" y="2489"/>
              <a:ext cx="2845" cy="0"/>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233496" name="Rectangle 7"/>
            <p:cNvSpPr>
              <a:spLocks noChangeArrowheads="1"/>
            </p:cNvSpPr>
            <p:nvPr/>
          </p:nvSpPr>
          <p:spPr bwMode="auto">
            <a:xfrm>
              <a:off x="2784" y="2528"/>
              <a:ext cx="702" cy="288"/>
            </a:xfrm>
            <a:prstGeom prst="rect">
              <a:avLst/>
            </a:prstGeom>
            <a:noFill/>
            <a:ln w="9525">
              <a:noFill/>
              <a:miter lim="800000"/>
              <a:headEnd/>
              <a:tailEnd/>
            </a:ln>
          </p:spPr>
          <p:txBody>
            <a:bodyPr wrap="none" lIns="92075" tIns="46038" rIns="92075" bIns="46038">
              <a:spAutoFit/>
            </a:bodyPr>
            <a:lstStyle/>
            <a:p>
              <a:pPr algn="l">
                <a:spcBef>
                  <a:spcPct val="0"/>
                </a:spcBef>
              </a:pPr>
              <a:r>
                <a:rPr lang="en-US" sz="2400">
                  <a:latin typeface="Times New Roman" pitchFamily="18" charset="0"/>
                </a:rPr>
                <a:t>Tropics</a:t>
              </a:r>
            </a:p>
          </p:txBody>
        </p:sp>
        <p:sp>
          <p:nvSpPr>
            <p:cNvPr id="233497" name="Rectangle 8"/>
            <p:cNvSpPr>
              <a:spLocks noChangeArrowheads="1"/>
            </p:cNvSpPr>
            <p:nvPr/>
          </p:nvSpPr>
          <p:spPr bwMode="auto">
            <a:xfrm>
              <a:off x="0" y="2480"/>
              <a:ext cx="953" cy="288"/>
            </a:xfrm>
            <a:prstGeom prst="rect">
              <a:avLst/>
            </a:prstGeom>
            <a:noFill/>
            <a:ln w="9525">
              <a:noFill/>
              <a:miter lim="800000"/>
              <a:headEnd/>
              <a:tailEnd/>
            </a:ln>
          </p:spPr>
          <p:txBody>
            <a:bodyPr wrap="none" lIns="92075" tIns="46038" rIns="92075" bIns="46038">
              <a:spAutoFit/>
            </a:bodyPr>
            <a:lstStyle/>
            <a:p>
              <a:pPr algn="l">
                <a:spcBef>
                  <a:spcPct val="0"/>
                </a:spcBef>
              </a:pPr>
              <a:r>
                <a:rPr lang="en-US" sz="2400">
                  <a:latin typeface="Times New Roman" pitchFamily="18" charset="0"/>
                </a:rPr>
                <a:t>North Pole</a:t>
              </a:r>
            </a:p>
          </p:txBody>
        </p:sp>
        <p:sp>
          <p:nvSpPr>
            <p:cNvPr id="233498" name="Rectangle 9"/>
            <p:cNvSpPr>
              <a:spLocks noChangeArrowheads="1"/>
            </p:cNvSpPr>
            <p:nvPr/>
          </p:nvSpPr>
          <p:spPr bwMode="auto">
            <a:xfrm>
              <a:off x="3041" y="1079"/>
              <a:ext cx="1022" cy="288"/>
            </a:xfrm>
            <a:prstGeom prst="rect">
              <a:avLst/>
            </a:prstGeom>
            <a:noFill/>
            <a:ln w="9525">
              <a:noFill/>
              <a:miter lim="800000"/>
              <a:headEnd/>
              <a:tailEnd/>
            </a:ln>
          </p:spPr>
          <p:txBody>
            <a:bodyPr wrap="none" lIns="92075" tIns="46038" rIns="92075" bIns="46038">
              <a:spAutoFit/>
            </a:bodyPr>
            <a:lstStyle/>
            <a:p>
              <a:pPr algn="l">
                <a:spcBef>
                  <a:spcPct val="0"/>
                </a:spcBef>
              </a:pPr>
              <a:r>
                <a:rPr lang="en-US" sz="2400">
                  <a:solidFill>
                    <a:srgbClr val="800000"/>
                  </a:solidFill>
                  <a:latin typeface="Times New Roman" pitchFamily="18" charset="0"/>
                </a:rPr>
                <a:t>Tropopause</a:t>
              </a:r>
              <a:endParaRPr lang="en-US" sz="2400">
                <a:latin typeface="Times New Roman" pitchFamily="18" charset="0"/>
              </a:endParaRPr>
            </a:p>
          </p:txBody>
        </p:sp>
        <p:sp>
          <p:nvSpPr>
            <p:cNvPr id="233499" name="Line 10"/>
            <p:cNvSpPr>
              <a:spLocks noChangeShapeType="1"/>
            </p:cNvSpPr>
            <p:nvPr/>
          </p:nvSpPr>
          <p:spPr bwMode="auto">
            <a:xfrm flipV="1">
              <a:off x="456" y="1438"/>
              <a:ext cx="972" cy="156"/>
            </a:xfrm>
            <a:prstGeom prst="line">
              <a:avLst/>
            </a:prstGeom>
            <a:noFill/>
            <a:ln w="28575">
              <a:solidFill>
                <a:srgbClr val="800000"/>
              </a:solidFill>
              <a:prstDash val="dashDot"/>
              <a:round/>
              <a:headEnd type="none" w="sm" len="sm"/>
              <a:tailEnd type="none" w="sm" len="sm"/>
            </a:ln>
          </p:spPr>
          <p:txBody>
            <a:bodyPr wrap="none" anchor="ctr"/>
            <a:lstStyle/>
            <a:p>
              <a:endParaRPr lang="en-US"/>
            </a:p>
          </p:txBody>
        </p:sp>
        <p:sp>
          <p:nvSpPr>
            <p:cNvPr id="233500" name="Line 11"/>
            <p:cNvSpPr>
              <a:spLocks noChangeShapeType="1"/>
            </p:cNvSpPr>
            <p:nvPr/>
          </p:nvSpPr>
          <p:spPr bwMode="auto">
            <a:xfrm flipV="1">
              <a:off x="1644" y="1088"/>
              <a:ext cx="1585" cy="194"/>
            </a:xfrm>
            <a:prstGeom prst="line">
              <a:avLst/>
            </a:prstGeom>
            <a:noFill/>
            <a:ln w="28575">
              <a:solidFill>
                <a:srgbClr val="800000"/>
              </a:solidFill>
              <a:prstDash val="dashDot"/>
              <a:round/>
              <a:headEnd type="none" w="sm" len="sm"/>
              <a:tailEnd type="none" w="sm" len="sm"/>
            </a:ln>
          </p:spPr>
          <p:txBody>
            <a:bodyPr wrap="none" anchor="ctr"/>
            <a:lstStyle/>
            <a:p>
              <a:endParaRPr lang="en-US"/>
            </a:p>
          </p:txBody>
        </p:sp>
        <p:sp>
          <p:nvSpPr>
            <p:cNvPr id="233501" name="Rectangle 12"/>
            <p:cNvSpPr>
              <a:spLocks noChangeArrowheads="1"/>
            </p:cNvSpPr>
            <p:nvPr/>
          </p:nvSpPr>
          <p:spPr bwMode="auto">
            <a:xfrm>
              <a:off x="1637" y="1352"/>
              <a:ext cx="1245" cy="288"/>
            </a:xfrm>
            <a:prstGeom prst="rect">
              <a:avLst/>
            </a:prstGeom>
            <a:noFill/>
            <a:ln w="9525">
              <a:noFill/>
              <a:miter lim="800000"/>
              <a:headEnd/>
              <a:tailEnd/>
            </a:ln>
          </p:spPr>
          <p:txBody>
            <a:bodyPr wrap="none" lIns="92075" tIns="46038" rIns="92075" bIns="46038">
              <a:spAutoFit/>
            </a:bodyPr>
            <a:lstStyle/>
            <a:p>
              <a:pPr algn="l">
                <a:spcBef>
                  <a:spcPct val="0"/>
                </a:spcBef>
              </a:pPr>
              <a:r>
                <a:rPr lang="en-US" sz="2400">
                  <a:solidFill>
                    <a:srgbClr val="33CC33"/>
                  </a:solidFill>
                  <a:latin typeface="Times New Roman" pitchFamily="18" charset="0"/>
                </a:rPr>
                <a:t>Jet stream axis</a:t>
              </a:r>
              <a:endParaRPr lang="en-US" sz="2400">
                <a:latin typeface="Times New Roman" pitchFamily="18" charset="0"/>
              </a:endParaRPr>
            </a:p>
          </p:txBody>
        </p:sp>
        <p:sp>
          <p:nvSpPr>
            <p:cNvPr id="233502" name="Line 13"/>
            <p:cNvSpPr>
              <a:spLocks noChangeShapeType="1"/>
            </p:cNvSpPr>
            <p:nvPr/>
          </p:nvSpPr>
          <p:spPr bwMode="auto">
            <a:xfrm flipV="1">
              <a:off x="456" y="932"/>
              <a:ext cx="2809" cy="311"/>
            </a:xfrm>
            <a:prstGeom prst="line">
              <a:avLst/>
            </a:prstGeom>
            <a:noFill/>
            <a:ln w="50800">
              <a:solidFill>
                <a:schemeClr val="accent2"/>
              </a:solidFill>
              <a:round/>
              <a:headEnd type="none" w="sm" len="sm"/>
              <a:tailEnd type="none" w="sm" len="sm"/>
            </a:ln>
          </p:spPr>
          <p:txBody>
            <a:bodyPr wrap="none" anchor="ctr"/>
            <a:lstStyle/>
            <a:p>
              <a:endParaRPr lang="en-US"/>
            </a:p>
          </p:txBody>
        </p:sp>
        <p:sp>
          <p:nvSpPr>
            <p:cNvPr id="233503" name="Oval 14" descr="Sphere"/>
            <p:cNvSpPr>
              <a:spLocks noChangeArrowheads="1"/>
            </p:cNvSpPr>
            <p:nvPr/>
          </p:nvSpPr>
          <p:spPr bwMode="auto">
            <a:xfrm>
              <a:off x="1395" y="546"/>
              <a:ext cx="282" cy="1200"/>
            </a:xfrm>
            <a:prstGeom prst="ellipse">
              <a:avLst/>
            </a:prstGeom>
            <a:pattFill prst="sphere">
              <a:fgClr>
                <a:srgbClr val="33CC33"/>
              </a:fgClr>
              <a:bgClr>
                <a:srgbClr val="FFFFFF"/>
              </a:bgClr>
            </a:pattFill>
            <a:ln w="12700">
              <a:solidFill>
                <a:srgbClr val="33CC33"/>
              </a:solidFill>
              <a:round/>
              <a:headEnd/>
              <a:tailEnd/>
            </a:ln>
          </p:spPr>
          <p:txBody>
            <a:bodyPr wrap="none" anchor="ctr"/>
            <a:lstStyle/>
            <a:p>
              <a:endParaRPr lang="en-US"/>
            </a:p>
          </p:txBody>
        </p:sp>
        <p:sp>
          <p:nvSpPr>
            <p:cNvPr id="233504" name="Rectangle 15"/>
            <p:cNvSpPr>
              <a:spLocks noChangeArrowheads="1"/>
            </p:cNvSpPr>
            <p:nvPr/>
          </p:nvSpPr>
          <p:spPr bwMode="auto">
            <a:xfrm rot="-360000">
              <a:off x="-48" y="989"/>
              <a:ext cx="1273" cy="212"/>
            </a:xfrm>
            <a:prstGeom prst="rect">
              <a:avLst/>
            </a:prstGeom>
            <a:noFill/>
            <a:ln w="9525">
              <a:noFill/>
              <a:miter lim="800000"/>
              <a:headEnd/>
              <a:tailEnd/>
            </a:ln>
          </p:spPr>
          <p:txBody>
            <a:bodyPr wrap="none" lIns="92075" tIns="46038" rIns="92075" bIns="46038">
              <a:spAutoFit/>
            </a:bodyPr>
            <a:lstStyle/>
            <a:p>
              <a:pPr algn="l">
                <a:spcBef>
                  <a:spcPct val="0"/>
                </a:spcBef>
              </a:pPr>
              <a:r>
                <a:rPr lang="en-US" sz="1600" b="1">
                  <a:solidFill>
                    <a:schemeClr val="accent2"/>
                  </a:solidFill>
                  <a:latin typeface="Times New Roman" pitchFamily="18" charset="0"/>
                </a:rPr>
                <a:t>50 mb before heating</a:t>
              </a:r>
              <a:endParaRPr lang="en-US" sz="1600">
                <a:latin typeface="Times New Roman" pitchFamily="18" charset="0"/>
              </a:endParaRPr>
            </a:p>
          </p:txBody>
        </p:sp>
        <p:sp>
          <p:nvSpPr>
            <p:cNvPr id="233505" name="Rectangle 16"/>
            <p:cNvSpPr>
              <a:spLocks noChangeArrowheads="1"/>
            </p:cNvSpPr>
            <p:nvPr/>
          </p:nvSpPr>
          <p:spPr bwMode="auto">
            <a:xfrm rot="-5438676">
              <a:off x="-207" y="1706"/>
              <a:ext cx="893" cy="288"/>
            </a:xfrm>
            <a:prstGeom prst="rect">
              <a:avLst/>
            </a:prstGeom>
            <a:noFill/>
            <a:ln w="9525">
              <a:noFill/>
              <a:miter lim="800000"/>
              <a:headEnd/>
              <a:tailEnd/>
            </a:ln>
          </p:spPr>
          <p:txBody>
            <a:bodyPr lIns="92075" tIns="46038" rIns="92075" bIns="46038">
              <a:spAutoFit/>
            </a:bodyPr>
            <a:lstStyle/>
            <a:p>
              <a:pPr algn="l">
                <a:spcBef>
                  <a:spcPct val="0"/>
                </a:spcBef>
              </a:pPr>
              <a:r>
                <a:rPr lang="en-US" sz="2400">
                  <a:latin typeface="Times New Roman" pitchFamily="18" charset="0"/>
                </a:rPr>
                <a:t>Height </a:t>
              </a:r>
              <a:r>
                <a:rPr lang="en-US" sz="2400">
                  <a:latin typeface="Symbol" pitchFamily="18" charset="2"/>
                </a:rPr>
                <a:t>®</a:t>
              </a:r>
            </a:p>
          </p:txBody>
        </p:sp>
        <p:sp>
          <p:nvSpPr>
            <p:cNvPr id="233506" name="Line 17"/>
            <p:cNvSpPr>
              <a:spLocks noChangeShapeType="1"/>
            </p:cNvSpPr>
            <p:nvPr/>
          </p:nvSpPr>
          <p:spPr bwMode="auto">
            <a:xfrm flipV="1">
              <a:off x="420" y="1243"/>
              <a:ext cx="0" cy="1246"/>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233507" name="Line 18"/>
            <p:cNvSpPr>
              <a:spLocks noChangeShapeType="1"/>
            </p:cNvSpPr>
            <p:nvPr/>
          </p:nvSpPr>
          <p:spPr bwMode="auto">
            <a:xfrm flipV="1">
              <a:off x="420" y="192"/>
              <a:ext cx="0" cy="779"/>
            </a:xfrm>
            <a:prstGeom prst="line">
              <a:avLst/>
            </a:prstGeom>
            <a:noFill/>
            <a:ln w="25400">
              <a:solidFill>
                <a:schemeClr val="tx1"/>
              </a:solidFill>
              <a:round/>
              <a:headEnd type="none" w="sm" len="sm"/>
              <a:tailEnd type="none" w="sm" len="sm"/>
            </a:ln>
          </p:spPr>
          <p:txBody>
            <a:bodyPr wrap="none" anchor="ctr"/>
            <a:lstStyle/>
            <a:p>
              <a:endParaRPr lang="en-US"/>
            </a:p>
          </p:txBody>
        </p:sp>
      </p:grpSp>
      <p:grpSp>
        <p:nvGrpSpPr>
          <p:cNvPr id="4" name="Group 19"/>
          <p:cNvGrpSpPr>
            <a:grpSpLocks/>
          </p:cNvGrpSpPr>
          <p:nvPr/>
        </p:nvGrpSpPr>
        <p:grpSpPr bwMode="auto">
          <a:xfrm>
            <a:off x="228600" y="3733800"/>
            <a:ext cx="3886200" cy="1689100"/>
            <a:chOff x="288" y="2400"/>
            <a:chExt cx="2237" cy="1064"/>
          </a:xfrm>
        </p:grpSpPr>
        <p:sp>
          <p:nvSpPr>
            <p:cNvPr id="233493" name="Rectangle 20"/>
            <p:cNvSpPr>
              <a:spLocks noChangeArrowheads="1"/>
            </p:cNvSpPr>
            <p:nvPr/>
          </p:nvSpPr>
          <p:spPr bwMode="auto">
            <a:xfrm>
              <a:off x="288" y="2928"/>
              <a:ext cx="2237" cy="536"/>
            </a:xfrm>
            <a:prstGeom prst="rect">
              <a:avLst/>
            </a:prstGeom>
            <a:noFill/>
            <a:ln w="25400">
              <a:solidFill>
                <a:schemeClr val="tx1"/>
              </a:solidFill>
              <a:miter lim="800000"/>
              <a:headEnd/>
              <a:tailEnd/>
            </a:ln>
          </p:spPr>
          <p:txBody>
            <a:bodyPr lIns="92075" tIns="46038" rIns="92075" bIns="46038">
              <a:spAutoFit/>
            </a:bodyPr>
            <a:lstStyle/>
            <a:p>
              <a:pPr>
                <a:spcBef>
                  <a:spcPct val="0"/>
                </a:spcBef>
              </a:pPr>
              <a:r>
                <a:rPr lang="en-US" sz="1600" b="1"/>
                <a:t>Stronger vortex amplifies</a:t>
              </a:r>
            </a:p>
            <a:p>
              <a:pPr>
                <a:spcBef>
                  <a:spcPct val="0"/>
                </a:spcBef>
              </a:pPr>
              <a:r>
                <a:rPr lang="en-US" sz="1600" b="1"/>
                <a:t> </a:t>
              </a:r>
              <a:r>
                <a:rPr lang="ja-JP" altLang="en-US" sz="1600" b="1"/>
                <a:t>“</a:t>
              </a:r>
              <a:r>
                <a:rPr lang="en-US" altLang="ja-JP" sz="1600" b="1"/>
                <a:t>Arctic Oscillation</a:t>
              </a:r>
              <a:r>
                <a:rPr lang="ja-JP" altLang="en-US" sz="1600" b="1"/>
                <a:t>”</a:t>
              </a:r>
              <a:r>
                <a:rPr lang="en-US" altLang="ja-JP" sz="1600" b="1"/>
                <a:t> circulation</a:t>
              </a:r>
            </a:p>
            <a:p>
              <a:pPr>
                <a:spcBef>
                  <a:spcPct val="0"/>
                </a:spcBef>
              </a:pPr>
              <a:r>
                <a:rPr lang="en-US" sz="1600" b="1"/>
                <a:t>pattern, producing winter warming.</a:t>
              </a:r>
              <a:endParaRPr lang="en-US" sz="2800" b="1">
                <a:latin typeface="Times New Roman" pitchFamily="18" charset="0"/>
              </a:endParaRPr>
            </a:p>
          </p:txBody>
        </p:sp>
        <p:sp>
          <p:nvSpPr>
            <p:cNvPr id="233494" name="Line 21"/>
            <p:cNvSpPr>
              <a:spLocks noChangeShapeType="1"/>
            </p:cNvSpPr>
            <p:nvPr/>
          </p:nvSpPr>
          <p:spPr bwMode="auto">
            <a:xfrm>
              <a:off x="2208" y="2400"/>
              <a:ext cx="0" cy="480"/>
            </a:xfrm>
            <a:prstGeom prst="line">
              <a:avLst/>
            </a:prstGeom>
            <a:noFill/>
            <a:ln w="76200" cmpd="tri">
              <a:solidFill>
                <a:schemeClr val="tx1"/>
              </a:solidFill>
              <a:round/>
              <a:headEnd/>
              <a:tailEnd type="triangle" w="sm" len="sm"/>
            </a:ln>
          </p:spPr>
          <p:txBody>
            <a:bodyPr anchor="ctr">
              <a:spAutoFit/>
            </a:bodyPr>
            <a:lstStyle/>
            <a:p>
              <a:endParaRPr lang="en-US"/>
            </a:p>
          </p:txBody>
        </p:sp>
      </p:grpSp>
      <p:sp>
        <p:nvSpPr>
          <p:cNvPr id="1080342" name="Rectangle 22"/>
          <p:cNvSpPr>
            <a:spLocks noChangeArrowheads="1"/>
          </p:cNvSpPr>
          <p:nvPr/>
        </p:nvSpPr>
        <p:spPr bwMode="auto">
          <a:xfrm>
            <a:off x="2819400" y="2743200"/>
            <a:ext cx="5410200" cy="850900"/>
          </a:xfrm>
          <a:prstGeom prst="rect">
            <a:avLst/>
          </a:prstGeom>
          <a:noFill/>
          <a:ln w="25400">
            <a:solidFill>
              <a:schemeClr val="tx2"/>
            </a:solidFill>
            <a:miter lim="800000"/>
            <a:headEnd/>
            <a:tailEnd/>
          </a:ln>
        </p:spPr>
        <p:txBody>
          <a:bodyPr lIns="92075" tIns="46038" rIns="92075" bIns="46038">
            <a:spAutoFit/>
          </a:bodyPr>
          <a:lstStyle/>
          <a:p>
            <a:pPr>
              <a:spcBef>
                <a:spcPct val="0"/>
              </a:spcBef>
            </a:pPr>
            <a:r>
              <a:rPr lang="en-US" sz="1600" b="1"/>
              <a:t>Aerosol heating increases Equator-Pole</a:t>
            </a:r>
          </a:p>
          <a:p>
            <a:pPr>
              <a:spcBef>
                <a:spcPct val="0"/>
              </a:spcBef>
            </a:pPr>
            <a:r>
              <a:rPr lang="en-US" sz="1600" b="1"/>
              <a:t>temperature gradient, increasing height gradient, and makes jet stream (polar vortex) stronger.</a:t>
            </a:r>
          </a:p>
        </p:txBody>
      </p:sp>
      <p:grpSp>
        <p:nvGrpSpPr>
          <p:cNvPr id="5" name="Group 23"/>
          <p:cNvGrpSpPr>
            <a:grpSpLocks/>
          </p:cNvGrpSpPr>
          <p:nvPr/>
        </p:nvGrpSpPr>
        <p:grpSpPr bwMode="auto">
          <a:xfrm>
            <a:off x="522288" y="812800"/>
            <a:ext cx="4333875" cy="1409700"/>
            <a:chOff x="329" y="512"/>
            <a:chExt cx="2730" cy="888"/>
          </a:xfrm>
        </p:grpSpPr>
        <p:sp>
          <p:nvSpPr>
            <p:cNvPr id="233491" name="Freeform 24"/>
            <p:cNvSpPr>
              <a:spLocks/>
            </p:cNvSpPr>
            <p:nvPr/>
          </p:nvSpPr>
          <p:spPr bwMode="auto">
            <a:xfrm>
              <a:off x="2976" y="512"/>
              <a:ext cx="83" cy="444"/>
            </a:xfrm>
            <a:custGeom>
              <a:avLst/>
              <a:gdLst>
                <a:gd name="T0" fmla="*/ 76 w 83"/>
                <a:gd name="T1" fmla="*/ 444 h 444"/>
                <a:gd name="T2" fmla="*/ 80 w 83"/>
                <a:gd name="T3" fmla="*/ 376 h 444"/>
                <a:gd name="T4" fmla="*/ 56 w 83"/>
                <a:gd name="T5" fmla="*/ 152 h 444"/>
                <a:gd name="T6" fmla="*/ 0 w 83"/>
                <a:gd name="T7" fmla="*/ 0 h 444"/>
                <a:gd name="T8" fmla="*/ 0 60000 65536"/>
                <a:gd name="T9" fmla="*/ 0 60000 65536"/>
                <a:gd name="T10" fmla="*/ 0 60000 65536"/>
                <a:gd name="T11" fmla="*/ 0 60000 65536"/>
                <a:gd name="T12" fmla="*/ 0 w 83"/>
                <a:gd name="T13" fmla="*/ 0 h 444"/>
                <a:gd name="T14" fmla="*/ 83 w 83"/>
                <a:gd name="T15" fmla="*/ 444 h 444"/>
              </a:gdLst>
              <a:ahLst/>
              <a:cxnLst>
                <a:cxn ang="T8">
                  <a:pos x="T0" y="T1"/>
                </a:cxn>
                <a:cxn ang="T9">
                  <a:pos x="T2" y="T3"/>
                </a:cxn>
                <a:cxn ang="T10">
                  <a:pos x="T4" y="T5"/>
                </a:cxn>
                <a:cxn ang="T11">
                  <a:pos x="T6" y="T7"/>
                </a:cxn>
              </a:cxnLst>
              <a:rect l="T12" t="T13" r="T14" b="T15"/>
              <a:pathLst>
                <a:path w="83" h="444">
                  <a:moveTo>
                    <a:pt x="76" y="444"/>
                  </a:moveTo>
                  <a:cubicBezTo>
                    <a:pt x="77" y="433"/>
                    <a:pt x="83" y="425"/>
                    <a:pt x="80" y="376"/>
                  </a:cubicBezTo>
                  <a:cubicBezTo>
                    <a:pt x="77" y="327"/>
                    <a:pt x="69" y="215"/>
                    <a:pt x="56" y="152"/>
                  </a:cubicBezTo>
                  <a:cubicBezTo>
                    <a:pt x="43" y="89"/>
                    <a:pt x="12" y="32"/>
                    <a:pt x="0" y="0"/>
                  </a:cubicBezTo>
                </a:path>
              </a:pathLst>
            </a:custGeom>
            <a:noFill/>
            <a:ln w="57150" cap="rnd" cmpd="sng">
              <a:solidFill>
                <a:srgbClr val="990099"/>
              </a:solidFill>
              <a:prstDash val="sysDot"/>
              <a:round/>
              <a:headEnd type="none" w="med" len="med"/>
              <a:tailEnd type="arrow" w="med" len="med"/>
            </a:ln>
          </p:spPr>
          <p:txBody>
            <a:bodyPr wrap="none" anchor="ctr"/>
            <a:lstStyle/>
            <a:p>
              <a:endParaRPr lang="en-US"/>
            </a:p>
          </p:txBody>
        </p:sp>
        <p:sp>
          <p:nvSpPr>
            <p:cNvPr id="233492" name="Freeform 25"/>
            <p:cNvSpPr>
              <a:spLocks noChangeAspect="1"/>
            </p:cNvSpPr>
            <p:nvPr/>
          </p:nvSpPr>
          <p:spPr bwMode="auto">
            <a:xfrm rot="10800000">
              <a:off x="329" y="1245"/>
              <a:ext cx="29" cy="155"/>
            </a:xfrm>
            <a:custGeom>
              <a:avLst/>
              <a:gdLst>
                <a:gd name="T0" fmla="*/ 0 w 83"/>
                <a:gd name="T1" fmla="*/ 0 h 444"/>
                <a:gd name="T2" fmla="*/ 0 w 83"/>
                <a:gd name="T3" fmla="*/ 0 h 444"/>
                <a:gd name="T4" fmla="*/ 0 w 83"/>
                <a:gd name="T5" fmla="*/ 0 h 444"/>
                <a:gd name="T6" fmla="*/ 0 w 83"/>
                <a:gd name="T7" fmla="*/ 0 h 444"/>
                <a:gd name="T8" fmla="*/ 0 60000 65536"/>
                <a:gd name="T9" fmla="*/ 0 60000 65536"/>
                <a:gd name="T10" fmla="*/ 0 60000 65536"/>
                <a:gd name="T11" fmla="*/ 0 60000 65536"/>
                <a:gd name="T12" fmla="*/ 0 w 83"/>
                <a:gd name="T13" fmla="*/ 0 h 444"/>
                <a:gd name="T14" fmla="*/ 83 w 83"/>
                <a:gd name="T15" fmla="*/ 444 h 444"/>
              </a:gdLst>
              <a:ahLst/>
              <a:cxnLst>
                <a:cxn ang="T8">
                  <a:pos x="T0" y="T1"/>
                </a:cxn>
                <a:cxn ang="T9">
                  <a:pos x="T2" y="T3"/>
                </a:cxn>
                <a:cxn ang="T10">
                  <a:pos x="T4" y="T5"/>
                </a:cxn>
                <a:cxn ang="T11">
                  <a:pos x="T6" y="T7"/>
                </a:cxn>
              </a:cxnLst>
              <a:rect l="T12" t="T13" r="T14" b="T15"/>
              <a:pathLst>
                <a:path w="83" h="444">
                  <a:moveTo>
                    <a:pt x="76" y="444"/>
                  </a:moveTo>
                  <a:cubicBezTo>
                    <a:pt x="77" y="433"/>
                    <a:pt x="83" y="425"/>
                    <a:pt x="80" y="376"/>
                  </a:cubicBezTo>
                  <a:cubicBezTo>
                    <a:pt x="77" y="327"/>
                    <a:pt x="69" y="215"/>
                    <a:pt x="56" y="152"/>
                  </a:cubicBezTo>
                  <a:cubicBezTo>
                    <a:pt x="43" y="89"/>
                    <a:pt x="12" y="32"/>
                    <a:pt x="0" y="0"/>
                  </a:cubicBezTo>
                </a:path>
              </a:pathLst>
            </a:custGeom>
            <a:noFill/>
            <a:ln w="25400" cap="rnd" cmpd="sng">
              <a:solidFill>
                <a:srgbClr val="990099"/>
              </a:solidFill>
              <a:prstDash val="sysDot"/>
              <a:round/>
              <a:headEnd type="none" w="med" len="med"/>
              <a:tailEnd type="arrow" w="med" len="sm"/>
            </a:ln>
          </p:spPr>
          <p:txBody>
            <a:bodyPr wrap="none" anchor="ctr"/>
            <a:lstStyle/>
            <a:p>
              <a:endParaRPr lang="en-US"/>
            </a:p>
          </p:txBody>
        </p:sp>
      </p:grpSp>
      <p:grpSp>
        <p:nvGrpSpPr>
          <p:cNvPr id="6" name="Group 26"/>
          <p:cNvGrpSpPr>
            <a:grpSpLocks/>
          </p:cNvGrpSpPr>
          <p:nvPr/>
        </p:nvGrpSpPr>
        <p:grpSpPr bwMode="auto">
          <a:xfrm>
            <a:off x="685800" y="533400"/>
            <a:ext cx="4503738" cy="1679575"/>
            <a:chOff x="432" y="336"/>
            <a:chExt cx="2837" cy="1058"/>
          </a:xfrm>
        </p:grpSpPr>
        <p:sp>
          <p:nvSpPr>
            <p:cNvPr id="233489" name="Rectangle 27"/>
            <p:cNvSpPr>
              <a:spLocks noChangeArrowheads="1"/>
            </p:cNvSpPr>
            <p:nvPr/>
          </p:nvSpPr>
          <p:spPr bwMode="auto">
            <a:xfrm rot="-1277805">
              <a:off x="1728" y="480"/>
              <a:ext cx="1188" cy="212"/>
            </a:xfrm>
            <a:prstGeom prst="rect">
              <a:avLst/>
            </a:prstGeom>
            <a:noFill/>
            <a:ln w="9525">
              <a:noFill/>
              <a:miter lim="800000"/>
              <a:headEnd/>
              <a:tailEnd/>
            </a:ln>
          </p:spPr>
          <p:txBody>
            <a:bodyPr wrap="none" lIns="92075" tIns="46038" rIns="92075" bIns="46038">
              <a:spAutoFit/>
            </a:bodyPr>
            <a:lstStyle/>
            <a:p>
              <a:pPr algn="l">
                <a:spcBef>
                  <a:spcPct val="0"/>
                </a:spcBef>
              </a:pPr>
              <a:r>
                <a:rPr lang="en-US" sz="1600" b="1">
                  <a:solidFill>
                    <a:srgbClr val="FF0000"/>
                  </a:solidFill>
                  <a:latin typeface="Times New Roman" pitchFamily="18" charset="0"/>
                </a:rPr>
                <a:t>50 mb after heating</a:t>
              </a:r>
              <a:endParaRPr lang="en-US" sz="1600">
                <a:latin typeface="Times New Roman" pitchFamily="18" charset="0"/>
              </a:endParaRPr>
            </a:p>
          </p:txBody>
        </p:sp>
        <p:sp>
          <p:nvSpPr>
            <p:cNvPr id="233490" name="Line 28"/>
            <p:cNvSpPr>
              <a:spLocks noChangeShapeType="1"/>
            </p:cNvSpPr>
            <p:nvPr/>
          </p:nvSpPr>
          <p:spPr bwMode="auto">
            <a:xfrm flipV="1">
              <a:off x="432" y="336"/>
              <a:ext cx="2837" cy="1058"/>
            </a:xfrm>
            <a:prstGeom prst="line">
              <a:avLst/>
            </a:prstGeom>
            <a:noFill/>
            <a:ln w="50800">
              <a:solidFill>
                <a:srgbClr val="FF0000"/>
              </a:solidFill>
              <a:prstDash val="dash"/>
              <a:round/>
              <a:headEnd type="none" w="sm" len="sm"/>
              <a:tailEnd type="none" w="sm" len="sm"/>
            </a:ln>
          </p:spPr>
          <p:txBody>
            <a:bodyPr wrap="none" anchor="ctr"/>
            <a:lstStyle/>
            <a:p>
              <a:endParaRPr lang="en-US"/>
            </a:p>
          </p:txBody>
        </p:sp>
      </p:grpSp>
      <p:grpSp>
        <p:nvGrpSpPr>
          <p:cNvPr id="7" name="Group 29"/>
          <p:cNvGrpSpPr>
            <a:grpSpLocks/>
          </p:cNvGrpSpPr>
          <p:nvPr/>
        </p:nvGrpSpPr>
        <p:grpSpPr bwMode="auto">
          <a:xfrm>
            <a:off x="4191000" y="4495800"/>
            <a:ext cx="4953000" cy="2362200"/>
            <a:chOff x="2640" y="2832"/>
            <a:chExt cx="3120" cy="1488"/>
          </a:xfrm>
        </p:grpSpPr>
        <p:grpSp>
          <p:nvGrpSpPr>
            <p:cNvPr id="233481" name="Group 30"/>
            <p:cNvGrpSpPr>
              <a:grpSpLocks/>
            </p:cNvGrpSpPr>
            <p:nvPr/>
          </p:nvGrpSpPr>
          <p:grpSpPr bwMode="auto">
            <a:xfrm>
              <a:off x="2640" y="2832"/>
              <a:ext cx="3120" cy="1488"/>
              <a:chOff x="-6672" y="1056"/>
              <a:chExt cx="6072" cy="2400"/>
            </a:xfrm>
          </p:grpSpPr>
          <p:pic>
            <p:nvPicPr>
              <p:cNvPr id="233486" name="Picture 31"/>
              <p:cNvPicPr>
                <a:picLocks noChangeAspect="1" noChangeArrowheads="1"/>
              </p:cNvPicPr>
              <p:nvPr/>
            </p:nvPicPr>
            <p:blipFill>
              <a:blip r:embed="rId3" cstate="print"/>
              <a:srcRect t="11253" b="49872"/>
              <a:stretch>
                <a:fillRect/>
              </a:stretch>
            </p:blipFill>
            <p:spPr bwMode="auto">
              <a:xfrm>
                <a:off x="-6672" y="1056"/>
                <a:ext cx="6072" cy="1824"/>
              </a:xfrm>
              <a:prstGeom prst="rect">
                <a:avLst/>
              </a:prstGeom>
              <a:noFill/>
              <a:ln w="9525">
                <a:noFill/>
                <a:miter lim="800000"/>
                <a:headEnd/>
                <a:tailEnd/>
              </a:ln>
            </p:spPr>
          </p:pic>
          <p:pic>
            <p:nvPicPr>
              <p:cNvPr id="233487" name="Picture 32"/>
              <p:cNvPicPr>
                <a:picLocks noChangeAspect="1" noChangeArrowheads="1"/>
              </p:cNvPicPr>
              <p:nvPr/>
            </p:nvPicPr>
            <p:blipFill>
              <a:blip r:embed="rId3" cstate="print"/>
              <a:srcRect t="80692" b="7033"/>
              <a:stretch>
                <a:fillRect/>
              </a:stretch>
            </p:blipFill>
            <p:spPr bwMode="auto">
              <a:xfrm>
                <a:off x="-6672" y="2880"/>
                <a:ext cx="6072" cy="576"/>
              </a:xfrm>
              <a:prstGeom prst="rect">
                <a:avLst/>
              </a:prstGeom>
              <a:noFill/>
              <a:ln w="9525">
                <a:noFill/>
                <a:miter lim="800000"/>
                <a:headEnd/>
                <a:tailEnd/>
              </a:ln>
            </p:spPr>
          </p:pic>
          <p:sp>
            <p:nvSpPr>
              <p:cNvPr id="233488" name="Rectangle 33"/>
              <p:cNvSpPr>
                <a:spLocks noChangeArrowheads="1"/>
              </p:cNvSpPr>
              <p:nvPr/>
            </p:nvSpPr>
            <p:spPr bwMode="auto">
              <a:xfrm>
                <a:off x="-6333" y="2835"/>
                <a:ext cx="144" cy="96"/>
              </a:xfrm>
              <a:prstGeom prst="rect">
                <a:avLst/>
              </a:prstGeom>
              <a:solidFill>
                <a:srgbClr val="FFFFFF"/>
              </a:solidFill>
              <a:ln w="9525">
                <a:noFill/>
                <a:miter lim="800000"/>
                <a:headEnd/>
                <a:tailEnd/>
              </a:ln>
            </p:spPr>
            <p:txBody>
              <a:bodyPr anchor="ctr">
                <a:spAutoFit/>
              </a:bodyPr>
              <a:lstStyle/>
              <a:p>
                <a:endParaRPr lang="en-US"/>
              </a:p>
            </p:txBody>
          </p:sp>
        </p:grpSp>
        <p:grpSp>
          <p:nvGrpSpPr>
            <p:cNvPr id="233482" name="Group 34"/>
            <p:cNvGrpSpPr>
              <a:grpSpLocks/>
            </p:cNvGrpSpPr>
            <p:nvPr/>
          </p:nvGrpSpPr>
          <p:grpSpPr bwMode="auto">
            <a:xfrm>
              <a:off x="3269" y="3130"/>
              <a:ext cx="2220" cy="744"/>
              <a:chOff x="450" y="4125"/>
              <a:chExt cx="2640" cy="823"/>
            </a:xfrm>
          </p:grpSpPr>
          <p:sp>
            <p:nvSpPr>
              <p:cNvPr id="233483" name="Freeform 35"/>
              <p:cNvSpPr>
                <a:spLocks/>
              </p:cNvSpPr>
              <p:nvPr/>
            </p:nvSpPr>
            <p:spPr bwMode="auto">
              <a:xfrm>
                <a:off x="450" y="4125"/>
                <a:ext cx="2610" cy="436"/>
              </a:xfrm>
              <a:custGeom>
                <a:avLst/>
                <a:gdLst>
                  <a:gd name="T0" fmla="*/ 0 w 2610"/>
                  <a:gd name="T1" fmla="*/ 393 h 436"/>
                  <a:gd name="T2" fmla="*/ 384 w 2610"/>
                  <a:gd name="T3" fmla="*/ 3 h 436"/>
                  <a:gd name="T4" fmla="*/ 822 w 2610"/>
                  <a:gd name="T5" fmla="*/ 411 h 436"/>
                  <a:gd name="T6" fmla="*/ 1290 w 2610"/>
                  <a:gd name="T7" fmla="*/ 39 h 436"/>
                  <a:gd name="T8" fmla="*/ 1740 w 2610"/>
                  <a:gd name="T9" fmla="*/ 435 h 436"/>
                  <a:gd name="T10" fmla="*/ 2238 w 2610"/>
                  <a:gd name="T11" fmla="*/ 45 h 436"/>
                  <a:gd name="T12" fmla="*/ 2610 w 2610"/>
                  <a:gd name="T13" fmla="*/ 411 h 436"/>
                  <a:gd name="T14" fmla="*/ 0 60000 65536"/>
                  <a:gd name="T15" fmla="*/ 0 60000 65536"/>
                  <a:gd name="T16" fmla="*/ 0 60000 65536"/>
                  <a:gd name="T17" fmla="*/ 0 60000 65536"/>
                  <a:gd name="T18" fmla="*/ 0 60000 65536"/>
                  <a:gd name="T19" fmla="*/ 0 60000 65536"/>
                  <a:gd name="T20" fmla="*/ 0 60000 65536"/>
                  <a:gd name="T21" fmla="*/ 0 w 2610"/>
                  <a:gd name="T22" fmla="*/ 0 h 436"/>
                  <a:gd name="T23" fmla="*/ 2610 w 2610"/>
                  <a:gd name="T24" fmla="*/ 436 h 4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10" h="436">
                    <a:moveTo>
                      <a:pt x="0" y="393"/>
                    </a:moveTo>
                    <a:cubicBezTo>
                      <a:pt x="64" y="328"/>
                      <a:pt x="247" y="0"/>
                      <a:pt x="384" y="3"/>
                    </a:cubicBezTo>
                    <a:cubicBezTo>
                      <a:pt x="521" y="6"/>
                      <a:pt x="671" y="405"/>
                      <a:pt x="822" y="411"/>
                    </a:cubicBezTo>
                    <a:cubicBezTo>
                      <a:pt x="973" y="417"/>
                      <a:pt x="1137" y="35"/>
                      <a:pt x="1290" y="39"/>
                    </a:cubicBezTo>
                    <a:cubicBezTo>
                      <a:pt x="1443" y="43"/>
                      <a:pt x="1582" y="434"/>
                      <a:pt x="1740" y="435"/>
                    </a:cubicBezTo>
                    <a:cubicBezTo>
                      <a:pt x="1898" y="436"/>
                      <a:pt x="2093" y="49"/>
                      <a:pt x="2238" y="45"/>
                    </a:cubicBezTo>
                    <a:cubicBezTo>
                      <a:pt x="2383" y="41"/>
                      <a:pt x="2532" y="335"/>
                      <a:pt x="2610" y="411"/>
                    </a:cubicBezTo>
                  </a:path>
                </a:pathLst>
              </a:custGeom>
              <a:noFill/>
              <a:ln w="38100" cap="flat" cmpd="sng">
                <a:solidFill>
                  <a:schemeClr val="tx1"/>
                </a:solidFill>
                <a:prstDash val="solid"/>
                <a:round/>
                <a:headEnd type="none" w="sm" len="sm"/>
                <a:tailEnd type="none" w="sm" len="sm"/>
              </a:ln>
            </p:spPr>
            <p:txBody>
              <a:bodyPr wrap="none" anchor="ctr"/>
              <a:lstStyle/>
              <a:p>
                <a:endParaRPr lang="en-US"/>
              </a:p>
            </p:txBody>
          </p:sp>
          <p:sp>
            <p:nvSpPr>
              <p:cNvPr id="233484" name="Freeform 36"/>
              <p:cNvSpPr>
                <a:spLocks/>
              </p:cNvSpPr>
              <p:nvPr/>
            </p:nvSpPr>
            <p:spPr bwMode="auto">
              <a:xfrm>
                <a:off x="480" y="4320"/>
                <a:ext cx="2610" cy="436"/>
              </a:xfrm>
              <a:custGeom>
                <a:avLst/>
                <a:gdLst>
                  <a:gd name="T0" fmla="*/ 0 w 2610"/>
                  <a:gd name="T1" fmla="*/ 393 h 436"/>
                  <a:gd name="T2" fmla="*/ 384 w 2610"/>
                  <a:gd name="T3" fmla="*/ 3 h 436"/>
                  <a:gd name="T4" fmla="*/ 822 w 2610"/>
                  <a:gd name="T5" fmla="*/ 411 h 436"/>
                  <a:gd name="T6" fmla="*/ 1290 w 2610"/>
                  <a:gd name="T7" fmla="*/ 39 h 436"/>
                  <a:gd name="T8" fmla="*/ 1740 w 2610"/>
                  <a:gd name="T9" fmla="*/ 435 h 436"/>
                  <a:gd name="T10" fmla="*/ 2238 w 2610"/>
                  <a:gd name="T11" fmla="*/ 45 h 436"/>
                  <a:gd name="T12" fmla="*/ 2610 w 2610"/>
                  <a:gd name="T13" fmla="*/ 411 h 436"/>
                  <a:gd name="T14" fmla="*/ 0 60000 65536"/>
                  <a:gd name="T15" fmla="*/ 0 60000 65536"/>
                  <a:gd name="T16" fmla="*/ 0 60000 65536"/>
                  <a:gd name="T17" fmla="*/ 0 60000 65536"/>
                  <a:gd name="T18" fmla="*/ 0 60000 65536"/>
                  <a:gd name="T19" fmla="*/ 0 60000 65536"/>
                  <a:gd name="T20" fmla="*/ 0 60000 65536"/>
                  <a:gd name="T21" fmla="*/ 0 w 2610"/>
                  <a:gd name="T22" fmla="*/ 0 h 436"/>
                  <a:gd name="T23" fmla="*/ 2610 w 2610"/>
                  <a:gd name="T24" fmla="*/ 436 h 4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10" h="436">
                    <a:moveTo>
                      <a:pt x="0" y="393"/>
                    </a:moveTo>
                    <a:cubicBezTo>
                      <a:pt x="64" y="328"/>
                      <a:pt x="247" y="0"/>
                      <a:pt x="384" y="3"/>
                    </a:cubicBezTo>
                    <a:cubicBezTo>
                      <a:pt x="521" y="6"/>
                      <a:pt x="671" y="405"/>
                      <a:pt x="822" y="411"/>
                    </a:cubicBezTo>
                    <a:cubicBezTo>
                      <a:pt x="973" y="417"/>
                      <a:pt x="1137" y="35"/>
                      <a:pt x="1290" y="39"/>
                    </a:cubicBezTo>
                    <a:cubicBezTo>
                      <a:pt x="1443" y="43"/>
                      <a:pt x="1582" y="434"/>
                      <a:pt x="1740" y="435"/>
                    </a:cubicBezTo>
                    <a:cubicBezTo>
                      <a:pt x="1898" y="436"/>
                      <a:pt x="2093" y="49"/>
                      <a:pt x="2238" y="45"/>
                    </a:cubicBezTo>
                    <a:cubicBezTo>
                      <a:pt x="2383" y="41"/>
                      <a:pt x="2532" y="335"/>
                      <a:pt x="2610" y="411"/>
                    </a:cubicBezTo>
                  </a:path>
                </a:pathLst>
              </a:custGeom>
              <a:noFill/>
              <a:ln w="38100" cap="flat" cmpd="sng">
                <a:solidFill>
                  <a:schemeClr val="tx1"/>
                </a:solidFill>
                <a:prstDash val="solid"/>
                <a:round/>
                <a:headEnd type="none" w="sm" len="sm"/>
                <a:tailEnd type="none" w="sm" len="sm"/>
              </a:ln>
            </p:spPr>
            <p:txBody>
              <a:bodyPr wrap="none" anchor="ctr"/>
              <a:lstStyle/>
              <a:p>
                <a:endParaRPr lang="en-US"/>
              </a:p>
            </p:txBody>
          </p:sp>
          <p:sp>
            <p:nvSpPr>
              <p:cNvPr id="233485" name="Freeform 37"/>
              <p:cNvSpPr>
                <a:spLocks/>
              </p:cNvSpPr>
              <p:nvPr/>
            </p:nvSpPr>
            <p:spPr bwMode="auto">
              <a:xfrm>
                <a:off x="480" y="4512"/>
                <a:ext cx="2610" cy="436"/>
              </a:xfrm>
              <a:custGeom>
                <a:avLst/>
                <a:gdLst>
                  <a:gd name="T0" fmla="*/ 0 w 2610"/>
                  <a:gd name="T1" fmla="*/ 393 h 436"/>
                  <a:gd name="T2" fmla="*/ 384 w 2610"/>
                  <a:gd name="T3" fmla="*/ 3 h 436"/>
                  <a:gd name="T4" fmla="*/ 822 w 2610"/>
                  <a:gd name="T5" fmla="*/ 411 h 436"/>
                  <a:gd name="T6" fmla="*/ 1290 w 2610"/>
                  <a:gd name="T7" fmla="*/ 39 h 436"/>
                  <a:gd name="T8" fmla="*/ 1740 w 2610"/>
                  <a:gd name="T9" fmla="*/ 435 h 436"/>
                  <a:gd name="T10" fmla="*/ 2238 w 2610"/>
                  <a:gd name="T11" fmla="*/ 45 h 436"/>
                  <a:gd name="T12" fmla="*/ 2610 w 2610"/>
                  <a:gd name="T13" fmla="*/ 411 h 436"/>
                  <a:gd name="T14" fmla="*/ 0 60000 65536"/>
                  <a:gd name="T15" fmla="*/ 0 60000 65536"/>
                  <a:gd name="T16" fmla="*/ 0 60000 65536"/>
                  <a:gd name="T17" fmla="*/ 0 60000 65536"/>
                  <a:gd name="T18" fmla="*/ 0 60000 65536"/>
                  <a:gd name="T19" fmla="*/ 0 60000 65536"/>
                  <a:gd name="T20" fmla="*/ 0 60000 65536"/>
                  <a:gd name="T21" fmla="*/ 0 w 2610"/>
                  <a:gd name="T22" fmla="*/ 0 h 436"/>
                  <a:gd name="T23" fmla="*/ 2610 w 2610"/>
                  <a:gd name="T24" fmla="*/ 436 h 4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10" h="436">
                    <a:moveTo>
                      <a:pt x="0" y="393"/>
                    </a:moveTo>
                    <a:cubicBezTo>
                      <a:pt x="64" y="328"/>
                      <a:pt x="247" y="0"/>
                      <a:pt x="384" y="3"/>
                    </a:cubicBezTo>
                    <a:cubicBezTo>
                      <a:pt x="521" y="6"/>
                      <a:pt x="671" y="405"/>
                      <a:pt x="822" y="411"/>
                    </a:cubicBezTo>
                    <a:cubicBezTo>
                      <a:pt x="973" y="417"/>
                      <a:pt x="1137" y="35"/>
                      <a:pt x="1290" y="39"/>
                    </a:cubicBezTo>
                    <a:cubicBezTo>
                      <a:pt x="1443" y="43"/>
                      <a:pt x="1582" y="434"/>
                      <a:pt x="1740" y="435"/>
                    </a:cubicBezTo>
                    <a:cubicBezTo>
                      <a:pt x="1898" y="436"/>
                      <a:pt x="2093" y="49"/>
                      <a:pt x="2238" y="45"/>
                    </a:cubicBezTo>
                    <a:cubicBezTo>
                      <a:pt x="2383" y="41"/>
                      <a:pt x="2532" y="335"/>
                      <a:pt x="2610" y="411"/>
                    </a:cubicBezTo>
                  </a:path>
                </a:pathLst>
              </a:custGeom>
              <a:noFill/>
              <a:ln w="38100" cap="flat" cmpd="sng">
                <a:solidFill>
                  <a:schemeClr val="tx1"/>
                </a:solidFill>
                <a:prstDash val="solid"/>
                <a:round/>
                <a:headEnd type="none" w="sm" len="sm"/>
                <a:tailEnd type="none" w="sm" len="sm"/>
              </a:ln>
            </p:spPr>
            <p:txBody>
              <a:bodyPr wrap="none" anchor="ctr"/>
              <a:lstStyle/>
              <a:p>
                <a:endParaRPr lang="en-US"/>
              </a:p>
            </p:txBody>
          </p:sp>
        </p:gr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08034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0342" grpId="0"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3" cstate="print"/>
          <a:srcRect/>
          <a:stretch>
            <a:fillRect/>
          </a:stretch>
        </p:blipFill>
        <p:spPr bwMode="auto">
          <a:xfrm>
            <a:off x="4013200" y="0"/>
            <a:ext cx="5111750" cy="6858000"/>
          </a:xfrm>
          <a:prstGeom prst="rect">
            <a:avLst/>
          </a:prstGeom>
          <a:noFill/>
          <a:ln w="9525">
            <a:noFill/>
            <a:miter lim="800000"/>
            <a:headEnd/>
            <a:tailEnd/>
          </a:ln>
        </p:spPr>
      </p:pic>
      <p:sp>
        <p:nvSpPr>
          <p:cNvPr id="38915" name="Text Box 3"/>
          <p:cNvSpPr txBox="1">
            <a:spLocks noChangeArrowheads="1"/>
          </p:cNvSpPr>
          <p:nvPr/>
        </p:nvSpPr>
        <p:spPr bwMode="auto">
          <a:xfrm>
            <a:off x="381000" y="1219200"/>
            <a:ext cx="3276600" cy="1917700"/>
          </a:xfrm>
          <a:prstGeom prst="rect">
            <a:avLst/>
          </a:prstGeom>
          <a:noFill/>
          <a:ln w="9525">
            <a:noFill/>
            <a:miter lim="800000"/>
            <a:headEnd/>
            <a:tailEnd/>
          </a:ln>
        </p:spPr>
        <p:txBody>
          <a:bodyPr>
            <a:spAutoFit/>
          </a:bodyPr>
          <a:lstStyle/>
          <a:p>
            <a:pPr eaLnBrk="1" hangingPunct="1"/>
            <a:r>
              <a:rPr lang="en-US" sz="2400" b="1"/>
              <a:t>Volcanic sulfate in ice cores gives record of past climate forcing from volcanic eruptions</a:t>
            </a:r>
            <a:endParaRPr lang="en-US" sz="2400" b="1">
              <a:solidFill>
                <a:schemeClr val="accent2"/>
              </a:solidFill>
            </a:endParaRPr>
          </a:p>
        </p:txBody>
      </p:sp>
      <p:sp>
        <p:nvSpPr>
          <p:cNvPr id="4" name="TextBox 3"/>
          <p:cNvSpPr txBox="1">
            <a:spLocks noChangeArrowheads="1"/>
          </p:cNvSpPr>
          <p:nvPr/>
        </p:nvSpPr>
        <p:spPr bwMode="auto">
          <a:xfrm>
            <a:off x="304800" y="4495800"/>
            <a:ext cx="3429000" cy="1600438"/>
          </a:xfrm>
          <a:prstGeom prst="rect">
            <a:avLst/>
          </a:prstGeom>
          <a:noFill/>
          <a:ln w="9525">
            <a:noFill/>
            <a:miter lim="800000"/>
            <a:headEnd/>
            <a:tailEnd/>
          </a:ln>
        </p:spPr>
        <p:txBody>
          <a:bodyPr wrap="square">
            <a:spAutoFit/>
          </a:bodyPr>
          <a:lstStyle/>
          <a:p>
            <a:pPr marL="115888" indent="-115888" algn="l"/>
            <a:r>
              <a:rPr lang="en-US" sz="1400" dirty="0"/>
              <a:t>Gao, Chaochao, Alan Robock, and Caspar Ammann, 2008:  Volcanic forcing of climate over the past 1500 years: An improved ice-core-based index for climate models.  </a:t>
            </a:r>
            <a:r>
              <a:rPr lang="en-US" sz="1400" i="1" dirty="0"/>
              <a:t>J. Geophys. Res.</a:t>
            </a:r>
            <a:r>
              <a:rPr lang="en-US" sz="1400" dirty="0"/>
              <a:t>, </a:t>
            </a:r>
            <a:r>
              <a:rPr lang="en-US" sz="1400" b="1" dirty="0"/>
              <a:t>113</a:t>
            </a:r>
            <a:r>
              <a:rPr lang="en-US" sz="1400" dirty="0"/>
              <a:t>, D23111, doi:10.1029/2008JD010239.</a:t>
            </a:r>
          </a:p>
        </p:txBody>
      </p:sp>
    </p:spTree>
  </p:cSld>
  <p:clrMapOvr>
    <a:masterClrMapping/>
  </p:clrMapOvr>
  <p:transition spd="slow"/>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ChangeArrowheads="1"/>
          </p:cNvSpPr>
          <p:nvPr/>
        </p:nvSpPr>
        <p:spPr bwMode="auto">
          <a:xfrm>
            <a:off x="0" y="0"/>
            <a:ext cx="9144000" cy="6096000"/>
          </a:xfrm>
          <a:prstGeom prst="rect">
            <a:avLst/>
          </a:prstGeom>
          <a:solidFill>
            <a:srgbClr val="99CCFF"/>
          </a:solidFill>
          <a:ln w="9525">
            <a:noFill/>
            <a:miter lim="800000"/>
            <a:headEnd/>
            <a:tailEnd/>
          </a:ln>
        </p:spPr>
        <p:txBody>
          <a:bodyPr anchor="ctr">
            <a:spAutoFit/>
          </a:bodyPr>
          <a:lstStyle/>
          <a:p>
            <a:endParaRPr lang="en-US"/>
          </a:p>
        </p:txBody>
      </p:sp>
      <p:sp>
        <p:nvSpPr>
          <p:cNvPr id="234499" name="Line 3"/>
          <p:cNvSpPr>
            <a:spLocks noChangeShapeType="1"/>
          </p:cNvSpPr>
          <p:nvPr/>
        </p:nvSpPr>
        <p:spPr bwMode="auto">
          <a:xfrm>
            <a:off x="2133600" y="1295400"/>
            <a:ext cx="0" cy="4343400"/>
          </a:xfrm>
          <a:prstGeom prst="line">
            <a:avLst/>
          </a:prstGeom>
          <a:noFill/>
          <a:ln w="9525">
            <a:solidFill>
              <a:schemeClr val="tx1"/>
            </a:solidFill>
            <a:round/>
            <a:headEnd/>
            <a:tailEnd/>
          </a:ln>
        </p:spPr>
        <p:txBody>
          <a:bodyPr wrap="none" anchor="ctr"/>
          <a:lstStyle/>
          <a:p>
            <a:endParaRPr lang="en-US"/>
          </a:p>
        </p:txBody>
      </p:sp>
      <p:sp>
        <p:nvSpPr>
          <p:cNvPr id="234500" name="Line 4"/>
          <p:cNvSpPr>
            <a:spLocks noChangeShapeType="1"/>
          </p:cNvSpPr>
          <p:nvPr/>
        </p:nvSpPr>
        <p:spPr bwMode="auto">
          <a:xfrm>
            <a:off x="2133600" y="5638800"/>
            <a:ext cx="5638800" cy="0"/>
          </a:xfrm>
          <a:prstGeom prst="line">
            <a:avLst/>
          </a:prstGeom>
          <a:noFill/>
          <a:ln w="9525">
            <a:solidFill>
              <a:schemeClr val="tx1"/>
            </a:solidFill>
            <a:round/>
            <a:headEnd/>
            <a:tailEnd/>
          </a:ln>
        </p:spPr>
        <p:txBody>
          <a:bodyPr wrap="none" anchor="ctr"/>
          <a:lstStyle/>
          <a:p>
            <a:endParaRPr lang="en-US"/>
          </a:p>
        </p:txBody>
      </p:sp>
      <p:sp>
        <p:nvSpPr>
          <p:cNvPr id="234501" name="Text Box 5"/>
          <p:cNvSpPr txBox="1">
            <a:spLocks noChangeArrowheads="1"/>
          </p:cNvSpPr>
          <p:nvPr/>
        </p:nvSpPr>
        <p:spPr bwMode="auto">
          <a:xfrm>
            <a:off x="1600200" y="5791200"/>
            <a:ext cx="1219200" cy="304800"/>
          </a:xfrm>
          <a:prstGeom prst="rect">
            <a:avLst/>
          </a:prstGeom>
          <a:noFill/>
          <a:ln w="9525">
            <a:noFill/>
            <a:miter lim="800000"/>
            <a:headEnd/>
            <a:tailEnd/>
          </a:ln>
        </p:spPr>
        <p:txBody>
          <a:bodyPr>
            <a:spAutoFit/>
          </a:bodyPr>
          <a:lstStyle/>
          <a:p>
            <a:pPr algn="l"/>
            <a:r>
              <a:rPr lang="en-US" sz="1400"/>
              <a:t>North Pole</a:t>
            </a:r>
            <a:endParaRPr lang="en-US" sz="2800"/>
          </a:p>
        </p:txBody>
      </p:sp>
      <p:sp>
        <p:nvSpPr>
          <p:cNvPr id="234502" name="Text Box 6"/>
          <p:cNvSpPr txBox="1">
            <a:spLocks noChangeArrowheads="1"/>
          </p:cNvSpPr>
          <p:nvPr/>
        </p:nvSpPr>
        <p:spPr bwMode="auto">
          <a:xfrm>
            <a:off x="3581400" y="5791200"/>
            <a:ext cx="990600" cy="304800"/>
          </a:xfrm>
          <a:prstGeom prst="rect">
            <a:avLst/>
          </a:prstGeom>
          <a:noFill/>
          <a:ln w="9525">
            <a:noFill/>
            <a:miter lim="800000"/>
            <a:headEnd/>
            <a:tailEnd/>
          </a:ln>
        </p:spPr>
        <p:txBody>
          <a:bodyPr>
            <a:spAutoFit/>
          </a:bodyPr>
          <a:lstStyle/>
          <a:p>
            <a:r>
              <a:rPr lang="en-US" sz="1400"/>
              <a:t>60°N</a:t>
            </a:r>
          </a:p>
        </p:txBody>
      </p:sp>
      <p:sp>
        <p:nvSpPr>
          <p:cNvPr id="234503" name="Text Box 7"/>
          <p:cNvSpPr txBox="1">
            <a:spLocks noChangeArrowheads="1"/>
          </p:cNvSpPr>
          <p:nvPr/>
        </p:nvSpPr>
        <p:spPr bwMode="auto">
          <a:xfrm>
            <a:off x="5410200" y="5791200"/>
            <a:ext cx="990600" cy="304800"/>
          </a:xfrm>
          <a:prstGeom prst="rect">
            <a:avLst/>
          </a:prstGeom>
          <a:noFill/>
          <a:ln w="9525">
            <a:noFill/>
            <a:miter lim="800000"/>
            <a:headEnd/>
            <a:tailEnd/>
          </a:ln>
        </p:spPr>
        <p:txBody>
          <a:bodyPr>
            <a:spAutoFit/>
          </a:bodyPr>
          <a:lstStyle/>
          <a:p>
            <a:r>
              <a:rPr lang="en-US" sz="1400"/>
              <a:t>30°N</a:t>
            </a:r>
            <a:endParaRPr lang="en-US" sz="2800">
              <a:latin typeface="Times New Roman" pitchFamily="18" charset="0"/>
            </a:endParaRPr>
          </a:p>
        </p:txBody>
      </p:sp>
      <p:sp>
        <p:nvSpPr>
          <p:cNvPr id="234504" name="Text Box 8"/>
          <p:cNvSpPr txBox="1">
            <a:spLocks noChangeArrowheads="1"/>
          </p:cNvSpPr>
          <p:nvPr/>
        </p:nvSpPr>
        <p:spPr bwMode="auto">
          <a:xfrm>
            <a:off x="7162800" y="5791200"/>
            <a:ext cx="990600" cy="304800"/>
          </a:xfrm>
          <a:prstGeom prst="rect">
            <a:avLst/>
          </a:prstGeom>
          <a:noFill/>
          <a:ln w="9525">
            <a:noFill/>
            <a:miter lim="800000"/>
            <a:headEnd/>
            <a:tailEnd/>
          </a:ln>
        </p:spPr>
        <p:txBody>
          <a:bodyPr>
            <a:spAutoFit/>
          </a:bodyPr>
          <a:lstStyle/>
          <a:p>
            <a:r>
              <a:rPr lang="en-US" sz="1400"/>
              <a:t>Equator</a:t>
            </a:r>
            <a:endParaRPr lang="en-US" sz="2800"/>
          </a:p>
        </p:txBody>
      </p:sp>
      <p:grpSp>
        <p:nvGrpSpPr>
          <p:cNvPr id="2" name="Group 9"/>
          <p:cNvGrpSpPr>
            <a:grpSpLocks/>
          </p:cNvGrpSpPr>
          <p:nvPr/>
        </p:nvGrpSpPr>
        <p:grpSpPr bwMode="auto">
          <a:xfrm>
            <a:off x="5181600" y="1524000"/>
            <a:ext cx="3200400" cy="990600"/>
            <a:chOff x="3264" y="960"/>
            <a:chExt cx="2016" cy="624"/>
          </a:xfrm>
        </p:grpSpPr>
        <p:sp>
          <p:nvSpPr>
            <p:cNvPr id="1084426" name="Oval 10"/>
            <p:cNvSpPr>
              <a:spLocks noChangeArrowheads="1"/>
            </p:cNvSpPr>
            <p:nvPr/>
          </p:nvSpPr>
          <p:spPr bwMode="auto">
            <a:xfrm>
              <a:off x="3264" y="960"/>
              <a:ext cx="2016" cy="624"/>
            </a:xfrm>
            <a:prstGeom prst="ellipse">
              <a:avLst/>
            </a:prstGeom>
            <a:solidFill>
              <a:srgbClr val="C00000"/>
            </a:solidFill>
            <a:ln w="9525">
              <a:noFill/>
              <a:round/>
              <a:headEnd/>
              <a:tailEnd/>
            </a:ln>
            <a:effectLst/>
          </p:spPr>
          <p:txBody>
            <a:bodyPr wrap="none" anchor="ctr"/>
            <a:lstStyle/>
            <a:p>
              <a:pPr>
                <a:defRPr/>
              </a:pPr>
              <a:endParaRPr lang="en-US">
                <a:ea typeface="+mn-ea"/>
              </a:endParaRPr>
            </a:p>
          </p:txBody>
        </p:sp>
        <p:sp>
          <p:nvSpPr>
            <p:cNvPr id="234548" name="Text Box 11"/>
            <p:cNvSpPr txBox="1">
              <a:spLocks noChangeArrowheads="1"/>
            </p:cNvSpPr>
            <p:nvPr/>
          </p:nvSpPr>
          <p:spPr bwMode="auto">
            <a:xfrm>
              <a:off x="3504" y="1104"/>
              <a:ext cx="1632" cy="288"/>
            </a:xfrm>
            <a:prstGeom prst="rect">
              <a:avLst/>
            </a:prstGeom>
            <a:noFill/>
            <a:ln w="9525">
              <a:noFill/>
              <a:miter lim="800000"/>
              <a:headEnd/>
              <a:tailEnd/>
            </a:ln>
          </p:spPr>
          <p:txBody>
            <a:bodyPr>
              <a:spAutoFit/>
            </a:bodyPr>
            <a:lstStyle/>
            <a:p>
              <a:r>
                <a:rPr lang="en-US" sz="2400">
                  <a:solidFill>
                    <a:schemeClr val="bg1"/>
                  </a:solidFill>
                </a:rPr>
                <a:t>Aerosol heating</a:t>
              </a:r>
              <a:endParaRPr lang="en-US" sz="2400">
                <a:solidFill>
                  <a:schemeClr val="tx2"/>
                </a:solidFill>
              </a:endParaRPr>
            </a:p>
          </p:txBody>
        </p:sp>
      </p:grpSp>
      <p:grpSp>
        <p:nvGrpSpPr>
          <p:cNvPr id="3" name="Group 12"/>
          <p:cNvGrpSpPr>
            <a:grpSpLocks/>
          </p:cNvGrpSpPr>
          <p:nvPr/>
        </p:nvGrpSpPr>
        <p:grpSpPr bwMode="auto">
          <a:xfrm>
            <a:off x="2057400" y="2165350"/>
            <a:ext cx="1447800" cy="882650"/>
            <a:chOff x="1296" y="1364"/>
            <a:chExt cx="912" cy="556"/>
          </a:xfrm>
        </p:grpSpPr>
        <p:sp>
          <p:nvSpPr>
            <p:cNvPr id="1084429" name="AutoShape 13"/>
            <p:cNvSpPr>
              <a:spLocks noChangeArrowheads="1"/>
            </p:cNvSpPr>
            <p:nvPr/>
          </p:nvSpPr>
          <p:spPr bwMode="auto">
            <a:xfrm>
              <a:off x="1344" y="1392"/>
              <a:ext cx="864" cy="528"/>
            </a:xfrm>
            <a:prstGeom prst="flowChartDelay">
              <a:avLst/>
            </a:prstGeom>
            <a:gradFill rotWithShape="0">
              <a:gsLst>
                <a:gs pos="0">
                  <a:schemeClr val="accent1">
                    <a:gamma/>
                    <a:shade val="46275"/>
                    <a:invGamma/>
                  </a:schemeClr>
                </a:gs>
                <a:gs pos="100000">
                  <a:schemeClr val="accent1"/>
                </a:gs>
              </a:gsLst>
              <a:lin ang="0" scaled="1"/>
            </a:gradFill>
            <a:ln w="9525">
              <a:noFill/>
              <a:miter lim="800000"/>
              <a:headEnd/>
              <a:tailEnd/>
            </a:ln>
            <a:effectLst/>
          </p:spPr>
          <p:txBody>
            <a:bodyPr wrap="none" anchor="ctr"/>
            <a:lstStyle/>
            <a:p>
              <a:pPr>
                <a:defRPr/>
              </a:pPr>
              <a:endParaRPr lang="en-US">
                <a:ea typeface="+mn-ea"/>
              </a:endParaRPr>
            </a:p>
          </p:txBody>
        </p:sp>
        <p:sp>
          <p:nvSpPr>
            <p:cNvPr id="234546" name="Text Box 14"/>
            <p:cNvSpPr txBox="1">
              <a:spLocks noChangeArrowheads="1"/>
            </p:cNvSpPr>
            <p:nvPr/>
          </p:nvSpPr>
          <p:spPr bwMode="auto">
            <a:xfrm>
              <a:off x="1296" y="1364"/>
              <a:ext cx="816" cy="518"/>
            </a:xfrm>
            <a:prstGeom prst="rect">
              <a:avLst/>
            </a:prstGeom>
            <a:noFill/>
            <a:ln w="9525">
              <a:noFill/>
              <a:miter lim="800000"/>
              <a:headEnd/>
              <a:tailEnd/>
            </a:ln>
          </p:spPr>
          <p:txBody>
            <a:bodyPr>
              <a:spAutoFit/>
            </a:bodyPr>
            <a:lstStyle/>
            <a:p>
              <a:r>
                <a:rPr lang="en-US" sz="2400">
                  <a:solidFill>
                    <a:schemeClr val="bg1"/>
                  </a:solidFill>
                </a:rPr>
                <a:t>O</a:t>
              </a:r>
              <a:r>
                <a:rPr lang="en-US" sz="2400" baseline="-25000">
                  <a:solidFill>
                    <a:schemeClr val="bg1"/>
                  </a:solidFill>
                </a:rPr>
                <a:t>3</a:t>
              </a:r>
              <a:r>
                <a:rPr lang="en-US" sz="2400">
                  <a:solidFill>
                    <a:schemeClr val="bg1"/>
                  </a:solidFill>
                </a:rPr>
                <a:t> cooling</a:t>
              </a:r>
              <a:endParaRPr lang="en-US" sz="2400">
                <a:solidFill>
                  <a:srgbClr val="800080"/>
                </a:solidFill>
              </a:endParaRPr>
            </a:p>
          </p:txBody>
        </p:sp>
      </p:grpSp>
      <p:sp>
        <p:nvSpPr>
          <p:cNvPr id="234507" name="Text Box 15"/>
          <p:cNvSpPr txBox="1">
            <a:spLocks noChangeArrowheads="1"/>
          </p:cNvSpPr>
          <p:nvPr/>
        </p:nvSpPr>
        <p:spPr bwMode="auto">
          <a:xfrm>
            <a:off x="1470025" y="3352800"/>
            <a:ext cx="396875" cy="304800"/>
          </a:xfrm>
          <a:prstGeom prst="rect">
            <a:avLst/>
          </a:prstGeom>
          <a:noFill/>
          <a:ln w="9525">
            <a:noFill/>
            <a:miter lim="800000"/>
            <a:headEnd/>
            <a:tailEnd/>
          </a:ln>
        </p:spPr>
        <p:txBody>
          <a:bodyPr>
            <a:spAutoFit/>
          </a:bodyPr>
          <a:lstStyle/>
          <a:p>
            <a:pPr algn="l"/>
            <a:r>
              <a:rPr lang="en-US" sz="1400">
                <a:solidFill>
                  <a:schemeClr val="tx2"/>
                </a:solidFill>
              </a:rPr>
              <a:t>z</a:t>
            </a:r>
            <a:r>
              <a:rPr lang="en-US">
                <a:solidFill>
                  <a:schemeClr val="tx2"/>
                </a:solidFill>
              </a:rPr>
              <a:t> </a:t>
            </a:r>
          </a:p>
        </p:txBody>
      </p:sp>
      <p:sp>
        <p:nvSpPr>
          <p:cNvPr id="234508" name="Line 16"/>
          <p:cNvSpPr>
            <a:spLocks noChangeShapeType="1"/>
          </p:cNvSpPr>
          <p:nvPr/>
        </p:nvSpPr>
        <p:spPr bwMode="auto">
          <a:xfrm>
            <a:off x="1600200" y="2667000"/>
            <a:ext cx="0" cy="685800"/>
          </a:xfrm>
          <a:prstGeom prst="line">
            <a:avLst/>
          </a:prstGeom>
          <a:noFill/>
          <a:ln w="9525">
            <a:solidFill>
              <a:schemeClr val="tx1"/>
            </a:solidFill>
            <a:round/>
            <a:headEnd type="stealth" w="lg" len="med"/>
            <a:tailEnd/>
          </a:ln>
        </p:spPr>
        <p:txBody>
          <a:bodyPr wrap="none" anchor="ctr"/>
          <a:lstStyle/>
          <a:p>
            <a:endParaRPr lang="en-US"/>
          </a:p>
        </p:txBody>
      </p:sp>
      <p:grpSp>
        <p:nvGrpSpPr>
          <p:cNvPr id="4" name="Group 17"/>
          <p:cNvGrpSpPr>
            <a:grpSpLocks/>
          </p:cNvGrpSpPr>
          <p:nvPr/>
        </p:nvGrpSpPr>
        <p:grpSpPr bwMode="auto">
          <a:xfrm>
            <a:off x="3733800" y="2514600"/>
            <a:ext cx="3048000" cy="650875"/>
            <a:chOff x="2352" y="1584"/>
            <a:chExt cx="1920" cy="410"/>
          </a:xfrm>
        </p:grpSpPr>
        <p:sp>
          <p:nvSpPr>
            <p:cNvPr id="234543" name="Text Box 18"/>
            <p:cNvSpPr txBox="1">
              <a:spLocks noChangeArrowheads="1"/>
            </p:cNvSpPr>
            <p:nvPr/>
          </p:nvSpPr>
          <p:spPr bwMode="auto">
            <a:xfrm>
              <a:off x="2352" y="1776"/>
              <a:ext cx="1728" cy="218"/>
            </a:xfrm>
            <a:prstGeom prst="rect">
              <a:avLst/>
            </a:prstGeom>
            <a:noFill/>
            <a:ln w="9525">
              <a:solidFill>
                <a:srgbClr val="C00000"/>
              </a:solidFill>
              <a:miter lim="800000"/>
              <a:headEnd/>
              <a:tailEnd/>
            </a:ln>
          </p:spPr>
          <p:txBody>
            <a:bodyPr>
              <a:spAutoFit/>
            </a:bodyPr>
            <a:lstStyle/>
            <a:p>
              <a:r>
                <a:rPr lang="en-US" sz="1600">
                  <a:solidFill>
                    <a:srgbClr val="C00000"/>
                  </a:solidFill>
                </a:rPr>
                <a:t>Increased height gradient</a:t>
              </a:r>
            </a:p>
          </p:txBody>
        </p:sp>
        <p:cxnSp>
          <p:nvCxnSpPr>
            <p:cNvPr id="234544" name="AutoShape 19"/>
            <p:cNvCxnSpPr>
              <a:cxnSpLocks noChangeShapeType="1"/>
              <a:stCxn id="1084426" idx="4"/>
              <a:endCxn id="234543" idx="3"/>
            </p:cNvCxnSpPr>
            <p:nvPr/>
          </p:nvCxnSpPr>
          <p:spPr bwMode="auto">
            <a:xfrm rot="5400000">
              <a:off x="4025" y="1639"/>
              <a:ext cx="301" cy="192"/>
            </a:xfrm>
            <a:prstGeom prst="curvedConnector2">
              <a:avLst/>
            </a:prstGeom>
            <a:noFill/>
            <a:ln w="28575">
              <a:solidFill>
                <a:srgbClr val="C00000"/>
              </a:solidFill>
              <a:round/>
              <a:headEnd/>
              <a:tailEnd type="triangle" w="med" len="med"/>
            </a:ln>
          </p:spPr>
        </p:cxnSp>
      </p:grpSp>
      <p:cxnSp>
        <p:nvCxnSpPr>
          <p:cNvPr id="1084436" name="AutoShape 20"/>
          <p:cNvCxnSpPr>
            <a:cxnSpLocks noChangeShapeType="1"/>
            <a:stCxn id="1084429" idx="3"/>
            <a:endCxn id="234543" idx="0"/>
          </p:cNvCxnSpPr>
          <p:nvPr/>
        </p:nvCxnSpPr>
        <p:spPr bwMode="auto">
          <a:xfrm>
            <a:off x="3505200" y="2628900"/>
            <a:ext cx="1600200" cy="190500"/>
          </a:xfrm>
          <a:prstGeom prst="curvedConnector2">
            <a:avLst/>
          </a:prstGeom>
          <a:noFill/>
          <a:ln w="28575">
            <a:solidFill>
              <a:srgbClr val="C00000"/>
            </a:solidFill>
            <a:round/>
            <a:headEnd/>
            <a:tailEnd type="triangle" w="med" len="med"/>
          </a:ln>
        </p:spPr>
      </p:cxnSp>
      <p:sp>
        <p:nvSpPr>
          <p:cNvPr id="1084437" name="Text Box 21"/>
          <p:cNvSpPr txBox="1">
            <a:spLocks noChangeArrowheads="1"/>
          </p:cNvSpPr>
          <p:nvPr/>
        </p:nvSpPr>
        <p:spPr bwMode="auto">
          <a:xfrm>
            <a:off x="228600" y="76200"/>
            <a:ext cx="4419600" cy="366713"/>
          </a:xfrm>
          <a:prstGeom prst="rect">
            <a:avLst/>
          </a:prstGeom>
          <a:noFill/>
          <a:ln w="9525">
            <a:noFill/>
            <a:miter lim="800000"/>
            <a:headEnd/>
            <a:tailEnd/>
          </a:ln>
        </p:spPr>
        <p:txBody>
          <a:bodyPr>
            <a:spAutoFit/>
          </a:bodyPr>
          <a:lstStyle/>
          <a:p>
            <a:pPr algn="l"/>
            <a:r>
              <a:rPr lang="ja-JP" altLang="en-US" sz="1800" b="1">
                <a:solidFill>
                  <a:srgbClr val="C00000"/>
                </a:solidFill>
              </a:rPr>
              <a:t>“</a:t>
            </a:r>
            <a:r>
              <a:rPr lang="en-US" altLang="ja-JP" sz="1800" b="1" dirty="0">
                <a:solidFill>
                  <a:srgbClr val="C00000"/>
                </a:solidFill>
              </a:rPr>
              <a:t>stratospheric gradient</a:t>
            </a:r>
            <a:r>
              <a:rPr lang="ja-JP" altLang="en-US" sz="1800" b="1">
                <a:solidFill>
                  <a:srgbClr val="C00000"/>
                </a:solidFill>
              </a:rPr>
              <a:t>”</a:t>
            </a:r>
            <a:r>
              <a:rPr lang="en-US" altLang="ja-JP" sz="1800" b="1" dirty="0">
                <a:solidFill>
                  <a:srgbClr val="C00000"/>
                </a:solidFill>
              </a:rPr>
              <a:t> mechanism</a:t>
            </a:r>
            <a:endParaRPr lang="en-US" sz="1800" dirty="0">
              <a:solidFill>
                <a:srgbClr val="C00000"/>
              </a:solidFill>
            </a:endParaRPr>
          </a:p>
        </p:txBody>
      </p:sp>
      <p:sp>
        <p:nvSpPr>
          <p:cNvPr id="1084438" name="Text Box 22"/>
          <p:cNvSpPr txBox="1">
            <a:spLocks noChangeArrowheads="1"/>
          </p:cNvSpPr>
          <p:nvPr/>
        </p:nvSpPr>
        <p:spPr bwMode="auto">
          <a:xfrm>
            <a:off x="228600" y="838200"/>
            <a:ext cx="4419600" cy="366713"/>
          </a:xfrm>
          <a:prstGeom prst="rect">
            <a:avLst/>
          </a:prstGeom>
          <a:noFill/>
          <a:ln w="9525">
            <a:noFill/>
            <a:miter lim="800000"/>
            <a:headEnd/>
            <a:tailEnd/>
          </a:ln>
        </p:spPr>
        <p:txBody>
          <a:bodyPr>
            <a:spAutoFit/>
          </a:bodyPr>
          <a:lstStyle/>
          <a:p>
            <a:pPr algn="l"/>
            <a:r>
              <a:rPr lang="ja-JP" altLang="en-US" sz="1800" b="1">
                <a:solidFill>
                  <a:schemeClr val="accent2"/>
                </a:solidFill>
              </a:rPr>
              <a:t>“</a:t>
            </a:r>
            <a:r>
              <a:rPr lang="en-US" altLang="ja-JP" sz="1800" b="1">
                <a:solidFill>
                  <a:schemeClr val="accent2"/>
                </a:solidFill>
              </a:rPr>
              <a:t>wave feedback</a:t>
            </a:r>
            <a:r>
              <a:rPr lang="ja-JP" altLang="en-US" sz="1800" b="1">
                <a:solidFill>
                  <a:schemeClr val="accent2"/>
                </a:solidFill>
              </a:rPr>
              <a:t>”</a:t>
            </a:r>
            <a:r>
              <a:rPr lang="en-US" altLang="ja-JP" sz="1800" b="1">
                <a:solidFill>
                  <a:schemeClr val="accent2"/>
                </a:solidFill>
              </a:rPr>
              <a:t> mechanism</a:t>
            </a:r>
            <a:endParaRPr lang="en-US" sz="1800" b="1">
              <a:solidFill>
                <a:srgbClr val="FF0000"/>
              </a:solidFill>
            </a:endParaRPr>
          </a:p>
        </p:txBody>
      </p:sp>
      <p:sp>
        <p:nvSpPr>
          <p:cNvPr id="1084439" name="Text Box 23"/>
          <p:cNvSpPr txBox="1">
            <a:spLocks noChangeArrowheads="1"/>
          </p:cNvSpPr>
          <p:nvPr/>
        </p:nvSpPr>
        <p:spPr bwMode="auto">
          <a:xfrm>
            <a:off x="228600" y="457200"/>
            <a:ext cx="4495800" cy="366713"/>
          </a:xfrm>
          <a:prstGeom prst="rect">
            <a:avLst/>
          </a:prstGeom>
          <a:noFill/>
          <a:ln w="9525">
            <a:noFill/>
            <a:miter lim="800000"/>
            <a:headEnd/>
            <a:tailEnd/>
          </a:ln>
        </p:spPr>
        <p:txBody>
          <a:bodyPr>
            <a:spAutoFit/>
          </a:bodyPr>
          <a:lstStyle/>
          <a:p>
            <a:pPr algn="l"/>
            <a:r>
              <a:rPr lang="ja-JP" altLang="en-US" sz="1800" b="1">
                <a:solidFill>
                  <a:srgbClr val="9900CC"/>
                </a:solidFill>
              </a:rPr>
              <a:t>“</a:t>
            </a:r>
            <a:r>
              <a:rPr lang="en-US" altLang="ja-JP" sz="1800" b="1">
                <a:solidFill>
                  <a:srgbClr val="9900CC"/>
                </a:solidFill>
              </a:rPr>
              <a:t>tropospheric gradient</a:t>
            </a:r>
            <a:r>
              <a:rPr lang="ja-JP" altLang="en-US" sz="1800" b="1">
                <a:solidFill>
                  <a:srgbClr val="9900CC"/>
                </a:solidFill>
              </a:rPr>
              <a:t>”</a:t>
            </a:r>
            <a:r>
              <a:rPr lang="en-US" altLang="ja-JP" sz="1800" b="1">
                <a:solidFill>
                  <a:srgbClr val="9900CC"/>
                </a:solidFill>
              </a:rPr>
              <a:t> mechanism</a:t>
            </a:r>
            <a:endParaRPr lang="en-US" sz="1800" b="1">
              <a:solidFill>
                <a:srgbClr val="FF0000"/>
              </a:solidFill>
            </a:endParaRPr>
          </a:p>
        </p:txBody>
      </p:sp>
      <p:sp>
        <p:nvSpPr>
          <p:cNvPr id="234514" name="Text Box 24"/>
          <p:cNvSpPr txBox="1">
            <a:spLocks noChangeArrowheads="1"/>
          </p:cNvSpPr>
          <p:nvPr/>
        </p:nvSpPr>
        <p:spPr bwMode="auto">
          <a:xfrm>
            <a:off x="4953000" y="76200"/>
            <a:ext cx="3886200" cy="1187450"/>
          </a:xfrm>
          <a:prstGeom prst="rect">
            <a:avLst/>
          </a:prstGeom>
          <a:noFill/>
          <a:ln w="9525">
            <a:noFill/>
            <a:miter lim="800000"/>
            <a:headEnd/>
            <a:tailEnd/>
          </a:ln>
        </p:spPr>
        <p:txBody>
          <a:bodyPr>
            <a:spAutoFit/>
          </a:bodyPr>
          <a:lstStyle/>
          <a:p>
            <a:r>
              <a:rPr lang="en-US" sz="2400" b="1">
                <a:solidFill>
                  <a:schemeClr val="tx2"/>
                </a:solidFill>
              </a:rPr>
              <a:t>Ways Volcanic Eruptions Force Positive AO Mode in Winter</a:t>
            </a:r>
            <a:endParaRPr lang="en-US" sz="2400">
              <a:solidFill>
                <a:schemeClr val="tx2"/>
              </a:solidFill>
            </a:endParaRPr>
          </a:p>
        </p:txBody>
      </p:sp>
      <p:grpSp>
        <p:nvGrpSpPr>
          <p:cNvPr id="5" name="Group 25"/>
          <p:cNvGrpSpPr>
            <a:grpSpLocks/>
          </p:cNvGrpSpPr>
          <p:nvPr/>
        </p:nvGrpSpPr>
        <p:grpSpPr bwMode="auto">
          <a:xfrm>
            <a:off x="3962400" y="3867150"/>
            <a:ext cx="3124200" cy="1265238"/>
            <a:chOff x="2496" y="2436"/>
            <a:chExt cx="1968" cy="797"/>
          </a:xfrm>
        </p:grpSpPr>
        <p:sp>
          <p:nvSpPr>
            <p:cNvPr id="234537" name="Text Box 26"/>
            <p:cNvSpPr txBox="1">
              <a:spLocks noChangeArrowheads="1"/>
            </p:cNvSpPr>
            <p:nvPr/>
          </p:nvSpPr>
          <p:spPr bwMode="auto">
            <a:xfrm>
              <a:off x="2496" y="2907"/>
              <a:ext cx="1968" cy="218"/>
            </a:xfrm>
            <a:prstGeom prst="rect">
              <a:avLst/>
            </a:prstGeom>
            <a:noFill/>
            <a:ln w="9525">
              <a:solidFill>
                <a:srgbClr val="9900CC"/>
              </a:solidFill>
              <a:miter lim="800000"/>
              <a:headEnd/>
              <a:tailEnd/>
            </a:ln>
          </p:spPr>
          <p:txBody>
            <a:bodyPr>
              <a:spAutoFit/>
            </a:bodyPr>
            <a:lstStyle/>
            <a:p>
              <a:r>
                <a:rPr lang="en-US" sz="1600">
                  <a:solidFill>
                    <a:srgbClr val="9900CC"/>
                  </a:solidFill>
                </a:rPr>
                <a:t>Weaker temperature gradient</a:t>
              </a:r>
            </a:p>
          </p:txBody>
        </p:sp>
        <p:cxnSp>
          <p:nvCxnSpPr>
            <p:cNvPr id="234538" name="AutoShape 27"/>
            <p:cNvCxnSpPr>
              <a:cxnSpLocks noChangeShapeType="1"/>
              <a:stCxn id="1084461" idx="3"/>
              <a:endCxn id="234537" idx="3"/>
            </p:cNvCxnSpPr>
            <p:nvPr/>
          </p:nvCxnSpPr>
          <p:spPr bwMode="auto">
            <a:xfrm rot="-5400000">
              <a:off x="4203" y="2966"/>
              <a:ext cx="212" cy="311"/>
            </a:xfrm>
            <a:prstGeom prst="curvedConnector4">
              <a:avLst>
                <a:gd name="adj1" fmla="val 24528"/>
                <a:gd name="adj2" fmla="val 146301"/>
              </a:avLst>
            </a:prstGeom>
            <a:noFill/>
            <a:ln w="28575">
              <a:solidFill>
                <a:srgbClr val="9900CC"/>
              </a:solidFill>
              <a:round/>
              <a:headEnd/>
              <a:tailEnd type="triangle" w="med" len="med"/>
            </a:ln>
          </p:spPr>
        </p:cxnSp>
        <p:sp>
          <p:nvSpPr>
            <p:cNvPr id="234539" name="Text Box 28"/>
            <p:cNvSpPr txBox="1">
              <a:spLocks noChangeArrowheads="1"/>
            </p:cNvSpPr>
            <p:nvPr/>
          </p:nvSpPr>
          <p:spPr bwMode="auto">
            <a:xfrm>
              <a:off x="2658" y="2577"/>
              <a:ext cx="1248" cy="218"/>
            </a:xfrm>
            <a:prstGeom prst="rect">
              <a:avLst/>
            </a:prstGeom>
            <a:noFill/>
            <a:ln w="9525">
              <a:solidFill>
                <a:srgbClr val="9900CC"/>
              </a:solidFill>
              <a:miter lim="800000"/>
              <a:headEnd/>
              <a:tailEnd/>
            </a:ln>
          </p:spPr>
          <p:txBody>
            <a:bodyPr>
              <a:spAutoFit/>
            </a:bodyPr>
            <a:lstStyle/>
            <a:p>
              <a:r>
                <a:rPr lang="en-US" sz="1600">
                  <a:solidFill>
                    <a:srgbClr val="9900CC"/>
                  </a:solidFill>
                </a:rPr>
                <a:t>Decreased EP flux</a:t>
              </a:r>
            </a:p>
          </p:txBody>
        </p:sp>
        <p:cxnSp>
          <p:nvCxnSpPr>
            <p:cNvPr id="234540" name="AutoShape 29"/>
            <p:cNvCxnSpPr>
              <a:cxnSpLocks noChangeShapeType="1"/>
              <a:stCxn id="234537" idx="0"/>
              <a:endCxn id="234539" idx="2"/>
            </p:cNvCxnSpPr>
            <p:nvPr/>
          </p:nvCxnSpPr>
          <p:spPr bwMode="auto">
            <a:xfrm rot="5400000" flipH="1">
              <a:off x="3325" y="2752"/>
              <a:ext cx="112" cy="198"/>
            </a:xfrm>
            <a:prstGeom prst="curvedConnector3">
              <a:avLst>
                <a:gd name="adj1" fmla="val 50000"/>
              </a:avLst>
            </a:prstGeom>
            <a:noFill/>
            <a:ln w="28575">
              <a:solidFill>
                <a:srgbClr val="9900CC"/>
              </a:solidFill>
              <a:round/>
              <a:headEnd/>
              <a:tailEnd type="triangle" w="med" len="med"/>
            </a:ln>
          </p:spPr>
        </p:cxnSp>
        <p:cxnSp>
          <p:nvCxnSpPr>
            <p:cNvPr id="234541" name="AutoShape 30"/>
            <p:cNvCxnSpPr>
              <a:cxnSpLocks noChangeShapeType="1"/>
              <a:stCxn id="234539" idx="0"/>
              <a:endCxn id="234536" idx="2"/>
            </p:cNvCxnSpPr>
            <p:nvPr/>
          </p:nvCxnSpPr>
          <p:spPr bwMode="auto">
            <a:xfrm rot="5400000" flipH="1">
              <a:off x="2878" y="2174"/>
              <a:ext cx="141" cy="666"/>
            </a:xfrm>
            <a:prstGeom prst="curvedConnector3">
              <a:avLst>
                <a:gd name="adj1" fmla="val 49644"/>
              </a:avLst>
            </a:prstGeom>
            <a:noFill/>
            <a:ln w="28575">
              <a:solidFill>
                <a:srgbClr val="9900CC"/>
              </a:solidFill>
              <a:round/>
              <a:headEnd/>
              <a:tailEnd type="triangle" w="med" len="med"/>
            </a:ln>
          </p:spPr>
        </p:cxnSp>
        <p:cxnSp>
          <p:nvCxnSpPr>
            <p:cNvPr id="234542" name="AutoShape 31"/>
            <p:cNvCxnSpPr>
              <a:cxnSpLocks noChangeShapeType="1"/>
              <a:stCxn id="234530" idx="3"/>
              <a:endCxn id="234537" idx="1"/>
            </p:cNvCxnSpPr>
            <p:nvPr/>
          </p:nvCxnSpPr>
          <p:spPr bwMode="auto">
            <a:xfrm rot="5400000" flipH="1">
              <a:off x="2400" y="3112"/>
              <a:ext cx="217" cy="25"/>
            </a:xfrm>
            <a:prstGeom prst="curvedConnector4">
              <a:avLst>
                <a:gd name="adj1" fmla="val 24884"/>
                <a:gd name="adj2" fmla="val 676000"/>
              </a:avLst>
            </a:prstGeom>
            <a:noFill/>
            <a:ln w="28575">
              <a:solidFill>
                <a:srgbClr val="9900CC"/>
              </a:solidFill>
              <a:round/>
              <a:headEnd/>
              <a:tailEnd type="triangle" w="med" len="med"/>
            </a:ln>
          </p:spPr>
        </p:cxnSp>
      </p:grpSp>
      <p:grpSp>
        <p:nvGrpSpPr>
          <p:cNvPr id="6" name="Group 32"/>
          <p:cNvGrpSpPr>
            <a:grpSpLocks/>
          </p:cNvGrpSpPr>
          <p:nvPr/>
        </p:nvGrpSpPr>
        <p:grpSpPr bwMode="auto">
          <a:xfrm>
            <a:off x="3429000" y="3165475"/>
            <a:ext cx="1676400" cy="701675"/>
            <a:chOff x="2160" y="1994"/>
            <a:chExt cx="1056" cy="442"/>
          </a:xfrm>
        </p:grpSpPr>
        <p:cxnSp>
          <p:nvCxnSpPr>
            <p:cNvPr id="234535" name="AutoShape 33"/>
            <p:cNvCxnSpPr>
              <a:cxnSpLocks noChangeShapeType="1"/>
              <a:stCxn id="234543" idx="2"/>
              <a:endCxn id="234536" idx="3"/>
            </p:cNvCxnSpPr>
            <p:nvPr/>
          </p:nvCxnSpPr>
          <p:spPr bwMode="auto">
            <a:xfrm rot="5400000">
              <a:off x="3016" y="2050"/>
              <a:ext cx="256" cy="144"/>
            </a:xfrm>
            <a:prstGeom prst="curvedConnector2">
              <a:avLst/>
            </a:prstGeom>
            <a:noFill/>
            <a:ln w="28575">
              <a:solidFill>
                <a:srgbClr val="C00000"/>
              </a:solidFill>
              <a:round/>
              <a:headEnd/>
              <a:tailEnd type="triangle" w="med" len="med"/>
            </a:ln>
          </p:spPr>
        </p:cxnSp>
        <p:sp>
          <p:nvSpPr>
            <p:cNvPr id="234536" name="Text Box 34"/>
            <p:cNvSpPr txBox="1">
              <a:spLocks noChangeArrowheads="1"/>
            </p:cNvSpPr>
            <p:nvPr/>
          </p:nvSpPr>
          <p:spPr bwMode="auto">
            <a:xfrm>
              <a:off x="2160" y="2064"/>
              <a:ext cx="912" cy="372"/>
            </a:xfrm>
            <a:prstGeom prst="rect">
              <a:avLst/>
            </a:prstGeom>
            <a:noFill/>
            <a:ln w="9525">
              <a:solidFill>
                <a:schemeClr val="tx1"/>
              </a:solidFill>
              <a:miter lim="800000"/>
              <a:headEnd/>
              <a:tailEnd/>
            </a:ln>
          </p:spPr>
          <p:txBody>
            <a:bodyPr>
              <a:spAutoFit/>
            </a:bodyPr>
            <a:lstStyle/>
            <a:p>
              <a:r>
                <a:rPr lang="en-US" sz="1600">
                  <a:solidFill>
                    <a:schemeClr val="tx2"/>
                  </a:solidFill>
                </a:rPr>
                <a:t>Stronger</a:t>
              </a:r>
              <a:br>
                <a:rPr lang="en-US" sz="1600">
                  <a:solidFill>
                    <a:schemeClr val="tx2"/>
                  </a:solidFill>
                </a:rPr>
              </a:br>
              <a:r>
                <a:rPr lang="en-US" sz="1600">
                  <a:solidFill>
                    <a:schemeClr val="tx2"/>
                  </a:solidFill>
                </a:rPr>
                <a:t>polar vortex</a:t>
              </a:r>
            </a:p>
          </p:txBody>
        </p:sp>
      </p:grpSp>
      <p:grpSp>
        <p:nvGrpSpPr>
          <p:cNvPr id="7" name="Group 35"/>
          <p:cNvGrpSpPr>
            <a:grpSpLocks/>
          </p:cNvGrpSpPr>
          <p:nvPr/>
        </p:nvGrpSpPr>
        <p:grpSpPr bwMode="auto">
          <a:xfrm>
            <a:off x="2133600" y="2992438"/>
            <a:ext cx="1600200" cy="874712"/>
            <a:chOff x="1344" y="1885"/>
            <a:chExt cx="1008" cy="551"/>
          </a:xfrm>
        </p:grpSpPr>
        <p:sp>
          <p:nvSpPr>
            <p:cNvPr id="234532" name="Text Box 36"/>
            <p:cNvSpPr txBox="1">
              <a:spLocks noChangeArrowheads="1"/>
            </p:cNvSpPr>
            <p:nvPr/>
          </p:nvSpPr>
          <p:spPr bwMode="auto">
            <a:xfrm>
              <a:off x="1344" y="2064"/>
              <a:ext cx="615" cy="372"/>
            </a:xfrm>
            <a:prstGeom prst="rect">
              <a:avLst/>
            </a:prstGeom>
            <a:noFill/>
            <a:ln w="9525">
              <a:solidFill>
                <a:schemeClr val="accent2"/>
              </a:solidFill>
              <a:miter lim="800000"/>
              <a:headEnd/>
              <a:tailEnd/>
            </a:ln>
          </p:spPr>
          <p:txBody>
            <a:bodyPr wrap="none">
              <a:spAutoFit/>
            </a:bodyPr>
            <a:lstStyle/>
            <a:p>
              <a:pPr>
                <a:spcBef>
                  <a:spcPct val="0"/>
                </a:spcBef>
              </a:pPr>
              <a:r>
                <a:rPr lang="en-US" sz="1600">
                  <a:solidFill>
                    <a:schemeClr val="accent2"/>
                  </a:solidFill>
                </a:rPr>
                <a:t>Dynamic</a:t>
              </a:r>
              <a:br>
                <a:rPr lang="en-US" sz="1600">
                  <a:solidFill>
                    <a:schemeClr val="accent2"/>
                  </a:solidFill>
                </a:rPr>
              </a:br>
              <a:r>
                <a:rPr lang="en-US" sz="1600">
                  <a:solidFill>
                    <a:schemeClr val="accent2"/>
                  </a:solidFill>
                </a:rPr>
                <a:t>cooling</a:t>
              </a:r>
              <a:endParaRPr lang="en-US">
                <a:solidFill>
                  <a:schemeClr val="accent2"/>
                </a:solidFill>
              </a:endParaRPr>
            </a:p>
          </p:txBody>
        </p:sp>
        <p:cxnSp>
          <p:nvCxnSpPr>
            <p:cNvPr id="234533" name="AutoShape 37"/>
            <p:cNvCxnSpPr>
              <a:cxnSpLocks noChangeShapeType="1"/>
              <a:stCxn id="234536" idx="1"/>
              <a:endCxn id="234532" idx="3"/>
            </p:cNvCxnSpPr>
            <p:nvPr/>
          </p:nvCxnSpPr>
          <p:spPr bwMode="auto">
            <a:xfrm rot="10800000">
              <a:off x="1959" y="2250"/>
              <a:ext cx="201" cy="0"/>
            </a:xfrm>
            <a:prstGeom prst="straightConnector1">
              <a:avLst/>
            </a:prstGeom>
            <a:noFill/>
            <a:ln w="28575">
              <a:solidFill>
                <a:schemeClr val="accent2"/>
              </a:solidFill>
              <a:round/>
              <a:headEnd/>
              <a:tailEnd type="triangle" w="med" len="med"/>
            </a:ln>
          </p:spPr>
        </p:cxnSp>
        <p:cxnSp>
          <p:nvCxnSpPr>
            <p:cNvPr id="234534" name="AutoShape 38"/>
            <p:cNvCxnSpPr>
              <a:cxnSpLocks noChangeShapeType="1"/>
              <a:stCxn id="234532" idx="0"/>
              <a:endCxn id="234543" idx="1"/>
            </p:cNvCxnSpPr>
            <p:nvPr/>
          </p:nvCxnSpPr>
          <p:spPr bwMode="auto">
            <a:xfrm rot="-5400000">
              <a:off x="1912" y="1625"/>
              <a:ext cx="179" cy="700"/>
            </a:xfrm>
            <a:prstGeom prst="curvedConnector2">
              <a:avLst/>
            </a:prstGeom>
            <a:noFill/>
            <a:ln w="28575">
              <a:solidFill>
                <a:schemeClr val="accent2"/>
              </a:solidFill>
              <a:round/>
              <a:headEnd/>
              <a:tailEnd type="triangle" w="med" len="med"/>
            </a:ln>
          </p:spPr>
        </p:cxnSp>
      </p:grpSp>
      <p:grpSp>
        <p:nvGrpSpPr>
          <p:cNvPr id="8" name="Group 39"/>
          <p:cNvGrpSpPr>
            <a:grpSpLocks/>
          </p:cNvGrpSpPr>
          <p:nvPr/>
        </p:nvGrpSpPr>
        <p:grpSpPr bwMode="auto">
          <a:xfrm>
            <a:off x="2743200" y="3862388"/>
            <a:ext cx="2590800" cy="1784350"/>
            <a:chOff x="1728" y="2433"/>
            <a:chExt cx="1632" cy="1124"/>
          </a:xfrm>
        </p:grpSpPr>
        <p:grpSp>
          <p:nvGrpSpPr>
            <p:cNvPr id="234528" name="Group 40"/>
            <p:cNvGrpSpPr>
              <a:grpSpLocks/>
            </p:cNvGrpSpPr>
            <p:nvPr/>
          </p:nvGrpSpPr>
          <p:grpSpPr bwMode="auto">
            <a:xfrm>
              <a:off x="1728" y="3232"/>
              <a:ext cx="1632" cy="325"/>
              <a:chOff x="1728" y="3232"/>
              <a:chExt cx="1632" cy="325"/>
            </a:xfrm>
          </p:grpSpPr>
          <p:sp>
            <p:nvSpPr>
              <p:cNvPr id="234530" name="AutoShape 41"/>
              <p:cNvSpPr>
                <a:spLocks noChangeArrowheads="1"/>
              </p:cNvSpPr>
              <p:nvPr/>
            </p:nvSpPr>
            <p:spPr bwMode="auto">
              <a:xfrm rot="-5400000">
                <a:off x="2357" y="2603"/>
                <a:ext cx="325" cy="1584"/>
              </a:xfrm>
              <a:prstGeom prst="flowChartDelay">
                <a:avLst/>
              </a:prstGeom>
              <a:gradFill rotWithShape="0">
                <a:gsLst>
                  <a:gs pos="0">
                    <a:srgbClr val="E99393"/>
                  </a:gs>
                  <a:gs pos="100000">
                    <a:srgbClr val="CC0000"/>
                  </a:gs>
                </a:gsLst>
                <a:lin ang="5400000" scaled="1"/>
              </a:gradFill>
              <a:ln w="9525">
                <a:noFill/>
                <a:miter lim="800000"/>
                <a:headEnd/>
                <a:tailEnd/>
              </a:ln>
            </p:spPr>
            <p:txBody>
              <a:bodyPr>
                <a:spAutoFit/>
              </a:bodyPr>
              <a:lstStyle/>
              <a:p>
                <a:endParaRPr lang="en-US"/>
              </a:p>
            </p:txBody>
          </p:sp>
          <p:sp>
            <p:nvSpPr>
              <p:cNvPr id="234531" name="Text Box 42"/>
              <p:cNvSpPr txBox="1">
                <a:spLocks noChangeArrowheads="1"/>
              </p:cNvSpPr>
              <p:nvPr/>
            </p:nvSpPr>
            <p:spPr bwMode="auto">
              <a:xfrm>
                <a:off x="1728" y="3264"/>
                <a:ext cx="1632" cy="288"/>
              </a:xfrm>
              <a:prstGeom prst="rect">
                <a:avLst/>
              </a:prstGeom>
              <a:noFill/>
              <a:ln w="9525">
                <a:noFill/>
                <a:miter lim="800000"/>
                <a:headEnd/>
                <a:tailEnd/>
              </a:ln>
            </p:spPr>
            <p:txBody>
              <a:bodyPr>
                <a:spAutoFit/>
              </a:bodyPr>
              <a:lstStyle/>
              <a:p>
                <a:r>
                  <a:rPr lang="en-US" sz="2400">
                    <a:solidFill>
                      <a:schemeClr val="bg1"/>
                    </a:solidFill>
                  </a:rPr>
                  <a:t>Surface warming</a:t>
                </a:r>
                <a:endParaRPr lang="en-US" sz="2400"/>
              </a:p>
            </p:txBody>
          </p:sp>
        </p:grpSp>
        <p:cxnSp>
          <p:nvCxnSpPr>
            <p:cNvPr id="234529" name="AutoShape 43"/>
            <p:cNvCxnSpPr>
              <a:cxnSpLocks noChangeShapeType="1"/>
              <a:endCxn id="234531" idx="1"/>
            </p:cNvCxnSpPr>
            <p:nvPr/>
          </p:nvCxnSpPr>
          <p:spPr bwMode="auto">
            <a:xfrm rot="5400000">
              <a:off x="1551" y="2610"/>
              <a:ext cx="975" cy="621"/>
            </a:xfrm>
            <a:prstGeom prst="curvedConnector4">
              <a:avLst>
                <a:gd name="adj1" fmla="val 42565"/>
                <a:gd name="adj2" fmla="val 123190"/>
              </a:avLst>
            </a:prstGeom>
            <a:noFill/>
            <a:ln w="28575">
              <a:solidFill>
                <a:schemeClr val="tx1"/>
              </a:solidFill>
              <a:round/>
              <a:headEnd/>
              <a:tailEnd type="triangle" w="med" len="med"/>
            </a:ln>
          </p:spPr>
        </p:cxnSp>
      </p:grpSp>
      <p:grpSp>
        <p:nvGrpSpPr>
          <p:cNvPr id="10" name="Group 44"/>
          <p:cNvGrpSpPr>
            <a:grpSpLocks/>
          </p:cNvGrpSpPr>
          <p:nvPr/>
        </p:nvGrpSpPr>
        <p:grpSpPr bwMode="auto">
          <a:xfrm>
            <a:off x="5257800" y="2370138"/>
            <a:ext cx="2655888" cy="3268662"/>
            <a:chOff x="3312" y="1493"/>
            <a:chExt cx="1673" cy="2059"/>
          </a:xfrm>
        </p:grpSpPr>
        <p:sp>
          <p:nvSpPr>
            <p:cNvPr id="1084461" name="AutoShape 45"/>
            <p:cNvSpPr>
              <a:spLocks noChangeArrowheads="1"/>
            </p:cNvSpPr>
            <p:nvPr/>
          </p:nvSpPr>
          <p:spPr bwMode="auto">
            <a:xfrm rot="-5400000">
              <a:off x="3989" y="2646"/>
              <a:ext cx="325" cy="1488"/>
            </a:xfrm>
            <a:prstGeom prst="flowChartDelay">
              <a:avLst/>
            </a:prstGeom>
            <a:gradFill rotWithShape="0">
              <a:gsLst>
                <a:gs pos="0">
                  <a:schemeClr val="accent2">
                    <a:gamma/>
                    <a:tint val="60784"/>
                    <a:invGamma/>
                  </a:schemeClr>
                </a:gs>
                <a:gs pos="100000">
                  <a:schemeClr val="accent2"/>
                </a:gs>
              </a:gsLst>
              <a:lin ang="5400000" scaled="1"/>
            </a:gradFill>
            <a:ln w="9525">
              <a:noFill/>
              <a:miter lim="800000"/>
              <a:headEnd/>
              <a:tailEnd/>
            </a:ln>
            <a:effectLst/>
          </p:spPr>
          <p:txBody>
            <a:bodyPr>
              <a:spAutoFit/>
            </a:bodyPr>
            <a:lstStyle/>
            <a:p>
              <a:pPr>
                <a:defRPr/>
              </a:pPr>
              <a:endParaRPr lang="en-US">
                <a:ea typeface="+mn-ea"/>
              </a:endParaRPr>
            </a:p>
          </p:txBody>
        </p:sp>
        <p:sp>
          <p:nvSpPr>
            <p:cNvPr id="234526" name="Text Box 46"/>
            <p:cNvSpPr txBox="1">
              <a:spLocks noChangeArrowheads="1"/>
            </p:cNvSpPr>
            <p:nvPr/>
          </p:nvSpPr>
          <p:spPr bwMode="auto">
            <a:xfrm>
              <a:off x="3312" y="3264"/>
              <a:ext cx="1632" cy="288"/>
            </a:xfrm>
            <a:prstGeom prst="rect">
              <a:avLst/>
            </a:prstGeom>
            <a:noFill/>
            <a:ln w="9525">
              <a:noFill/>
              <a:miter lim="800000"/>
              <a:headEnd/>
              <a:tailEnd/>
            </a:ln>
          </p:spPr>
          <p:txBody>
            <a:bodyPr>
              <a:spAutoFit/>
            </a:bodyPr>
            <a:lstStyle/>
            <a:p>
              <a:r>
                <a:rPr lang="en-US" sz="2400">
                  <a:solidFill>
                    <a:schemeClr val="bg1"/>
                  </a:solidFill>
                </a:rPr>
                <a:t>Surface cooling</a:t>
              </a:r>
              <a:endParaRPr lang="en-US" sz="2400"/>
            </a:p>
          </p:txBody>
        </p:sp>
        <p:cxnSp>
          <p:nvCxnSpPr>
            <p:cNvPr id="234527" name="AutoShape 47"/>
            <p:cNvCxnSpPr>
              <a:cxnSpLocks noChangeShapeType="1"/>
              <a:stCxn id="1084426" idx="5"/>
              <a:endCxn id="1084461" idx="2"/>
            </p:cNvCxnSpPr>
            <p:nvPr/>
          </p:nvCxnSpPr>
          <p:spPr bwMode="auto">
            <a:xfrm rot="5400000">
              <a:off x="3992" y="2398"/>
              <a:ext cx="1897" cy="88"/>
            </a:xfrm>
            <a:prstGeom prst="curvedConnector2">
              <a:avLst/>
            </a:prstGeom>
            <a:noFill/>
            <a:ln w="28575">
              <a:solidFill>
                <a:schemeClr val="tx1"/>
              </a:solidFill>
              <a:round/>
              <a:headEnd/>
              <a:tailEnd type="triangle" w="med" len="med"/>
            </a:ln>
          </p:spPr>
        </p:cxnSp>
      </p:grpSp>
      <p:sp>
        <p:nvSpPr>
          <p:cNvPr id="1084464" name="Text Box 48"/>
          <p:cNvSpPr txBox="1">
            <a:spLocks noChangeArrowheads="1"/>
          </p:cNvSpPr>
          <p:nvPr/>
        </p:nvSpPr>
        <p:spPr bwMode="auto">
          <a:xfrm>
            <a:off x="228600" y="1217613"/>
            <a:ext cx="2514600" cy="366712"/>
          </a:xfrm>
          <a:prstGeom prst="rect">
            <a:avLst/>
          </a:prstGeom>
          <a:solidFill>
            <a:srgbClr val="99CCFF"/>
          </a:solidFill>
          <a:ln w="9525">
            <a:noFill/>
            <a:miter lim="800000"/>
            <a:headEnd/>
            <a:tailEnd/>
          </a:ln>
        </p:spPr>
        <p:txBody>
          <a:bodyPr>
            <a:spAutoFit/>
          </a:bodyPr>
          <a:lstStyle/>
          <a:p>
            <a:pPr algn="l"/>
            <a:r>
              <a:rPr lang="ja-JP" altLang="en-US" sz="1800" b="1">
                <a:solidFill>
                  <a:srgbClr val="008000"/>
                </a:solidFill>
              </a:rPr>
              <a:t>“</a:t>
            </a:r>
            <a:r>
              <a:rPr lang="en-US" altLang="ja-JP" sz="1800" b="1">
                <a:solidFill>
                  <a:srgbClr val="008000"/>
                </a:solidFill>
              </a:rPr>
              <a:t>QBO phase</a:t>
            </a:r>
            <a:r>
              <a:rPr lang="ja-JP" altLang="en-US" sz="1800" b="1">
                <a:solidFill>
                  <a:srgbClr val="008000"/>
                </a:solidFill>
              </a:rPr>
              <a:t>”</a:t>
            </a:r>
            <a:r>
              <a:rPr lang="en-US" altLang="ja-JP" sz="1800" b="1">
                <a:solidFill>
                  <a:srgbClr val="008000"/>
                </a:solidFill>
              </a:rPr>
              <a:t> effect</a:t>
            </a:r>
            <a:endParaRPr lang="en-US" sz="1800" b="1">
              <a:solidFill>
                <a:srgbClr val="008000"/>
              </a:solidFill>
            </a:endParaRPr>
          </a:p>
        </p:txBody>
      </p:sp>
      <p:grpSp>
        <p:nvGrpSpPr>
          <p:cNvPr id="11" name="Group 49"/>
          <p:cNvGrpSpPr>
            <a:grpSpLocks/>
          </p:cNvGrpSpPr>
          <p:nvPr/>
        </p:nvGrpSpPr>
        <p:grpSpPr bwMode="auto">
          <a:xfrm>
            <a:off x="4811713" y="1243013"/>
            <a:ext cx="3798887" cy="1585912"/>
            <a:chOff x="3031" y="783"/>
            <a:chExt cx="2393" cy="999"/>
          </a:xfrm>
        </p:grpSpPr>
        <p:sp>
          <p:nvSpPr>
            <p:cNvPr id="234522" name="Freeform 50"/>
            <p:cNvSpPr>
              <a:spLocks/>
            </p:cNvSpPr>
            <p:nvPr/>
          </p:nvSpPr>
          <p:spPr bwMode="auto">
            <a:xfrm>
              <a:off x="3031" y="808"/>
              <a:ext cx="1424" cy="974"/>
            </a:xfrm>
            <a:custGeom>
              <a:avLst/>
              <a:gdLst>
                <a:gd name="T0" fmla="*/ 1424 w 1424"/>
                <a:gd name="T1" fmla="*/ 97 h 974"/>
                <a:gd name="T2" fmla="*/ 569 w 1424"/>
                <a:gd name="T3" fmla="*/ 56 h 974"/>
                <a:gd name="T4" fmla="*/ 34 w 1424"/>
                <a:gd name="T5" fmla="*/ 430 h 974"/>
                <a:gd name="T6" fmla="*/ 367 w 1424"/>
                <a:gd name="T7" fmla="*/ 974 h 974"/>
                <a:gd name="T8" fmla="*/ 0 60000 65536"/>
                <a:gd name="T9" fmla="*/ 0 60000 65536"/>
                <a:gd name="T10" fmla="*/ 0 60000 65536"/>
                <a:gd name="T11" fmla="*/ 0 60000 65536"/>
                <a:gd name="T12" fmla="*/ 0 w 1424"/>
                <a:gd name="T13" fmla="*/ 0 h 974"/>
                <a:gd name="T14" fmla="*/ 1424 w 1424"/>
                <a:gd name="T15" fmla="*/ 974 h 974"/>
              </a:gdLst>
              <a:ahLst/>
              <a:cxnLst>
                <a:cxn ang="T8">
                  <a:pos x="T0" y="T1"/>
                </a:cxn>
                <a:cxn ang="T9">
                  <a:pos x="T2" y="T3"/>
                </a:cxn>
                <a:cxn ang="T10">
                  <a:pos x="T4" y="T5"/>
                </a:cxn>
                <a:cxn ang="T11">
                  <a:pos x="T6" y="T7"/>
                </a:cxn>
              </a:cxnLst>
              <a:rect l="T12" t="T13" r="T14" b="T15"/>
              <a:pathLst>
                <a:path w="1424" h="974">
                  <a:moveTo>
                    <a:pt x="1424" y="97"/>
                  </a:moveTo>
                  <a:cubicBezTo>
                    <a:pt x="1281" y="91"/>
                    <a:pt x="801" y="0"/>
                    <a:pt x="569" y="56"/>
                  </a:cubicBezTo>
                  <a:cubicBezTo>
                    <a:pt x="337" y="112"/>
                    <a:pt x="68" y="277"/>
                    <a:pt x="34" y="430"/>
                  </a:cubicBezTo>
                  <a:cubicBezTo>
                    <a:pt x="0" y="583"/>
                    <a:pt x="298" y="861"/>
                    <a:pt x="367" y="974"/>
                  </a:cubicBezTo>
                </a:path>
              </a:pathLst>
            </a:custGeom>
            <a:noFill/>
            <a:ln w="28575" cmpd="sng">
              <a:solidFill>
                <a:srgbClr val="339933"/>
              </a:solidFill>
              <a:round/>
              <a:headEnd/>
              <a:tailEnd type="triangle" w="med" len="med"/>
            </a:ln>
          </p:spPr>
          <p:txBody>
            <a:bodyPr/>
            <a:lstStyle/>
            <a:p>
              <a:endParaRPr lang="en-US"/>
            </a:p>
          </p:txBody>
        </p:sp>
        <p:sp>
          <p:nvSpPr>
            <p:cNvPr id="234523" name="Oval 51"/>
            <p:cNvSpPr>
              <a:spLocks noChangeArrowheads="1"/>
            </p:cNvSpPr>
            <p:nvPr/>
          </p:nvSpPr>
          <p:spPr bwMode="auto">
            <a:xfrm>
              <a:off x="4320" y="783"/>
              <a:ext cx="1104" cy="288"/>
            </a:xfrm>
            <a:prstGeom prst="ellipse">
              <a:avLst/>
            </a:prstGeom>
            <a:solidFill>
              <a:srgbClr val="339933"/>
            </a:solidFill>
            <a:ln w="9525">
              <a:noFill/>
              <a:round/>
              <a:headEnd/>
              <a:tailEnd/>
            </a:ln>
          </p:spPr>
          <p:txBody>
            <a:bodyPr wrap="none" anchor="ctr"/>
            <a:lstStyle/>
            <a:p>
              <a:endParaRPr lang="en-US"/>
            </a:p>
          </p:txBody>
        </p:sp>
        <p:sp>
          <p:nvSpPr>
            <p:cNvPr id="234524" name="Text Box 52"/>
            <p:cNvSpPr txBox="1">
              <a:spLocks noChangeArrowheads="1"/>
            </p:cNvSpPr>
            <p:nvPr/>
          </p:nvSpPr>
          <p:spPr bwMode="auto">
            <a:xfrm>
              <a:off x="4600" y="791"/>
              <a:ext cx="576" cy="288"/>
            </a:xfrm>
            <a:prstGeom prst="rect">
              <a:avLst/>
            </a:prstGeom>
            <a:noFill/>
            <a:ln w="9525">
              <a:noFill/>
              <a:miter lim="800000"/>
              <a:headEnd/>
              <a:tailEnd/>
            </a:ln>
          </p:spPr>
          <p:txBody>
            <a:bodyPr>
              <a:spAutoFit/>
            </a:bodyPr>
            <a:lstStyle/>
            <a:p>
              <a:pPr algn="l" eaLnBrk="1" hangingPunct="1"/>
              <a:r>
                <a:rPr lang="en-US" sz="2400">
                  <a:solidFill>
                    <a:schemeClr val="bg1"/>
                  </a:solidFill>
                </a:rPr>
                <a:t>QBO</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8443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08443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8443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84438"/>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084464"/>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4437" grpId="0"/>
      <p:bldP spid="1084438" grpId="0"/>
      <p:bldP spid="1084439" grpId="0"/>
      <p:bldP spid="1084464" grpId="0" animBg="1"/>
    </p:bld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2" name="Picture 4" descr="OzoneVol"/>
          <p:cNvPicPr>
            <a:picLocks noChangeAspect="1" noChangeArrowheads="1"/>
          </p:cNvPicPr>
          <p:nvPr/>
        </p:nvPicPr>
        <p:blipFill>
          <a:blip r:embed="rId3" cstate="print"/>
          <a:srcRect l="8490" r="9435" b="16351"/>
          <a:stretch>
            <a:fillRect/>
          </a:stretch>
        </p:blipFill>
        <p:spPr bwMode="auto">
          <a:xfrm>
            <a:off x="1295400" y="1524000"/>
            <a:ext cx="6629400" cy="4572000"/>
          </a:xfrm>
          <a:prstGeom prst="rect">
            <a:avLst/>
          </a:prstGeom>
          <a:noFill/>
          <a:ln w="9525">
            <a:noFill/>
            <a:miter lim="800000"/>
            <a:headEnd/>
            <a:tailEnd/>
          </a:ln>
        </p:spPr>
      </p:pic>
      <p:sp>
        <p:nvSpPr>
          <p:cNvPr id="235523" name="Text Box 5"/>
          <p:cNvSpPr txBox="1">
            <a:spLocks noChangeArrowheads="1"/>
          </p:cNvSpPr>
          <p:nvPr/>
        </p:nvSpPr>
        <p:spPr bwMode="auto">
          <a:xfrm>
            <a:off x="914400" y="609600"/>
            <a:ext cx="5791200" cy="822325"/>
          </a:xfrm>
          <a:prstGeom prst="rect">
            <a:avLst/>
          </a:prstGeom>
          <a:noFill/>
          <a:ln w="9525">
            <a:noFill/>
            <a:miter lim="800000"/>
            <a:headEnd/>
            <a:tailEnd/>
          </a:ln>
        </p:spPr>
        <p:txBody>
          <a:bodyPr>
            <a:spAutoFit/>
          </a:bodyPr>
          <a:lstStyle/>
          <a:p>
            <a:r>
              <a:rPr lang="en-US" sz="2400">
                <a:solidFill>
                  <a:schemeClr val="accent2"/>
                </a:solidFill>
              </a:rPr>
              <a:t>Volcanic aerosols produce more reactive chlorine</a:t>
            </a:r>
          </a:p>
        </p:txBody>
      </p:sp>
      <p:sp>
        <p:nvSpPr>
          <p:cNvPr id="235524" name="Text Box 6"/>
          <p:cNvSpPr txBox="1">
            <a:spLocks noChangeArrowheads="1"/>
          </p:cNvSpPr>
          <p:nvPr/>
        </p:nvSpPr>
        <p:spPr bwMode="auto">
          <a:xfrm>
            <a:off x="2743200" y="6248400"/>
            <a:ext cx="3962400" cy="457200"/>
          </a:xfrm>
          <a:prstGeom prst="rect">
            <a:avLst/>
          </a:prstGeom>
          <a:noFill/>
          <a:ln w="9525">
            <a:noFill/>
            <a:miter lim="800000"/>
            <a:headEnd/>
            <a:tailEnd/>
          </a:ln>
        </p:spPr>
        <p:txBody>
          <a:bodyPr>
            <a:spAutoFit/>
          </a:bodyPr>
          <a:lstStyle/>
          <a:p>
            <a:r>
              <a:rPr lang="en-US" sz="2400">
                <a:solidFill>
                  <a:schemeClr val="bg1"/>
                </a:solidFill>
              </a:rPr>
              <a:t>Solomon (1999)</a:t>
            </a:r>
          </a:p>
        </p:txBody>
      </p:sp>
      <p:grpSp>
        <p:nvGrpSpPr>
          <p:cNvPr id="2" name="Group 14"/>
          <p:cNvGrpSpPr>
            <a:grpSpLocks/>
          </p:cNvGrpSpPr>
          <p:nvPr/>
        </p:nvGrpSpPr>
        <p:grpSpPr bwMode="auto">
          <a:xfrm>
            <a:off x="5715000" y="1828800"/>
            <a:ext cx="3200400" cy="1524000"/>
            <a:chOff x="3600" y="1152"/>
            <a:chExt cx="2016" cy="960"/>
          </a:xfrm>
        </p:grpSpPr>
        <p:grpSp>
          <p:nvGrpSpPr>
            <p:cNvPr id="235531" name="Group 12"/>
            <p:cNvGrpSpPr>
              <a:grpSpLocks/>
            </p:cNvGrpSpPr>
            <p:nvPr/>
          </p:nvGrpSpPr>
          <p:grpSpPr bwMode="auto">
            <a:xfrm>
              <a:off x="3600" y="1152"/>
              <a:ext cx="928" cy="960"/>
              <a:chOff x="3600" y="1152"/>
              <a:chExt cx="928" cy="960"/>
            </a:xfrm>
          </p:grpSpPr>
          <p:sp>
            <p:nvSpPr>
              <p:cNvPr id="235533" name="Oval 7"/>
              <p:cNvSpPr>
                <a:spLocks noChangeArrowheads="1"/>
              </p:cNvSpPr>
              <p:nvPr/>
            </p:nvSpPr>
            <p:spPr bwMode="auto">
              <a:xfrm>
                <a:off x="4096" y="1152"/>
                <a:ext cx="432" cy="960"/>
              </a:xfrm>
              <a:prstGeom prst="ellipse">
                <a:avLst/>
              </a:prstGeom>
              <a:noFill/>
              <a:ln w="38100">
                <a:solidFill>
                  <a:srgbClr val="C00000"/>
                </a:solidFill>
                <a:round/>
                <a:headEnd/>
                <a:tailEnd/>
              </a:ln>
            </p:spPr>
            <p:txBody>
              <a:bodyPr anchor="ctr">
                <a:spAutoFit/>
              </a:bodyPr>
              <a:lstStyle/>
              <a:p>
                <a:endParaRPr lang="en-US"/>
              </a:p>
            </p:txBody>
          </p:sp>
          <p:sp>
            <p:nvSpPr>
              <p:cNvPr id="235534" name="Line 9"/>
              <p:cNvSpPr>
                <a:spLocks noChangeShapeType="1"/>
              </p:cNvSpPr>
              <p:nvPr/>
            </p:nvSpPr>
            <p:spPr bwMode="auto">
              <a:xfrm flipV="1">
                <a:off x="3600" y="1776"/>
                <a:ext cx="432" cy="336"/>
              </a:xfrm>
              <a:prstGeom prst="line">
                <a:avLst/>
              </a:prstGeom>
              <a:noFill/>
              <a:ln w="38100">
                <a:solidFill>
                  <a:srgbClr val="C00000"/>
                </a:solidFill>
                <a:round/>
                <a:headEnd/>
                <a:tailEnd type="stealth" w="med" len="med"/>
              </a:ln>
            </p:spPr>
            <p:txBody>
              <a:bodyPr wrap="none" anchor="ctr">
                <a:spAutoFit/>
              </a:bodyPr>
              <a:lstStyle/>
              <a:p>
                <a:endParaRPr lang="en-US"/>
              </a:p>
            </p:txBody>
          </p:sp>
        </p:grpSp>
        <p:sp>
          <p:nvSpPr>
            <p:cNvPr id="235532" name="Text Box 13"/>
            <p:cNvSpPr txBox="1">
              <a:spLocks noChangeArrowheads="1"/>
            </p:cNvSpPr>
            <p:nvPr/>
          </p:nvSpPr>
          <p:spPr bwMode="auto">
            <a:xfrm>
              <a:off x="4800" y="1497"/>
              <a:ext cx="816" cy="327"/>
            </a:xfrm>
            <a:prstGeom prst="rect">
              <a:avLst/>
            </a:prstGeom>
            <a:noFill/>
            <a:ln w="9525">
              <a:noFill/>
              <a:miter lim="800000"/>
              <a:headEnd/>
              <a:tailEnd/>
            </a:ln>
          </p:spPr>
          <p:txBody>
            <a:bodyPr>
              <a:spAutoFit/>
            </a:bodyPr>
            <a:lstStyle/>
            <a:p>
              <a:r>
                <a:rPr lang="en-US" sz="2800" dirty="0" err="1">
                  <a:solidFill>
                    <a:srgbClr val="C00000"/>
                  </a:solidFill>
                </a:rPr>
                <a:t>ClO</a:t>
              </a:r>
              <a:endParaRPr lang="en-US" sz="2800" dirty="0">
                <a:solidFill>
                  <a:srgbClr val="C00000"/>
                </a:solidFill>
              </a:endParaRPr>
            </a:p>
          </p:txBody>
        </p:sp>
      </p:grpSp>
      <p:grpSp>
        <p:nvGrpSpPr>
          <p:cNvPr id="4" name="Group 16"/>
          <p:cNvGrpSpPr>
            <a:grpSpLocks/>
          </p:cNvGrpSpPr>
          <p:nvPr/>
        </p:nvGrpSpPr>
        <p:grpSpPr bwMode="auto">
          <a:xfrm>
            <a:off x="304800" y="2438400"/>
            <a:ext cx="3733800" cy="1524000"/>
            <a:chOff x="192" y="1536"/>
            <a:chExt cx="2352" cy="960"/>
          </a:xfrm>
        </p:grpSpPr>
        <p:grpSp>
          <p:nvGrpSpPr>
            <p:cNvPr id="235527" name="Group 11"/>
            <p:cNvGrpSpPr>
              <a:grpSpLocks/>
            </p:cNvGrpSpPr>
            <p:nvPr/>
          </p:nvGrpSpPr>
          <p:grpSpPr bwMode="auto">
            <a:xfrm>
              <a:off x="1536" y="1536"/>
              <a:ext cx="1008" cy="960"/>
              <a:chOff x="1536" y="1536"/>
              <a:chExt cx="1008" cy="960"/>
            </a:xfrm>
          </p:grpSpPr>
          <p:sp>
            <p:nvSpPr>
              <p:cNvPr id="235529" name="Oval 8"/>
              <p:cNvSpPr>
                <a:spLocks noChangeArrowheads="1"/>
              </p:cNvSpPr>
              <p:nvPr/>
            </p:nvSpPr>
            <p:spPr bwMode="auto">
              <a:xfrm>
                <a:off x="2112" y="1536"/>
                <a:ext cx="432" cy="960"/>
              </a:xfrm>
              <a:prstGeom prst="ellipse">
                <a:avLst/>
              </a:prstGeom>
              <a:noFill/>
              <a:ln w="38100">
                <a:solidFill>
                  <a:schemeClr val="accent2"/>
                </a:solidFill>
                <a:round/>
                <a:headEnd/>
                <a:tailEnd/>
              </a:ln>
            </p:spPr>
            <p:txBody>
              <a:bodyPr anchor="ctr">
                <a:spAutoFit/>
              </a:bodyPr>
              <a:lstStyle/>
              <a:p>
                <a:endParaRPr lang="en-US"/>
              </a:p>
            </p:txBody>
          </p:sp>
          <p:sp>
            <p:nvSpPr>
              <p:cNvPr id="235530" name="Line 10"/>
              <p:cNvSpPr>
                <a:spLocks noChangeShapeType="1"/>
              </p:cNvSpPr>
              <p:nvPr/>
            </p:nvSpPr>
            <p:spPr bwMode="auto">
              <a:xfrm>
                <a:off x="1536" y="1584"/>
                <a:ext cx="528" cy="336"/>
              </a:xfrm>
              <a:prstGeom prst="line">
                <a:avLst/>
              </a:prstGeom>
              <a:noFill/>
              <a:ln w="38100">
                <a:solidFill>
                  <a:schemeClr val="accent2"/>
                </a:solidFill>
                <a:round/>
                <a:headEnd/>
                <a:tailEnd type="stealth" w="med" len="med"/>
              </a:ln>
            </p:spPr>
            <p:txBody>
              <a:bodyPr anchor="ctr">
                <a:spAutoFit/>
              </a:bodyPr>
              <a:lstStyle/>
              <a:p>
                <a:endParaRPr lang="en-US"/>
              </a:p>
            </p:txBody>
          </p:sp>
        </p:grpSp>
        <p:sp>
          <p:nvSpPr>
            <p:cNvPr id="235528" name="Text Box 15"/>
            <p:cNvSpPr txBox="1">
              <a:spLocks noChangeArrowheads="1"/>
            </p:cNvSpPr>
            <p:nvPr/>
          </p:nvSpPr>
          <p:spPr bwMode="auto">
            <a:xfrm>
              <a:off x="192" y="1536"/>
              <a:ext cx="624" cy="327"/>
            </a:xfrm>
            <a:prstGeom prst="rect">
              <a:avLst/>
            </a:prstGeom>
            <a:noFill/>
            <a:ln w="9525">
              <a:noFill/>
              <a:miter lim="800000"/>
              <a:headEnd/>
              <a:tailEnd/>
            </a:ln>
          </p:spPr>
          <p:txBody>
            <a:bodyPr>
              <a:spAutoFit/>
            </a:bodyPr>
            <a:lstStyle/>
            <a:p>
              <a:r>
                <a:rPr lang="en-US" sz="2800">
                  <a:solidFill>
                    <a:schemeClr val="accent2"/>
                  </a:solidFill>
                </a:rPr>
                <a:t>NO</a:t>
              </a:r>
              <a:r>
                <a:rPr lang="en-US" sz="2800" baseline="-25000">
                  <a:solidFill>
                    <a:schemeClr val="accent2"/>
                  </a:solidFill>
                </a:rPr>
                <a:t>x</a:t>
              </a:r>
              <a:endParaRPr lang="en-US" sz="2400"/>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Text Box 3"/>
          <p:cNvSpPr txBox="1">
            <a:spLocks noChangeArrowheads="1"/>
          </p:cNvSpPr>
          <p:nvPr/>
        </p:nvSpPr>
        <p:spPr bwMode="auto">
          <a:xfrm>
            <a:off x="0" y="1371600"/>
            <a:ext cx="2971800" cy="3378200"/>
          </a:xfrm>
          <a:prstGeom prst="rect">
            <a:avLst/>
          </a:prstGeom>
          <a:noFill/>
          <a:ln w="9525">
            <a:noFill/>
            <a:miter lim="800000"/>
            <a:headEnd/>
            <a:tailEnd/>
          </a:ln>
        </p:spPr>
        <p:txBody>
          <a:bodyPr>
            <a:spAutoFit/>
          </a:bodyPr>
          <a:lstStyle/>
          <a:p>
            <a:r>
              <a:rPr lang="en-US" sz="2400">
                <a:solidFill>
                  <a:schemeClr val="accent2"/>
                </a:solidFill>
              </a:rPr>
              <a:t>Tropospheric chlorine diffuses to stratosphere. </a:t>
            </a:r>
          </a:p>
          <a:p>
            <a:endParaRPr lang="en-US" sz="2400">
              <a:solidFill>
                <a:schemeClr val="accent2"/>
              </a:solidFill>
            </a:endParaRPr>
          </a:p>
          <a:p>
            <a:r>
              <a:rPr lang="en-US" sz="2400"/>
              <a:t>Volcanic aerosols make chlorine available to destroy ozone.</a:t>
            </a:r>
            <a:endParaRPr lang="en-US" sz="2400">
              <a:solidFill>
                <a:schemeClr val="accent2"/>
              </a:solidFill>
            </a:endParaRPr>
          </a:p>
        </p:txBody>
      </p:sp>
      <p:sp>
        <p:nvSpPr>
          <p:cNvPr id="236547" name="Text Box 4"/>
          <p:cNvSpPr txBox="1">
            <a:spLocks noChangeArrowheads="1"/>
          </p:cNvSpPr>
          <p:nvPr/>
        </p:nvSpPr>
        <p:spPr bwMode="auto">
          <a:xfrm>
            <a:off x="152400" y="5486400"/>
            <a:ext cx="2895600" cy="457200"/>
          </a:xfrm>
          <a:prstGeom prst="rect">
            <a:avLst/>
          </a:prstGeom>
          <a:noFill/>
          <a:ln w="9525">
            <a:noFill/>
            <a:miter lim="800000"/>
            <a:headEnd/>
            <a:tailEnd/>
          </a:ln>
        </p:spPr>
        <p:txBody>
          <a:bodyPr>
            <a:spAutoFit/>
          </a:bodyPr>
          <a:lstStyle/>
          <a:p>
            <a:r>
              <a:rPr lang="en-US" sz="2400">
                <a:solidFill>
                  <a:schemeClr val="accent2"/>
                </a:solidFill>
              </a:rPr>
              <a:t>Solomon (1999)</a:t>
            </a:r>
            <a:endParaRPr lang="en-US" sz="2400"/>
          </a:p>
        </p:txBody>
      </p:sp>
      <p:pic>
        <p:nvPicPr>
          <p:cNvPr id="236548" name="Picture 5" descr="OzoneVol2"/>
          <p:cNvPicPr>
            <a:picLocks noChangeAspect="1" noChangeArrowheads="1"/>
          </p:cNvPicPr>
          <p:nvPr/>
        </p:nvPicPr>
        <p:blipFill>
          <a:blip r:embed="rId3" cstate="print"/>
          <a:srcRect l="6619" r="9079" b="15909"/>
          <a:stretch>
            <a:fillRect/>
          </a:stretch>
        </p:blipFill>
        <p:spPr bwMode="auto">
          <a:xfrm>
            <a:off x="3119438" y="0"/>
            <a:ext cx="6024562"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0" name="Picture 2"/>
          <p:cNvPicPr>
            <a:picLocks noChangeAspect="1" noChangeArrowheads="1"/>
          </p:cNvPicPr>
          <p:nvPr/>
        </p:nvPicPr>
        <p:blipFill>
          <a:blip r:embed="rId3" cstate="print"/>
          <a:srcRect/>
          <a:stretch>
            <a:fillRect/>
          </a:stretch>
        </p:blipFill>
        <p:spPr bwMode="auto">
          <a:xfrm>
            <a:off x="2319338" y="0"/>
            <a:ext cx="6824662" cy="6858000"/>
          </a:xfrm>
          <a:prstGeom prst="rect">
            <a:avLst/>
          </a:prstGeom>
          <a:noFill/>
          <a:ln w="9525">
            <a:noFill/>
            <a:miter lim="800000"/>
            <a:headEnd/>
            <a:tailEnd/>
          </a:ln>
        </p:spPr>
      </p:pic>
      <p:sp>
        <p:nvSpPr>
          <p:cNvPr id="237571" name="Text Box 3"/>
          <p:cNvSpPr txBox="1">
            <a:spLocks noChangeArrowheads="1"/>
          </p:cNvSpPr>
          <p:nvPr/>
        </p:nvSpPr>
        <p:spPr bwMode="auto">
          <a:xfrm>
            <a:off x="152400" y="1524000"/>
            <a:ext cx="2209800" cy="3665538"/>
          </a:xfrm>
          <a:prstGeom prst="rect">
            <a:avLst/>
          </a:prstGeom>
          <a:noFill/>
          <a:ln w="9525">
            <a:noFill/>
            <a:miter lim="800000"/>
            <a:headEnd/>
            <a:tailEnd/>
          </a:ln>
        </p:spPr>
        <p:txBody>
          <a:bodyPr>
            <a:spAutoFit/>
          </a:bodyPr>
          <a:lstStyle/>
          <a:p>
            <a:pPr eaLnBrk="1" hangingPunct="1"/>
            <a:r>
              <a:rPr lang="en-US" dirty="0">
                <a:solidFill>
                  <a:schemeClr val="accent2"/>
                </a:solidFill>
              </a:rPr>
              <a:t>SH</a:t>
            </a:r>
          </a:p>
          <a:p>
            <a:pPr eaLnBrk="1" hangingPunct="1"/>
            <a:r>
              <a:rPr lang="en-US" sz="1600" dirty="0" err="1"/>
              <a:t>Rasch</a:t>
            </a:r>
            <a:r>
              <a:rPr lang="en-US" sz="1600" dirty="0"/>
              <a:t> et al.</a:t>
            </a:r>
            <a:br>
              <a:rPr lang="en-US" sz="1600" dirty="0"/>
            </a:br>
            <a:r>
              <a:rPr lang="en-US" sz="1600" dirty="0"/>
              <a:t>(2008)</a:t>
            </a:r>
          </a:p>
          <a:p>
            <a:pPr eaLnBrk="1" hangingPunct="1"/>
            <a:r>
              <a:rPr lang="en-US" sz="1600" dirty="0"/>
              <a:t>Ozone concentration for coldest winters with and without geoengineering </a:t>
            </a:r>
          </a:p>
          <a:p>
            <a:pPr eaLnBrk="1" hangingPunct="1"/>
            <a:r>
              <a:rPr lang="en-US" sz="1600" dirty="0"/>
              <a:t>WACCM3 model runs by </a:t>
            </a:r>
            <a:r>
              <a:rPr lang="en-US" sz="1600" dirty="0" err="1"/>
              <a:t>Tilmes</a:t>
            </a:r>
            <a:r>
              <a:rPr lang="en-US" sz="1600" dirty="0"/>
              <a:t> et al. (2008)</a:t>
            </a:r>
            <a:br>
              <a:rPr lang="en-US" sz="1600" dirty="0"/>
            </a:br>
            <a:r>
              <a:rPr lang="en-US" sz="1600" dirty="0"/>
              <a:t>with 2 </a:t>
            </a:r>
            <a:r>
              <a:rPr lang="en-US" sz="1600" dirty="0" err="1"/>
              <a:t>Tg</a:t>
            </a:r>
            <a:r>
              <a:rPr lang="en-US" sz="1600" dirty="0"/>
              <a:t> S/</a:t>
            </a:r>
            <a:r>
              <a:rPr lang="en-US" sz="1600" dirty="0" err="1"/>
              <a:t>yr</a:t>
            </a:r>
            <a:endParaRPr lang="en-US" sz="1600" dirty="0"/>
          </a:p>
          <a:p>
            <a:pPr eaLnBrk="1" hangingPunct="1"/>
            <a:r>
              <a:rPr lang="en-US" dirty="0">
                <a:solidFill>
                  <a:schemeClr val="accent2"/>
                </a:solidFill>
              </a:rPr>
              <a:t>NH</a:t>
            </a:r>
            <a:endParaRPr lang="en-US" dirty="0"/>
          </a:p>
        </p:txBody>
      </p:sp>
      <p:sp>
        <p:nvSpPr>
          <p:cNvPr id="237572" name="Text Box 4"/>
          <p:cNvSpPr txBox="1">
            <a:spLocks noChangeArrowheads="1"/>
          </p:cNvSpPr>
          <p:nvPr/>
        </p:nvSpPr>
        <p:spPr bwMode="auto">
          <a:xfrm>
            <a:off x="5638800" y="0"/>
            <a:ext cx="3200400" cy="457200"/>
          </a:xfrm>
          <a:prstGeom prst="rect">
            <a:avLst/>
          </a:prstGeom>
          <a:solidFill>
            <a:schemeClr val="bg1"/>
          </a:solidFill>
          <a:ln w="9525">
            <a:noFill/>
            <a:miter lim="800000"/>
            <a:headEnd/>
            <a:tailEnd/>
          </a:ln>
        </p:spPr>
        <p:txBody>
          <a:bodyPr>
            <a:spAutoFit/>
          </a:bodyPr>
          <a:lstStyle/>
          <a:p>
            <a:pPr algn="l" eaLnBrk="1" hangingPunct="1"/>
            <a:r>
              <a:rPr lang="en-US" sz="2400" dirty="0">
                <a:latin typeface="Arial" pitchFamily="34" charset="0"/>
              </a:rPr>
              <a:t>Geoengineering Run</a:t>
            </a:r>
          </a:p>
        </p:txBody>
      </p:sp>
    </p:spTree>
  </p:cSld>
  <p:clrMapOvr>
    <a:masterClrMapping/>
  </p:clrMapOvr>
  <p:transition/>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4" name="Picture 2"/>
          <p:cNvPicPr>
            <a:picLocks noChangeAspect="1" noChangeArrowheads="1"/>
          </p:cNvPicPr>
          <p:nvPr/>
        </p:nvPicPr>
        <p:blipFill>
          <a:blip r:embed="rId3" cstate="print"/>
          <a:srcRect l="13637" t="5775" r="7065" b="10880"/>
          <a:stretch>
            <a:fillRect/>
          </a:stretch>
        </p:blipFill>
        <p:spPr bwMode="auto">
          <a:xfrm>
            <a:off x="1219200" y="441325"/>
            <a:ext cx="7010400" cy="5692775"/>
          </a:xfrm>
          <a:prstGeom prst="rect">
            <a:avLst/>
          </a:prstGeom>
          <a:noFill/>
          <a:ln w="9525">
            <a:noFill/>
            <a:miter lim="800000"/>
            <a:headEnd/>
            <a:tailEnd/>
          </a:ln>
        </p:spPr>
      </p:pic>
      <p:grpSp>
        <p:nvGrpSpPr>
          <p:cNvPr id="2" name="Group 3"/>
          <p:cNvGrpSpPr>
            <a:grpSpLocks/>
          </p:cNvGrpSpPr>
          <p:nvPr/>
        </p:nvGrpSpPr>
        <p:grpSpPr bwMode="auto">
          <a:xfrm>
            <a:off x="2057400" y="1295400"/>
            <a:ext cx="4267200" cy="4276725"/>
            <a:chOff x="1296" y="816"/>
            <a:chExt cx="2688" cy="2694"/>
          </a:xfrm>
        </p:grpSpPr>
        <p:grpSp>
          <p:nvGrpSpPr>
            <p:cNvPr id="238596" name="Group 4"/>
            <p:cNvGrpSpPr>
              <a:grpSpLocks/>
            </p:cNvGrpSpPr>
            <p:nvPr/>
          </p:nvGrpSpPr>
          <p:grpSpPr bwMode="auto">
            <a:xfrm>
              <a:off x="1760" y="816"/>
              <a:ext cx="2176" cy="2112"/>
              <a:chOff x="1760" y="816"/>
              <a:chExt cx="2176" cy="2112"/>
            </a:xfrm>
          </p:grpSpPr>
          <p:sp>
            <p:nvSpPr>
              <p:cNvPr id="238599" name="Oval 5"/>
              <p:cNvSpPr>
                <a:spLocks noChangeArrowheads="1"/>
              </p:cNvSpPr>
              <p:nvPr/>
            </p:nvSpPr>
            <p:spPr bwMode="auto">
              <a:xfrm>
                <a:off x="1760" y="864"/>
                <a:ext cx="288" cy="1056"/>
              </a:xfrm>
              <a:prstGeom prst="ellipse">
                <a:avLst/>
              </a:prstGeom>
              <a:noFill/>
              <a:ln w="57150">
                <a:solidFill>
                  <a:schemeClr val="tx1"/>
                </a:solidFill>
                <a:round/>
                <a:headEnd/>
                <a:tailEnd/>
              </a:ln>
            </p:spPr>
            <p:txBody>
              <a:bodyPr anchor="ctr">
                <a:spAutoFit/>
              </a:bodyPr>
              <a:lstStyle/>
              <a:p>
                <a:endParaRPr lang="en-US"/>
              </a:p>
            </p:txBody>
          </p:sp>
          <p:sp>
            <p:nvSpPr>
              <p:cNvPr id="238600" name="Oval 6"/>
              <p:cNvSpPr>
                <a:spLocks noChangeArrowheads="1"/>
              </p:cNvSpPr>
              <p:nvPr/>
            </p:nvSpPr>
            <p:spPr bwMode="auto">
              <a:xfrm>
                <a:off x="3648" y="1008"/>
                <a:ext cx="288" cy="1920"/>
              </a:xfrm>
              <a:prstGeom prst="ellipse">
                <a:avLst/>
              </a:prstGeom>
              <a:noFill/>
              <a:ln w="57150">
                <a:solidFill>
                  <a:schemeClr val="tx1"/>
                </a:solidFill>
                <a:round/>
                <a:headEnd/>
                <a:tailEnd/>
              </a:ln>
            </p:spPr>
            <p:txBody>
              <a:bodyPr anchor="ctr">
                <a:spAutoFit/>
              </a:bodyPr>
              <a:lstStyle/>
              <a:p>
                <a:endParaRPr lang="en-US"/>
              </a:p>
            </p:txBody>
          </p:sp>
          <p:sp>
            <p:nvSpPr>
              <p:cNvPr id="238601" name="Oval 7"/>
              <p:cNvSpPr>
                <a:spLocks noChangeArrowheads="1"/>
              </p:cNvSpPr>
              <p:nvPr/>
            </p:nvSpPr>
            <p:spPr bwMode="auto">
              <a:xfrm>
                <a:off x="3424" y="816"/>
                <a:ext cx="288" cy="1056"/>
              </a:xfrm>
              <a:prstGeom prst="ellipse">
                <a:avLst/>
              </a:prstGeom>
              <a:noFill/>
              <a:ln w="57150">
                <a:solidFill>
                  <a:schemeClr val="tx1"/>
                </a:solidFill>
                <a:round/>
                <a:headEnd/>
                <a:tailEnd/>
              </a:ln>
            </p:spPr>
            <p:txBody>
              <a:bodyPr anchor="ctr">
                <a:spAutoFit/>
              </a:bodyPr>
              <a:lstStyle/>
              <a:p>
                <a:endParaRPr lang="en-US"/>
              </a:p>
            </p:txBody>
          </p:sp>
        </p:grpSp>
        <p:sp>
          <p:nvSpPr>
            <p:cNvPr id="238597" name="Text Box 8"/>
            <p:cNvSpPr txBox="1">
              <a:spLocks noChangeArrowheads="1"/>
            </p:cNvSpPr>
            <p:nvPr/>
          </p:nvSpPr>
          <p:spPr bwMode="auto">
            <a:xfrm>
              <a:off x="1296" y="2496"/>
              <a:ext cx="1152" cy="294"/>
            </a:xfrm>
            <a:prstGeom prst="rect">
              <a:avLst/>
            </a:prstGeom>
            <a:solidFill>
              <a:schemeClr val="bg1"/>
            </a:solidFill>
            <a:ln w="9525">
              <a:solidFill>
                <a:schemeClr val="tx1"/>
              </a:solidFill>
              <a:miter lim="800000"/>
              <a:headEnd/>
              <a:tailEnd/>
            </a:ln>
          </p:spPr>
          <p:txBody>
            <a:bodyPr>
              <a:spAutoFit/>
            </a:bodyPr>
            <a:lstStyle/>
            <a:p>
              <a:r>
                <a:rPr lang="en-US" sz="2400"/>
                <a:t>El Chichón </a:t>
              </a:r>
            </a:p>
          </p:txBody>
        </p:sp>
        <p:sp>
          <p:nvSpPr>
            <p:cNvPr id="238598" name="Text Box 9"/>
            <p:cNvSpPr txBox="1">
              <a:spLocks noChangeArrowheads="1"/>
            </p:cNvSpPr>
            <p:nvPr/>
          </p:nvSpPr>
          <p:spPr bwMode="auto">
            <a:xfrm>
              <a:off x="3024" y="3216"/>
              <a:ext cx="960" cy="294"/>
            </a:xfrm>
            <a:prstGeom prst="rect">
              <a:avLst/>
            </a:prstGeom>
            <a:solidFill>
              <a:schemeClr val="bg1"/>
            </a:solidFill>
            <a:ln w="9525">
              <a:solidFill>
                <a:schemeClr val="tx1"/>
              </a:solidFill>
              <a:miter lim="800000"/>
              <a:headEnd/>
              <a:tailEnd/>
            </a:ln>
          </p:spPr>
          <p:txBody>
            <a:bodyPr>
              <a:spAutoFit/>
            </a:bodyPr>
            <a:lstStyle/>
            <a:p>
              <a:r>
                <a:rPr lang="en-US" sz="2400"/>
                <a:t>Pinatubo </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8" name="Picture 2" descr="fig1"/>
          <p:cNvPicPr>
            <a:picLocks noChangeAspect="1" noChangeArrowheads="1"/>
          </p:cNvPicPr>
          <p:nvPr/>
        </p:nvPicPr>
        <p:blipFill>
          <a:blip r:embed="rId3" cstate="print"/>
          <a:srcRect l="6850" t="4445" r="6850" b="5556"/>
          <a:stretch>
            <a:fillRect/>
          </a:stretch>
        </p:blipFill>
        <p:spPr bwMode="auto">
          <a:xfrm>
            <a:off x="3810000" y="0"/>
            <a:ext cx="5334000" cy="6858000"/>
          </a:xfrm>
          <a:prstGeom prst="rect">
            <a:avLst/>
          </a:prstGeom>
          <a:noFill/>
          <a:ln w="9525">
            <a:noFill/>
            <a:miter lim="800000"/>
            <a:headEnd/>
            <a:tailEnd/>
          </a:ln>
        </p:spPr>
      </p:pic>
      <p:sp>
        <p:nvSpPr>
          <p:cNvPr id="239619" name="Text Box 3"/>
          <p:cNvSpPr txBox="1">
            <a:spLocks noChangeArrowheads="1"/>
          </p:cNvSpPr>
          <p:nvPr/>
        </p:nvSpPr>
        <p:spPr bwMode="auto">
          <a:xfrm>
            <a:off x="-76200" y="2681288"/>
            <a:ext cx="3962400" cy="1652587"/>
          </a:xfrm>
          <a:prstGeom prst="rect">
            <a:avLst/>
          </a:prstGeom>
          <a:noFill/>
          <a:ln w="9525">
            <a:noFill/>
            <a:miter lim="800000"/>
            <a:headEnd/>
            <a:tailEnd/>
          </a:ln>
        </p:spPr>
        <p:txBody>
          <a:bodyPr>
            <a:spAutoFit/>
          </a:bodyPr>
          <a:lstStyle/>
          <a:p>
            <a:pPr>
              <a:spcBef>
                <a:spcPct val="0"/>
              </a:spcBef>
              <a:spcAft>
                <a:spcPct val="30000"/>
              </a:spcAft>
            </a:pPr>
            <a:r>
              <a:rPr lang="en-US" sz="2400" b="1">
                <a:solidFill>
                  <a:schemeClr val="accent2"/>
                </a:solidFill>
              </a:rPr>
              <a:t>NCEP Observations</a:t>
            </a:r>
            <a:endParaRPr lang="en-US" sz="2400">
              <a:solidFill>
                <a:schemeClr val="accent2"/>
              </a:solidFill>
            </a:endParaRPr>
          </a:p>
          <a:p>
            <a:pPr>
              <a:lnSpc>
                <a:spcPct val="125000"/>
              </a:lnSpc>
              <a:spcBef>
                <a:spcPct val="0"/>
              </a:spcBef>
            </a:pPr>
            <a:r>
              <a:rPr lang="en-US" sz="1900">
                <a:solidFill>
                  <a:schemeClr val="accent2"/>
                </a:solidFill>
              </a:rPr>
              <a:t>Geopotential height anomaly (m)</a:t>
            </a:r>
            <a:br>
              <a:rPr lang="en-US" sz="1900">
                <a:solidFill>
                  <a:schemeClr val="accent2"/>
                </a:solidFill>
              </a:rPr>
            </a:br>
            <a:r>
              <a:rPr lang="en-US" sz="1900">
                <a:solidFill>
                  <a:schemeClr val="accent2"/>
                </a:solidFill>
              </a:rPr>
              <a:t>with respect to 1985-1990 mean</a:t>
            </a:r>
            <a:br>
              <a:rPr lang="en-US" sz="1900">
                <a:solidFill>
                  <a:schemeClr val="accent2"/>
                </a:solidFill>
              </a:rPr>
            </a:br>
            <a:r>
              <a:rPr lang="en-US" sz="1900">
                <a:solidFill>
                  <a:schemeClr val="accent2"/>
                </a:solidFill>
              </a:rPr>
              <a:t>at 50 mb and 500 mb</a:t>
            </a:r>
            <a:endParaRPr lang="en-US" sz="1900"/>
          </a:p>
        </p:txBody>
      </p:sp>
      <p:sp>
        <p:nvSpPr>
          <p:cNvPr id="239620" name="Text Box 4"/>
          <p:cNvSpPr txBox="1">
            <a:spLocks noChangeArrowheads="1"/>
          </p:cNvSpPr>
          <p:nvPr/>
        </p:nvSpPr>
        <p:spPr bwMode="auto">
          <a:xfrm>
            <a:off x="1676400" y="1524000"/>
            <a:ext cx="2143125" cy="457200"/>
          </a:xfrm>
          <a:prstGeom prst="rect">
            <a:avLst/>
          </a:prstGeom>
          <a:noFill/>
          <a:ln w="9525">
            <a:noFill/>
            <a:miter lim="800000"/>
            <a:headEnd/>
            <a:tailEnd/>
          </a:ln>
        </p:spPr>
        <p:txBody>
          <a:bodyPr wrap="none">
            <a:spAutoFit/>
          </a:bodyPr>
          <a:lstStyle/>
          <a:p>
            <a:pPr algn="l">
              <a:spcBef>
                <a:spcPct val="0"/>
              </a:spcBef>
            </a:pPr>
            <a:r>
              <a:rPr lang="en-US" sz="2400"/>
              <a:t>Winter 91/92</a:t>
            </a:r>
          </a:p>
        </p:txBody>
      </p:sp>
      <p:sp>
        <p:nvSpPr>
          <p:cNvPr id="239621" name="Text Box 5"/>
          <p:cNvSpPr txBox="1">
            <a:spLocks noChangeArrowheads="1"/>
          </p:cNvSpPr>
          <p:nvPr/>
        </p:nvSpPr>
        <p:spPr bwMode="auto">
          <a:xfrm>
            <a:off x="1676400" y="4876800"/>
            <a:ext cx="2286000" cy="457200"/>
          </a:xfrm>
          <a:prstGeom prst="rect">
            <a:avLst/>
          </a:prstGeom>
          <a:noFill/>
          <a:ln w="9525">
            <a:noFill/>
            <a:miter lim="800000"/>
            <a:headEnd/>
            <a:tailEnd/>
          </a:ln>
        </p:spPr>
        <p:txBody>
          <a:bodyPr>
            <a:spAutoFit/>
          </a:bodyPr>
          <a:lstStyle/>
          <a:p>
            <a:pPr algn="l">
              <a:spcBef>
                <a:spcPct val="0"/>
              </a:spcBef>
            </a:pPr>
            <a:r>
              <a:rPr lang="en-US" sz="2400"/>
              <a:t>Winter 92/93</a:t>
            </a:r>
          </a:p>
        </p:txBody>
      </p:sp>
      <p:sp>
        <p:nvSpPr>
          <p:cNvPr id="239622" name="Text Box 6"/>
          <p:cNvSpPr txBox="1">
            <a:spLocks noChangeArrowheads="1"/>
          </p:cNvSpPr>
          <p:nvPr/>
        </p:nvSpPr>
        <p:spPr bwMode="auto">
          <a:xfrm>
            <a:off x="533400" y="5486400"/>
            <a:ext cx="2616200" cy="701675"/>
          </a:xfrm>
          <a:prstGeom prst="rect">
            <a:avLst/>
          </a:prstGeom>
          <a:noFill/>
          <a:ln w="9525">
            <a:noFill/>
            <a:miter lim="800000"/>
            <a:headEnd/>
            <a:tailEnd/>
          </a:ln>
        </p:spPr>
        <p:txBody>
          <a:bodyPr wrap="none">
            <a:spAutoFit/>
          </a:bodyPr>
          <a:lstStyle/>
          <a:p>
            <a:pPr algn="l">
              <a:spcBef>
                <a:spcPct val="0"/>
              </a:spcBef>
            </a:pPr>
            <a:r>
              <a:rPr lang="en-US">
                <a:solidFill>
                  <a:schemeClr val="accent2"/>
                </a:solidFill>
              </a:rPr>
              <a:t>Hatching shows 90%</a:t>
            </a:r>
          </a:p>
          <a:p>
            <a:pPr algn="l">
              <a:spcBef>
                <a:spcPct val="0"/>
              </a:spcBef>
            </a:pPr>
            <a:r>
              <a:rPr lang="en-US">
                <a:solidFill>
                  <a:schemeClr val="accent2"/>
                </a:solidFill>
              </a:rPr>
              <a:t>significance</a:t>
            </a:r>
          </a:p>
        </p:txBody>
      </p:sp>
    </p:spTree>
  </p:cSld>
  <p:clrMapOvr>
    <a:masterClrMapping/>
  </p:clrMapOvr>
  <p:transition/>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Picture 2" descr="fig13"/>
          <p:cNvPicPr>
            <a:picLocks noChangeAspect="1" noChangeArrowheads="1"/>
          </p:cNvPicPr>
          <p:nvPr/>
        </p:nvPicPr>
        <p:blipFill>
          <a:blip r:embed="rId3" cstate="print"/>
          <a:srcRect/>
          <a:stretch>
            <a:fillRect/>
          </a:stretch>
        </p:blipFill>
        <p:spPr bwMode="auto">
          <a:xfrm>
            <a:off x="3657600" y="0"/>
            <a:ext cx="5486400" cy="6858000"/>
          </a:xfrm>
          <a:prstGeom prst="rect">
            <a:avLst/>
          </a:prstGeom>
          <a:noFill/>
          <a:ln w="9525">
            <a:noFill/>
            <a:miter lim="800000"/>
            <a:headEnd/>
            <a:tailEnd/>
          </a:ln>
        </p:spPr>
      </p:pic>
      <p:sp>
        <p:nvSpPr>
          <p:cNvPr id="240643" name="Text Box 3"/>
          <p:cNvSpPr txBox="1">
            <a:spLocks noChangeArrowheads="1"/>
          </p:cNvSpPr>
          <p:nvPr/>
        </p:nvSpPr>
        <p:spPr bwMode="auto">
          <a:xfrm>
            <a:off x="0" y="609600"/>
            <a:ext cx="3863975" cy="1917700"/>
          </a:xfrm>
          <a:prstGeom prst="rect">
            <a:avLst/>
          </a:prstGeom>
          <a:noFill/>
          <a:ln w="9525">
            <a:noFill/>
            <a:miter lim="800000"/>
            <a:headEnd/>
            <a:tailEnd/>
          </a:ln>
        </p:spPr>
        <p:txBody>
          <a:bodyPr>
            <a:spAutoFit/>
          </a:bodyPr>
          <a:lstStyle/>
          <a:p>
            <a:pPr algn="l">
              <a:spcBef>
                <a:spcPct val="0"/>
              </a:spcBef>
            </a:pPr>
            <a:r>
              <a:rPr lang="en-US" sz="2400">
                <a:solidFill>
                  <a:srgbClr val="0000CC"/>
                </a:solidFill>
              </a:rPr>
              <a:t>SKYHI simulations</a:t>
            </a:r>
            <a:r>
              <a:rPr lang="en-US" sz="2400"/>
              <a:t> </a:t>
            </a:r>
          </a:p>
          <a:p>
            <a:pPr algn="l">
              <a:spcBef>
                <a:spcPct val="0"/>
              </a:spcBef>
            </a:pPr>
            <a:r>
              <a:rPr lang="en-US" sz="2400"/>
              <a:t>of geopotential height</a:t>
            </a:r>
          </a:p>
          <a:p>
            <a:pPr algn="l">
              <a:spcBef>
                <a:spcPct val="0"/>
              </a:spcBef>
            </a:pPr>
            <a:r>
              <a:rPr lang="en-US" sz="2400"/>
              <a:t>anomaly (m) at 50 hpa</a:t>
            </a:r>
          </a:p>
          <a:p>
            <a:pPr algn="l">
              <a:spcBef>
                <a:spcPct val="0"/>
              </a:spcBef>
            </a:pPr>
            <a:r>
              <a:rPr lang="en-US" sz="2400"/>
              <a:t>and 500 hPa caused by</a:t>
            </a:r>
          </a:p>
          <a:p>
            <a:pPr algn="l">
              <a:spcBef>
                <a:spcPct val="0"/>
              </a:spcBef>
            </a:pPr>
            <a:r>
              <a:rPr lang="en-US" sz="2400"/>
              <a:t>aerosols and QBO (</a:t>
            </a:r>
            <a:r>
              <a:rPr lang="en-US" sz="2400">
                <a:solidFill>
                  <a:srgbClr val="FF0000"/>
                </a:solidFill>
              </a:rPr>
              <a:t>AQ</a:t>
            </a:r>
            <a:r>
              <a:rPr lang="en-US" sz="2400"/>
              <a:t>)</a:t>
            </a:r>
          </a:p>
        </p:txBody>
      </p:sp>
      <p:sp>
        <p:nvSpPr>
          <p:cNvPr id="240644" name="Text Box 4"/>
          <p:cNvSpPr txBox="1">
            <a:spLocks noChangeArrowheads="1"/>
          </p:cNvSpPr>
          <p:nvPr/>
        </p:nvSpPr>
        <p:spPr bwMode="auto">
          <a:xfrm>
            <a:off x="1066800" y="2667000"/>
            <a:ext cx="2789238" cy="457200"/>
          </a:xfrm>
          <a:prstGeom prst="rect">
            <a:avLst/>
          </a:prstGeom>
          <a:noFill/>
          <a:ln w="9525">
            <a:noFill/>
            <a:miter lim="800000"/>
            <a:headEnd/>
            <a:tailEnd/>
          </a:ln>
        </p:spPr>
        <p:txBody>
          <a:bodyPr>
            <a:spAutoFit/>
          </a:bodyPr>
          <a:lstStyle/>
          <a:p>
            <a:pPr algn="l">
              <a:spcBef>
                <a:spcPct val="0"/>
              </a:spcBef>
            </a:pPr>
            <a:r>
              <a:rPr lang="en-US" sz="2400"/>
              <a:t>Winter of 91/92</a:t>
            </a:r>
          </a:p>
        </p:txBody>
      </p:sp>
      <p:sp>
        <p:nvSpPr>
          <p:cNvPr id="240645" name="Text Box 5"/>
          <p:cNvSpPr txBox="1">
            <a:spLocks noChangeArrowheads="1"/>
          </p:cNvSpPr>
          <p:nvPr/>
        </p:nvSpPr>
        <p:spPr bwMode="auto">
          <a:xfrm>
            <a:off x="1066800" y="5299075"/>
            <a:ext cx="2667000" cy="457200"/>
          </a:xfrm>
          <a:prstGeom prst="rect">
            <a:avLst/>
          </a:prstGeom>
          <a:noFill/>
          <a:ln w="9525">
            <a:noFill/>
            <a:miter lim="800000"/>
            <a:headEnd/>
            <a:tailEnd/>
          </a:ln>
        </p:spPr>
        <p:txBody>
          <a:bodyPr>
            <a:spAutoFit/>
          </a:bodyPr>
          <a:lstStyle/>
          <a:p>
            <a:pPr algn="l">
              <a:spcBef>
                <a:spcPct val="0"/>
              </a:spcBef>
            </a:pPr>
            <a:r>
              <a:rPr lang="en-US" sz="2400"/>
              <a:t>Winter of 92/93</a:t>
            </a:r>
          </a:p>
        </p:txBody>
      </p:sp>
      <p:sp>
        <p:nvSpPr>
          <p:cNvPr id="240646" name="Text Box 6"/>
          <p:cNvSpPr txBox="1">
            <a:spLocks noChangeArrowheads="1"/>
          </p:cNvSpPr>
          <p:nvPr/>
        </p:nvSpPr>
        <p:spPr bwMode="auto">
          <a:xfrm>
            <a:off x="152400" y="4038600"/>
            <a:ext cx="2817813" cy="822325"/>
          </a:xfrm>
          <a:prstGeom prst="rect">
            <a:avLst/>
          </a:prstGeom>
          <a:noFill/>
          <a:ln w="9525">
            <a:noFill/>
            <a:miter lim="800000"/>
            <a:headEnd/>
            <a:tailEnd/>
          </a:ln>
        </p:spPr>
        <p:txBody>
          <a:bodyPr>
            <a:spAutoFit/>
          </a:bodyPr>
          <a:lstStyle/>
          <a:p>
            <a:pPr algn="l">
              <a:spcBef>
                <a:spcPct val="0"/>
              </a:spcBef>
            </a:pPr>
            <a:r>
              <a:rPr lang="en-US" sz="2400"/>
              <a:t>Hatching shows</a:t>
            </a:r>
          </a:p>
          <a:p>
            <a:pPr algn="l">
              <a:spcBef>
                <a:spcPct val="0"/>
              </a:spcBef>
            </a:pPr>
            <a:r>
              <a:rPr lang="en-US" sz="2400"/>
              <a:t>90% significance</a:t>
            </a:r>
          </a:p>
        </p:txBody>
      </p:sp>
    </p:spTree>
  </p:cSld>
  <p:clrMapOvr>
    <a:masterClrMapping/>
  </p:clrMapOvr>
  <p:transition/>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Text Box 2"/>
          <p:cNvSpPr txBox="1">
            <a:spLocks noChangeArrowheads="1"/>
          </p:cNvSpPr>
          <p:nvPr/>
        </p:nvSpPr>
        <p:spPr bwMode="auto">
          <a:xfrm>
            <a:off x="152400" y="685800"/>
            <a:ext cx="3673475" cy="1917700"/>
          </a:xfrm>
          <a:prstGeom prst="rect">
            <a:avLst/>
          </a:prstGeom>
          <a:noFill/>
          <a:ln w="9525">
            <a:noFill/>
            <a:miter lim="800000"/>
            <a:headEnd/>
            <a:tailEnd/>
          </a:ln>
        </p:spPr>
        <p:txBody>
          <a:bodyPr>
            <a:spAutoFit/>
          </a:bodyPr>
          <a:lstStyle/>
          <a:p>
            <a:pPr algn="l">
              <a:spcBef>
                <a:spcPct val="0"/>
              </a:spcBef>
            </a:pPr>
            <a:r>
              <a:rPr lang="en-US" sz="2400">
                <a:solidFill>
                  <a:schemeClr val="accent2"/>
                </a:solidFill>
              </a:rPr>
              <a:t>NCEP observations of</a:t>
            </a:r>
          </a:p>
          <a:p>
            <a:pPr algn="l">
              <a:spcBef>
                <a:spcPct val="0"/>
              </a:spcBef>
            </a:pPr>
            <a:r>
              <a:rPr lang="en-US" sz="2400">
                <a:solidFill>
                  <a:schemeClr val="accent2"/>
                </a:solidFill>
              </a:rPr>
              <a:t>surface air temperature</a:t>
            </a:r>
          </a:p>
          <a:p>
            <a:pPr algn="l">
              <a:spcBef>
                <a:spcPct val="0"/>
              </a:spcBef>
            </a:pPr>
            <a:r>
              <a:rPr lang="en-US" sz="2400">
                <a:solidFill>
                  <a:schemeClr val="accent2"/>
                </a:solidFill>
              </a:rPr>
              <a:t>anomalies (K) with respect to 1985-1990 mean</a:t>
            </a:r>
          </a:p>
        </p:txBody>
      </p:sp>
      <p:sp>
        <p:nvSpPr>
          <p:cNvPr id="241667" name="Text Box 3"/>
          <p:cNvSpPr txBox="1">
            <a:spLocks noChangeArrowheads="1"/>
          </p:cNvSpPr>
          <p:nvPr/>
        </p:nvSpPr>
        <p:spPr bwMode="auto">
          <a:xfrm>
            <a:off x="1600200" y="2514600"/>
            <a:ext cx="2143125" cy="457200"/>
          </a:xfrm>
          <a:prstGeom prst="rect">
            <a:avLst/>
          </a:prstGeom>
          <a:noFill/>
          <a:ln w="9525">
            <a:noFill/>
            <a:miter lim="800000"/>
            <a:headEnd/>
            <a:tailEnd/>
          </a:ln>
        </p:spPr>
        <p:txBody>
          <a:bodyPr wrap="none">
            <a:spAutoFit/>
          </a:bodyPr>
          <a:lstStyle/>
          <a:p>
            <a:pPr algn="l">
              <a:spcBef>
                <a:spcPct val="0"/>
              </a:spcBef>
            </a:pPr>
            <a:r>
              <a:rPr lang="en-US" sz="2400"/>
              <a:t>Winter 91/92</a:t>
            </a:r>
          </a:p>
        </p:txBody>
      </p:sp>
      <p:sp>
        <p:nvSpPr>
          <p:cNvPr id="241668" name="Text Box 4"/>
          <p:cNvSpPr txBox="1">
            <a:spLocks noChangeArrowheads="1"/>
          </p:cNvSpPr>
          <p:nvPr/>
        </p:nvSpPr>
        <p:spPr bwMode="auto">
          <a:xfrm>
            <a:off x="1600200" y="5638800"/>
            <a:ext cx="2209800" cy="457200"/>
          </a:xfrm>
          <a:prstGeom prst="rect">
            <a:avLst/>
          </a:prstGeom>
          <a:noFill/>
          <a:ln w="9525">
            <a:noFill/>
            <a:miter lim="800000"/>
            <a:headEnd/>
            <a:tailEnd/>
          </a:ln>
        </p:spPr>
        <p:txBody>
          <a:bodyPr>
            <a:spAutoFit/>
          </a:bodyPr>
          <a:lstStyle/>
          <a:p>
            <a:pPr algn="l">
              <a:spcBef>
                <a:spcPct val="0"/>
              </a:spcBef>
            </a:pPr>
            <a:r>
              <a:rPr lang="en-US" sz="2400"/>
              <a:t>Winter 92/93</a:t>
            </a:r>
          </a:p>
        </p:txBody>
      </p:sp>
      <p:sp>
        <p:nvSpPr>
          <p:cNvPr id="241669" name="Text Box 5"/>
          <p:cNvSpPr txBox="1">
            <a:spLocks noChangeArrowheads="1"/>
          </p:cNvSpPr>
          <p:nvPr/>
        </p:nvSpPr>
        <p:spPr bwMode="auto">
          <a:xfrm>
            <a:off x="381000" y="3810000"/>
            <a:ext cx="3100388" cy="822325"/>
          </a:xfrm>
          <a:prstGeom prst="rect">
            <a:avLst/>
          </a:prstGeom>
          <a:noFill/>
          <a:ln w="9525">
            <a:noFill/>
            <a:miter lim="800000"/>
            <a:headEnd/>
            <a:tailEnd/>
          </a:ln>
        </p:spPr>
        <p:txBody>
          <a:bodyPr wrap="none">
            <a:spAutoFit/>
          </a:bodyPr>
          <a:lstStyle/>
          <a:p>
            <a:pPr algn="l">
              <a:spcBef>
                <a:spcPct val="0"/>
              </a:spcBef>
            </a:pPr>
            <a:r>
              <a:rPr lang="en-US" sz="2400">
                <a:solidFill>
                  <a:schemeClr val="accent2"/>
                </a:solidFill>
              </a:rPr>
              <a:t>Hatching shows 95%</a:t>
            </a:r>
          </a:p>
          <a:p>
            <a:pPr algn="l">
              <a:spcBef>
                <a:spcPct val="0"/>
              </a:spcBef>
            </a:pPr>
            <a:r>
              <a:rPr lang="en-US" sz="2400">
                <a:solidFill>
                  <a:schemeClr val="accent2"/>
                </a:solidFill>
              </a:rPr>
              <a:t>significance</a:t>
            </a:r>
          </a:p>
        </p:txBody>
      </p:sp>
      <p:pic>
        <p:nvPicPr>
          <p:cNvPr id="241670" name="Picture 6"/>
          <p:cNvPicPr>
            <a:picLocks noChangeAspect="1" noChangeArrowheads="1"/>
          </p:cNvPicPr>
          <p:nvPr/>
        </p:nvPicPr>
        <p:blipFill>
          <a:blip r:embed="rId3" cstate="print"/>
          <a:srcRect l="9767" t="8372" r="9184" b="9196"/>
          <a:stretch>
            <a:fillRect/>
          </a:stretch>
        </p:blipFill>
        <p:spPr bwMode="auto">
          <a:xfrm>
            <a:off x="4378325" y="0"/>
            <a:ext cx="4765675"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Text Box 2"/>
          <p:cNvSpPr txBox="1">
            <a:spLocks noChangeArrowheads="1"/>
          </p:cNvSpPr>
          <p:nvPr/>
        </p:nvSpPr>
        <p:spPr bwMode="auto">
          <a:xfrm>
            <a:off x="82550" y="685800"/>
            <a:ext cx="3651250" cy="1552575"/>
          </a:xfrm>
          <a:prstGeom prst="rect">
            <a:avLst/>
          </a:prstGeom>
          <a:noFill/>
          <a:ln w="9525">
            <a:noFill/>
            <a:miter lim="800000"/>
            <a:headEnd/>
            <a:tailEnd/>
          </a:ln>
        </p:spPr>
        <p:txBody>
          <a:bodyPr wrap="none">
            <a:spAutoFit/>
          </a:bodyPr>
          <a:lstStyle/>
          <a:p>
            <a:pPr algn="l">
              <a:spcBef>
                <a:spcPct val="0"/>
              </a:spcBef>
            </a:pPr>
            <a:r>
              <a:rPr lang="en-US" sz="2400">
                <a:solidFill>
                  <a:schemeClr val="accent2"/>
                </a:solidFill>
              </a:rPr>
              <a:t>SKYHI simulations</a:t>
            </a:r>
            <a:r>
              <a:rPr lang="en-US" sz="2400"/>
              <a:t> </a:t>
            </a:r>
          </a:p>
          <a:p>
            <a:pPr algn="l">
              <a:spcBef>
                <a:spcPct val="0"/>
              </a:spcBef>
            </a:pPr>
            <a:r>
              <a:rPr lang="en-US" sz="2400">
                <a:solidFill>
                  <a:schemeClr val="accent2"/>
                </a:solidFill>
              </a:rPr>
              <a:t>of surface temperature </a:t>
            </a:r>
          </a:p>
          <a:p>
            <a:pPr algn="l">
              <a:spcBef>
                <a:spcPct val="0"/>
              </a:spcBef>
            </a:pPr>
            <a:r>
              <a:rPr lang="en-US" sz="2400">
                <a:solidFill>
                  <a:schemeClr val="accent2"/>
                </a:solidFill>
              </a:rPr>
              <a:t>anomaly (K) caused by</a:t>
            </a:r>
          </a:p>
          <a:p>
            <a:pPr algn="l">
              <a:spcBef>
                <a:spcPct val="0"/>
              </a:spcBef>
            </a:pPr>
            <a:r>
              <a:rPr lang="en-US" sz="2400">
                <a:solidFill>
                  <a:schemeClr val="accent2"/>
                </a:solidFill>
              </a:rPr>
              <a:t>aerosols and QBO</a:t>
            </a:r>
          </a:p>
        </p:txBody>
      </p:sp>
      <p:sp>
        <p:nvSpPr>
          <p:cNvPr id="242691" name="Text Box 3"/>
          <p:cNvSpPr txBox="1">
            <a:spLocks noChangeArrowheads="1"/>
          </p:cNvSpPr>
          <p:nvPr/>
        </p:nvSpPr>
        <p:spPr bwMode="auto">
          <a:xfrm>
            <a:off x="990600" y="2514600"/>
            <a:ext cx="2549525" cy="457200"/>
          </a:xfrm>
          <a:prstGeom prst="rect">
            <a:avLst/>
          </a:prstGeom>
          <a:noFill/>
          <a:ln w="9525">
            <a:noFill/>
            <a:miter lim="800000"/>
            <a:headEnd/>
            <a:tailEnd/>
          </a:ln>
        </p:spPr>
        <p:txBody>
          <a:bodyPr wrap="none">
            <a:spAutoFit/>
          </a:bodyPr>
          <a:lstStyle/>
          <a:p>
            <a:pPr algn="l">
              <a:spcBef>
                <a:spcPct val="0"/>
              </a:spcBef>
            </a:pPr>
            <a:r>
              <a:rPr lang="en-US" sz="2400"/>
              <a:t>Winter of 91/92</a:t>
            </a:r>
          </a:p>
        </p:txBody>
      </p:sp>
      <p:sp>
        <p:nvSpPr>
          <p:cNvPr id="242692" name="Text Box 4"/>
          <p:cNvSpPr txBox="1">
            <a:spLocks noChangeArrowheads="1"/>
          </p:cNvSpPr>
          <p:nvPr/>
        </p:nvSpPr>
        <p:spPr bwMode="auto">
          <a:xfrm>
            <a:off x="990600" y="5334000"/>
            <a:ext cx="2743200" cy="457200"/>
          </a:xfrm>
          <a:prstGeom prst="rect">
            <a:avLst/>
          </a:prstGeom>
          <a:noFill/>
          <a:ln w="9525">
            <a:noFill/>
            <a:miter lim="800000"/>
            <a:headEnd/>
            <a:tailEnd/>
          </a:ln>
        </p:spPr>
        <p:txBody>
          <a:bodyPr>
            <a:spAutoFit/>
          </a:bodyPr>
          <a:lstStyle/>
          <a:p>
            <a:pPr algn="l">
              <a:spcBef>
                <a:spcPct val="0"/>
              </a:spcBef>
            </a:pPr>
            <a:r>
              <a:rPr lang="en-US" sz="2400"/>
              <a:t>Winter of 92/93</a:t>
            </a:r>
          </a:p>
        </p:txBody>
      </p:sp>
      <p:sp>
        <p:nvSpPr>
          <p:cNvPr id="242693" name="Text Box 5"/>
          <p:cNvSpPr txBox="1">
            <a:spLocks noChangeArrowheads="1"/>
          </p:cNvSpPr>
          <p:nvPr/>
        </p:nvSpPr>
        <p:spPr bwMode="auto">
          <a:xfrm>
            <a:off x="152400" y="4495800"/>
            <a:ext cx="2576513" cy="822325"/>
          </a:xfrm>
          <a:prstGeom prst="rect">
            <a:avLst/>
          </a:prstGeom>
          <a:noFill/>
          <a:ln w="9525">
            <a:noFill/>
            <a:miter lim="800000"/>
            <a:headEnd/>
            <a:tailEnd/>
          </a:ln>
        </p:spPr>
        <p:txBody>
          <a:bodyPr wrap="none">
            <a:spAutoFit/>
          </a:bodyPr>
          <a:lstStyle/>
          <a:p>
            <a:pPr algn="l">
              <a:spcBef>
                <a:spcPct val="0"/>
              </a:spcBef>
            </a:pPr>
            <a:r>
              <a:rPr lang="en-US" sz="2400"/>
              <a:t>Hatching shows</a:t>
            </a:r>
          </a:p>
          <a:p>
            <a:pPr algn="l">
              <a:spcBef>
                <a:spcPct val="0"/>
              </a:spcBef>
            </a:pPr>
            <a:r>
              <a:rPr lang="en-US" sz="2400"/>
              <a:t>95% significance</a:t>
            </a:r>
          </a:p>
        </p:txBody>
      </p:sp>
      <p:sp>
        <p:nvSpPr>
          <p:cNvPr id="242694" name="Text Box 6"/>
          <p:cNvSpPr txBox="1">
            <a:spLocks noChangeArrowheads="1"/>
          </p:cNvSpPr>
          <p:nvPr/>
        </p:nvSpPr>
        <p:spPr bwMode="auto">
          <a:xfrm>
            <a:off x="76200" y="3216275"/>
            <a:ext cx="3810000" cy="1187450"/>
          </a:xfrm>
          <a:prstGeom prst="rect">
            <a:avLst/>
          </a:prstGeom>
          <a:noFill/>
          <a:ln w="9525">
            <a:noFill/>
            <a:miter lim="800000"/>
            <a:headEnd/>
            <a:tailEnd/>
          </a:ln>
        </p:spPr>
        <p:txBody>
          <a:bodyPr>
            <a:spAutoFit/>
          </a:bodyPr>
          <a:lstStyle/>
          <a:p>
            <a:pPr algn="l"/>
            <a:r>
              <a:rPr lang="en-US" sz="2400">
                <a:solidFill>
                  <a:schemeClr val="accent2"/>
                </a:solidFill>
              </a:rPr>
              <a:t>Anomalies with respect to mean climatology,</a:t>
            </a:r>
            <a:br>
              <a:rPr lang="en-US" sz="2400">
                <a:solidFill>
                  <a:schemeClr val="accent2"/>
                </a:solidFill>
              </a:rPr>
            </a:br>
            <a:r>
              <a:rPr lang="en-US" sz="2400">
                <a:solidFill>
                  <a:srgbClr val="FF0000"/>
                </a:solidFill>
              </a:rPr>
              <a:t>QA</a:t>
            </a:r>
            <a:r>
              <a:rPr lang="en-US" sz="2400">
                <a:solidFill>
                  <a:schemeClr val="accent2"/>
                </a:solidFill>
              </a:rPr>
              <a:t> – </a:t>
            </a:r>
            <a:r>
              <a:rPr lang="en-US" sz="2400">
                <a:solidFill>
                  <a:srgbClr val="FF0000"/>
                </a:solidFill>
              </a:rPr>
              <a:t>QC</a:t>
            </a:r>
            <a:endParaRPr lang="en-US" sz="2400">
              <a:solidFill>
                <a:schemeClr val="accent2"/>
              </a:solidFill>
            </a:endParaRPr>
          </a:p>
        </p:txBody>
      </p:sp>
      <p:pic>
        <p:nvPicPr>
          <p:cNvPr id="242695" name="Picture 7"/>
          <p:cNvPicPr>
            <a:picLocks noChangeAspect="1" noChangeArrowheads="1"/>
          </p:cNvPicPr>
          <p:nvPr/>
        </p:nvPicPr>
        <p:blipFill>
          <a:blip r:embed="rId3" cstate="print"/>
          <a:srcRect l="10350" t="8372" r="8600" b="8784"/>
          <a:stretch>
            <a:fillRect/>
          </a:stretch>
        </p:blipFill>
        <p:spPr bwMode="auto">
          <a:xfrm>
            <a:off x="4400550" y="0"/>
            <a:ext cx="474345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2034" name="Text Box 2"/>
          <p:cNvSpPr txBox="1">
            <a:spLocks noChangeArrowheads="1"/>
          </p:cNvSpPr>
          <p:nvPr/>
        </p:nvSpPr>
        <p:spPr bwMode="auto">
          <a:xfrm>
            <a:off x="0" y="13950"/>
            <a:ext cx="4038600" cy="1477328"/>
          </a:xfrm>
          <a:prstGeom prst="rect">
            <a:avLst/>
          </a:prstGeom>
          <a:noFill/>
          <a:ln w="9525">
            <a:noFill/>
            <a:miter lim="800000"/>
            <a:headEnd/>
            <a:tailEnd/>
          </a:ln>
        </p:spPr>
        <p:txBody>
          <a:bodyPr>
            <a:spAutoFit/>
          </a:bodyPr>
          <a:lstStyle/>
          <a:p>
            <a:pPr algn="ctr">
              <a:spcBef>
                <a:spcPct val="50000"/>
              </a:spcBef>
            </a:pPr>
            <a:r>
              <a:rPr lang="en-US" sz="2000" b="1" dirty="0" smtClean="0"/>
              <a:t>Stratospheric geoengineering </a:t>
            </a:r>
          </a:p>
          <a:p>
            <a:pPr algn="ctr">
              <a:spcBef>
                <a:spcPct val="50000"/>
              </a:spcBef>
            </a:pPr>
            <a:r>
              <a:rPr lang="en-US" sz="2000" dirty="0" smtClean="0"/>
              <a:t>How </a:t>
            </a:r>
            <a:r>
              <a:rPr lang="en-US" sz="2000" dirty="0"/>
              <a:t>could we actually get</a:t>
            </a:r>
            <a:br>
              <a:rPr lang="en-US" sz="2000" dirty="0"/>
            </a:br>
            <a:r>
              <a:rPr lang="en-US" sz="2000" dirty="0"/>
              <a:t>the sulfate aerosols</a:t>
            </a:r>
            <a:br>
              <a:rPr lang="en-US" sz="2000" dirty="0"/>
            </a:br>
            <a:r>
              <a:rPr lang="en-US" sz="2000" dirty="0"/>
              <a:t>into the stratosphere?</a:t>
            </a:r>
          </a:p>
        </p:txBody>
      </p:sp>
      <p:sp>
        <p:nvSpPr>
          <p:cNvPr id="172035" name="Text Box 4"/>
          <p:cNvSpPr txBox="1">
            <a:spLocks noChangeArrowheads="1"/>
          </p:cNvSpPr>
          <p:nvPr/>
        </p:nvSpPr>
        <p:spPr bwMode="auto">
          <a:xfrm>
            <a:off x="341313" y="1524000"/>
            <a:ext cx="3282950" cy="1768475"/>
          </a:xfrm>
          <a:prstGeom prst="rect">
            <a:avLst/>
          </a:prstGeom>
          <a:noFill/>
          <a:ln w="9525">
            <a:noFill/>
            <a:miter lim="800000"/>
            <a:headEnd/>
            <a:tailEnd/>
          </a:ln>
        </p:spPr>
        <p:txBody>
          <a:bodyPr>
            <a:spAutoFit/>
          </a:bodyPr>
          <a:lstStyle/>
          <a:p>
            <a:pPr marL="228600" indent="-228600">
              <a:spcBef>
                <a:spcPct val="50000"/>
              </a:spcBef>
            </a:pPr>
            <a:r>
              <a:rPr lang="en-US" sz="2000" dirty="0"/>
              <a:t>Artillery?</a:t>
            </a:r>
          </a:p>
          <a:p>
            <a:pPr marL="228600" indent="-228600">
              <a:spcBef>
                <a:spcPct val="50000"/>
              </a:spcBef>
            </a:pPr>
            <a:r>
              <a:rPr lang="en-US" sz="2000" dirty="0"/>
              <a:t>Aircraft?</a:t>
            </a:r>
          </a:p>
          <a:p>
            <a:pPr marL="228600" indent="-228600">
              <a:spcBef>
                <a:spcPct val="50000"/>
              </a:spcBef>
            </a:pPr>
            <a:r>
              <a:rPr lang="en-US" sz="2000" dirty="0"/>
              <a:t>Balloons? </a:t>
            </a:r>
          </a:p>
          <a:p>
            <a:pPr marL="228600" indent="-228600">
              <a:spcBef>
                <a:spcPct val="50000"/>
              </a:spcBef>
            </a:pPr>
            <a:r>
              <a:rPr lang="en-US" sz="2000" dirty="0"/>
              <a:t>Tower?</a:t>
            </a:r>
          </a:p>
        </p:txBody>
      </p:sp>
      <p:sp>
        <p:nvSpPr>
          <p:cNvPr id="172036" name="Text Box 7"/>
          <p:cNvSpPr txBox="1">
            <a:spLocks noChangeArrowheads="1"/>
          </p:cNvSpPr>
          <p:nvPr/>
        </p:nvSpPr>
        <p:spPr bwMode="auto">
          <a:xfrm>
            <a:off x="2108200" y="6459538"/>
            <a:ext cx="2043113" cy="274637"/>
          </a:xfrm>
          <a:prstGeom prst="rect">
            <a:avLst/>
          </a:prstGeom>
          <a:noFill/>
          <a:ln w="38100">
            <a:noFill/>
            <a:miter lim="800000"/>
            <a:headEnd/>
            <a:tailEnd type="none" w="lg" len="lg"/>
          </a:ln>
        </p:spPr>
        <p:txBody>
          <a:bodyPr>
            <a:spAutoFit/>
          </a:bodyPr>
          <a:lstStyle/>
          <a:p>
            <a:pPr>
              <a:spcBef>
                <a:spcPct val="50000"/>
              </a:spcBef>
            </a:pPr>
            <a:r>
              <a:rPr lang="en-US" sz="1200">
                <a:solidFill>
                  <a:schemeClr val="bg1"/>
                </a:solidFill>
              </a:rPr>
              <a:t>Drawing by Brian West</a:t>
            </a:r>
          </a:p>
        </p:txBody>
      </p:sp>
      <p:pic>
        <p:nvPicPr>
          <p:cNvPr id="172037" name="Picture 8" descr="Al_Picture_2small"/>
          <p:cNvPicPr>
            <a:picLocks noChangeAspect="1" noChangeArrowheads="1"/>
          </p:cNvPicPr>
          <p:nvPr/>
        </p:nvPicPr>
        <p:blipFill>
          <a:blip r:embed="rId3" cstate="print">
            <a:lum bright="8000"/>
          </a:blip>
          <a:srcRect/>
          <a:stretch>
            <a:fillRect/>
          </a:stretch>
        </p:blipFill>
        <p:spPr bwMode="auto">
          <a:xfrm>
            <a:off x="4297363" y="0"/>
            <a:ext cx="4846637" cy="6858000"/>
          </a:xfrm>
          <a:prstGeom prst="rect">
            <a:avLst/>
          </a:prstGeom>
          <a:noFill/>
          <a:ln w="9525">
            <a:noFill/>
            <a:miter lim="800000"/>
            <a:headEnd/>
            <a:tailEnd/>
          </a:ln>
        </p:spPr>
      </p:pic>
      <p:sp>
        <p:nvSpPr>
          <p:cNvPr id="172038" name="Text Box 9"/>
          <p:cNvSpPr txBox="1">
            <a:spLocks noChangeArrowheads="1"/>
          </p:cNvSpPr>
          <p:nvPr/>
        </p:nvSpPr>
        <p:spPr bwMode="auto">
          <a:xfrm>
            <a:off x="146050" y="3267075"/>
            <a:ext cx="4038600" cy="1616075"/>
          </a:xfrm>
          <a:prstGeom prst="rect">
            <a:avLst/>
          </a:prstGeom>
          <a:noFill/>
          <a:ln w="9525">
            <a:noFill/>
            <a:miter lim="800000"/>
            <a:headEnd/>
            <a:tailEnd/>
          </a:ln>
        </p:spPr>
        <p:txBody>
          <a:bodyPr>
            <a:spAutoFit/>
          </a:bodyPr>
          <a:lstStyle/>
          <a:p>
            <a:pPr>
              <a:spcBef>
                <a:spcPct val="50000"/>
              </a:spcBef>
              <a:buFont typeface="Symbol" pitchFamily="18" charset="2"/>
              <a:buNone/>
              <a:tabLst>
                <a:tab pos="228600" algn="l"/>
              </a:tabLst>
            </a:pPr>
            <a:r>
              <a:rPr lang="en-US" sz="2000" b="1"/>
              <a:t>Starting from a mountain top would make stratospheric injection easier, say from the Andes in the tropics, or from Greenland in the Arctic.</a:t>
            </a:r>
          </a:p>
        </p:txBody>
      </p:sp>
      <p:sp>
        <p:nvSpPr>
          <p:cNvPr id="172039" name="Text Box 10"/>
          <p:cNvSpPr txBox="1">
            <a:spLocks noChangeArrowheads="1"/>
          </p:cNvSpPr>
          <p:nvPr/>
        </p:nvSpPr>
        <p:spPr bwMode="auto">
          <a:xfrm>
            <a:off x="214313" y="5000625"/>
            <a:ext cx="3713162" cy="1042988"/>
          </a:xfrm>
          <a:prstGeom prst="rect">
            <a:avLst/>
          </a:prstGeom>
          <a:solidFill>
            <a:schemeClr val="bg1"/>
          </a:solidFill>
          <a:ln w="38100">
            <a:solidFill>
              <a:schemeClr val="tx1"/>
            </a:solidFill>
            <a:miter lim="800000"/>
            <a:headEnd/>
            <a:tailEnd type="none" w="lg" len="lg"/>
          </a:ln>
        </p:spPr>
        <p:txBody>
          <a:bodyPr>
            <a:spAutoFit/>
          </a:bodyPr>
          <a:lstStyle/>
          <a:p>
            <a:pPr>
              <a:spcBef>
                <a:spcPct val="50000"/>
              </a:spcBef>
            </a:pPr>
            <a:r>
              <a:rPr lang="en-US" sz="1200"/>
              <a:t>Robock, Alan, Allison B. Marquardt, Ben Kravitz, and Georgiy Stenchikov, 2009:  The benefits, risks, and costs of stratospheric geoengineering. </a:t>
            </a:r>
            <a:r>
              <a:rPr lang="en-US" sz="1200" i="1"/>
              <a:t>Geophys. Res. Lett.</a:t>
            </a:r>
            <a:r>
              <a:rPr lang="en-US" sz="1200"/>
              <a:t>, </a:t>
            </a:r>
            <a:r>
              <a:rPr lang="en-US" sz="1200" b="1"/>
              <a:t>36</a:t>
            </a:r>
            <a:r>
              <a:rPr lang="en-US" sz="1200"/>
              <a:t>, L19703, doi:10.1029/2009GL039209. </a:t>
            </a:r>
          </a:p>
        </p:txBody>
      </p:sp>
    </p:spTree>
    <p:extLst>
      <p:ext uri="{BB962C8B-B14F-4D97-AF65-F5344CB8AC3E}">
        <p14:creationId xmlns:p14="http://schemas.microsoft.com/office/powerpoint/2010/main" xmlns="" val="124210233"/>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p:cNvSpPr>
            <a:spLocks noGrp="1" noChangeArrowheads="1"/>
          </p:cNvSpPr>
          <p:nvPr>
            <p:ph type="body" sz="half" idx="1"/>
          </p:nvPr>
        </p:nvSpPr>
        <p:spPr bwMode="auto">
          <a:xfrm>
            <a:off x="609600" y="1828800"/>
            <a:ext cx="7848600" cy="39624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50000"/>
              </a:lnSpc>
              <a:tabLst>
                <a:tab pos="2286000" algn="l"/>
                <a:tab pos="4572000" algn="l"/>
              </a:tabLst>
            </a:pPr>
            <a:r>
              <a:rPr lang="en-US" altLang="zh-CN" sz="1800" smtClean="0">
                <a:ea typeface="SimSun" pitchFamily="2" charset="-122"/>
              </a:rPr>
              <a:t>Currently available volcanic indices</a:t>
            </a:r>
          </a:p>
          <a:p>
            <a:pPr lvl="1" eaLnBrk="1" hangingPunct="1">
              <a:lnSpc>
                <a:spcPct val="150000"/>
              </a:lnSpc>
              <a:tabLst>
                <a:tab pos="2286000" algn="l"/>
                <a:tab pos="4572000" algn="l"/>
              </a:tabLst>
            </a:pPr>
            <a:r>
              <a:rPr lang="en-US" altLang="zh-CN" sz="1600" smtClean="0">
                <a:ea typeface="SimSun" pitchFamily="2" charset="-122"/>
              </a:rPr>
              <a:t>Too short, e.g., 	</a:t>
            </a:r>
            <a:r>
              <a:rPr lang="en-US" altLang="zh-CN" sz="1600" i="1" smtClean="0">
                <a:ea typeface="SimSun" pitchFamily="2" charset="-122"/>
              </a:rPr>
              <a:t>Sato</a:t>
            </a:r>
            <a:r>
              <a:rPr lang="en-US" altLang="zh-CN" sz="1600" smtClean="0">
                <a:ea typeface="SimSun" pitchFamily="2" charset="-122"/>
              </a:rPr>
              <a:t> [1993]		</a:t>
            </a:r>
            <a:r>
              <a:rPr lang="en-US" altLang="zh-CN" sz="1600" smtClean="0">
                <a:solidFill>
                  <a:schemeClr val="accent2"/>
                </a:solidFill>
                <a:ea typeface="SimSun" pitchFamily="2" charset="-122"/>
              </a:rPr>
              <a:t>1850-1990</a:t>
            </a:r>
            <a:r>
              <a:rPr lang="en-US" altLang="zh-CN" sz="1600" smtClean="0">
                <a:ea typeface="SimSun" pitchFamily="2" charset="-122"/>
              </a:rPr>
              <a:t/>
            </a:r>
            <a:br>
              <a:rPr lang="en-US" altLang="zh-CN" sz="1600" smtClean="0">
                <a:ea typeface="SimSun" pitchFamily="2" charset="-122"/>
              </a:rPr>
            </a:br>
            <a:r>
              <a:rPr lang="en-US" altLang="zh-CN" sz="1600" smtClean="0">
                <a:ea typeface="SimSun" pitchFamily="2" charset="-122"/>
              </a:rPr>
              <a:t>	</a:t>
            </a:r>
            <a:r>
              <a:rPr lang="en-US" altLang="zh-CN" sz="1600" i="1" smtClean="0">
                <a:ea typeface="SimSun" pitchFamily="2" charset="-122"/>
              </a:rPr>
              <a:t>Robock and Free</a:t>
            </a:r>
            <a:r>
              <a:rPr lang="en-US" altLang="zh-CN" sz="1600" smtClean="0">
                <a:ea typeface="SimSun" pitchFamily="2" charset="-122"/>
              </a:rPr>
              <a:t> [1995] 	</a:t>
            </a:r>
            <a:r>
              <a:rPr lang="en-US" altLang="zh-CN" sz="1600" smtClean="0">
                <a:solidFill>
                  <a:schemeClr val="accent2"/>
                </a:solidFill>
                <a:ea typeface="SimSun" pitchFamily="2" charset="-122"/>
              </a:rPr>
              <a:t>1850-1990</a:t>
            </a:r>
            <a:r>
              <a:rPr lang="en-US" altLang="zh-CN" sz="1600" smtClean="0">
                <a:ea typeface="SimSun" pitchFamily="2" charset="-122"/>
              </a:rPr>
              <a:t> </a:t>
            </a:r>
            <a:br>
              <a:rPr lang="en-US" altLang="zh-CN" sz="1600" smtClean="0">
                <a:ea typeface="SimSun" pitchFamily="2" charset="-122"/>
              </a:rPr>
            </a:br>
            <a:r>
              <a:rPr lang="en-US" altLang="zh-CN" sz="1600" smtClean="0">
                <a:ea typeface="SimSun" pitchFamily="2" charset="-122"/>
              </a:rPr>
              <a:t>	</a:t>
            </a:r>
            <a:r>
              <a:rPr lang="en-US" altLang="zh-CN" sz="1600" i="1" smtClean="0">
                <a:ea typeface="SimSun" pitchFamily="2" charset="-122"/>
              </a:rPr>
              <a:t>Ammann</a:t>
            </a:r>
            <a:r>
              <a:rPr lang="en-US" altLang="zh-CN" sz="1600" smtClean="0">
                <a:ea typeface="SimSun" pitchFamily="2" charset="-122"/>
              </a:rPr>
              <a:t> [2003]		</a:t>
            </a:r>
            <a:r>
              <a:rPr lang="en-US" altLang="zh-CN" sz="1600" smtClean="0">
                <a:solidFill>
                  <a:schemeClr val="accent2"/>
                </a:solidFill>
                <a:ea typeface="SimSun" pitchFamily="2" charset="-122"/>
              </a:rPr>
              <a:t>1890-2000</a:t>
            </a:r>
            <a:r>
              <a:rPr lang="en-US" altLang="zh-CN" sz="1600" smtClean="0">
                <a:ea typeface="SimSun" pitchFamily="2" charset="-122"/>
              </a:rPr>
              <a:t> </a:t>
            </a:r>
          </a:p>
          <a:p>
            <a:pPr lvl="1" eaLnBrk="1" hangingPunct="1">
              <a:lnSpc>
                <a:spcPct val="150000"/>
              </a:lnSpc>
              <a:tabLst>
                <a:tab pos="2286000" algn="l"/>
                <a:tab pos="4572000" algn="l"/>
              </a:tabLst>
            </a:pPr>
            <a:r>
              <a:rPr lang="en-US" altLang="zh-CN" sz="1600" smtClean="0">
                <a:ea typeface="SimSun" pitchFamily="2" charset="-122"/>
              </a:rPr>
              <a:t>Not directly related to radiative effects, e.g., </a:t>
            </a:r>
            <a:r>
              <a:rPr lang="en-US" altLang="zh-CN" sz="1600" smtClean="0">
                <a:solidFill>
                  <a:schemeClr val="accent2"/>
                </a:solidFill>
                <a:ea typeface="SimSun" pitchFamily="2" charset="-122"/>
              </a:rPr>
              <a:t>VEI</a:t>
            </a:r>
            <a:r>
              <a:rPr lang="en-US" altLang="zh-CN" sz="1600" smtClean="0">
                <a:ea typeface="SimSun" pitchFamily="2" charset="-122"/>
              </a:rPr>
              <a:t> [</a:t>
            </a:r>
            <a:r>
              <a:rPr lang="en-US" altLang="zh-CN" sz="1600" i="1" smtClean="0">
                <a:ea typeface="SimSun" pitchFamily="2" charset="-122"/>
              </a:rPr>
              <a:t>Newhall and Self</a:t>
            </a:r>
            <a:r>
              <a:rPr lang="en-US" altLang="zh-CN" sz="1600" smtClean="0">
                <a:ea typeface="SimSun" pitchFamily="2" charset="-122"/>
              </a:rPr>
              <a:t>, 1982]</a:t>
            </a:r>
            <a:r>
              <a:rPr lang="en-US" altLang="zh-CN" sz="1600" smtClean="0">
                <a:solidFill>
                  <a:schemeClr val="accent2"/>
                </a:solidFill>
                <a:ea typeface="SimSun" pitchFamily="2" charset="-122"/>
              </a:rPr>
              <a:t> </a:t>
            </a:r>
          </a:p>
          <a:p>
            <a:pPr lvl="1" eaLnBrk="1" hangingPunct="1">
              <a:lnSpc>
                <a:spcPct val="150000"/>
              </a:lnSpc>
              <a:tabLst>
                <a:tab pos="2286000" algn="l"/>
                <a:tab pos="4572000" algn="l"/>
              </a:tabLst>
            </a:pPr>
            <a:r>
              <a:rPr lang="en-US" altLang="zh-CN" sz="1600" smtClean="0">
                <a:ea typeface="SimSun" pitchFamily="2" charset="-122"/>
              </a:rPr>
              <a:t>Based on single or a few ice cores, e.g., </a:t>
            </a:r>
            <a:r>
              <a:rPr lang="en-US" altLang="zh-CN" sz="1600" smtClean="0">
                <a:solidFill>
                  <a:schemeClr val="accent2"/>
                </a:solidFill>
                <a:ea typeface="SimSun" pitchFamily="2" charset="-122"/>
              </a:rPr>
              <a:t>Crête</a:t>
            </a:r>
            <a:r>
              <a:rPr lang="en-US" altLang="zh-CN" sz="1600" smtClean="0">
                <a:ea typeface="SimSun" pitchFamily="2" charset="-122"/>
              </a:rPr>
              <a:t> [</a:t>
            </a:r>
            <a:r>
              <a:rPr lang="en-US" altLang="zh-CN" sz="1600" i="1" smtClean="0">
                <a:ea typeface="SimSun" pitchFamily="2" charset="-122"/>
              </a:rPr>
              <a:t>Crowley</a:t>
            </a:r>
            <a:r>
              <a:rPr lang="en-US" altLang="zh-CN" sz="1600" smtClean="0">
                <a:ea typeface="SimSun" pitchFamily="2" charset="-122"/>
              </a:rPr>
              <a:t>, 2000]</a:t>
            </a:r>
          </a:p>
          <a:p>
            <a:pPr eaLnBrk="1" hangingPunct="1">
              <a:lnSpc>
                <a:spcPct val="150000"/>
              </a:lnSpc>
              <a:tabLst>
                <a:tab pos="2286000" algn="l"/>
                <a:tab pos="4572000" algn="l"/>
              </a:tabLst>
            </a:pPr>
            <a:r>
              <a:rPr lang="en-US" altLang="zh-CN" sz="1800" smtClean="0">
                <a:ea typeface="SimSun" pitchFamily="2" charset="-122"/>
              </a:rPr>
              <a:t>More ice cores with longer records are needed to obtain a more reliable long-term volcanic index  </a:t>
            </a:r>
          </a:p>
        </p:txBody>
      </p:sp>
      <p:sp>
        <p:nvSpPr>
          <p:cNvPr id="40963" name="TextBox 3"/>
          <p:cNvSpPr txBox="1">
            <a:spLocks noChangeArrowheads="1"/>
          </p:cNvSpPr>
          <p:nvPr/>
        </p:nvSpPr>
        <p:spPr bwMode="auto">
          <a:xfrm>
            <a:off x="457200" y="762000"/>
            <a:ext cx="5943600" cy="954088"/>
          </a:xfrm>
          <a:prstGeom prst="rect">
            <a:avLst/>
          </a:prstGeom>
          <a:noFill/>
          <a:ln w="9525">
            <a:noFill/>
            <a:miter lim="800000"/>
            <a:headEnd/>
            <a:tailEnd/>
          </a:ln>
        </p:spPr>
        <p:txBody>
          <a:bodyPr>
            <a:spAutoFit/>
          </a:bodyPr>
          <a:lstStyle/>
          <a:p>
            <a:r>
              <a:rPr lang="en-US" altLang="zh-CN" sz="2800">
                <a:ea typeface="SimSun" pitchFamily="2" charset="-122"/>
              </a:rPr>
              <a:t>The Need for a Long-term Volcanic Index</a:t>
            </a:r>
            <a:endParaRPr lang="en-US" sz="2800"/>
          </a:p>
        </p:txBody>
      </p:sp>
      <p:sp>
        <p:nvSpPr>
          <p:cNvPr id="4" name="TextBox 3"/>
          <p:cNvSpPr txBox="1">
            <a:spLocks noChangeArrowheads="1"/>
          </p:cNvSpPr>
          <p:nvPr/>
        </p:nvSpPr>
        <p:spPr bwMode="auto">
          <a:xfrm>
            <a:off x="1905000" y="6211669"/>
            <a:ext cx="5791200" cy="646331"/>
          </a:xfrm>
          <a:prstGeom prst="rect">
            <a:avLst/>
          </a:prstGeom>
          <a:solidFill>
            <a:srgbClr val="99CCFF"/>
          </a:solidFill>
          <a:ln w="9525">
            <a:noFill/>
            <a:miter lim="800000"/>
            <a:headEnd/>
            <a:tailEnd/>
          </a:ln>
        </p:spPr>
        <p:txBody>
          <a:bodyPr wrap="square">
            <a:spAutoFit/>
          </a:bodyPr>
          <a:lstStyle/>
          <a:p>
            <a:pPr marL="115888" indent="-115888" algn="l"/>
            <a:r>
              <a:rPr lang="en-US" sz="1200" dirty="0"/>
              <a:t>Gao, Chaochao, Alan Robock, and Caspar Ammann, 2008:  Volcanic forcing of climate over the past 1500 years: An improved ice-core-based index for climate models.  </a:t>
            </a:r>
            <a:r>
              <a:rPr lang="en-US" sz="1200" i="1" dirty="0"/>
              <a:t>J. Geophys. Res.</a:t>
            </a:r>
            <a:r>
              <a:rPr lang="en-US" sz="1200" dirty="0"/>
              <a:t>, </a:t>
            </a:r>
            <a:r>
              <a:rPr lang="en-US" sz="1200" b="1" dirty="0"/>
              <a:t>113</a:t>
            </a:r>
            <a:r>
              <a:rPr lang="en-US" sz="1200" dirty="0"/>
              <a:t>, D23111, doi:10.1029/2008JD010239.</a:t>
            </a:r>
          </a:p>
        </p:txBody>
      </p:sp>
    </p:spTree>
  </p:cSld>
  <p:clrMapOvr>
    <a:masterClrMapping/>
  </p:clrMapOvr>
  <p:transition/>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46183" name="Group 71"/>
          <p:cNvGraphicFramePr>
            <a:graphicFrameLocks noGrp="1"/>
          </p:cNvGraphicFramePr>
          <p:nvPr/>
        </p:nvGraphicFramePr>
        <p:xfrm>
          <a:off x="168275" y="174625"/>
          <a:ext cx="8975725" cy="6448100"/>
        </p:xfrm>
        <a:graphic>
          <a:graphicData uri="http://schemas.openxmlformats.org/drawingml/2006/table">
            <a:tbl>
              <a:tblPr/>
              <a:tblGrid>
                <a:gridCol w="3771900"/>
                <a:gridCol w="5203825"/>
              </a:tblGrid>
              <a:tr h="304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a:t>
                      </a:r>
                      <a:r>
                        <a:rPr kumimoji="0" lang="en-US" sz="1400" b="1" i="0" u="sng" strike="noStrike" cap="none" normalizeH="0" baseline="0" dirty="0" smtClean="0">
                          <a:ln>
                            <a:noFill/>
                          </a:ln>
                          <a:solidFill>
                            <a:schemeClr val="tx1"/>
                          </a:solidFill>
                          <a:effectLst/>
                          <a:latin typeface="Comic Sans MS" pitchFamily="66" charset="0"/>
                          <a:ea typeface="Calibri" pitchFamily="34" charset="0"/>
                        </a:rPr>
                        <a:t>Benefits</a:t>
                      </a:r>
                      <a:endParaRPr kumimoji="0" lang="en-US" sz="1400" b="0" i="0" u="sng" strike="noStrike" cap="none" normalizeH="0" baseline="0" dirty="0" smtClean="0">
                        <a:ln>
                          <a:noFill/>
                        </a:ln>
                        <a:solidFill>
                          <a:schemeClr val="tx1"/>
                        </a:solidFill>
                        <a:effectLst/>
                        <a:latin typeface="Comic Sans MS" pitchFamily="66" charset="0"/>
                        <a:ea typeface="Calibri" pitchFamily="34" charset="0"/>
                      </a:endParaRPr>
                    </a:p>
                  </a:txBody>
                  <a:tcPr marT="45718" marB="45718"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omic Sans MS" pitchFamily="66" charset="0"/>
                          <a:ea typeface="Calibri" pitchFamily="34" charset="0"/>
                        </a:rPr>
                        <a:t>                                        </a:t>
                      </a:r>
                      <a:r>
                        <a:rPr kumimoji="0" lang="en-US" sz="1400" b="1" i="0" u="sng" strike="noStrike" cap="none" normalizeH="0" baseline="0" smtClean="0">
                          <a:ln>
                            <a:noFill/>
                          </a:ln>
                          <a:solidFill>
                            <a:schemeClr val="tx1"/>
                          </a:solidFill>
                          <a:effectLst/>
                          <a:latin typeface="Comic Sans MS" pitchFamily="66" charset="0"/>
                          <a:ea typeface="Calibri" pitchFamily="34" charset="0"/>
                        </a:rPr>
                        <a:t>Risks</a:t>
                      </a:r>
                      <a:endParaRPr kumimoji="0" lang="en-US" sz="1400" b="0" i="0" u="sng" strike="noStrike" cap="none" normalizeH="0" baseline="0" smtClean="0">
                        <a:ln>
                          <a:noFill/>
                        </a:ln>
                        <a:solidFill>
                          <a:schemeClr val="tx1"/>
                        </a:solidFill>
                        <a:effectLst/>
                        <a:latin typeface="Comic Sans MS" pitchFamily="66" charset="0"/>
                        <a:ea typeface="Calibri" pitchFamily="34" charset="0"/>
                      </a:endParaRPr>
                    </a:p>
                  </a:txBody>
                  <a:tcPr marT="45718" marB="45718" horzOverflow="overflow">
                    <a:lnL>
                      <a:noFill/>
                    </a:lnL>
                    <a:lnR>
                      <a:noFill/>
                    </a:lnR>
                    <a:lnT>
                      <a:noFill/>
                    </a:lnT>
                    <a:lnB>
                      <a:noFill/>
                    </a:lnB>
                    <a:lnTlToBr>
                      <a:noFill/>
                    </a:lnTlToBr>
                    <a:lnBlToTr>
                      <a:noFill/>
                    </a:lnBlToTr>
                    <a:noFill/>
                  </a:tcPr>
                </a:tc>
              </a:tr>
              <a:tr h="228388">
                <a:tc rowSpan="6">
                  <a:txBody>
                    <a:bodyPr/>
                    <a:lstStyle/>
                    <a:p>
                      <a:pPr marL="347663" marR="0" lvl="0" indent="-347663"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a:t>
                      </a:r>
                      <a:r>
                        <a:rPr kumimoji="0" lang="en-US" sz="1400" b="1" i="0" u="none" strike="noStrike" kern="1200" cap="none" normalizeH="0" baseline="0" dirty="0" smtClean="0">
                          <a:ln>
                            <a:noFill/>
                          </a:ln>
                          <a:solidFill>
                            <a:schemeClr val="tx1"/>
                          </a:solidFill>
                          <a:effectLst/>
                          <a:latin typeface="Comic Sans MS" pitchFamily="66" charset="0"/>
                          <a:ea typeface="Calibri" pitchFamily="34" charset="0"/>
                          <a:cs typeface="+mn-cs"/>
                        </a:rPr>
                        <a:t> Reduce surface air temperatures, which could reduce or reverse negative impacts of global warming, including floods, droughts, stronger storms, sea ice melting, land-based ice sheet melting, and sea level rise</a:t>
                      </a: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1.  Drought in Africa and Asia</a:t>
                      </a:r>
                    </a:p>
                  </a:txBody>
                  <a:tcPr marT="0" marB="0" horzOverflow="overflow">
                    <a:lnL>
                      <a:noFill/>
                    </a:lnL>
                    <a:lnR>
                      <a:noFill/>
                    </a:lnR>
                    <a:lnT>
                      <a:noFill/>
                    </a:lnT>
                    <a:lnB>
                      <a:noFill/>
                    </a:lnB>
                    <a:lnTlToBr>
                      <a:noFill/>
                    </a:lnTlToBr>
                    <a:lnBlToTr>
                      <a:noFill/>
                    </a:lnBlToTr>
                    <a:noFill/>
                  </a:tcPr>
                </a:tc>
              </a:tr>
              <a:tr h="228388">
                <a:tc vMerge="1">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Comic Sans MS" pitchFamily="66" charset="0"/>
                        <a:ea typeface="Calibri" pitchFamily="34" charset="0"/>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2.  Perturb ecology with more diffuse radiation</a:t>
                      </a:r>
                    </a:p>
                  </a:txBody>
                  <a:tcPr marT="0" marB="0" horzOverflow="overflow">
                    <a:lnL>
                      <a:noFill/>
                    </a:lnL>
                    <a:lnR>
                      <a:noFill/>
                    </a:lnR>
                    <a:lnT>
                      <a:noFill/>
                    </a:lnT>
                    <a:lnB>
                      <a:noFill/>
                    </a:lnB>
                    <a:lnTlToBr>
                      <a:noFill/>
                    </a:lnTlToBr>
                    <a:lnBlToTr>
                      <a:noFill/>
                    </a:lnBlToTr>
                    <a:noFill/>
                  </a:tcPr>
                </a:tc>
              </a:tr>
              <a:tr h="228388">
                <a:tc vMerge="1">
                  <a:txBody>
                    <a:bodyPr/>
                    <a:lstStyle/>
                    <a:p>
                      <a:pPr marL="227013" marR="0" lvl="0" indent="-227013" algn="l" defTabSz="914400" rtl="0" eaLnBrk="1" fontAlgn="base" latinLnBrk="0" hangingPunct="1">
                        <a:lnSpc>
                          <a:spcPct val="100000"/>
                        </a:lnSpc>
                        <a:spcBef>
                          <a:spcPts val="50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Comic Sans MS" pitchFamily="66" charset="0"/>
                        <a:ea typeface="Calibri" pitchFamily="34" charset="0"/>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3.  Ozone depletion</a:t>
                      </a:r>
                    </a:p>
                  </a:txBody>
                  <a:tcPr marT="0" marB="0" horzOverflow="overflow">
                    <a:lnL>
                      <a:noFill/>
                    </a:lnL>
                    <a:lnR>
                      <a:noFill/>
                    </a:lnR>
                    <a:lnT>
                      <a:noFill/>
                    </a:lnT>
                    <a:lnB>
                      <a:noFill/>
                    </a:lnB>
                    <a:lnTlToBr>
                      <a:noFill/>
                    </a:lnTlToBr>
                    <a:lnBlToTr>
                      <a:noFill/>
                    </a:lnBlToTr>
                    <a:noFill/>
                  </a:tcPr>
                </a:tc>
              </a:tr>
              <a:tr h="228388">
                <a:tc vMerge="1">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Comic Sans MS" pitchFamily="66" charset="0"/>
                        <a:ea typeface="Calibri" pitchFamily="34" charset="0"/>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4.  Continued ocean acidification</a:t>
                      </a:r>
                    </a:p>
                  </a:txBody>
                  <a:tcPr marT="0" marB="0" horzOverflow="overflow">
                    <a:lnL>
                      <a:noFill/>
                    </a:lnL>
                    <a:lnR>
                      <a:noFill/>
                    </a:lnR>
                    <a:lnT>
                      <a:noFill/>
                    </a:lnT>
                    <a:lnB>
                      <a:noFill/>
                    </a:lnB>
                    <a:lnTlToBr>
                      <a:noFill/>
                    </a:lnTlToBr>
                    <a:lnBlToTr>
                      <a:noFill/>
                    </a:lnBlToTr>
                    <a:noFill/>
                  </a:tcPr>
                </a:tc>
              </a:tr>
              <a:tr h="228388">
                <a:tc vMerge="1">
                  <a:txBody>
                    <a:bodyPr/>
                    <a:lstStyle/>
                    <a:p>
                      <a:endParaRPr lang="en-US"/>
                    </a:p>
                  </a:txBody>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defRPr/>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5.  Impacts on tropospheric chemistry</a:t>
                      </a:r>
                    </a:p>
                  </a:txBody>
                  <a:tcPr marT="0" marB="0" horzOverflow="overflow">
                    <a:lnL>
                      <a:noFill/>
                    </a:lnL>
                    <a:lnR>
                      <a:noFill/>
                    </a:lnR>
                    <a:lnT>
                      <a:noFill/>
                    </a:lnT>
                    <a:lnB>
                      <a:noFill/>
                    </a:lnB>
                    <a:lnTlToBr>
                      <a:noFill/>
                    </a:lnTlToBr>
                    <a:lnBlToTr>
                      <a:noFill/>
                    </a:lnBlToTr>
                    <a:noFill/>
                  </a:tcPr>
                </a:tc>
              </a:tr>
              <a:tr h="228388">
                <a:tc vMerge="1">
                  <a:txBody>
                    <a:bodyPr/>
                    <a:lstStyle/>
                    <a:p>
                      <a:endParaRPr lang="en-US"/>
                    </a:p>
                  </a:txBody>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defRPr/>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6.  Whiter skies</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defRPr/>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2.  Increase plant productivity</a:t>
                      </a: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7.  Less solar electricity generation</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defRPr/>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3.  Increase terrestrial CO</a:t>
                      </a:r>
                      <a:r>
                        <a:rPr kumimoji="0" lang="en-US" sz="1400" b="1" i="0" u="none" strike="noStrike" cap="none" normalizeH="0" baseline="-30000" dirty="0" smtClean="0">
                          <a:ln>
                            <a:noFill/>
                          </a:ln>
                          <a:solidFill>
                            <a:schemeClr val="tx1"/>
                          </a:solidFill>
                          <a:effectLst/>
                          <a:latin typeface="Comic Sans MS" pitchFamily="66" charset="0"/>
                          <a:ea typeface="Calibri" pitchFamily="34" charset="0"/>
                        </a:rPr>
                        <a:t>2</a:t>
                      </a: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sink</a:t>
                      </a: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8.  Degrade passive solar heating</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defRPr/>
                      </a:pPr>
                      <a:r>
                        <a:rPr kumimoji="0" lang="en-US" sz="1400" b="1" i="0" u="none" strike="noStrike" cap="none" normalizeH="0" baseline="0" dirty="0" smtClean="0">
                          <a:ln>
                            <a:noFill/>
                          </a:ln>
                          <a:solidFill>
                            <a:schemeClr val="tx1"/>
                          </a:solidFill>
                          <a:effectLst/>
                          <a:latin typeface="Comic Sans MS" pitchFamily="66" charset="0"/>
                          <a:ea typeface="ＭＳ Ｐゴシック" pitchFamily="34" charset="-128"/>
                        </a:rPr>
                        <a:t>4.  Beautiful red and yellow sunsets</a:t>
                      </a: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9.  Rapid warming if stopped</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defRPr/>
                      </a:pPr>
                      <a:r>
                        <a:rPr kumimoji="0" lang="en-US" sz="1400" b="1" i="0" u="none" strike="noStrike" cap="none" normalizeH="0" baseline="0" dirty="0" smtClean="0">
                          <a:ln>
                            <a:noFill/>
                          </a:ln>
                          <a:solidFill>
                            <a:schemeClr val="tx1"/>
                          </a:solidFill>
                          <a:effectLst/>
                          <a:latin typeface="Comic Sans MS" pitchFamily="66" charset="0"/>
                          <a:ea typeface="ＭＳ Ｐゴシック" pitchFamily="34" charset="-128"/>
                        </a:rPr>
                        <a:t>5.  Unexpected benefits</a:t>
                      </a:r>
                      <a:endParaRPr kumimoji="0" lang="en-US" sz="1400" b="0" i="0" u="none" strike="noStrike" cap="none" normalizeH="0" baseline="0" dirty="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10.  Cannot stop effects quickly</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11.  Human error</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12.  Unexpected consequences</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13.  Commercial control</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14.  Military use of technology</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15.  </a:t>
                      </a:r>
                      <a:r>
                        <a:rPr kumimoji="0" lang="en-US" sz="1400" b="1" i="0" u="none" strike="noStrike" kern="1200" cap="none" normalizeH="0" baseline="0" dirty="0" smtClean="0">
                          <a:ln>
                            <a:noFill/>
                          </a:ln>
                          <a:solidFill>
                            <a:schemeClr val="tx1"/>
                          </a:solidFill>
                          <a:effectLst/>
                          <a:latin typeface="Comic Sans MS" pitchFamily="66" charset="0"/>
                          <a:ea typeface="Calibri" pitchFamily="34" charset="0"/>
                          <a:cs typeface="+mn-cs"/>
                        </a:rPr>
                        <a:t>Societal disruption, conflict between countries</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16.  Conflicts with current treaties</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17.  Whose hand on the thermostat?</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18.  Effects on airplanes flying in stratosphere </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2"/>
                          </a:solidFill>
                          <a:effectLst/>
                          <a:latin typeface="Comic Sans MS" pitchFamily="66" charset="0"/>
                          <a:ea typeface="ＭＳ Ｐゴシック" pitchFamily="34" charset="-128"/>
                        </a:rPr>
                        <a:t>19.  Effects on electrical properties of atmosphere</a:t>
                      </a:r>
                      <a:r>
                        <a:rPr kumimoji="0" lang="en-US" sz="1400" b="0" i="0" u="none" strike="noStrike" cap="none" normalizeH="0" baseline="0" dirty="0" smtClean="0">
                          <a:ln>
                            <a:noFill/>
                          </a:ln>
                          <a:solidFill>
                            <a:schemeClr val="tx2"/>
                          </a:solidFill>
                          <a:effectLst/>
                          <a:latin typeface="Comic Sans MS" pitchFamily="66" charset="0"/>
                          <a:ea typeface="ＭＳ Ｐゴシック" pitchFamily="34" charset="-128"/>
                        </a:rPr>
                        <a:t> </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20.  Environmental impact of implementation</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21.  Degrade terrestrial optical astronomy</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22.  Affect stargazing</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23.  Affect satellite remote sensing</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460375" marR="0" lvl="0" indent="-460375"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24.  More sunburn</a:t>
                      </a:r>
                    </a:p>
                  </a:txBody>
                  <a:tcPr marT="0" marB="0" horzOverflow="overflow">
                    <a:lnL>
                      <a:noFill/>
                    </a:lnL>
                    <a:lnR>
                      <a:noFill/>
                    </a:lnR>
                    <a:lnT>
                      <a:noFill/>
                    </a:lnT>
                    <a:lnB>
                      <a:noFill/>
                    </a:lnB>
                    <a:lnTlToBr>
                      <a:noFill/>
                    </a:lnTlToBr>
                    <a:lnBlToTr>
                      <a:noFill/>
                    </a:lnBlToTr>
                    <a:noFill/>
                  </a:tcPr>
                </a:tc>
              </a:tr>
              <a:tr h="42703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25.  Moral hazard – the prospect of it working would</a:t>
                      </a:r>
                    </a:p>
                    <a:p>
                      <a:pPr marL="0" marR="0" lvl="0" indent="0" algn="l" defTabSz="914400" rtl="0" eaLnBrk="1" fontAlgn="base" latinLnBrk="0" hangingPunct="1">
                        <a:lnSpc>
                          <a:spcPct val="100000"/>
                        </a:lnSpc>
                        <a:spcBef>
                          <a:spcPct val="0"/>
                        </a:spcBef>
                        <a:spcAft>
                          <a:spcPts val="50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reduce drive for mitigation</a:t>
                      </a:r>
                    </a:p>
                  </a:txBody>
                  <a:tcPr marT="0" marB="0" horzOverflow="overflow">
                    <a:lnL>
                      <a:noFill/>
                    </a:lnL>
                    <a:lnR>
                      <a:noFill/>
                    </a:lnR>
                    <a:lnT>
                      <a:noFill/>
                    </a:lnT>
                    <a:lnB>
                      <a:noFill/>
                    </a:lnB>
                    <a:lnTlToBr>
                      <a:noFill/>
                    </a:lnTlToBr>
                    <a:lnBlToTr>
                      <a:noFill/>
                    </a:lnBlToTr>
                    <a:solidFill>
                      <a:srgbClr val="99CCFF"/>
                    </a:solidFill>
                  </a:tcPr>
                </a:tc>
              </a:tr>
              <a:tr h="234950">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26.  Moral authority – do we have the right to do this?</a:t>
                      </a:r>
                    </a:p>
                  </a:txBody>
                  <a:tcPr marT="0" marB="0" horzOverflow="overflow">
                    <a:lnL>
                      <a:noFill/>
                    </a:lnL>
                    <a:lnR>
                      <a:noFill/>
                    </a:lnR>
                    <a:lnT>
                      <a:noFill/>
                    </a:lnT>
                    <a:lnB>
                      <a:noFill/>
                    </a:lnB>
                    <a:lnTlToBr>
                      <a:noFill/>
                    </a:lnTlToBr>
                    <a:lnBlToTr>
                      <a:noFill/>
                    </a:lnBlToTr>
                    <a:solidFill>
                      <a:srgbClr val="99CCFF"/>
                    </a:solidFill>
                  </a:tcPr>
                </a:tc>
              </a:tr>
            </a:tbl>
          </a:graphicData>
        </a:graphic>
      </p:graphicFrame>
      <p:sp>
        <p:nvSpPr>
          <p:cNvPr id="908367" name="Text Box 79"/>
          <p:cNvSpPr txBox="1">
            <a:spLocks noChangeArrowheads="1"/>
          </p:cNvSpPr>
          <p:nvPr/>
        </p:nvSpPr>
        <p:spPr bwMode="auto">
          <a:xfrm>
            <a:off x="333375" y="2867025"/>
            <a:ext cx="3222625" cy="830263"/>
          </a:xfrm>
          <a:prstGeom prst="rect">
            <a:avLst/>
          </a:prstGeom>
          <a:noFill/>
          <a:ln w="38100">
            <a:solidFill>
              <a:schemeClr val="tx1"/>
            </a:solidFill>
            <a:miter lim="800000"/>
            <a:headEnd/>
            <a:tailEnd type="none" w="lg" len="lg"/>
          </a:ln>
        </p:spPr>
        <p:txBody>
          <a:bodyPr>
            <a:spAutoFit/>
          </a:bodyPr>
          <a:lstStyle/>
          <a:p>
            <a:pPr algn="ctr">
              <a:spcBef>
                <a:spcPct val="50000"/>
              </a:spcBef>
            </a:pPr>
            <a:r>
              <a:rPr lang="en-US" sz="1600" b="1" dirty="0">
                <a:solidFill>
                  <a:srgbClr val="C00000"/>
                </a:solidFill>
              </a:rPr>
              <a:t>Each of these needs to be quantified so that society can make informed decisions.</a:t>
            </a:r>
          </a:p>
        </p:txBody>
      </p:sp>
      <p:sp>
        <p:nvSpPr>
          <p:cNvPr id="908368" name="Text Box 80"/>
          <p:cNvSpPr txBox="1">
            <a:spLocks noChangeArrowheads="1"/>
          </p:cNvSpPr>
          <p:nvPr/>
        </p:nvSpPr>
        <p:spPr bwMode="auto">
          <a:xfrm>
            <a:off x="1714500" y="-20638"/>
            <a:ext cx="5502275" cy="396876"/>
          </a:xfrm>
          <a:prstGeom prst="rect">
            <a:avLst/>
          </a:prstGeom>
          <a:noFill/>
          <a:ln w="38100">
            <a:noFill/>
            <a:miter lim="800000"/>
            <a:headEnd/>
            <a:tailEnd type="none" w="lg" len="lg"/>
          </a:ln>
          <a:effectLst/>
        </p:spPr>
        <p:txBody>
          <a:bodyPr>
            <a:spAutoFit/>
          </a:bodyPr>
          <a:lstStyle/>
          <a:p>
            <a:pPr algn="ctr">
              <a:spcBef>
                <a:spcPct val="50000"/>
              </a:spcBef>
              <a:defRPr/>
            </a:pPr>
            <a:r>
              <a:rPr lang="en-US" sz="2000" b="1" u="sng" dirty="0">
                <a:solidFill>
                  <a:schemeClr val="accent6"/>
                </a:solidFill>
                <a:ea typeface="+mn-ea"/>
              </a:rPr>
              <a:t>Stratospheric Geoengineering </a:t>
            </a:r>
          </a:p>
        </p:txBody>
      </p:sp>
      <p:sp>
        <p:nvSpPr>
          <p:cNvPr id="193590" name="Text Box 82"/>
          <p:cNvSpPr txBox="1">
            <a:spLocks noChangeArrowheads="1"/>
          </p:cNvSpPr>
          <p:nvPr/>
        </p:nvSpPr>
        <p:spPr bwMode="auto">
          <a:xfrm>
            <a:off x="120650" y="3851275"/>
            <a:ext cx="3713163" cy="860425"/>
          </a:xfrm>
          <a:prstGeom prst="rect">
            <a:avLst/>
          </a:prstGeom>
          <a:solidFill>
            <a:schemeClr val="bg1"/>
          </a:solidFill>
          <a:ln w="38100">
            <a:solidFill>
              <a:schemeClr val="tx1"/>
            </a:solidFill>
            <a:miter lim="800000"/>
            <a:headEnd/>
            <a:tailEnd type="none" w="lg" len="lg"/>
          </a:ln>
        </p:spPr>
        <p:txBody>
          <a:bodyPr>
            <a:spAutoFit/>
          </a:bodyPr>
          <a:lstStyle/>
          <a:p>
            <a:pPr>
              <a:spcBef>
                <a:spcPct val="50000"/>
              </a:spcBef>
            </a:pPr>
            <a:r>
              <a:rPr lang="en-US" sz="1200"/>
              <a:t>Robock, Alan, 2008:  20 reasons why geoengineering may be a bad idea.  </a:t>
            </a:r>
            <a:r>
              <a:rPr lang="en-US" sz="1200" i="1"/>
              <a:t>Bull. Atomic Scientists</a:t>
            </a:r>
            <a:r>
              <a:rPr lang="en-US" sz="1200"/>
              <a:t>, </a:t>
            </a:r>
            <a:r>
              <a:rPr lang="en-US" sz="1200" b="1"/>
              <a:t>64</a:t>
            </a:r>
            <a:r>
              <a:rPr lang="en-US" sz="1200"/>
              <a:t>, No. 2, 14-18, 59, doi:10.2968/064002006. </a:t>
            </a:r>
          </a:p>
        </p:txBody>
      </p:sp>
      <p:sp>
        <p:nvSpPr>
          <p:cNvPr id="193591" name="Text Box 83"/>
          <p:cNvSpPr txBox="1">
            <a:spLocks noChangeArrowheads="1"/>
          </p:cNvSpPr>
          <p:nvPr/>
        </p:nvSpPr>
        <p:spPr bwMode="auto">
          <a:xfrm>
            <a:off x="127000" y="4821238"/>
            <a:ext cx="3713163" cy="1042987"/>
          </a:xfrm>
          <a:prstGeom prst="rect">
            <a:avLst/>
          </a:prstGeom>
          <a:solidFill>
            <a:schemeClr val="bg1"/>
          </a:solidFill>
          <a:ln w="38100">
            <a:solidFill>
              <a:schemeClr val="tx1"/>
            </a:solidFill>
            <a:miter lim="800000"/>
            <a:headEnd/>
            <a:tailEnd type="none" w="lg" len="lg"/>
          </a:ln>
        </p:spPr>
        <p:txBody>
          <a:bodyPr>
            <a:spAutoFit/>
          </a:bodyPr>
          <a:lstStyle/>
          <a:p>
            <a:pPr>
              <a:spcBef>
                <a:spcPct val="50000"/>
              </a:spcBef>
            </a:pPr>
            <a:r>
              <a:rPr lang="en-US" sz="1200"/>
              <a:t>Robock, Alan, Allison B. Marquardt, Ben Kravitz, and Georgiy Stenchikov, 2009:  The benefits, risks, and costs of stratospheric geoengineering. </a:t>
            </a:r>
            <a:r>
              <a:rPr lang="en-US" sz="1200" i="1"/>
              <a:t>Geophys. Res. Lett.</a:t>
            </a:r>
            <a:r>
              <a:rPr lang="en-US" sz="1200"/>
              <a:t>, </a:t>
            </a:r>
            <a:r>
              <a:rPr lang="en-US" sz="1200" b="1"/>
              <a:t>36</a:t>
            </a:r>
            <a:r>
              <a:rPr lang="en-US" sz="1200"/>
              <a:t>, L19703, doi:10.1029/2009GL039209. </a:t>
            </a:r>
          </a:p>
        </p:txBody>
      </p:sp>
      <p:sp>
        <p:nvSpPr>
          <p:cNvPr id="193592" name="Text Box 83"/>
          <p:cNvSpPr txBox="1">
            <a:spLocks noChangeArrowheads="1"/>
          </p:cNvSpPr>
          <p:nvPr/>
        </p:nvSpPr>
        <p:spPr bwMode="auto">
          <a:xfrm>
            <a:off x="133350" y="5989638"/>
            <a:ext cx="3713163" cy="830997"/>
          </a:xfrm>
          <a:prstGeom prst="rect">
            <a:avLst/>
          </a:prstGeom>
          <a:solidFill>
            <a:schemeClr val="bg1"/>
          </a:solidFill>
          <a:ln w="38100">
            <a:solidFill>
              <a:schemeClr val="tx1"/>
            </a:solidFill>
            <a:miter lim="800000"/>
            <a:headEnd/>
            <a:tailEnd type="none" w="lg" len="lg"/>
          </a:ln>
        </p:spPr>
        <p:txBody>
          <a:bodyPr>
            <a:spAutoFit/>
          </a:bodyPr>
          <a:lstStyle/>
          <a:p>
            <a:pPr>
              <a:spcBef>
                <a:spcPct val="50000"/>
              </a:spcBef>
            </a:pPr>
            <a:r>
              <a:rPr lang="en-US" sz="1200" dirty="0"/>
              <a:t>Robock, Alan, 2014: Stratospheric aerosol </a:t>
            </a:r>
            <a:r>
              <a:rPr lang="en-US" sz="1200" dirty="0" smtClean="0"/>
              <a:t>geoengineering. </a:t>
            </a:r>
            <a:r>
              <a:rPr lang="en-US" sz="1200" i="1" dirty="0" smtClean="0"/>
              <a:t>Issues </a:t>
            </a:r>
            <a:r>
              <a:rPr lang="en-US" sz="1200" i="1" dirty="0"/>
              <a:t>Env. Sci. Tech</a:t>
            </a:r>
            <a:r>
              <a:rPr lang="en-US" sz="1200" i="1" dirty="0" smtClean="0"/>
              <a:t>.</a:t>
            </a:r>
            <a:r>
              <a:rPr lang="en-US" sz="1200" dirty="0" smtClean="0"/>
              <a:t> (Special issue “Geoengineering of the Climate System”), </a:t>
            </a:r>
            <a:r>
              <a:rPr lang="en-US" sz="1200" b="1" dirty="0" smtClean="0"/>
              <a:t>38</a:t>
            </a:r>
            <a:r>
              <a:rPr lang="en-US" sz="1200" dirty="0" smtClean="0"/>
              <a:t>, 162-185.</a:t>
            </a:r>
            <a:endParaRPr lang="en-US" sz="1200"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83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8367" grpId="0" animBg="1"/>
    </p:bldLst>
  </p:timing>
</p:sld>
</file>

<file path=ppt/slides/slide2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46183" name="Group 71"/>
          <p:cNvGraphicFramePr>
            <a:graphicFrameLocks noGrp="1"/>
          </p:cNvGraphicFramePr>
          <p:nvPr/>
        </p:nvGraphicFramePr>
        <p:xfrm>
          <a:off x="168275" y="174625"/>
          <a:ext cx="8975725" cy="6448100"/>
        </p:xfrm>
        <a:graphic>
          <a:graphicData uri="http://schemas.openxmlformats.org/drawingml/2006/table">
            <a:tbl>
              <a:tblPr/>
              <a:tblGrid>
                <a:gridCol w="3771900"/>
                <a:gridCol w="5203825"/>
              </a:tblGrid>
              <a:tr h="304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a:t>
                      </a:r>
                      <a:r>
                        <a:rPr kumimoji="0" lang="en-US" sz="1400" b="1" i="0" u="sng" strike="noStrike" cap="none" normalizeH="0" baseline="0" dirty="0" smtClean="0">
                          <a:ln>
                            <a:noFill/>
                          </a:ln>
                          <a:solidFill>
                            <a:schemeClr val="tx1"/>
                          </a:solidFill>
                          <a:effectLst/>
                          <a:latin typeface="Comic Sans MS" pitchFamily="66" charset="0"/>
                          <a:ea typeface="Calibri" pitchFamily="34" charset="0"/>
                        </a:rPr>
                        <a:t>Benefits</a:t>
                      </a:r>
                      <a:endParaRPr kumimoji="0" lang="en-US" sz="1400" b="0" i="0" u="sng" strike="noStrike" cap="none" normalizeH="0" baseline="0" dirty="0" smtClean="0">
                        <a:ln>
                          <a:noFill/>
                        </a:ln>
                        <a:solidFill>
                          <a:schemeClr val="tx1"/>
                        </a:solidFill>
                        <a:effectLst/>
                        <a:latin typeface="Comic Sans MS" pitchFamily="66" charset="0"/>
                        <a:ea typeface="Calibri" pitchFamily="34" charset="0"/>
                      </a:endParaRPr>
                    </a:p>
                  </a:txBody>
                  <a:tcPr marT="45718" marB="45718"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a:t>
                      </a:r>
                      <a:r>
                        <a:rPr kumimoji="0" lang="en-US" sz="1400" b="1" i="0" u="sng" strike="noStrike" cap="none" normalizeH="0" baseline="0" dirty="0" smtClean="0">
                          <a:ln>
                            <a:noFill/>
                          </a:ln>
                          <a:solidFill>
                            <a:schemeClr val="tx1"/>
                          </a:solidFill>
                          <a:effectLst/>
                          <a:latin typeface="Comic Sans MS" pitchFamily="66" charset="0"/>
                          <a:ea typeface="Calibri" pitchFamily="34" charset="0"/>
                        </a:rPr>
                        <a:t>Risks</a:t>
                      </a:r>
                      <a:endParaRPr kumimoji="0" lang="en-US" sz="1400" b="0" i="0" u="sng" strike="noStrike" cap="none" normalizeH="0" baseline="0" dirty="0" smtClean="0">
                        <a:ln>
                          <a:noFill/>
                        </a:ln>
                        <a:solidFill>
                          <a:schemeClr val="tx1"/>
                        </a:solidFill>
                        <a:effectLst/>
                        <a:latin typeface="Comic Sans MS" pitchFamily="66" charset="0"/>
                        <a:ea typeface="Calibri" pitchFamily="34" charset="0"/>
                      </a:endParaRPr>
                    </a:p>
                  </a:txBody>
                  <a:tcPr marT="45718" marB="45718" horzOverflow="overflow">
                    <a:lnL>
                      <a:noFill/>
                    </a:lnL>
                    <a:lnR>
                      <a:noFill/>
                    </a:lnR>
                    <a:lnT>
                      <a:noFill/>
                    </a:lnT>
                    <a:lnB>
                      <a:noFill/>
                    </a:lnB>
                    <a:lnTlToBr>
                      <a:noFill/>
                    </a:lnTlToBr>
                    <a:lnBlToTr>
                      <a:noFill/>
                    </a:lnBlToTr>
                    <a:noFill/>
                  </a:tcPr>
                </a:tc>
              </a:tr>
              <a:tr h="228388">
                <a:tc rowSpan="6">
                  <a:txBody>
                    <a:bodyPr/>
                    <a:lstStyle/>
                    <a:p>
                      <a:pPr marL="347663" marR="0" lvl="0" indent="-347663"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rgbClr val="C00000"/>
                          </a:solidFill>
                          <a:effectLst/>
                          <a:latin typeface="Comic Sans MS" pitchFamily="66" charset="0"/>
                          <a:ea typeface="Calibri" pitchFamily="34" charset="0"/>
                        </a:rPr>
                        <a:t>1.</a:t>
                      </a:r>
                      <a:r>
                        <a:rPr kumimoji="0" lang="en-US" sz="1400" b="1" i="0" u="none" strike="noStrike" kern="1200" cap="none" normalizeH="0" baseline="0" dirty="0" smtClean="0">
                          <a:ln>
                            <a:noFill/>
                          </a:ln>
                          <a:solidFill>
                            <a:srgbClr val="C00000"/>
                          </a:solidFill>
                          <a:effectLst/>
                          <a:latin typeface="Comic Sans MS" pitchFamily="66" charset="0"/>
                          <a:ea typeface="Calibri" pitchFamily="34" charset="0"/>
                          <a:cs typeface="+mn-cs"/>
                        </a:rPr>
                        <a:t> Reduce surface air temperatures</a:t>
                      </a:r>
                      <a:r>
                        <a:rPr kumimoji="0" lang="en-US" sz="1400" b="1" i="0" u="none" strike="noStrike" kern="1200" cap="none" normalizeH="0" baseline="0" dirty="0" smtClean="0">
                          <a:ln>
                            <a:noFill/>
                          </a:ln>
                          <a:solidFill>
                            <a:schemeClr val="tx1"/>
                          </a:solidFill>
                          <a:effectLst/>
                          <a:latin typeface="Comic Sans MS" pitchFamily="66" charset="0"/>
                          <a:ea typeface="Calibri" pitchFamily="34" charset="0"/>
                          <a:cs typeface="+mn-cs"/>
                        </a:rPr>
                        <a:t>,</a:t>
                      </a:r>
                      <a:r>
                        <a:rPr kumimoji="0" lang="en-US" sz="1400" b="1" i="0" u="none" strike="noStrike" kern="1200" cap="none" normalizeH="0" baseline="0" dirty="0" smtClean="0">
                          <a:ln>
                            <a:noFill/>
                          </a:ln>
                          <a:solidFill>
                            <a:srgbClr val="C00000"/>
                          </a:solidFill>
                          <a:effectLst/>
                          <a:latin typeface="Comic Sans MS" pitchFamily="66" charset="0"/>
                          <a:ea typeface="Calibri" pitchFamily="34" charset="0"/>
                          <a:cs typeface="+mn-cs"/>
                        </a:rPr>
                        <a:t> which could reduce or reverse negative impacts of global warming, including floods, droughts, stronger storms, sea ice melting, land-based ice sheet melting, and sea level rise</a:t>
                      </a: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a:t>
                      </a:r>
                      <a:r>
                        <a:rPr kumimoji="0" lang="en-US" sz="1400" b="1" i="0" u="none" strike="noStrike" cap="none" normalizeH="0" baseline="0" dirty="0" smtClean="0">
                          <a:ln>
                            <a:noFill/>
                          </a:ln>
                          <a:solidFill>
                            <a:srgbClr val="C00000"/>
                          </a:solidFill>
                          <a:effectLst/>
                          <a:latin typeface="Comic Sans MS" pitchFamily="66" charset="0"/>
                          <a:ea typeface="Calibri" pitchFamily="34" charset="0"/>
                        </a:rPr>
                        <a:t>1.  Drought in Africa and Asia</a:t>
                      </a:r>
                    </a:p>
                  </a:txBody>
                  <a:tcPr marT="0" marB="0" horzOverflow="overflow">
                    <a:lnL>
                      <a:noFill/>
                    </a:lnL>
                    <a:lnR>
                      <a:noFill/>
                    </a:lnR>
                    <a:lnT>
                      <a:noFill/>
                    </a:lnT>
                    <a:lnB>
                      <a:noFill/>
                    </a:lnB>
                    <a:lnTlToBr>
                      <a:noFill/>
                    </a:lnTlToBr>
                    <a:lnBlToTr>
                      <a:noFill/>
                    </a:lnBlToTr>
                    <a:noFill/>
                  </a:tcPr>
                </a:tc>
              </a:tr>
              <a:tr h="228388">
                <a:tc vMerge="1">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Comic Sans MS" pitchFamily="66" charset="0"/>
                        <a:ea typeface="Calibri" pitchFamily="34" charset="0"/>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2.  Perturb ecology with more diffuse radiation</a:t>
                      </a:r>
                    </a:p>
                  </a:txBody>
                  <a:tcPr marT="0" marB="0" horzOverflow="overflow">
                    <a:lnL>
                      <a:noFill/>
                    </a:lnL>
                    <a:lnR>
                      <a:noFill/>
                    </a:lnR>
                    <a:lnT>
                      <a:noFill/>
                    </a:lnT>
                    <a:lnB>
                      <a:noFill/>
                    </a:lnB>
                    <a:lnTlToBr>
                      <a:noFill/>
                    </a:lnTlToBr>
                    <a:lnBlToTr>
                      <a:noFill/>
                    </a:lnBlToTr>
                    <a:noFill/>
                  </a:tcPr>
                </a:tc>
              </a:tr>
              <a:tr h="228388">
                <a:tc vMerge="1">
                  <a:txBody>
                    <a:bodyPr/>
                    <a:lstStyle/>
                    <a:p>
                      <a:pPr marL="227013" marR="0" lvl="0" indent="-227013" algn="l" defTabSz="914400" rtl="0" eaLnBrk="1" fontAlgn="base" latinLnBrk="0" hangingPunct="1">
                        <a:lnSpc>
                          <a:spcPct val="100000"/>
                        </a:lnSpc>
                        <a:spcBef>
                          <a:spcPts val="50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Comic Sans MS" pitchFamily="66" charset="0"/>
                        <a:ea typeface="Calibri" pitchFamily="34" charset="0"/>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a:t>
                      </a:r>
                      <a:r>
                        <a:rPr kumimoji="0" lang="en-US" sz="1400" b="1" i="0" u="none" strike="noStrike" cap="none" normalizeH="0" baseline="0" dirty="0" smtClean="0">
                          <a:ln>
                            <a:noFill/>
                          </a:ln>
                          <a:solidFill>
                            <a:srgbClr val="C00000"/>
                          </a:solidFill>
                          <a:effectLst/>
                          <a:latin typeface="Comic Sans MS" pitchFamily="66" charset="0"/>
                          <a:ea typeface="Calibri" pitchFamily="34" charset="0"/>
                        </a:rPr>
                        <a:t>3.  Ozone depletion</a:t>
                      </a:r>
                    </a:p>
                  </a:txBody>
                  <a:tcPr marT="0" marB="0" horzOverflow="overflow">
                    <a:lnL>
                      <a:noFill/>
                    </a:lnL>
                    <a:lnR>
                      <a:noFill/>
                    </a:lnR>
                    <a:lnT>
                      <a:noFill/>
                    </a:lnT>
                    <a:lnB>
                      <a:noFill/>
                    </a:lnB>
                    <a:lnTlToBr>
                      <a:noFill/>
                    </a:lnTlToBr>
                    <a:lnBlToTr>
                      <a:noFill/>
                    </a:lnBlToTr>
                    <a:noFill/>
                  </a:tcPr>
                </a:tc>
              </a:tr>
              <a:tr h="228388">
                <a:tc vMerge="1">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Comic Sans MS" pitchFamily="66" charset="0"/>
                        <a:ea typeface="Calibri" pitchFamily="34" charset="0"/>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4.  Continued ocean acidification</a:t>
                      </a:r>
                    </a:p>
                  </a:txBody>
                  <a:tcPr marT="0" marB="0" horzOverflow="overflow">
                    <a:lnL>
                      <a:noFill/>
                    </a:lnL>
                    <a:lnR>
                      <a:noFill/>
                    </a:lnR>
                    <a:lnT>
                      <a:noFill/>
                    </a:lnT>
                    <a:lnB>
                      <a:noFill/>
                    </a:lnB>
                    <a:lnTlToBr>
                      <a:noFill/>
                    </a:lnTlToBr>
                    <a:lnBlToTr>
                      <a:noFill/>
                    </a:lnBlToTr>
                    <a:noFill/>
                  </a:tcPr>
                </a:tc>
              </a:tr>
              <a:tr h="228388">
                <a:tc vMerge="1">
                  <a:txBody>
                    <a:bodyPr/>
                    <a:lstStyle/>
                    <a:p>
                      <a:endParaRPr lang="en-US"/>
                    </a:p>
                  </a:txBody>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defRPr/>
                      </a:pPr>
                      <a:r>
                        <a:rPr kumimoji="0" lang="en-US" sz="1400" b="1" i="0" u="none" strike="noStrike" cap="none" normalizeH="0" baseline="0" dirty="0" smtClean="0">
                          <a:ln>
                            <a:noFill/>
                          </a:ln>
                          <a:solidFill>
                            <a:srgbClr val="C00000"/>
                          </a:solidFill>
                          <a:effectLst/>
                          <a:latin typeface="Comic Sans MS" pitchFamily="66" charset="0"/>
                          <a:ea typeface="Calibri" pitchFamily="34" charset="0"/>
                        </a:rPr>
                        <a:t> 5.  Impacts on tropospheric chemistry</a:t>
                      </a:r>
                    </a:p>
                  </a:txBody>
                  <a:tcPr marT="0" marB="0" horzOverflow="overflow">
                    <a:lnL>
                      <a:noFill/>
                    </a:lnL>
                    <a:lnR>
                      <a:noFill/>
                    </a:lnR>
                    <a:lnT>
                      <a:noFill/>
                    </a:lnT>
                    <a:lnB>
                      <a:noFill/>
                    </a:lnB>
                    <a:lnTlToBr>
                      <a:noFill/>
                    </a:lnTlToBr>
                    <a:lnBlToTr>
                      <a:noFill/>
                    </a:lnBlToTr>
                    <a:noFill/>
                  </a:tcPr>
                </a:tc>
              </a:tr>
              <a:tr h="228388">
                <a:tc vMerge="1">
                  <a:txBody>
                    <a:bodyPr/>
                    <a:lstStyle/>
                    <a:p>
                      <a:endParaRPr lang="en-US"/>
                    </a:p>
                  </a:txBody>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defRPr/>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6.  Whiter skies</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defRPr/>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2.  Increase plant productivity</a:t>
                      </a: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7.  Less solar electricity generation</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defRPr/>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3.  Increase terrestrial CO</a:t>
                      </a:r>
                      <a:r>
                        <a:rPr kumimoji="0" lang="en-US" sz="1400" b="1" i="0" u="none" strike="noStrike" cap="none" normalizeH="0" baseline="-30000" dirty="0" smtClean="0">
                          <a:ln>
                            <a:noFill/>
                          </a:ln>
                          <a:solidFill>
                            <a:schemeClr val="tx1"/>
                          </a:solidFill>
                          <a:effectLst/>
                          <a:latin typeface="Comic Sans MS" pitchFamily="66" charset="0"/>
                          <a:ea typeface="Calibri" pitchFamily="34" charset="0"/>
                        </a:rPr>
                        <a:t>2</a:t>
                      </a: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sink</a:t>
                      </a: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8.  Degrade passive solar heating</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defRPr/>
                      </a:pPr>
                      <a:r>
                        <a:rPr kumimoji="0" lang="en-US" sz="1400" b="1" i="0" u="none" strike="noStrike" cap="none" normalizeH="0" baseline="0" dirty="0" smtClean="0">
                          <a:ln>
                            <a:noFill/>
                          </a:ln>
                          <a:solidFill>
                            <a:schemeClr val="tx1"/>
                          </a:solidFill>
                          <a:effectLst/>
                          <a:latin typeface="Comic Sans MS" pitchFamily="66" charset="0"/>
                          <a:ea typeface="ＭＳ Ｐゴシック" pitchFamily="34" charset="-128"/>
                        </a:rPr>
                        <a:t>4.  Beautiful red and yellow sunsets</a:t>
                      </a: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a:t>
                      </a:r>
                      <a:r>
                        <a:rPr kumimoji="0" lang="en-US" sz="1400" b="1" i="0" u="none" strike="noStrike" cap="none" normalizeH="0" baseline="0" dirty="0" smtClean="0">
                          <a:ln>
                            <a:noFill/>
                          </a:ln>
                          <a:solidFill>
                            <a:srgbClr val="C00000"/>
                          </a:solidFill>
                          <a:effectLst/>
                          <a:latin typeface="Comic Sans MS" pitchFamily="66" charset="0"/>
                          <a:ea typeface="Calibri" pitchFamily="34" charset="0"/>
                        </a:rPr>
                        <a:t>9.  Rapid warming if stopped</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defRPr/>
                      </a:pPr>
                      <a:r>
                        <a:rPr kumimoji="0" lang="en-US" sz="1400" b="1" i="0" u="none" strike="noStrike" cap="none" normalizeH="0" baseline="0" dirty="0" smtClean="0">
                          <a:ln>
                            <a:noFill/>
                          </a:ln>
                          <a:solidFill>
                            <a:schemeClr val="tx1"/>
                          </a:solidFill>
                          <a:effectLst/>
                          <a:latin typeface="Comic Sans MS" pitchFamily="66" charset="0"/>
                          <a:ea typeface="ＭＳ Ｐゴシック" pitchFamily="34" charset="-128"/>
                        </a:rPr>
                        <a:t>5.  Unexpected benefits</a:t>
                      </a:r>
                      <a:endParaRPr kumimoji="0" lang="en-US" sz="1400" b="0" i="0" u="none" strike="noStrike" cap="none" normalizeH="0" baseline="0" dirty="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10.  Cannot stop effects quickly</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11.  Human error</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12.  Unexpected consequences</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13.  Commercial control</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14.  Military use of technology</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15.  </a:t>
                      </a:r>
                      <a:r>
                        <a:rPr kumimoji="0" lang="en-US" sz="1400" b="1" i="0" u="none" strike="noStrike" kern="1200" cap="none" normalizeH="0" baseline="0" dirty="0" smtClean="0">
                          <a:ln>
                            <a:noFill/>
                          </a:ln>
                          <a:solidFill>
                            <a:schemeClr val="tx1"/>
                          </a:solidFill>
                          <a:effectLst/>
                          <a:latin typeface="Comic Sans MS" pitchFamily="66" charset="0"/>
                          <a:ea typeface="Calibri" pitchFamily="34" charset="0"/>
                          <a:cs typeface="+mn-cs"/>
                        </a:rPr>
                        <a:t>Societal disruption, conflict between countries</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16.  Conflicts with current treaties</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17.  Whose hand on the thermostat?</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18.  Effects on airplanes flying in stratosphere </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2"/>
                          </a:solidFill>
                          <a:effectLst/>
                          <a:latin typeface="Comic Sans MS" pitchFamily="66" charset="0"/>
                          <a:ea typeface="ＭＳ Ｐゴシック" pitchFamily="34" charset="-128"/>
                        </a:rPr>
                        <a:t>19.  Effects on electrical properties of atmosphere</a:t>
                      </a:r>
                      <a:r>
                        <a:rPr kumimoji="0" lang="en-US" sz="1400" b="0" i="0" u="none" strike="noStrike" cap="none" normalizeH="0" baseline="0" dirty="0" smtClean="0">
                          <a:ln>
                            <a:noFill/>
                          </a:ln>
                          <a:solidFill>
                            <a:schemeClr val="tx2"/>
                          </a:solidFill>
                          <a:effectLst/>
                          <a:latin typeface="Comic Sans MS" pitchFamily="66" charset="0"/>
                          <a:ea typeface="ＭＳ Ｐゴシック" pitchFamily="34" charset="-128"/>
                        </a:rPr>
                        <a:t> </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20.  Environmental impact of implementation</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21.  Degrade terrestrial optical astronomy</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22.  Affect stargazing</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23.  Affect satellite remote sensing</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460375" marR="0" lvl="0" indent="-460375"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24.  More sunburn</a:t>
                      </a:r>
                    </a:p>
                  </a:txBody>
                  <a:tcPr marT="0" marB="0" horzOverflow="overflow">
                    <a:lnL>
                      <a:noFill/>
                    </a:lnL>
                    <a:lnR>
                      <a:noFill/>
                    </a:lnR>
                    <a:lnT>
                      <a:noFill/>
                    </a:lnT>
                    <a:lnB>
                      <a:noFill/>
                    </a:lnB>
                    <a:lnTlToBr>
                      <a:noFill/>
                    </a:lnTlToBr>
                    <a:lnBlToTr>
                      <a:noFill/>
                    </a:lnBlToTr>
                    <a:noFill/>
                  </a:tcPr>
                </a:tc>
              </a:tr>
              <a:tr h="42703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25.  Moral hazard – the prospect of it working would</a:t>
                      </a:r>
                    </a:p>
                    <a:p>
                      <a:pPr marL="0" marR="0" lvl="0" indent="0" algn="l" defTabSz="914400" rtl="0" eaLnBrk="1" fontAlgn="base" latinLnBrk="0" hangingPunct="1">
                        <a:lnSpc>
                          <a:spcPct val="100000"/>
                        </a:lnSpc>
                        <a:spcBef>
                          <a:spcPct val="0"/>
                        </a:spcBef>
                        <a:spcAft>
                          <a:spcPts val="50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reduce drive for mitigation</a:t>
                      </a:r>
                    </a:p>
                  </a:txBody>
                  <a:tcPr marT="0" marB="0" horzOverflow="overflow">
                    <a:lnL>
                      <a:noFill/>
                    </a:lnL>
                    <a:lnR>
                      <a:noFill/>
                    </a:lnR>
                    <a:lnT>
                      <a:noFill/>
                    </a:lnT>
                    <a:lnB>
                      <a:noFill/>
                    </a:lnB>
                    <a:lnTlToBr>
                      <a:noFill/>
                    </a:lnTlToBr>
                    <a:lnBlToTr>
                      <a:noFill/>
                    </a:lnBlToTr>
                    <a:solidFill>
                      <a:srgbClr val="99CCFF"/>
                    </a:solidFill>
                  </a:tcPr>
                </a:tc>
              </a:tr>
              <a:tr h="234950">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26.  Moral authority – do we have the right to do this?</a:t>
                      </a:r>
                    </a:p>
                  </a:txBody>
                  <a:tcPr marT="0" marB="0" horzOverflow="overflow">
                    <a:lnL>
                      <a:noFill/>
                    </a:lnL>
                    <a:lnR>
                      <a:noFill/>
                    </a:lnR>
                    <a:lnT>
                      <a:noFill/>
                    </a:lnT>
                    <a:lnB>
                      <a:noFill/>
                    </a:lnB>
                    <a:lnTlToBr>
                      <a:noFill/>
                    </a:lnTlToBr>
                    <a:lnBlToTr>
                      <a:noFill/>
                    </a:lnBlToTr>
                    <a:solidFill>
                      <a:srgbClr val="99CCFF"/>
                    </a:solidFill>
                  </a:tcPr>
                </a:tc>
              </a:tr>
            </a:tbl>
          </a:graphicData>
        </a:graphic>
      </p:graphicFrame>
      <p:sp>
        <p:nvSpPr>
          <p:cNvPr id="908367" name="Text Box 79"/>
          <p:cNvSpPr txBox="1">
            <a:spLocks noChangeArrowheads="1"/>
          </p:cNvSpPr>
          <p:nvPr/>
        </p:nvSpPr>
        <p:spPr bwMode="auto">
          <a:xfrm>
            <a:off x="326118" y="2932340"/>
            <a:ext cx="3222625" cy="338554"/>
          </a:xfrm>
          <a:prstGeom prst="rect">
            <a:avLst/>
          </a:prstGeom>
          <a:noFill/>
          <a:ln w="38100">
            <a:solidFill>
              <a:schemeClr val="tx1"/>
            </a:solidFill>
            <a:miter lim="800000"/>
            <a:headEnd/>
            <a:tailEnd type="none" w="lg" len="lg"/>
          </a:ln>
        </p:spPr>
        <p:txBody>
          <a:bodyPr>
            <a:spAutoFit/>
          </a:bodyPr>
          <a:lstStyle/>
          <a:p>
            <a:pPr algn="ctr">
              <a:spcBef>
                <a:spcPct val="50000"/>
              </a:spcBef>
            </a:pPr>
            <a:r>
              <a:rPr lang="en-US" sz="1600" b="1" dirty="0" smtClean="0">
                <a:solidFill>
                  <a:srgbClr val="C00000"/>
                </a:solidFill>
              </a:rPr>
              <a:t>Being addressed by GeoMIP</a:t>
            </a:r>
          </a:p>
        </p:txBody>
      </p:sp>
      <p:sp>
        <p:nvSpPr>
          <p:cNvPr id="908368" name="Text Box 80"/>
          <p:cNvSpPr txBox="1">
            <a:spLocks noChangeArrowheads="1"/>
          </p:cNvSpPr>
          <p:nvPr/>
        </p:nvSpPr>
        <p:spPr bwMode="auto">
          <a:xfrm>
            <a:off x="1714500" y="-20638"/>
            <a:ext cx="5502275" cy="396876"/>
          </a:xfrm>
          <a:prstGeom prst="rect">
            <a:avLst/>
          </a:prstGeom>
          <a:noFill/>
          <a:ln w="38100">
            <a:noFill/>
            <a:miter lim="800000"/>
            <a:headEnd/>
            <a:tailEnd type="none" w="lg" len="lg"/>
          </a:ln>
          <a:effectLst/>
        </p:spPr>
        <p:txBody>
          <a:bodyPr>
            <a:spAutoFit/>
          </a:bodyPr>
          <a:lstStyle/>
          <a:p>
            <a:pPr algn="ctr">
              <a:spcBef>
                <a:spcPct val="50000"/>
              </a:spcBef>
              <a:defRPr/>
            </a:pPr>
            <a:r>
              <a:rPr lang="en-US" sz="2000" b="1" u="sng" dirty="0">
                <a:solidFill>
                  <a:schemeClr val="accent6"/>
                </a:solidFill>
                <a:ea typeface="+mn-ea"/>
              </a:rPr>
              <a:t>Stratospheric Geoengineering </a:t>
            </a:r>
          </a:p>
        </p:txBody>
      </p:sp>
      <p:sp>
        <p:nvSpPr>
          <p:cNvPr id="193590" name="Text Box 82"/>
          <p:cNvSpPr txBox="1">
            <a:spLocks noChangeArrowheads="1"/>
          </p:cNvSpPr>
          <p:nvPr/>
        </p:nvSpPr>
        <p:spPr bwMode="auto">
          <a:xfrm>
            <a:off x="120650" y="3851275"/>
            <a:ext cx="3713163" cy="860425"/>
          </a:xfrm>
          <a:prstGeom prst="rect">
            <a:avLst/>
          </a:prstGeom>
          <a:solidFill>
            <a:schemeClr val="bg1"/>
          </a:solidFill>
          <a:ln w="38100">
            <a:solidFill>
              <a:schemeClr val="tx1"/>
            </a:solidFill>
            <a:miter lim="800000"/>
            <a:headEnd/>
            <a:tailEnd type="none" w="lg" len="lg"/>
          </a:ln>
        </p:spPr>
        <p:txBody>
          <a:bodyPr>
            <a:spAutoFit/>
          </a:bodyPr>
          <a:lstStyle/>
          <a:p>
            <a:pPr>
              <a:spcBef>
                <a:spcPct val="50000"/>
              </a:spcBef>
            </a:pPr>
            <a:r>
              <a:rPr lang="en-US" sz="1200"/>
              <a:t>Robock, Alan, 2008:  20 reasons why geoengineering may be a bad idea.  </a:t>
            </a:r>
            <a:r>
              <a:rPr lang="en-US" sz="1200" i="1"/>
              <a:t>Bull. Atomic Scientists</a:t>
            </a:r>
            <a:r>
              <a:rPr lang="en-US" sz="1200"/>
              <a:t>, </a:t>
            </a:r>
            <a:r>
              <a:rPr lang="en-US" sz="1200" b="1"/>
              <a:t>64</a:t>
            </a:r>
            <a:r>
              <a:rPr lang="en-US" sz="1200"/>
              <a:t>, No. 2, 14-18, 59, doi:10.2968/064002006. </a:t>
            </a:r>
          </a:p>
        </p:txBody>
      </p:sp>
      <p:sp>
        <p:nvSpPr>
          <p:cNvPr id="193591" name="Text Box 83"/>
          <p:cNvSpPr txBox="1">
            <a:spLocks noChangeArrowheads="1"/>
          </p:cNvSpPr>
          <p:nvPr/>
        </p:nvSpPr>
        <p:spPr bwMode="auto">
          <a:xfrm>
            <a:off x="127000" y="4821238"/>
            <a:ext cx="3713163" cy="1042987"/>
          </a:xfrm>
          <a:prstGeom prst="rect">
            <a:avLst/>
          </a:prstGeom>
          <a:solidFill>
            <a:schemeClr val="bg1"/>
          </a:solidFill>
          <a:ln w="38100">
            <a:solidFill>
              <a:schemeClr val="tx1"/>
            </a:solidFill>
            <a:miter lim="800000"/>
            <a:headEnd/>
            <a:tailEnd type="none" w="lg" len="lg"/>
          </a:ln>
        </p:spPr>
        <p:txBody>
          <a:bodyPr>
            <a:spAutoFit/>
          </a:bodyPr>
          <a:lstStyle/>
          <a:p>
            <a:pPr>
              <a:spcBef>
                <a:spcPct val="50000"/>
              </a:spcBef>
            </a:pPr>
            <a:r>
              <a:rPr lang="en-US" sz="1200"/>
              <a:t>Robock, Alan, Allison B. Marquardt, Ben Kravitz, and Georgiy Stenchikov, 2009:  The benefits, risks, and costs of stratospheric geoengineering. </a:t>
            </a:r>
            <a:r>
              <a:rPr lang="en-US" sz="1200" i="1"/>
              <a:t>Geophys. Res. Lett.</a:t>
            </a:r>
            <a:r>
              <a:rPr lang="en-US" sz="1200"/>
              <a:t>, </a:t>
            </a:r>
            <a:r>
              <a:rPr lang="en-US" sz="1200" b="1"/>
              <a:t>36</a:t>
            </a:r>
            <a:r>
              <a:rPr lang="en-US" sz="1200"/>
              <a:t>, L19703, doi:10.1029/2009GL039209. </a:t>
            </a:r>
          </a:p>
        </p:txBody>
      </p:sp>
      <p:sp>
        <p:nvSpPr>
          <p:cNvPr id="193592" name="Text Box 83"/>
          <p:cNvSpPr txBox="1">
            <a:spLocks noChangeArrowheads="1"/>
          </p:cNvSpPr>
          <p:nvPr/>
        </p:nvSpPr>
        <p:spPr bwMode="auto">
          <a:xfrm>
            <a:off x="133350" y="5989638"/>
            <a:ext cx="3713163" cy="830997"/>
          </a:xfrm>
          <a:prstGeom prst="rect">
            <a:avLst/>
          </a:prstGeom>
          <a:solidFill>
            <a:schemeClr val="bg1"/>
          </a:solidFill>
          <a:ln w="38100">
            <a:solidFill>
              <a:schemeClr val="tx1"/>
            </a:solidFill>
            <a:miter lim="800000"/>
            <a:headEnd/>
            <a:tailEnd type="none" w="lg" len="lg"/>
          </a:ln>
        </p:spPr>
        <p:txBody>
          <a:bodyPr>
            <a:spAutoFit/>
          </a:bodyPr>
          <a:lstStyle/>
          <a:p>
            <a:pPr>
              <a:spcBef>
                <a:spcPct val="50000"/>
              </a:spcBef>
            </a:pPr>
            <a:r>
              <a:rPr lang="en-US" sz="1200" dirty="0"/>
              <a:t>Robock, Alan, 2014: Stratospheric aerosol </a:t>
            </a:r>
            <a:r>
              <a:rPr lang="en-US" sz="1200" dirty="0" smtClean="0"/>
              <a:t>geoengineering. </a:t>
            </a:r>
            <a:r>
              <a:rPr lang="en-US" sz="1200" i="1" dirty="0" smtClean="0"/>
              <a:t>Issues </a:t>
            </a:r>
            <a:r>
              <a:rPr lang="en-US" sz="1200" i="1" dirty="0"/>
              <a:t>Env. Sci. Tech</a:t>
            </a:r>
            <a:r>
              <a:rPr lang="en-US" sz="1200" i="1" dirty="0" smtClean="0"/>
              <a:t>.</a:t>
            </a:r>
            <a:r>
              <a:rPr lang="en-US" sz="1200" dirty="0" smtClean="0"/>
              <a:t> (Special issue “Geoengineering of the Climate System”), </a:t>
            </a:r>
            <a:r>
              <a:rPr lang="en-US" sz="1200" b="1" dirty="0" smtClean="0"/>
              <a:t>38</a:t>
            </a:r>
            <a:r>
              <a:rPr lang="en-US" sz="1200" dirty="0" smtClean="0"/>
              <a:t>, 162-185.</a:t>
            </a:r>
            <a:endParaRPr lang="en-US" sz="1200" dirty="0"/>
          </a:p>
        </p:txBody>
      </p:sp>
    </p:spTree>
  </p:cSld>
  <p:clrMapOvr>
    <a:masterClrMapping/>
  </p:clrMapOvr>
  <p:transition/>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6183" name="Group 71"/>
          <p:cNvGraphicFramePr>
            <a:graphicFrameLocks noGrp="1"/>
          </p:cNvGraphicFramePr>
          <p:nvPr/>
        </p:nvGraphicFramePr>
        <p:xfrm>
          <a:off x="168275" y="174625"/>
          <a:ext cx="8835048" cy="6448100"/>
        </p:xfrm>
        <a:graphic>
          <a:graphicData uri="http://schemas.openxmlformats.org/drawingml/2006/table">
            <a:tbl>
              <a:tblPr/>
              <a:tblGrid>
                <a:gridCol w="3771900"/>
                <a:gridCol w="5063148"/>
              </a:tblGrid>
              <a:tr h="304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a:t>
                      </a:r>
                      <a:r>
                        <a:rPr kumimoji="0" lang="en-US" sz="1400" b="1" i="0" u="sng" strike="noStrike" cap="none" normalizeH="0" baseline="0" dirty="0" smtClean="0">
                          <a:ln>
                            <a:noFill/>
                          </a:ln>
                          <a:solidFill>
                            <a:schemeClr val="tx1"/>
                          </a:solidFill>
                          <a:effectLst/>
                          <a:latin typeface="Comic Sans MS" pitchFamily="66" charset="0"/>
                          <a:ea typeface="Calibri" pitchFamily="34" charset="0"/>
                        </a:rPr>
                        <a:t>Benefits</a:t>
                      </a:r>
                      <a:endParaRPr kumimoji="0" lang="en-US" sz="1400" b="0" i="0" u="sng" strike="noStrike" cap="none" normalizeH="0" baseline="0" dirty="0" smtClean="0">
                        <a:ln>
                          <a:noFill/>
                        </a:ln>
                        <a:solidFill>
                          <a:schemeClr val="tx1"/>
                        </a:solidFill>
                        <a:effectLst/>
                        <a:latin typeface="Comic Sans MS" pitchFamily="66" charset="0"/>
                        <a:ea typeface="Calibri" pitchFamily="34" charset="0"/>
                      </a:endParaRPr>
                    </a:p>
                  </a:txBody>
                  <a:tcPr marT="45718" marB="45718"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a:t>
                      </a:r>
                      <a:r>
                        <a:rPr kumimoji="0" lang="en-US" sz="1400" b="1" i="0" u="sng" strike="noStrike" cap="none" normalizeH="0" baseline="0" dirty="0" smtClean="0">
                          <a:ln>
                            <a:noFill/>
                          </a:ln>
                          <a:solidFill>
                            <a:schemeClr val="tx1"/>
                          </a:solidFill>
                          <a:effectLst/>
                          <a:latin typeface="Comic Sans MS" pitchFamily="66" charset="0"/>
                          <a:ea typeface="Calibri" pitchFamily="34" charset="0"/>
                        </a:rPr>
                        <a:t>Risks</a:t>
                      </a:r>
                      <a:endParaRPr kumimoji="0" lang="en-US" sz="1400" b="0" i="0" u="sng" strike="noStrike" cap="none" normalizeH="0" baseline="0" dirty="0" smtClean="0">
                        <a:ln>
                          <a:noFill/>
                        </a:ln>
                        <a:solidFill>
                          <a:schemeClr val="tx1"/>
                        </a:solidFill>
                        <a:effectLst/>
                        <a:latin typeface="Comic Sans MS" pitchFamily="66" charset="0"/>
                        <a:ea typeface="Calibri" pitchFamily="34" charset="0"/>
                      </a:endParaRPr>
                    </a:p>
                  </a:txBody>
                  <a:tcPr marT="45718" marB="45718" horzOverflow="overflow">
                    <a:lnL>
                      <a:noFill/>
                    </a:lnL>
                    <a:lnR>
                      <a:noFill/>
                    </a:lnR>
                    <a:lnT>
                      <a:noFill/>
                    </a:lnT>
                    <a:lnB>
                      <a:noFill/>
                    </a:lnB>
                    <a:lnTlToBr>
                      <a:noFill/>
                    </a:lnTlToBr>
                    <a:lnBlToTr>
                      <a:noFill/>
                    </a:lnBlToTr>
                    <a:noFill/>
                  </a:tcPr>
                </a:tc>
              </a:tr>
              <a:tr h="228388">
                <a:tc rowSpan="6">
                  <a:txBody>
                    <a:bodyPr/>
                    <a:lstStyle/>
                    <a:p>
                      <a:pPr marL="347663" marR="0" lvl="0" indent="-347663"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accent6"/>
                          </a:solidFill>
                          <a:effectLst/>
                          <a:latin typeface="Comic Sans MS" pitchFamily="66" charset="0"/>
                          <a:ea typeface="Calibri" pitchFamily="34" charset="0"/>
                        </a:rPr>
                        <a:t>1.</a:t>
                      </a:r>
                      <a:r>
                        <a:rPr kumimoji="0" lang="en-US" sz="1400" b="1" i="0" u="none" strike="noStrike" kern="1200" cap="none" normalizeH="0" baseline="0" dirty="0" smtClean="0">
                          <a:ln>
                            <a:noFill/>
                          </a:ln>
                          <a:solidFill>
                            <a:schemeClr val="accent6"/>
                          </a:solidFill>
                          <a:effectLst/>
                          <a:latin typeface="Comic Sans MS" pitchFamily="66" charset="0"/>
                          <a:ea typeface="Calibri" pitchFamily="34" charset="0"/>
                          <a:cs typeface="+mn-cs"/>
                        </a:rPr>
                        <a:t> Reduce surface air temperatures, which could reduce or reverse negative impacts of global warming, including floods, droughts, stronger storms, sea ice melting, land-based ice sheet melting, and sea level rise</a:t>
                      </a:r>
                    </a:p>
                  </a:txBody>
                  <a:tcPr marT="0" marB="0" horzOverflow="overflow">
                    <a:lnL>
                      <a:noFill/>
                    </a:lnL>
                    <a:lnR>
                      <a:noFill/>
                    </a:lnR>
                    <a:lnT>
                      <a:noFill/>
                    </a:lnT>
                    <a:lnB>
                      <a:noFill/>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accent6"/>
                          </a:solidFill>
                          <a:effectLst/>
                          <a:latin typeface="Comic Sans MS" pitchFamily="66" charset="0"/>
                          <a:ea typeface="Calibri" pitchFamily="34" charset="0"/>
                        </a:rPr>
                        <a:t> 1.  Drought in Africa and Asia</a:t>
                      </a:r>
                    </a:p>
                  </a:txBody>
                  <a:tcPr marT="0" marB="0" horzOverflow="overflow">
                    <a:lnL>
                      <a:noFill/>
                    </a:lnL>
                    <a:lnR>
                      <a:noFill/>
                    </a:lnR>
                    <a:lnT>
                      <a:noFill/>
                    </a:lnT>
                    <a:lnB>
                      <a:noFill/>
                    </a:lnB>
                    <a:lnTlToBr>
                      <a:noFill/>
                    </a:lnTlToBr>
                    <a:lnBlToTr>
                      <a:noFill/>
                    </a:lnBlToTr>
                    <a:solidFill>
                      <a:srgbClr val="FFFF00"/>
                    </a:solidFill>
                  </a:tcPr>
                </a:tc>
              </a:tr>
              <a:tr h="228388">
                <a:tc vMerge="1">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Comic Sans MS" pitchFamily="66" charset="0"/>
                        <a:ea typeface="Calibri" pitchFamily="34" charset="0"/>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accent6"/>
                          </a:solidFill>
                          <a:effectLst/>
                          <a:latin typeface="Comic Sans MS" pitchFamily="66" charset="0"/>
                          <a:ea typeface="Calibri" pitchFamily="34" charset="0"/>
                        </a:rPr>
                        <a:t> 2.  Perturb ecology with more diffuse radiation</a:t>
                      </a:r>
                    </a:p>
                  </a:txBody>
                  <a:tcPr marT="0" marB="0" horzOverflow="overflow">
                    <a:lnL>
                      <a:noFill/>
                    </a:lnL>
                    <a:lnR>
                      <a:noFill/>
                    </a:lnR>
                    <a:lnT>
                      <a:noFill/>
                    </a:lnT>
                    <a:lnB>
                      <a:noFill/>
                    </a:lnB>
                    <a:lnTlToBr>
                      <a:noFill/>
                    </a:lnTlToBr>
                    <a:lnBlToTr>
                      <a:noFill/>
                    </a:lnBlToTr>
                    <a:solidFill>
                      <a:srgbClr val="FFFF00"/>
                    </a:solidFill>
                  </a:tcPr>
                </a:tc>
              </a:tr>
              <a:tr h="228388">
                <a:tc vMerge="1">
                  <a:txBody>
                    <a:bodyPr/>
                    <a:lstStyle/>
                    <a:p>
                      <a:pPr marL="227013" marR="0" lvl="0" indent="-227013" algn="l" defTabSz="914400" rtl="0" eaLnBrk="1" fontAlgn="base" latinLnBrk="0" hangingPunct="1">
                        <a:lnSpc>
                          <a:spcPct val="100000"/>
                        </a:lnSpc>
                        <a:spcBef>
                          <a:spcPts val="50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Comic Sans MS" pitchFamily="66" charset="0"/>
                        <a:ea typeface="Calibri" pitchFamily="34" charset="0"/>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accent6"/>
                          </a:solidFill>
                          <a:effectLst/>
                          <a:latin typeface="Comic Sans MS" pitchFamily="66" charset="0"/>
                          <a:ea typeface="Calibri" pitchFamily="34" charset="0"/>
                        </a:rPr>
                        <a:t> 3.  Ozone depletion</a:t>
                      </a:r>
                    </a:p>
                  </a:txBody>
                  <a:tcPr marT="0" marB="0" horzOverflow="overflow">
                    <a:lnL>
                      <a:noFill/>
                    </a:lnL>
                    <a:lnR>
                      <a:noFill/>
                    </a:lnR>
                    <a:lnT>
                      <a:noFill/>
                    </a:lnT>
                    <a:lnB>
                      <a:noFill/>
                    </a:lnB>
                    <a:lnTlToBr>
                      <a:noFill/>
                    </a:lnTlToBr>
                    <a:lnBlToTr>
                      <a:noFill/>
                    </a:lnBlToTr>
                    <a:solidFill>
                      <a:srgbClr val="FFFF00"/>
                    </a:solidFill>
                  </a:tcPr>
                </a:tc>
              </a:tr>
              <a:tr h="228388">
                <a:tc vMerge="1">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Comic Sans MS" pitchFamily="66" charset="0"/>
                        <a:ea typeface="Calibri" pitchFamily="34" charset="0"/>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4.  Continued ocean acidification</a:t>
                      </a:r>
                    </a:p>
                  </a:txBody>
                  <a:tcPr marT="0" marB="0" horzOverflow="overflow">
                    <a:lnL>
                      <a:noFill/>
                    </a:lnL>
                    <a:lnR>
                      <a:noFill/>
                    </a:lnR>
                    <a:lnT>
                      <a:noFill/>
                    </a:lnT>
                    <a:lnB>
                      <a:noFill/>
                    </a:lnB>
                    <a:lnTlToBr>
                      <a:noFill/>
                    </a:lnTlToBr>
                    <a:lnBlToTr>
                      <a:noFill/>
                    </a:lnBlToTr>
                    <a:noFill/>
                  </a:tcPr>
                </a:tc>
              </a:tr>
              <a:tr h="228388">
                <a:tc vMerge="1">
                  <a:txBody>
                    <a:bodyPr/>
                    <a:lstStyle/>
                    <a:p>
                      <a:endParaRPr lang="en-US"/>
                    </a:p>
                  </a:txBody>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defRPr/>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5.  Impacts on tropospheric chemistry</a:t>
                      </a:r>
                    </a:p>
                  </a:txBody>
                  <a:tcPr marT="0" marB="0" horzOverflow="overflow">
                    <a:lnL>
                      <a:noFill/>
                    </a:lnL>
                    <a:lnR>
                      <a:noFill/>
                    </a:lnR>
                    <a:lnT>
                      <a:noFill/>
                    </a:lnT>
                    <a:lnB>
                      <a:noFill/>
                    </a:lnB>
                    <a:lnTlToBr>
                      <a:noFill/>
                    </a:lnTlToBr>
                    <a:lnBlToTr>
                      <a:noFill/>
                    </a:lnBlToTr>
                    <a:noFill/>
                  </a:tcPr>
                </a:tc>
              </a:tr>
              <a:tr h="228388">
                <a:tc vMerge="1">
                  <a:txBody>
                    <a:bodyPr/>
                    <a:lstStyle/>
                    <a:p>
                      <a:endParaRPr lang="en-US"/>
                    </a:p>
                  </a:txBody>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defRPr/>
                      </a:pPr>
                      <a:r>
                        <a:rPr kumimoji="0" lang="en-US" sz="1400" b="1" i="0" u="none" strike="noStrike" cap="none" normalizeH="0" baseline="0" dirty="0" smtClean="0">
                          <a:ln>
                            <a:noFill/>
                          </a:ln>
                          <a:solidFill>
                            <a:schemeClr val="accent6"/>
                          </a:solidFill>
                          <a:effectLst/>
                          <a:latin typeface="Comic Sans MS" pitchFamily="66" charset="0"/>
                          <a:ea typeface="Calibri" pitchFamily="34" charset="0"/>
                        </a:rPr>
                        <a:t> 6.  Whiter skies</a:t>
                      </a:r>
                    </a:p>
                  </a:txBody>
                  <a:tcPr marT="0" marB="0" horzOverflow="overflow">
                    <a:lnL>
                      <a:noFill/>
                    </a:lnL>
                    <a:lnR>
                      <a:noFill/>
                    </a:lnR>
                    <a:lnT>
                      <a:noFill/>
                    </a:lnT>
                    <a:lnB>
                      <a:noFill/>
                    </a:lnB>
                    <a:lnTlToBr>
                      <a:noFill/>
                    </a:lnTlToBr>
                    <a:lnBlToTr>
                      <a:noFill/>
                    </a:lnBlToTr>
                    <a:solidFill>
                      <a:srgbClr val="FFFF00"/>
                    </a:solid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defRPr/>
                      </a:pPr>
                      <a:r>
                        <a:rPr kumimoji="0" lang="en-US" sz="1400" b="1" i="0" u="none" strike="noStrike" cap="none" normalizeH="0" baseline="0" dirty="0" smtClean="0">
                          <a:ln>
                            <a:noFill/>
                          </a:ln>
                          <a:solidFill>
                            <a:schemeClr val="accent6"/>
                          </a:solidFill>
                          <a:effectLst/>
                          <a:latin typeface="Comic Sans MS" pitchFamily="66" charset="0"/>
                          <a:ea typeface="Calibri" pitchFamily="34" charset="0"/>
                        </a:rPr>
                        <a:t>2.  Increase plant productivity</a:t>
                      </a:r>
                    </a:p>
                  </a:txBody>
                  <a:tcPr marT="0" marB="0" horzOverflow="overflow">
                    <a:lnL>
                      <a:noFill/>
                    </a:lnL>
                    <a:lnR>
                      <a:noFill/>
                    </a:lnR>
                    <a:lnT>
                      <a:noFill/>
                    </a:lnT>
                    <a:lnB>
                      <a:noFill/>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accent6"/>
                          </a:solidFill>
                          <a:effectLst/>
                          <a:latin typeface="Comic Sans MS" pitchFamily="66" charset="0"/>
                          <a:ea typeface="Calibri" pitchFamily="34" charset="0"/>
                        </a:rPr>
                        <a:t> 7.  Less solar electricity generation</a:t>
                      </a:r>
                    </a:p>
                  </a:txBody>
                  <a:tcPr marT="0" marB="0" horzOverflow="overflow">
                    <a:lnL>
                      <a:noFill/>
                    </a:lnL>
                    <a:lnR>
                      <a:noFill/>
                    </a:lnR>
                    <a:lnT>
                      <a:noFill/>
                    </a:lnT>
                    <a:lnB>
                      <a:noFill/>
                    </a:lnB>
                    <a:lnTlToBr>
                      <a:noFill/>
                    </a:lnTlToBr>
                    <a:lnBlToTr>
                      <a:noFill/>
                    </a:lnBlToTr>
                    <a:solidFill>
                      <a:srgbClr val="FFFF00"/>
                    </a:solid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defRPr/>
                      </a:pPr>
                      <a:r>
                        <a:rPr kumimoji="0" lang="en-US" sz="1400" b="1" i="0" u="none" strike="noStrike" cap="none" normalizeH="0" baseline="0" dirty="0" smtClean="0">
                          <a:ln>
                            <a:noFill/>
                          </a:ln>
                          <a:solidFill>
                            <a:schemeClr val="accent6"/>
                          </a:solidFill>
                          <a:effectLst/>
                          <a:latin typeface="Comic Sans MS" pitchFamily="66" charset="0"/>
                          <a:ea typeface="Calibri" pitchFamily="34" charset="0"/>
                        </a:rPr>
                        <a:t>3.  Increase terrestrial CO</a:t>
                      </a:r>
                      <a:r>
                        <a:rPr kumimoji="0" lang="en-US" sz="1400" b="1" i="0" u="none" strike="noStrike" cap="none" normalizeH="0" baseline="-30000" dirty="0" smtClean="0">
                          <a:ln>
                            <a:noFill/>
                          </a:ln>
                          <a:solidFill>
                            <a:schemeClr val="accent6"/>
                          </a:solidFill>
                          <a:effectLst/>
                          <a:latin typeface="Comic Sans MS" pitchFamily="66" charset="0"/>
                          <a:ea typeface="Calibri" pitchFamily="34" charset="0"/>
                        </a:rPr>
                        <a:t>2</a:t>
                      </a:r>
                      <a:r>
                        <a:rPr kumimoji="0" lang="en-US" sz="1400" b="1" i="0" u="none" strike="noStrike" cap="none" normalizeH="0" baseline="0" dirty="0" smtClean="0">
                          <a:ln>
                            <a:noFill/>
                          </a:ln>
                          <a:solidFill>
                            <a:schemeClr val="accent6"/>
                          </a:solidFill>
                          <a:effectLst/>
                          <a:latin typeface="Comic Sans MS" pitchFamily="66" charset="0"/>
                          <a:ea typeface="Calibri" pitchFamily="34" charset="0"/>
                        </a:rPr>
                        <a:t> sink</a:t>
                      </a:r>
                    </a:p>
                  </a:txBody>
                  <a:tcPr marT="0" marB="0" horzOverflow="overflow">
                    <a:lnL>
                      <a:noFill/>
                    </a:lnL>
                    <a:lnR>
                      <a:noFill/>
                    </a:lnR>
                    <a:lnT>
                      <a:noFill/>
                    </a:lnT>
                    <a:lnB>
                      <a:noFill/>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8.  Degrade passive solar heating</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defRPr/>
                      </a:pPr>
                      <a:r>
                        <a:rPr kumimoji="0" lang="en-US" sz="1400" b="1" i="0" u="none" strike="noStrike" cap="none" normalizeH="0" baseline="0" dirty="0" smtClean="0">
                          <a:ln>
                            <a:noFill/>
                          </a:ln>
                          <a:solidFill>
                            <a:schemeClr val="accent6"/>
                          </a:solidFill>
                          <a:effectLst/>
                          <a:latin typeface="Comic Sans MS" pitchFamily="66" charset="0"/>
                          <a:ea typeface="ＭＳ Ｐゴシック" pitchFamily="34" charset="-128"/>
                        </a:rPr>
                        <a:t>4.  Beautiful red and yellow sunsets</a:t>
                      </a:r>
                    </a:p>
                  </a:txBody>
                  <a:tcPr marT="0" marB="0" horzOverflow="overflow">
                    <a:lnL>
                      <a:noFill/>
                    </a:lnL>
                    <a:lnR>
                      <a:noFill/>
                    </a:lnR>
                    <a:lnT>
                      <a:noFill/>
                    </a:lnT>
                    <a:lnB>
                      <a:noFill/>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accent6"/>
                          </a:solidFill>
                          <a:effectLst/>
                          <a:latin typeface="Comic Sans MS" pitchFamily="66" charset="0"/>
                          <a:ea typeface="Calibri" pitchFamily="34" charset="0"/>
                        </a:rPr>
                        <a:t> 9.  Rapid warming if stopped</a:t>
                      </a:r>
                    </a:p>
                  </a:txBody>
                  <a:tcPr marT="0" marB="0" horzOverflow="overflow">
                    <a:lnL>
                      <a:noFill/>
                    </a:lnL>
                    <a:lnR>
                      <a:noFill/>
                    </a:lnR>
                    <a:lnT>
                      <a:noFill/>
                    </a:lnT>
                    <a:lnB>
                      <a:noFill/>
                    </a:lnB>
                    <a:lnTlToBr>
                      <a:noFill/>
                    </a:lnTlToBr>
                    <a:lnBlToTr>
                      <a:noFill/>
                    </a:lnBlToTr>
                    <a:solidFill>
                      <a:srgbClr val="FFFF00"/>
                    </a:solid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defRPr/>
                      </a:pPr>
                      <a:r>
                        <a:rPr kumimoji="0" lang="en-US" sz="1400" b="1" i="0" u="none" strike="noStrike" cap="none" normalizeH="0" baseline="0" dirty="0" smtClean="0">
                          <a:ln>
                            <a:noFill/>
                          </a:ln>
                          <a:solidFill>
                            <a:schemeClr val="tx1"/>
                          </a:solidFill>
                          <a:effectLst/>
                          <a:latin typeface="Comic Sans MS" pitchFamily="66" charset="0"/>
                          <a:ea typeface="ＭＳ Ｐゴシック" pitchFamily="34" charset="-128"/>
                        </a:rPr>
                        <a:t>5.  Unexpected benefits</a:t>
                      </a:r>
                      <a:endParaRPr kumimoji="0" lang="en-US" sz="1400" b="0" i="0" u="none" strike="noStrike" cap="none" normalizeH="0" baseline="0" dirty="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accent6"/>
                          </a:solidFill>
                          <a:effectLst/>
                          <a:latin typeface="Comic Sans MS" pitchFamily="66" charset="0"/>
                          <a:ea typeface="Calibri" pitchFamily="34" charset="0"/>
                        </a:rPr>
                        <a:t>10.  Cannot stop effects quickly</a:t>
                      </a:r>
                    </a:p>
                  </a:txBody>
                  <a:tcPr marT="0" marB="0" horzOverflow="overflow">
                    <a:lnL>
                      <a:noFill/>
                    </a:lnL>
                    <a:lnR>
                      <a:noFill/>
                    </a:lnR>
                    <a:lnT>
                      <a:noFill/>
                    </a:lnT>
                    <a:lnB>
                      <a:noFill/>
                    </a:lnB>
                    <a:lnTlToBr>
                      <a:noFill/>
                    </a:lnTlToBr>
                    <a:lnBlToTr>
                      <a:noFill/>
                    </a:lnBlToTr>
                    <a:solidFill>
                      <a:srgbClr val="FFFF00"/>
                    </a:solid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11.  Human error</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12.  Unexpected consequences</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13.  Commercial control</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14.  Military use of technology</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15.  </a:t>
                      </a:r>
                      <a:r>
                        <a:rPr kumimoji="0" lang="en-US" sz="1400" b="1" i="0" u="none" strike="noStrike" kern="1200" cap="none" normalizeH="0" baseline="0" dirty="0" smtClean="0">
                          <a:ln>
                            <a:noFill/>
                          </a:ln>
                          <a:solidFill>
                            <a:schemeClr val="tx1"/>
                          </a:solidFill>
                          <a:effectLst/>
                          <a:latin typeface="Comic Sans MS" pitchFamily="66" charset="0"/>
                          <a:ea typeface="Calibri" pitchFamily="34" charset="0"/>
                          <a:cs typeface="+mn-cs"/>
                        </a:rPr>
                        <a:t>Societal disruption, conflict between countries</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16.  Conflicts with current treaties</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17.  Whose hand on the thermostat?</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accent6"/>
                          </a:solidFill>
                          <a:effectLst/>
                          <a:latin typeface="Comic Sans MS" pitchFamily="66" charset="0"/>
                          <a:ea typeface="Calibri" pitchFamily="34" charset="0"/>
                        </a:rPr>
                        <a:t>18.  Effects on airplanes flying in stratosphere </a:t>
                      </a:r>
                    </a:p>
                  </a:txBody>
                  <a:tcPr marT="0" marB="0" horzOverflow="overflow">
                    <a:lnL>
                      <a:noFill/>
                    </a:lnL>
                    <a:lnR>
                      <a:noFill/>
                    </a:lnR>
                    <a:lnT>
                      <a:noFill/>
                    </a:lnT>
                    <a:lnB>
                      <a:noFill/>
                    </a:lnB>
                    <a:lnTlToBr>
                      <a:noFill/>
                    </a:lnTlToBr>
                    <a:lnBlToTr>
                      <a:noFill/>
                    </a:lnBlToTr>
                    <a:solidFill>
                      <a:srgbClr val="FFFF00"/>
                    </a:solid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2"/>
                          </a:solidFill>
                          <a:effectLst/>
                          <a:latin typeface="Comic Sans MS" pitchFamily="66" charset="0"/>
                          <a:ea typeface="ＭＳ Ｐゴシック" pitchFamily="34" charset="-128"/>
                        </a:rPr>
                        <a:t>19.  Effects on electrical properties of atmosphere</a:t>
                      </a:r>
                      <a:r>
                        <a:rPr kumimoji="0" lang="en-US" sz="1400" b="0" i="0" u="none" strike="noStrike" cap="none" normalizeH="0" baseline="0" dirty="0" smtClean="0">
                          <a:ln>
                            <a:noFill/>
                          </a:ln>
                          <a:solidFill>
                            <a:schemeClr val="tx2"/>
                          </a:solidFill>
                          <a:effectLst/>
                          <a:latin typeface="Comic Sans MS" pitchFamily="66" charset="0"/>
                          <a:ea typeface="ＭＳ Ｐゴシック" pitchFamily="34" charset="-128"/>
                        </a:rPr>
                        <a:t> </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20.  Environmental impact of implementation</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accent6"/>
                          </a:solidFill>
                          <a:effectLst/>
                          <a:latin typeface="Comic Sans MS" pitchFamily="66" charset="0"/>
                          <a:ea typeface="Calibri" pitchFamily="34" charset="0"/>
                        </a:rPr>
                        <a:t>21.  Degrade terrestrial optical astronomy</a:t>
                      </a:r>
                    </a:p>
                  </a:txBody>
                  <a:tcPr marT="0" marB="0" horzOverflow="overflow">
                    <a:lnL>
                      <a:noFill/>
                    </a:lnL>
                    <a:lnR>
                      <a:noFill/>
                    </a:lnR>
                    <a:lnT>
                      <a:noFill/>
                    </a:lnT>
                    <a:lnB>
                      <a:noFill/>
                    </a:lnB>
                    <a:lnTlToBr>
                      <a:noFill/>
                    </a:lnTlToBr>
                    <a:lnBlToTr>
                      <a:noFill/>
                    </a:lnBlToTr>
                    <a:solidFill>
                      <a:srgbClr val="FFFF00"/>
                    </a:solid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accent6"/>
                          </a:solidFill>
                          <a:effectLst/>
                          <a:latin typeface="Comic Sans MS" pitchFamily="66" charset="0"/>
                          <a:ea typeface="Calibri" pitchFamily="34" charset="0"/>
                        </a:rPr>
                        <a:t>22.  Affect stargazing</a:t>
                      </a:r>
                    </a:p>
                  </a:txBody>
                  <a:tcPr marT="0" marB="0" horzOverflow="overflow">
                    <a:lnL>
                      <a:noFill/>
                    </a:lnL>
                    <a:lnR>
                      <a:noFill/>
                    </a:lnR>
                    <a:lnT>
                      <a:noFill/>
                    </a:lnT>
                    <a:lnB>
                      <a:noFill/>
                    </a:lnB>
                    <a:lnTlToBr>
                      <a:noFill/>
                    </a:lnTlToBr>
                    <a:lnBlToTr>
                      <a:noFill/>
                    </a:lnBlToTr>
                    <a:solidFill>
                      <a:srgbClr val="FFFF00"/>
                    </a:solid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accent6"/>
                          </a:solidFill>
                          <a:effectLst/>
                          <a:latin typeface="Comic Sans MS" pitchFamily="66" charset="0"/>
                          <a:ea typeface="Calibri" pitchFamily="34" charset="0"/>
                        </a:rPr>
                        <a:t>23.  Affect satellite remote sensing</a:t>
                      </a:r>
                    </a:p>
                  </a:txBody>
                  <a:tcPr marT="0" marB="0" horzOverflow="overflow">
                    <a:lnL>
                      <a:noFill/>
                    </a:lnL>
                    <a:lnR>
                      <a:noFill/>
                    </a:lnR>
                    <a:lnT>
                      <a:noFill/>
                    </a:lnT>
                    <a:lnB>
                      <a:noFill/>
                    </a:lnB>
                    <a:lnTlToBr>
                      <a:noFill/>
                    </a:lnTlToBr>
                    <a:lnBlToTr>
                      <a:noFill/>
                    </a:lnBlToTr>
                    <a:solidFill>
                      <a:srgbClr val="FFFF00"/>
                    </a:solid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460375" marR="0" lvl="0" indent="-460375"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24.  More sunburn</a:t>
                      </a:r>
                    </a:p>
                  </a:txBody>
                  <a:tcPr marT="0" marB="0" horzOverflow="overflow">
                    <a:lnL>
                      <a:noFill/>
                    </a:lnL>
                    <a:lnR>
                      <a:noFill/>
                    </a:lnR>
                    <a:lnT>
                      <a:noFill/>
                    </a:lnT>
                    <a:lnB>
                      <a:noFill/>
                    </a:lnB>
                    <a:lnTlToBr>
                      <a:noFill/>
                    </a:lnTlToBr>
                    <a:lnBlToTr>
                      <a:noFill/>
                    </a:lnBlToTr>
                    <a:noFill/>
                  </a:tcPr>
                </a:tc>
              </a:tr>
              <a:tr h="42703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25.  Moral hazard – the prospect of it working would</a:t>
                      </a:r>
                    </a:p>
                    <a:p>
                      <a:pPr marL="0" marR="0" lvl="0" indent="0" algn="l" defTabSz="914400" rtl="0" eaLnBrk="1" fontAlgn="base" latinLnBrk="0" hangingPunct="1">
                        <a:lnSpc>
                          <a:spcPct val="100000"/>
                        </a:lnSpc>
                        <a:spcBef>
                          <a:spcPct val="0"/>
                        </a:spcBef>
                        <a:spcAft>
                          <a:spcPts val="50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reduce drive for mitigation</a:t>
                      </a:r>
                    </a:p>
                  </a:txBody>
                  <a:tcPr marT="0" marB="0" horzOverflow="overflow">
                    <a:lnL>
                      <a:noFill/>
                    </a:lnL>
                    <a:lnR>
                      <a:noFill/>
                    </a:lnR>
                    <a:lnT>
                      <a:noFill/>
                    </a:lnT>
                    <a:lnB>
                      <a:noFill/>
                    </a:lnB>
                    <a:lnTlToBr>
                      <a:noFill/>
                    </a:lnTlToBr>
                    <a:lnBlToTr>
                      <a:noFill/>
                    </a:lnBlToTr>
                    <a:solidFill>
                      <a:srgbClr val="99CCFF"/>
                    </a:solidFill>
                  </a:tcPr>
                </a:tc>
              </a:tr>
              <a:tr h="234950">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26.  Moral authority – do we have the right to do this?</a:t>
                      </a:r>
                    </a:p>
                  </a:txBody>
                  <a:tcPr marR="0" marT="0" marB="0" horzOverflow="overflow">
                    <a:lnL>
                      <a:noFill/>
                    </a:lnL>
                    <a:lnR>
                      <a:noFill/>
                    </a:lnR>
                    <a:lnT>
                      <a:noFill/>
                    </a:lnT>
                    <a:lnB>
                      <a:noFill/>
                    </a:lnB>
                    <a:lnTlToBr>
                      <a:noFill/>
                    </a:lnTlToBr>
                    <a:lnBlToTr>
                      <a:noFill/>
                    </a:lnBlToTr>
                    <a:solidFill>
                      <a:srgbClr val="99CCFF"/>
                    </a:solidFill>
                  </a:tcPr>
                </a:tc>
              </a:tr>
            </a:tbl>
          </a:graphicData>
        </a:graphic>
      </p:graphicFrame>
      <p:sp>
        <p:nvSpPr>
          <p:cNvPr id="908367" name="Text Box 79"/>
          <p:cNvSpPr txBox="1">
            <a:spLocks noChangeArrowheads="1"/>
          </p:cNvSpPr>
          <p:nvPr/>
        </p:nvSpPr>
        <p:spPr bwMode="auto">
          <a:xfrm>
            <a:off x="326118" y="2932340"/>
            <a:ext cx="3222625" cy="338554"/>
          </a:xfrm>
          <a:prstGeom prst="rect">
            <a:avLst/>
          </a:prstGeom>
          <a:solidFill>
            <a:srgbClr val="FFFF00"/>
          </a:solidFill>
          <a:ln w="38100">
            <a:solidFill>
              <a:schemeClr val="tx1"/>
            </a:solidFill>
            <a:miter lim="800000"/>
            <a:headEnd/>
            <a:tailEnd type="none" w="lg" len="lg"/>
          </a:ln>
        </p:spPr>
        <p:txBody>
          <a:bodyPr>
            <a:spAutoFit/>
          </a:bodyPr>
          <a:lstStyle/>
          <a:p>
            <a:pPr algn="ctr">
              <a:spcBef>
                <a:spcPct val="50000"/>
              </a:spcBef>
            </a:pPr>
            <a:r>
              <a:rPr lang="en-US" sz="1600" b="1" dirty="0" smtClean="0">
                <a:solidFill>
                  <a:schemeClr val="accent6"/>
                </a:solidFill>
              </a:rPr>
              <a:t>Volcanic analog</a:t>
            </a:r>
          </a:p>
        </p:txBody>
      </p:sp>
      <p:sp>
        <p:nvSpPr>
          <p:cNvPr id="908368" name="Text Box 80"/>
          <p:cNvSpPr txBox="1">
            <a:spLocks noChangeArrowheads="1"/>
          </p:cNvSpPr>
          <p:nvPr/>
        </p:nvSpPr>
        <p:spPr bwMode="auto">
          <a:xfrm>
            <a:off x="1714500" y="-20638"/>
            <a:ext cx="5502275" cy="396876"/>
          </a:xfrm>
          <a:prstGeom prst="rect">
            <a:avLst/>
          </a:prstGeom>
          <a:noFill/>
          <a:ln w="38100">
            <a:noFill/>
            <a:miter lim="800000"/>
            <a:headEnd/>
            <a:tailEnd type="none" w="lg" len="lg"/>
          </a:ln>
          <a:effectLst/>
        </p:spPr>
        <p:txBody>
          <a:bodyPr>
            <a:spAutoFit/>
          </a:bodyPr>
          <a:lstStyle/>
          <a:p>
            <a:pPr algn="ctr">
              <a:spcBef>
                <a:spcPct val="50000"/>
              </a:spcBef>
              <a:defRPr/>
            </a:pPr>
            <a:r>
              <a:rPr lang="en-US" sz="2000" b="1" u="sng" dirty="0">
                <a:solidFill>
                  <a:schemeClr val="accent6"/>
                </a:solidFill>
                <a:ea typeface="+mn-ea"/>
              </a:rPr>
              <a:t>Stratospheric Geoengineering </a:t>
            </a:r>
          </a:p>
        </p:txBody>
      </p:sp>
      <p:sp>
        <p:nvSpPr>
          <p:cNvPr id="193590" name="Text Box 82"/>
          <p:cNvSpPr txBox="1">
            <a:spLocks noChangeArrowheads="1"/>
          </p:cNvSpPr>
          <p:nvPr/>
        </p:nvSpPr>
        <p:spPr bwMode="auto">
          <a:xfrm>
            <a:off x="120650" y="3851275"/>
            <a:ext cx="3713163" cy="860425"/>
          </a:xfrm>
          <a:prstGeom prst="rect">
            <a:avLst/>
          </a:prstGeom>
          <a:solidFill>
            <a:schemeClr val="bg1"/>
          </a:solidFill>
          <a:ln w="38100">
            <a:solidFill>
              <a:schemeClr val="tx1"/>
            </a:solidFill>
            <a:miter lim="800000"/>
            <a:headEnd/>
            <a:tailEnd type="none" w="lg" len="lg"/>
          </a:ln>
        </p:spPr>
        <p:txBody>
          <a:bodyPr>
            <a:spAutoFit/>
          </a:bodyPr>
          <a:lstStyle/>
          <a:p>
            <a:pPr>
              <a:spcBef>
                <a:spcPct val="50000"/>
              </a:spcBef>
            </a:pPr>
            <a:r>
              <a:rPr lang="en-US" sz="1200"/>
              <a:t>Robock, Alan, 2008:  20 reasons why geoengineering may be a bad idea.  </a:t>
            </a:r>
            <a:r>
              <a:rPr lang="en-US" sz="1200" i="1"/>
              <a:t>Bull. Atomic Scientists</a:t>
            </a:r>
            <a:r>
              <a:rPr lang="en-US" sz="1200"/>
              <a:t>, </a:t>
            </a:r>
            <a:r>
              <a:rPr lang="en-US" sz="1200" b="1"/>
              <a:t>64</a:t>
            </a:r>
            <a:r>
              <a:rPr lang="en-US" sz="1200"/>
              <a:t>, No. 2, 14-18, 59, doi:10.2968/064002006. </a:t>
            </a:r>
          </a:p>
        </p:txBody>
      </p:sp>
      <p:sp>
        <p:nvSpPr>
          <p:cNvPr id="193591" name="Text Box 83"/>
          <p:cNvSpPr txBox="1">
            <a:spLocks noChangeArrowheads="1"/>
          </p:cNvSpPr>
          <p:nvPr/>
        </p:nvSpPr>
        <p:spPr bwMode="auto">
          <a:xfrm>
            <a:off x="127000" y="4821238"/>
            <a:ext cx="3713163" cy="1042987"/>
          </a:xfrm>
          <a:prstGeom prst="rect">
            <a:avLst/>
          </a:prstGeom>
          <a:solidFill>
            <a:schemeClr val="bg1"/>
          </a:solidFill>
          <a:ln w="38100">
            <a:solidFill>
              <a:schemeClr val="tx1"/>
            </a:solidFill>
            <a:miter lim="800000"/>
            <a:headEnd/>
            <a:tailEnd type="none" w="lg" len="lg"/>
          </a:ln>
        </p:spPr>
        <p:txBody>
          <a:bodyPr>
            <a:spAutoFit/>
          </a:bodyPr>
          <a:lstStyle/>
          <a:p>
            <a:pPr>
              <a:spcBef>
                <a:spcPct val="50000"/>
              </a:spcBef>
            </a:pPr>
            <a:r>
              <a:rPr lang="en-US" sz="1200"/>
              <a:t>Robock, Alan, Allison B. Marquardt, Ben Kravitz, and Georgiy Stenchikov, 2009:  The benefits, risks, and costs of stratospheric geoengineering. </a:t>
            </a:r>
            <a:r>
              <a:rPr lang="en-US" sz="1200" i="1"/>
              <a:t>Geophys. Res. Lett.</a:t>
            </a:r>
            <a:r>
              <a:rPr lang="en-US" sz="1200"/>
              <a:t>, </a:t>
            </a:r>
            <a:r>
              <a:rPr lang="en-US" sz="1200" b="1"/>
              <a:t>36</a:t>
            </a:r>
            <a:r>
              <a:rPr lang="en-US" sz="1200"/>
              <a:t>, L19703, doi:10.1029/2009GL039209. </a:t>
            </a:r>
          </a:p>
        </p:txBody>
      </p:sp>
      <p:sp>
        <p:nvSpPr>
          <p:cNvPr id="193592" name="Text Box 83"/>
          <p:cNvSpPr txBox="1">
            <a:spLocks noChangeArrowheads="1"/>
          </p:cNvSpPr>
          <p:nvPr/>
        </p:nvSpPr>
        <p:spPr bwMode="auto">
          <a:xfrm>
            <a:off x="133350" y="5989638"/>
            <a:ext cx="3713163" cy="830997"/>
          </a:xfrm>
          <a:prstGeom prst="rect">
            <a:avLst/>
          </a:prstGeom>
          <a:solidFill>
            <a:schemeClr val="bg1"/>
          </a:solidFill>
          <a:ln w="38100">
            <a:solidFill>
              <a:schemeClr val="tx1"/>
            </a:solidFill>
            <a:miter lim="800000"/>
            <a:headEnd/>
            <a:tailEnd type="none" w="lg" len="lg"/>
          </a:ln>
        </p:spPr>
        <p:txBody>
          <a:bodyPr>
            <a:spAutoFit/>
          </a:bodyPr>
          <a:lstStyle/>
          <a:p>
            <a:pPr>
              <a:spcBef>
                <a:spcPct val="50000"/>
              </a:spcBef>
            </a:pPr>
            <a:r>
              <a:rPr lang="en-US" sz="1200" dirty="0"/>
              <a:t>Robock, Alan, 2014: Stratospheric aerosol </a:t>
            </a:r>
            <a:r>
              <a:rPr lang="en-US" sz="1200" dirty="0" smtClean="0"/>
              <a:t>geoengineering. </a:t>
            </a:r>
            <a:r>
              <a:rPr lang="en-US" sz="1200" i="1" dirty="0" smtClean="0"/>
              <a:t>Issues </a:t>
            </a:r>
            <a:r>
              <a:rPr lang="en-US" sz="1200" i="1" dirty="0"/>
              <a:t>Env. Sci. Tech</a:t>
            </a:r>
            <a:r>
              <a:rPr lang="en-US" sz="1200" i="1" dirty="0" smtClean="0"/>
              <a:t>.</a:t>
            </a:r>
            <a:r>
              <a:rPr lang="en-US" sz="1200" dirty="0" smtClean="0"/>
              <a:t> (Special issue “Geoengineering of the Climate System”), </a:t>
            </a:r>
            <a:r>
              <a:rPr lang="en-US" sz="1200" b="1" dirty="0" smtClean="0"/>
              <a:t>38</a:t>
            </a:r>
            <a:r>
              <a:rPr lang="en-US" sz="1200" dirty="0" smtClean="0"/>
              <a:t>, 162-185.</a:t>
            </a:r>
            <a:endParaRPr lang="en-US" sz="1200" dirty="0"/>
          </a:p>
        </p:txBody>
      </p:sp>
      <p:sp>
        <p:nvSpPr>
          <p:cNvPr id="8" name="TextBox 7"/>
          <p:cNvSpPr txBox="1"/>
          <p:nvPr/>
        </p:nvSpPr>
        <p:spPr>
          <a:xfrm>
            <a:off x="116114" y="3693883"/>
            <a:ext cx="3715657" cy="1015663"/>
          </a:xfrm>
          <a:prstGeom prst="rect">
            <a:avLst/>
          </a:prstGeom>
          <a:solidFill>
            <a:srgbClr val="FFFF00"/>
          </a:solidFill>
          <a:ln w="28575">
            <a:solidFill>
              <a:schemeClr val="tx1"/>
            </a:solidFill>
          </a:ln>
        </p:spPr>
        <p:txBody>
          <a:bodyPr wrap="square" rtlCol="0">
            <a:spAutoFit/>
          </a:bodyPr>
          <a:lstStyle/>
          <a:p>
            <a:r>
              <a:rPr lang="en-US" sz="1200" dirty="0" smtClean="0">
                <a:solidFill>
                  <a:schemeClr val="accent6"/>
                </a:solidFill>
              </a:rPr>
              <a:t>Robock, Alan, Douglas G. </a:t>
            </a:r>
            <a:r>
              <a:rPr lang="en-US" sz="1200" dirty="0" err="1" smtClean="0">
                <a:solidFill>
                  <a:schemeClr val="accent6"/>
                </a:solidFill>
              </a:rPr>
              <a:t>MacMartin</a:t>
            </a:r>
            <a:r>
              <a:rPr lang="en-US" sz="1200" dirty="0" smtClean="0">
                <a:solidFill>
                  <a:schemeClr val="accent6"/>
                </a:solidFill>
              </a:rPr>
              <a:t>, Riley Duren, and Matthew W. Christensen, 2013: Studying geoengineering with natural and anthropogenic analogs.  </a:t>
            </a:r>
            <a:r>
              <a:rPr lang="en-US" sz="1200" i="1" dirty="0" smtClean="0">
                <a:solidFill>
                  <a:schemeClr val="accent6"/>
                </a:solidFill>
              </a:rPr>
              <a:t>Climatic Change</a:t>
            </a:r>
            <a:r>
              <a:rPr lang="en-US" sz="1200" dirty="0" smtClean="0">
                <a:solidFill>
                  <a:schemeClr val="accent6"/>
                </a:solidFill>
              </a:rPr>
              <a:t>, </a:t>
            </a:r>
            <a:r>
              <a:rPr lang="en-US" sz="1200" b="1" dirty="0" smtClean="0">
                <a:solidFill>
                  <a:schemeClr val="accent6"/>
                </a:solidFill>
              </a:rPr>
              <a:t>121</a:t>
            </a:r>
            <a:r>
              <a:rPr lang="en-US" sz="1200" dirty="0" smtClean="0">
                <a:solidFill>
                  <a:schemeClr val="accent6"/>
                </a:solidFill>
              </a:rPr>
              <a:t>, 445-458, doi:10.1007/s10584-013-0777-5.</a:t>
            </a:r>
            <a:endParaRPr lang="en-US" sz="1200" dirty="0">
              <a:solidFill>
                <a:schemeClr val="accent6"/>
              </a:solidFill>
            </a:endParaRPr>
          </a:p>
        </p:txBody>
      </p:sp>
    </p:spTree>
  </p:cSld>
  <p:clrMapOvr>
    <a:masterClrMapping/>
  </p:clrMapOvr>
  <p:transition/>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46183" name="Group 71"/>
          <p:cNvGraphicFramePr>
            <a:graphicFrameLocks noGrp="1"/>
          </p:cNvGraphicFramePr>
          <p:nvPr/>
        </p:nvGraphicFramePr>
        <p:xfrm>
          <a:off x="168275" y="174625"/>
          <a:ext cx="8816068" cy="6448100"/>
        </p:xfrm>
        <a:graphic>
          <a:graphicData uri="http://schemas.openxmlformats.org/drawingml/2006/table">
            <a:tbl>
              <a:tblPr/>
              <a:tblGrid>
                <a:gridCol w="3771900"/>
                <a:gridCol w="5044168"/>
              </a:tblGrid>
              <a:tr h="304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a:t>
                      </a:r>
                      <a:r>
                        <a:rPr kumimoji="0" lang="en-US" sz="1400" b="1" i="0" u="sng" strike="noStrike" cap="none" normalizeH="0" baseline="0" dirty="0" smtClean="0">
                          <a:ln>
                            <a:noFill/>
                          </a:ln>
                          <a:solidFill>
                            <a:schemeClr val="tx1"/>
                          </a:solidFill>
                          <a:effectLst/>
                          <a:latin typeface="Comic Sans MS" pitchFamily="66" charset="0"/>
                          <a:ea typeface="Calibri" pitchFamily="34" charset="0"/>
                        </a:rPr>
                        <a:t>Benefits</a:t>
                      </a:r>
                      <a:endParaRPr kumimoji="0" lang="en-US" sz="1400" b="0" i="0" u="sng" strike="noStrike" cap="none" normalizeH="0" baseline="0" dirty="0" smtClean="0">
                        <a:ln>
                          <a:noFill/>
                        </a:ln>
                        <a:solidFill>
                          <a:schemeClr val="tx1"/>
                        </a:solidFill>
                        <a:effectLst/>
                        <a:latin typeface="Comic Sans MS" pitchFamily="66" charset="0"/>
                        <a:ea typeface="Calibri" pitchFamily="34" charset="0"/>
                      </a:endParaRPr>
                    </a:p>
                  </a:txBody>
                  <a:tcPr marT="45718" marB="45718"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a:t>
                      </a:r>
                      <a:r>
                        <a:rPr kumimoji="0" lang="en-US" sz="1400" b="1" i="0" u="sng" strike="noStrike" cap="none" normalizeH="0" baseline="0" dirty="0" smtClean="0">
                          <a:ln>
                            <a:noFill/>
                          </a:ln>
                          <a:solidFill>
                            <a:schemeClr val="tx1"/>
                          </a:solidFill>
                          <a:effectLst/>
                          <a:latin typeface="Comic Sans MS" pitchFamily="66" charset="0"/>
                          <a:ea typeface="Calibri" pitchFamily="34" charset="0"/>
                        </a:rPr>
                        <a:t>Risks</a:t>
                      </a:r>
                      <a:endParaRPr kumimoji="0" lang="en-US" sz="1400" b="0" i="0" u="sng" strike="noStrike" cap="none" normalizeH="0" baseline="0" dirty="0" smtClean="0">
                        <a:ln>
                          <a:noFill/>
                        </a:ln>
                        <a:solidFill>
                          <a:schemeClr val="tx1"/>
                        </a:solidFill>
                        <a:effectLst/>
                        <a:latin typeface="Comic Sans MS" pitchFamily="66" charset="0"/>
                        <a:ea typeface="Calibri" pitchFamily="34" charset="0"/>
                      </a:endParaRPr>
                    </a:p>
                  </a:txBody>
                  <a:tcPr marT="45718" marB="45718" horzOverflow="overflow">
                    <a:lnL>
                      <a:noFill/>
                    </a:lnL>
                    <a:lnR>
                      <a:noFill/>
                    </a:lnR>
                    <a:lnT>
                      <a:noFill/>
                    </a:lnT>
                    <a:lnB>
                      <a:noFill/>
                    </a:lnB>
                    <a:lnTlToBr>
                      <a:noFill/>
                    </a:lnTlToBr>
                    <a:lnBlToTr>
                      <a:noFill/>
                    </a:lnBlToTr>
                    <a:noFill/>
                  </a:tcPr>
                </a:tc>
              </a:tr>
              <a:tr h="228388">
                <a:tc rowSpan="6">
                  <a:txBody>
                    <a:bodyPr/>
                    <a:lstStyle/>
                    <a:p>
                      <a:pPr marL="347663" marR="0" lvl="0" indent="-347663"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accent6"/>
                          </a:solidFill>
                          <a:effectLst/>
                          <a:latin typeface="Comic Sans MS" pitchFamily="66" charset="0"/>
                          <a:ea typeface="Calibri" pitchFamily="34" charset="0"/>
                        </a:rPr>
                        <a:t>1.</a:t>
                      </a:r>
                      <a:r>
                        <a:rPr kumimoji="0" lang="en-US" sz="1400" b="1" i="0" u="none" strike="noStrike" kern="1200" cap="none" normalizeH="0" baseline="0" dirty="0" smtClean="0">
                          <a:ln>
                            <a:noFill/>
                          </a:ln>
                          <a:solidFill>
                            <a:schemeClr val="accent6"/>
                          </a:solidFill>
                          <a:effectLst/>
                          <a:latin typeface="Comic Sans MS" pitchFamily="66" charset="0"/>
                          <a:ea typeface="Calibri" pitchFamily="34" charset="0"/>
                          <a:cs typeface="+mn-cs"/>
                        </a:rPr>
                        <a:t> Reduce surface air temperatures, which could reduce or reverse negative impacts of global warming, including floods, droughts, stronger storms, sea ice melting, land-based ice sheet melting, and sea level rise</a:t>
                      </a: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accent6"/>
                          </a:solidFill>
                          <a:effectLst/>
                          <a:latin typeface="Comic Sans MS" pitchFamily="66" charset="0"/>
                          <a:ea typeface="Calibri" pitchFamily="34" charset="0"/>
                        </a:rPr>
                        <a:t> 1.  Drought in Africa and Asia</a:t>
                      </a:r>
                    </a:p>
                  </a:txBody>
                  <a:tcPr marT="0" marB="0" horzOverflow="overflow">
                    <a:lnL>
                      <a:noFill/>
                    </a:lnL>
                    <a:lnR>
                      <a:noFill/>
                    </a:lnR>
                    <a:lnT>
                      <a:noFill/>
                    </a:lnT>
                    <a:lnB>
                      <a:noFill/>
                    </a:lnB>
                    <a:lnTlToBr>
                      <a:noFill/>
                    </a:lnTlToBr>
                    <a:lnBlToTr>
                      <a:noFill/>
                    </a:lnBlToTr>
                    <a:noFill/>
                  </a:tcPr>
                </a:tc>
              </a:tr>
              <a:tr h="228388">
                <a:tc vMerge="1">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Comic Sans MS" pitchFamily="66" charset="0"/>
                        <a:ea typeface="Calibri" pitchFamily="34" charset="0"/>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accent6"/>
                          </a:solidFill>
                          <a:effectLst/>
                          <a:latin typeface="Comic Sans MS" pitchFamily="66" charset="0"/>
                          <a:ea typeface="Calibri" pitchFamily="34" charset="0"/>
                        </a:rPr>
                        <a:t> 2.  Perturb ecology with more diffuse radiation</a:t>
                      </a:r>
                    </a:p>
                  </a:txBody>
                  <a:tcPr marT="0" marB="0" horzOverflow="overflow">
                    <a:lnL>
                      <a:noFill/>
                    </a:lnL>
                    <a:lnR>
                      <a:noFill/>
                    </a:lnR>
                    <a:lnT>
                      <a:noFill/>
                    </a:lnT>
                    <a:lnB>
                      <a:noFill/>
                    </a:lnB>
                    <a:lnTlToBr>
                      <a:noFill/>
                    </a:lnTlToBr>
                    <a:lnBlToTr>
                      <a:noFill/>
                    </a:lnBlToTr>
                    <a:noFill/>
                  </a:tcPr>
                </a:tc>
              </a:tr>
              <a:tr h="228388">
                <a:tc vMerge="1">
                  <a:txBody>
                    <a:bodyPr/>
                    <a:lstStyle/>
                    <a:p>
                      <a:pPr marL="227013" marR="0" lvl="0" indent="-227013" algn="l" defTabSz="914400" rtl="0" eaLnBrk="1" fontAlgn="base" latinLnBrk="0" hangingPunct="1">
                        <a:lnSpc>
                          <a:spcPct val="100000"/>
                        </a:lnSpc>
                        <a:spcBef>
                          <a:spcPts val="50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Comic Sans MS" pitchFamily="66" charset="0"/>
                        <a:ea typeface="Calibri" pitchFamily="34" charset="0"/>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accent6"/>
                          </a:solidFill>
                          <a:effectLst/>
                          <a:latin typeface="Comic Sans MS" pitchFamily="66" charset="0"/>
                          <a:ea typeface="Calibri" pitchFamily="34" charset="0"/>
                        </a:rPr>
                        <a:t> 3.  Ozone depletion</a:t>
                      </a:r>
                    </a:p>
                  </a:txBody>
                  <a:tcPr marT="0" marB="0" horzOverflow="overflow">
                    <a:lnL>
                      <a:noFill/>
                    </a:lnL>
                    <a:lnR>
                      <a:noFill/>
                    </a:lnR>
                    <a:lnT>
                      <a:noFill/>
                    </a:lnT>
                    <a:lnB>
                      <a:noFill/>
                    </a:lnB>
                    <a:lnTlToBr>
                      <a:noFill/>
                    </a:lnTlToBr>
                    <a:lnBlToTr>
                      <a:noFill/>
                    </a:lnBlToTr>
                    <a:noFill/>
                  </a:tcPr>
                </a:tc>
              </a:tr>
              <a:tr h="228388">
                <a:tc vMerge="1">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Comic Sans MS" pitchFamily="66" charset="0"/>
                        <a:ea typeface="Calibri" pitchFamily="34" charset="0"/>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4.  Continued ocean acidification</a:t>
                      </a:r>
                    </a:p>
                  </a:txBody>
                  <a:tcPr marT="0" marB="0" horzOverflow="overflow">
                    <a:lnL>
                      <a:noFill/>
                    </a:lnL>
                    <a:lnR>
                      <a:noFill/>
                    </a:lnR>
                    <a:lnT>
                      <a:noFill/>
                    </a:lnT>
                    <a:lnB>
                      <a:noFill/>
                    </a:lnB>
                    <a:lnTlToBr>
                      <a:noFill/>
                    </a:lnTlToBr>
                    <a:lnBlToTr>
                      <a:noFill/>
                    </a:lnBlToTr>
                    <a:solidFill>
                      <a:srgbClr val="FFCC00"/>
                    </a:solidFill>
                  </a:tcPr>
                </a:tc>
              </a:tr>
              <a:tr h="228388">
                <a:tc vMerge="1">
                  <a:txBody>
                    <a:bodyPr/>
                    <a:lstStyle/>
                    <a:p>
                      <a:endParaRPr lang="en-US"/>
                    </a:p>
                  </a:txBody>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defRPr/>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5.  Impacts on tropospheric chemistry</a:t>
                      </a:r>
                    </a:p>
                  </a:txBody>
                  <a:tcPr marT="0" marB="0" horzOverflow="overflow">
                    <a:lnL>
                      <a:noFill/>
                    </a:lnL>
                    <a:lnR>
                      <a:noFill/>
                    </a:lnR>
                    <a:lnT>
                      <a:noFill/>
                    </a:lnT>
                    <a:lnB>
                      <a:noFill/>
                    </a:lnB>
                    <a:lnTlToBr>
                      <a:noFill/>
                    </a:lnTlToBr>
                    <a:lnBlToTr>
                      <a:noFill/>
                    </a:lnBlToTr>
                    <a:noFill/>
                  </a:tcPr>
                </a:tc>
              </a:tr>
              <a:tr h="228388">
                <a:tc vMerge="1">
                  <a:txBody>
                    <a:bodyPr/>
                    <a:lstStyle/>
                    <a:p>
                      <a:endParaRPr lang="en-US"/>
                    </a:p>
                  </a:txBody>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defRPr/>
                      </a:pPr>
                      <a:r>
                        <a:rPr kumimoji="0" lang="en-US" sz="1400" b="1" i="0" u="none" strike="noStrike" cap="none" normalizeH="0" baseline="0" dirty="0" smtClean="0">
                          <a:ln>
                            <a:noFill/>
                          </a:ln>
                          <a:solidFill>
                            <a:schemeClr val="accent6"/>
                          </a:solidFill>
                          <a:effectLst/>
                          <a:latin typeface="Comic Sans MS" pitchFamily="66" charset="0"/>
                          <a:ea typeface="Calibri" pitchFamily="34" charset="0"/>
                        </a:rPr>
                        <a:t> 6.  Whiter skies</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defRPr/>
                      </a:pPr>
                      <a:r>
                        <a:rPr kumimoji="0" lang="en-US" sz="1400" b="1" i="0" u="none" strike="noStrike" cap="none" normalizeH="0" baseline="0" dirty="0" smtClean="0">
                          <a:ln>
                            <a:noFill/>
                          </a:ln>
                          <a:solidFill>
                            <a:schemeClr val="accent6"/>
                          </a:solidFill>
                          <a:effectLst/>
                          <a:latin typeface="Comic Sans MS" pitchFamily="66" charset="0"/>
                          <a:ea typeface="Calibri" pitchFamily="34" charset="0"/>
                        </a:rPr>
                        <a:t>2.  Increase plant productivity</a:t>
                      </a: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accent6"/>
                          </a:solidFill>
                          <a:effectLst/>
                          <a:latin typeface="Comic Sans MS" pitchFamily="66" charset="0"/>
                          <a:ea typeface="Calibri" pitchFamily="34" charset="0"/>
                        </a:rPr>
                        <a:t> 7.  Less solar electricity generation</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defRPr/>
                      </a:pPr>
                      <a:r>
                        <a:rPr kumimoji="0" lang="en-US" sz="1400" b="1" i="0" u="none" strike="noStrike" cap="none" normalizeH="0" baseline="0" dirty="0" smtClean="0">
                          <a:ln>
                            <a:noFill/>
                          </a:ln>
                          <a:solidFill>
                            <a:schemeClr val="accent6"/>
                          </a:solidFill>
                          <a:effectLst/>
                          <a:latin typeface="Comic Sans MS" pitchFamily="66" charset="0"/>
                          <a:ea typeface="Calibri" pitchFamily="34" charset="0"/>
                        </a:rPr>
                        <a:t>3.  Increase terrestrial CO</a:t>
                      </a:r>
                      <a:r>
                        <a:rPr kumimoji="0" lang="en-US" sz="1400" b="1" i="0" u="none" strike="noStrike" cap="none" normalizeH="0" baseline="-30000" dirty="0" smtClean="0">
                          <a:ln>
                            <a:noFill/>
                          </a:ln>
                          <a:solidFill>
                            <a:schemeClr val="accent6"/>
                          </a:solidFill>
                          <a:effectLst/>
                          <a:latin typeface="Comic Sans MS" pitchFamily="66" charset="0"/>
                          <a:ea typeface="Calibri" pitchFamily="34" charset="0"/>
                        </a:rPr>
                        <a:t>2</a:t>
                      </a:r>
                      <a:r>
                        <a:rPr kumimoji="0" lang="en-US" sz="1400" b="1" i="0" u="none" strike="noStrike" cap="none" normalizeH="0" baseline="0" dirty="0" smtClean="0">
                          <a:ln>
                            <a:noFill/>
                          </a:ln>
                          <a:solidFill>
                            <a:schemeClr val="accent6"/>
                          </a:solidFill>
                          <a:effectLst/>
                          <a:latin typeface="Comic Sans MS" pitchFamily="66" charset="0"/>
                          <a:ea typeface="Calibri" pitchFamily="34" charset="0"/>
                        </a:rPr>
                        <a:t> sink</a:t>
                      </a: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8.  Degrade passive solar heating</a:t>
                      </a:r>
                    </a:p>
                  </a:txBody>
                  <a:tcPr marT="0" marB="0" horzOverflow="overflow">
                    <a:lnL>
                      <a:noFill/>
                    </a:lnL>
                    <a:lnR>
                      <a:noFill/>
                    </a:lnR>
                    <a:lnT>
                      <a:noFill/>
                    </a:lnT>
                    <a:lnB>
                      <a:noFill/>
                    </a:lnB>
                    <a:lnTlToBr>
                      <a:noFill/>
                    </a:lnTlToBr>
                    <a:lnBlToTr>
                      <a:noFill/>
                    </a:lnBlToTr>
                    <a:solidFill>
                      <a:srgbClr val="FFCC00"/>
                    </a:solid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defRPr/>
                      </a:pPr>
                      <a:r>
                        <a:rPr kumimoji="0" lang="en-US" sz="1400" b="1" i="0" u="none" strike="noStrike" cap="none" normalizeH="0" baseline="0" dirty="0" smtClean="0">
                          <a:ln>
                            <a:noFill/>
                          </a:ln>
                          <a:solidFill>
                            <a:schemeClr val="accent6"/>
                          </a:solidFill>
                          <a:effectLst/>
                          <a:latin typeface="Comic Sans MS" pitchFamily="66" charset="0"/>
                          <a:ea typeface="ＭＳ Ｐゴシック" pitchFamily="34" charset="-128"/>
                        </a:rPr>
                        <a:t>4.  Beautiful red and yellow sunsets</a:t>
                      </a: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accent6"/>
                          </a:solidFill>
                          <a:effectLst/>
                          <a:latin typeface="Comic Sans MS" pitchFamily="66" charset="0"/>
                          <a:ea typeface="Calibri" pitchFamily="34" charset="0"/>
                        </a:rPr>
                        <a:t> 9.  Rapid warming if stopped</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defRPr/>
                      </a:pPr>
                      <a:r>
                        <a:rPr kumimoji="0" lang="en-US" sz="1400" b="1" i="0" u="none" strike="noStrike" cap="none" normalizeH="0" baseline="0" dirty="0" smtClean="0">
                          <a:ln>
                            <a:noFill/>
                          </a:ln>
                          <a:solidFill>
                            <a:schemeClr val="tx1"/>
                          </a:solidFill>
                          <a:effectLst/>
                          <a:latin typeface="Comic Sans MS" pitchFamily="66" charset="0"/>
                          <a:ea typeface="ＭＳ Ｐゴシック" pitchFamily="34" charset="-128"/>
                        </a:rPr>
                        <a:t>5.  Unexpected benefits</a:t>
                      </a:r>
                      <a:endParaRPr kumimoji="0" lang="en-US" sz="1400" b="0" i="0" u="none" strike="noStrike" cap="none" normalizeH="0" baseline="0" dirty="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solidFill>
                      <a:srgbClr val="FFCC00"/>
                    </a:solid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accent6"/>
                          </a:solidFill>
                          <a:effectLst/>
                          <a:latin typeface="Comic Sans MS" pitchFamily="66" charset="0"/>
                          <a:ea typeface="Calibri" pitchFamily="34" charset="0"/>
                        </a:rPr>
                        <a:t>10.  Cannot stop effects quickly</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11.  Human error</a:t>
                      </a:r>
                    </a:p>
                  </a:txBody>
                  <a:tcPr marT="0" marB="0" horzOverflow="overflow">
                    <a:lnL>
                      <a:noFill/>
                    </a:lnL>
                    <a:lnR>
                      <a:noFill/>
                    </a:lnR>
                    <a:lnT>
                      <a:noFill/>
                    </a:lnT>
                    <a:lnB>
                      <a:noFill/>
                    </a:lnB>
                    <a:lnTlToBr>
                      <a:noFill/>
                    </a:lnTlToBr>
                    <a:lnBlToTr>
                      <a:noFill/>
                    </a:lnBlToTr>
                    <a:solidFill>
                      <a:srgbClr val="FFCC00"/>
                    </a:solid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12.  Unexpected consequences</a:t>
                      </a:r>
                    </a:p>
                  </a:txBody>
                  <a:tcPr marT="0" marB="0" horzOverflow="overflow">
                    <a:lnL>
                      <a:noFill/>
                    </a:lnL>
                    <a:lnR>
                      <a:noFill/>
                    </a:lnR>
                    <a:lnT>
                      <a:noFill/>
                    </a:lnT>
                    <a:lnB>
                      <a:noFill/>
                    </a:lnB>
                    <a:lnTlToBr>
                      <a:noFill/>
                    </a:lnTlToBr>
                    <a:lnBlToTr>
                      <a:noFill/>
                    </a:lnBlToTr>
                    <a:solidFill>
                      <a:srgbClr val="FFCC00"/>
                    </a:solid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13.  Commercial control</a:t>
                      </a:r>
                    </a:p>
                  </a:txBody>
                  <a:tcPr marT="0" marB="0" horzOverflow="overflow">
                    <a:lnL>
                      <a:noFill/>
                    </a:lnL>
                    <a:lnR>
                      <a:noFill/>
                    </a:lnR>
                    <a:lnT>
                      <a:noFill/>
                    </a:lnT>
                    <a:lnB>
                      <a:noFill/>
                    </a:lnB>
                    <a:lnTlToBr>
                      <a:noFill/>
                    </a:lnTlToBr>
                    <a:lnBlToTr>
                      <a:noFill/>
                    </a:lnBlToTr>
                    <a:solidFill>
                      <a:srgbClr val="FFCC00"/>
                    </a:solid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14.  Military use of technology</a:t>
                      </a:r>
                    </a:p>
                  </a:txBody>
                  <a:tcPr marT="0" marB="0" horzOverflow="overflow">
                    <a:lnL>
                      <a:noFill/>
                    </a:lnL>
                    <a:lnR>
                      <a:noFill/>
                    </a:lnR>
                    <a:lnT>
                      <a:noFill/>
                    </a:lnT>
                    <a:lnB>
                      <a:noFill/>
                    </a:lnB>
                    <a:lnTlToBr>
                      <a:noFill/>
                    </a:lnTlToBr>
                    <a:lnBlToTr>
                      <a:noFill/>
                    </a:lnBlToTr>
                    <a:solidFill>
                      <a:srgbClr val="FFCC00"/>
                    </a:solid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15.  </a:t>
                      </a:r>
                      <a:r>
                        <a:rPr kumimoji="0" lang="en-US" sz="1400" b="1" i="0" u="none" strike="noStrike" kern="1200" cap="none" normalizeH="0" baseline="0" dirty="0" smtClean="0">
                          <a:ln>
                            <a:noFill/>
                          </a:ln>
                          <a:solidFill>
                            <a:schemeClr val="tx1"/>
                          </a:solidFill>
                          <a:effectLst/>
                          <a:latin typeface="Comic Sans MS" pitchFamily="66" charset="0"/>
                          <a:ea typeface="Calibri" pitchFamily="34" charset="0"/>
                          <a:cs typeface="+mn-cs"/>
                        </a:rPr>
                        <a:t>Societal disruption, conflict between countries</a:t>
                      </a:r>
                    </a:p>
                  </a:txBody>
                  <a:tcPr marT="0" marB="0" horzOverflow="overflow">
                    <a:lnL>
                      <a:noFill/>
                    </a:lnL>
                    <a:lnR>
                      <a:noFill/>
                    </a:lnR>
                    <a:lnT>
                      <a:noFill/>
                    </a:lnT>
                    <a:lnB>
                      <a:noFill/>
                    </a:lnB>
                    <a:lnTlToBr>
                      <a:noFill/>
                    </a:lnTlToBr>
                    <a:lnBlToTr>
                      <a:noFill/>
                    </a:lnBlToTr>
                    <a:solidFill>
                      <a:srgbClr val="FFCC00"/>
                    </a:solid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16.  Conflicts with current treaties</a:t>
                      </a:r>
                    </a:p>
                  </a:txBody>
                  <a:tcPr marT="0" marB="0" horzOverflow="overflow">
                    <a:lnL>
                      <a:noFill/>
                    </a:lnL>
                    <a:lnR>
                      <a:noFill/>
                    </a:lnR>
                    <a:lnT>
                      <a:noFill/>
                    </a:lnT>
                    <a:lnB>
                      <a:noFill/>
                    </a:lnB>
                    <a:lnTlToBr>
                      <a:noFill/>
                    </a:lnTlToBr>
                    <a:lnBlToTr>
                      <a:noFill/>
                    </a:lnBlToTr>
                    <a:solidFill>
                      <a:srgbClr val="FFCC00"/>
                    </a:solid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17.  Whose hand on the thermostat?</a:t>
                      </a:r>
                    </a:p>
                  </a:txBody>
                  <a:tcPr marT="0" marB="0" horzOverflow="overflow">
                    <a:lnL>
                      <a:noFill/>
                    </a:lnL>
                    <a:lnR>
                      <a:noFill/>
                    </a:lnR>
                    <a:lnT>
                      <a:noFill/>
                    </a:lnT>
                    <a:lnB>
                      <a:noFill/>
                    </a:lnB>
                    <a:lnTlToBr>
                      <a:noFill/>
                    </a:lnTlToBr>
                    <a:lnBlToTr>
                      <a:noFill/>
                    </a:lnBlToTr>
                    <a:solidFill>
                      <a:srgbClr val="FFCC00"/>
                    </a:solid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accent6"/>
                          </a:solidFill>
                          <a:effectLst/>
                          <a:latin typeface="Comic Sans MS" pitchFamily="66" charset="0"/>
                          <a:ea typeface="Calibri" pitchFamily="34" charset="0"/>
                        </a:rPr>
                        <a:t>18.  Effects on airplanes flying in stratosphere </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2"/>
                          </a:solidFill>
                          <a:effectLst/>
                          <a:latin typeface="Comic Sans MS" pitchFamily="66" charset="0"/>
                          <a:ea typeface="ＭＳ Ｐゴシック" pitchFamily="34" charset="-128"/>
                        </a:rPr>
                        <a:t>19.  Effects on electrical properties of atmosphere</a:t>
                      </a:r>
                      <a:r>
                        <a:rPr kumimoji="0" lang="en-US" sz="1400" b="0" i="0" u="none" strike="noStrike" cap="none" normalizeH="0" baseline="0" dirty="0" smtClean="0">
                          <a:ln>
                            <a:noFill/>
                          </a:ln>
                          <a:solidFill>
                            <a:schemeClr val="tx2"/>
                          </a:solidFill>
                          <a:effectLst/>
                          <a:latin typeface="Comic Sans MS" pitchFamily="66" charset="0"/>
                          <a:ea typeface="ＭＳ Ｐゴシック" pitchFamily="34" charset="-128"/>
                        </a:rPr>
                        <a:t> </a:t>
                      </a:r>
                    </a:p>
                  </a:txBody>
                  <a:tcPr marT="0" marB="0" horzOverflow="overflow">
                    <a:lnL>
                      <a:noFill/>
                    </a:lnL>
                    <a:lnR>
                      <a:noFill/>
                    </a:lnR>
                    <a:lnT>
                      <a:noFill/>
                    </a:lnT>
                    <a:lnB>
                      <a:noFill/>
                    </a:lnB>
                    <a:lnTlToBr>
                      <a:noFill/>
                    </a:lnTlToBr>
                    <a:lnBlToTr>
                      <a:noFill/>
                    </a:lnBlToTr>
                    <a:solidFill>
                      <a:srgbClr val="FFCC00"/>
                    </a:solid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20.  Environmental impact of implementation</a:t>
                      </a:r>
                    </a:p>
                  </a:txBody>
                  <a:tcPr marT="0" marB="0" horzOverflow="overflow">
                    <a:lnL>
                      <a:noFill/>
                    </a:lnL>
                    <a:lnR>
                      <a:noFill/>
                    </a:lnR>
                    <a:lnT>
                      <a:noFill/>
                    </a:lnT>
                    <a:lnB>
                      <a:noFill/>
                    </a:lnB>
                    <a:lnTlToBr>
                      <a:noFill/>
                    </a:lnTlToBr>
                    <a:lnBlToTr>
                      <a:noFill/>
                    </a:lnBlToTr>
                    <a:solidFill>
                      <a:srgbClr val="FFCC00"/>
                    </a:solid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accent6"/>
                          </a:solidFill>
                          <a:effectLst/>
                          <a:latin typeface="Comic Sans MS" pitchFamily="66" charset="0"/>
                          <a:ea typeface="Calibri" pitchFamily="34" charset="0"/>
                        </a:rPr>
                        <a:t>21.  Degrade terrestrial optical astronomy</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accent6"/>
                          </a:solidFill>
                          <a:effectLst/>
                          <a:latin typeface="Comic Sans MS" pitchFamily="66" charset="0"/>
                          <a:ea typeface="Calibri" pitchFamily="34" charset="0"/>
                        </a:rPr>
                        <a:t>22.  Affect stargazing</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accent6"/>
                          </a:solidFill>
                          <a:effectLst/>
                          <a:latin typeface="Comic Sans MS" pitchFamily="66" charset="0"/>
                          <a:ea typeface="Calibri" pitchFamily="34" charset="0"/>
                        </a:rPr>
                        <a:t>23.  Affect satellite remote sensing</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460375" marR="0" lvl="0" indent="-460375"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24.  More sunburn</a:t>
                      </a:r>
                    </a:p>
                  </a:txBody>
                  <a:tcPr marT="0" marB="0" horzOverflow="overflow">
                    <a:lnL>
                      <a:noFill/>
                    </a:lnL>
                    <a:lnR>
                      <a:noFill/>
                    </a:lnR>
                    <a:lnT>
                      <a:noFill/>
                    </a:lnT>
                    <a:lnB>
                      <a:noFill/>
                    </a:lnB>
                    <a:lnTlToBr>
                      <a:noFill/>
                    </a:lnTlToBr>
                    <a:lnBlToTr>
                      <a:noFill/>
                    </a:lnBlToTr>
                    <a:solidFill>
                      <a:srgbClr val="FFCC00"/>
                    </a:solidFill>
                  </a:tcPr>
                </a:tc>
              </a:tr>
              <a:tr h="42703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25.  Moral hazard – the prospect of it working would</a:t>
                      </a:r>
                    </a:p>
                    <a:p>
                      <a:pPr marL="0" marR="0" lvl="0" indent="0" algn="l" defTabSz="914400" rtl="0" eaLnBrk="1" fontAlgn="base" latinLnBrk="0" hangingPunct="1">
                        <a:lnSpc>
                          <a:spcPct val="100000"/>
                        </a:lnSpc>
                        <a:spcBef>
                          <a:spcPct val="0"/>
                        </a:spcBef>
                        <a:spcAft>
                          <a:spcPts val="50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reduce drive for mitigation</a:t>
                      </a:r>
                    </a:p>
                  </a:txBody>
                  <a:tcPr marT="0" marB="0" horzOverflow="overflow">
                    <a:lnL>
                      <a:noFill/>
                    </a:lnL>
                    <a:lnR>
                      <a:noFill/>
                    </a:lnR>
                    <a:lnT>
                      <a:noFill/>
                    </a:lnT>
                    <a:lnB>
                      <a:noFill/>
                    </a:lnB>
                    <a:lnTlToBr>
                      <a:noFill/>
                    </a:lnTlToBr>
                    <a:lnBlToTr>
                      <a:noFill/>
                    </a:lnBlToTr>
                    <a:solidFill>
                      <a:srgbClr val="FFCC00"/>
                    </a:solidFill>
                  </a:tcPr>
                </a:tc>
              </a:tr>
              <a:tr h="234950">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26.  Moral authority – do we have the right to do this?</a:t>
                      </a:r>
                    </a:p>
                  </a:txBody>
                  <a:tcPr marR="0" marT="0" marB="0" horzOverflow="overflow">
                    <a:lnL>
                      <a:noFill/>
                    </a:lnL>
                    <a:lnR>
                      <a:noFill/>
                    </a:lnR>
                    <a:lnT>
                      <a:noFill/>
                    </a:lnT>
                    <a:lnB>
                      <a:noFill/>
                    </a:lnB>
                    <a:lnTlToBr>
                      <a:noFill/>
                    </a:lnTlToBr>
                    <a:lnBlToTr>
                      <a:noFill/>
                    </a:lnBlToTr>
                    <a:solidFill>
                      <a:srgbClr val="FFCC00"/>
                    </a:solidFill>
                  </a:tcPr>
                </a:tc>
              </a:tr>
            </a:tbl>
          </a:graphicData>
        </a:graphic>
      </p:graphicFrame>
      <p:sp>
        <p:nvSpPr>
          <p:cNvPr id="908367" name="Text Box 79"/>
          <p:cNvSpPr txBox="1">
            <a:spLocks noChangeArrowheads="1"/>
          </p:cNvSpPr>
          <p:nvPr/>
        </p:nvSpPr>
        <p:spPr bwMode="auto">
          <a:xfrm>
            <a:off x="326118" y="2932340"/>
            <a:ext cx="3222625" cy="584775"/>
          </a:xfrm>
          <a:prstGeom prst="rect">
            <a:avLst/>
          </a:prstGeom>
          <a:solidFill>
            <a:srgbClr val="FFCC00"/>
          </a:solidFill>
          <a:ln w="38100">
            <a:solidFill>
              <a:schemeClr val="tx1"/>
            </a:solidFill>
            <a:miter lim="800000"/>
            <a:headEnd/>
            <a:tailEnd type="none" w="lg" len="lg"/>
          </a:ln>
        </p:spPr>
        <p:txBody>
          <a:bodyPr>
            <a:spAutoFit/>
          </a:bodyPr>
          <a:lstStyle/>
          <a:p>
            <a:pPr algn="ctr">
              <a:spcBef>
                <a:spcPct val="50000"/>
              </a:spcBef>
            </a:pPr>
            <a:r>
              <a:rPr lang="en-US" sz="1600" b="1" dirty="0" smtClean="0"/>
              <a:t>Not testable with GeoMIP or the volcanic analog</a:t>
            </a:r>
          </a:p>
        </p:txBody>
      </p:sp>
      <p:sp>
        <p:nvSpPr>
          <p:cNvPr id="908368" name="Text Box 80"/>
          <p:cNvSpPr txBox="1">
            <a:spLocks noChangeArrowheads="1"/>
          </p:cNvSpPr>
          <p:nvPr/>
        </p:nvSpPr>
        <p:spPr bwMode="auto">
          <a:xfrm>
            <a:off x="1714500" y="-20638"/>
            <a:ext cx="5502275" cy="396876"/>
          </a:xfrm>
          <a:prstGeom prst="rect">
            <a:avLst/>
          </a:prstGeom>
          <a:noFill/>
          <a:ln w="38100">
            <a:noFill/>
            <a:miter lim="800000"/>
            <a:headEnd/>
            <a:tailEnd type="none" w="lg" len="lg"/>
          </a:ln>
          <a:effectLst/>
        </p:spPr>
        <p:txBody>
          <a:bodyPr>
            <a:spAutoFit/>
          </a:bodyPr>
          <a:lstStyle/>
          <a:p>
            <a:pPr algn="ctr">
              <a:spcBef>
                <a:spcPct val="50000"/>
              </a:spcBef>
              <a:defRPr/>
            </a:pPr>
            <a:r>
              <a:rPr lang="en-US" sz="2000" b="1" u="sng" dirty="0">
                <a:solidFill>
                  <a:schemeClr val="accent6"/>
                </a:solidFill>
                <a:ea typeface="+mn-ea"/>
              </a:rPr>
              <a:t>Stratospheric Geoengineering </a:t>
            </a:r>
          </a:p>
        </p:txBody>
      </p:sp>
      <p:sp>
        <p:nvSpPr>
          <p:cNvPr id="193590" name="Text Box 82"/>
          <p:cNvSpPr txBox="1">
            <a:spLocks noChangeArrowheads="1"/>
          </p:cNvSpPr>
          <p:nvPr/>
        </p:nvSpPr>
        <p:spPr bwMode="auto">
          <a:xfrm>
            <a:off x="120650" y="3851275"/>
            <a:ext cx="3713163" cy="860425"/>
          </a:xfrm>
          <a:prstGeom prst="rect">
            <a:avLst/>
          </a:prstGeom>
          <a:solidFill>
            <a:schemeClr val="bg1"/>
          </a:solidFill>
          <a:ln w="38100">
            <a:solidFill>
              <a:schemeClr val="tx1"/>
            </a:solidFill>
            <a:miter lim="800000"/>
            <a:headEnd/>
            <a:tailEnd type="none" w="lg" len="lg"/>
          </a:ln>
        </p:spPr>
        <p:txBody>
          <a:bodyPr>
            <a:spAutoFit/>
          </a:bodyPr>
          <a:lstStyle/>
          <a:p>
            <a:pPr>
              <a:spcBef>
                <a:spcPct val="50000"/>
              </a:spcBef>
            </a:pPr>
            <a:r>
              <a:rPr lang="en-US" sz="1200"/>
              <a:t>Robock, Alan, 2008:  20 reasons why geoengineering may be a bad idea.  </a:t>
            </a:r>
            <a:r>
              <a:rPr lang="en-US" sz="1200" i="1"/>
              <a:t>Bull. Atomic Scientists</a:t>
            </a:r>
            <a:r>
              <a:rPr lang="en-US" sz="1200"/>
              <a:t>, </a:t>
            </a:r>
            <a:r>
              <a:rPr lang="en-US" sz="1200" b="1"/>
              <a:t>64</a:t>
            </a:r>
            <a:r>
              <a:rPr lang="en-US" sz="1200"/>
              <a:t>, No. 2, 14-18, 59, doi:10.2968/064002006. </a:t>
            </a:r>
          </a:p>
        </p:txBody>
      </p:sp>
      <p:sp>
        <p:nvSpPr>
          <p:cNvPr id="193591" name="Text Box 83"/>
          <p:cNvSpPr txBox="1">
            <a:spLocks noChangeArrowheads="1"/>
          </p:cNvSpPr>
          <p:nvPr/>
        </p:nvSpPr>
        <p:spPr bwMode="auto">
          <a:xfrm>
            <a:off x="127000" y="4821238"/>
            <a:ext cx="3713163" cy="1042987"/>
          </a:xfrm>
          <a:prstGeom prst="rect">
            <a:avLst/>
          </a:prstGeom>
          <a:solidFill>
            <a:schemeClr val="bg1"/>
          </a:solidFill>
          <a:ln w="38100">
            <a:solidFill>
              <a:schemeClr val="tx1"/>
            </a:solidFill>
            <a:miter lim="800000"/>
            <a:headEnd/>
            <a:tailEnd type="none" w="lg" len="lg"/>
          </a:ln>
        </p:spPr>
        <p:txBody>
          <a:bodyPr>
            <a:spAutoFit/>
          </a:bodyPr>
          <a:lstStyle/>
          <a:p>
            <a:pPr>
              <a:spcBef>
                <a:spcPct val="50000"/>
              </a:spcBef>
            </a:pPr>
            <a:r>
              <a:rPr lang="en-US" sz="1200"/>
              <a:t>Robock, Alan, Allison B. Marquardt, Ben Kravitz, and Georgiy Stenchikov, 2009:  The benefits, risks, and costs of stratospheric geoengineering. </a:t>
            </a:r>
            <a:r>
              <a:rPr lang="en-US" sz="1200" i="1"/>
              <a:t>Geophys. Res. Lett.</a:t>
            </a:r>
            <a:r>
              <a:rPr lang="en-US" sz="1200"/>
              <a:t>, </a:t>
            </a:r>
            <a:r>
              <a:rPr lang="en-US" sz="1200" b="1"/>
              <a:t>36</a:t>
            </a:r>
            <a:r>
              <a:rPr lang="en-US" sz="1200"/>
              <a:t>, L19703, doi:10.1029/2009GL039209. </a:t>
            </a:r>
          </a:p>
        </p:txBody>
      </p:sp>
      <p:sp>
        <p:nvSpPr>
          <p:cNvPr id="193592" name="Text Box 83"/>
          <p:cNvSpPr txBox="1">
            <a:spLocks noChangeArrowheads="1"/>
          </p:cNvSpPr>
          <p:nvPr/>
        </p:nvSpPr>
        <p:spPr bwMode="auto">
          <a:xfrm>
            <a:off x="133350" y="5989638"/>
            <a:ext cx="3713163" cy="830997"/>
          </a:xfrm>
          <a:prstGeom prst="rect">
            <a:avLst/>
          </a:prstGeom>
          <a:solidFill>
            <a:schemeClr val="bg1"/>
          </a:solidFill>
          <a:ln w="38100">
            <a:solidFill>
              <a:schemeClr val="tx1"/>
            </a:solidFill>
            <a:miter lim="800000"/>
            <a:headEnd/>
            <a:tailEnd type="none" w="lg" len="lg"/>
          </a:ln>
        </p:spPr>
        <p:txBody>
          <a:bodyPr>
            <a:spAutoFit/>
          </a:bodyPr>
          <a:lstStyle/>
          <a:p>
            <a:pPr>
              <a:spcBef>
                <a:spcPct val="50000"/>
              </a:spcBef>
            </a:pPr>
            <a:r>
              <a:rPr lang="en-US" sz="1200" dirty="0"/>
              <a:t>Robock, Alan, 2014: Stratospheric aerosol </a:t>
            </a:r>
            <a:r>
              <a:rPr lang="en-US" sz="1200" dirty="0" smtClean="0"/>
              <a:t>geoengineering. </a:t>
            </a:r>
            <a:r>
              <a:rPr lang="en-US" sz="1200" i="1" dirty="0" smtClean="0"/>
              <a:t>Issues </a:t>
            </a:r>
            <a:r>
              <a:rPr lang="en-US" sz="1200" i="1" dirty="0"/>
              <a:t>Env. Sci. Tech</a:t>
            </a:r>
            <a:r>
              <a:rPr lang="en-US" sz="1200" i="1" dirty="0" smtClean="0"/>
              <a:t>.</a:t>
            </a:r>
            <a:r>
              <a:rPr lang="en-US" sz="1200" dirty="0" smtClean="0"/>
              <a:t> (Special issue “Geoengineering of the Climate System”), </a:t>
            </a:r>
            <a:r>
              <a:rPr lang="en-US" sz="1200" b="1" dirty="0" smtClean="0"/>
              <a:t>38</a:t>
            </a:r>
            <a:r>
              <a:rPr lang="en-US" sz="1200" dirty="0" smtClean="0"/>
              <a:t>, 162-185.</a:t>
            </a:r>
            <a:endParaRPr lang="en-US" sz="1200" dirty="0"/>
          </a:p>
        </p:txBody>
      </p:sp>
      <p:sp>
        <p:nvSpPr>
          <p:cNvPr id="8" name="TextBox 7"/>
          <p:cNvSpPr txBox="1"/>
          <p:nvPr/>
        </p:nvSpPr>
        <p:spPr>
          <a:xfrm>
            <a:off x="116114" y="3693883"/>
            <a:ext cx="3715657" cy="1015663"/>
          </a:xfrm>
          <a:prstGeom prst="rect">
            <a:avLst/>
          </a:prstGeom>
          <a:solidFill>
            <a:schemeClr val="bg1"/>
          </a:solidFill>
          <a:ln w="28575">
            <a:solidFill>
              <a:schemeClr val="tx1"/>
            </a:solidFill>
          </a:ln>
        </p:spPr>
        <p:txBody>
          <a:bodyPr wrap="square" rtlCol="0">
            <a:spAutoFit/>
          </a:bodyPr>
          <a:lstStyle/>
          <a:p>
            <a:r>
              <a:rPr lang="en-US" sz="1200" dirty="0" smtClean="0"/>
              <a:t>Robock, Alan, Douglas G. </a:t>
            </a:r>
            <a:r>
              <a:rPr lang="en-US" sz="1200" dirty="0" err="1" smtClean="0"/>
              <a:t>MacMartin</a:t>
            </a:r>
            <a:r>
              <a:rPr lang="en-US" sz="1200" dirty="0" smtClean="0"/>
              <a:t>, Riley Duren, and Matthew W. Christensen, 2013: Studying geoengineering with natural and anthropogenic analogs.  </a:t>
            </a:r>
            <a:r>
              <a:rPr lang="en-US" sz="1200" i="1" dirty="0" smtClean="0"/>
              <a:t>Climatic Change</a:t>
            </a:r>
            <a:r>
              <a:rPr lang="en-US" sz="1200" dirty="0" smtClean="0"/>
              <a:t>, </a:t>
            </a:r>
            <a:r>
              <a:rPr lang="en-US" sz="1200" b="1" dirty="0" smtClean="0"/>
              <a:t>121</a:t>
            </a:r>
            <a:r>
              <a:rPr lang="en-US" sz="1200" dirty="0" smtClean="0"/>
              <a:t>, 445-458, doi:10.1007/s10584-013-0777-5.</a:t>
            </a:r>
            <a:endParaRPr lang="en-US" sz="1200" dirty="0"/>
          </a:p>
        </p:txBody>
      </p:sp>
    </p:spTree>
  </p:cSld>
  <p:clrMapOvr>
    <a:masterClrMapping/>
  </p:clrMapOvr>
  <p:transition/>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152400" y="15861"/>
            <a:ext cx="8826500" cy="4737100"/>
          </a:xfrm>
          <a:prstGeom prst="rect">
            <a:avLst/>
          </a:prstGeom>
        </p:spPr>
      </p:pic>
      <p:pic>
        <p:nvPicPr>
          <p:cNvPr id="3" name="Picture 2"/>
          <p:cNvPicPr>
            <a:picLocks noChangeAspect="1"/>
          </p:cNvPicPr>
          <p:nvPr/>
        </p:nvPicPr>
        <p:blipFill>
          <a:blip r:embed="rId3" cstate="print"/>
          <a:stretch>
            <a:fillRect/>
          </a:stretch>
        </p:blipFill>
        <p:spPr>
          <a:xfrm>
            <a:off x="228600" y="4800600"/>
            <a:ext cx="8724900" cy="1981200"/>
          </a:xfrm>
          <a:prstGeom prst="rect">
            <a:avLst/>
          </a:prstGeom>
        </p:spPr>
      </p:pic>
      <p:sp>
        <p:nvSpPr>
          <p:cNvPr id="4" name="Rectangle 3"/>
          <p:cNvSpPr/>
          <p:nvPr/>
        </p:nvSpPr>
        <p:spPr bwMode="auto">
          <a:xfrm>
            <a:off x="228600" y="4800600"/>
            <a:ext cx="4495800" cy="228600"/>
          </a:xfrm>
          <a:prstGeom prst="rect">
            <a:avLst/>
          </a:prstGeom>
          <a:solidFill>
            <a:schemeClr val="bg1"/>
          </a:solidFill>
          <a:ln w="38100" cap="flat" cmpd="sng" algn="ctr">
            <a:noFill/>
            <a:prstDash val="solid"/>
            <a:round/>
            <a:headEnd type="none" w="med" len="med"/>
            <a:tailEnd type="stealth"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Tree>
    <p:extLst>
      <p:ext uri="{BB962C8B-B14F-4D97-AF65-F5344CB8AC3E}">
        <p14:creationId xmlns:p14="http://schemas.microsoft.com/office/powerpoint/2010/main" xmlns="" val="3264449313"/>
      </p:ext>
    </p:extLst>
  </p:cSld>
  <p:clrMapOvr>
    <a:masterClrMapping/>
  </p:clrMapOvr>
  <p:transition/>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6743" y="203201"/>
            <a:ext cx="8527143" cy="6540252"/>
          </a:xfrm>
          <a:prstGeom prst="rect">
            <a:avLst/>
          </a:prstGeom>
          <a:solidFill>
            <a:srgbClr val="99CCFF"/>
          </a:solidFill>
        </p:spPr>
        <p:txBody>
          <a:bodyPr wrap="square" rtlCol="0">
            <a:spAutoFit/>
          </a:bodyPr>
          <a:lstStyle/>
          <a:p>
            <a:r>
              <a:rPr lang="en-US" sz="2400" b="1" dirty="0" smtClean="0"/>
              <a:t>Are We Ready for the Next Big Volcanic Eruption?</a:t>
            </a:r>
            <a:endParaRPr lang="en-US" sz="2400" dirty="0" smtClean="0"/>
          </a:p>
          <a:p>
            <a:pPr algn="l">
              <a:spcBef>
                <a:spcPts val="1200"/>
              </a:spcBef>
              <a:spcAft>
                <a:spcPts val="1200"/>
              </a:spcAft>
            </a:pPr>
            <a:r>
              <a:rPr lang="en-US" b="1" i="1" dirty="0" smtClean="0"/>
              <a:t>Scientific questions to address:</a:t>
            </a:r>
            <a:endParaRPr lang="en-US" b="1" dirty="0" smtClean="0"/>
          </a:p>
          <a:p>
            <a:pPr marL="341313" indent="-341313" algn="l">
              <a:spcBef>
                <a:spcPts val="600"/>
              </a:spcBef>
              <a:spcAft>
                <a:spcPts val="0"/>
              </a:spcAft>
            </a:pPr>
            <a:r>
              <a:rPr lang="en-US" sz="2000" dirty="0" smtClean="0"/>
              <a:t>What will be the size distribution of sulfate aerosol particles created by geoengineering?</a:t>
            </a:r>
          </a:p>
          <a:p>
            <a:pPr marL="341313" indent="-341313" algn="l">
              <a:spcBef>
                <a:spcPts val="600"/>
              </a:spcBef>
              <a:spcAft>
                <a:spcPts val="0"/>
              </a:spcAft>
            </a:pPr>
            <a:r>
              <a:rPr lang="en-US" sz="2000" dirty="0" smtClean="0"/>
              <a:t>How will the aerosols be transported throughout the stratosphere?</a:t>
            </a:r>
          </a:p>
          <a:p>
            <a:pPr marL="341313" indent="-341313" algn="l">
              <a:spcBef>
                <a:spcPts val="600"/>
              </a:spcBef>
              <a:spcAft>
                <a:spcPts val="0"/>
              </a:spcAft>
            </a:pPr>
            <a:r>
              <a:rPr lang="en-US" sz="2000" dirty="0" smtClean="0"/>
              <a:t>How do temperatures change in the stratosphere as a result of the aerosol interactions with shortwave (particularly near IR) and longwave radiation?</a:t>
            </a:r>
          </a:p>
          <a:p>
            <a:pPr marL="341313" indent="-341313" algn="l">
              <a:spcBef>
                <a:spcPts val="600"/>
              </a:spcBef>
              <a:spcAft>
                <a:spcPts val="0"/>
              </a:spcAft>
            </a:pPr>
            <a:r>
              <a:rPr lang="en-US" sz="2000" dirty="0" smtClean="0"/>
              <a:t>Are there large stratospheric water vapor changes associated with stratospheric aerosols?  Is there an initial injection of water from the eruption?</a:t>
            </a:r>
            <a:endParaRPr lang="en-US" dirty="0" smtClean="0"/>
          </a:p>
          <a:p>
            <a:pPr marL="341313" indent="-341313" algn="l">
              <a:spcBef>
                <a:spcPts val="600"/>
              </a:spcBef>
              <a:spcAft>
                <a:spcPts val="0"/>
              </a:spcAft>
            </a:pPr>
            <a:r>
              <a:rPr lang="en-US" sz="2000" dirty="0" smtClean="0"/>
              <a:t>Is there ozone depletion from heterogeneous reactions on the stratospheric aerosols?</a:t>
            </a:r>
          </a:p>
          <a:p>
            <a:pPr marL="341313" indent="-341313" algn="l">
              <a:spcBef>
                <a:spcPts val="600"/>
              </a:spcBef>
              <a:spcAft>
                <a:spcPts val="0"/>
              </a:spcAft>
            </a:pPr>
            <a:r>
              <a:rPr lang="en-US" sz="2000" dirty="0" smtClean="0"/>
              <a:t>As the aerosols leave the stratosphere, and as the aerosols affect the upper troposphere temperature and circulation, are there interactions with cirrus and other clouds?</a:t>
            </a:r>
          </a:p>
          <a:p>
            <a:pPr marL="341313" indent="-341313" algn="l">
              <a:spcBef>
                <a:spcPts val="600"/>
              </a:spcBef>
              <a:spcAft>
                <a:spcPts val="0"/>
              </a:spcAft>
            </a:pPr>
            <a:r>
              <a:rPr lang="en-US" sz="2000" dirty="0" smtClean="0"/>
              <a:t>How will tropospheric chemistry be affected by stratospheric geoengineering?</a:t>
            </a:r>
          </a:p>
        </p:txBody>
      </p:sp>
    </p:spTree>
    <p:extLst>
      <p:ext uri="{BB962C8B-B14F-4D97-AF65-F5344CB8AC3E}">
        <p14:creationId xmlns:p14="http://schemas.microsoft.com/office/powerpoint/2010/main" xmlns="" val="1026043409"/>
      </p:ext>
    </p:extLst>
  </p:cSld>
  <p:clrMapOvr>
    <a:masterClrMapping/>
  </p:clrMapOvr>
  <p:transition/>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0390" name="Picture 6"/>
          <p:cNvPicPr>
            <a:picLocks noChangeAspect="1" noChangeArrowheads="1"/>
          </p:cNvPicPr>
          <p:nvPr/>
        </p:nvPicPr>
        <p:blipFill>
          <a:blip r:embed="rId3" cstate="print"/>
          <a:srcRect b="3605"/>
          <a:stretch>
            <a:fillRect/>
          </a:stretch>
        </p:blipFill>
        <p:spPr bwMode="auto">
          <a:xfrm>
            <a:off x="2743200" y="1524000"/>
            <a:ext cx="6172200" cy="4648200"/>
          </a:xfrm>
          <a:prstGeom prst="rect">
            <a:avLst/>
          </a:prstGeom>
          <a:noFill/>
          <a:ln w="9525">
            <a:noFill/>
            <a:miter lim="800000"/>
            <a:headEnd/>
            <a:tailEnd/>
          </a:ln>
        </p:spPr>
      </p:pic>
      <p:sp>
        <p:nvSpPr>
          <p:cNvPr id="2" name="TextBox 1"/>
          <p:cNvSpPr txBox="1"/>
          <p:nvPr/>
        </p:nvSpPr>
        <p:spPr>
          <a:xfrm>
            <a:off x="838199" y="667659"/>
            <a:ext cx="6012543" cy="830997"/>
          </a:xfrm>
          <a:prstGeom prst="rect">
            <a:avLst/>
          </a:prstGeom>
          <a:noFill/>
        </p:spPr>
        <p:txBody>
          <a:bodyPr wrap="square" rtlCol="0">
            <a:spAutoFit/>
          </a:bodyPr>
          <a:lstStyle/>
          <a:p>
            <a:r>
              <a:rPr lang="en-US" b="1" dirty="0" smtClean="0"/>
              <a:t>Do stratospheric aerosols grow with </a:t>
            </a:r>
          </a:p>
          <a:p>
            <a:pPr>
              <a:spcBef>
                <a:spcPts val="0"/>
              </a:spcBef>
            </a:pPr>
            <a:r>
              <a:rPr lang="en-US" b="1" dirty="0" smtClean="0"/>
              <a:t>large SO</a:t>
            </a:r>
            <a:r>
              <a:rPr lang="en-US" b="1" baseline="-25000" dirty="0" smtClean="0"/>
              <a:t>2</a:t>
            </a:r>
            <a:r>
              <a:rPr lang="en-US" b="1" dirty="0" smtClean="0"/>
              <a:t> injections?</a:t>
            </a:r>
            <a:endParaRPr lang="en-US" b="1" dirty="0"/>
          </a:p>
        </p:txBody>
      </p:sp>
      <p:sp>
        <p:nvSpPr>
          <p:cNvPr id="5" name="TextBox 4"/>
          <p:cNvSpPr txBox="1"/>
          <p:nvPr/>
        </p:nvSpPr>
        <p:spPr>
          <a:xfrm>
            <a:off x="457200" y="6286305"/>
            <a:ext cx="8153400" cy="523220"/>
          </a:xfrm>
          <a:prstGeom prst="rect">
            <a:avLst/>
          </a:prstGeom>
          <a:solidFill>
            <a:srgbClr val="99CCFF"/>
          </a:solidFill>
          <a:ln>
            <a:noFill/>
          </a:ln>
        </p:spPr>
        <p:txBody>
          <a:bodyPr wrap="square" rtlCol="0">
            <a:spAutoFit/>
          </a:bodyPr>
          <a:lstStyle/>
          <a:p>
            <a:pPr marL="231775" indent="-231775" algn="l"/>
            <a:r>
              <a:rPr lang="en-US" sz="1400" dirty="0" smtClean="0"/>
              <a:t>Pinto, J. R., R. P. Turco, and O. B. Toon, 1989: Self-limiting physical and chemical effects in volcanic eruption clouds. </a:t>
            </a:r>
            <a:r>
              <a:rPr lang="fr-FR" sz="1400" i="1" dirty="0" smtClean="0"/>
              <a:t>J. Geophys. </a:t>
            </a:r>
            <a:r>
              <a:rPr lang="fr-FR" sz="1400" i="1" dirty="0" err="1" smtClean="0"/>
              <a:t>Res</a:t>
            </a:r>
            <a:r>
              <a:rPr lang="fr-FR" sz="1400" i="1" dirty="0" smtClean="0"/>
              <a:t>.</a:t>
            </a:r>
            <a:r>
              <a:rPr lang="fr-FR" sz="1400" dirty="0" smtClean="0"/>
              <a:t>, </a:t>
            </a:r>
            <a:r>
              <a:rPr lang="fr-FR" sz="1400" b="1" dirty="0" smtClean="0"/>
              <a:t>94</a:t>
            </a:r>
            <a:r>
              <a:rPr lang="fr-FR" sz="1400" dirty="0" smtClean="0"/>
              <a:t>, 11,165–11,174, </a:t>
            </a:r>
            <a:r>
              <a:rPr lang="fr-FR" sz="1400" dirty="0" err="1" smtClean="0"/>
              <a:t>doi</a:t>
            </a:r>
            <a:r>
              <a:rPr lang="fr-FR" sz="1400" dirty="0" smtClean="0"/>
              <a:t>:10.1029/</a:t>
            </a:r>
            <a:r>
              <a:rPr lang="en-US" sz="1400" dirty="0" smtClean="0"/>
              <a:t>JD094iD08p11165.</a:t>
            </a:r>
          </a:p>
        </p:txBody>
      </p:sp>
      <p:sp>
        <p:nvSpPr>
          <p:cNvPr id="7" name="TextBox 6"/>
          <p:cNvSpPr txBox="1"/>
          <p:nvPr/>
        </p:nvSpPr>
        <p:spPr>
          <a:xfrm>
            <a:off x="72573" y="2209800"/>
            <a:ext cx="2590800" cy="3816429"/>
          </a:xfrm>
          <a:prstGeom prst="rect">
            <a:avLst/>
          </a:prstGeom>
          <a:noFill/>
        </p:spPr>
        <p:txBody>
          <a:bodyPr wrap="square" rtlCol="0">
            <a:spAutoFit/>
          </a:bodyPr>
          <a:lstStyle/>
          <a:p>
            <a:pPr algn="ctr"/>
            <a:r>
              <a:rPr lang="en-US" sz="2200" dirty="0" smtClean="0"/>
              <a:t>“Successively larger SO</a:t>
            </a:r>
            <a:r>
              <a:rPr lang="en-US" sz="2200" baseline="-25000" dirty="0" smtClean="0"/>
              <a:t>2</a:t>
            </a:r>
            <a:r>
              <a:rPr lang="en-US" sz="2200" dirty="0" smtClean="0"/>
              <a:t> injections do not create proportionally larger optical depths because successively larger sulfate particles are formed.”</a:t>
            </a:r>
            <a:endParaRPr lang="en-US" sz="2200" dirty="0"/>
          </a:p>
        </p:txBody>
      </p:sp>
      <p:sp>
        <p:nvSpPr>
          <p:cNvPr id="10" name="TextBox 9"/>
          <p:cNvSpPr txBox="1"/>
          <p:nvPr/>
        </p:nvSpPr>
        <p:spPr>
          <a:xfrm>
            <a:off x="2714172" y="5646057"/>
            <a:ext cx="6172200" cy="528350"/>
          </a:xfrm>
          <a:prstGeom prst="rect">
            <a:avLst/>
          </a:prstGeom>
          <a:noFill/>
        </p:spPr>
        <p:txBody>
          <a:bodyPr wrap="square" rtlCol="0">
            <a:spAutoFit/>
          </a:bodyPr>
          <a:lstStyle/>
          <a:p>
            <a:pPr algn="just">
              <a:lnSpc>
                <a:spcPts val="1700"/>
              </a:lnSpc>
              <a:spcBef>
                <a:spcPts val="0"/>
              </a:spcBef>
            </a:pPr>
            <a:r>
              <a:rPr lang="pt-BR" sz="1800" dirty="0" smtClean="0">
                <a:latin typeface="Times New Roman" pitchFamily="18" charset="0"/>
                <a:cs typeface="Times New Roman" pitchFamily="18" charset="0"/>
              </a:rPr>
              <a:t>               Areas refer </a:t>
            </a:r>
            <a:r>
              <a:rPr lang="en-US" sz="1800" dirty="0" smtClean="0">
                <a:latin typeface="Times New Roman" pitchFamily="18" charset="0"/>
                <a:cs typeface="Times New Roman" pitchFamily="18" charset="0"/>
              </a:rPr>
              <a:t>to the initial area of the cloud over which oxidation is assumed to occur. </a:t>
            </a:r>
            <a:endParaRPr lang="en-US" sz="1800" dirty="0">
              <a:latin typeface="Times New Roman" pitchFamily="18" charset="0"/>
              <a:cs typeface="Times New Roman" pitchFamily="18" charset="0"/>
            </a:endParaRPr>
          </a:p>
        </p:txBody>
      </p:sp>
    </p:spTree>
    <p:extLst>
      <p:ext uri="{BB962C8B-B14F-4D97-AF65-F5344CB8AC3E}">
        <p14:creationId xmlns:p14="http://schemas.microsoft.com/office/powerpoint/2010/main" xmlns="" val="891991529"/>
      </p:ext>
    </p:extLst>
  </p:cSld>
  <p:clrMapOvr>
    <a:masterClrMapping/>
  </p:clrMapOvr>
  <p:transition/>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885370" y="228148"/>
            <a:ext cx="7307943" cy="4827761"/>
          </a:xfrm>
          <a:prstGeom prst="rect">
            <a:avLst/>
          </a:prstGeom>
          <a:noFill/>
          <a:ln w="9525">
            <a:noFill/>
            <a:miter lim="800000"/>
            <a:headEnd/>
            <a:tailEnd/>
          </a:ln>
        </p:spPr>
      </p:pic>
      <p:sp>
        <p:nvSpPr>
          <p:cNvPr id="3" name="TextBox 2"/>
          <p:cNvSpPr txBox="1"/>
          <p:nvPr/>
        </p:nvSpPr>
        <p:spPr>
          <a:xfrm>
            <a:off x="188686" y="5196115"/>
            <a:ext cx="8534400" cy="923330"/>
          </a:xfrm>
          <a:prstGeom prst="rect">
            <a:avLst/>
          </a:prstGeom>
          <a:noFill/>
        </p:spPr>
        <p:txBody>
          <a:bodyPr wrap="square" rtlCol="0">
            <a:spAutoFit/>
          </a:bodyPr>
          <a:lstStyle/>
          <a:p>
            <a:r>
              <a:rPr lang="en-US" sz="1800" dirty="0" smtClean="0"/>
              <a:t>“It combines both particle density, calculated from SAGE II extinctions, and effective radii, calculated for different altitudes from ISAMS [Improved Stratospheric And Mesospheric Sounder on UARS] measurements.”</a:t>
            </a:r>
            <a:endParaRPr lang="en-US" sz="1800" dirty="0"/>
          </a:p>
        </p:txBody>
      </p:sp>
      <p:sp>
        <p:nvSpPr>
          <p:cNvPr id="4" name="TextBox 3"/>
          <p:cNvSpPr txBox="1"/>
          <p:nvPr/>
        </p:nvSpPr>
        <p:spPr>
          <a:xfrm>
            <a:off x="2387600" y="6236065"/>
            <a:ext cx="6756400" cy="646331"/>
          </a:xfrm>
          <a:prstGeom prst="rect">
            <a:avLst/>
          </a:prstGeom>
          <a:solidFill>
            <a:srgbClr val="99CCFF"/>
          </a:solidFill>
        </p:spPr>
        <p:txBody>
          <a:bodyPr wrap="square" rtlCol="0">
            <a:spAutoFit/>
          </a:bodyPr>
          <a:lstStyle/>
          <a:p>
            <a:r>
              <a:rPr lang="en-US" sz="1200" dirty="0" smtClean="0"/>
              <a:t>Stenchikov, Georgiy L., Ingo Kirchner, Alan Robock, Hans-F. Graf, Juan Carlos Antuña, R. G. Grainger, </a:t>
            </a:r>
            <a:r>
              <a:rPr lang="en-US" sz="1200" dirty="0" err="1" smtClean="0"/>
              <a:t>Alyn</a:t>
            </a:r>
            <a:r>
              <a:rPr lang="en-US" sz="1200" dirty="0" smtClean="0"/>
              <a:t> Lambert, and Larry Thomason, 1998: Radiative forcing from the 1991 Mount Pinatubo volcanic eruption. </a:t>
            </a:r>
            <a:r>
              <a:rPr lang="en-US" sz="1200" i="1" dirty="0" smtClean="0"/>
              <a:t>J. Geophys. Res</a:t>
            </a:r>
            <a:r>
              <a:rPr lang="en-US" sz="1200" dirty="0" smtClean="0"/>
              <a:t>., </a:t>
            </a:r>
            <a:r>
              <a:rPr lang="en-US" sz="1200" b="1" dirty="0" smtClean="0"/>
              <a:t>103</a:t>
            </a:r>
            <a:r>
              <a:rPr lang="en-US" sz="1200" dirty="0" smtClean="0"/>
              <a:t>, 13,837-13,857.</a:t>
            </a:r>
            <a:endParaRPr lang="en-US" sz="1200" dirty="0"/>
          </a:p>
        </p:txBody>
      </p:sp>
      <p:sp>
        <p:nvSpPr>
          <p:cNvPr id="5" name="TextBox 4"/>
          <p:cNvSpPr txBox="1"/>
          <p:nvPr/>
        </p:nvSpPr>
        <p:spPr>
          <a:xfrm>
            <a:off x="6720114" y="188686"/>
            <a:ext cx="1415144" cy="400110"/>
          </a:xfrm>
          <a:prstGeom prst="rect">
            <a:avLst/>
          </a:prstGeom>
          <a:noFill/>
          <a:ln w="19050">
            <a:noFill/>
          </a:ln>
        </p:spPr>
        <p:txBody>
          <a:bodyPr wrap="square" rtlCol="0">
            <a:spAutoFit/>
          </a:bodyPr>
          <a:lstStyle/>
          <a:p>
            <a:pPr algn="ctr"/>
            <a:r>
              <a:rPr lang="en-US" sz="2000" dirty="0" smtClean="0"/>
              <a:t>(Pinatubo)</a:t>
            </a:r>
            <a:endParaRPr lang="en-US" sz="2000" dirty="0"/>
          </a:p>
        </p:txBody>
      </p:sp>
    </p:spTree>
    <p:extLst>
      <p:ext uri="{BB962C8B-B14F-4D97-AF65-F5344CB8AC3E}">
        <p14:creationId xmlns:p14="http://schemas.microsoft.com/office/powerpoint/2010/main" xmlns="" val="2484143533"/>
      </p:ext>
    </p:extLst>
  </p:cSld>
  <p:clrMapOvr>
    <a:masterClrMapping/>
  </p:clrMapOvr>
  <p:transition/>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3" cstate="print"/>
          <a:srcRect/>
          <a:stretch>
            <a:fillRect/>
          </a:stretch>
        </p:blipFill>
        <p:spPr bwMode="auto">
          <a:xfrm>
            <a:off x="111125" y="1290638"/>
            <a:ext cx="8921750" cy="4826000"/>
          </a:xfrm>
          <a:prstGeom prst="rect">
            <a:avLst/>
          </a:prstGeom>
          <a:noFill/>
          <a:ln w="38100">
            <a:noFill/>
            <a:miter lim="800000"/>
            <a:headEnd/>
            <a:tailEnd type="none" w="lg" len="lg"/>
          </a:ln>
        </p:spPr>
      </p:pic>
      <p:sp>
        <p:nvSpPr>
          <p:cNvPr id="63491" name="TextBox 2"/>
          <p:cNvSpPr txBox="1">
            <a:spLocks noChangeArrowheads="1"/>
          </p:cNvSpPr>
          <p:nvPr/>
        </p:nvSpPr>
        <p:spPr bwMode="auto">
          <a:xfrm>
            <a:off x="174625" y="228600"/>
            <a:ext cx="8770938" cy="830263"/>
          </a:xfrm>
          <a:prstGeom prst="rect">
            <a:avLst/>
          </a:prstGeom>
          <a:noFill/>
          <a:ln w="9525">
            <a:noFill/>
            <a:miter lim="800000"/>
            <a:headEnd/>
            <a:tailEnd/>
          </a:ln>
        </p:spPr>
        <p:txBody>
          <a:bodyPr>
            <a:spAutoFit/>
          </a:bodyPr>
          <a:lstStyle/>
          <a:p>
            <a:pPr algn="ctr"/>
            <a:r>
              <a:rPr lang="en-US" dirty="0" err="1"/>
              <a:t>Heckendorn</a:t>
            </a:r>
            <a:r>
              <a:rPr lang="en-US" dirty="0"/>
              <a:t> et al. (2009) showed particles would grow, requiring much larger injections for the same forcing.</a:t>
            </a:r>
          </a:p>
        </p:txBody>
      </p:sp>
    </p:spTree>
    <p:extLst>
      <p:ext uri="{BB962C8B-B14F-4D97-AF65-F5344CB8AC3E}">
        <p14:creationId xmlns:p14="http://schemas.microsoft.com/office/powerpoint/2010/main" xmlns="" val="2274727372"/>
      </p:ext>
    </p:extLst>
  </p:cSld>
  <p:clrMapOvr>
    <a:masterClrMapping/>
  </p:clrMapOvr>
  <p:transition/>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6743" y="203201"/>
            <a:ext cx="8744857" cy="5555367"/>
          </a:xfrm>
          <a:prstGeom prst="rect">
            <a:avLst/>
          </a:prstGeom>
          <a:noFill/>
        </p:spPr>
        <p:txBody>
          <a:bodyPr wrap="square" rtlCol="0">
            <a:spAutoFit/>
          </a:bodyPr>
          <a:lstStyle/>
          <a:p>
            <a:pPr algn="ctr"/>
            <a:r>
              <a:rPr lang="en-US" sz="2400" b="1" dirty="0" smtClean="0"/>
              <a:t>Are We Ready for the Next Big Volcanic Eruption or to Monitor SRM Outdoor Experiments or Implementation?</a:t>
            </a:r>
            <a:endParaRPr lang="en-US" sz="2400" dirty="0" smtClean="0"/>
          </a:p>
          <a:p>
            <a:pPr algn="l">
              <a:spcBef>
                <a:spcPts val="1800"/>
              </a:spcBef>
              <a:spcAft>
                <a:spcPts val="2400"/>
              </a:spcAft>
            </a:pPr>
            <a:r>
              <a:rPr lang="en-US" sz="2400" i="1" u="sng" dirty="0" smtClean="0"/>
              <a:t>Desired observation platforms or </a:t>
            </a:r>
            <a:r>
              <a:rPr lang="en-US" sz="2400" i="1" u="sng" dirty="0" smtClean="0">
                <a:solidFill>
                  <a:schemeClr val="accent6"/>
                </a:solidFill>
              </a:rPr>
              <a:t>outdoor experiments</a:t>
            </a:r>
            <a:r>
              <a:rPr lang="en-US" sz="2400" i="1" u="sng" dirty="0" smtClean="0"/>
              <a:t>:</a:t>
            </a:r>
          </a:p>
          <a:p>
            <a:pPr marL="341313" indent="-341313" algn="l">
              <a:spcBef>
                <a:spcPts val="1200"/>
              </a:spcBef>
              <a:spcAft>
                <a:spcPts val="0"/>
              </a:spcAft>
            </a:pPr>
            <a:r>
              <a:rPr lang="en-US" sz="2400" dirty="0" smtClean="0"/>
              <a:t>Balloons</a:t>
            </a:r>
          </a:p>
          <a:p>
            <a:pPr marL="341313" indent="-341313" algn="l">
              <a:spcBef>
                <a:spcPts val="1200"/>
              </a:spcBef>
              <a:spcAft>
                <a:spcPts val="0"/>
              </a:spcAft>
            </a:pPr>
            <a:r>
              <a:rPr lang="en-US" sz="2400" dirty="0" smtClean="0"/>
              <a:t>Airships (blimps in the stratosphere)</a:t>
            </a:r>
          </a:p>
          <a:p>
            <a:pPr marL="341313" indent="-341313" algn="l">
              <a:spcBef>
                <a:spcPts val="1200"/>
              </a:spcBef>
              <a:spcAft>
                <a:spcPts val="0"/>
              </a:spcAft>
            </a:pPr>
            <a:r>
              <a:rPr lang="en-US" sz="2400" dirty="0" smtClean="0"/>
              <a:t>Aircraft and drones (up to 20 km currently)</a:t>
            </a:r>
          </a:p>
          <a:p>
            <a:pPr marL="341313" indent="-341313" algn="l">
              <a:spcBef>
                <a:spcPts val="1200"/>
              </a:spcBef>
              <a:spcAft>
                <a:spcPts val="0"/>
              </a:spcAft>
            </a:pPr>
            <a:r>
              <a:rPr lang="en-US" sz="2400" dirty="0" smtClean="0"/>
              <a:t>Lidar (ground-based and on satellites)</a:t>
            </a:r>
          </a:p>
          <a:p>
            <a:pPr marL="341313" indent="-341313" algn="l">
              <a:spcBef>
                <a:spcPts val="1200"/>
              </a:spcBef>
              <a:spcAft>
                <a:spcPts val="0"/>
              </a:spcAft>
            </a:pPr>
            <a:r>
              <a:rPr lang="en-US" sz="2400" dirty="0" smtClean="0"/>
              <a:t>Satellite radiometers, both nadir and limb pointing</a:t>
            </a:r>
          </a:p>
          <a:p>
            <a:pPr marL="341313" indent="-341313" algn="l">
              <a:spcBef>
                <a:spcPts val="3600"/>
              </a:spcBef>
              <a:spcAft>
                <a:spcPts val="600"/>
              </a:spcAft>
            </a:pPr>
            <a:r>
              <a:rPr lang="en-US" sz="2400" dirty="0" smtClean="0">
                <a:solidFill>
                  <a:schemeClr val="accent6"/>
                </a:solidFill>
              </a:rPr>
              <a:t>Spraying a small amount of SO</a:t>
            </a:r>
            <a:r>
              <a:rPr lang="en-US" sz="2400" baseline="-25000" dirty="0" smtClean="0">
                <a:solidFill>
                  <a:schemeClr val="accent6"/>
                </a:solidFill>
              </a:rPr>
              <a:t>2</a:t>
            </a:r>
            <a:r>
              <a:rPr lang="en-US" sz="2400" dirty="0" smtClean="0">
                <a:solidFill>
                  <a:schemeClr val="accent6"/>
                </a:solidFill>
              </a:rPr>
              <a:t> into the volcanic aerosol cloud to see if you get more or larger particles?</a:t>
            </a: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3" cstate="print"/>
          <a:srcRect/>
          <a:stretch>
            <a:fillRect/>
          </a:stretch>
        </p:blipFill>
        <p:spPr bwMode="auto">
          <a:xfrm>
            <a:off x="533400" y="152400"/>
            <a:ext cx="7780338" cy="5943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tatic01.nyt.com/images/2014/08/26/science/26blimp-1/26blimp-1-master675.jpg"/>
          <p:cNvPicPr>
            <a:picLocks noChangeAspect="1" noChangeArrowheads="1"/>
          </p:cNvPicPr>
          <p:nvPr/>
        </p:nvPicPr>
        <p:blipFill>
          <a:blip r:embed="rId3" cstate="print"/>
          <a:srcRect/>
          <a:stretch>
            <a:fillRect/>
          </a:stretch>
        </p:blipFill>
        <p:spPr bwMode="auto">
          <a:xfrm>
            <a:off x="870858" y="166460"/>
            <a:ext cx="7071178" cy="5300765"/>
          </a:xfrm>
          <a:prstGeom prst="rect">
            <a:avLst/>
          </a:prstGeom>
          <a:noFill/>
        </p:spPr>
      </p:pic>
      <p:sp>
        <p:nvSpPr>
          <p:cNvPr id="3" name="TextBox 2"/>
          <p:cNvSpPr txBox="1"/>
          <p:nvPr/>
        </p:nvSpPr>
        <p:spPr>
          <a:xfrm>
            <a:off x="312057" y="5515428"/>
            <a:ext cx="8207828" cy="646331"/>
          </a:xfrm>
          <a:prstGeom prst="rect">
            <a:avLst/>
          </a:prstGeom>
          <a:noFill/>
        </p:spPr>
        <p:txBody>
          <a:bodyPr wrap="square" rtlCol="0">
            <a:spAutoFit/>
          </a:bodyPr>
          <a:lstStyle/>
          <a:p>
            <a:pPr algn="ctr"/>
            <a:r>
              <a:rPr lang="en-US" sz="1800" dirty="0" smtClean="0"/>
              <a:t>An artist’s rendering of a stratospheric airship in flight.</a:t>
            </a:r>
            <a:br>
              <a:rPr lang="en-US" sz="1800" dirty="0" smtClean="0"/>
            </a:br>
            <a:r>
              <a:rPr lang="en-US" sz="1800" dirty="0" smtClean="0"/>
              <a:t>Credit Keck Institute for Space Studies/</a:t>
            </a:r>
            <a:r>
              <a:rPr lang="en-US" sz="1800" dirty="0" err="1" smtClean="0"/>
              <a:t>Eagre</a:t>
            </a:r>
            <a:r>
              <a:rPr lang="en-US" sz="1800" dirty="0" smtClean="0"/>
              <a:t> Interactive </a:t>
            </a:r>
            <a:endParaRPr lang="en-US" sz="1800" dirty="0"/>
          </a:p>
        </p:txBody>
      </p:sp>
      <p:sp>
        <p:nvSpPr>
          <p:cNvPr id="4" name="TextBox 3"/>
          <p:cNvSpPr txBox="1"/>
          <p:nvPr/>
        </p:nvSpPr>
        <p:spPr>
          <a:xfrm>
            <a:off x="1915886" y="6367307"/>
            <a:ext cx="4354286" cy="461665"/>
          </a:xfrm>
          <a:prstGeom prst="rect">
            <a:avLst/>
          </a:prstGeom>
          <a:noFill/>
        </p:spPr>
        <p:txBody>
          <a:bodyPr wrap="square" rtlCol="0">
            <a:spAutoFit/>
          </a:bodyPr>
          <a:lstStyle/>
          <a:p>
            <a:r>
              <a:rPr lang="en-US" sz="1200" dirty="0" smtClean="0">
                <a:solidFill>
                  <a:srgbClr val="FFFF00"/>
                </a:solidFill>
              </a:rPr>
              <a:t>http://www.nytimes.com/2014/08/26/science/airships-that-carry-science-into-the-stratosphere.html</a:t>
            </a:r>
            <a:endParaRPr lang="en-US" sz="1200" dirty="0">
              <a:solidFill>
                <a:srgbClr val="FFFF00"/>
              </a:solidFill>
            </a:endParaRPr>
          </a:p>
        </p:txBody>
      </p:sp>
    </p:spTree>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5-11-03 at 9.46.11 AM.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219200" y="1752600"/>
            <a:ext cx="11626827" cy="3352800"/>
          </a:xfrm>
          <a:prstGeom prst="rect">
            <a:avLst/>
          </a:prstGeom>
        </p:spPr>
      </p:pic>
      <p:sp>
        <p:nvSpPr>
          <p:cNvPr id="4" name="TextBox 3"/>
          <p:cNvSpPr txBox="1"/>
          <p:nvPr/>
        </p:nvSpPr>
        <p:spPr>
          <a:xfrm>
            <a:off x="76200" y="685800"/>
            <a:ext cx="8915400" cy="553998"/>
          </a:xfrm>
          <a:prstGeom prst="rect">
            <a:avLst/>
          </a:prstGeom>
          <a:noFill/>
        </p:spPr>
        <p:txBody>
          <a:bodyPr wrap="square" rtlCol="0">
            <a:spAutoFit/>
          </a:bodyPr>
          <a:lstStyle/>
          <a:p>
            <a:r>
              <a:rPr lang="en-US" sz="3000" b="1" dirty="0" smtClean="0">
                <a:solidFill>
                  <a:srgbClr val="996633"/>
                </a:solidFill>
              </a:rPr>
              <a:t>Come to our session at the AGU Fall Meeting:</a:t>
            </a:r>
            <a:endParaRPr lang="en-US" sz="3000" b="1" dirty="0">
              <a:solidFill>
                <a:srgbClr val="996633"/>
              </a:solidFill>
            </a:endParaRPr>
          </a:p>
        </p:txBody>
      </p:sp>
    </p:spTree>
    <p:extLst>
      <p:ext uri="{BB962C8B-B14F-4D97-AF65-F5344CB8AC3E}">
        <p14:creationId xmlns:p14="http://schemas.microsoft.com/office/powerpoint/2010/main" xmlns="" val="342017488"/>
      </p:ext>
    </p:extLst>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46183" name="Group 71"/>
          <p:cNvGraphicFramePr>
            <a:graphicFrameLocks noGrp="1"/>
          </p:cNvGraphicFramePr>
          <p:nvPr>
            <p:extLst>
              <p:ext uri="{D42A27DB-BD31-4B8C-83A1-F6EECF244321}">
                <p14:modId xmlns:p14="http://schemas.microsoft.com/office/powerpoint/2010/main" xmlns="" val="3958255452"/>
              </p:ext>
            </p:extLst>
          </p:nvPr>
        </p:nvGraphicFramePr>
        <p:xfrm>
          <a:off x="168275" y="174625"/>
          <a:ext cx="8975725" cy="6448100"/>
        </p:xfrm>
        <a:graphic>
          <a:graphicData uri="http://schemas.openxmlformats.org/drawingml/2006/table">
            <a:tbl>
              <a:tblPr/>
              <a:tblGrid>
                <a:gridCol w="3771900"/>
                <a:gridCol w="5203825"/>
              </a:tblGrid>
              <a:tr h="304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a:t>
                      </a:r>
                      <a:r>
                        <a:rPr kumimoji="0" lang="en-US" sz="1400" b="1" i="0" u="sng" strike="noStrike" cap="none" normalizeH="0" baseline="0" dirty="0" smtClean="0">
                          <a:ln>
                            <a:noFill/>
                          </a:ln>
                          <a:solidFill>
                            <a:schemeClr val="tx1"/>
                          </a:solidFill>
                          <a:effectLst/>
                          <a:latin typeface="Comic Sans MS" pitchFamily="66" charset="0"/>
                          <a:ea typeface="Calibri" pitchFamily="34" charset="0"/>
                        </a:rPr>
                        <a:t>Benefits</a:t>
                      </a:r>
                      <a:endParaRPr kumimoji="0" lang="en-US" sz="1400" b="0" i="0" u="sng" strike="noStrike" cap="none" normalizeH="0" baseline="0" dirty="0" smtClean="0">
                        <a:ln>
                          <a:noFill/>
                        </a:ln>
                        <a:solidFill>
                          <a:schemeClr val="tx1"/>
                        </a:solidFill>
                        <a:effectLst/>
                        <a:latin typeface="Comic Sans MS" pitchFamily="66" charset="0"/>
                        <a:ea typeface="Calibri" pitchFamily="34" charset="0"/>
                      </a:endParaRPr>
                    </a:p>
                  </a:txBody>
                  <a:tcPr marT="45718" marB="45718" horzOverflow="overflow">
                    <a:lnL>
                      <a:noFill/>
                    </a:lnL>
                    <a:lnR>
                      <a:noFill/>
                    </a:lnR>
                    <a:lnT>
                      <a:noFill/>
                    </a:lnT>
                    <a:lnB>
                      <a:noFill/>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omic Sans MS" pitchFamily="66" charset="0"/>
                          <a:ea typeface="Calibri" pitchFamily="34" charset="0"/>
                        </a:rPr>
                        <a:t>                                        </a:t>
                      </a:r>
                      <a:r>
                        <a:rPr kumimoji="0" lang="en-US" sz="1400" b="1" i="0" u="sng" strike="noStrike" cap="none" normalizeH="0" baseline="0" smtClean="0">
                          <a:ln>
                            <a:noFill/>
                          </a:ln>
                          <a:solidFill>
                            <a:schemeClr val="tx1"/>
                          </a:solidFill>
                          <a:effectLst/>
                          <a:latin typeface="Comic Sans MS" pitchFamily="66" charset="0"/>
                          <a:ea typeface="Calibri" pitchFamily="34" charset="0"/>
                        </a:rPr>
                        <a:t>Risks</a:t>
                      </a:r>
                      <a:endParaRPr kumimoji="0" lang="en-US" sz="1400" b="0" i="0" u="sng" strike="noStrike" cap="none" normalizeH="0" baseline="0" smtClean="0">
                        <a:ln>
                          <a:noFill/>
                        </a:ln>
                        <a:solidFill>
                          <a:schemeClr val="tx1"/>
                        </a:solidFill>
                        <a:effectLst/>
                        <a:latin typeface="Comic Sans MS" pitchFamily="66" charset="0"/>
                        <a:ea typeface="Calibri" pitchFamily="34" charset="0"/>
                      </a:endParaRPr>
                    </a:p>
                  </a:txBody>
                  <a:tcPr marT="45718" marB="45718" horzOverflow="overflow">
                    <a:lnL>
                      <a:noFill/>
                    </a:lnL>
                    <a:lnR>
                      <a:noFill/>
                    </a:lnR>
                    <a:lnT>
                      <a:noFill/>
                    </a:lnT>
                    <a:lnB>
                      <a:noFill/>
                    </a:lnB>
                    <a:lnTlToBr>
                      <a:noFill/>
                    </a:lnTlToBr>
                    <a:lnBlToTr>
                      <a:noFill/>
                    </a:lnBlToTr>
                    <a:solidFill>
                      <a:srgbClr val="99CCFF"/>
                    </a:solidFill>
                  </a:tcPr>
                </a:tc>
              </a:tr>
              <a:tr h="228388">
                <a:tc rowSpan="6">
                  <a:txBody>
                    <a:bodyPr/>
                    <a:lstStyle/>
                    <a:p>
                      <a:pPr marL="347663" marR="0" lvl="0" indent="-347663"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a:t>
                      </a:r>
                      <a:r>
                        <a:rPr kumimoji="0" lang="en-US" sz="1400" b="1" i="0" u="none" strike="noStrike" kern="1200" cap="none" normalizeH="0" baseline="0" dirty="0" smtClean="0">
                          <a:ln>
                            <a:noFill/>
                          </a:ln>
                          <a:solidFill>
                            <a:schemeClr val="tx1"/>
                          </a:solidFill>
                          <a:effectLst/>
                          <a:latin typeface="Comic Sans MS" pitchFamily="66" charset="0"/>
                          <a:ea typeface="Calibri" pitchFamily="34" charset="0"/>
                          <a:cs typeface="+mn-cs"/>
                        </a:rPr>
                        <a:t> Reduce surface air temperatures, which could reduce or reverse negative impacts of global warming, including floods, droughts, stronger storms, sea ice melting, land-based ice sheet melting, and sea level rise</a:t>
                      </a:r>
                    </a:p>
                  </a:txBody>
                  <a:tcPr marT="0" marB="0" horzOverflow="overflow">
                    <a:lnL>
                      <a:noFill/>
                    </a:lnL>
                    <a:lnR>
                      <a:noFill/>
                    </a:lnR>
                    <a:lnT>
                      <a:noFill/>
                    </a:lnT>
                    <a:lnB>
                      <a:noFill/>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1.  Drought in Africa and Asia</a:t>
                      </a:r>
                    </a:p>
                  </a:txBody>
                  <a:tcPr marT="0" marB="0" horzOverflow="overflow">
                    <a:lnL>
                      <a:noFill/>
                    </a:lnL>
                    <a:lnR>
                      <a:noFill/>
                    </a:lnR>
                    <a:lnT>
                      <a:noFill/>
                    </a:lnT>
                    <a:lnB>
                      <a:noFill/>
                    </a:lnB>
                    <a:lnTlToBr>
                      <a:noFill/>
                    </a:lnTlToBr>
                    <a:lnBlToTr>
                      <a:noFill/>
                    </a:lnBlToTr>
                    <a:solidFill>
                      <a:srgbClr val="99CCFF"/>
                    </a:solidFill>
                  </a:tcPr>
                </a:tc>
              </a:tr>
              <a:tr h="228388">
                <a:tc vMerge="1">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Comic Sans MS" pitchFamily="66" charset="0"/>
                        <a:ea typeface="Calibri" pitchFamily="34" charset="0"/>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2.  Perturb ecology with more diffuse radiation</a:t>
                      </a:r>
                    </a:p>
                  </a:txBody>
                  <a:tcPr marT="0" marB="0" horzOverflow="overflow">
                    <a:lnL>
                      <a:noFill/>
                    </a:lnL>
                    <a:lnR>
                      <a:noFill/>
                    </a:lnR>
                    <a:lnT>
                      <a:noFill/>
                    </a:lnT>
                    <a:lnB>
                      <a:noFill/>
                    </a:lnB>
                    <a:lnTlToBr>
                      <a:noFill/>
                    </a:lnTlToBr>
                    <a:lnBlToTr>
                      <a:noFill/>
                    </a:lnBlToTr>
                    <a:solidFill>
                      <a:srgbClr val="99CCFF"/>
                    </a:solidFill>
                  </a:tcPr>
                </a:tc>
              </a:tr>
              <a:tr h="228388">
                <a:tc vMerge="1">
                  <a:txBody>
                    <a:bodyPr/>
                    <a:lstStyle/>
                    <a:p>
                      <a:pPr marL="227013" marR="0" lvl="0" indent="-227013" algn="l" defTabSz="914400" rtl="0" eaLnBrk="1" fontAlgn="base" latinLnBrk="0" hangingPunct="1">
                        <a:lnSpc>
                          <a:spcPct val="100000"/>
                        </a:lnSpc>
                        <a:spcBef>
                          <a:spcPts val="50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Comic Sans MS" pitchFamily="66" charset="0"/>
                        <a:ea typeface="Calibri" pitchFamily="34" charset="0"/>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3.  Ozone depletion</a:t>
                      </a:r>
                    </a:p>
                  </a:txBody>
                  <a:tcPr marT="0" marB="0" horzOverflow="overflow">
                    <a:lnL>
                      <a:noFill/>
                    </a:lnL>
                    <a:lnR>
                      <a:noFill/>
                    </a:lnR>
                    <a:lnT>
                      <a:noFill/>
                    </a:lnT>
                    <a:lnB>
                      <a:noFill/>
                    </a:lnB>
                    <a:lnTlToBr>
                      <a:noFill/>
                    </a:lnTlToBr>
                    <a:lnBlToTr>
                      <a:noFill/>
                    </a:lnBlToTr>
                    <a:solidFill>
                      <a:srgbClr val="99CCFF"/>
                    </a:solidFill>
                  </a:tcPr>
                </a:tc>
              </a:tr>
              <a:tr h="228388">
                <a:tc vMerge="1">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Comic Sans MS" pitchFamily="66" charset="0"/>
                        <a:ea typeface="Calibri" pitchFamily="34" charset="0"/>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4.  Continued ocean acidification</a:t>
                      </a:r>
                    </a:p>
                  </a:txBody>
                  <a:tcPr marT="0" marB="0" horzOverflow="overflow">
                    <a:lnL>
                      <a:noFill/>
                    </a:lnL>
                    <a:lnR>
                      <a:noFill/>
                    </a:lnR>
                    <a:lnT>
                      <a:noFill/>
                    </a:lnT>
                    <a:lnB>
                      <a:noFill/>
                    </a:lnB>
                    <a:lnTlToBr>
                      <a:noFill/>
                    </a:lnTlToBr>
                    <a:lnBlToTr>
                      <a:noFill/>
                    </a:lnBlToTr>
                    <a:solidFill>
                      <a:srgbClr val="99CCFF"/>
                    </a:solidFill>
                  </a:tcPr>
                </a:tc>
              </a:tr>
              <a:tr h="228388">
                <a:tc vMerge="1">
                  <a:txBody>
                    <a:bodyPr/>
                    <a:lstStyle/>
                    <a:p>
                      <a:endParaRPr lang="en-US"/>
                    </a:p>
                  </a:txBody>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defRPr/>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5.  Impacts on tropospheric chemistry</a:t>
                      </a:r>
                    </a:p>
                  </a:txBody>
                  <a:tcPr marT="0" marB="0" horzOverflow="overflow">
                    <a:lnL>
                      <a:noFill/>
                    </a:lnL>
                    <a:lnR>
                      <a:noFill/>
                    </a:lnR>
                    <a:lnT>
                      <a:noFill/>
                    </a:lnT>
                    <a:lnB>
                      <a:noFill/>
                    </a:lnB>
                    <a:lnTlToBr>
                      <a:noFill/>
                    </a:lnTlToBr>
                    <a:lnBlToTr>
                      <a:noFill/>
                    </a:lnBlToTr>
                    <a:solidFill>
                      <a:srgbClr val="99CCFF"/>
                    </a:solidFill>
                  </a:tcPr>
                </a:tc>
              </a:tr>
              <a:tr h="228388">
                <a:tc vMerge="1">
                  <a:txBody>
                    <a:bodyPr/>
                    <a:lstStyle/>
                    <a:p>
                      <a:endParaRPr lang="en-US"/>
                    </a:p>
                  </a:txBody>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defRPr/>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6.  Whiter skies</a:t>
                      </a:r>
                    </a:p>
                  </a:txBody>
                  <a:tcPr marT="0" marB="0" horzOverflow="overflow">
                    <a:lnL>
                      <a:noFill/>
                    </a:lnL>
                    <a:lnR>
                      <a:noFill/>
                    </a:lnR>
                    <a:lnT>
                      <a:noFill/>
                    </a:lnT>
                    <a:lnB>
                      <a:noFill/>
                    </a:lnB>
                    <a:lnTlToBr>
                      <a:noFill/>
                    </a:lnTlToBr>
                    <a:lnBlToTr>
                      <a:noFill/>
                    </a:lnBlToTr>
                    <a:solidFill>
                      <a:srgbClr val="99CCFF"/>
                    </a:solid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defRPr/>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2.  Increase plant productivity</a:t>
                      </a:r>
                    </a:p>
                  </a:txBody>
                  <a:tcPr marT="0" marB="0" horzOverflow="overflow">
                    <a:lnL>
                      <a:noFill/>
                    </a:lnL>
                    <a:lnR>
                      <a:noFill/>
                    </a:lnR>
                    <a:lnT>
                      <a:noFill/>
                    </a:lnT>
                    <a:lnB>
                      <a:noFill/>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7.  Less solar electricity generation</a:t>
                      </a:r>
                    </a:p>
                  </a:txBody>
                  <a:tcPr marT="0" marB="0" horzOverflow="overflow">
                    <a:lnL>
                      <a:noFill/>
                    </a:lnL>
                    <a:lnR>
                      <a:noFill/>
                    </a:lnR>
                    <a:lnT>
                      <a:noFill/>
                    </a:lnT>
                    <a:lnB>
                      <a:noFill/>
                    </a:lnB>
                    <a:lnTlToBr>
                      <a:noFill/>
                    </a:lnTlToBr>
                    <a:lnBlToTr>
                      <a:noFill/>
                    </a:lnBlToTr>
                    <a:solidFill>
                      <a:srgbClr val="99CCFF"/>
                    </a:solid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defRPr/>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3.  Increase terrestrial CO</a:t>
                      </a:r>
                      <a:r>
                        <a:rPr kumimoji="0" lang="en-US" sz="1400" b="1" i="0" u="none" strike="noStrike" cap="none" normalizeH="0" baseline="-30000" dirty="0" smtClean="0">
                          <a:ln>
                            <a:noFill/>
                          </a:ln>
                          <a:solidFill>
                            <a:schemeClr val="tx1"/>
                          </a:solidFill>
                          <a:effectLst/>
                          <a:latin typeface="Comic Sans MS" pitchFamily="66" charset="0"/>
                          <a:ea typeface="Calibri" pitchFamily="34" charset="0"/>
                        </a:rPr>
                        <a:t>2</a:t>
                      </a: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sink</a:t>
                      </a:r>
                    </a:p>
                  </a:txBody>
                  <a:tcPr marT="0" marB="0" horzOverflow="overflow">
                    <a:lnL>
                      <a:noFill/>
                    </a:lnL>
                    <a:lnR>
                      <a:noFill/>
                    </a:lnR>
                    <a:lnT>
                      <a:noFill/>
                    </a:lnT>
                    <a:lnB>
                      <a:noFill/>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8.  Degrade passive solar heating</a:t>
                      </a:r>
                    </a:p>
                  </a:txBody>
                  <a:tcPr marT="0" marB="0" horzOverflow="overflow">
                    <a:lnL>
                      <a:noFill/>
                    </a:lnL>
                    <a:lnR>
                      <a:noFill/>
                    </a:lnR>
                    <a:lnT>
                      <a:noFill/>
                    </a:lnT>
                    <a:lnB>
                      <a:noFill/>
                    </a:lnB>
                    <a:lnTlToBr>
                      <a:noFill/>
                    </a:lnTlToBr>
                    <a:lnBlToTr>
                      <a:noFill/>
                    </a:lnBlToTr>
                    <a:solidFill>
                      <a:srgbClr val="99CCFF"/>
                    </a:solid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defRPr/>
                      </a:pPr>
                      <a:r>
                        <a:rPr kumimoji="0" lang="en-US" sz="1400" b="1" i="0" u="none" strike="noStrike" cap="none" normalizeH="0" baseline="0" dirty="0" smtClean="0">
                          <a:ln>
                            <a:noFill/>
                          </a:ln>
                          <a:solidFill>
                            <a:schemeClr val="tx1"/>
                          </a:solidFill>
                          <a:effectLst/>
                          <a:latin typeface="Comic Sans MS" pitchFamily="66" charset="0"/>
                          <a:ea typeface="ＭＳ Ｐゴシック" pitchFamily="34" charset="-128"/>
                        </a:rPr>
                        <a:t>4.  Beautiful red and yellow sunsets</a:t>
                      </a:r>
                    </a:p>
                  </a:txBody>
                  <a:tcPr marT="0" marB="0" horzOverflow="overflow">
                    <a:lnL>
                      <a:noFill/>
                    </a:lnL>
                    <a:lnR>
                      <a:noFill/>
                    </a:lnR>
                    <a:lnT>
                      <a:noFill/>
                    </a:lnT>
                    <a:lnB>
                      <a:noFill/>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9.  Rapid warming if stopped</a:t>
                      </a:r>
                    </a:p>
                  </a:txBody>
                  <a:tcPr marT="0" marB="0" horzOverflow="overflow">
                    <a:lnL>
                      <a:noFill/>
                    </a:lnL>
                    <a:lnR>
                      <a:noFill/>
                    </a:lnR>
                    <a:lnT>
                      <a:noFill/>
                    </a:lnT>
                    <a:lnB>
                      <a:noFill/>
                    </a:lnB>
                    <a:lnTlToBr>
                      <a:noFill/>
                    </a:lnTlToBr>
                    <a:lnBlToTr>
                      <a:noFill/>
                    </a:lnBlToTr>
                    <a:solidFill>
                      <a:srgbClr val="99CCFF"/>
                    </a:solid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defRPr/>
                      </a:pPr>
                      <a:r>
                        <a:rPr kumimoji="0" lang="en-US" sz="1400" b="1" i="0" u="none" strike="noStrike" cap="none" normalizeH="0" baseline="0" dirty="0" smtClean="0">
                          <a:ln>
                            <a:noFill/>
                          </a:ln>
                          <a:solidFill>
                            <a:schemeClr val="tx1"/>
                          </a:solidFill>
                          <a:effectLst/>
                          <a:latin typeface="Comic Sans MS" pitchFamily="66" charset="0"/>
                          <a:ea typeface="ＭＳ Ｐゴシック" pitchFamily="34" charset="-128"/>
                        </a:rPr>
                        <a:t>5.  Unexpected benefits</a:t>
                      </a:r>
                      <a:endParaRPr kumimoji="0" lang="en-US" sz="1400" b="0" i="0" u="none" strike="noStrike" cap="none" normalizeH="0" baseline="0" dirty="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10.  Cannot stop effects quickly</a:t>
                      </a:r>
                    </a:p>
                  </a:txBody>
                  <a:tcPr marT="0" marB="0" horzOverflow="overflow">
                    <a:lnL>
                      <a:noFill/>
                    </a:lnL>
                    <a:lnR>
                      <a:noFill/>
                    </a:lnR>
                    <a:lnT>
                      <a:noFill/>
                    </a:lnT>
                    <a:lnB>
                      <a:noFill/>
                    </a:lnB>
                    <a:lnTlToBr>
                      <a:noFill/>
                    </a:lnTlToBr>
                    <a:lnBlToTr>
                      <a:noFill/>
                    </a:lnBlToTr>
                    <a:solidFill>
                      <a:srgbClr val="99CCFF"/>
                    </a:solid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11.  Human error</a:t>
                      </a:r>
                    </a:p>
                  </a:txBody>
                  <a:tcPr marT="0" marB="0" horzOverflow="overflow">
                    <a:lnL>
                      <a:noFill/>
                    </a:lnL>
                    <a:lnR>
                      <a:noFill/>
                    </a:lnR>
                    <a:lnT>
                      <a:noFill/>
                    </a:lnT>
                    <a:lnB>
                      <a:noFill/>
                    </a:lnB>
                    <a:lnTlToBr>
                      <a:noFill/>
                    </a:lnTlToBr>
                    <a:lnBlToTr>
                      <a:noFill/>
                    </a:lnBlToTr>
                    <a:solidFill>
                      <a:srgbClr val="99CCFF"/>
                    </a:solid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12.  Unexpected consequences</a:t>
                      </a:r>
                    </a:p>
                  </a:txBody>
                  <a:tcPr marT="0" marB="0" horzOverflow="overflow">
                    <a:lnL>
                      <a:noFill/>
                    </a:lnL>
                    <a:lnR>
                      <a:noFill/>
                    </a:lnR>
                    <a:lnT>
                      <a:noFill/>
                    </a:lnT>
                    <a:lnB>
                      <a:noFill/>
                    </a:lnB>
                    <a:lnTlToBr>
                      <a:noFill/>
                    </a:lnTlToBr>
                    <a:lnBlToTr>
                      <a:noFill/>
                    </a:lnBlToTr>
                    <a:solidFill>
                      <a:srgbClr val="99CCFF"/>
                    </a:solid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13.  Commercial control</a:t>
                      </a:r>
                    </a:p>
                  </a:txBody>
                  <a:tcPr marT="0" marB="0" horzOverflow="overflow">
                    <a:lnL>
                      <a:noFill/>
                    </a:lnL>
                    <a:lnR>
                      <a:noFill/>
                    </a:lnR>
                    <a:lnT>
                      <a:noFill/>
                    </a:lnT>
                    <a:lnB>
                      <a:noFill/>
                    </a:lnB>
                    <a:lnTlToBr>
                      <a:noFill/>
                    </a:lnTlToBr>
                    <a:lnBlToTr>
                      <a:noFill/>
                    </a:lnBlToTr>
                    <a:solidFill>
                      <a:srgbClr val="99CCFF"/>
                    </a:solid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14.  Military use of technology</a:t>
                      </a:r>
                    </a:p>
                  </a:txBody>
                  <a:tcPr marT="0" marB="0" horzOverflow="overflow">
                    <a:lnL>
                      <a:noFill/>
                    </a:lnL>
                    <a:lnR>
                      <a:noFill/>
                    </a:lnR>
                    <a:lnT>
                      <a:noFill/>
                    </a:lnT>
                    <a:lnB>
                      <a:noFill/>
                    </a:lnB>
                    <a:lnTlToBr>
                      <a:noFill/>
                    </a:lnTlToBr>
                    <a:lnBlToTr>
                      <a:noFill/>
                    </a:lnBlToTr>
                    <a:solidFill>
                      <a:srgbClr val="99CCFF"/>
                    </a:solid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15.  </a:t>
                      </a:r>
                      <a:r>
                        <a:rPr kumimoji="0" lang="en-US" sz="1400" b="1" i="0" u="none" strike="noStrike" kern="1200" cap="none" normalizeH="0" baseline="0" dirty="0" smtClean="0">
                          <a:ln>
                            <a:noFill/>
                          </a:ln>
                          <a:solidFill>
                            <a:schemeClr val="tx1"/>
                          </a:solidFill>
                          <a:effectLst/>
                          <a:latin typeface="Comic Sans MS" pitchFamily="66" charset="0"/>
                          <a:ea typeface="Calibri" pitchFamily="34" charset="0"/>
                          <a:cs typeface="+mn-cs"/>
                        </a:rPr>
                        <a:t>Societal disruption, conflict between countries</a:t>
                      </a:r>
                    </a:p>
                  </a:txBody>
                  <a:tcPr marT="0" marB="0" horzOverflow="overflow">
                    <a:lnL>
                      <a:noFill/>
                    </a:lnL>
                    <a:lnR>
                      <a:noFill/>
                    </a:lnR>
                    <a:lnT>
                      <a:noFill/>
                    </a:lnT>
                    <a:lnB>
                      <a:noFill/>
                    </a:lnB>
                    <a:lnTlToBr>
                      <a:noFill/>
                    </a:lnTlToBr>
                    <a:lnBlToTr>
                      <a:noFill/>
                    </a:lnBlToTr>
                    <a:solidFill>
                      <a:srgbClr val="99CCFF"/>
                    </a:solid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16.  Conflicts with current treaties</a:t>
                      </a:r>
                    </a:p>
                  </a:txBody>
                  <a:tcPr marT="0" marB="0" horzOverflow="overflow">
                    <a:lnL>
                      <a:noFill/>
                    </a:lnL>
                    <a:lnR>
                      <a:noFill/>
                    </a:lnR>
                    <a:lnT>
                      <a:noFill/>
                    </a:lnT>
                    <a:lnB>
                      <a:noFill/>
                    </a:lnB>
                    <a:lnTlToBr>
                      <a:noFill/>
                    </a:lnTlToBr>
                    <a:lnBlToTr>
                      <a:noFill/>
                    </a:lnBlToTr>
                    <a:solidFill>
                      <a:srgbClr val="99CCFF"/>
                    </a:solid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17.  Whose hand on the thermostat?</a:t>
                      </a:r>
                    </a:p>
                  </a:txBody>
                  <a:tcPr marT="0" marB="0" horzOverflow="overflow">
                    <a:lnL>
                      <a:noFill/>
                    </a:lnL>
                    <a:lnR>
                      <a:noFill/>
                    </a:lnR>
                    <a:lnT>
                      <a:noFill/>
                    </a:lnT>
                    <a:lnB>
                      <a:noFill/>
                    </a:lnB>
                    <a:lnTlToBr>
                      <a:noFill/>
                    </a:lnTlToBr>
                    <a:lnBlToTr>
                      <a:noFill/>
                    </a:lnBlToTr>
                    <a:solidFill>
                      <a:srgbClr val="99CCFF"/>
                    </a:solid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18.  Effects on airplanes flying in stratosphere </a:t>
                      </a:r>
                    </a:p>
                  </a:txBody>
                  <a:tcPr marT="0" marB="0" horzOverflow="overflow">
                    <a:lnL>
                      <a:noFill/>
                    </a:lnL>
                    <a:lnR>
                      <a:noFill/>
                    </a:lnR>
                    <a:lnT>
                      <a:noFill/>
                    </a:lnT>
                    <a:lnB>
                      <a:noFill/>
                    </a:lnB>
                    <a:lnTlToBr>
                      <a:noFill/>
                    </a:lnTlToBr>
                    <a:lnBlToTr>
                      <a:noFill/>
                    </a:lnBlToTr>
                    <a:solidFill>
                      <a:srgbClr val="99CCFF"/>
                    </a:solid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2"/>
                          </a:solidFill>
                          <a:effectLst/>
                          <a:latin typeface="Comic Sans MS" pitchFamily="66" charset="0"/>
                          <a:ea typeface="ＭＳ Ｐゴシック" pitchFamily="34" charset="-128"/>
                        </a:rPr>
                        <a:t>19.  Effects on electrical properties of atmosphere</a:t>
                      </a:r>
                      <a:r>
                        <a:rPr kumimoji="0" lang="en-US" sz="1400" b="0" i="0" u="none" strike="noStrike" cap="none" normalizeH="0" baseline="0" dirty="0" smtClean="0">
                          <a:ln>
                            <a:noFill/>
                          </a:ln>
                          <a:solidFill>
                            <a:schemeClr val="tx2"/>
                          </a:solidFill>
                          <a:effectLst/>
                          <a:latin typeface="Comic Sans MS" pitchFamily="66" charset="0"/>
                          <a:ea typeface="ＭＳ Ｐゴシック" pitchFamily="34" charset="-128"/>
                        </a:rPr>
                        <a:t> </a:t>
                      </a:r>
                    </a:p>
                  </a:txBody>
                  <a:tcPr marT="0" marB="0" horzOverflow="overflow">
                    <a:lnL>
                      <a:noFill/>
                    </a:lnL>
                    <a:lnR>
                      <a:noFill/>
                    </a:lnR>
                    <a:lnT>
                      <a:noFill/>
                    </a:lnT>
                    <a:lnB>
                      <a:noFill/>
                    </a:lnB>
                    <a:lnTlToBr>
                      <a:noFill/>
                    </a:lnTlToBr>
                    <a:lnBlToTr>
                      <a:noFill/>
                    </a:lnBlToTr>
                    <a:solidFill>
                      <a:srgbClr val="99CCFF"/>
                    </a:solid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20.  Environmental impact of implementation</a:t>
                      </a:r>
                    </a:p>
                  </a:txBody>
                  <a:tcPr marT="0" marB="0" horzOverflow="overflow">
                    <a:lnL>
                      <a:noFill/>
                    </a:lnL>
                    <a:lnR>
                      <a:noFill/>
                    </a:lnR>
                    <a:lnT>
                      <a:noFill/>
                    </a:lnT>
                    <a:lnB>
                      <a:noFill/>
                    </a:lnB>
                    <a:lnTlToBr>
                      <a:noFill/>
                    </a:lnTlToBr>
                    <a:lnBlToTr>
                      <a:noFill/>
                    </a:lnBlToTr>
                    <a:solidFill>
                      <a:srgbClr val="99CCFF"/>
                    </a:solid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21.  Degrade terrestrial optical astronomy</a:t>
                      </a:r>
                    </a:p>
                  </a:txBody>
                  <a:tcPr marT="0" marB="0" horzOverflow="overflow">
                    <a:lnL>
                      <a:noFill/>
                    </a:lnL>
                    <a:lnR>
                      <a:noFill/>
                    </a:lnR>
                    <a:lnT>
                      <a:noFill/>
                    </a:lnT>
                    <a:lnB>
                      <a:noFill/>
                    </a:lnB>
                    <a:lnTlToBr>
                      <a:noFill/>
                    </a:lnTlToBr>
                    <a:lnBlToTr>
                      <a:noFill/>
                    </a:lnBlToTr>
                    <a:solidFill>
                      <a:srgbClr val="99CCFF"/>
                    </a:solid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22.  Affect stargazing</a:t>
                      </a:r>
                    </a:p>
                  </a:txBody>
                  <a:tcPr marT="0" marB="0" horzOverflow="overflow">
                    <a:lnL>
                      <a:noFill/>
                    </a:lnL>
                    <a:lnR>
                      <a:noFill/>
                    </a:lnR>
                    <a:lnT>
                      <a:noFill/>
                    </a:lnT>
                    <a:lnB>
                      <a:noFill/>
                    </a:lnB>
                    <a:lnTlToBr>
                      <a:noFill/>
                    </a:lnTlToBr>
                    <a:lnBlToTr>
                      <a:noFill/>
                    </a:lnBlToTr>
                    <a:solidFill>
                      <a:srgbClr val="99CCFF"/>
                    </a:solid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23.  Affect satellite remote sensing</a:t>
                      </a:r>
                    </a:p>
                  </a:txBody>
                  <a:tcPr marT="0" marB="0" horzOverflow="overflow">
                    <a:lnL>
                      <a:noFill/>
                    </a:lnL>
                    <a:lnR>
                      <a:noFill/>
                    </a:lnR>
                    <a:lnT>
                      <a:noFill/>
                    </a:lnT>
                    <a:lnB>
                      <a:noFill/>
                    </a:lnB>
                    <a:lnTlToBr>
                      <a:noFill/>
                    </a:lnTlToBr>
                    <a:lnBlToTr>
                      <a:noFill/>
                    </a:lnBlToTr>
                    <a:solidFill>
                      <a:srgbClr val="99CCFF"/>
                    </a:solid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solidFill>
                      <a:srgbClr val="99CCFF"/>
                    </a:solidFill>
                  </a:tcPr>
                </a:tc>
                <a:tc>
                  <a:txBody>
                    <a:bodyPr/>
                    <a:lstStyle/>
                    <a:p>
                      <a:pPr marL="460375" marR="0" lvl="0" indent="-460375"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24.  More sunburn</a:t>
                      </a:r>
                    </a:p>
                  </a:txBody>
                  <a:tcPr marT="0" marB="0" horzOverflow="overflow">
                    <a:lnL>
                      <a:noFill/>
                    </a:lnL>
                    <a:lnR>
                      <a:noFill/>
                    </a:lnR>
                    <a:lnT>
                      <a:noFill/>
                    </a:lnT>
                    <a:lnB>
                      <a:noFill/>
                    </a:lnB>
                    <a:lnTlToBr>
                      <a:noFill/>
                    </a:lnTlToBr>
                    <a:lnBlToTr>
                      <a:noFill/>
                    </a:lnBlToTr>
                    <a:solidFill>
                      <a:srgbClr val="99CCFF"/>
                    </a:solidFill>
                  </a:tcPr>
                </a:tc>
              </a:tr>
              <a:tr h="42703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25.  Moral hazard – the prospect of it working would</a:t>
                      </a:r>
                    </a:p>
                    <a:p>
                      <a:pPr marL="0" marR="0" lvl="0" indent="0" algn="l" defTabSz="914400" rtl="0" eaLnBrk="1" fontAlgn="base" latinLnBrk="0" hangingPunct="1">
                        <a:lnSpc>
                          <a:spcPct val="100000"/>
                        </a:lnSpc>
                        <a:spcBef>
                          <a:spcPct val="0"/>
                        </a:spcBef>
                        <a:spcAft>
                          <a:spcPts val="50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reduce drive for mitigation</a:t>
                      </a:r>
                    </a:p>
                  </a:txBody>
                  <a:tcPr marT="0" marB="0" horzOverflow="overflow">
                    <a:lnL>
                      <a:noFill/>
                    </a:lnL>
                    <a:lnR>
                      <a:noFill/>
                    </a:lnR>
                    <a:lnT>
                      <a:noFill/>
                    </a:lnT>
                    <a:lnB>
                      <a:noFill/>
                    </a:lnB>
                    <a:lnTlToBr>
                      <a:noFill/>
                    </a:lnTlToBr>
                    <a:lnBlToTr>
                      <a:noFill/>
                    </a:lnBlToTr>
                    <a:solidFill>
                      <a:srgbClr val="99CCFF"/>
                    </a:solidFill>
                  </a:tcPr>
                </a:tc>
              </a:tr>
              <a:tr h="234950">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26.  Moral authority – do we have the right to do this?</a:t>
                      </a:r>
                    </a:p>
                  </a:txBody>
                  <a:tcPr marT="0" marB="0" horzOverflow="overflow">
                    <a:lnL>
                      <a:noFill/>
                    </a:lnL>
                    <a:lnR>
                      <a:noFill/>
                    </a:lnR>
                    <a:lnT>
                      <a:noFill/>
                    </a:lnT>
                    <a:lnB>
                      <a:noFill/>
                    </a:lnB>
                    <a:lnTlToBr>
                      <a:noFill/>
                    </a:lnTlToBr>
                    <a:lnBlToTr>
                      <a:noFill/>
                    </a:lnBlToTr>
                    <a:solidFill>
                      <a:srgbClr val="99CCFF"/>
                    </a:solidFill>
                  </a:tcPr>
                </a:tc>
              </a:tr>
            </a:tbl>
          </a:graphicData>
        </a:graphic>
      </p:graphicFrame>
      <p:sp>
        <p:nvSpPr>
          <p:cNvPr id="908367" name="Text Box 79"/>
          <p:cNvSpPr txBox="1">
            <a:spLocks noChangeArrowheads="1"/>
          </p:cNvSpPr>
          <p:nvPr/>
        </p:nvSpPr>
        <p:spPr bwMode="auto">
          <a:xfrm>
            <a:off x="333375" y="2867025"/>
            <a:ext cx="3222625" cy="830263"/>
          </a:xfrm>
          <a:prstGeom prst="rect">
            <a:avLst/>
          </a:prstGeom>
          <a:noFill/>
          <a:ln w="38100">
            <a:solidFill>
              <a:schemeClr val="tx1"/>
            </a:solidFill>
            <a:miter lim="800000"/>
            <a:headEnd/>
            <a:tailEnd type="none" w="lg" len="lg"/>
          </a:ln>
        </p:spPr>
        <p:txBody>
          <a:bodyPr>
            <a:spAutoFit/>
          </a:bodyPr>
          <a:lstStyle/>
          <a:p>
            <a:pPr algn="ctr">
              <a:spcBef>
                <a:spcPct val="50000"/>
              </a:spcBef>
            </a:pPr>
            <a:r>
              <a:rPr lang="en-US" sz="1600" b="1">
                <a:solidFill>
                  <a:schemeClr val="accent2"/>
                </a:solidFill>
              </a:rPr>
              <a:t>Each of these needs to be quantified so that society can make informed decisions.</a:t>
            </a:r>
          </a:p>
        </p:txBody>
      </p:sp>
      <p:sp>
        <p:nvSpPr>
          <p:cNvPr id="908368" name="Text Box 80"/>
          <p:cNvSpPr txBox="1">
            <a:spLocks noChangeArrowheads="1"/>
          </p:cNvSpPr>
          <p:nvPr/>
        </p:nvSpPr>
        <p:spPr bwMode="auto">
          <a:xfrm>
            <a:off x="1714500" y="-20638"/>
            <a:ext cx="5502275" cy="396876"/>
          </a:xfrm>
          <a:prstGeom prst="rect">
            <a:avLst/>
          </a:prstGeom>
          <a:noFill/>
          <a:ln w="38100">
            <a:noFill/>
            <a:miter lim="800000"/>
            <a:headEnd/>
            <a:tailEnd type="none" w="lg" len="lg"/>
          </a:ln>
          <a:effectLst/>
        </p:spPr>
        <p:txBody>
          <a:bodyPr>
            <a:spAutoFit/>
          </a:bodyPr>
          <a:lstStyle/>
          <a:p>
            <a:pPr algn="ctr">
              <a:spcBef>
                <a:spcPct val="50000"/>
              </a:spcBef>
              <a:defRPr/>
            </a:pPr>
            <a:r>
              <a:rPr lang="en-US" sz="2000" b="1" u="sng" dirty="0">
                <a:solidFill>
                  <a:schemeClr val="accent6"/>
                </a:solidFill>
                <a:ea typeface="+mn-ea"/>
              </a:rPr>
              <a:t>Stratospheric Geoengineering </a:t>
            </a:r>
          </a:p>
        </p:txBody>
      </p:sp>
      <p:sp>
        <p:nvSpPr>
          <p:cNvPr id="193590" name="Text Box 82"/>
          <p:cNvSpPr txBox="1">
            <a:spLocks noChangeArrowheads="1"/>
          </p:cNvSpPr>
          <p:nvPr/>
        </p:nvSpPr>
        <p:spPr bwMode="auto">
          <a:xfrm>
            <a:off x="120650" y="3851275"/>
            <a:ext cx="3713163" cy="860425"/>
          </a:xfrm>
          <a:prstGeom prst="rect">
            <a:avLst/>
          </a:prstGeom>
          <a:solidFill>
            <a:schemeClr val="bg1"/>
          </a:solidFill>
          <a:ln w="38100">
            <a:solidFill>
              <a:schemeClr val="tx1"/>
            </a:solidFill>
            <a:miter lim="800000"/>
            <a:headEnd/>
            <a:tailEnd type="none" w="lg" len="lg"/>
          </a:ln>
        </p:spPr>
        <p:txBody>
          <a:bodyPr>
            <a:spAutoFit/>
          </a:bodyPr>
          <a:lstStyle/>
          <a:p>
            <a:pPr>
              <a:spcBef>
                <a:spcPct val="50000"/>
              </a:spcBef>
            </a:pPr>
            <a:r>
              <a:rPr lang="en-US" sz="1200"/>
              <a:t>Robock, Alan, 2008:  20 reasons why geoengineering may be a bad idea.  </a:t>
            </a:r>
            <a:r>
              <a:rPr lang="en-US" sz="1200" i="1"/>
              <a:t>Bull. Atomic Scientists</a:t>
            </a:r>
            <a:r>
              <a:rPr lang="en-US" sz="1200"/>
              <a:t>, </a:t>
            </a:r>
            <a:r>
              <a:rPr lang="en-US" sz="1200" b="1"/>
              <a:t>64</a:t>
            </a:r>
            <a:r>
              <a:rPr lang="en-US" sz="1200"/>
              <a:t>, No. 2, 14-18, 59, doi:10.2968/064002006. </a:t>
            </a:r>
          </a:p>
        </p:txBody>
      </p:sp>
      <p:sp>
        <p:nvSpPr>
          <p:cNvPr id="193591" name="Text Box 83"/>
          <p:cNvSpPr txBox="1">
            <a:spLocks noChangeArrowheads="1"/>
          </p:cNvSpPr>
          <p:nvPr/>
        </p:nvSpPr>
        <p:spPr bwMode="auto">
          <a:xfrm>
            <a:off x="127000" y="4821238"/>
            <a:ext cx="3713163" cy="1042987"/>
          </a:xfrm>
          <a:prstGeom prst="rect">
            <a:avLst/>
          </a:prstGeom>
          <a:solidFill>
            <a:schemeClr val="bg1"/>
          </a:solidFill>
          <a:ln w="38100">
            <a:solidFill>
              <a:schemeClr val="tx1"/>
            </a:solidFill>
            <a:miter lim="800000"/>
            <a:headEnd/>
            <a:tailEnd type="none" w="lg" len="lg"/>
          </a:ln>
        </p:spPr>
        <p:txBody>
          <a:bodyPr>
            <a:spAutoFit/>
          </a:bodyPr>
          <a:lstStyle/>
          <a:p>
            <a:pPr>
              <a:spcBef>
                <a:spcPct val="50000"/>
              </a:spcBef>
            </a:pPr>
            <a:r>
              <a:rPr lang="en-US" sz="1200"/>
              <a:t>Robock, Alan, Allison B. Marquardt, Ben Kravitz, and Georgiy Stenchikov, 2009:  The benefits, risks, and costs of stratospheric geoengineering. </a:t>
            </a:r>
            <a:r>
              <a:rPr lang="en-US" sz="1200" i="1"/>
              <a:t>Geophys. Res. Lett.</a:t>
            </a:r>
            <a:r>
              <a:rPr lang="en-US" sz="1200"/>
              <a:t>, </a:t>
            </a:r>
            <a:r>
              <a:rPr lang="en-US" sz="1200" b="1"/>
              <a:t>36</a:t>
            </a:r>
            <a:r>
              <a:rPr lang="en-US" sz="1200"/>
              <a:t>, L19703, doi:10.1029/2009GL039209. </a:t>
            </a:r>
          </a:p>
        </p:txBody>
      </p:sp>
      <p:sp>
        <p:nvSpPr>
          <p:cNvPr id="193592" name="Text Box 83"/>
          <p:cNvSpPr txBox="1">
            <a:spLocks noChangeArrowheads="1"/>
          </p:cNvSpPr>
          <p:nvPr/>
        </p:nvSpPr>
        <p:spPr bwMode="auto">
          <a:xfrm>
            <a:off x="133350" y="5989638"/>
            <a:ext cx="3713163" cy="831850"/>
          </a:xfrm>
          <a:prstGeom prst="rect">
            <a:avLst/>
          </a:prstGeom>
          <a:solidFill>
            <a:schemeClr val="bg1"/>
          </a:solidFill>
          <a:ln w="38100">
            <a:solidFill>
              <a:schemeClr val="tx1"/>
            </a:solidFill>
            <a:miter lim="800000"/>
            <a:headEnd/>
            <a:tailEnd type="none" w="lg" len="lg"/>
          </a:ln>
        </p:spPr>
        <p:txBody>
          <a:bodyPr>
            <a:spAutoFit/>
          </a:bodyPr>
          <a:lstStyle/>
          <a:p>
            <a:pPr>
              <a:spcBef>
                <a:spcPct val="50000"/>
              </a:spcBef>
            </a:pPr>
            <a:r>
              <a:rPr lang="en-US" sz="1200"/>
              <a:t>Robock, Alan, 2014: Stratospheric aerosol geoengineering, Chapter 5 of special issue “Geoengineering of the Climate System,” </a:t>
            </a:r>
            <a:r>
              <a:rPr lang="en-US" sz="1200" i="1"/>
              <a:t>Issues Env. Sci. Tech.,</a:t>
            </a:r>
            <a:r>
              <a:rPr lang="en-US" sz="1200"/>
              <a:t> 38, in press.</a:t>
            </a:r>
          </a:p>
        </p:txBody>
      </p:sp>
    </p:spTree>
    <p:extLst>
      <p:ext uri="{BB962C8B-B14F-4D97-AF65-F5344CB8AC3E}">
        <p14:creationId xmlns:p14="http://schemas.microsoft.com/office/powerpoint/2010/main" xmlns="" val="33406549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83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8367" grpId="0" animBg="1"/>
    </p:bldLst>
  </p:timing>
</p:sld>
</file>

<file path=ppt/slides/slide2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228600" y="685800"/>
            <a:ext cx="8658225" cy="5516895"/>
          </a:xfrm>
          <a:prstGeom prst="rect">
            <a:avLst/>
          </a:prstGeom>
          <a:noFill/>
        </p:spPr>
        <p:txBody>
          <a:bodyPr>
            <a:spAutoFit/>
          </a:bodyPr>
          <a:lstStyle/>
          <a:p>
            <a:pPr>
              <a:defRPr/>
            </a:pPr>
            <a:r>
              <a:rPr lang="en-US" b="1" dirty="0">
                <a:solidFill>
                  <a:schemeClr val="accent2"/>
                </a:solidFill>
              </a:rPr>
              <a:t>Volcanic eruptions warn us</a:t>
            </a:r>
            <a:br>
              <a:rPr lang="en-US" b="1" dirty="0">
                <a:solidFill>
                  <a:schemeClr val="accent2"/>
                </a:solidFill>
              </a:rPr>
            </a:br>
            <a:r>
              <a:rPr lang="en-US" b="1" dirty="0">
                <a:solidFill>
                  <a:schemeClr val="accent2"/>
                </a:solidFill>
              </a:rPr>
              <a:t>that stratospheric geoengineering could:</a:t>
            </a:r>
          </a:p>
          <a:p>
            <a:pPr algn="l">
              <a:defRPr/>
            </a:pPr>
            <a:endParaRPr lang="en-US" dirty="0"/>
          </a:p>
          <a:p>
            <a:pPr marL="457200" indent="-457200" algn="l">
              <a:spcAft>
                <a:spcPts val="1200"/>
              </a:spcAft>
              <a:defRPr/>
            </a:pPr>
            <a:r>
              <a:rPr lang="en-US" dirty="0">
                <a:solidFill>
                  <a:schemeClr val="accent2"/>
                </a:solidFill>
              </a:rPr>
              <a:t>- Cool the surface, reducing ice melt and sea level rise, produce pretty sunsets, and increase the CO</a:t>
            </a:r>
            <a:r>
              <a:rPr lang="en-US" baseline="-25000" dirty="0">
                <a:solidFill>
                  <a:schemeClr val="accent2"/>
                </a:solidFill>
              </a:rPr>
              <a:t>2</a:t>
            </a:r>
            <a:r>
              <a:rPr lang="en-US" dirty="0">
                <a:solidFill>
                  <a:schemeClr val="accent2"/>
                </a:solidFill>
              </a:rPr>
              <a:t> sink</a:t>
            </a:r>
            <a:r>
              <a:rPr lang="en-US" dirty="0"/>
              <a:t>, </a:t>
            </a:r>
            <a:r>
              <a:rPr lang="en-US" b="1" i="1" u="sng" dirty="0"/>
              <a:t>but</a:t>
            </a:r>
            <a:endParaRPr lang="en-US" i="1" u="sng" dirty="0"/>
          </a:p>
          <a:p>
            <a:pPr algn="l">
              <a:spcBef>
                <a:spcPts val="0"/>
              </a:spcBef>
              <a:spcAft>
                <a:spcPts val="300"/>
              </a:spcAft>
              <a:buFontTx/>
              <a:buChar char="-"/>
              <a:defRPr/>
            </a:pPr>
            <a:r>
              <a:rPr lang="en-US" dirty="0"/>
              <a:t> Reduce summer monsoon precipitation,</a:t>
            </a:r>
          </a:p>
          <a:p>
            <a:pPr algn="l">
              <a:spcBef>
                <a:spcPts val="0"/>
              </a:spcBef>
              <a:spcAft>
                <a:spcPts val="300"/>
              </a:spcAft>
              <a:buFontTx/>
              <a:buChar char="-"/>
              <a:defRPr/>
            </a:pPr>
            <a:r>
              <a:rPr lang="en-US" dirty="0"/>
              <a:t> Destroy ozone, allowing more harmful UV at the surface,</a:t>
            </a:r>
          </a:p>
          <a:p>
            <a:pPr algn="l">
              <a:spcBef>
                <a:spcPts val="0"/>
              </a:spcBef>
              <a:spcAft>
                <a:spcPts val="300"/>
              </a:spcAft>
              <a:buFontTx/>
              <a:buChar char="-"/>
              <a:defRPr/>
            </a:pPr>
            <a:r>
              <a:rPr lang="en-US" dirty="0"/>
              <a:t> Produce rapid warming when stopped,</a:t>
            </a:r>
          </a:p>
          <a:p>
            <a:pPr algn="l">
              <a:spcBef>
                <a:spcPts val="0"/>
              </a:spcBef>
              <a:spcAft>
                <a:spcPts val="300"/>
              </a:spcAft>
              <a:buFontTx/>
              <a:buChar char="-"/>
              <a:defRPr/>
            </a:pPr>
            <a:r>
              <a:rPr lang="en-US" dirty="0"/>
              <a:t> Make the sky white,</a:t>
            </a:r>
          </a:p>
          <a:p>
            <a:pPr algn="l">
              <a:spcBef>
                <a:spcPts val="0"/>
              </a:spcBef>
              <a:spcAft>
                <a:spcPts val="300"/>
              </a:spcAft>
              <a:buFontTx/>
              <a:buChar char="-"/>
              <a:defRPr/>
            </a:pPr>
            <a:r>
              <a:rPr lang="en-US" dirty="0"/>
              <a:t> Reduce solar power,</a:t>
            </a:r>
          </a:p>
          <a:p>
            <a:pPr algn="l">
              <a:spcBef>
                <a:spcPts val="0"/>
              </a:spcBef>
              <a:spcAft>
                <a:spcPts val="300"/>
              </a:spcAft>
              <a:buFontTx/>
              <a:buChar char="-"/>
              <a:defRPr/>
            </a:pPr>
            <a:r>
              <a:rPr lang="en-US" dirty="0">
                <a:ea typeface="Calibri" pitchFamily="34" charset="0"/>
              </a:rPr>
              <a:t> Perturb the ecology with more diffuse radiation,</a:t>
            </a:r>
            <a:endParaRPr lang="en-US" dirty="0"/>
          </a:p>
          <a:p>
            <a:pPr algn="l">
              <a:spcBef>
                <a:spcPts val="0"/>
              </a:spcBef>
              <a:spcAft>
                <a:spcPts val="300"/>
              </a:spcAft>
              <a:buFontTx/>
              <a:buChar char="-"/>
              <a:defRPr/>
            </a:pPr>
            <a:r>
              <a:rPr lang="en-US" dirty="0"/>
              <a:t> Damage airplanes flying in the stratosphere,</a:t>
            </a:r>
          </a:p>
          <a:p>
            <a:pPr algn="l">
              <a:spcBef>
                <a:spcPts val="0"/>
              </a:spcBef>
              <a:spcAft>
                <a:spcPts val="300"/>
              </a:spcAft>
              <a:buFontTx/>
              <a:buChar char="-"/>
              <a:defRPr/>
            </a:pPr>
            <a:r>
              <a:rPr lang="en-US" dirty="0"/>
              <a:t> Degrade astronomical observations,</a:t>
            </a:r>
          </a:p>
          <a:p>
            <a:pPr algn="l">
              <a:spcBef>
                <a:spcPts val="0"/>
              </a:spcBef>
              <a:spcAft>
                <a:spcPts val="300"/>
              </a:spcAft>
              <a:buFontTx/>
              <a:buChar char="-"/>
              <a:defRPr/>
            </a:pPr>
            <a:r>
              <a:rPr lang="en-US" dirty="0"/>
              <a:t> Affect remote sensing, and</a:t>
            </a:r>
          </a:p>
          <a:p>
            <a:pPr algn="l">
              <a:spcBef>
                <a:spcPts val="0"/>
              </a:spcBef>
              <a:spcAft>
                <a:spcPts val="300"/>
              </a:spcAft>
              <a:buFontTx/>
              <a:buChar char="-"/>
              <a:defRPr/>
            </a:pPr>
            <a:r>
              <a:rPr lang="en-US" dirty="0"/>
              <a:t> Affect stargazing</a:t>
            </a:r>
          </a:p>
        </p:txBody>
      </p:sp>
    </p:spTree>
    <p:extLst>
      <p:ext uri="{BB962C8B-B14F-4D97-AF65-F5344CB8AC3E}">
        <p14:creationId xmlns:p14="http://schemas.microsoft.com/office/powerpoint/2010/main" xmlns="" val="2066471332"/>
      </p:ext>
    </p:extLst>
  </p:cSld>
  <p:clrMapOvr>
    <a:masterClrMapping/>
  </p:clrMapOvr>
  <p:transition/>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4115" name="Picture 3"/>
          <p:cNvPicPr>
            <a:picLocks noChangeAspect="1" noChangeArrowheads="1"/>
          </p:cNvPicPr>
          <p:nvPr/>
        </p:nvPicPr>
        <p:blipFill>
          <a:blip r:embed="rId3" cstate="print"/>
          <a:srcRect/>
          <a:stretch>
            <a:fillRect/>
          </a:stretch>
        </p:blipFill>
        <p:spPr bwMode="auto">
          <a:xfrm>
            <a:off x="0" y="0"/>
            <a:ext cx="9144000" cy="5479614"/>
          </a:xfrm>
          <a:prstGeom prst="rect">
            <a:avLst/>
          </a:prstGeom>
          <a:noFill/>
          <a:ln w="9525">
            <a:noFill/>
            <a:miter lim="800000"/>
            <a:headEnd/>
            <a:tailEnd/>
          </a:ln>
        </p:spPr>
      </p:pic>
      <p:sp>
        <p:nvSpPr>
          <p:cNvPr id="2" name="TextBox 1"/>
          <p:cNvSpPr txBox="1"/>
          <p:nvPr/>
        </p:nvSpPr>
        <p:spPr>
          <a:xfrm>
            <a:off x="914401" y="5648325"/>
            <a:ext cx="7277100" cy="461665"/>
          </a:xfrm>
          <a:prstGeom prst="rect">
            <a:avLst/>
          </a:prstGeom>
          <a:noFill/>
        </p:spPr>
        <p:txBody>
          <a:bodyPr wrap="square" rtlCol="0">
            <a:spAutoFit/>
          </a:bodyPr>
          <a:lstStyle/>
          <a:p>
            <a:pPr algn="ctr"/>
            <a:r>
              <a:rPr lang="en-US" dirty="0" smtClean="0"/>
              <a:t>IPCC Working Group I, Fifth Assessment Report</a:t>
            </a:r>
            <a:endParaRPr lang="en-US" dirty="0"/>
          </a:p>
        </p:txBody>
      </p:sp>
      <p:sp>
        <p:nvSpPr>
          <p:cNvPr id="4" name="Rectangle 3"/>
          <p:cNvSpPr/>
          <p:nvPr/>
        </p:nvSpPr>
        <p:spPr bwMode="auto">
          <a:xfrm>
            <a:off x="266700" y="3524250"/>
            <a:ext cx="8648699" cy="1743075"/>
          </a:xfrm>
          <a:prstGeom prst="rect">
            <a:avLst/>
          </a:prstGeom>
          <a:noFill/>
          <a:ln w="38100" cap="flat" cmpd="sng" algn="ctr">
            <a:solidFill>
              <a:srgbClr val="C00000"/>
            </a:solidFill>
            <a:prstDash val="solid"/>
            <a:round/>
            <a:headEnd type="none" w="med" len="med"/>
            <a:tailEnd type="stealth"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Tree>
    <p:extLst>
      <p:ext uri="{BB962C8B-B14F-4D97-AF65-F5344CB8AC3E}">
        <p14:creationId xmlns:p14="http://schemas.microsoft.com/office/powerpoint/2010/main" xmlns="" val="41941885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838200"/>
            <a:ext cx="5410200" cy="461665"/>
          </a:xfrm>
          <a:prstGeom prst="rect">
            <a:avLst/>
          </a:prstGeom>
          <a:noFill/>
        </p:spPr>
        <p:txBody>
          <a:bodyPr wrap="square" rtlCol="0">
            <a:spAutoFit/>
          </a:bodyPr>
          <a:lstStyle/>
          <a:p>
            <a:r>
              <a:rPr lang="en-US" sz="2400" dirty="0" smtClean="0"/>
              <a:t>My new NSF project</a:t>
            </a:r>
            <a:endParaRPr lang="en-US" sz="2400" dirty="0"/>
          </a:p>
        </p:txBody>
      </p:sp>
      <p:sp>
        <p:nvSpPr>
          <p:cNvPr id="3" name="TextBox 2"/>
          <p:cNvSpPr txBox="1"/>
          <p:nvPr/>
        </p:nvSpPr>
        <p:spPr>
          <a:xfrm>
            <a:off x="533400" y="2057400"/>
            <a:ext cx="8077200" cy="3016210"/>
          </a:xfrm>
          <a:prstGeom prst="rect">
            <a:avLst/>
          </a:prstGeom>
          <a:noFill/>
        </p:spPr>
        <p:txBody>
          <a:bodyPr wrap="square" rtlCol="0">
            <a:spAutoFit/>
          </a:bodyPr>
          <a:lstStyle/>
          <a:p>
            <a:pPr algn="l"/>
            <a:r>
              <a:rPr lang="en-US" b="1" dirty="0"/>
              <a:t>How much seasonal, annual, and decadal predictability is possible following a large volcanic eruption?</a:t>
            </a:r>
            <a:r>
              <a:rPr lang="en-US" dirty="0"/>
              <a:t>  How large does an eruption have to be to produce a detectable response, and how does this depend on the location and time of year of the eruption?  Are the amplitudes of global cooling patterns, winter warming, and summer monsoon precipitation reductions linear with respect to stratospheric aerosol loading?  Are there thresholds for a detectable volcanic signal? </a:t>
            </a:r>
          </a:p>
          <a:p>
            <a:pPr algn="l"/>
            <a:endParaRPr lang="en-US" dirty="0"/>
          </a:p>
        </p:txBody>
      </p:sp>
    </p:spTree>
    <p:extLst>
      <p:ext uri="{BB962C8B-B14F-4D97-AF65-F5344CB8AC3E}">
        <p14:creationId xmlns:p14="http://schemas.microsoft.com/office/powerpoint/2010/main" xmlns="" val="896972275"/>
      </p:ext>
    </p:extLst>
  </p:cSld>
  <p:clrMapOvr>
    <a:masterClrMapping/>
  </p:clrMapOvr>
  <p:transition spd="slow"/>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838200"/>
            <a:ext cx="5410200" cy="461665"/>
          </a:xfrm>
          <a:prstGeom prst="rect">
            <a:avLst/>
          </a:prstGeom>
          <a:noFill/>
        </p:spPr>
        <p:txBody>
          <a:bodyPr wrap="square" rtlCol="0">
            <a:spAutoFit/>
          </a:bodyPr>
          <a:lstStyle/>
          <a:p>
            <a:r>
              <a:rPr lang="en-US" sz="2400" dirty="0" smtClean="0"/>
              <a:t>My new NSF project</a:t>
            </a:r>
            <a:endParaRPr lang="en-US" sz="2400" dirty="0"/>
          </a:p>
        </p:txBody>
      </p:sp>
      <p:sp>
        <p:nvSpPr>
          <p:cNvPr id="3" name="TextBox 2"/>
          <p:cNvSpPr txBox="1"/>
          <p:nvPr/>
        </p:nvSpPr>
        <p:spPr>
          <a:xfrm>
            <a:off x="533400" y="2057400"/>
            <a:ext cx="8077200" cy="3477875"/>
          </a:xfrm>
          <a:prstGeom prst="rect">
            <a:avLst/>
          </a:prstGeom>
          <a:noFill/>
        </p:spPr>
        <p:txBody>
          <a:bodyPr wrap="square" rtlCol="0">
            <a:spAutoFit/>
          </a:bodyPr>
          <a:lstStyle/>
          <a:p>
            <a:pPr algn="l"/>
            <a:r>
              <a:rPr lang="en-US" b="1" dirty="0" smtClean="0"/>
              <a:t>Do </a:t>
            </a:r>
            <a:r>
              <a:rPr lang="en-US" b="1" dirty="0"/>
              <a:t>volcanic eruptions change the probability of El Niño or La Niña in the years following the eruption?</a:t>
            </a:r>
            <a:r>
              <a:rPr lang="en-US" dirty="0"/>
              <a:t>  Recent eruptions, such as 1982 El Chichón and 1991 Pinatubo occurred at the same time as the initiation of an El Niño.  Did the forcing from the eruption modify the progression of the El Niño event?  Do eruptions change the tropical Pacific climate during the next year or two, and how much predictability would this provide?  Does the volcanic influence depend on the oceanic state at the time of the eruption?  Does the volcanic influence depend on the halogen content in the atmosphere and therefore changes in the stratospheric composition</a:t>
            </a:r>
            <a:r>
              <a:rPr lang="en-US" dirty="0" smtClean="0"/>
              <a:t>?</a:t>
            </a:r>
            <a:endParaRPr lang="en-US" dirty="0"/>
          </a:p>
        </p:txBody>
      </p:sp>
    </p:spTree>
    <p:extLst>
      <p:ext uri="{BB962C8B-B14F-4D97-AF65-F5344CB8AC3E}">
        <p14:creationId xmlns:p14="http://schemas.microsoft.com/office/powerpoint/2010/main" xmlns="" val="2061504548"/>
      </p:ext>
    </p:extLst>
  </p:cSld>
  <p:clrMapOvr>
    <a:masterClrMapping/>
  </p:clrMapOvr>
  <p:transition spd="slow"/>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838200"/>
            <a:ext cx="5410200" cy="461665"/>
          </a:xfrm>
          <a:prstGeom prst="rect">
            <a:avLst/>
          </a:prstGeom>
          <a:noFill/>
        </p:spPr>
        <p:txBody>
          <a:bodyPr wrap="square" rtlCol="0">
            <a:spAutoFit/>
          </a:bodyPr>
          <a:lstStyle/>
          <a:p>
            <a:r>
              <a:rPr lang="en-US" sz="2400" dirty="0" smtClean="0"/>
              <a:t>My new NSF project</a:t>
            </a:r>
            <a:endParaRPr lang="en-US" sz="2400" dirty="0"/>
          </a:p>
        </p:txBody>
      </p:sp>
      <p:sp>
        <p:nvSpPr>
          <p:cNvPr id="3" name="TextBox 2"/>
          <p:cNvSpPr txBox="1"/>
          <p:nvPr/>
        </p:nvSpPr>
        <p:spPr>
          <a:xfrm>
            <a:off x="533400" y="2057400"/>
            <a:ext cx="8077200" cy="3170099"/>
          </a:xfrm>
          <a:prstGeom prst="rect">
            <a:avLst/>
          </a:prstGeom>
          <a:noFill/>
        </p:spPr>
        <p:txBody>
          <a:bodyPr wrap="square" rtlCol="0">
            <a:spAutoFit/>
          </a:bodyPr>
          <a:lstStyle/>
          <a:p>
            <a:pPr algn="l"/>
            <a:r>
              <a:rPr lang="en-US" b="1" dirty="0" smtClean="0"/>
              <a:t>Are </a:t>
            </a:r>
            <a:r>
              <a:rPr lang="en-US" b="1" dirty="0"/>
              <a:t>there decadal scale oceanic responses that can provide long-term predictability?</a:t>
            </a:r>
            <a:r>
              <a:rPr lang="en-US" dirty="0"/>
              <a:t>  Different recent studies give conflicting results with respect to the Atlantic Ocean response to large eruptions. Does the initial cooling cause a circulation response that then triggers feedbacks that can prolong the response for a long time, such as has been suggested in some but not all simulations of the initiation of the Little Ice Age following a series of large eruptions at the end of the 13th Century?  Would smaller eruptions do the same thing?  How do changes of energy flows in the system affect these processes</a:t>
            </a:r>
            <a:r>
              <a:rPr lang="en-US" dirty="0" smtClean="0"/>
              <a:t>?</a:t>
            </a:r>
            <a:endParaRPr lang="en-US" dirty="0"/>
          </a:p>
        </p:txBody>
      </p:sp>
    </p:spTree>
    <p:extLst>
      <p:ext uri="{BB962C8B-B14F-4D97-AF65-F5344CB8AC3E}">
        <p14:creationId xmlns:p14="http://schemas.microsoft.com/office/powerpoint/2010/main" xmlns="" val="2061504548"/>
      </p:ext>
    </p:extLst>
  </p:cSld>
  <p:clrMapOvr>
    <a:masterClrMapping/>
  </p:clrMapOvr>
  <p:transition spd="slow"/>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838200"/>
            <a:ext cx="5410200" cy="461665"/>
          </a:xfrm>
          <a:prstGeom prst="rect">
            <a:avLst/>
          </a:prstGeom>
          <a:noFill/>
        </p:spPr>
        <p:txBody>
          <a:bodyPr wrap="square" rtlCol="0">
            <a:spAutoFit/>
          </a:bodyPr>
          <a:lstStyle/>
          <a:p>
            <a:r>
              <a:rPr lang="en-US" sz="2400" dirty="0" smtClean="0"/>
              <a:t>My new NSF project</a:t>
            </a:r>
            <a:endParaRPr lang="en-US" sz="2400" dirty="0"/>
          </a:p>
        </p:txBody>
      </p:sp>
      <p:sp>
        <p:nvSpPr>
          <p:cNvPr id="3" name="TextBox 2"/>
          <p:cNvSpPr txBox="1"/>
          <p:nvPr/>
        </p:nvSpPr>
        <p:spPr>
          <a:xfrm>
            <a:off x="533400" y="2057400"/>
            <a:ext cx="8077200" cy="4247317"/>
          </a:xfrm>
          <a:prstGeom prst="rect">
            <a:avLst/>
          </a:prstGeom>
          <a:noFill/>
        </p:spPr>
        <p:txBody>
          <a:bodyPr wrap="square" rtlCol="0">
            <a:spAutoFit/>
          </a:bodyPr>
          <a:lstStyle/>
          <a:p>
            <a:pPr algn="l"/>
            <a:r>
              <a:rPr lang="en-US" b="1" dirty="0" smtClean="0"/>
              <a:t>What </a:t>
            </a:r>
            <a:r>
              <a:rPr lang="en-US" b="1" dirty="0"/>
              <a:t>are the observational needs for future volcanic eruptions, which will provide information to improve forecasts and observe responses following volcanic eruptions?</a:t>
            </a:r>
            <a:r>
              <a:rPr lang="en-US" dirty="0"/>
              <a:t>  Can we currently observe all we need to determine an eruption’s decadal impact?  Is the total SO</a:t>
            </a:r>
            <a:r>
              <a:rPr lang="en-US" baseline="-25000" dirty="0"/>
              <a:t>2</a:t>
            </a:r>
            <a:r>
              <a:rPr lang="en-US" dirty="0"/>
              <a:t> enough, or do we need more precise measurements of altitude or the short-lived small tephra particles, and subsequent sulfate aerosol clouds?  If there is an influence on cirrus clouds as the sulfate leaves the stratosphere, do we have good enough observations of them, or of potential indirect effects on other tropospheric clouds? Do we have enough measurements to evaluate changes in the chemical composition of the atmosphere?</a:t>
            </a:r>
          </a:p>
          <a:p>
            <a:pPr algn="l"/>
            <a:endParaRPr lang="en-US" dirty="0"/>
          </a:p>
        </p:txBody>
      </p:sp>
    </p:spTree>
    <p:extLst>
      <p:ext uri="{BB962C8B-B14F-4D97-AF65-F5344CB8AC3E}">
        <p14:creationId xmlns:p14="http://schemas.microsoft.com/office/powerpoint/2010/main" xmlns="" val="2061504548"/>
      </p:ext>
    </p:extLst>
  </p:cSld>
  <p:clrMapOvr>
    <a:masterClrMapping/>
  </p:clrMapOvr>
  <p:transition spd="slow"/>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0" name="Picture 2" descr="KrakatauSunset"/>
          <p:cNvPicPr>
            <a:picLocks noChangeAspect="1" noChangeArrowheads="1"/>
          </p:cNvPicPr>
          <p:nvPr/>
        </p:nvPicPr>
        <p:blipFill>
          <a:blip r:embed="rId3" cstate="print"/>
          <a:srcRect/>
          <a:stretch>
            <a:fillRect/>
          </a:stretch>
        </p:blipFill>
        <p:spPr bwMode="auto">
          <a:xfrm>
            <a:off x="-3432175" y="-2252663"/>
            <a:ext cx="15700375" cy="10101263"/>
          </a:xfrm>
          <a:prstGeom prst="rect">
            <a:avLst/>
          </a:prstGeom>
          <a:noFill/>
          <a:ln w="9525">
            <a:noFill/>
            <a:miter lim="800000"/>
            <a:headEnd/>
            <a:tailEnd/>
          </a:ln>
        </p:spPr>
      </p:pic>
      <p:sp>
        <p:nvSpPr>
          <p:cNvPr id="171011" name="Text Box 3"/>
          <p:cNvSpPr txBox="1">
            <a:spLocks noChangeArrowheads="1"/>
          </p:cNvSpPr>
          <p:nvPr/>
        </p:nvSpPr>
        <p:spPr bwMode="auto">
          <a:xfrm>
            <a:off x="2971800" y="0"/>
            <a:ext cx="7239000" cy="1492250"/>
          </a:xfrm>
          <a:prstGeom prst="rect">
            <a:avLst/>
          </a:prstGeom>
          <a:noFill/>
          <a:ln w="9525">
            <a:noFill/>
            <a:miter lim="800000"/>
            <a:headEnd/>
            <a:tailEnd/>
          </a:ln>
        </p:spPr>
        <p:txBody>
          <a:bodyPr>
            <a:spAutoFit/>
          </a:bodyPr>
          <a:lstStyle/>
          <a:p>
            <a:pPr>
              <a:spcBef>
                <a:spcPct val="0"/>
              </a:spcBef>
            </a:pPr>
            <a:r>
              <a:rPr lang="en-US" sz="2400" b="1">
                <a:solidFill>
                  <a:schemeClr val="accent2"/>
                </a:solidFill>
              </a:rPr>
              <a:t>London Sunset After Krakatau</a:t>
            </a:r>
          </a:p>
          <a:p>
            <a:pPr>
              <a:spcBef>
                <a:spcPct val="0"/>
              </a:spcBef>
            </a:pPr>
            <a:r>
              <a:rPr lang="en-US" sz="2400">
                <a:solidFill>
                  <a:schemeClr val="accent2"/>
                </a:solidFill>
              </a:rPr>
              <a:t>4:40 p.m., Nov. 26, 1883</a:t>
            </a:r>
            <a:endParaRPr lang="en-US" sz="2400" b="1">
              <a:solidFill>
                <a:schemeClr val="accent2"/>
              </a:solidFill>
            </a:endParaRPr>
          </a:p>
          <a:p>
            <a:pPr>
              <a:spcBef>
                <a:spcPct val="0"/>
              </a:spcBef>
            </a:pPr>
            <a:r>
              <a:rPr lang="en-US" sz="2400" b="1">
                <a:solidFill>
                  <a:schemeClr val="accent2"/>
                </a:solidFill>
              </a:rPr>
              <a:t>Watercolor by William Ascroft</a:t>
            </a:r>
          </a:p>
          <a:p>
            <a:pPr>
              <a:spcBef>
                <a:spcPct val="0"/>
              </a:spcBef>
            </a:pPr>
            <a:r>
              <a:rPr lang="en-US"/>
              <a:t>Figure from Symons</a:t>
            </a:r>
            <a:r>
              <a:rPr lang="en-US" i="1"/>
              <a:t> </a:t>
            </a:r>
            <a:r>
              <a:rPr lang="en-US"/>
              <a:t>(1888)</a:t>
            </a:r>
          </a:p>
        </p:txBody>
      </p:sp>
      <p:pic>
        <p:nvPicPr>
          <p:cNvPr id="171013" name="Picture 5" descr="SAGE2"/>
          <p:cNvPicPr>
            <a:picLocks noChangeAspect="1" noChangeArrowheads="1"/>
          </p:cNvPicPr>
          <p:nvPr/>
        </p:nvPicPr>
        <p:blipFill>
          <a:blip r:embed="rId4" cstate="print"/>
          <a:srcRect/>
          <a:stretch>
            <a:fillRect/>
          </a:stretch>
        </p:blipFill>
        <p:spPr bwMode="auto">
          <a:xfrm>
            <a:off x="9144000" y="0"/>
            <a:ext cx="1193800" cy="15113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1011"/>
                                        </p:tgtEl>
                                        <p:attrNameLst>
                                          <p:attrName>style.visibility</p:attrName>
                                        </p:attrNameLst>
                                      </p:cBhvr>
                                      <p:to>
                                        <p:strVal val="visible"/>
                                      </p:to>
                                    </p:set>
                                  </p:childTnLst>
                                  <p:subTnLst>
                                    <p:set>
                                      <p:cBhvr override="childStyle">
                                        <p:cTn dur="1" fill="hold" display="0" masterRel="nextClick" afterEffect="1"/>
                                        <p:tgtEl>
                                          <p:spTgt spid="171011"/>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7" presetClass="entr" presetSubtype="8" fill="hold" nodeType="clickEffect">
                                  <p:stCondLst>
                                    <p:cond delay="0"/>
                                  </p:stCondLst>
                                  <p:childTnLst>
                                    <p:set>
                                      <p:cBhvr>
                                        <p:cTn id="10" dur="1" fill="hold">
                                          <p:stCondLst>
                                            <p:cond delay="0"/>
                                          </p:stCondLst>
                                        </p:cTn>
                                        <p:tgtEl>
                                          <p:spTgt spid="171013"/>
                                        </p:tgtEl>
                                        <p:attrNameLst>
                                          <p:attrName>style.visibility</p:attrName>
                                        </p:attrNameLst>
                                      </p:cBhvr>
                                      <p:to>
                                        <p:strVal val="visible"/>
                                      </p:to>
                                    </p:set>
                                    <p:anim calcmode="lin" valueType="num">
                                      <p:cBhvr additive="base">
                                        <p:cTn id="11" dur="5000" fill="hold"/>
                                        <p:tgtEl>
                                          <p:spTgt spid="171013"/>
                                        </p:tgtEl>
                                        <p:attrNameLst>
                                          <p:attrName>ppt_x</p:attrName>
                                        </p:attrNameLst>
                                      </p:cBhvr>
                                      <p:tavLst>
                                        <p:tav tm="0">
                                          <p:val>
                                            <p:strVal val="0-#ppt_w/2"/>
                                          </p:val>
                                        </p:tav>
                                        <p:tav tm="100000">
                                          <p:val>
                                            <p:strVal val="#ppt_x"/>
                                          </p:val>
                                        </p:tav>
                                      </p:tavLst>
                                    </p:anim>
                                    <p:anim calcmode="lin" valueType="num">
                                      <p:cBhvr additive="base">
                                        <p:cTn id="12" dur="5000" fill="hold"/>
                                        <p:tgtEl>
                                          <p:spTgt spid="1710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1"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3" cstate="print"/>
          <a:srcRect/>
          <a:stretch>
            <a:fillRect/>
          </a:stretch>
        </p:blipFill>
        <p:spPr bwMode="auto">
          <a:xfrm>
            <a:off x="1597025" y="228600"/>
            <a:ext cx="6175375" cy="59070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Text Box 4"/>
          <p:cNvSpPr txBox="1">
            <a:spLocks noChangeArrowheads="1"/>
          </p:cNvSpPr>
          <p:nvPr/>
        </p:nvSpPr>
        <p:spPr bwMode="auto">
          <a:xfrm>
            <a:off x="381000" y="2057400"/>
            <a:ext cx="8305800" cy="4054475"/>
          </a:xfrm>
          <a:prstGeom prst="rect">
            <a:avLst/>
          </a:prstGeom>
          <a:noFill/>
          <a:ln w="9525">
            <a:noFill/>
            <a:miter lim="800000"/>
            <a:headEnd/>
            <a:tailEnd/>
          </a:ln>
        </p:spPr>
        <p:txBody>
          <a:bodyPr>
            <a:spAutoFit/>
          </a:bodyPr>
          <a:lstStyle/>
          <a:p>
            <a:pPr algn="just"/>
            <a:r>
              <a:rPr lang="en-US" b="1"/>
              <a:t>What exactly goes into the atmosphere during an explosive eruption?</a:t>
            </a:r>
            <a:r>
              <a:rPr lang="en-US"/>
              <a:t> The impacts of volcanic eruptions on weather, climate, and atmospheric chemistry depend on what material eruptions put into the atmosphere. Climatically significant inputs include sulfur species (especially SO</a:t>
            </a:r>
            <a:r>
              <a:rPr lang="en-US" baseline="-25000"/>
              <a:t>2</a:t>
            </a:r>
            <a:r>
              <a:rPr lang="en-US"/>
              <a:t>), halogens, H</a:t>
            </a:r>
            <a:r>
              <a:rPr lang="en-US" baseline="-25000"/>
              <a:t>2</a:t>
            </a:r>
            <a:r>
              <a:rPr lang="en-US"/>
              <a:t>O, and fine silicate particles. What are the magmatic controls on how much sulfur is emitted from eruptions? When eruptions take place in wet environments, how much of the water in the plume is primary magmatic water, as compared to entrained water from the atmosphere, lakes, or the ocean? What are the detailed chemical and microphysical transformations that occur in the eruption column and downwind plume, and how do they affect the composition of the stratospheric injection? </a:t>
            </a:r>
          </a:p>
        </p:txBody>
      </p:sp>
      <p:sp>
        <p:nvSpPr>
          <p:cNvPr id="243715" name="Text Box 5"/>
          <p:cNvSpPr txBox="1">
            <a:spLocks noChangeArrowheads="1"/>
          </p:cNvSpPr>
          <p:nvPr/>
        </p:nvSpPr>
        <p:spPr bwMode="auto">
          <a:xfrm>
            <a:off x="381000" y="838200"/>
            <a:ext cx="6248400" cy="457200"/>
          </a:xfrm>
          <a:prstGeom prst="rect">
            <a:avLst/>
          </a:prstGeom>
          <a:noFill/>
          <a:ln w="9525">
            <a:noFill/>
            <a:miter lim="800000"/>
            <a:headEnd/>
            <a:tailEnd/>
          </a:ln>
        </p:spPr>
        <p:txBody>
          <a:bodyPr>
            <a:spAutoFit/>
          </a:bodyPr>
          <a:lstStyle/>
          <a:p>
            <a:r>
              <a:rPr lang="en-US" sz="2400" b="1">
                <a:solidFill>
                  <a:schemeClr val="accent2"/>
                </a:solidFill>
              </a:rPr>
              <a:t>Important Future Research Questions</a:t>
            </a:r>
          </a:p>
        </p:txBody>
      </p:sp>
      <p:sp>
        <p:nvSpPr>
          <p:cNvPr id="243716" name="Text Box 6"/>
          <p:cNvSpPr txBox="1">
            <a:spLocks noChangeArrowheads="1"/>
          </p:cNvSpPr>
          <p:nvPr/>
        </p:nvSpPr>
        <p:spPr bwMode="auto">
          <a:xfrm>
            <a:off x="1723572" y="6258580"/>
            <a:ext cx="6019800" cy="523220"/>
          </a:xfrm>
          <a:prstGeom prst="rect">
            <a:avLst/>
          </a:prstGeom>
          <a:noFill/>
          <a:ln w="9525">
            <a:noFill/>
            <a:miter lim="800000"/>
            <a:headEnd/>
            <a:tailEnd/>
          </a:ln>
        </p:spPr>
        <p:txBody>
          <a:bodyPr>
            <a:spAutoFit/>
          </a:bodyPr>
          <a:lstStyle/>
          <a:p>
            <a:pPr algn="l"/>
            <a:r>
              <a:rPr lang="en-US" sz="1400" dirty="0" smtClean="0">
                <a:solidFill>
                  <a:srgbClr val="FFFF00"/>
                </a:solidFill>
              </a:rPr>
              <a:t>Robock, Alan, 2002: Blowin' in the wind: Research priorities for climate effects of volcanic eruptions. </a:t>
            </a:r>
            <a:r>
              <a:rPr lang="en-US" sz="1400" i="1" dirty="0" smtClean="0">
                <a:solidFill>
                  <a:srgbClr val="FFFF00"/>
                </a:solidFill>
              </a:rPr>
              <a:t>EOS</a:t>
            </a:r>
            <a:r>
              <a:rPr lang="en-US" sz="1400" dirty="0" smtClean="0">
                <a:solidFill>
                  <a:srgbClr val="FFFF00"/>
                </a:solidFill>
              </a:rPr>
              <a:t>, </a:t>
            </a:r>
            <a:r>
              <a:rPr lang="en-US" sz="1400" b="1" dirty="0" smtClean="0">
                <a:solidFill>
                  <a:srgbClr val="FFFF00"/>
                </a:solidFill>
              </a:rPr>
              <a:t>83</a:t>
            </a:r>
            <a:r>
              <a:rPr lang="en-US" sz="1400" dirty="0" smtClean="0">
                <a:solidFill>
                  <a:srgbClr val="FFFF00"/>
                </a:solidFill>
              </a:rPr>
              <a:t>, 472.</a:t>
            </a:r>
            <a:endParaRPr lang="en-US" sz="1400" dirty="0">
              <a:solidFill>
                <a:srgbClr val="FFFF00"/>
              </a:solidFill>
            </a:endParaRPr>
          </a:p>
        </p:txBody>
      </p:sp>
    </p:spTree>
  </p:cSld>
  <p:clrMapOvr>
    <a:masterClrMapping/>
  </p:clrMapOvr>
  <p:transition/>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Text Box 2"/>
          <p:cNvSpPr txBox="1">
            <a:spLocks noChangeArrowheads="1"/>
          </p:cNvSpPr>
          <p:nvPr/>
        </p:nvSpPr>
        <p:spPr bwMode="auto">
          <a:xfrm>
            <a:off x="381000" y="2057400"/>
            <a:ext cx="8305800" cy="3140075"/>
          </a:xfrm>
          <a:prstGeom prst="rect">
            <a:avLst/>
          </a:prstGeom>
          <a:noFill/>
          <a:ln w="9525">
            <a:noFill/>
            <a:miter lim="800000"/>
            <a:headEnd/>
            <a:tailEnd/>
          </a:ln>
        </p:spPr>
        <p:txBody>
          <a:bodyPr>
            <a:spAutoFit/>
          </a:bodyPr>
          <a:lstStyle/>
          <a:p>
            <a:pPr algn="just"/>
            <a:r>
              <a:rPr lang="en-US" b="1"/>
              <a:t>How do quiescent emissions change over time?</a:t>
            </a:r>
            <a:r>
              <a:rPr lang="en-US"/>
              <a:t> What is their current source strength? Explosive eruptions are not the only volcanic source to the atmosphere. While quiescent emissions have regional rather than global impacts, they are important in the context of anthropogenic tropospheric aerosols [</a:t>
            </a:r>
            <a:r>
              <a:rPr lang="en-US" i="1"/>
              <a:t>Graf et al.</a:t>
            </a:r>
            <a:r>
              <a:rPr lang="en-US"/>
              <a:t>, 1997]. If the source strength changes significantly over time, this can produce large regional climate changes. More monitoring of the chemistry and magnitude of continuing quiescent emissions will be essential if we are to understand issues such as the impact of anthropogenic aerosols. </a:t>
            </a:r>
          </a:p>
        </p:txBody>
      </p:sp>
      <p:sp>
        <p:nvSpPr>
          <p:cNvPr id="244739" name="Text Box 3"/>
          <p:cNvSpPr txBox="1">
            <a:spLocks noChangeArrowheads="1"/>
          </p:cNvSpPr>
          <p:nvPr/>
        </p:nvSpPr>
        <p:spPr bwMode="auto">
          <a:xfrm>
            <a:off x="381000" y="838200"/>
            <a:ext cx="6248400" cy="457200"/>
          </a:xfrm>
          <a:prstGeom prst="rect">
            <a:avLst/>
          </a:prstGeom>
          <a:noFill/>
          <a:ln w="9525">
            <a:noFill/>
            <a:miter lim="800000"/>
            <a:headEnd/>
            <a:tailEnd/>
          </a:ln>
        </p:spPr>
        <p:txBody>
          <a:bodyPr>
            <a:spAutoFit/>
          </a:bodyPr>
          <a:lstStyle/>
          <a:p>
            <a:r>
              <a:rPr lang="en-US" sz="2400" b="1">
                <a:solidFill>
                  <a:schemeClr val="accent2"/>
                </a:solidFill>
              </a:rPr>
              <a:t>Important Future Research Questions</a:t>
            </a:r>
          </a:p>
        </p:txBody>
      </p:sp>
      <p:sp>
        <p:nvSpPr>
          <p:cNvPr id="5" name="Text Box 6"/>
          <p:cNvSpPr txBox="1">
            <a:spLocks noChangeArrowheads="1"/>
          </p:cNvSpPr>
          <p:nvPr/>
        </p:nvSpPr>
        <p:spPr bwMode="auto">
          <a:xfrm>
            <a:off x="1723572" y="6258580"/>
            <a:ext cx="6019800" cy="523220"/>
          </a:xfrm>
          <a:prstGeom prst="rect">
            <a:avLst/>
          </a:prstGeom>
          <a:noFill/>
          <a:ln w="9525">
            <a:noFill/>
            <a:miter lim="800000"/>
            <a:headEnd/>
            <a:tailEnd/>
          </a:ln>
        </p:spPr>
        <p:txBody>
          <a:bodyPr>
            <a:spAutoFit/>
          </a:bodyPr>
          <a:lstStyle/>
          <a:p>
            <a:pPr algn="l"/>
            <a:r>
              <a:rPr lang="en-US" sz="1400" dirty="0" smtClean="0">
                <a:solidFill>
                  <a:srgbClr val="FFFF00"/>
                </a:solidFill>
              </a:rPr>
              <a:t>Robock, Alan, 2002: Blowin' in the wind: Research priorities for climate effects of volcanic eruptions. </a:t>
            </a:r>
            <a:r>
              <a:rPr lang="en-US" sz="1400" i="1" dirty="0" smtClean="0">
                <a:solidFill>
                  <a:srgbClr val="FFFF00"/>
                </a:solidFill>
              </a:rPr>
              <a:t>EOS</a:t>
            </a:r>
            <a:r>
              <a:rPr lang="en-US" sz="1400" dirty="0" smtClean="0">
                <a:solidFill>
                  <a:srgbClr val="FFFF00"/>
                </a:solidFill>
              </a:rPr>
              <a:t>, </a:t>
            </a:r>
            <a:r>
              <a:rPr lang="en-US" sz="1400" b="1" dirty="0" smtClean="0">
                <a:solidFill>
                  <a:srgbClr val="FFFF00"/>
                </a:solidFill>
              </a:rPr>
              <a:t>83</a:t>
            </a:r>
            <a:r>
              <a:rPr lang="en-US" sz="1400" dirty="0" smtClean="0">
                <a:solidFill>
                  <a:srgbClr val="FFFF00"/>
                </a:solidFill>
              </a:rPr>
              <a:t>, 472.</a:t>
            </a:r>
            <a:endParaRPr lang="en-US" sz="1400" dirty="0">
              <a:solidFill>
                <a:srgbClr val="FFFF00"/>
              </a:solidFill>
            </a:endParaRPr>
          </a:p>
        </p:txBody>
      </p:sp>
    </p:spTree>
  </p:cSld>
  <p:clrMapOvr>
    <a:masterClrMapping/>
  </p:clrMapOvr>
  <p:transition/>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Text Box 2"/>
          <p:cNvSpPr txBox="1">
            <a:spLocks noChangeArrowheads="1"/>
          </p:cNvSpPr>
          <p:nvPr/>
        </p:nvSpPr>
        <p:spPr bwMode="auto">
          <a:xfrm>
            <a:off x="381000" y="2057400"/>
            <a:ext cx="8305800" cy="3444875"/>
          </a:xfrm>
          <a:prstGeom prst="rect">
            <a:avLst/>
          </a:prstGeom>
          <a:noFill/>
          <a:ln w="9525">
            <a:noFill/>
            <a:miter lim="800000"/>
            <a:headEnd/>
            <a:tailEnd/>
          </a:ln>
        </p:spPr>
        <p:txBody>
          <a:bodyPr>
            <a:spAutoFit/>
          </a:bodyPr>
          <a:lstStyle/>
          <a:p>
            <a:pPr algn="just"/>
            <a:r>
              <a:rPr lang="en-US" b="1"/>
              <a:t>How can we better quantify the record of climatically significant volcanism?</a:t>
            </a:r>
            <a:r>
              <a:rPr lang="en-US"/>
              <a:t> To measure the natural climatic forcing from volcanic eruptions for the past, so that we may place anthropogenic climate change in context, we need a better record of the frequency and magnitude of past eruptions. Unlike many other attempts to reconstruct past climate and its forcing, the evidence from past volcanic eruptions is preserved in ice cores, waiting for us to analyze it. A major advance to allow better interpretation of the location of eruptions that produce ice core signatures would be better atmospheric models of transport and deposition that could trace sulfate aerosols from the vent to the ice.</a:t>
            </a:r>
          </a:p>
        </p:txBody>
      </p:sp>
      <p:sp>
        <p:nvSpPr>
          <p:cNvPr id="245763" name="Text Box 3"/>
          <p:cNvSpPr txBox="1">
            <a:spLocks noChangeArrowheads="1"/>
          </p:cNvSpPr>
          <p:nvPr/>
        </p:nvSpPr>
        <p:spPr bwMode="auto">
          <a:xfrm>
            <a:off x="381000" y="838200"/>
            <a:ext cx="6248400" cy="457200"/>
          </a:xfrm>
          <a:prstGeom prst="rect">
            <a:avLst/>
          </a:prstGeom>
          <a:noFill/>
          <a:ln w="9525">
            <a:noFill/>
            <a:miter lim="800000"/>
            <a:headEnd/>
            <a:tailEnd/>
          </a:ln>
        </p:spPr>
        <p:txBody>
          <a:bodyPr>
            <a:spAutoFit/>
          </a:bodyPr>
          <a:lstStyle/>
          <a:p>
            <a:r>
              <a:rPr lang="en-US" sz="2400" b="1">
                <a:solidFill>
                  <a:schemeClr val="accent2"/>
                </a:solidFill>
              </a:rPr>
              <a:t>Important Future Research Questions</a:t>
            </a:r>
          </a:p>
        </p:txBody>
      </p:sp>
      <p:sp>
        <p:nvSpPr>
          <p:cNvPr id="5" name="Text Box 6"/>
          <p:cNvSpPr txBox="1">
            <a:spLocks noChangeArrowheads="1"/>
          </p:cNvSpPr>
          <p:nvPr/>
        </p:nvSpPr>
        <p:spPr bwMode="auto">
          <a:xfrm>
            <a:off x="1723572" y="6258580"/>
            <a:ext cx="6019800" cy="523220"/>
          </a:xfrm>
          <a:prstGeom prst="rect">
            <a:avLst/>
          </a:prstGeom>
          <a:noFill/>
          <a:ln w="9525">
            <a:noFill/>
            <a:miter lim="800000"/>
            <a:headEnd/>
            <a:tailEnd/>
          </a:ln>
        </p:spPr>
        <p:txBody>
          <a:bodyPr>
            <a:spAutoFit/>
          </a:bodyPr>
          <a:lstStyle/>
          <a:p>
            <a:pPr algn="l"/>
            <a:r>
              <a:rPr lang="en-US" sz="1400" dirty="0" smtClean="0">
                <a:solidFill>
                  <a:srgbClr val="FFFF00"/>
                </a:solidFill>
              </a:rPr>
              <a:t>Robock, Alan, 2002: Blowin' in the wind: Research priorities for climate effects of volcanic eruptions. </a:t>
            </a:r>
            <a:r>
              <a:rPr lang="en-US" sz="1400" i="1" dirty="0" smtClean="0">
                <a:solidFill>
                  <a:srgbClr val="FFFF00"/>
                </a:solidFill>
              </a:rPr>
              <a:t>EOS</a:t>
            </a:r>
            <a:r>
              <a:rPr lang="en-US" sz="1400" dirty="0" smtClean="0">
                <a:solidFill>
                  <a:srgbClr val="FFFF00"/>
                </a:solidFill>
              </a:rPr>
              <a:t>, </a:t>
            </a:r>
            <a:r>
              <a:rPr lang="en-US" sz="1400" b="1" dirty="0" smtClean="0">
                <a:solidFill>
                  <a:srgbClr val="FFFF00"/>
                </a:solidFill>
              </a:rPr>
              <a:t>83</a:t>
            </a:r>
            <a:r>
              <a:rPr lang="en-US" sz="1400" dirty="0" smtClean="0">
                <a:solidFill>
                  <a:srgbClr val="FFFF00"/>
                </a:solidFill>
              </a:rPr>
              <a:t>, 472.</a:t>
            </a:r>
            <a:endParaRPr lang="en-US" sz="1400" dirty="0">
              <a:solidFill>
                <a:srgbClr val="FFFF00"/>
              </a:solidFill>
            </a:endParaRPr>
          </a:p>
        </p:txBody>
      </p:sp>
    </p:spTree>
  </p:cSld>
  <p:clrMapOvr>
    <a:masterClrMapping/>
  </p:clrMapOvr>
  <p:transition/>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Text Box 2"/>
          <p:cNvSpPr txBox="1">
            <a:spLocks noChangeArrowheads="1"/>
          </p:cNvSpPr>
          <p:nvPr/>
        </p:nvSpPr>
        <p:spPr bwMode="auto">
          <a:xfrm>
            <a:off x="381000" y="2057400"/>
            <a:ext cx="8305800" cy="2835275"/>
          </a:xfrm>
          <a:prstGeom prst="rect">
            <a:avLst/>
          </a:prstGeom>
          <a:noFill/>
          <a:ln w="9525">
            <a:noFill/>
            <a:miter lim="800000"/>
            <a:headEnd/>
            <a:tailEnd/>
          </a:ln>
        </p:spPr>
        <p:txBody>
          <a:bodyPr>
            <a:spAutoFit/>
          </a:bodyPr>
          <a:lstStyle/>
          <a:p>
            <a:pPr algn="just"/>
            <a:r>
              <a:rPr lang="en-US" b="1"/>
              <a:t>How can we better quantify the record of climatically significant volcanism? (continued)</a:t>
            </a:r>
            <a:r>
              <a:rPr lang="en-US"/>
              <a:t> More study is also needed of possible volcanic components of distal sediments on land and in lakes and deep oceans. Volcanic geology and stratigraphy remain important areas of study, and continued refinement of petrologic methods will enhance interpretation of in situ deposits. Archeology and biostratigraphy of deposits associated with eruptions are relatively untapped approaches that can help to date and interpret the local environmental impact of past eruptions. </a:t>
            </a:r>
          </a:p>
        </p:txBody>
      </p:sp>
      <p:sp>
        <p:nvSpPr>
          <p:cNvPr id="246787" name="Text Box 3"/>
          <p:cNvSpPr txBox="1">
            <a:spLocks noChangeArrowheads="1"/>
          </p:cNvSpPr>
          <p:nvPr/>
        </p:nvSpPr>
        <p:spPr bwMode="auto">
          <a:xfrm>
            <a:off x="381000" y="838200"/>
            <a:ext cx="6248400" cy="457200"/>
          </a:xfrm>
          <a:prstGeom prst="rect">
            <a:avLst/>
          </a:prstGeom>
          <a:noFill/>
          <a:ln w="9525">
            <a:noFill/>
            <a:miter lim="800000"/>
            <a:headEnd/>
            <a:tailEnd/>
          </a:ln>
        </p:spPr>
        <p:txBody>
          <a:bodyPr>
            <a:spAutoFit/>
          </a:bodyPr>
          <a:lstStyle/>
          <a:p>
            <a:r>
              <a:rPr lang="en-US" sz="2400" b="1">
                <a:solidFill>
                  <a:schemeClr val="accent2"/>
                </a:solidFill>
              </a:rPr>
              <a:t>Important Future Research Questions</a:t>
            </a:r>
          </a:p>
        </p:txBody>
      </p:sp>
      <p:sp>
        <p:nvSpPr>
          <p:cNvPr id="5" name="Text Box 6"/>
          <p:cNvSpPr txBox="1">
            <a:spLocks noChangeArrowheads="1"/>
          </p:cNvSpPr>
          <p:nvPr/>
        </p:nvSpPr>
        <p:spPr bwMode="auto">
          <a:xfrm>
            <a:off x="1723572" y="6258580"/>
            <a:ext cx="6019800" cy="523220"/>
          </a:xfrm>
          <a:prstGeom prst="rect">
            <a:avLst/>
          </a:prstGeom>
          <a:noFill/>
          <a:ln w="9525">
            <a:noFill/>
            <a:miter lim="800000"/>
            <a:headEnd/>
            <a:tailEnd/>
          </a:ln>
        </p:spPr>
        <p:txBody>
          <a:bodyPr>
            <a:spAutoFit/>
          </a:bodyPr>
          <a:lstStyle/>
          <a:p>
            <a:pPr algn="l"/>
            <a:r>
              <a:rPr lang="en-US" sz="1400" dirty="0" smtClean="0">
                <a:solidFill>
                  <a:srgbClr val="FFFF00"/>
                </a:solidFill>
              </a:rPr>
              <a:t>Robock, Alan, 2002: Blowin' in the wind: Research priorities for climate effects of volcanic eruptions. </a:t>
            </a:r>
            <a:r>
              <a:rPr lang="en-US" sz="1400" i="1" dirty="0" smtClean="0">
                <a:solidFill>
                  <a:srgbClr val="FFFF00"/>
                </a:solidFill>
              </a:rPr>
              <a:t>EOS</a:t>
            </a:r>
            <a:r>
              <a:rPr lang="en-US" sz="1400" dirty="0" smtClean="0">
                <a:solidFill>
                  <a:srgbClr val="FFFF00"/>
                </a:solidFill>
              </a:rPr>
              <a:t>, </a:t>
            </a:r>
            <a:r>
              <a:rPr lang="en-US" sz="1400" b="1" dirty="0" smtClean="0">
                <a:solidFill>
                  <a:srgbClr val="FFFF00"/>
                </a:solidFill>
              </a:rPr>
              <a:t>83</a:t>
            </a:r>
            <a:r>
              <a:rPr lang="en-US" sz="1400" dirty="0" smtClean="0">
                <a:solidFill>
                  <a:srgbClr val="FFFF00"/>
                </a:solidFill>
              </a:rPr>
              <a:t>, 472.</a:t>
            </a:r>
            <a:endParaRPr lang="en-US" sz="1400" dirty="0">
              <a:solidFill>
                <a:srgbClr val="FFFF00"/>
              </a:solidFill>
            </a:endParaRPr>
          </a:p>
        </p:txBody>
      </p:sp>
    </p:spTree>
  </p:cSld>
  <p:clrMapOvr>
    <a:masterClrMapping/>
  </p:clrMapOvr>
  <p:transition/>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Text Box 2"/>
          <p:cNvSpPr txBox="1">
            <a:spLocks noChangeArrowheads="1"/>
          </p:cNvSpPr>
          <p:nvPr/>
        </p:nvSpPr>
        <p:spPr bwMode="auto">
          <a:xfrm>
            <a:off x="381000" y="2057400"/>
            <a:ext cx="8305800" cy="3444875"/>
          </a:xfrm>
          <a:prstGeom prst="rect">
            <a:avLst/>
          </a:prstGeom>
          <a:noFill/>
          <a:ln w="9525">
            <a:noFill/>
            <a:miter lim="800000"/>
            <a:headEnd/>
            <a:tailEnd/>
          </a:ln>
        </p:spPr>
        <p:txBody>
          <a:bodyPr>
            <a:spAutoFit/>
          </a:bodyPr>
          <a:lstStyle/>
          <a:p>
            <a:pPr algn="just"/>
            <a:r>
              <a:rPr lang="en-US" b="1"/>
              <a:t>Can we design an improved system for measuring and monitoring the atmospheric gases and aerosols resulting from future eruptions?</a:t>
            </a:r>
            <a:r>
              <a:rPr lang="en-US"/>
              <a:t>  In spite of current technology, without better planning and an investment in equipment, there may be significant gaps in observations of the next major volcanic eruption. Near vent observations, unless the eruption is forecast in advance as were Mount St. Helens in 1980 and Mount Pinatubo in 1991, will depend on work with local observers. As many volcanoes are in developing countries, a program to train, work with, and support local observers will significantly enhance our ability to monitor small and medium eruptions. </a:t>
            </a:r>
          </a:p>
        </p:txBody>
      </p:sp>
      <p:sp>
        <p:nvSpPr>
          <p:cNvPr id="247811" name="Text Box 3"/>
          <p:cNvSpPr txBox="1">
            <a:spLocks noChangeArrowheads="1"/>
          </p:cNvSpPr>
          <p:nvPr/>
        </p:nvSpPr>
        <p:spPr bwMode="auto">
          <a:xfrm>
            <a:off x="381000" y="838200"/>
            <a:ext cx="6248400" cy="457200"/>
          </a:xfrm>
          <a:prstGeom prst="rect">
            <a:avLst/>
          </a:prstGeom>
          <a:noFill/>
          <a:ln w="9525">
            <a:noFill/>
            <a:miter lim="800000"/>
            <a:headEnd/>
            <a:tailEnd/>
          </a:ln>
        </p:spPr>
        <p:txBody>
          <a:bodyPr>
            <a:spAutoFit/>
          </a:bodyPr>
          <a:lstStyle/>
          <a:p>
            <a:r>
              <a:rPr lang="en-US" sz="2400" b="1">
                <a:solidFill>
                  <a:schemeClr val="accent2"/>
                </a:solidFill>
              </a:rPr>
              <a:t>Important Future Research Questions</a:t>
            </a:r>
          </a:p>
        </p:txBody>
      </p:sp>
      <p:sp>
        <p:nvSpPr>
          <p:cNvPr id="5" name="Text Box 6"/>
          <p:cNvSpPr txBox="1">
            <a:spLocks noChangeArrowheads="1"/>
          </p:cNvSpPr>
          <p:nvPr/>
        </p:nvSpPr>
        <p:spPr bwMode="auto">
          <a:xfrm>
            <a:off x="1723572" y="6258580"/>
            <a:ext cx="6019800" cy="523220"/>
          </a:xfrm>
          <a:prstGeom prst="rect">
            <a:avLst/>
          </a:prstGeom>
          <a:noFill/>
          <a:ln w="9525">
            <a:noFill/>
            <a:miter lim="800000"/>
            <a:headEnd/>
            <a:tailEnd/>
          </a:ln>
        </p:spPr>
        <p:txBody>
          <a:bodyPr>
            <a:spAutoFit/>
          </a:bodyPr>
          <a:lstStyle/>
          <a:p>
            <a:pPr algn="l"/>
            <a:r>
              <a:rPr lang="en-US" sz="1400" dirty="0" smtClean="0">
                <a:solidFill>
                  <a:srgbClr val="FFFF00"/>
                </a:solidFill>
              </a:rPr>
              <a:t>Robock, Alan, 2002: Blowin' in the wind: Research priorities for climate effects of volcanic eruptions. </a:t>
            </a:r>
            <a:r>
              <a:rPr lang="en-US" sz="1400" i="1" dirty="0" smtClean="0">
                <a:solidFill>
                  <a:srgbClr val="FFFF00"/>
                </a:solidFill>
              </a:rPr>
              <a:t>EOS</a:t>
            </a:r>
            <a:r>
              <a:rPr lang="en-US" sz="1400" dirty="0" smtClean="0">
                <a:solidFill>
                  <a:srgbClr val="FFFF00"/>
                </a:solidFill>
              </a:rPr>
              <a:t>, </a:t>
            </a:r>
            <a:r>
              <a:rPr lang="en-US" sz="1400" b="1" dirty="0" smtClean="0">
                <a:solidFill>
                  <a:srgbClr val="FFFF00"/>
                </a:solidFill>
              </a:rPr>
              <a:t>83</a:t>
            </a:r>
            <a:r>
              <a:rPr lang="en-US" sz="1400" dirty="0" smtClean="0">
                <a:solidFill>
                  <a:srgbClr val="FFFF00"/>
                </a:solidFill>
              </a:rPr>
              <a:t>, 472.</a:t>
            </a:r>
            <a:endParaRPr lang="en-US" sz="1400" dirty="0">
              <a:solidFill>
                <a:srgbClr val="FFFF00"/>
              </a:solidFill>
            </a:endParaRPr>
          </a:p>
        </p:txBody>
      </p:sp>
    </p:spTree>
  </p:cSld>
  <p:clrMapOvr>
    <a:masterClrMapping/>
  </p:clrMapOvr>
  <p:transition/>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Text Box 2"/>
          <p:cNvSpPr txBox="1">
            <a:spLocks noChangeArrowheads="1"/>
          </p:cNvSpPr>
          <p:nvPr/>
        </p:nvSpPr>
        <p:spPr bwMode="auto">
          <a:xfrm>
            <a:off x="381000" y="2057400"/>
            <a:ext cx="8305800" cy="2225675"/>
          </a:xfrm>
          <a:prstGeom prst="rect">
            <a:avLst/>
          </a:prstGeom>
          <a:noFill/>
          <a:ln w="9525">
            <a:noFill/>
            <a:miter lim="800000"/>
            <a:headEnd/>
            <a:tailEnd/>
          </a:ln>
        </p:spPr>
        <p:txBody>
          <a:bodyPr>
            <a:spAutoFit/>
          </a:bodyPr>
          <a:lstStyle/>
          <a:p>
            <a:pPr algn="just"/>
            <a:r>
              <a:rPr lang="en-US" b="1"/>
              <a:t>Can we design an improved system for measuring and monitoring the atmospheric gases and aerosols resulting from future eruptions?</a:t>
            </a:r>
            <a:r>
              <a:rPr lang="en-US"/>
              <a:t>  </a:t>
            </a:r>
            <a:r>
              <a:rPr lang="en-US" b="1"/>
              <a:t>(continued)</a:t>
            </a:r>
            <a:r>
              <a:rPr lang="en-US"/>
              <a:t>  Given the lack of a global satellite monitoring system, to be ready for the next major eruption we should have a fleet of stratospheric balloons, lidar-equipped airplanes, and stratospheric airplanes equipped for in situ observations ready to be deployed within weeks of the eruption.</a:t>
            </a:r>
          </a:p>
        </p:txBody>
      </p:sp>
      <p:sp>
        <p:nvSpPr>
          <p:cNvPr id="248835" name="Text Box 3"/>
          <p:cNvSpPr txBox="1">
            <a:spLocks noChangeArrowheads="1"/>
          </p:cNvSpPr>
          <p:nvPr/>
        </p:nvSpPr>
        <p:spPr bwMode="auto">
          <a:xfrm>
            <a:off x="381000" y="838200"/>
            <a:ext cx="6248400" cy="457200"/>
          </a:xfrm>
          <a:prstGeom prst="rect">
            <a:avLst/>
          </a:prstGeom>
          <a:noFill/>
          <a:ln w="9525">
            <a:noFill/>
            <a:miter lim="800000"/>
            <a:headEnd/>
            <a:tailEnd/>
          </a:ln>
        </p:spPr>
        <p:txBody>
          <a:bodyPr>
            <a:spAutoFit/>
          </a:bodyPr>
          <a:lstStyle/>
          <a:p>
            <a:r>
              <a:rPr lang="en-US" sz="2400" b="1">
                <a:solidFill>
                  <a:schemeClr val="accent2"/>
                </a:solidFill>
              </a:rPr>
              <a:t>Important Future Research Questions</a:t>
            </a:r>
          </a:p>
        </p:txBody>
      </p:sp>
      <p:sp>
        <p:nvSpPr>
          <p:cNvPr id="5" name="Text Box 6"/>
          <p:cNvSpPr txBox="1">
            <a:spLocks noChangeArrowheads="1"/>
          </p:cNvSpPr>
          <p:nvPr/>
        </p:nvSpPr>
        <p:spPr bwMode="auto">
          <a:xfrm>
            <a:off x="1723572" y="6258580"/>
            <a:ext cx="6019800" cy="523220"/>
          </a:xfrm>
          <a:prstGeom prst="rect">
            <a:avLst/>
          </a:prstGeom>
          <a:noFill/>
          <a:ln w="9525">
            <a:noFill/>
            <a:miter lim="800000"/>
            <a:headEnd/>
            <a:tailEnd/>
          </a:ln>
        </p:spPr>
        <p:txBody>
          <a:bodyPr>
            <a:spAutoFit/>
          </a:bodyPr>
          <a:lstStyle/>
          <a:p>
            <a:pPr algn="l"/>
            <a:r>
              <a:rPr lang="en-US" sz="1400" dirty="0" smtClean="0">
                <a:solidFill>
                  <a:srgbClr val="FFFF00"/>
                </a:solidFill>
              </a:rPr>
              <a:t>Robock, Alan, 2002: Blowin' in the wind: Research priorities for climate effects of volcanic eruptions. </a:t>
            </a:r>
            <a:r>
              <a:rPr lang="en-US" sz="1400" i="1" dirty="0" smtClean="0">
                <a:solidFill>
                  <a:srgbClr val="FFFF00"/>
                </a:solidFill>
              </a:rPr>
              <a:t>EOS</a:t>
            </a:r>
            <a:r>
              <a:rPr lang="en-US" sz="1400" dirty="0" smtClean="0">
                <a:solidFill>
                  <a:srgbClr val="FFFF00"/>
                </a:solidFill>
              </a:rPr>
              <a:t>, </a:t>
            </a:r>
            <a:r>
              <a:rPr lang="en-US" sz="1400" b="1" dirty="0" smtClean="0">
                <a:solidFill>
                  <a:srgbClr val="FFFF00"/>
                </a:solidFill>
              </a:rPr>
              <a:t>83</a:t>
            </a:r>
            <a:r>
              <a:rPr lang="en-US" sz="1400" dirty="0" smtClean="0">
                <a:solidFill>
                  <a:srgbClr val="FFFF00"/>
                </a:solidFill>
              </a:rPr>
              <a:t>, 472.</a:t>
            </a:r>
            <a:endParaRPr lang="en-US" sz="1400" dirty="0">
              <a:solidFill>
                <a:srgbClr val="FFFF00"/>
              </a:solidFill>
            </a:endParaRPr>
          </a:p>
        </p:txBody>
      </p:sp>
    </p:spTree>
  </p:cSld>
  <p:clrMapOvr>
    <a:masterClrMapping/>
  </p:clrMapOvr>
  <p:transition/>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Text Box 2"/>
          <p:cNvSpPr txBox="1">
            <a:spLocks noChangeArrowheads="1"/>
          </p:cNvSpPr>
          <p:nvPr/>
        </p:nvSpPr>
        <p:spPr bwMode="auto">
          <a:xfrm>
            <a:off x="381000" y="2057400"/>
            <a:ext cx="8305800" cy="4054475"/>
          </a:xfrm>
          <a:prstGeom prst="rect">
            <a:avLst/>
          </a:prstGeom>
          <a:noFill/>
          <a:ln w="9525">
            <a:noFill/>
            <a:miter lim="800000"/>
            <a:headEnd/>
            <a:tailEnd/>
          </a:ln>
        </p:spPr>
        <p:txBody>
          <a:bodyPr>
            <a:spAutoFit/>
          </a:bodyPr>
          <a:lstStyle/>
          <a:p>
            <a:pPr algn="just"/>
            <a:r>
              <a:rPr lang="en-US" b="1"/>
              <a:t>Can we design an improved system for measuring and monitoring the atmospheric gases and aerosols resulting from future eruptions?</a:t>
            </a:r>
            <a:r>
              <a:rPr lang="en-US"/>
              <a:t>  </a:t>
            </a:r>
            <a:r>
              <a:rPr lang="en-US" b="1"/>
              <a:t>(continued)  </a:t>
            </a:r>
            <a:r>
              <a:rPr lang="en-US"/>
              <a:t>While there are many lidar observatories in the Northern Hemisphere mid-latitudes, and several in the Southern Hemisphere mid-latitudes, there are no lidars in the tropics designed for measuring stratospheric aerosols. It would be relatively cheap and quick to fill in this gap.  New satellite missions are beginning to help.</a:t>
            </a:r>
          </a:p>
          <a:p>
            <a:pPr algn="just">
              <a:spcBef>
                <a:spcPct val="0"/>
              </a:spcBef>
            </a:pPr>
            <a:r>
              <a:rPr lang="en-US"/>
              <a:t>	Because of the diversity of observations available for eruptions, a data assimilation system using atmospheric models must be developed; it is the only way to produce a stratospheric aerosol data set that can be used for atmospheric chemistry and climate calculations.</a:t>
            </a:r>
          </a:p>
        </p:txBody>
      </p:sp>
      <p:sp>
        <p:nvSpPr>
          <p:cNvPr id="249859" name="Text Box 3"/>
          <p:cNvSpPr txBox="1">
            <a:spLocks noChangeArrowheads="1"/>
          </p:cNvSpPr>
          <p:nvPr/>
        </p:nvSpPr>
        <p:spPr bwMode="auto">
          <a:xfrm>
            <a:off x="381000" y="838200"/>
            <a:ext cx="6248400" cy="457200"/>
          </a:xfrm>
          <a:prstGeom prst="rect">
            <a:avLst/>
          </a:prstGeom>
          <a:noFill/>
          <a:ln w="9525">
            <a:noFill/>
            <a:miter lim="800000"/>
            <a:headEnd/>
            <a:tailEnd/>
          </a:ln>
        </p:spPr>
        <p:txBody>
          <a:bodyPr>
            <a:spAutoFit/>
          </a:bodyPr>
          <a:lstStyle/>
          <a:p>
            <a:r>
              <a:rPr lang="en-US" sz="2400" b="1">
                <a:solidFill>
                  <a:schemeClr val="accent2"/>
                </a:solidFill>
              </a:rPr>
              <a:t>Important Future Research Questions</a:t>
            </a:r>
          </a:p>
        </p:txBody>
      </p:sp>
      <p:sp>
        <p:nvSpPr>
          <p:cNvPr id="5" name="Text Box 6"/>
          <p:cNvSpPr txBox="1">
            <a:spLocks noChangeArrowheads="1"/>
          </p:cNvSpPr>
          <p:nvPr/>
        </p:nvSpPr>
        <p:spPr bwMode="auto">
          <a:xfrm>
            <a:off x="1723572" y="6258580"/>
            <a:ext cx="6019800" cy="523220"/>
          </a:xfrm>
          <a:prstGeom prst="rect">
            <a:avLst/>
          </a:prstGeom>
          <a:noFill/>
          <a:ln w="9525">
            <a:noFill/>
            <a:miter lim="800000"/>
            <a:headEnd/>
            <a:tailEnd/>
          </a:ln>
        </p:spPr>
        <p:txBody>
          <a:bodyPr>
            <a:spAutoFit/>
          </a:bodyPr>
          <a:lstStyle/>
          <a:p>
            <a:pPr algn="l"/>
            <a:r>
              <a:rPr lang="en-US" sz="1400" dirty="0" smtClean="0">
                <a:solidFill>
                  <a:srgbClr val="FFFF00"/>
                </a:solidFill>
              </a:rPr>
              <a:t>Robock, Alan, 2002: Blowin' in the wind: Research priorities for climate effects of volcanic eruptions. </a:t>
            </a:r>
            <a:r>
              <a:rPr lang="en-US" sz="1400" i="1" dirty="0" smtClean="0">
                <a:solidFill>
                  <a:srgbClr val="FFFF00"/>
                </a:solidFill>
              </a:rPr>
              <a:t>EOS</a:t>
            </a:r>
            <a:r>
              <a:rPr lang="en-US" sz="1400" dirty="0" smtClean="0">
                <a:solidFill>
                  <a:srgbClr val="FFFF00"/>
                </a:solidFill>
              </a:rPr>
              <a:t>, </a:t>
            </a:r>
            <a:r>
              <a:rPr lang="en-US" sz="1400" b="1" dirty="0" smtClean="0">
                <a:solidFill>
                  <a:srgbClr val="FFFF00"/>
                </a:solidFill>
              </a:rPr>
              <a:t>83</a:t>
            </a:r>
            <a:r>
              <a:rPr lang="en-US" sz="1400" dirty="0" smtClean="0">
                <a:solidFill>
                  <a:srgbClr val="FFFF00"/>
                </a:solidFill>
              </a:rPr>
              <a:t>, 472.</a:t>
            </a:r>
            <a:endParaRPr lang="en-US" sz="1400" dirty="0">
              <a:solidFill>
                <a:srgbClr val="FFFF00"/>
              </a:solidFill>
            </a:endParaRPr>
          </a:p>
        </p:txBody>
      </p:sp>
    </p:spTree>
  </p:cSld>
  <p:clrMapOvr>
    <a:masterClrMapping/>
  </p:clrMapOvr>
  <p:transition/>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Text Box 2"/>
          <p:cNvSpPr txBox="1">
            <a:spLocks noChangeArrowheads="1"/>
          </p:cNvSpPr>
          <p:nvPr/>
        </p:nvSpPr>
        <p:spPr bwMode="auto">
          <a:xfrm>
            <a:off x="381000" y="2057400"/>
            <a:ext cx="8305800" cy="3140075"/>
          </a:xfrm>
          <a:prstGeom prst="rect">
            <a:avLst/>
          </a:prstGeom>
          <a:noFill/>
          <a:ln w="9525">
            <a:noFill/>
            <a:miter lim="800000"/>
            <a:headEnd/>
            <a:tailEnd/>
          </a:ln>
        </p:spPr>
        <p:txBody>
          <a:bodyPr>
            <a:spAutoFit/>
          </a:bodyPr>
          <a:lstStyle/>
          <a:p>
            <a:pPr algn="just"/>
            <a:r>
              <a:rPr lang="en-US" b="1"/>
              <a:t>How can we better model the climatic impact of eruptions, including microphysics, chemistry, transport, radiation, and dynamical responses?</a:t>
            </a:r>
            <a:r>
              <a:rPr lang="en-US"/>
              <a:t> A few general circulation models have simulated the general climatic response to the 1991 Pinatubo eruption using a specified distribution of aerosols [</a:t>
            </a:r>
            <a:r>
              <a:rPr lang="en-US" i="1"/>
              <a:t>Stenchikov et al.</a:t>
            </a:r>
            <a:r>
              <a:rPr lang="en-US"/>
              <a:t>, 1998]. Remaining problems include adequately accounting for the effects of the Quasi-Biennial Oscillation, microphysical evolution and transport of the aerosols, effects on ozone, the amount and impacts of water vapor injection into the stratosphere, and the regional response. </a:t>
            </a:r>
          </a:p>
        </p:txBody>
      </p:sp>
      <p:sp>
        <p:nvSpPr>
          <p:cNvPr id="250883" name="Text Box 3"/>
          <p:cNvSpPr txBox="1">
            <a:spLocks noChangeArrowheads="1"/>
          </p:cNvSpPr>
          <p:nvPr/>
        </p:nvSpPr>
        <p:spPr bwMode="auto">
          <a:xfrm>
            <a:off x="381000" y="838200"/>
            <a:ext cx="6248400" cy="457200"/>
          </a:xfrm>
          <a:prstGeom prst="rect">
            <a:avLst/>
          </a:prstGeom>
          <a:noFill/>
          <a:ln w="9525">
            <a:noFill/>
            <a:miter lim="800000"/>
            <a:headEnd/>
            <a:tailEnd/>
          </a:ln>
        </p:spPr>
        <p:txBody>
          <a:bodyPr>
            <a:spAutoFit/>
          </a:bodyPr>
          <a:lstStyle/>
          <a:p>
            <a:r>
              <a:rPr lang="en-US" sz="2400" b="1">
                <a:solidFill>
                  <a:schemeClr val="accent2"/>
                </a:solidFill>
              </a:rPr>
              <a:t>Important Future Research Questions</a:t>
            </a:r>
          </a:p>
        </p:txBody>
      </p:sp>
      <p:sp>
        <p:nvSpPr>
          <p:cNvPr id="5" name="Text Box 6"/>
          <p:cNvSpPr txBox="1">
            <a:spLocks noChangeArrowheads="1"/>
          </p:cNvSpPr>
          <p:nvPr/>
        </p:nvSpPr>
        <p:spPr bwMode="auto">
          <a:xfrm>
            <a:off x="1723572" y="6258580"/>
            <a:ext cx="6019800" cy="523220"/>
          </a:xfrm>
          <a:prstGeom prst="rect">
            <a:avLst/>
          </a:prstGeom>
          <a:noFill/>
          <a:ln w="9525">
            <a:noFill/>
            <a:miter lim="800000"/>
            <a:headEnd/>
            <a:tailEnd/>
          </a:ln>
        </p:spPr>
        <p:txBody>
          <a:bodyPr>
            <a:spAutoFit/>
          </a:bodyPr>
          <a:lstStyle/>
          <a:p>
            <a:pPr algn="l"/>
            <a:r>
              <a:rPr lang="en-US" sz="1400" dirty="0" smtClean="0">
                <a:solidFill>
                  <a:srgbClr val="FFFF00"/>
                </a:solidFill>
              </a:rPr>
              <a:t>Robock, Alan, 2002: Blowin' in the wind: Research priorities for climate effects of volcanic eruptions. </a:t>
            </a:r>
            <a:r>
              <a:rPr lang="en-US" sz="1400" i="1" dirty="0" smtClean="0">
                <a:solidFill>
                  <a:srgbClr val="FFFF00"/>
                </a:solidFill>
              </a:rPr>
              <a:t>EOS</a:t>
            </a:r>
            <a:r>
              <a:rPr lang="en-US" sz="1400" dirty="0" smtClean="0">
                <a:solidFill>
                  <a:srgbClr val="FFFF00"/>
                </a:solidFill>
              </a:rPr>
              <a:t>, </a:t>
            </a:r>
            <a:r>
              <a:rPr lang="en-US" sz="1400" b="1" dirty="0" smtClean="0">
                <a:solidFill>
                  <a:srgbClr val="FFFF00"/>
                </a:solidFill>
              </a:rPr>
              <a:t>83</a:t>
            </a:r>
            <a:r>
              <a:rPr lang="en-US" sz="1400" dirty="0" smtClean="0">
                <a:solidFill>
                  <a:srgbClr val="FFFF00"/>
                </a:solidFill>
              </a:rPr>
              <a:t>, 472.</a:t>
            </a:r>
            <a:endParaRPr lang="en-US" sz="1400" dirty="0">
              <a:solidFill>
                <a:srgbClr val="FFFF00"/>
              </a:solidFill>
            </a:endParaRPr>
          </a:p>
        </p:txBody>
      </p:sp>
    </p:spTree>
  </p:cSld>
  <p:clrMapOvr>
    <a:masterClrMapping/>
  </p:clrMapOvr>
  <p:transition/>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Text Box 2"/>
          <p:cNvSpPr txBox="1">
            <a:spLocks noChangeArrowheads="1"/>
          </p:cNvSpPr>
          <p:nvPr/>
        </p:nvSpPr>
        <p:spPr bwMode="auto">
          <a:xfrm>
            <a:off x="381000" y="2057400"/>
            <a:ext cx="8305800" cy="4054475"/>
          </a:xfrm>
          <a:prstGeom prst="rect">
            <a:avLst/>
          </a:prstGeom>
          <a:noFill/>
          <a:ln w="9525">
            <a:noFill/>
            <a:miter lim="800000"/>
            <a:headEnd/>
            <a:tailEnd/>
          </a:ln>
        </p:spPr>
        <p:txBody>
          <a:bodyPr>
            <a:spAutoFit/>
          </a:bodyPr>
          <a:lstStyle/>
          <a:p>
            <a:pPr algn="just"/>
            <a:r>
              <a:rPr lang="en-US" b="1"/>
              <a:t>How can we better model the climatic impact of eruptions, including microphysics, chemistry, transport, radiation, and dynamical responses?</a:t>
            </a:r>
            <a:r>
              <a:rPr lang="en-US"/>
              <a:t> </a:t>
            </a:r>
            <a:r>
              <a:rPr lang="en-US" b="1"/>
              <a:t>(continued)</a:t>
            </a:r>
            <a:r>
              <a:rPr lang="en-US"/>
              <a:t> Data assimilation experiments and model intercomparison programs, like the Pinatubo Model Intercomparison Project (PINMIP) now being carried out under the General Circulation Model-Reality Intercomparison Project for SPARC (GRIPS), will help to improve the models. The ultimate goal would be to couple conduit models of magma, plume models discussed above, and microphysical and transport models in the stratosphere to climate models to predict the impact of the next large eruption as soon as it occurs. An important ancillary activity is to better characterize the climatic response to past volcanism. Tree ring analysis would be an important source of information. </a:t>
            </a:r>
          </a:p>
        </p:txBody>
      </p:sp>
      <p:sp>
        <p:nvSpPr>
          <p:cNvPr id="251907" name="Text Box 3"/>
          <p:cNvSpPr txBox="1">
            <a:spLocks noChangeArrowheads="1"/>
          </p:cNvSpPr>
          <p:nvPr/>
        </p:nvSpPr>
        <p:spPr bwMode="auto">
          <a:xfrm>
            <a:off x="381000" y="838200"/>
            <a:ext cx="6248400" cy="457200"/>
          </a:xfrm>
          <a:prstGeom prst="rect">
            <a:avLst/>
          </a:prstGeom>
          <a:noFill/>
          <a:ln w="9525">
            <a:noFill/>
            <a:miter lim="800000"/>
            <a:headEnd/>
            <a:tailEnd/>
          </a:ln>
        </p:spPr>
        <p:txBody>
          <a:bodyPr>
            <a:spAutoFit/>
          </a:bodyPr>
          <a:lstStyle/>
          <a:p>
            <a:r>
              <a:rPr lang="en-US" sz="2400" b="1">
                <a:solidFill>
                  <a:schemeClr val="accent2"/>
                </a:solidFill>
              </a:rPr>
              <a:t>Important Future Research Questions</a:t>
            </a:r>
          </a:p>
        </p:txBody>
      </p:sp>
      <p:sp>
        <p:nvSpPr>
          <p:cNvPr id="5" name="Text Box 6"/>
          <p:cNvSpPr txBox="1">
            <a:spLocks noChangeArrowheads="1"/>
          </p:cNvSpPr>
          <p:nvPr/>
        </p:nvSpPr>
        <p:spPr bwMode="auto">
          <a:xfrm>
            <a:off x="1723572" y="6258580"/>
            <a:ext cx="6019800" cy="523220"/>
          </a:xfrm>
          <a:prstGeom prst="rect">
            <a:avLst/>
          </a:prstGeom>
          <a:noFill/>
          <a:ln w="9525">
            <a:noFill/>
            <a:miter lim="800000"/>
            <a:headEnd/>
            <a:tailEnd/>
          </a:ln>
        </p:spPr>
        <p:txBody>
          <a:bodyPr>
            <a:spAutoFit/>
          </a:bodyPr>
          <a:lstStyle/>
          <a:p>
            <a:pPr algn="l"/>
            <a:r>
              <a:rPr lang="en-US" sz="1400" dirty="0" smtClean="0">
                <a:solidFill>
                  <a:srgbClr val="FFFF00"/>
                </a:solidFill>
              </a:rPr>
              <a:t>Robock, Alan, 2002: Blowin' in the wind: Research priorities for climate effects of volcanic eruptions. </a:t>
            </a:r>
            <a:r>
              <a:rPr lang="en-US" sz="1400" i="1" dirty="0" smtClean="0">
                <a:solidFill>
                  <a:srgbClr val="FFFF00"/>
                </a:solidFill>
              </a:rPr>
              <a:t>EOS</a:t>
            </a:r>
            <a:r>
              <a:rPr lang="en-US" sz="1400" dirty="0" smtClean="0">
                <a:solidFill>
                  <a:srgbClr val="FFFF00"/>
                </a:solidFill>
              </a:rPr>
              <a:t>, </a:t>
            </a:r>
            <a:r>
              <a:rPr lang="en-US" sz="1400" b="1" dirty="0" smtClean="0">
                <a:solidFill>
                  <a:srgbClr val="FFFF00"/>
                </a:solidFill>
              </a:rPr>
              <a:t>83</a:t>
            </a:r>
            <a:r>
              <a:rPr lang="en-US" sz="1400" dirty="0" smtClean="0">
                <a:solidFill>
                  <a:srgbClr val="FFFF00"/>
                </a:solidFill>
              </a:rPr>
              <a:t>, 472.</a:t>
            </a:r>
            <a:endParaRPr lang="en-US" sz="1400" dirty="0">
              <a:solidFill>
                <a:srgbClr val="FFFF00"/>
              </a:solidFill>
            </a:endParaRPr>
          </a:p>
        </p:txBody>
      </p:sp>
    </p:spTree>
  </p:cSld>
  <p:clrMapOvr>
    <a:masterClrMapping/>
  </p:clrMapOvr>
  <p:transition/>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Text Box 2"/>
          <p:cNvSpPr txBox="1">
            <a:spLocks noChangeArrowheads="1"/>
          </p:cNvSpPr>
          <p:nvPr/>
        </p:nvSpPr>
        <p:spPr bwMode="auto">
          <a:xfrm>
            <a:off x="381000" y="2057400"/>
            <a:ext cx="8305800" cy="4054475"/>
          </a:xfrm>
          <a:prstGeom prst="rect">
            <a:avLst/>
          </a:prstGeom>
          <a:noFill/>
          <a:ln w="9525">
            <a:noFill/>
            <a:miter lim="800000"/>
            <a:headEnd/>
            <a:tailEnd/>
          </a:ln>
        </p:spPr>
        <p:txBody>
          <a:bodyPr>
            <a:spAutoFit/>
          </a:bodyPr>
          <a:lstStyle/>
          <a:p>
            <a:pPr algn="just"/>
            <a:r>
              <a:rPr lang="en-US" b="1"/>
              <a:t>How do high-latitude eruptions affect climate?</a:t>
            </a:r>
            <a:r>
              <a:rPr lang="en-US"/>
              <a:t> Most research on the impacts of volcanic eruptions on climate has focused on tropical explosive eruptions, such as the recent 1963 Agung, 1982 El Chichón and 1991 Pinatubo eruptions. But there have been larger high-latitude eruptions in the historic past that have also had profound influences, the most notable recent one being the 1783 Laki fissure eruption in Iceland. The eruption affected air quality and climate for most of the Northern Hemisphere. If it occurred today, it could halt air traffic there for 6 months [</a:t>
            </a:r>
            <a:r>
              <a:rPr lang="en-US" i="1"/>
              <a:t>Thordarson and Self</a:t>
            </a:r>
            <a:r>
              <a:rPr lang="en-US"/>
              <a:t>, 2002]. Questions that still need answers include whether high-latitude eruptions can affect the climate in the other hemisphere, and what the effects would be of eruptions from high latitude Southern Hemisphere volcanoes. </a:t>
            </a:r>
          </a:p>
        </p:txBody>
      </p:sp>
      <p:sp>
        <p:nvSpPr>
          <p:cNvPr id="252931" name="Text Box 3"/>
          <p:cNvSpPr txBox="1">
            <a:spLocks noChangeArrowheads="1"/>
          </p:cNvSpPr>
          <p:nvPr/>
        </p:nvSpPr>
        <p:spPr bwMode="auto">
          <a:xfrm>
            <a:off x="381000" y="838200"/>
            <a:ext cx="6248400" cy="457200"/>
          </a:xfrm>
          <a:prstGeom prst="rect">
            <a:avLst/>
          </a:prstGeom>
          <a:noFill/>
          <a:ln w="9525">
            <a:noFill/>
            <a:miter lim="800000"/>
            <a:headEnd/>
            <a:tailEnd/>
          </a:ln>
        </p:spPr>
        <p:txBody>
          <a:bodyPr>
            <a:spAutoFit/>
          </a:bodyPr>
          <a:lstStyle/>
          <a:p>
            <a:r>
              <a:rPr lang="en-US" sz="2400" b="1">
                <a:solidFill>
                  <a:schemeClr val="accent2"/>
                </a:solidFill>
              </a:rPr>
              <a:t>Important Future Research Questions</a:t>
            </a:r>
          </a:p>
        </p:txBody>
      </p:sp>
      <p:sp>
        <p:nvSpPr>
          <p:cNvPr id="5" name="Text Box 6"/>
          <p:cNvSpPr txBox="1">
            <a:spLocks noChangeArrowheads="1"/>
          </p:cNvSpPr>
          <p:nvPr/>
        </p:nvSpPr>
        <p:spPr bwMode="auto">
          <a:xfrm>
            <a:off x="1723572" y="6258580"/>
            <a:ext cx="6019800" cy="523220"/>
          </a:xfrm>
          <a:prstGeom prst="rect">
            <a:avLst/>
          </a:prstGeom>
          <a:noFill/>
          <a:ln w="9525">
            <a:noFill/>
            <a:miter lim="800000"/>
            <a:headEnd/>
            <a:tailEnd/>
          </a:ln>
        </p:spPr>
        <p:txBody>
          <a:bodyPr>
            <a:spAutoFit/>
          </a:bodyPr>
          <a:lstStyle/>
          <a:p>
            <a:pPr algn="l"/>
            <a:r>
              <a:rPr lang="en-US" sz="1400" dirty="0" smtClean="0">
                <a:solidFill>
                  <a:srgbClr val="FFFF00"/>
                </a:solidFill>
              </a:rPr>
              <a:t>Robock, Alan, 2002: Blowin' in the wind: Research priorities for climate effects of volcanic eruptions. </a:t>
            </a:r>
            <a:r>
              <a:rPr lang="en-US" sz="1400" i="1" dirty="0" smtClean="0">
                <a:solidFill>
                  <a:srgbClr val="FFFF00"/>
                </a:solidFill>
              </a:rPr>
              <a:t>EOS</a:t>
            </a:r>
            <a:r>
              <a:rPr lang="en-US" sz="1400" dirty="0" smtClean="0">
                <a:solidFill>
                  <a:srgbClr val="FFFF00"/>
                </a:solidFill>
              </a:rPr>
              <a:t>, </a:t>
            </a:r>
            <a:r>
              <a:rPr lang="en-US" sz="1400" b="1" dirty="0" smtClean="0">
                <a:solidFill>
                  <a:srgbClr val="FFFF00"/>
                </a:solidFill>
              </a:rPr>
              <a:t>83</a:t>
            </a:r>
            <a:r>
              <a:rPr lang="en-US" sz="1400" dirty="0" smtClean="0">
                <a:solidFill>
                  <a:srgbClr val="FFFF00"/>
                </a:solidFill>
              </a:rPr>
              <a:t>, 472.</a:t>
            </a:r>
            <a:endParaRPr lang="en-US" sz="1400" dirty="0">
              <a:solidFill>
                <a:srgbClr val="FFFF00"/>
              </a:solidFill>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30" name="Text Box 4"/>
          <p:cNvSpPr txBox="1">
            <a:spLocks noChangeArrowheads="1"/>
          </p:cNvSpPr>
          <p:nvPr/>
        </p:nvSpPr>
        <p:spPr bwMode="auto">
          <a:xfrm>
            <a:off x="601663" y="742950"/>
            <a:ext cx="7924800" cy="5273675"/>
          </a:xfrm>
          <a:prstGeom prst="rect">
            <a:avLst/>
          </a:prstGeom>
          <a:noFill/>
          <a:ln w="9525">
            <a:noFill/>
            <a:miter lim="800000"/>
            <a:headEnd/>
            <a:tailEnd/>
          </a:ln>
        </p:spPr>
        <p:txBody>
          <a:bodyPr>
            <a:spAutoFit/>
          </a:bodyPr>
          <a:lstStyle/>
          <a:p>
            <a:pPr>
              <a:tabLst>
                <a:tab pos="457200" algn="l"/>
              </a:tabLst>
            </a:pPr>
            <a:r>
              <a:rPr lang="en-US" dirty="0"/>
              <a:t>Volcanic Eruptions and Climate</a:t>
            </a:r>
          </a:p>
          <a:p>
            <a:pPr>
              <a:tabLst>
                <a:tab pos="457200" algn="l"/>
              </a:tabLst>
            </a:pPr>
            <a:r>
              <a:rPr lang="en-US" dirty="0"/>
              <a:t>© Alan Robock, </a:t>
            </a:r>
            <a:r>
              <a:rPr lang="en-US" dirty="0" smtClean="0"/>
              <a:t>June 20, 2014</a:t>
            </a:r>
            <a:endParaRPr lang="en-US" dirty="0"/>
          </a:p>
          <a:p>
            <a:pPr>
              <a:tabLst>
                <a:tab pos="457200" algn="l"/>
              </a:tabLst>
            </a:pPr>
            <a:r>
              <a:rPr lang="en-US" i="1" dirty="0">
                <a:solidFill>
                  <a:schemeClr val="accent2"/>
                </a:solidFill>
              </a:rPr>
              <a:t>version </a:t>
            </a:r>
            <a:r>
              <a:rPr lang="en-US" i="1" dirty="0" smtClean="0">
                <a:solidFill>
                  <a:schemeClr val="accent2"/>
                </a:solidFill>
              </a:rPr>
              <a:t>2.0</a:t>
            </a:r>
            <a:endParaRPr lang="en-US" i="1" dirty="0">
              <a:solidFill>
                <a:schemeClr val="accent2"/>
              </a:solidFill>
            </a:endParaRPr>
          </a:p>
          <a:p>
            <a:pPr algn="just">
              <a:tabLst>
                <a:tab pos="457200" algn="l"/>
              </a:tabLst>
            </a:pPr>
            <a:r>
              <a:rPr lang="en-US" dirty="0"/>
              <a:t>	Feel free to use this presentation for non-commercial purposes, including teaching and research. At any time please email </a:t>
            </a:r>
            <a:r>
              <a:rPr lang="en-US" dirty="0">
                <a:solidFill>
                  <a:schemeClr val="accent2"/>
                </a:solidFill>
                <a:hlinkClick r:id="rId3"/>
              </a:rPr>
              <a:t>robock@envsci.rutgers.edu</a:t>
            </a:r>
            <a:r>
              <a:rPr lang="en-US" dirty="0"/>
              <a:t> if you have any questions, comments, or corrections.</a:t>
            </a:r>
          </a:p>
          <a:p>
            <a:pPr algn="just">
              <a:tabLst>
                <a:tab pos="457200" algn="l"/>
              </a:tabLst>
            </a:pPr>
            <a:r>
              <a:rPr lang="en-US" dirty="0"/>
              <a:t>	There are too many slides here for one class. Feel free to hide a number of them, so that the slide show could be used for one lecture at the advanced undergraduate/introductory graduate level, or to select a different set of slides for your own use.</a:t>
            </a:r>
          </a:p>
          <a:p>
            <a:pPr algn="just">
              <a:tabLst>
                <a:tab pos="457200" algn="l"/>
              </a:tabLst>
            </a:pPr>
            <a:r>
              <a:rPr lang="en-US" dirty="0"/>
              <a:t>	There are also links to many volcanic topics at</a:t>
            </a:r>
          </a:p>
          <a:p>
            <a:pPr>
              <a:tabLst>
                <a:tab pos="457200" algn="l"/>
              </a:tabLst>
            </a:pPr>
            <a:r>
              <a:rPr lang="en-US" dirty="0">
                <a:solidFill>
                  <a:schemeClr val="accent2"/>
                </a:solidFill>
                <a:hlinkClick r:id="rId4"/>
              </a:rPr>
              <a:t>http://climate.envsci.rutgers.edu/robock/robock_vol.html</a:t>
            </a:r>
            <a:endParaRPr lang="en-US" dirty="0">
              <a:solidFill>
                <a:schemeClr val="accent2"/>
              </a:solidFill>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p:cNvSpPr>
            <a:spLocks noGrp="1" noChangeArrowheads="1"/>
          </p:cNvSpPr>
          <p:nvPr>
            <p:ph idx="1"/>
          </p:nvPr>
        </p:nvSpPr>
        <p:spPr bwMode="auto">
          <a:xfrm>
            <a:off x="685800" y="2362200"/>
            <a:ext cx="8077200" cy="3352800"/>
          </a:xfrm>
          <a:noFill/>
          <a:ln>
            <a:miter lim="800000"/>
            <a:headEnd/>
            <a:tailEnd/>
          </a:ln>
        </p:spPr>
        <p:txBody>
          <a:bodyPr vert="horz" wrap="square" lIns="91440" tIns="45720" rIns="91440" bIns="45720" numCol="1" anchor="t" anchorCtr="0" compatLnSpc="1">
            <a:prstTxWarp prst="textNoShape">
              <a:avLst/>
            </a:prstTxWarp>
          </a:bodyPr>
          <a:lstStyle/>
          <a:p>
            <a:pPr marL="381000" indent="-381000" eaLnBrk="1" hangingPunct="1">
              <a:buFont typeface="Wingdings" pitchFamily="2" charset="2"/>
              <a:buNone/>
            </a:pPr>
            <a:r>
              <a:rPr lang="en-US" altLang="zh-CN" smtClean="0">
                <a:solidFill>
                  <a:schemeClr val="accent2"/>
                </a:solidFill>
                <a:ea typeface="SimSun" pitchFamily="2" charset="-122"/>
              </a:rPr>
              <a:t>1. Select the ice core records and calculate the annual means</a:t>
            </a:r>
          </a:p>
          <a:p>
            <a:pPr marL="800100" lvl="1" indent="-342900" eaLnBrk="1" hangingPunct="1">
              <a:buFont typeface="Wingdings" pitchFamily="2" charset="2"/>
              <a:buBlip>
                <a:blip r:embed="rId3"/>
              </a:buBlip>
            </a:pPr>
            <a:r>
              <a:rPr lang="en-US" altLang="zh-CN" b="1" smtClean="0">
                <a:ea typeface="SimSun" pitchFamily="2" charset="-122"/>
              </a:rPr>
              <a:t>24 from Greenland, plus one from Mt. Logan</a:t>
            </a:r>
          </a:p>
          <a:p>
            <a:pPr marL="800100" lvl="1" indent="-342900" eaLnBrk="1" hangingPunct="1">
              <a:buFont typeface="Wingdings" pitchFamily="2" charset="2"/>
              <a:buBlip>
                <a:blip r:embed="rId3"/>
              </a:buBlip>
            </a:pPr>
            <a:r>
              <a:rPr lang="en-US" altLang="zh-CN" b="1" smtClean="0">
                <a:ea typeface="SimSun" pitchFamily="2" charset="-122"/>
              </a:rPr>
              <a:t>19 from Antarctica</a:t>
            </a:r>
          </a:p>
          <a:p>
            <a:pPr marL="381000" indent="-381000" eaLnBrk="1" hangingPunct="1">
              <a:buFont typeface="Wingdings" pitchFamily="2" charset="2"/>
              <a:buNone/>
            </a:pPr>
            <a:r>
              <a:rPr lang="en-US" altLang="zh-CN" smtClean="0">
                <a:solidFill>
                  <a:schemeClr val="accent2"/>
                </a:solidFill>
                <a:ea typeface="SimSun" pitchFamily="2" charset="-122"/>
              </a:rPr>
              <a:t>2. Extract the potential volcanic peaks</a:t>
            </a:r>
          </a:p>
          <a:p>
            <a:pPr marL="800100" lvl="1" indent="-342900" eaLnBrk="1" hangingPunct="1">
              <a:buFont typeface="Wingdings" pitchFamily="2" charset="2"/>
              <a:buBlip>
                <a:blip r:embed="rId3"/>
              </a:buBlip>
            </a:pPr>
            <a:r>
              <a:rPr lang="en-US" altLang="zh-CN" b="1" smtClean="0">
                <a:ea typeface="SimSun" pitchFamily="2" charset="-122"/>
              </a:rPr>
              <a:t>High-pass loess filter to estimate the background</a:t>
            </a:r>
          </a:p>
          <a:p>
            <a:pPr marL="800100" lvl="1" indent="-342900" eaLnBrk="1" hangingPunct="1">
              <a:buFont typeface="Wingdings" pitchFamily="2" charset="2"/>
              <a:buBlip>
                <a:blip r:embed="rId3"/>
              </a:buBlip>
            </a:pPr>
            <a:r>
              <a:rPr lang="en-US" altLang="zh-CN" b="1" smtClean="0">
                <a:ea typeface="SimSun" pitchFamily="2" charset="-122"/>
              </a:rPr>
              <a:t>Volcanic peaks: &gt; 2×31-yr running MAD</a:t>
            </a:r>
          </a:p>
          <a:p>
            <a:pPr marL="381000" indent="-381000" eaLnBrk="1" hangingPunct="1">
              <a:buFont typeface="Wingdings" pitchFamily="2" charset="2"/>
              <a:buNone/>
            </a:pPr>
            <a:endParaRPr lang="el-GR" altLang="zh-CN" smtClean="0">
              <a:solidFill>
                <a:srgbClr val="FF6600"/>
              </a:solidFill>
            </a:endParaRPr>
          </a:p>
          <a:p>
            <a:pPr marL="800100" lvl="1" indent="-342900" eaLnBrk="1" hangingPunct="1">
              <a:buFont typeface="Wingdings" pitchFamily="2" charset="2"/>
              <a:buNone/>
            </a:pPr>
            <a:endParaRPr lang="en-US" smtClean="0">
              <a:solidFill>
                <a:srgbClr val="FF6600"/>
              </a:solidFill>
            </a:endParaRPr>
          </a:p>
        </p:txBody>
      </p:sp>
      <p:sp>
        <p:nvSpPr>
          <p:cNvPr id="44035"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44036" name="TextBox 4"/>
          <p:cNvSpPr txBox="1">
            <a:spLocks noChangeArrowheads="1"/>
          </p:cNvSpPr>
          <p:nvPr/>
        </p:nvSpPr>
        <p:spPr bwMode="auto">
          <a:xfrm>
            <a:off x="533400" y="838200"/>
            <a:ext cx="6019800" cy="523875"/>
          </a:xfrm>
          <a:prstGeom prst="rect">
            <a:avLst/>
          </a:prstGeom>
          <a:noFill/>
          <a:ln w="9525">
            <a:noFill/>
            <a:miter lim="800000"/>
            <a:headEnd/>
            <a:tailEnd/>
          </a:ln>
        </p:spPr>
        <p:txBody>
          <a:bodyPr>
            <a:spAutoFit/>
          </a:bodyPr>
          <a:lstStyle/>
          <a:p>
            <a:r>
              <a:rPr lang="en-US" sz="2800"/>
              <a:t>Construction of the Volcanic Index</a:t>
            </a:r>
          </a:p>
        </p:txBody>
      </p:sp>
    </p:spTree>
  </p:cSld>
  <p:clrMapOvr>
    <a:masterClrMapping/>
  </p:clrMapOvr>
  <p:transition/>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Text Box 2"/>
          <p:cNvSpPr txBox="1">
            <a:spLocks noChangeArrowheads="1"/>
          </p:cNvSpPr>
          <p:nvPr/>
        </p:nvSpPr>
        <p:spPr bwMode="auto">
          <a:xfrm>
            <a:off x="381000" y="2057400"/>
            <a:ext cx="8305800" cy="1920875"/>
          </a:xfrm>
          <a:prstGeom prst="rect">
            <a:avLst/>
          </a:prstGeom>
          <a:noFill/>
          <a:ln w="9525">
            <a:noFill/>
            <a:miter lim="800000"/>
            <a:headEnd/>
            <a:tailEnd/>
          </a:ln>
        </p:spPr>
        <p:txBody>
          <a:bodyPr>
            <a:spAutoFit/>
          </a:bodyPr>
          <a:lstStyle/>
          <a:p>
            <a:pPr algn="just"/>
            <a:r>
              <a:rPr lang="en-US" b="1"/>
              <a:t>How important are indirect effects of volcanic emissions on clouds?</a:t>
            </a:r>
            <a:r>
              <a:rPr lang="en-US"/>
              <a:t> The indirect effect of tropospheric sulfate emissions on clouds is an area of intensive research. Can volcanic examples be used to improve current models? Do the aerosols from the stratosphere seed cirrus clouds and affect their optical properties and lifetimes? </a:t>
            </a:r>
          </a:p>
        </p:txBody>
      </p:sp>
      <p:sp>
        <p:nvSpPr>
          <p:cNvPr id="253955" name="Text Box 3"/>
          <p:cNvSpPr txBox="1">
            <a:spLocks noChangeArrowheads="1"/>
          </p:cNvSpPr>
          <p:nvPr/>
        </p:nvSpPr>
        <p:spPr bwMode="auto">
          <a:xfrm>
            <a:off x="381000" y="838200"/>
            <a:ext cx="6248400" cy="457200"/>
          </a:xfrm>
          <a:prstGeom prst="rect">
            <a:avLst/>
          </a:prstGeom>
          <a:noFill/>
          <a:ln w="9525">
            <a:noFill/>
            <a:miter lim="800000"/>
            <a:headEnd/>
            <a:tailEnd/>
          </a:ln>
        </p:spPr>
        <p:txBody>
          <a:bodyPr>
            <a:spAutoFit/>
          </a:bodyPr>
          <a:lstStyle/>
          <a:p>
            <a:r>
              <a:rPr lang="en-US" sz="2400" b="1">
                <a:solidFill>
                  <a:schemeClr val="accent2"/>
                </a:solidFill>
              </a:rPr>
              <a:t>Important Future Research Questions</a:t>
            </a:r>
          </a:p>
        </p:txBody>
      </p:sp>
      <p:sp>
        <p:nvSpPr>
          <p:cNvPr id="5" name="Text Box 6"/>
          <p:cNvSpPr txBox="1">
            <a:spLocks noChangeArrowheads="1"/>
          </p:cNvSpPr>
          <p:nvPr/>
        </p:nvSpPr>
        <p:spPr bwMode="auto">
          <a:xfrm>
            <a:off x="1723572" y="6258580"/>
            <a:ext cx="6019800" cy="523220"/>
          </a:xfrm>
          <a:prstGeom prst="rect">
            <a:avLst/>
          </a:prstGeom>
          <a:noFill/>
          <a:ln w="9525">
            <a:noFill/>
            <a:miter lim="800000"/>
            <a:headEnd/>
            <a:tailEnd/>
          </a:ln>
        </p:spPr>
        <p:txBody>
          <a:bodyPr>
            <a:spAutoFit/>
          </a:bodyPr>
          <a:lstStyle/>
          <a:p>
            <a:pPr algn="l"/>
            <a:r>
              <a:rPr lang="en-US" sz="1400" dirty="0" smtClean="0">
                <a:solidFill>
                  <a:srgbClr val="FFFF00"/>
                </a:solidFill>
              </a:rPr>
              <a:t>Robock, Alan, 2002: Blowin' in the wind: Research priorities for climate effects of volcanic eruptions. </a:t>
            </a:r>
            <a:r>
              <a:rPr lang="en-US" sz="1400" i="1" dirty="0" smtClean="0">
                <a:solidFill>
                  <a:srgbClr val="FFFF00"/>
                </a:solidFill>
              </a:rPr>
              <a:t>EOS</a:t>
            </a:r>
            <a:r>
              <a:rPr lang="en-US" sz="1400" dirty="0" smtClean="0">
                <a:solidFill>
                  <a:srgbClr val="FFFF00"/>
                </a:solidFill>
              </a:rPr>
              <a:t>, </a:t>
            </a:r>
            <a:r>
              <a:rPr lang="en-US" sz="1400" b="1" dirty="0" smtClean="0">
                <a:solidFill>
                  <a:srgbClr val="FFFF00"/>
                </a:solidFill>
              </a:rPr>
              <a:t>83</a:t>
            </a:r>
            <a:r>
              <a:rPr lang="en-US" sz="1400" dirty="0" smtClean="0">
                <a:solidFill>
                  <a:srgbClr val="FFFF00"/>
                </a:solidFill>
              </a:rPr>
              <a:t>, 472.</a:t>
            </a:r>
            <a:endParaRPr lang="en-US" sz="1400" dirty="0">
              <a:solidFill>
                <a:srgbClr val="FFFF00"/>
              </a:solidFill>
            </a:endParaRPr>
          </a:p>
        </p:txBody>
      </p:sp>
    </p:spTree>
  </p:cSld>
  <p:clrMapOvr>
    <a:masterClrMapping/>
  </p:clrMapOvr>
  <p:transition/>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Text Box 2"/>
          <p:cNvSpPr txBox="1">
            <a:spLocks noChangeArrowheads="1"/>
          </p:cNvSpPr>
          <p:nvPr/>
        </p:nvSpPr>
        <p:spPr bwMode="auto">
          <a:xfrm>
            <a:off x="381000" y="2057400"/>
            <a:ext cx="8305800" cy="1920875"/>
          </a:xfrm>
          <a:prstGeom prst="rect">
            <a:avLst/>
          </a:prstGeom>
          <a:noFill/>
          <a:ln w="9525">
            <a:noFill/>
            <a:miter lim="800000"/>
            <a:headEnd/>
            <a:tailEnd/>
          </a:ln>
        </p:spPr>
        <p:txBody>
          <a:bodyPr>
            <a:spAutoFit/>
          </a:bodyPr>
          <a:lstStyle/>
          <a:p>
            <a:pPr algn="just"/>
            <a:r>
              <a:rPr lang="en-US" b="1"/>
              <a:t>Where are the important potential sites for future eruptions?</a:t>
            </a:r>
            <a:r>
              <a:rPr lang="en-US"/>
              <a:t> For monitoring, emergency response, warning aircraft, and real-time prediction of climatic response, it would be helpful to know which volcanoes would be most likely to erupt. This will involve production of improved risk maps and catalogs of hazards. It will again require working with and supporting local observers. </a:t>
            </a:r>
          </a:p>
        </p:txBody>
      </p:sp>
      <p:sp>
        <p:nvSpPr>
          <p:cNvPr id="254979" name="Text Box 3"/>
          <p:cNvSpPr txBox="1">
            <a:spLocks noChangeArrowheads="1"/>
          </p:cNvSpPr>
          <p:nvPr/>
        </p:nvSpPr>
        <p:spPr bwMode="auto">
          <a:xfrm>
            <a:off x="381000" y="838200"/>
            <a:ext cx="6248400" cy="457200"/>
          </a:xfrm>
          <a:prstGeom prst="rect">
            <a:avLst/>
          </a:prstGeom>
          <a:noFill/>
          <a:ln w="9525">
            <a:noFill/>
            <a:miter lim="800000"/>
            <a:headEnd/>
            <a:tailEnd/>
          </a:ln>
        </p:spPr>
        <p:txBody>
          <a:bodyPr>
            <a:spAutoFit/>
          </a:bodyPr>
          <a:lstStyle/>
          <a:p>
            <a:r>
              <a:rPr lang="en-US" sz="2400" b="1">
                <a:solidFill>
                  <a:schemeClr val="accent2"/>
                </a:solidFill>
              </a:rPr>
              <a:t>Important Future Research Questions</a:t>
            </a:r>
          </a:p>
        </p:txBody>
      </p:sp>
      <p:sp>
        <p:nvSpPr>
          <p:cNvPr id="5" name="Text Box 6"/>
          <p:cNvSpPr txBox="1">
            <a:spLocks noChangeArrowheads="1"/>
          </p:cNvSpPr>
          <p:nvPr/>
        </p:nvSpPr>
        <p:spPr bwMode="auto">
          <a:xfrm>
            <a:off x="1723572" y="6258580"/>
            <a:ext cx="6019800" cy="523220"/>
          </a:xfrm>
          <a:prstGeom prst="rect">
            <a:avLst/>
          </a:prstGeom>
          <a:noFill/>
          <a:ln w="9525">
            <a:noFill/>
            <a:miter lim="800000"/>
            <a:headEnd/>
            <a:tailEnd/>
          </a:ln>
        </p:spPr>
        <p:txBody>
          <a:bodyPr>
            <a:spAutoFit/>
          </a:bodyPr>
          <a:lstStyle/>
          <a:p>
            <a:pPr algn="l"/>
            <a:r>
              <a:rPr lang="en-US" sz="1400" dirty="0" smtClean="0">
                <a:solidFill>
                  <a:srgbClr val="FFFF00"/>
                </a:solidFill>
              </a:rPr>
              <a:t>Robock, Alan, 2002: Blowin' in the wind: Research priorities for climate effects of volcanic eruptions. </a:t>
            </a:r>
            <a:r>
              <a:rPr lang="en-US" sz="1400" i="1" dirty="0" smtClean="0">
                <a:solidFill>
                  <a:srgbClr val="FFFF00"/>
                </a:solidFill>
              </a:rPr>
              <a:t>EOS</a:t>
            </a:r>
            <a:r>
              <a:rPr lang="en-US" sz="1400" dirty="0" smtClean="0">
                <a:solidFill>
                  <a:srgbClr val="FFFF00"/>
                </a:solidFill>
              </a:rPr>
              <a:t>, </a:t>
            </a:r>
            <a:r>
              <a:rPr lang="en-US" sz="1400" b="1" dirty="0" smtClean="0">
                <a:solidFill>
                  <a:srgbClr val="FFFF00"/>
                </a:solidFill>
              </a:rPr>
              <a:t>83</a:t>
            </a:r>
            <a:r>
              <a:rPr lang="en-US" sz="1400" dirty="0" smtClean="0">
                <a:solidFill>
                  <a:srgbClr val="FFFF00"/>
                </a:solidFill>
              </a:rPr>
              <a:t>, 472.</a:t>
            </a:r>
            <a:endParaRPr lang="en-US" sz="1400" dirty="0">
              <a:solidFill>
                <a:srgbClr val="FFFF00"/>
              </a:solidFill>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3"/>
          <p:cNvSpPr>
            <a:spLocks noChangeArrowheads="1"/>
          </p:cNvSpPr>
          <p:nvPr/>
        </p:nvSpPr>
        <p:spPr bwMode="auto">
          <a:xfrm>
            <a:off x="-228600" y="381000"/>
            <a:ext cx="7772400" cy="1143000"/>
          </a:xfrm>
          <a:prstGeom prst="rect">
            <a:avLst/>
          </a:prstGeom>
          <a:noFill/>
          <a:ln w="9525">
            <a:noFill/>
            <a:miter lim="800000"/>
            <a:headEnd/>
            <a:tailEnd/>
          </a:ln>
        </p:spPr>
        <p:txBody>
          <a:bodyPr anchor="ctr"/>
          <a:lstStyle/>
          <a:p>
            <a:r>
              <a:rPr lang="en-US" sz="2800">
                <a:solidFill>
                  <a:schemeClr val="tx2"/>
                </a:solidFill>
              </a:rPr>
              <a:t>Extraction of Potential Volcanic Signals</a:t>
            </a:r>
          </a:p>
        </p:txBody>
      </p:sp>
      <p:pic>
        <p:nvPicPr>
          <p:cNvPr id="45059" name="Picture 5"/>
          <p:cNvPicPr>
            <a:picLocks noGrp="1" noChangeAspect="1" noChangeArrowheads="1"/>
          </p:cNvPicPr>
          <p:nvPr>
            <p:ph/>
          </p:nvPr>
        </p:nvPicPr>
        <p:blipFill>
          <a:blip r:embed="rId3" cstate="print"/>
          <a:srcRect l="6522" t="5408" r="6522" b="2675"/>
          <a:stretch>
            <a:fillRect/>
          </a:stretch>
        </p:blipFill>
        <p:spPr bwMode="auto">
          <a:xfrm>
            <a:off x="1066800" y="1311275"/>
            <a:ext cx="7239000" cy="5546725"/>
          </a:xfrm>
          <a:solidFill>
            <a:schemeClr val="bg1"/>
          </a:solidFill>
          <a:ln>
            <a:miter lim="800000"/>
            <a:headEnd/>
            <a:tailEnd/>
          </a:ln>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3"/>
          <p:cNvSpPr>
            <a:spLocks noGrp="1" noChangeArrowheads="1"/>
          </p:cNvSpPr>
          <p:nvPr>
            <p:ph idx="1"/>
          </p:nvPr>
        </p:nvSpPr>
        <p:spPr bwMode="auto">
          <a:xfrm>
            <a:off x="762000" y="2743200"/>
            <a:ext cx="8077200" cy="2743200"/>
          </a:xfrm>
          <a:noFill/>
          <a:ln>
            <a:miter lim="800000"/>
            <a:headEnd/>
            <a:tailEnd/>
          </a:ln>
        </p:spPr>
        <p:txBody>
          <a:bodyPr vert="horz" wrap="square" lIns="91440" tIns="45720" rIns="91440" bIns="45720" numCol="1" anchor="t" anchorCtr="0" compatLnSpc="1">
            <a:prstTxWarp prst="textNoShape">
              <a:avLst/>
            </a:prstTxWarp>
          </a:bodyPr>
          <a:lstStyle/>
          <a:p>
            <a:pPr marL="381000" indent="-381000" eaLnBrk="1" hangingPunct="1">
              <a:buFont typeface="Wingdings" pitchFamily="2" charset="2"/>
              <a:buNone/>
            </a:pPr>
            <a:r>
              <a:rPr lang="en-US" altLang="zh-CN" smtClean="0">
                <a:ea typeface="SimSun" pitchFamily="2" charset="-122"/>
              </a:rPr>
              <a:t>1. Select the ice core records and calculate the annual means</a:t>
            </a:r>
          </a:p>
          <a:p>
            <a:pPr marL="381000" indent="-381000" eaLnBrk="1" hangingPunct="1">
              <a:buFont typeface="Wingdings" pitchFamily="2" charset="2"/>
              <a:buNone/>
            </a:pPr>
            <a:r>
              <a:rPr lang="en-US" altLang="zh-CN" smtClean="0">
                <a:ea typeface="SimSun" pitchFamily="2" charset="-122"/>
              </a:rPr>
              <a:t>2. Extract the potential volcanic peaks</a:t>
            </a:r>
          </a:p>
          <a:p>
            <a:pPr marL="381000" indent="-381000" eaLnBrk="1" hangingPunct="1">
              <a:buFont typeface="Wingdings" pitchFamily="2" charset="2"/>
              <a:buNone/>
            </a:pPr>
            <a:r>
              <a:rPr lang="en-US" altLang="zh-CN" smtClean="0">
                <a:solidFill>
                  <a:schemeClr val="accent2"/>
                </a:solidFill>
                <a:ea typeface="SimSun" pitchFamily="2" charset="-122"/>
              </a:rPr>
              <a:t>3. Select the peaks and adjust the timing of each eruption</a:t>
            </a:r>
          </a:p>
          <a:p>
            <a:pPr marL="381000" indent="-381000" eaLnBrk="1" hangingPunct="1">
              <a:buFont typeface="Wingdings" pitchFamily="2" charset="2"/>
              <a:buNone/>
            </a:pPr>
            <a:r>
              <a:rPr lang="en-US" altLang="zh-CN" smtClean="0">
                <a:solidFill>
                  <a:schemeClr val="accent2"/>
                </a:solidFill>
                <a:ea typeface="SimSun" pitchFamily="2" charset="-122"/>
              </a:rPr>
              <a:t>4. Adjust for the spatial distribution and calculate the mean deposition</a:t>
            </a:r>
          </a:p>
          <a:p>
            <a:pPr marL="381000" indent="-381000" eaLnBrk="1" hangingPunct="1">
              <a:buFont typeface="Wingdings" pitchFamily="2" charset="2"/>
              <a:buNone/>
            </a:pPr>
            <a:endParaRPr lang="en-US" altLang="zh-CN" smtClean="0">
              <a:solidFill>
                <a:srgbClr val="FF6600"/>
              </a:solidFill>
              <a:ea typeface="SimSun" pitchFamily="2" charset="-122"/>
            </a:endParaRPr>
          </a:p>
          <a:p>
            <a:pPr marL="381000" indent="-381000" eaLnBrk="1" hangingPunct="1">
              <a:buFont typeface="Wingdings" pitchFamily="2" charset="2"/>
              <a:buNone/>
            </a:pPr>
            <a:endParaRPr lang="en-US" altLang="zh-CN" smtClean="0">
              <a:solidFill>
                <a:srgbClr val="FF6600"/>
              </a:solidFill>
              <a:ea typeface="SimSun" pitchFamily="2" charset="-122"/>
            </a:endParaRPr>
          </a:p>
          <a:p>
            <a:pPr marL="381000" indent="-381000" eaLnBrk="1" hangingPunct="1">
              <a:buFont typeface="Wingdings" pitchFamily="2" charset="2"/>
              <a:buNone/>
            </a:pPr>
            <a:endParaRPr lang="el-GR" altLang="zh-CN" smtClean="0">
              <a:solidFill>
                <a:srgbClr val="FF6600"/>
              </a:solidFill>
            </a:endParaRPr>
          </a:p>
          <a:p>
            <a:pPr marL="800100" lvl="1" indent="-342900" eaLnBrk="1" hangingPunct="1">
              <a:buFont typeface="Wingdings" pitchFamily="2" charset="2"/>
              <a:buNone/>
            </a:pPr>
            <a:endParaRPr lang="en-US" smtClean="0">
              <a:solidFill>
                <a:srgbClr val="FF6600"/>
              </a:solidFill>
            </a:endParaRPr>
          </a:p>
        </p:txBody>
      </p:sp>
      <p:sp>
        <p:nvSpPr>
          <p:cNvPr id="46083"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46084" name="TextBox 4"/>
          <p:cNvSpPr txBox="1">
            <a:spLocks noChangeArrowheads="1"/>
          </p:cNvSpPr>
          <p:nvPr/>
        </p:nvSpPr>
        <p:spPr bwMode="auto">
          <a:xfrm>
            <a:off x="152400" y="838200"/>
            <a:ext cx="6400800" cy="954088"/>
          </a:xfrm>
          <a:prstGeom prst="rect">
            <a:avLst/>
          </a:prstGeom>
          <a:noFill/>
          <a:ln w="9525">
            <a:noFill/>
            <a:miter lim="800000"/>
            <a:headEnd/>
            <a:tailEnd/>
          </a:ln>
        </p:spPr>
        <p:txBody>
          <a:bodyPr>
            <a:spAutoFit/>
          </a:bodyPr>
          <a:lstStyle/>
          <a:p>
            <a:r>
              <a:rPr lang="en-US" sz="2800"/>
              <a:t>Construction of the Volcanic Index (cont.)</a:t>
            </a: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0"/>
          <p:cNvPicPr>
            <a:picLocks noChangeAspect="1" noChangeArrowheads="1"/>
          </p:cNvPicPr>
          <p:nvPr/>
        </p:nvPicPr>
        <p:blipFill>
          <a:blip r:embed="rId3" cstate="print"/>
          <a:srcRect l="12605" t="7280" r="10027" b="52670"/>
          <a:stretch>
            <a:fillRect/>
          </a:stretch>
        </p:blipFill>
        <p:spPr bwMode="auto">
          <a:xfrm>
            <a:off x="0" y="1566863"/>
            <a:ext cx="9144000" cy="3657600"/>
          </a:xfrm>
          <a:prstGeom prst="rect">
            <a:avLst/>
          </a:prstGeom>
          <a:noFill/>
          <a:ln w="25400">
            <a:noFill/>
            <a:miter lim="800000"/>
            <a:headEnd/>
            <a:tailEnd/>
          </a:ln>
        </p:spPr>
      </p:pic>
      <p:pic>
        <p:nvPicPr>
          <p:cNvPr id="47107" name="Picture 4"/>
          <p:cNvPicPr>
            <a:picLocks noChangeAspect="1" noChangeArrowheads="1"/>
          </p:cNvPicPr>
          <p:nvPr/>
        </p:nvPicPr>
        <p:blipFill>
          <a:blip r:embed="rId4" cstate="print"/>
          <a:srcRect l="13681" t="46184" r="74174" b="52448"/>
          <a:stretch>
            <a:fillRect/>
          </a:stretch>
        </p:blipFill>
        <p:spPr bwMode="auto">
          <a:xfrm>
            <a:off x="762000" y="5534025"/>
            <a:ext cx="2895600" cy="228600"/>
          </a:xfrm>
          <a:prstGeom prst="rect">
            <a:avLst/>
          </a:prstGeom>
          <a:noFill/>
          <a:ln w="9525">
            <a:noFill/>
            <a:miter lim="800000"/>
            <a:headEnd/>
            <a:tailEnd/>
          </a:ln>
        </p:spPr>
      </p:pic>
      <p:sp>
        <p:nvSpPr>
          <p:cNvPr id="47108" name="Text Box 5"/>
          <p:cNvSpPr txBox="1">
            <a:spLocks noChangeArrowheads="1"/>
          </p:cNvSpPr>
          <p:nvPr/>
        </p:nvSpPr>
        <p:spPr bwMode="auto">
          <a:xfrm>
            <a:off x="4191000" y="5427663"/>
            <a:ext cx="3810000" cy="400050"/>
          </a:xfrm>
          <a:prstGeom prst="rect">
            <a:avLst/>
          </a:prstGeom>
          <a:noFill/>
          <a:ln w="9525">
            <a:noFill/>
            <a:miter lim="800000"/>
            <a:headEnd/>
            <a:tailEnd/>
          </a:ln>
        </p:spPr>
        <p:txBody>
          <a:bodyPr>
            <a:spAutoFit/>
          </a:bodyPr>
          <a:lstStyle/>
          <a:p>
            <a:pPr algn="l"/>
            <a:r>
              <a:rPr lang="en-US">
                <a:solidFill>
                  <a:schemeClr val="accent2"/>
                </a:solidFill>
              </a:rPr>
              <a:t>Less than average deposition</a:t>
            </a:r>
          </a:p>
        </p:txBody>
      </p:sp>
      <p:pic>
        <p:nvPicPr>
          <p:cNvPr id="47109" name="Picture 6"/>
          <p:cNvPicPr>
            <a:picLocks noChangeAspect="1" noChangeArrowheads="1"/>
          </p:cNvPicPr>
          <p:nvPr/>
        </p:nvPicPr>
        <p:blipFill>
          <a:blip r:embed="rId4" cstate="print"/>
          <a:srcRect l="25653" t="46281" r="56252" b="52533"/>
          <a:stretch>
            <a:fillRect/>
          </a:stretch>
        </p:blipFill>
        <p:spPr bwMode="auto">
          <a:xfrm>
            <a:off x="493713" y="5980113"/>
            <a:ext cx="3316287" cy="152400"/>
          </a:xfrm>
          <a:prstGeom prst="rect">
            <a:avLst/>
          </a:prstGeom>
          <a:noFill/>
          <a:ln w="9525">
            <a:noFill/>
            <a:miter lim="800000"/>
            <a:headEnd/>
            <a:tailEnd/>
          </a:ln>
        </p:spPr>
      </p:pic>
      <p:sp>
        <p:nvSpPr>
          <p:cNvPr id="47110" name="Text Box 7"/>
          <p:cNvSpPr txBox="1">
            <a:spLocks noChangeArrowheads="1"/>
          </p:cNvSpPr>
          <p:nvPr/>
        </p:nvSpPr>
        <p:spPr bwMode="auto">
          <a:xfrm>
            <a:off x="4191000" y="5827713"/>
            <a:ext cx="4495800" cy="400050"/>
          </a:xfrm>
          <a:prstGeom prst="rect">
            <a:avLst/>
          </a:prstGeom>
          <a:noFill/>
          <a:ln w="9525">
            <a:noFill/>
            <a:miter lim="800000"/>
            <a:headEnd/>
            <a:tailEnd/>
          </a:ln>
        </p:spPr>
        <p:txBody>
          <a:bodyPr>
            <a:spAutoFit/>
          </a:bodyPr>
          <a:lstStyle/>
          <a:p>
            <a:pPr algn="l"/>
            <a:r>
              <a:rPr lang="en-US">
                <a:solidFill>
                  <a:schemeClr val="accent2"/>
                </a:solidFill>
              </a:rPr>
              <a:t>Greater than average deposition</a:t>
            </a:r>
          </a:p>
        </p:txBody>
      </p:sp>
      <p:sp>
        <p:nvSpPr>
          <p:cNvPr id="47111" name="Text Box 8"/>
          <p:cNvSpPr txBox="1">
            <a:spLocks noChangeArrowheads="1"/>
          </p:cNvSpPr>
          <p:nvPr/>
        </p:nvSpPr>
        <p:spPr bwMode="auto">
          <a:xfrm>
            <a:off x="3962400" y="4900613"/>
            <a:ext cx="914400" cy="244475"/>
          </a:xfrm>
          <a:prstGeom prst="rect">
            <a:avLst/>
          </a:prstGeom>
          <a:noFill/>
          <a:ln w="25400">
            <a:noFill/>
            <a:miter lim="800000"/>
            <a:headEnd/>
            <a:tailEnd/>
          </a:ln>
        </p:spPr>
        <p:txBody>
          <a:bodyPr>
            <a:spAutoFit/>
          </a:bodyPr>
          <a:lstStyle/>
          <a:p>
            <a:r>
              <a:rPr lang="en-US" sz="1000" b="1"/>
              <a:t>(kg/km</a:t>
            </a:r>
            <a:r>
              <a:rPr lang="en-US" sz="1000" b="1" baseline="30000"/>
              <a:t>2</a:t>
            </a:r>
            <a:r>
              <a:rPr lang="en-US" sz="1000" b="1"/>
              <a:t>)</a:t>
            </a:r>
            <a:endParaRPr lang="en-US" sz="1000" b="1" baseline="30000"/>
          </a:p>
        </p:txBody>
      </p:sp>
      <p:sp>
        <p:nvSpPr>
          <p:cNvPr id="47112" name="Line 14"/>
          <p:cNvSpPr>
            <a:spLocks noChangeShapeType="1"/>
          </p:cNvSpPr>
          <p:nvPr/>
        </p:nvSpPr>
        <p:spPr bwMode="auto">
          <a:xfrm flipH="1">
            <a:off x="2362200" y="2057400"/>
            <a:ext cx="304800" cy="152400"/>
          </a:xfrm>
          <a:prstGeom prst="line">
            <a:avLst/>
          </a:prstGeom>
          <a:noFill/>
          <a:ln w="25400">
            <a:noFill/>
            <a:round/>
            <a:headEnd/>
            <a:tailEnd type="triangle" w="med" len="med"/>
          </a:ln>
        </p:spPr>
        <p:txBody>
          <a:bodyPr wrap="none" anchor="ctr"/>
          <a:lstStyle/>
          <a:p>
            <a:endParaRPr lang="en-US"/>
          </a:p>
        </p:txBody>
      </p:sp>
      <p:sp>
        <p:nvSpPr>
          <p:cNvPr id="47113" name="Line 15"/>
          <p:cNvSpPr>
            <a:spLocks noChangeShapeType="1"/>
          </p:cNvSpPr>
          <p:nvPr/>
        </p:nvSpPr>
        <p:spPr bwMode="auto">
          <a:xfrm flipH="1">
            <a:off x="2286000" y="2590800"/>
            <a:ext cx="609600" cy="228600"/>
          </a:xfrm>
          <a:prstGeom prst="line">
            <a:avLst/>
          </a:prstGeom>
          <a:noFill/>
          <a:ln w="25400">
            <a:noFill/>
            <a:round/>
            <a:headEnd/>
            <a:tailEnd type="triangle" w="med" len="med"/>
          </a:ln>
        </p:spPr>
        <p:txBody>
          <a:bodyPr wrap="none" anchor="ctr"/>
          <a:lstStyle/>
          <a:p>
            <a:endParaRPr lang="en-US"/>
          </a:p>
        </p:txBody>
      </p:sp>
      <p:sp>
        <p:nvSpPr>
          <p:cNvPr id="47114" name="Line 16"/>
          <p:cNvSpPr>
            <a:spLocks noChangeShapeType="1"/>
          </p:cNvSpPr>
          <p:nvPr/>
        </p:nvSpPr>
        <p:spPr bwMode="auto">
          <a:xfrm flipH="1">
            <a:off x="4419600" y="3200400"/>
            <a:ext cx="304800" cy="533400"/>
          </a:xfrm>
          <a:prstGeom prst="line">
            <a:avLst/>
          </a:prstGeom>
          <a:noFill/>
          <a:ln w="25400">
            <a:noFill/>
            <a:round/>
            <a:headEnd/>
            <a:tailEnd type="triangle" w="med" len="med"/>
          </a:ln>
        </p:spPr>
        <p:txBody>
          <a:bodyPr wrap="none" anchor="ctr"/>
          <a:lstStyle/>
          <a:p>
            <a:endParaRPr lang="en-US"/>
          </a:p>
        </p:txBody>
      </p:sp>
      <p:grpSp>
        <p:nvGrpSpPr>
          <p:cNvPr id="2" name="Group 40"/>
          <p:cNvGrpSpPr>
            <a:grpSpLocks/>
          </p:cNvGrpSpPr>
          <p:nvPr/>
        </p:nvGrpSpPr>
        <p:grpSpPr bwMode="auto">
          <a:xfrm>
            <a:off x="2209800" y="2100263"/>
            <a:ext cx="6858000" cy="1143000"/>
            <a:chOff x="1392" y="1200"/>
            <a:chExt cx="4320" cy="720"/>
          </a:xfrm>
        </p:grpSpPr>
        <p:grpSp>
          <p:nvGrpSpPr>
            <p:cNvPr id="47117" name="Group 31"/>
            <p:cNvGrpSpPr>
              <a:grpSpLocks/>
            </p:cNvGrpSpPr>
            <p:nvPr/>
          </p:nvGrpSpPr>
          <p:grpSpPr bwMode="auto">
            <a:xfrm>
              <a:off x="1392" y="1200"/>
              <a:ext cx="1231" cy="720"/>
              <a:chOff x="864" y="0"/>
              <a:chExt cx="1231" cy="720"/>
            </a:xfrm>
          </p:grpSpPr>
          <p:sp>
            <p:nvSpPr>
              <p:cNvPr id="47126" name="Text Box 12"/>
              <p:cNvSpPr txBox="1">
                <a:spLocks noChangeArrowheads="1"/>
              </p:cNvSpPr>
              <p:nvPr/>
            </p:nvSpPr>
            <p:spPr bwMode="auto">
              <a:xfrm>
                <a:off x="1344" y="240"/>
                <a:ext cx="751" cy="192"/>
              </a:xfrm>
              <a:prstGeom prst="rect">
                <a:avLst/>
              </a:prstGeom>
              <a:noFill/>
              <a:ln w="25400">
                <a:noFill/>
                <a:miter lim="800000"/>
                <a:headEnd/>
                <a:tailEnd/>
              </a:ln>
            </p:spPr>
            <p:txBody>
              <a:bodyPr wrap="none">
                <a:spAutoFit/>
              </a:bodyPr>
              <a:lstStyle/>
              <a:p>
                <a:r>
                  <a:rPr lang="en-US" sz="1400">
                    <a:solidFill>
                      <a:schemeClr val="accent2"/>
                    </a:solidFill>
                  </a:rPr>
                  <a:t>NorthGRIP1</a:t>
                </a:r>
              </a:p>
            </p:txBody>
          </p:sp>
          <p:sp>
            <p:nvSpPr>
              <p:cNvPr id="47127" name="Text Box 11"/>
              <p:cNvSpPr txBox="1">
                <a:spLocks noChangeArrowheads="1"/>
              </p:cNvSpPr>
              <p:nvPr/>
            </p:nvSpPr>
            <p:spPr bwMode="auto">
              <a:xfrm>
                <a:off x="1104" y="0"/>
                <a:ext cx="323" cy="192"/>
              </a:xfrm>
              <a:prstGeom prst="rect">
                <a:avLst/>
              </a:prstGeom>
              <a:noFill/>
              <a:ln w="25400">
                <a:noFill/>
                <a:miter lim="800000"/>
                <a:headEnd/>
                <a:tailEnd/>
              </a:ln>
            </p:spPr>
            <p:txBody>
              <a:bodyPr wrap="none">
                <a:spAutoFit/>
              </a:bodyPr>
              <a:lstStyle/>
              <a:p>
                <a:r>
                  <a:rPr lang="en-US" sz="1400">
                    <a:solidFill>
                      <a:schemeClr val="accent2"/>
                    </a:solidFill>
                  </a:rPr>
                  <a:t>B20</a:t>
                </a:r>
              </a:p>
            </p:txBody>
          </p:sp>
          <p:sp>
            <p:nvSpPr>
              <p:cNvPr id="47128" name="Text Box 13"/>
              <p:cNvSpPr txBox="1">
                <a:spLocks noChangeArrowheads="1"/>
              </p:cNvSpPr>
              <p:nvPr/>
            </p:nvSpPr>
            <p:spPr bwMode="auto">
              <a:xfrm>
                <a:off x="1443" y="480"/>
                <a:ext cx="457" cy="192"/>
              </a:xfrm>
              <a:prstGeom prst="rect">
                <a:avLst/>
              </a:prstGeom>
              <a:noFill/>
              <a:ln w="25400">
                <a:noFill/>
                <a:miter lim="800000"/>
                <a:headEnd/>
                <a:tailEnd/>
              </a:ln>
            </p:spPr>
            <p:txBody>
              <a:bodyPr wrap="none">
                <a:spAutoFit/>
              </a:bodyPr>
              <a:lstStyle/>
              <a:p>
                <a:r>
                  <a:rPr lang="en-US" sz="1400">
                    <a:solidFill>
                      <a:schemeClr val="accent2"/>
                    </a:solidFill>
                  </a:rPr>
                  <a:t>GISP2</a:t>
                </a:r>
              </a:p>
            </p:txBody>
          </p:sp>
          <p:sp>
            <p:nvSpPr>
              <p:cNvPr id="47129" name="Line 19"/>
              <p:cNvSpPr>
                <a:spLocks noChangeShapeType="1"/>
              </p:cNvSpPr>
              <p:nvPr/>
            </p:nvSpPr>
            <p:spPr bwMode="auto">
              <a:xfrm flipH="1">
                <a:off x="960" y="96"/>
                <a:ext cx="192" cy="96"/>
              </a:xfrm>
              <a:prstGeom prst="line">
                <a:avLst/>
              </a:prstGeom>
              <a:noFill/>
              <a:ln w="38100">
                <a:solidFill>
                  <a:schemeClr val="accent2"/>
                </a:solidFill>
                <a:round/>
                <a:headEnd/>
                <a:tailEnd type="triangle" w="med" len="med"/>
              </a:ln>
            </p:spPr>
            <p:txBody>
              <a:bodyPr wrap="none" anchor="ctr"/>
              <a:lstStyle/>
              <a:p>
                <a:endParaRPr lang="en-US"/>
              </a:p>
            </p:txBody>
          </p:sp>
          <p:sp>
            <p:nvSpPr>
              <p:cNvPr id="47130" name="Line 20"/>
              <p:cNvSpPr>
                <a:spLocks noChangeShapeType="1"/>
              </p:cNvSpPr>
              <p:nvPr/>
            </p:nvSpPr>
            <p:spPr bwMode="auto">
              <a:xfrm flipH="1">
                <a:off x="864" y="576"/>
                <a:ext cx="96" cy="144"/>
              </a:xfrm>
              <a:prstGeom prst="line">
                <a:avLst/>
              </a:prstGeom>
              <a:noFill/>
              <a:ln w="25400">
                <a:solidFill>
                  <a:schemeClr val="accent2"/>
                </a:solidFill>
                <a:round/>
                <a:headEnd/>
                <a:tailEnd type="triangle" w="med" len="med"/>
              </a:ln>
            </p:spPr>
            <p:txBody>
              <a:bodyPr wrap="none" anchor="ctr"/>
              <a:lstStyle/>
              <a:p>
                <a:endParaRPr lang="en-US"/>
              </a:p>
            </p:txBody>
          </p:sp>
          <p:sp>
            <p:nvSpPr>
              <p:cNvPr id="47131" name="Line 21"/>
              <p:cNvSpPr>
                <a:spLocks noChangeShapeType="1"/>
              </p:cNvSpPr>
              <p:nvPr/>
            </p:nvSpPr>
            <p:spPr bwMode="auto">
              <a:xfrm flipH="1">
                <a:off x="912" y="336"/>
                <a:ext cx="336" cy="192"/>
              </a:xfrm>
              <a:prstGeom prst="line">
                <a:avLst/>
              </a:prstGeom>
              <a:noFill/>
              <a:ln w="38100">
                <a:solidFill>
                  <a:schemeClr val="accent2"/>
                </a:solidFill>
                <a:round/>
                <a:headEnd/>
                <a:tailEnd type="triangle" w="med" len="med"/>
              </a:ln>
            </p:spPr>
            <p:txBody>
              <a:bodyPr wrap="none" anchor="ctr"/>
              <a:lstStyle/>
              <a:p>
                <a:endParaRPr lang="en-US"/>
              </a:p>
            </p:txBody>
          </p:sp>
          <p:sp>
            <p:nvSpPr>
              <p:cNvPr id="47132" name="Line 22"/>
              <p:cNvSpPr>
                <a:spLocks noChangeShapeType="1"/>
              </p:cNvSpPr>
              <p:nvPr/>
            </p:nvSpPr>
            <p:spPr bwMode="auto">
              <a:xfrm>
                <a:off x="960" y="576"/>
                <a:ext cx="528" cy="0"/>
              </a:xfrm>
              <a:prstGeom prst="line">
                <a:avLst/>
              </a:prstGeom>
              <a:noFill/>
              <a:ln w="38100">
                <a:solidFill>
                  <a:schemeClr val="accent2"/>
                </a:solidFill>
                <a:round/>
                <a:headEnd/>
                <a:tailEnd/>
              </a:ln>
            </p:spPr>
            <p:txBody>
              <a:bodyPr wrap="none" anchor="ctr"/>
              <a:lstStyle/>
              <a:p>
                <a:endParaRPr lang="en-US"/>
              </a:p>
            </p:txBody>
          </p:sp>
        </p:grpSp>
        <p:grpSp>
          <p:nvGrpSpPr>
            <p:cNvPr id="47118" name="Group 32"/>
            <p:cNvGrpSpPr>
              <a:grpSpLocks/>
            </p:cNvGrpSpPr>
            <p:nvPr/>
          </p:nvGrpSpPr>
          <p:grpSpPr bwMode="auto">
            <a:xfrm>
              <a:off x="4481" y="1200"/>
              <a:ext cx="1231" cy="720"/>
              <a:chOff x="864" y="0"/>
              <a:chExt cx="1231" cy="720"/>
            </a:xfrm>
          </p:grpSpPr>
          <p:sp>
            <p:nvSpPr>
              <p:cNvPr id="47119" name="Text Box 33"/>
              <p:cNvSpPr txBox="1">
                <a:spLocks noChangeArrowheads="1"/>
              </p:cNvSpPr>
              <p:nvPr/>
            </p:nvSpPr>
            <p:spPr bwMode="auto">
              <a:xfrm>
                <a:off x="1344" y="240"/>
                <a:ext cx="751" cy="192"/>
              </a:xfrm>
              <a:prstGeom prst="rect">
                <a:avLst/>
              </a:prstGeom>
              <a:noFill/>
              <a:ln w="25400">
                <a:noFill/>
                <a:miter lim="800000"/>
                <a:headEnd/>
                <a:tailEnd/>
              </a:ln>
            </p:spPr>
            <p:txBody>
              <a:bodyPr wrap="none">
                <a:spAutoFit/>
              </a:bodyPr>
              <a:lstStyle/>
              <a:p>
                <a:r>
                  <a:rPr lang="en-US" sz="1400">
                    <a:solidFill>
                      <a:schemeClr val="accent2"/>
                    </a:solidFill>
                  </a:rPr>
                  <a:t>NorthGRIP1</a:t>
                </a:r>
              </a:p>
            </p:txBody>
          </p:sp>
          <p:sp>
            <p:nvSpPr>
              <p:cNvPr id="47120" name="Text Box 34"/>
              <p:cNvSpPr txBox="1">
                <a:spLocks noChangeArrowheads="1"/>
              </p:cNvSpPr>
              <p:nvPr/>
            </p:nvSpPr>
            <p:spPr bwMode="auto">
              <a:xfrm>
                <a:off x="1104" y="0"/>
                <a:ext cx="323" cy="192"/>
              </a:xfrm>
              <a:prstGeom prst="rect">
                <a:avLst/>
              </a:prstGeom>
              <a:noFill/>
              <a:ln w="25400">
                <a:noFill/>
                <a:miter lim="800000"/>
                <a:headEnd/>
                <a:tailEnd/>
              </a:ln>
            </p:spPr>
            <p:txBody>
              <a:bodyPr wrap="none">
                <a:spAutoFit/>
              </a:bodyPr>
              <a:lstStyle/>
              <a:p>
                <a:r>
                  <a:rPr lang="en-US" sz="1400">
                    <a:solidFill>
                      <a:schemeClr val="accent2"/>
                    </a:solidFill>
                  </a:rPr>
                  <a:t>B20</a:t>
                </a:r>
              </a:p>
            </p:txBody>
          </p:sp>
          <p:sp>
            <p:nvSpPr>
              <p:cNvPr id="47121" name="Text Box 35"/>
              <p:cNvSpPr txBox="1">
                <a:spLocks noChangeArrowheads="1"/>
              </p:cNvSpPr>
              <p:nvPr/>
            </p:nvSpPr>
            <p:spPr bwMode="auto">
              <a:xfrm>
                <a:off x="1443" y="480"/>
                <a:ext cx="457" cy="192"/>
              </a:xfrm>
              <a:prstGeom prst="rect">
                <a:avLst/>
              </a:prstGeom>
              <a:noFill/>
              <a:ln w="25400">
                <a:noFill/>
                <a:miter lim="800000"/>
                <a:headEnd/>
                <a:tailEnd/>
              </a:ln>
            </p:spPr>
            <p:txBody>
              <a:bodyPr wrap="none">
                <a:spAutoFit/>
              </a:bodyPr>
              <a:lstStyle/>
              <a:p>
                <a:r>
                  <a:rPr lang="en-US" sz="1400">
                    <a:solidFill>
                      <a:schemeClr val="accent2"/>
                    </a:solidFill>
                  </a:rPr>
                  <a:t>GISP2</a:t>
                </a:r>
              </a:p>
            </p:txBody>
          </p:sp>
          <p:sp>
            <p:nvSpPr>
              <p:cNvPr id="47122" name="Line 36"/>
              <p:cNvSpPr>
                <a:spLocks noChangeShapeType="1"/>
              </p:cNvSpPr>
              <p:nvPr/>
            </p:nvSpPr>
            <p:spPr bwMode="auto">
              <a:xfrm flipH="1">
                <a:off x="960" y="96"/>
                <a:ext cx="192" cy="96"/>
              </a:xfrm>
              <a:prstGeom prst="line">
                <a:avLst/>
              </a:prstGeom>
              <a:noFill/>
              <a:ln w="38100">
                <a:solidFill>
                  <a:schemeClr val="accent2"/>
                </a:solidFill>
                <a:round/>
                <a:headEnd/>
                <a:tailEnd type="triangle" w="med" len="med"/>
              </a:ln>
            </p:spPr>
            <p:txBody>
              <a:bodyPr wrap="none" anchor="ctr"/>
              <a:lstStyle/>
              <a:p>
                <a:endParaRPr lang="en-US"/>
              </a:p>
            </p:txBody>
          </p:sp>
          <p:sp>
            <p:nvSpPr>
              <p:cNvPr id="47123" name="Line 37"/>
              <p:cNvSpPr>
                <a:spLocks noChangeShapeType="1"/>
              </p:cNvSpPr>
              <p:nvPr/>
            </p:nvSpPr>
            <p:spPr bwMode="auto">
              <a:xfrm flipH="1">
                <a:off x="864" y="576"/>
                <a:ext cx="96" cy="144"/>
              </a:xfrm>
              <a:prstGeom prst="line">
                <a:avLst/>
              </a:prstGeom>
              <a:noFill/>
              <a:ln w="25400">
                <a:solidFill>
                  <a:schemeClr val="accent2"/>
                </a:solidFill>
                <a:round/>
                <a:headEnd/>
                <a:tailEnd type="triangle" w="med" len="med"/>
              </a:ln>
            </p:spPr>
            <p:txBody>
              <a:bodyPr wrap="none" anchor="ctr"/>
              <a:lstStyle/>
              <a:p>
                <a:endParaRPr lang="en-US"/>
              </a:p>
            </p:txBody>
          </p:sp>
          <p:sp>
            <p:nvSpPr>
              <p:cNvPr id="47124" name="Line 38"/>
              <p:cNvSpPr>
                <a:spLocks noChangeShapeType="1"/>
              </p:cNvSpPr>
              <p:nvPr/>
            </p:nvSpPr>
            <p:spPr bwMode="auto">
              <a:xfrm flipH="1">
                <a:off x="912" y="336"/>
                <a:ext cx="336" cy="192"/>
              </a:xfrm>
              <a:prstGeom prst="line">
                <a:avLst/>
              </a:prstGeom>
              <a:noFill/>
              <a:ln w="38100">
                <a:solidFill>
                  <a:schemeClr val="accent2"/>
                </a:solidFill>
                <a:round/>
                <a:headEnd/>
                <a:tailEnd type="triangle" w="med" len="med"/>
              </a:ln>
            </p:spPr>
            <p:txBody>
              <a:bodyPr wrap="none" anchor="ctr"/>
              <a:lstStyle/>
              <a:p>
                <a:endParaRPr lang="en-US"/>
              </a:p>
            </p:txBody>
          </p:sp>
          <p:sp>
            <p:nvSpPr>
              <p:cNvPr id="47125" name="Line 39"/>
              <p:cNvSpPr>
                <a:spLocks noChangeShapeType="1"/>
              </p:cNvSpPr>
              <p:nvPr/>
            </p:nvSpPr>
            <p:spPr bwMode="auto">
              <a:xfrm>
                <a:off x="960" y="576"/>
                <a:ext cx="528" cy="0"/>
              </a:xfrm>
              <a:prstGeom prst="line">
                <a:avLst/>
              </a:prstGeom>
              <a:noFill/>
              <a:ln w="38100">
                <a:solidFill>
                  <a:schemeClr val="accent2"/>
                </a:solidFill>
                <a:round/>
                <a:headEnd/>
                <a:tailEnd/>
              </a:ln>
            </p:spPr>
            <p:txBody>
              <a:bodyPr wrap="none" anchor="ctr"/>
              <a:lstStyle/>
              <a:p>
                <a:endParaRPr lang="en-US"/>
              </a:p>
            </p:txBody>
          </p:sp>
        </p:grpSp>
      </p:grpSp>
      <p:sp>
        <p:nvSpPr>
          <p:cNvPr id="47116" name="TextBox 28"/>
          <p:cNvSpPr txBox="1">
            <a:spLocks noChangeArrowheads="1"/>
          </p:cNvSpPr>
          <p:nvPr/>
        </p:nvSpPr>
        <p:spPr bwMode="auto">
          <a:xfrm>
            <a:off x="76200" y="685800"/>
            <a:ext cx="6858000" cy="830263"/>
          </a:xfrm>
          <a:prstGeom prst="rect">
            <a:avLst/>
          </a:prstGeom>
          <a:noFill/>
          <a:ln w="9525">
            <a:noFill/>
            <a:miter lim="800000"/>
            <a:headEnd/>
            <a:tailEnd/>
          </a:ln>
        </p:spPr>
        <p:txBody>
          <a:bodyPr>
            <a:spAutoFit/>
          </a:bodyPr>
          <a:lstStyle/>
          <a:p>
            <a:r>
              <a:rPr lang="en-US" sz="2400"/>
              <a:t>Spatial Distribution of Volcanic Deposition</a:t>
            </a:r>
            <a:br>
              <a:rPr lang="en-US" sz="2400"/>
            </a:br>
            <a:r>
              <a:rPr lang="en-US" sz="2400"/>
              <a:t>in Greenland Ice Cores</a:t>
            </a:r>
          </a:p>
        </p:txBody>
      </p:sp>
      <p:sp>
        <p:nvSpPr>
          <p:cNvPr id="29" name="TextBox 28"/>
          <p:cNvSpPr txBox="1">
            <a:spLocks noChangeArrowheads="1"/>
          </p:cNvSpPr>
          <p:nvPr/>
        </p:nvSpPr>
        <p:spPr bwMode="auto">
          <a:xfrm>
            <a:off x="1905000" y="6211669"/>
            <a:ext cx="5791200" cy="646331"/>
          </a:xfrm>
          <a:prstGeom prst="rect">
            <a:avLst/>
          </a:prstGeom>
          <a:solidFill>
            <a:srgbClr val="99CCFF"/>
          </a:solidFill>
          <a:ln w="9525">
            <a:noFill/>
            <a:miter lim="800000"/>
            <a:headEnd/>
            <a:tailEnd/>
          </a:ln>
        </p:spPr>
        <p:txBody>
          <a:bodyPr wrap="square">
            <a:spAutoFit/>
          </a:bodyPr>
          <a:lstStyle/>
          <a:p>
            <a:pPr marL="115888" indent="-115888" algn="l"/>
            <a:r>
              <a:rPr lang="en-US" sz="1200" dirty="0"/>
              <a:t>Gao, Chaochao, Alan Robock, and Caspar Ammann, 2008:  Volcanic forcing of climate over the past 1500 years: An improved ice-core-based index for climate models.  </a:t>
            </a:r>
            <a:r>
              <a:rPr lang="en-US" sz="1200" i="1" dirty="0"/>
              <a:t>J. Geophys. Res.</a:t>
            </a:r>
            <a:r>
              <a:rPr lang="en-US" sz="1200" dirty="0"/>
              <a:t>, </a:t>
            </a:r>
            <a:r>
              <a:rPr lang="en-US" sz="1200" b="1" dirty="0"/>
              <a:t>113</a:t>
            </a:r>
            <a:r>
              <a:rPr lang="en-US" sz="1200" dirty="0"/>
              <a:t>, D23111, doi:10.1029/2008JD010239.</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p:cNvSpPr>
            <a:spLocks noGrp="1" noChangeArrowheads="1"/>
          </p:cNvSpPr>
          <p:nvPr>
            <p:ph idx="1"/>
          </p:nvPr>
        </p:nvSpPr>
        <p:spPr bwMode="auto">
          <a:xfrm>
            <a:off x="838200" y="2327275"/>
            <a:ext cx="8077200" cy="3159125"/>
          </a:xfrm>
          <a:noFill/>
          <a:ln>
            <a:miter lim="800000"/>
            <a:headEnd/>
            <a:tailEnd/>
          </a:ln>
        </p:spPr>
        <p:txBody>
          <a:bodyPr vert="horz" wrap="square" lIns="91440" tIns="45720" rIns="91440" bIns="45720" numCol="1" anchor="t" anchorCtr="0" compatLnSpc="1">
            <a:prstTxWarp prst="textNoShape">
              <a:avLst/>
            </a:prstTxWarp>
          </a:bodyPr>
          <a:lstStyle/>
          <a:p>
            <a:pPr eaLnBrk="1" hangingPunct="1">
              <a:buFont typeface="Wingdings" pitchFamily="2" charset="2"/>
              <a:buNone/>
            </a:pPr>
            <a:r>
              <a:rPr lang="en-US" altLang="zh-CN" smtClean="0">
                <a:ea typeface="SimSun" pitchFamily="2" charset="-122"/>
              </a:rPr>
              <a:t>1. Select the ice core records and calculate the annual means</a:t>
            </a:r>
          </a:p>
          <a:p>
            <a:pPr eaLnBrk="1" hangingPunct="1">
              <a:buFont typeface="Wingdings" pitchFamily="2" charset="2"/>
              <a:buNone/>
            </a:pPr>
            <a:r>
              <a:rPr lang="en-US" altLang="zh-CN" smtClean="0">
                <a:ea typeface="SimSun" pitchFamily="2" charset="-122"/>
              </a:rPr>
              <a:t>2. Extract the potential volcanic peaks</a:t>
            </a:r>
          </a:p>
          <a:p>
            <a:pPr eaLnBrk="1" hangingPunct="1">
              <a:buFont typeface="Wingdings" pitchFamily="2" charset="2"/>
              <a:buNone/>
            </a:pPr>
            <a:r>
              <a:rPr lang="en-US" altLang="zh-CN" smtClean="0">
                <a:ea typeface="SimSun" pitchFamily="2" charset="-122"/>
              </a:rPr>
              <a:t>3. Select the peaks and adjust the timing of each eruption</a:t>
            </a:r>
          </a:p>
          <a:p>
            <a:pPr eaLnBrk="1" hangingPunct="1">
              <a:buFont typeface="Wingdings" pitchFamily="2" charset="2"/>
              <a:buNone/>
            </a:pPr>
            <a:r>
              <a:rPr lang="en-US" altLang="zh-CN" smtClean="0">
                <a:ea typeface="SimSun" pitchFamily="2" charset="-122"/>
              </a:rPr>
              <a:t>4. Adjust for the spatial distribution and calculate the mean deposition</a:t>
            </a:r>
          </a:p>
          <a:p>
            <a:pPr eaLnBrk="1" hangingPunct="1">
              <a:buFont typeface="Wingdings" pitchFamily="2" charset="2"/>
              <a:buNone/>
            </a:pPr>
            <a:r>
              <a:rPr lang="en-US" altLang="zh-CN" smtClean="0">
                <a:solidFill>
                  <a:schemeClr val="accent2"/>
                </a:solidFill>
                <a:ea typeface="SimSun" pitchFamily="2" charset="-122"/>
              </a:rPr>
              <a:t>5.	Calculate the stratospheric aerosol loading</a:t>
            </a:r>
          </a:p>
          <a:p>
            <a:pPr lvl="1" eaLnBrk="1" hangingPunct="1">
              <a:buFont typeface="Wingdings" pitchFamily="2" charset="2"/>
              <a:buNone/>
            </a:pPr>
            <a:endParaRPr lang="en-US" smtClean="0">
              <a:solidFill>
                <a:srgbClr val="FF6600"/>
              </a:solidFill>
            </a:endParaRPr>
          </a:p>
        </p:txBody>
      </p:sp>
      <p:sp>
        <p:nvSpPr>
          <p:cNvPr id="48131"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48132" name="TextBox 5"/>
          <p:cNvSpPr txBox="1">
            <a:spLocks noChangeArrowheads="1"/>
          </p:cNvSpPr>
          <p:nvPr/>
        </p:nvSpPr>
        <p:spPr bwMode="auto">
          <a:xfrm>
            <a:off x="152400" y="838200"/>
            <a:ext cx="6400800" cy="954088"/>
          </a:xfrm>
          <a:prstGeom prst="rect">
            <a:avLst/>
          </a:prstGeom>
          <a:noFill/>
          <a:ln w="9525">
            <a:noFill/>
            <a:miter lim="800000"/>
            <a:headEnd/>
            <a:tailEnd/>
          </a:ln>
        </p:spPr>
        <p:txBody>
          <a:bodyPr>
            <a:spAutoFit/>
          </a:bodyPr>
          <a:lstStyle/>
          <a:p>
            <a:r>
              <a:rPr lang="en-US" sz="2800"/>
              <a:t>Construction of the Volcanic Index (cont.)</a:t>
            </a: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5793" name="Group 97"/>
          <p:cNvGraphicFramePr>
            <a:graphicFrameLocks noGrp="1"/>
          </p:cNvGraphicFramePr>
          <p:nvPr>
            <p:ph type="tbl" idx="1"/>
          </p:nvPr>
        </p:nvGraphicFramePr>
        <p:xfrm>
          <a:off x="152400" y="1600200"/>
          <a:ext cx="8839200" cy="4572003"/>
        </p:xfrm>
        <a:graphic>
          <a:graphicData uri="http://schemas.openxmlformats.org/drawingml/2006/table">
            <a:tbl>
              <a:tblPr/>
              <a:tblGrid>
                <a:gridCol w="1060450"/>
                <a:gridCol w="996950"/>
                <a:gridCol w="950913"/>
                <a:gridCol w="992187"/>
                <a:gridCol w="1028700"/>
                <a:gridCol w="895350"/>
                <a:gridCol w="931863"/>
                <a:gridCol w="935037"/>
                <a:gridCol w="1047750"/>
              </a:tblGrid>
              <a:tr h="671513">
                <a:tc rowSpan="2" gridSpan="2">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FF6600"/>
                          </a:solidFill>
                          <a:effectLst/>
                          <a:latin typeface="Comic Sans MS" pitchFamily="66" charset="0"/>
                          <a:ea typeface="SimSun" pitchFamily="2" charset="-122"/>
                          <a:cs typeface="Times New Roman" pitchFamily="18" charset="0"/>
                        </a:rPr>
                        <a:t>Method</a:t>
                      </a:r>
                    </a:p>
                  </a:txBody>
                  <a:tcPr marL="0" marR="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rowSpan="2"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FF6600"/>
                          </a:solidFill>
                          <a:effectLst/>
                          <a:latin typeface="Comic Sans MS" pitchFamily="66" charset="0"/>
                          <a:ea typeface="SimSun" pitchFamily="2" charset="-122"/>
                          <a:cs typeface="Times New Roman" pitchFamily="18" charset="0"/>
                        </a:rPr>
                        <a:t>For tropical eruptions based on NH ice cores</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FF6600"/>
                          </a:solidFill>
                          <a:effectLst/>
                          <a:latin typeface="Comic Sans MS" pitchFamily="66" charset="0"/>
                          <a:ea typeface="SimSun" pitchFamily="2" charset="-122"/>
                          <a:cs typeface="Times New Roman" pitchFamily="18" charset="0"/>
                        </a:rPr>
                        <a:t>For tropical eruptions based on SH ice cores</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rowSpan="2">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FF6600"/>
                          </a:solidFill>
                          <a:effectLst/>
                          <a:latin typeface="Comic Sans MS" pitchFamily="66" charset="0"/>
                          <a:ea typeface="SimSun" pitchFamily="2" charset="-122"/>
                          <a:cs typeface="Times New Roman" pitchFamily="18" charset="0"/>
                        </a:rPr>
                        <a:t>For NH high latitude eruptions</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965200">
                <a:tc gridSpan="2" vMerge="1">
                  <a:txBody>
                    <a:bodyPr/>
                    <a:lstStyle/>
                    <a:p>
                      <a:endParaRPr lang="en-US"/>
                    </a:p>
                  </a:txBody>
                  <a:tcPr/>
                </a:tc>
                <a:tc hMerge="1"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FF6600"/>
                          </a:solidFill>
                          <a:effectLst/>
                          <a:latin typeface="Comic Sans MS" pitchFamily="66" charset="0"/>
                          <a:ea typeface="SimSun" pitchFamily="2" charset="-122"/>
                          <a:cs typeface="Times New Roman" pitchFamily="18" charset="0"/>
                        </a:rPr>
                        <a:t>2:1</a:t>
                      </a:r>
                      <a:br>
                        <a:rPr kumimoji="0" lang="en-US" altLang="zh-CN" sz="1400" b="1" i="0" u="none" strike="noStrike" cap="none" normalizeH="0" baseline="0" smtClean="0">
                          <a:ln>
                            <a:noFill/>
                          </a:ln>
                          <a:solidFill>
                            <a:srgbClr val="FF6600"/>
                          </a:solidFill>
                          <a:effectLst/>
                          <a:latin typeface="Comic Sans MS" pitchFamily="66" charset="0"/>
                          <a:ea typeface="SimSun" pitchFamily="2" charset="-122"/>
                          <a:cs typeface="Times New Roman" pitchFamily="18" charset="0"/>
                        </a:rPr>
                      </a:br>
                      <a:r>
                        <a:rPr kumimoji="0" lang="en-US" altLang="zh-CN" sz="1400" b="1" i="0" u="none" strike="noStrike" cap="none" normalizeH="0" baseline="0" smtClean="0">
                          <a:ln>
                            <a:noFill/>
                          </a:ln>
                          <a:solidFill>
                            <a:srgbClr val="FF6600"/>
                          </a:solidFill>
                          <a:effectLst/>
                          <a:latin typeface="Comic Sans MS" pitchFamily="66" charset="0"/>
                          <a:ea typeface="SimSun" pitchFamily="2" charset="-122"/>
                          <a:cs typeface="Times New Roman" pitchFamily="18" charset="0"/>
                        </a:rPr>
                        <a:t>NH vs. SH</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FF6600"/>
                          </a:solidFill>
                          <a:effectLst/>
                          <a:latin typeface="Comic Sans MS" pitchFamily="66" charset="0"/>
                          <a:ea typeface="SimSun" pitchFamily="2" charset="-122"/>
                          <a:cs typeface="Times New Roman" pitchFamily="18" charset="0"/>
                        </a:rPr>
                        <a:t>1:1</a:t>
                      </a:r>
                      <a:br>
                        <a:rPr kumimoji="0" lang="en-US" altLang="zh-CN" sz="1400" b="1" i="0" u="none" strike="noStrike" cap="none" normalizeH="0" baseline="0" smtClean="0">
                          <a:ln>
                            <a:noFill/>
                          </a:ln>
                          <a:solidFill>
                            <a:srgbClr val="FF6600"/>
                          </a:solidFill>
                          <a:effectLst/>
                          <a:latin typeface="Comic Sans MS" pitchFamily="66" charset="0"/>
                          <a:ea typeface="SimSun" pitchFamily="2" charset="-122"/>
                          <a:cs typeface="Times New Roman" pitchFamily="18" charset="0"/>
                        </a:rPr>
                      </a:br>
                      <a:r>
                        <a:rPr kumimoji="0" lang="en-US" altLang="zh-CN" sz="1400" b="1" i="0" u="none" strike="noStrike" cap="none" normalizeH="0" baseline="0" smtClean="0">
                          <a:ln>
                            <a:noFill/>
                          </a:ln>
                          <a:solidFill>
                            <a:srgbClr val="FF6600"/>
                          </a:solidFill>
                          <a:effectLst/>
                          <a:latin typeface="Comic Sans MS" pitchFamily="66" charset="0"/>
                          <a:ea typeface="SimSun" pitchFamily="2" charset="-122"/>
                          <a:cs typeface="Times New Roman" pitchFamily="18" charset="0"/>
                        </a:rPr>
                        <a:t>NH vs. SH</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FF6600"/>
                          </a:solidFill>
                          <a:effectLst/>
                          <a:latin typeface="Comic Sans MS" pitchFamily="66" charset="0"/>
                          <a:ea typeface="SimSun" pitchFamily="2" charset="-122"/>
                          <a:cs typeface="Times New Roman" pitchFamily="18" charset="0"/>
                        </a:rPr>
                        <a:t>1:2</a:t>
                      </a:r>
                      <a:br>
                        <a:rPr kumimoji="0" lang="en-US" altLang="zh-CN" sz="1400" b="1" i="0" u="none" strike="noStrike" cap="none" normalizeH="0" baseline="0" smtClean="0">
                          <a:ln>
                            <a:noFill/>
                          </a:ln>
                          <a:solidFill>
                            <a:srgbClr val="FF6600"/>
                          </a:solidFill>
                          <a:effectLst/>
                          <a:latin typeface="Comic Sans MS" pitchFamily="66" charset="0"/>
                          <a:ea typeface="SimSun" pitchFamily="2" charset="-122"/>
                          <a:cs typeface="Times New Roman" pitchFamily="18" charset="0"/>
                        </a:rPr>
                      </a:br>
                      <a:r>
                        <a:rPr kumimoji="0" lang="en-US" altLang="zh-CN" sz="1400" b="1" i="0" u="none" strike="noStrike" cap="none" normalizeH="0" baseline="0" smtClean="0">
                          <a:ln>
                            <a:noFill/>
                          </a:ln>
                          <a:solidFill>
                            <a:srgbClr val="FF6600"/>
                          </a:solidFill>
                          <a:effectLst/>
                          <a:latin typeface="Comic Sans MS" pitchFamily="66" charset="0"/>
                          <a:ea typeface="SimSun" pitchFamily="2" charset="-122"/>
                          <a:cs typeface="Times New Roman" pitchFamily="18" charset="0"/>
                        </a:rPr>
                        <a:t>NH vs. SH</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FF6600"/>
                          </a:solidFill>
                          <a:effectLst/>
                          <a:latin typeface="Comic Sans MS" pitchFamily="66" charset="0"/>
                          <a:ea typeface="SimSun" pitchFamily="2" charset="-122"/>
                          <a:cs typeface="Times New Roman" pitchFamily="18" charset="0"/>
                        </a:rPr>
                        <a:t>2:1</a:t>
                      </a:r>
                      <a:br>
                        <a:rPr kumimoji="0" lang="en-US" altLang="zh-CN" sz="1400" b="1" i="0" u="none" strike="noStrike" cap="none" normalizeH="0" baseline="0" smtClean="0">
                          <a:ln>
                            <a:noFill/>
                          </a:ln>
                          <a:solidFill>
                            <a:srgbClr val="FF6600"/>
                          </a:solidFill>
                          <a:effectLst/>
                          <a:latin typeface="Comic Sans MS" pitchFamily="66" charset="0"/>
                          <a:ea typeface="SimSun" pitchFamily="2" charset="-122"/>
                          <a:cs typeface="Times New Roman" pitchFamily="18" charset="0"/>
                        </a:rPr>
                      </a:br>
                      <a:r>
                        <a:rPr kumimoji="0" lang="en-US" altLang="zh-CN" sz="1400" b="1" i="0" u="none" strike="noStrike" cap="none" normalizeH="0" baseline="0" smtClean="0">
                          <a:ln>
                            <a:noFill/>
                          </a:ln>
                          <a:solidFill>
                            <a:srgbClr val="FF6600"/>
                          </a:solidFill>
                          <a:effectLst/>
                          <a:latin typeface="Comic Sans MS" pitchFamily="66" charset="0"/>
                          <a:ea typeface="SimSun" pitchFamily="2" charset="-122"/>
                          <a:cs typeface="Times New Roman" pitchFamily="18" charset="0"/>
                        </a:rPr>
                        <a:t>SH vs. NH</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FF6600"/>
                          </a:solidFill>
                          <a:effectLst/>
                          <a:latin typeface="Comic Sans MS" pitchFamily="66" charset="0"/>
                          <a:ea typeface="SimSun" pitchFamily="2" charset="-122"/>
                          <a:cs typeface="Times New Roman" pitchFamily="18" charset="0"/>
                        </a:rPr>
                        <a:t>1:1</a:t>
                      </a:r>
                      <a:br>
                        <a:rPr kumimoji="0" lang="en-US" altLang="zh-CN" sz="1400" b="1" i="0" u="none" strike="noStrike" cap="none" normalizeH="0" baseline="0" smtClean="0">
                          <a:ln>
                            <a:noFill/>
                          </a:ln>
                          <a:solidFill>
                            <a:srgbClr val="FF6600"/>
                          </a:solidFill>
                          <a:effectLst/>
                          <a:latin typeface="Comic Sans MS" pitchFamily="66" charset="0"/>
                          <a:ea typeface="SimSun" pitchFamily="2" charset="-122"/>
                          <a:cs typeface="Times New Roman" pitchFamily="18" charset="0"/>
                        </a:rPr>
                      </a:br>
                      <a:r>
                        <a:rPr kumimoji="0" lang="en-US" altLang="zh-CN" sz="1400" b="1" i="0" u="none" strike="noStrike" cap="none" normalizeH="0" baseline="0" smtClean="0">
                          <a:ln>
                            <a:noFill/>
                          </a:ln>
                          <a:solidFill>
                            <a:srgbClr val="FF6600"/>
                          </a:solidFill>
                          <a:effectLst/>
                          <a:latin typeface="Comic Sans MS" pitchFamily="66" charset="0"/>
                          <a:ea typeface="SimSun" pitchFamily="2" charset="-122"/>
                          <a:cs typeface="Times New Roman" pitchFamily="18" charset="0"/>
                        </a:rPr>
                        <a:t>SH vs. NH</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FF6600"/>
                          </a:solidFill>
                          <a:effectLst/>
                          <a:latin typeface="Comic Sans MS" pitchFamily="66" charset="0"/>
                          <a:ea typeface="SimSun" pitchFamily="2" charset="-122"/>
                          <a:cs typeface="Times New Roman" pitchFamily="18" charset="0"/>
                        </a:rPr>
                        <a:t>1:2</a:t>
                      </a:r>
                      <a:br>
                        <a:rPr kumimoji="0" lang="en-US" altLang="zh-CN" sz="1400" b="1" i="0" u="none" strike="noStrike" cap="none" normalizeH="0" baseline="0" smtClean="0">
                          <a:ln>
                            <a:noFill/>
                          </a:ln>
                          <a:solidFill>
                            <a:srgbClr val="FF6600"/>
                          </a:solidFill>
                          <a:effectLst/>
                          <a:latin typeface="Comic Sans MS" pitchFamily="66" charset="0"/>
                          <a:ea typeface="SimSun" pitchFamily="2" charset="-122"/>
                          <a:cs typeface="Times New Roman" pitchFamily="18" charset="0"/>
                        </a:rPr>
                      </a:br>
                      <a:r>
                        <a:rPr kumimoji="0" lang="en-US" altLang="zh-CN" sz="1400" b="1" i="0" u="none" strike="noStrike" cap="none" normalizeH="0" baseline="0" smtClean="0">
                          <a:ln>
                            <a:noFill/>
                          </a:ln>
                          <a:solidFill>
                            <a:srgbClr val="FF6600"/>
                          </a:solidFill>
                          <a:effectLst/>
                          <a:latin typeface="Comic Sans MS" pitchFamily="66" charset="0"/>
                          <a:ea typeface="SimSun" pitchFamily="2" charset="-122"/>
                          <a:cs typeface="Times New Roman" pitchFamily="18" charset="0"/>
                        </a:rPr>
                        <a:t>SH vs. NH</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en-US"/>
                    </a:p>
                  </a:txBody>
                  <a:tcPr/>
                </a:tc>
              </a:tr>
              <a:tr h="671513">
                <a:tc gridSpan="2">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FF6600"/>
                          </a:solidFill>
                          <a:effectLst/>
                          <a:latin typeface="Comic Sans MS" pitchFamily="66" charset="0"/>
                          <a:ea typeface="SimSun" pitchFamily="2" charset="-122"/>
                          <a:cs typeface="Times New Roman" pitchFamily="18" charset="0"/>
                        </a:rPr>
                        <a:t>Bomb test calculation (</a:t>
                      </a:r>
                      <a:r>
                        <a:rPr kumimoji="0" lang="en-US" altLang="zh-CN" sz="1400" b="1" i="1" u="none" strike="noStrike" cap="none" normalizeH="0" baseline="0" smtClean="0">
                          <a:ln>
                            <a:noFill/>
                          </a:ln>
                          <a:solidFill>
                            <a:srgbClr val="FF6600"/>
                          </a:solidFill>
                          <a:effectLst/>
                          <a:latin typeface="Comic Sans MS" pitchFamily="66" charset="0"/>
                          <a:ea typeface="SimSun" pitchFamily="2" charset="-122"/>
                          <a:cs typeface="Times New Roman" pitchFamily="18" charset="0"/>
                        </a:rPr>
                        <a:t>L</a:t>
                      </a:r>
                      <a:r>
                        <a:rPr kumimoji="0" lang="en-US" altLang="zh-CN" sz="1400" b="1" i="1" u="none" strike="noStrike" cap="none" normalizeH="0" baseline="-30000" smtClean="0">
                          <a:ln>
                            <a:noFill/>
                          </a:ln>
                          <a:solidFill>
                            <a:srgbClr val="FF6600"/>
                          </a:solidFill>
                          <a:effectLst/>
                          <a:latin typeface="Comic Sans MS" pitchFamily="66" charset="0"/>
                          <a:ea typeface="SimSun" pitchFamily="2" charset="-122"/>
                          <a:cs typeface="Times New Roman" pitchFamily="18" charset="0"/>
                        </a:rPr>
                        <a:t>B</a:t>
                      </a:r>
                      <a:r>
                        <a:rPr kumimoji="0" lang="en-US" altLang="zh-CN" sz="1400" b="1" i="0" u="none" strike="noStrike" cap="none" normalizeH="0" baseline="0" smtClean="0">
                          <a:ln>
                            <a:noFill/>
                          </a:ln>
                          <a:solidFill>
                            <a:srgbClr val="FF6600"/>
                          </a:solidFill>
                          <a:effectLst/>
                          <a:latin typeface="Comic Sans MS" pitchFamily="66" charset="0"/>
                          <a:ea typeface="SimSun" pitchFamily="2" charset="-122"/>
                          <a:cs typeface="Times New Roman" pitchFamily="18" charset="0"/>
                        </a:rPr>
                        <a:t>)</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1.1 – 1.5</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1.5 – 2.0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2.0 – 3.0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N/A</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N/A</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N/A</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1.22</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673100">
                <a:tc gridSpan="2">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FF6600"/>
                          </a:solidFill>
                          <a:effectLst/>
                          <a:latin typeface="Comic Sans MS" pitchFamily="66" charset="0"/>
                          <a:ea typeface="SimSun" pitchFamily="2" charset="-122"/>
                          <a:cs typeface="Times New Roman" pitchFamily="18" charset="0"/>
                        </a:rPr>
                        <a:t>Pinatubo observations (</a:t>
                      </a:r>
                      <a:r>
                        <a:rPr kumimoji="0" lang="en-US" altLang="zh-CN" sz="1400" b="1" i="1" u="none" strike="noStrike" cap="none" normalizeH="0" baseline="0" smtClean="0">
                          <a:ln>
                            <a:noFill/>
                          </a:ln>
                          <a:solidFill>
                            <a:srgbClr val="FF6600"/>
                          </a:solidFill>
                          <a:effectLst/>
                          <a:latin typeface="Comic Sans MS" pitchFamily="66" charset="0"/>
                          <a:ea typeface="SimSun" pitchFamily="2" charset="-122"/>
                          <a:cs typeface="Times New Roman" pitchFamily="18" charset="0"/>
                        </a:rPr>
                        <a:t>L</a:t>
                      </a:r>
                      <a:r>
                        <a:rPr kumimoji="0" lang="en-US" altLang="zh-CN" sz="1400" b="1" i="1" u="none" strike="noStrike" cap="none" normalizeH="0" baseline="-30000" smtClean="0">
                          <a:ln>
                            <a:noFill/>
                          </a:ln>
                          <a:solidFill>
                            <a:srgbClr val="FF6600"/>
                          </a:solidFill>
                          <a:effectLst/>
                          <a:latin typeface="Comic Sans MS" pitchFamily="66" charset="0"/>
                          <a:ea typeface="SimSun" pitchFamily="2" charset="-122"/>
                          <a:cs typeface="Times New Roman" pitchFamily="18" charset="0"/>
                        </a:rPr>
                        <a:t>P</a:t>
                      </a:r>
                      <a:r>
                        <a:rPr kumimoji="0" lang="en-US" altLang="zh-CN" sz="1400" b="1" i="0" u="none" strike="noStrike" cap="none" normalizeH="0" baseline="0" smtClean="0">
                          <a:ln>
                            <a:noFill/>
                          </a:ln>
                          <a:solidFill>
                            <a:srgbClr val="FF6600"/>
                          </a:solidFill>
                          <a:effectLst/>
                          <a:latin typeface="Comic Sans MS" pitchFamily="66" charset="0"/>
                          <a:ea typeface="SimSun" pitchFamily="2" charset="-122"/>
                          <a:cs typeface="Times New Roman" pitchFamily="18" charset="0"/>
                        </a:rPr>
                        <a:t>)</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pt-BR"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N/A</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pt-BR"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N/A</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pt-BR"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N/A</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1.5 – 2.0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2.0 – 2.7</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2.7 – 3.6</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N/A</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79413">
                <a:tc rowSpan="4">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FF6600"/>
                          </a:solidFill>
                          <a:effectLst/>
                          <a:latin typeface="Comic Sans MS" pitchFamily="66" charset="0"/>
                          <a:ea typeface="SimSun" pitchFamily="2" charset="-122"/>
                          <a:cs typeface="Times New Roman" pitchFamily="18" charset="0"/>
                        </a:rPr>
                        <a:t>Climate model simulations (</a:t>
                      </a:r>
                      <a:r>
                        <a:rPr kumimoji="0" lang="en-US" altLang="zh-CN" sz="1400" b="1" i="1" u="none" strike="noStrike" cap="none" normalizeH="0" baseline="0" smtClean="0">
                          <a:ln>
                            <a:noFill/>
                          </a:ln>
                          <a:solidFill>
                            <a:srgbClr val="FF6600"/>
                          </a:solidFill>
                          <a:effectLst/>
                          <a:latin typeface="Comic Sans MS" pitchFamily="66" charset="0"/>
                          <a:ea typeface="SimSun" pitchFamily="2" charset="-122"/>
                          <a:cs typeface="Times New Roman" pitchFamily="18" charset="0"/>
                        </a:rPr>
                        <a:t>L</a:t>
                      </a:r>
                      <a:r>
                        <a:rPr kumimoji="0" lang="en-US" altLang="zh-CN" sz="1400" b="1" i="1" u="none" strike="noStrike" cap="none" normalizeH="0" baseline="-30000" smtClean="0">
                          <a:ln>
                            <a:noFill/>
                          </a:ln>
                          <a:solidFill>
                            <a:srgbClr val="FF6600"/>
                          </a:solidFill>
                          <a:effectLst/>
                          <a:latin typeface="Comic Sans MS" pitchFamily="66" charset="0"/>
                          <a:ea typeface="SimSun" pitchFamily="2" charset="-122"/>
                          <a:cs typeface="Times New Roman" pitchFamily="18" charset="0"/>
                        </a:rPr>
                        <a:t>GISS</a:t>
                      </a:r>
                      <a:r>
                        <a:rPr kumimoji="0" lang="en-US" altLang="zh-CN" sz="1400" b="1" i="0" u="none" strike="noStrike" cap="none" normalizeH="0" baseline="0" smtClean="0">
                          <a:ln>
                            <a:noFill/>
                          </a:ln>
                          <a:solidFill>
                            <a:srgbClr val="FF6600"/>
                          </a:solidFill>
                          <a:effectLst/>
                          <a:latin typeface="Comic Sans MS" pitchFamily="66" charset="0"/>
                          <a:ea typeface="SimSun" pitchFamily="2" charset="-122"/>
                          <a:cs typeface="Times New Roman" pitchFamily="18" charset="0"/>
                        </a:rPr>
                        <a:t>)</a:t>
                      </a:r>
                    </a:p>
                  </a:txBody>
                  <a:tcPr marL="0" marR="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FF6600"/>
                          </a:solidFill>
                          <a:effectLst/>
                          <a:latin typeface="Comic Sans MS" pitchFamily="66" charset="0"/>
                          <a:ea typeface="SimSun" pitchFamily="2" charset="-122"/>
                          <a:cs typeface="Times New Roman" pitchFamily="18" charset="0"/>
                        </a:rPr>
                        <a:t>Tambora</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N/A</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N/A</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1.36</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0.94</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N/A</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N/A</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N/A</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79413">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FF6600"/>
                          </a:solidFill>
                          <a:effectLst/>
                          <a:latin typeface="Comic Sans MS" pitchFamily="66" charset="0"/>
                          <a:ea typeface="SimSun" pitchFamily="2" charset="-122"/>
                          <a:cs typeface="Times New Roman" pitchFamily="18" charset="0"/>
                        </a:rPr>
                        <a:t>Pinatubo</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0.85</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N/A</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N/A</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N/A</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N/A</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0.94</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N/A</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79413">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FF6600"/>
                          </a:solidFill>
                          <a:effectLst/>
                          <a:latin typeface="Comic Sans MS" pitchFamily="66" charset="0"/>
                          <a:ea typeface="SimSun" pitchFamily="2" charset="-122"/>
                          <a:cs typeface="Times New Roman" pitchFamily="18" charset="0"/>
                        </a:rPr>
                        <a:t>Laki</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N/A</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N/A</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N/A</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N/A</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N/A</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N/A</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0.58</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452438">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FF6600"/>
                          </a:solidFill>
                          <a:effectLst/>
                          <a:latin typeface="Comic Sans MS" pitchFamily="66" charset="0"/>
                          <a:ea typeface="SimSun" pitchFamily="2" charset="-122"/>
                          <a:cs typeface="Times New Roman" pitchFamily="18" charset="0"/>
                        </a:rPr>
                        <a:t>Katmai</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N/A</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N/A</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N/A</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N/A</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N/A</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N/A</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0.55</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sp>
        <p:nvSpPr>
          <p:cNvPr id="49233" name="TextBox 3"/>
          <p:cNvSpPr txBox="1">
            <a:spLocks noChangeArrowheads="1"/>
          </p:cNvSpPr>
          <p:nvPr/>
        </p:nvSpPr>
        <p:spPr bwMode="auto">
          <a:xfrm>
            <a:off x="152400" y="762000"/>
            <a:ext cx="6858000" cy="584200"/>
          </a:xfrm>
          <a:prstGeom prst="rect">
            <a:avLst/>
          </a:prstGeom>
          <a:noFill/>
          <a:ln w="9525">
            <a:noFill/>
            <a:miter lim="800000"/>
            <a:headEnd/>
            <a:tailEnd/>
          </a:ln>
        </p:spPr>
        <p:txBody>
          <a:bodyPr>
            <a:spAutoFit/>
          </a:bodyPr>
          <a:lstStyle/>
          <a:p>
            <a:r>
              <a:rPr lang="en-US" sz="3200"/>
              <a:t>Conversion Factors</a:t>
            </a: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6712" name="Group 536"/>
          <p:cNvGraphicFramePr>
            <a:graphicFrameLocks noGrp="1"/>
          </p:cNvGraphicFramePr>
          <p:nvPr>
            <p:ph idx="1"/>
          </p:nvPr>
        </p:nvGraphicFramePr>
        <p:xfrm>
          <a:off x="609600" y="1371600"/>
          <a:ext cx="8305800" cy="5327651"/>
        </p:xfrm>
        <a:graphic>
          <a:graphicData uri="http://schemas.openxmlformats.org/drawingml/2006/table">
            <a:tbl>
              <a:tblPr/>
              <a:tblGrid>
                <a:gridCol w="1392238"/>
                <a:gridCol w="892175"/>
                <a:gridCol w="893762"/>
                <a:gridCol w="723900"/>
                <a:gridCol w="723900"/>
                <a:gridCol w="949325"/>
                <a:gridCol w="892175"/>
                <a:gridCol w="890588"/>
                <a:gridCol w="947737"/>
              </a:tblGrid>
              <a:tr h="1135063">
                <a:tc rowSpan="2">
                  <a:txBody>
                    <a:bodyPr/>
                    <a:lstStyle/>
                    <a:p>
                      <a:pPr marL="0" marR="0" lvl="0" indent="0" algn="ctr" defTabSz="914400" rtl="0" eaLnBrk="1" fontAlgn="base" latinLnBrk="0" hangingPunct="1">
                        <a:lnSpc>
                          <a:spcPct val="9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Eruption</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9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Ice Core Average Sulfate Deposition (kg/km</a:t>
                      </a:r>
                      <a:r>
                        <a:rPr kumimoji="0" lang="en-US" altLang="zh-CN" sz="1400" b="1" i="0" u="none" strike="noStrike" cap="none" normalizeH="0" baseline="30000" smtClean="0">
                          <a:ln>
                            <a:noFill/>
                          </a:ln>
                          <a:solidFill>
                            <a:srgbClr val="0000FF"/>
                          </a:solidFill>
                          <a:effectLst/>
                          <a:latin typeface="Comic Sans MS" pitchFamily="66" charset="0"/>
                          <a:ea typeface="SimSun" pitchFamily="2" charset="-122"/>
                          <a:cs typeface="Times New Roman" pitchFamily="18" charset="0"/>
                        </a:rPr>
                        <a:t>2</a:t>
                      </a: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gridSpan="2">
                  <a:txBody>
                    <a:bodyPr/>
                    <a:lstStyle/>
                    <a:p>
                      <a:pPr marL="0" marR="0" lvl="0" indent="0" algn="ctr" defTabSz="914400" rtl="0" eaLnBrk="1" fontAlgn="base" latinLnBrk="0" hangingPunct="1">
                        <a:lnSpc>
                          <a:spcPct val="9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Calibration Factor</a:t>
                      </a:r>
                      <a:b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b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(×10</a:t>
                      </a:r>
                      <a:r>
                        <a:rPr kumimoji="0" lang="en-US" altLang="zh-CN" sz="1400" b="1" i="0" u="none" strike="noStrike" cap="none" normalizeH="0" baseline="30000" smtClean="0">
                          <a:ln>
                            <a:noFill/>
                          </a:ln>
                          <a:solidFill>
                            <a:srgbClr val="0000FF"/>
                          </a:solidFill>
                          <a:effectLst/>
                          <a:latin typeface="Comic Sans MS" pitchFamily="66" charset="0"/>
                          <a:ea typeface="SimSun" pitchFamily="2" charset="-122"/>
                          <a:cs typeface="Times New Roman" pitchFamily="18" charset="0"/>
                        </a:rPr>
                        <a:t>9</a:t>
                      </a: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 km</a:t>
                      </a:r>
                      <a:r>
                        <a:rPr kumimoji="0" lang="en-US" altLang="zh-CN" sz="1400" b="1" i="0" u="none" strike="noStrike" cap="none" normalizeH="0" baseline="30000" smtClean="0">
                          <a:ln>
                            <a:noFill/>
                          </a:ln>
                          <a:solidFill>
                            <a:srgbClr val="0000FF"/>
                          </a:solidFill>
                          <a:effectLst/>
                          <a:latin typeface="Comic Sans MS" pitchFamily="66" charset="0"/>
                          <a:ea typeface="SimSun" pitchFamily="2" charset="-122"/>
                          <a:cs typeface="Times New Roman" pitchFamily="18" charset="0"/>
                        </a:rPr>
                        <a:t>2</a:t>
                      </a: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gridSpan="2">
                  <a:txBody>
                    <a:bodyPr/>
                    <a:lstStyle/>
                    <a:p>
                      <a:pPr marL="0" marR="0" lvl="0" indent="0" algn="ctr" defTabSz="914400" rtl="0" eaLnBrk="1" fontAlgn="base" latinLnBrk="0" hangingPunct="1">
                        <a:lnSpc>
                          <a:spcPct val="9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Hemispheric Aerosol Loading (Tg)</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rowSpan="2">
                  <a:txBody>
                    <a:bodyPr/>
                    <a:lstStyle/>
                    <a:p>
                      <a:pPr marL="0" marR="0" lvl="0" indent="0" algn="ctr" defTabSz="914400" rtl="0" eaLnBrk="1" fontAlgn="base" latinLnBrk="0" hangingPunct="1">
                        <a:lnSpc>
                          <a:spcPct val="9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Global Loading (Tg)</a:t>
                      </a:r>
                    </a:p>
                    <a:p>
                      <a:pPr marL="0" marR="0" lvl="0" indent="0" algn="ctr" defTabSz="914400" rtl="0" eaLnBrk="1" fontAlgn="base" latinLnBrk="0" hangingPunct="1">
                        <a:lnSpc>
                          <a:spcPct val="90000"/>
                        </a:lnSpc>
                        <a:spcBef>
                          <a:spcPct val="0"/>
                        </a:spcBef>
                        <a:spcAft>
                          <a:spcPct val="0"/>
                        </a:spcAft>
                        <a:buClr>
                          <a:schemeClr val="folHlink"/>
                        </a:buClr>
                        <a:buSzPct val="75000"/>
                        <a:buFont typeface="Wingdings" pitchFamily="2" charset="2"/>
                        <a:buNone/>
                        <a:tabLst/>
                      </a:pPr>
                      <a:endPar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ctr" defTabSz="914400" rtl="0" eaLnBrk="1" fontAlgn="base" latinLnBrk="0" hangingPunct="1">
                        <a:lnSpc>
                          <a:spcPct val="9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Other Estimates (Tg)</a:t>
                      </a:r>
                    </a:p>
                  </a:txBody>
                  <a:tcPr marL="45720" marR="45720"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63538">
                <a:tc vMerge="1">
                  <a:txBody>
                    <a:bodyPr/>
                    <a:lstStyle/>
                    <a:p>
                      <a:endParaRPr lang="en-US"/>
                    </a:p>
                  </a:txBody>
                  <a:tcPr/>
                </a:tc>
                <a:tc>
                  <a:txBody>
                    <a:bodyPr/>
                    <a:lstStyle/>
                    <a:p>
                      <a:pPr marL="0" marR="0" lvl="0" indent="0" algn="ctr" defTabSz="914400" rtl="0" eaLnBrk="1" fontAlgn="base" latinLnBrk="0" hangingPunct="1">
                        <a:lnSpc>
                          <a:spcPct val="9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NH</a:t>
                      </a:r>
                    </a:p>
                  </a:txBody>
                  <a:tcPr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SH</a:t>
                      </a:r>
                    </a:p>
                  </a:txBody>
                  <a:tcPr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NH</a:t>
                      </a:r>
                    </a:p>
                  </a:txBody>
                  <a:tcPr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SH</a:t>
                      </a:r>
                    </a:p>
                  </a:txBody>
                  <a:tcPr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NH</a:t>
                      </a:r>
                    </a:p>
                  </a:txBody>
                  <a:tcPr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SH</a:t>
                      </a:r>
                    </a:p>
                  </a:txBody>
                  <a:tcPr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en-US"/>
                    </a:p>
                  </a:txBody>
                  <a:tcPr/>
                </a:tc>
                <a:tc vMerge="1">
                  <a:txBody>
                    <a:bodyPr/>
                    <a:lstStyle/>
                    <a:p>
                      <a:endParaRPr lang="en-US"/>
                    </a:p>
                  </a:txBody>
                  <a:tcPr/>
                </a:tc>
              </a:tr>
              <a:tr h="476250">
                <a:tc>
                  <a:txBody>
                    <a:bodyPr/>
                    <a:lstStyle/>
                    <a:p>
                      <a:pPr marL="0" marR="0" lvl="0" indent="0" algn="ctr" defTabSz="914400" rtl="0" eaLnBrk="1" fontAlgn="base" latinLnBrk="0" hangingPunct="1">
                        <a:lnSpc>
                          <a:spcPct val="9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1259 Unknown</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146</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112</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1</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1</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146</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112</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258</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N/A</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61950">
                <a:tc>
                  <a:txBody>
                    <a:bodyPr/>
                    <a:lstStyle/>
                    <a:p>
                      <a:pPr marL="0" marR="0" lvl="0" indent="0" algn="ctr" defTabSz="914400" rtl="0" eaLnBrk="1" fontAlgn="base" latinLnBrk="0" hangingPunct="1">
                        <a:lnSpc>
                          <a:spcPct val="9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1452 Kuwae</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45</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93</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1</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1</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45</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93</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138</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N/A</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61950">
                <a:tc>
                  <a:txBody>
                    <a:bodyPr/>
                    <a:lstStyle/>
                    <a:p>
                      <a:pPr marL="0" marR="0" lvl="0" indent="0" algn="ctr" defTabSz="914400" rtl="0" eaLnBrk="1" fontAlgn="base" latinLnBrk="0" hangingPunct="1">
                        <a:lnSpc>
                          <a:spcPct val="90000"/>
                        </a:lnSpc>
                        <a:spcBef>
                          <a:spcPct val="5000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FF3300"/>
                          </a:solidFill>
                          <a:effectLst/>
                          <a:latin typeface="Comic Sans MS" pitchFamily="66" charset="0"/>
                          <a:ea typeface="SimSun" pitchFamily="2" charset="-122"/>
                        </a:rPr>
                        <a:t>1783 Laki </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5000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FF3300"/>
                          </a:solidFill>
                          <a:effectLst/>
                          <a:latin typeface="Comic Sans MS" pitchFamily="66" charset="0"/>
                          <a:ea typeface="SimSun" pitchFamily="2" charset="-122"/>
                        </a:rPr>
                        <a:t>154</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FF3300"/>
                          </a:solidFill>
                          <a:effectLst/>
                          <a:latin typeface="Comic Sans MS" pitchFamily="66" charset="0"/>
                          <a:ea typeface="SimSun" pitchFamily="2" charset="-122"/>
                        </a:rPr>
                        <a:t>0</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5000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FF3300"/>
                          </a:solidFill>
                          <a:effectLst/>
                          <a:latin typeface="Comic Sans MS" pitchFamily="66" charset="0"/>
                          <a:ea typeface="SimSun" pitchFamily="2" charset="-122"/>
                        </a:rPr>
                        <a:t>0.57</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FF3300"/>
                          </a:solidFill>
                          <a:effectLst/>
                          <a:latin typeface="Comic Sans MS" pitchFamily="66" charset="0"/>
                          <a:ea typeface="SimSun" pitchFamily="2" charset="-122"/>
                        </a:rPr>
                        <a:t>N/A</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5000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FF3300"/>
                          </a:solidFill>
                          <a:effectLst/>
                          <a:latin typeface="Comic Sans MS" pitchFamily="66" charset="0"/>
                          <a:ea typeface="SimSun" pitchFamily="2" charset="-122"/>
                        </a:rPr>
                        <a:t>88</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FF3300"/>
                          </a:solidFill>
                          <a:effectLst/>
                          <a:latin typeface="Comic Sans MS" pitchFamily="66" charset="0"/>
                          <a:ea typeface="SimSun" pitchFamily="2" charset="-122"/>
                        </a:rPr>
                        <a:t>0</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FF3300"/>
                          </a:solidFill>
                          <a:effectLst/>
                          <a:latin typeface="Comic Sans MS" pitchFamily="66" charset="0"/>
                          <a:ea typeface="SimSun" pitchFamily="2" charset="-122"/>
                        </a:rPr>
                        <a:t>88</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FF3300"/>
                          </a:solidFill>
                          <a:effectLst/>
                          <a:latin typeface="Comic Sans MS" pitchFamily="66" charset="0"/>
                          <a:ea typeface="SimSun" pitchFamily="2" charset="-122"/>
                        </a:rPr>
                        <a:t>200</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476250">
                <a:tc>
                  <a:txBody>
                    <a:bodyPr/>
                    <a:lstStyle/>
                    <a:p>
                      <a:pPr marL="0" marR="0" lvl="0" indent="0" algn="ctr" defTabSz="914400" rtl="0" eaLnBrk="1" fontAlgn="base" latinLnBrk="0" hangingPunct="1">
                        <a:lnSpc>
                          <a:spcPct val="90000"/>
                        </a:lnSpc>
                        <a:spcBef>
                          <a:spcPct val="5000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rPr>
                        <a:t>1809 Unknown </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5000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rPr>
                        <a:t>29</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5000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rPr>
                        <a:t>27</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5000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rPr>
                        <a:t>1</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5000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rPr>
                        <a:t>1</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5000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rPr>
                        <a:t>29</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5000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rPr>
                        <a:t>27</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5000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rPr>
                        <a:t>56 </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5000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cs typeface="Times New Roman" pitchFamily="18" charset="0"/>
                        </a:rPr>
                        <a:t>N/A </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476250">
                <a:tc>
                  <a:txBody>
                    <a:bodyPr/>
                    <a:lstStyle/>
                    <a:p>
                      <a:pPr marL="0" marR="0" lvl="0" indent="0" algn="ctr" defTabSz="914400" rtl="0" eaLnBrk="1" fontAlgn="base" latinLnBrk="0" hangingPunct="1">
                        <a:lnSpc>
                          <a:spcPct val="90000"/>
                        </a:lnSpc>
                        <a:spcBef>
                          <a:spcPct val="5000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rPr>
                        <a:t>1815 Tambora </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5000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rPr>
                        <a:t>58</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5000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rPr>
                        <a:t>57</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5000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rPr>
                        <a:t>1</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5000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rPr>
                        <a:t>1</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5000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rPr>
                        <a:t>58</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5000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rPr>
                        <a:t>57</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rPr>
                        <a:t>115</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rPr>
                        <a:t>93-118</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476250">
                <a:tc>
                  <a:txBody>
                    <a:bodyPr/>
                    <a:lstStyle/>
                    <a:p>
                      <a:pPr marL="0" marR="0" lvl="0" indent="0" algn="ctr" defTabSz="914400" rtl="0" eaLnBrk="1" fontAlgn="base" latinLnBrk="0" hangingPunct="1">
                        <a:lnSpc>
                          <a:spcPct val="90000"/>
                        </a:lnSpc>
                        <a:spcBef>
                          <a:spcPct val="5000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rPr>
                        <a:t>1883 Krakatau </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5000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rPr>
                        <a:t>13</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5000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rPr>
                        <a:t>12</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rPr>
                        <a:t>1</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5000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rPr>
                        <a:t>1</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5000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rPr>
                        <a:t>13 </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5000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rPr>
                        <a:t>12</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rPr>
                        <a:t>25</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rPr>
                        <a:t>30-50</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61950">
                <a:tc>
                  <a:txBody>
                    <a:bodyPr/>
                    <a:lstStyle/>
                    <a:p>
                      <a:pPr marL="0" marR="0" lvl="0" indent="0" algn="ctr" defTabSz="914400" rtl="0" eaLnBrk="1" fontAlgn="base" latinLnBrk="0" hangingPunct="1">
                        <a:lnSpc>
                          <a:spcPct val="90000"/>
                        </a:lnSpc>
                        <a:spcBef>
                          <a:spcPct val="5000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FF3300"/>
                          </a:solidFill>
                          <a:effectLst/>
                          <a:latin typeface="Comic Sans MS" pitchFamily="66" charset="0"/>
                          <a:ea typeface="SimSun" pitchFamily="2" charset="-122"/>
                        </a:rPr>
                        <a:t>1912 Katmai </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5000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FF3300"/>
                          </a:solidFill>
                          <a:effectLst/>
                          <a:latin typeface="Comic Sans MS" pitchFamily="66" charset="0"/>
                          <a:ea typeface="SimSun" pitchFamily="2" charset="-122"/>
                        </a:rPr>
                        <a:t>22</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FF3300"/>
                          </a:solidFill>
                          <a:effectLst/>
                          <a:latin typeface="Comic Sans MS" pitchFamily="66" charset="0"/>
                          <a:ea typeface="SimSun" pitchFamily="2" charset="-122"/>
                        </a:rPr>
                        <a:t>0</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FF3300"/>
                          </a:solidFill>
                          <a:effectLst/>
                          <a:latin typeface="Comic Sans MS" pitchFamily="66" charset="0"/>
                          <a:ea typeface="SimSun" pitchFamily="2" charset="-122"/>
                        </a:rPr>
                        <a:t>0.57</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FF3300"/>
                          </a:solidFill>
                          <a:effectLst/>
                          <a:latin typeface="Comic Sans MS" pitchFamily="66" charset="0"/>
                          <a:ea typeface="SimSun" pitchFamily="2" charset="-122"/>
                        </a:rPr>
                        <a:t>N/A</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5000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FF3300"/>
                          </a:solidFill>
                          <a:effectLst/>
                          <a:latin typeface="Comic Sans MS" pitchFamily="66" charset="0"/>
                          <a:ea typeface="SimSun" pitchFamily="2" charset="-122"/>
                        </a:rPr>
                        <a:t>12.4 </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FF3300"/>
                          </a:solidFill>
                          <a:effectLst/>
                          <a:latin typeface="Comic Sans MS" pitchFamily="66" charset="0"/>
                          <a:ea typeface="SimSun" pitchFamily="2" charset="-122"/>
                        </a:rPr>
                        <a:t>0</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FF3300"/>
                          </a:solidFill>
                          <a:effectLst/>
                          <a:latin typeface="Comic Sans MS" pitchFamily="66" charset="0"/>
                          <a:ea typeface="SimSun" pitchFamily="2" charset="-122"/>
                        </a:rPr>
                        <a:t>12.4</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FF3300"/>
                          </a:solidFill>
                          <a:effectLst/>
                          <a:latin typeface="Comic Sans MS" pitchFamily="66" charset="0"/>
                          <a:ea typeface="SimSun" pitchFamily="2" charset="-122"/>
                        </a:rPr>
                        <a:t>11</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61950">
                <a:tc>
                  <a:txBody>
                    <a:bodyPr/>
                    <a:lstStyle/>
                    <a:p>
                      <a:pPr marL="0" marR="0" lvl="0" indent="0" algn="ctr" defTabSz="914400" rtl="0" eaLnBrk="1" fontAlgn="base" latinLnBrk="0" hangingPunct="1">
                        <a:lnSpc>
                          <a:spcPct val="90000"/>
                        </a:lnSpc>
                        <a:spcBef>
                          <a:spcPct val="5000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rPr>
                        <a:t>1963 Agung </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5000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rPr>
                        <a:t>7</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5000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rPr>
                        <a:t>10</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5000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rPr>
                        <a:t>1 </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5000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rPr>
                        <a:t>1</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5000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rPr>
                        <a:t>7</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5000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rPr>
                        <a:t>10 </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rPr>
                        <a:t>17</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rPr>
                        <a:t>15-25</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476250">
                <a:tc>
                  <a:txBody>
                    <a:bodyPr/>
                    <a:lstStyle/>
                    <a:p>
                      <a:pPr marL="0" marR="0" lvl="0" indent="0" algn="ctr" defTabSz="914400" rtl="0" eaLnBrk="1" fontAlgn="base" latinLnBrk="0" hangingPunct="1">
                        <a:lnSpc>
                          <a:spcPct val="90000"/>
                        </a:lnSpc>
                        <a:spcBef>
                          <a:spcPct val="5000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rPr>
                        <a:t>1991 Pinatubo </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5000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rPr>
                        <a:t>N/A</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5000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rPr>
                        <a:t>15</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5000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rPr>
                        <a:t> 1</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5000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rPr>
                        <a:t>1</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5000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rPr>
                        <a:t>N/A</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5000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rPr>
                        <a:t>15</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rPr>
                        <a:t>30</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0"/>
                        </a:spcAft>
                        <a:buClr>
                          <a:schemeClr val="folHlink"/>
                        </a:buClr>
                        <a:buSzPct val="75000"/>
                        <a:buFont typeface="Wingdings" pitchFamily="2" charset="2"/>
                        <a:buNone/>
                        <a:tabLst/>
                      </a:pPr>
                      <a:r>
                        <a:rPr kumimoji="0" lang="en-US" altLang="zh-CN" sz="1400" b="1" i="0" u="none" strike="noStrike" cap="none" normalizeH="0" baseline="0" smtClean="0">
                          <a:ln>
                            <a:noFill/>
                          </a:ln>
                          <a:solidFill>
                            <a:srgbClr val="0000FF"/>
                          </a:solidFill>
                          <a:effectLst/>
                          <a:latin typeface="Comic Sans MS" pitchFamily="66" charset="0"/>
                          <a:ea typeface="SimSun" pitchFamily="2" charset="-122"/>
                        </a:rPr>
                        <a:t>20-40</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sp>
        <p:nvSpPr>
          <p:cNvPr id="50294" name="TextBox 3"/>
          <p:cNvSpPr txBox="1">
            <a:spLocks noChangeArrowheads="1"/>
          </p:cNvSpPr>
          <p:nvPr/>
        </p:nvSpPr>
        <p:spPr bwMode="auto">
          <a:xfrm>
            <a:off x="304800" y="685800"/>
            <a:ext cx="6705600" cy="461963"/>
          </a:xfrm>
          <a:prstGeom prst="rect">
            <a:avLst/>
          </a:prstGeom>
          <a:noFill/>
          <a:ln w="9525">
            <a:noFill/>
            <a:miter lim="800000"/>
            <a:headEnd/>
            <a:tailEnd/>
          </a:ln>
        </p:spPr>
        <p:txBody>
          <a:bodyPr>
            <a:spAutoFit/>
          </a:bodyPr>
          <a:lstStyle/>
          <a:p>
            <a:r>
              <a:rPr lang="en-US" sz="2400"/>
              <a:t>Estimates of Stratospheric Aerosol Loading</a:t>
            </a: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3" cstate="print"/>
          <a:srcRect/>
          <a:stretch>
            <a:fillRect/>
          </a:stretch>
        </p:blipFill>
        <p:spPr bwMode="auto">
          <a:xfrm>
            <a:off x="304800" y="2286000"/>
            <a:ext cx="8610600" cy="2932113"/>
          </a:xfrm>
          <a:prstGeom prst="rect">
            <a:avLst/>
          </a:prstGeom>
          <a:noFill/>
          <a:ln w="9525">
            <a:noFill/>
            <a:miter lim="800000"/>
            <a:headEnd/>
            <a:tailEnd/>
          </a:ln>
        </p:spPr>
      </p:pic>
      <p:sp>
        <p:nvSpPr>
          <p:cNvPr id="3" name="TextBox 2"/>
          <p:cNvSpPr txBox="1">
            <a:spLocks noChangeArrowheads="1"/>
          </p:cNvSpPr>
          <p:nvPr/>
        </p:nvSpPr>
        <p:spPr bwMode="auto">
          <a:xfrm>
            <a:off x="1905000" y="6211669"/>
            <a:ext cx="5791200" cy="646331"/>
          </a:xfrm>
          <a:prstGeom prst="rect">
            <a:avLst/>
          </a:prstGeom>
          <a:solidFill>
            <a:srgbClr val="99CCFF"/>
          </a:solidFill>
          <a:ln w="9525">
            <a:noFill/>
            <a:miter lim="800000"/>
            <a:headEnd/>
            <a:tailEnd/>
          </a:ln>
        </p:spPr>
        <p:txBody>
          <a:bodyPr wrap="square">
            <a:spAutoFit/>
          </a:bodyPr>
          <a:lstStyle/>
          <a:p>
            <a:pPr marL="115888" indent="-115888" algn="l"/>
            <a:r>
              <a:rPr lang="en-US" sz="1200" dirty="0"/>
              <a:t>Gao, Chaochao, Alan Robock, and Caspar Ammann, 2008:  Volcanic forcing of climate over the past 1500 years: An improved ice-core-based index for climate models.  </a:t>
            </a:r>
            <a:r>
              <a:rPr lang="en-US" sz="1200" i="1" dirty="0"/>
              <a:t>J. Geophys. Res.</a:t>
            </a:r>
            <a:r>
              <a:rPr lang="en-US" sz="1200" dirty="0"/>
              <a:t>, </a:t>
            </a:r>
            <a:r>
              <a:rPr lang="en-US" sz="1200" b="1" dirty="0"/>
              <a:t>113</a:t>
            </a:r>
            <a:r>
              <a:rPr lang="en-US" sz="1200" dirty="0"/>
              <a:t>, D23111, doi:10.1029/2008JD010239.</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3" cstate="print"/>
          <a:srcRect/>
          <a:stretch>
            <a:fillRect/>
          </a:stretch>
        </p:blipFill>
        <p:spPr bwMode="auto">
          <a:xfrm>
            <a:off x="228600" y="0"/>
            <a:ext cx="8534400" cy="5389563"/>
          </a:xfrm>
          <a:prstGeom prst="rect">
            <a:avLst/>
          </a:prstGeom>
          <a:noFill/>
          <a:ln w="9525">
            <a:noFill/>
            <a:miter lim="800000"/>
            <a:headEnd/>
            <a:tailEnd/>
          </a:ln>
        </p:spPr>
      </p:pic>
      <p:sp>
        <p:nvSpPr>
          <p:cNvPr id="52227" name="TextBox 2"/>
          <p:cNvSpPr txBox="1">
            <a:spLocks noChangeArrowheads="1"/>
          </p:cNvSpPr>
          <p:nvPr/>
        </p:nvSpPr>
        <p:spPr bwMode="auto">
          <a:xfrm>
            <a:off x="152400" y="5486400"/>
            <a:ext cx="8686800" cy="708025"/>
          </a:xfrm>
          <a:prstGeom prst="rect">
            <a:avLst/>
          </a:prstGeom>
          <a:noFill/>
          <a:ln w="9525">
            <a:noFill/>
            <a:miter lim="800000"/>
            <a:headEnd/>
            <a:tailEnd/>
          </a:ln>
        </p:spPr>
        <p:txBody>
          <a:bodyPr>
            <a:spAutoFit/>
          </a:bodyPr>
          <a:lstStyle/>
          <a:p>
            <a:r>
              <a:rPr lang="en-US" dirty="0">
                <a:solidFill>
                  <a:srgbClr val="C00000"/>
                </a:solidFill>
              </a:rPr>
              <a:t>MAGICC simulation</a:t>
            </a:r>
            <a:r>
              <a:rPr lang="en-US" dirty="0"/>
              <a:t> forced with IVI2, solar, and A1B with </a:t>
            </a:r>
            <a:r>
              <a:rPr lang="en-US" dirty="0">
                <a:latin typeface="Symbol" pitchFamily="18" charset="2"/>
              </a:rPr>
              <a:t>D</a:t>
            </a:r>
            <a:r>
              <a:rPr lang="en-US" dirty="0"/>
              <a:t>T</a:t>
            </a:r>
            <a:r>
              <a:rPr lang="en-US" baseline="-25000" dirty="0"/>
              <a:t>2xCO2</a:t>
            </a:r>
            <a:r>
              <a:rPr lang="en-US" dirty="0"/>
              <a:t> = 3K compared to climate reconstruction (Figure 6.10 of </a:t>
            </a:r>
            <a:r>
              <a:rPr lang="en-US" i="1" dirty="0"/>
              <a:t>IPCC</a:t>
            </a:r>
            <a:r>
              <a:rPr lang="en-US" dirty="0"/>
              <a:t> [2007])</a:t>
            </a:r>
          </a:p>
        </p:txBody>
      </p:sp>
      <p:sp>
        <p:nvSpPr>
          <p:cNvPr id="4" name="TextBox 3"/>
          <p:cNvSpPr txBox="1">
            <a:spLocks noChangeArrowheads="1"/>
          </p:cNvSpPr>
          <p:nvPr/>
        </p:nvSpPr>
        <p:spPr bwMode="auto">
          <a:xfrm>
            <a:off x="1905000" y="6211669"/>
            <a:ext cx="5791200" cy="646331"/>
          </a:xfrm>
          <a:prstGeom prst="rect">
            <a:avLst/>
          </a:prstGeom>
          <a:solidFill>
            <a:srgbClr val="99CCFF"/>
          </a:solidFill>
          <a:ln w="9525">
            <a:noFill/>
            <a:miter lim="800000"/>
            <a:headEnd/>
            <a:tailEnd/>
          </a:ln>
        </p:spPr>
        <p:txBody>
          <a:bodyPr wrap="square">
            <a:spAutoFit/>
          </a:bodyPr>
          <a:lstStyle/>
          <a:p>
            <a:pPr marL="115888" indent="-115888" algn="l"/>
            <a:r>
              <a:rPr lang="en-US" sz="1200" dirty="0"/>
              <a:t>Gao, Chaochao, Alan Robock, and Caspar Ammann, 2008:  Volcanic forcing of climate over the past 1500 years: An improved ice-core-based index for climate models.  </a:t>
            </a:r>
            <a:r>
              <a:rPr lang="en-US" sz="1200" i="1" dirty="0"/>
              <a:t>J. Geophys. Res.</a:t>
            </a:r>
            <a:r>
              <a:rPr lang="en-US" sz="1200" dirty="0"/>
              <a:t>, </a:t>
            </a:r>
            <a:r>
              <a:rPr lang="en-US" sz="1200" b="1" dirty="0"/>
              <a:t>113</a:t>
            </a:r>
            <a:r>
              <a:rPr lang="en-US" sz="1200" dirty="0"/>
              <a:t>, D23111, doi:10.1029/2008JD010239.</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3"/>
          <p:cNvSpPr>
            <a:spLocks noGrp="1" noChangeArrowheads="1"/>
          </p:cNvSpPr>
          <p:nvPr>
            <p:ph idx="1"/>
          </p:nvPr>
        </p:nvSpPr>
        <p:spPr bwMode="auto">
          <a:xfrm>
            <a:off x="762000" y="1981200"/>
            <a:ext cx="8077200" cy="4530725"/>
          </a:xfrm>
          <a:noFill/>
          <a:ln>
            <a:miter lim="800000"/>
            <a:headEnd/>
            <a:tailEnd/>
          </a:ln>
        </p:spPr>
        <p:txBody>
          <a:bodyPr vert="horz" wrap="square" lIns="91440" tIns="45720" rIns="91440" bIns="45720" numCol="1" anchor="t" anchorCtr="0" compatLnSpc="1">
            <a:prstTxWarp prst="textNoShape">
              <a:avLst/>
            </a:prstTxWarp>
          </a:bodyPr>
          <a:lstStyle/>
          <a:p>
            <a:pPr marL="381000" indent="-381000" eaLnBrk="1" hangingPunct="1">
              <a:buFont typeface="Wingdings" pitchFamily="2" charset="2"/>
              <a:buNone/>
            </a:pPr>
            <a:r>
              <a:rPr lang="en-US" altLang="zh-CN" smtClean="0">
                <a:ea typeface="SimSun" pitchFamily="2" charset="-122"/>
              </a:rPr>
              <a:t>1. Select the ice core records and calculate the annual means</a:t>
            </a:r>
          </a:p>
          <a:p>
            <a:pPr marL="381000" indent="-381000" eaLnBrk="1" hangingPunct="1">
              <a:buFont typeface="Wingdings" pitchFamily="2" charset="2"/>
              <a:buNone/>
            </a:pPr>
            <a:r>
              <a:rPr lang="en-US" altLang="zh-CN" smtClean="0">
                <a:ea typeface="SimSun" pitchFamily="2" charset="-122"/>
              </a:rPr>
              <a:t>2. Extract the potential volcanic peaks</a:t>
            </a:r>
          </a:p>
          <a:p>
            <a:pPr marL="381000" indent="-381000" eaLnBrk="1" hangingPunct="1">
              <a:buFont typeface="Wingdings" pitchFamily="2" charset="2"/>
              <a:buNone/>
            </a:pPr>
            <a:r>
              <a:rPr lang="en-US" altLang="zh-CN" smtClean="0">
                <a:ea typeface="SimSun" pitchFamily="2" charset="-122"/>
              </a:rPr>
              <a:t>3. Select the peaks and adjust the timing of each eruption</a:t>
            </a:r>
          </a:p>
          <a:p>
            <a:pPr marL="381000" indent="-381000" eaLnBrk="1" hangingPunct="1">
              <a:buFont typeface="Wingdings" pitchFamily="2" charset="2"/>
              <a:buNone/>
            </a:pPr>
            <a:r>
              <a:rPr lang="en-US" altLang="zh-CN" smtClean="0">
                <a:ea typeface="SimSun" pitchFamily="2" charset="-122"/>
              </a:rPr>
              <a:t>4. Adjust for the spatial distribution and calculate the mean deposition</a:t>
            </a:r>
          </a:p>
          <a:p>
            <a:pPr marL="381000" indent="-381000" eaLnBrk="1" hangingPunct="1">
              <a:buFont typeface="Wingdings" pitchFamily="2" charset="2"/>
              <a:buNone/>
            </a:pPr>
            <a:r>
              <a:rPr lang="en-US" altLang="zh-CN" smtClean="0">
                <a:ea typeface="SimSun" pitchFamily="2" charset="-122"/>
              </a:rPr>
              <a:t>5. Calculate the hemispheric stratospheric aerosol loading</a:t>
            </a:r>
          </a:p>
          <a:p>
            <a:pPr marL="381000" indent="-381000" eaLnBrk="1" hangingPunct="1">
              <a:buFont typeface="Wingdings" pitchFamily="2" charset="2"/>
              <a:buNone/>
            </a:pPr>
            <a:r>
              <a:rPr lang="en-US" altLang="zh-CN" smtClean="0">
                <a:solidFill>
                  <a:schemeClr val="accent2"/>
                </a:solidFill>
                <a:ea typeface="SimSun" pitchFamily="2" charset="-122"/>
              </a:rPr>
              <a:t>6. Construct the monthly and spatially dependent index</a:t>
            </a:r>
          </a:p>
          <a:p>
            <a:pPr marL="800100" lvl="1" indent="-342900" eaLnBrk="1" hangingPunct="1">
              <a:buFont typeface="Wingdings" pitchFamily="2" charset="2"/>
              <a:buBlip>
                <a:blip r:embed="rId3"/>
              </a:buBlip>
            </a:pPr>
            <a:r>
              <a:rPr lang="en-US" altLang="zh-CN" smtClean="0">
                <a:ea typeface="SimSun" pitchFamily="2" charset="-122"/>
              </a:rPr>
              <a:t>Monthly and latitudinally: Stratospheric transport and decay parameterization,</a:t>
            </a:r>
            <a:r>
              <a:rPr lang="en-US" altLang="zh-CN" b="1" smtClean="0">
                <a:ea typeface="SimSun" pitchFamily="2" charset="-122"/>
              </a:rPr>
              <a:t> </a:t>
            </a:r>
            <a:r>
              <a:rPr lang="en-US" altLang="zh-CN" i="1" smtClean="0">
                <a:ea typeface="SimSun" pitchFamily="2" charset="-122"/>
              </a:rPr>
              <a:t>Grieser and Schönwiese</a:t>
            </a:r>
            <a:r>
              <a:rPr lang="en-US" altLang="zh-CN" smtClean="0">
                <a:ea typeface="SimSun" pitchFamily="2" charset="-122"/>
              </a:rPr>
              <a:t> [1999] </a:t>
            </a:r>
          </a:p>
          <a:p>
            <a:pPr marL="800100" lvl="1" indent="-342900" eaLnBrk="1" hangingPunct="1">
              <a:buFont typeface="Wingdings" pitchFamily="2" charset="2"/>
              <a:buBlip>
                <a:blip r:embed="rId3"/>
              </a:buBlip>
            </a:pPr>
            <a:r>
              <a:rPr lang="en-US" altLang="zh-CN" smtClean="0">
                <a:ea typeface="SimSun" pitchFamily="2" charset="-122"/>
              </a:rPr>
              <a:t>Vertically: 11 lidar observation, </a:t>
            </a:r>
            <a:r>
              <a:rPr lang="en-US" altLang="zh-CN" i="1" smtClean="0">
                <a:ea typeface="SimSun" pitchFamily="2" charset="-122"/>
              </a:rPr>
              <a:t>Antuña et al.</a:t>
            </a:r>
            <a:r>
              <a:rPr lang="en-US" altLang="zh-CN" smtClean="0">
                <a:ea typeface="SimSun" pitchFamily="2" charset="-122"/>
              </a:rPr>
              <a:t> [2002]</a:t>
            </a:r>
            <a:endParaRPr lang="en-US" altLang="zh-CN" b="1" smtClean="0">
              <a:ea typeface="SimSun" pitchFamily="2" charset="-122"/>
            </a:endParaRPr>
          </a:p>
          <a:p>
            <a:pPr marL="381000" indent="-381000" eaLnBrk="1" hangingPunct="1">
              <a:buFont typeface="Wingdings" pitchFamily="2" charset="2"/>
              <a:buNone/>
            </a:pPr>
            <a:endParaRPr lang="en-US" altLang="zh-CN" smtClean="0">
              <a:ea typeface="SimSun" pitchFamily="2" charset="-122"/>
            </a:endParaRPr>
          </a:p>
          <a:p>
            <a:pPr marL="800100" lvl="1" indent="-342900" eaLnBrk="1" hangingPunct="1">
              <a:buFont typeface="Wingdings" pitchFamily="2" charset="2"/>
              <a:buNone/>
            </a:pPr>
            <a:endParaRPr lang="en-US" smtClean="0">
              <a:solidFill>
                <a:srgbClr val="FF6600"/>
              </a:solidFill>
            </a:endParaRPr>
          </a:p>
        </p:txBody>
      </p:sp>
      <p:sp>
        <p:nvSpPr>
          <p:cNvPr id="53251"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53252" name="TextBox 5"/>
          <p:cNvSpPr txBox="1">
            <a:spLocks noChangeArrowheads="1"/>
          </p:cNvSpPr>
          <p:nvPr/>
        </p:nvSpPr>
        <p:spPr bwMode="auto">
          <a:xfrm>
            <a:off x="152400" y="838200"/>
            <a:ext cx="6400800" cy="954088"/>
          </a:xfrm>
          <a:prstGeom prst="rect">
            <a:avLst/>
          </a:prstGeom>
          <a:noFill/>
          <a:ln w="9525">
            <a:noFill/>
            <a:miter lim="800000"/>
            <a:headEnd/>
            <a:tailEnd/>
          </a:ln>
        </p:spPr>
        <p:txBody>
          <a:bodyPr>
            <a:spAutoFit/>
          </a:bodyPr>
          <a:lstStyle/>
          <a:p>
            <a:r>
              <a:rPr lang="en-US" sz="2800"/>
              <a:t>Construction of the Volcanic Index (cont.)</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76200" y="2057400"/>
            <a:ext cx="8991600" cy="4870565"/>
          </a:xfrm>
          <a:prstGeom prst="rect">
            <a:avLst/>
          </a:prstGeom>
          <a:solidFill>
            <a:srgbClr val="99CCFF"/>
          </a:solidFill>
          <a:ln w="9525">
            <a:noFill/>
            <a:miter lim="800000"/>
            <a:headEnd/>
            <a:tailEnd/>
          </a:ln>
        </p:spPr>
        <p:txBody>
          <a:bodyPr>
            <a:spAutoFit/>
          </a:bodyPr>
          <a:lstStyle/>
          <a:p>
            <a:pPr marL="461963" indent="-461963" algn="l"/>
            <a:r>
              <a:rPr lang="en-US" sz="1400" i="1" dirty="0">
                <a:solidFill>
                  <a:schemeClr val="accent2"/>
                </a:solidFill>
              </a:rPr>
              <a:t>Review article:</a:t>
            </a:r>
          </a:p>
          <a:p>
            <a:pPr marL="461963" indent="-461963" algn="l">
              <a:spcBef>
                <a:spcPts val="300"/>
              </a:spcBef>
            </a:pPr>
            <a:r>
              <a:rPr lang="en-US" sz="1100" dirty="0"/>
              <a:t>Robock, Alan, 2000:  Volcanic eruptions and climate. </a:t>
            </a:r>
            <a:r>
              <a:rPr lang="en-US" sz="1100" i="1" dirty="0"/>
              <a:t>Rev. Geophys.</a:t>
            </a:r>
            <a:r>
              <a:rPr lang="en-US" sz="1100" dirty="0"/>
              <a:t>, </a:t>
            </a:r>
            <a:r>
              <a:rPr lang="en-US" sz="1100" b="1" dirty="0"/>
              <a:t>38</a:t>
            </a:r>
            <a:r>
              <a:rPr lang="en-US" sz="1100" dirty="0"/>
              <a:t>, 191-219. </a:t>
            </a:r>
          </a:p>
          <a:p>
            <a:pPr marL="461963" indent="-461963" algn="l">
              <a:spcBef>
                <a:spcPts val="600"/>
              </a:spcBef>
            </a:pPr>
            <a:r>
              <a:rPr lang="en-US" sz="1400" i="1" dirty="0">
                <a:solidFill>
                  <a:schemeClr val="accent2"/>
                </a:solidFill>
              </a:rPr>
              <a:t>Latest papers:</a:t>
            </a:r>
          </a:p>
          <a:p>
            <a:pPr marL="228600" indent="-228600" algn="l">
              <a:spcBef>
                <a:spcPts val="0"/>
              </a:spcBef>
            </a:pPr>
            <a:r>
              <a:rPr lang="en-US" sz="1100" dirty="0"/>
              <a:t>Bourassa, Adam E., Alan Robock, William J. Randel, Terry Deshler, Landon A. </a:t>
            </a:r>
            <a:r>
              <a:rPr lang="en-US" sz="1100" dirty="0" err="1"/>
              <a:t>Rieger</a:t>
            </a:r>
            <a:r>
              <a:rPr lang="en-US" sz="1100" dirty="0"/>
              <a:t>, Nicholas D. Lloyd, E. J. (Ted) Llewellyn, and Douglas A. </a:t>
            </a:r>
            <a:r>
              <a:rPr lang="en-US" sz="1100" dirty="0" err="1"/>
              <a:t>Degenstein</a:t>
            </a:r>
            <a:r>
              <a:rPr lang="en-US" sz="1100" dirty="0"/>
              <a:t>, 2012: Large volcanic aerosol load in the stratosphere linked to Asian monsoon transport.  </a:t>
            </a:r>
            <a:r>
              <a:rPr lang="en-US" sz="1100" i="1" dirty="0"/>
              <a:t>Science</a:t>
            </a:r>
            <a:r>
              <a:rPr lang="en-US" sz="1100" dirty="0"/>
              <a:t>, </a:t>
            </a:r>
            <a:r>
              <a:rPr lang="en-US" sz="1100" b="1" dirty="0"/>
              <a:t>337</a:t>
            </a:r>
            <a:r>
              <a:rPr lang="en-US" sz="1100" dirty="0"/>
              <a:t>, 78-81, doi:10.1126/science.1219371. </a:t>
            </a:r>
          </a:p>
          <a:p>
            <a:pPr marL="228600" indent="-228600" algn="l">
              <a:spcBef>
                <a:spcPts val="0"/>
              </a:spcBef>
            </a:pPr>
            <a:r>
              <a:rPr lang="en-US" sz="1100" dirty="0"/>
              <a:t>Driscoll, Simon, </a:t>
            </a:r>
            <a:r>
              <a:rPr lang="en-US" sz="1100" dirty="0" err="1"/>
              <a:t>Alessio</a:t>
            </a:r>
            <a:r>
              <a:rPr lang="en-US" sz="1100" dirty="0"/>
              <a:t> </a:t>
            </a:r>
            <a:r>
              <a:rPr lang="en-US" sz="1100" dirty="0" err="1"/>
              <a:t>Bozzo</a:t>
            </a:r>
            <a:r>
              <a:rPr lang="en-US" sz="1100" dirty="0"/>
              <a:t>, Lesley J. Gray, Alan Robock, and Georgiy Stenchikov, 2012:  Coupled Model Intercomparison Project 5 (CMIP5) simulations of climate following volcanic eruptions.  </a:t>
            </a:r>
            <a:r>
              <a:rPr lang="en-US" sz="1100" i="1" dirty="0"/>
              <a:t>J. Geophys. Res.</a:t>
            </a:r>
            <a:r>
              <a:rPr lang="en-US" sz="1100" dirty="0"/>
              <a:t>, </a:t>
            </a:r>
            <a:r>
              <a:rPr lang="en-US" sz="1100" b="1" dirty="0"/>
              <a:t>117</a:t>
            </a:r>
            <a:r>
              <a:rPr lang="en-US" sz="1100" dirty="0"/>
              <a:t>, D17105, doi:10.1029/ 2012JD017607. </a:t>
            </a:r>
          </a:p>
          <a:p>
            <a:pPr marL="228600" indent="-228600" algn="l">
              <a:spcBef>
                <a:spcPts val="0"/>
              </a:spcBef>
            </a:pPr>
            <a:r>
              <a:rPr lang="en-US" sz="1100" dirty="0"/>
              <a:t>Schmidt, Anja, Thorvaldur Thordarson, Luke Oman, Alan Robock, and Stephen Self, 2012:  The 1783-1784 CE Laki eruption produced stratospheric injection and long-lived climate impacts.  </a:t>
            </a:r>
            <a:r>
              <a:rPr lang="en-US" sz="1100" i="1" dirty="0"/>
              <a:t>J. Geophys. Res</a:t>
            </a:r>
            <a:r>
              <a:rPr lang="en-US" sz="1100" i="1" dirty="0" smtClean="0"/>
              <a:t>.</a:t>
            </a:r>
            <a:r>
              <a:rPr lang="en-US" sz="1100" dirty="0"/>
              <a:t> , </a:t>
            </a:r>
            <a:r>
              <a:rPr lang="en-US" sz="1100" b="1" dirty="0"/>
              <a:t>117</a:t>
            </a:r>
            <a:r>
              <a:rPr lang="en-US" sz="1100" dirty="0"/>
              <a:t>, </a:t>
            </a:r>
            <a:r>
              <a:rPr lang="en-US" sz="1100" dirty="0" smtClean="0"/>
              <a:t>D23116, </a:t>
            </a:r>
            <a:r>
              <a:rPr lang="en-US" sz="1100" dirty="0"/>
              <a:t>doi:10.1029/2012JD018414</a:t>
            </a:r>
            <a:r>
              <a:rPr lang="en-US" sz="1100" dirty="0" smtClean="0"/>
              <a:t>.</a:t>
            </a:r>
          </a:p>
          <a:p>
            <a:pPr marL="228600" indent="-228600" algn="l">
              <a:spcBef>
                <a:spcPts val="0"/>
              </a:spcBef>
            </a:pPr>
            <a:r>
              <a:rPr lang="en-US" sz="1100" dirty="0"/>
              <a:t>Robock, Alan, Michael R. </a:t>
            </a:r>
            <a:r>
              <a:rPr lang="en-US" sz="1100" dirty="0" err="1"/>
              <a:t>Rampino</a:t>
            </a:r>
            <a:r>
              <a:rPr lang="en-US" sz="1100" dirty="0"/>
              <a:t>, </a:t>
            </a:r>
            <a:r>
              <a:rPr lang="en-US" sz="1100" dirty="0" err="1"/>
              <a:t>Thorvaldur</a:t>
            </a:r>
            <a:r>
              <a:rPr lang="en-US" sz="1100" dirty="0"/>
              <a:t> </a:t>
            </a:r>
            <a:r>
              <a:rPr lang="en-US" sz="1100" dirty="0" err="1"/>
              <a:t>Thordarson</a:t>
            </a:r>
            <a:r>
              <a:rPr lang="en-US" sz="1100" dirty="0"/>
              <a:t>, and Stephen Self, 2012:  Volcanism and the atmosphere: AGU Chapman Conference on Volcanism and the Earth’s Atmosphere; </a:t>
            </a:r>
            <a:r>
              <a:rPr lang="en-US" sz="1100" dirty="0" err="1"/>
              <a:t>Selfoss</a:t>
            </a:r>
            <a:r>
              <a:rPr lang="en-US" sz="1100" dirty="0"/>
              <a:t>, Iceland, 10-16 June 2012.  </a:t>
            </a:r>
            <a:r>
              <a:rPr lang="en-US" sz="1100" i="1" dirty="0"/>
              <a:t>Eos</a:t>
            </a:r>
            <a:r>
              <a:rPr lang="en-US" sz="1100" dirty="0"/>
              <a:t>, </a:t>
            </a:r>
            <a:r>
              <a:rPr lang="en-US" sz="1100" b="1" dirty="0"/>
              <a:t>93</a:t>
            </a:r>
            <a:r>
              <a:rPr lang="en-US" sz="1100" dirty="0"/>
              <a:t>, 511-512, doi:10.1029/ 2012ES004014. </a:t>
            </a:r>
            <a:endParaRPr lang="en-US" sz="1100" dirty="0" smtClean="0"/>
          </a:p>
          <a:p>
            <a:pPr marL="228600" indent="-228600" algn="l">
              <a:spcBef>
                <a:spcPts val="0"/>
              </a:spcBef>
            </a:pPr>
            <a:r>
              <a:rPr lang="en-US" sz="1100" dirty="0" err="1" smtClean="0"/>
              <a:t>Berdahl</a:t>
            </a:r>
            <a:r>
              <a:rPr lang="en-US" sz="1100" dirty="0" smtClean="0"/>
              <a:t>, Mira, and Alan Robock, 2013: Baffin Island snow extent sensitivity: Insights from a regional climate model.  </a:t>
            </a:r>
            <a:r>
              <a:rPr lang="en-US" sz="1100" i="1" dirty="0" smtClean="0"/>
              <a:t>J. Geophys. Res.</a:t>
            </a:r>
            <a:r>
              <a:rPr lang="en-US" sz="1100" dirty="0" smtClean="0"/>
              <a:t>, </a:t>
            </a:r>
            <a:r>
              <a:rPr lang="en-US" sz="1100" b="1" dirty="0" smtClean="0"/>
              <a:t>118</a:t>
            </a:r>
            <a:r>
              <a:rPr lang="en-US" sz="1100" dirty="0" smtClean="0"/>
              <a:t>, 3506–3519, doi:10.1002/jgrd.50249. </a:t>
            </a:r>
          </a:p>
          <a:p>
            <a:pPr marL="228600" indent="-228600" algn="l">
              <a:spcBef>
                <a:spcPts val="0"/>
              </a:spcBef>
            </a:pPr>
            <a:r>
              <a:rPr lang="en-US" sz="1100" dirty="0" smtClean="0"/>
              <a:t>Berdahl, Mira, and Alan Robock, 2013: </a:t>
            </a:r>
            <a:r>
              <a:rPr lang="en-US" sz="1100" dirty="0" err="1" smtClean="0"/>
              <a:t>Cryospheric</a:t>
            </a:r>
            <a:r>
              <a:rPr lang="en-US" sz="1100" dirty="0" smtClean="0"/>
              <a:t> response to volcanic eruptions in the Paleoclimate Model Intercomparison Project 3 last millennium simulations. </a:t>
            </a:r>
            <a:r>
              <a:rPr lang="en-US" sz="1100" i="1" dirty="0" smtClean="0"/>
              <a:t>J. Geophys. Res. Atmos.</a:t>
            </a:r>
            <a:r>
              <a:rPr lang="en-US" sz="1100" dirty="0" smtClean="0"/>
              <a:t>, </a:t>
            </a:r>
            <a:r>
              <a:rPr lang="en-US" sz="1100" b="1" dirty="0" smtClean="0"/>
              <a:t>118</a:t>
            </a:r>
            <a:r>
              <a:rPr lang="en-US" sz="1100" dirty="0" smtClean="0"/>
              <a:t>, 12,359-12,370, doi:10.1002/2013JD019914.</a:t>
            </a:r>
          </a:p>
          <a:p>
            <a:pPr marL="228600" indent="-228600" algn="l">
              <a:spcBef>
                <a:spcPts val="0"/>
              </a:spcBef>
            </a:pPr>
            <a:r>
              <a:rPr lang="en-US" sz="1100" dirty="0" smtClean="0"/>
              <a:t>Robock, Alan, 2013: The latest on volcanic eruptions and climate, </a:t>
            </a:r>
            <a:r>
              <a:rPr lang="en-US" sz="1100" i="1" dirty="0" smtClean="0"/>
              <a:t>Eos</a:t>
            </a:r>
            <a:r>
              <a:rPr lang="en-US" sz="1100" dirty="0" smtClean="0"/>
              <a:t>, </a:t>
            </a:r>
            <a:r>
              <a:rPr lang="en-US" sz="1100" b="1" dirty="0" smtClean="0"/>
              <a:t>94</a:t>
            </a:r>
            <a:r>
              <a:rPr lang="en-US" sz="1100" dirty="0" smtClean="0"/>
              <a:t>, 305-306, </a:t>
            </a:r>
            <a:r>
              <a:rPr lang="en-US" sz="1100" dirty="0" err="1" smtClean="0"/>
              <a:t>doi</a:t>
            </a:r>
            <a:r>
              <a:rPr lang="en-US" sz="1100" dirty="0" smtClean="0"/>
              <a:t>: 10.1002/2013EO350001.</a:t>
            </a:r>
          </a:p>
          <a:p>
            <a:pPr marL="228600" indent="-228600" algn="l">
              <a:spcBef>
                <a:spcPts val="0"/>
              </a:spcBef>
            </a:pPr>
            <a:r>
              <a:rPr lang="en-US" sz="1100" dirty="0" smtClean="0"/>
              <a:t>Ding, </a:t>
            </a:r>
            <a:r>
              <a:rPr lang="en-US" sz="1100" dirty="0" err="1" smtClean="0"/>
              <a:t>Yanni</a:t>
            </a:r>
            <a:r>
              <a:rPr lang="en-US" sz="1100" dirty="0" smtClean="0"/>
              <a:t>, James A. Carton, Gennady A. </a:t>
            </a:r>
            <a:r>
              <a:rPr lang="en-US" sz="1100" dirty="0" err="1" smtClean="0"/>
              <a:t>Chepurin</a:t>
            </a:r>
            <a:r>
              <a:rPr lang="en-US" sz="1100" dirty="0" smtClean="0"/>
              <a:t>, Georgiy Stenchikov, Alan Robock, Lori T. </a:t>
            </a:r>
            <a:r>
              <a:rPr lang="en-US" sz="1100" dirty="0" err="1" smtClean="0"/>
              <a:t>Sentman</a:t>
            </a:r>
            <a:r>
              <a:rPr lang="en-US" sz="1100" dirty="0" smtClean="0"/>
              <a:t>, and John P. </a:t>
            </a:r>
            <a:r>
              <a:rPr lang="en-US" sz="1100" dirty="0" err="1" smtClean="0"/>
              <a:t>Krasting</a:t>
            </a:r>
            <a:r>
              <a:rPr lang="en-US" sz="1100" dirty="0" smtClean="0"/>
              <a:t>, 2014: Ocean response to volcanic eruptions in Coupled Model Intercomparison Project 5 (CMIP5) simulations. </a:t>
            </a:r>
            <a:r>
              <a:rPr lang="en-US" sz="1100" i="1" dirty="0" smtClean="0"/>
              <a:t>J. Geophys. Res. Oceans</a:t>
            </a:r>
            <a:r>
              <a:rPr lang="en-US" sz="1100" dirty="0" smtClean="0"/>
              <a:t>, </a:t>
            </a:r>
            <a:r>
              <a:rPr lang="en-US" sz="1100" b="1" dirty="0" smtClean="0"/>
              <a:t>119</a:t>
            </a:r>
            <a:r>
              <a:rPr lang="en-US" sz="1100" dirty="0" smtClean="0"/>
              <a:t>, 5622-5637, doi:10.1002/2013JC009780.  </a:t>
            </a:r>
          </a:p>
          <a:p>
            <a:pPr marL="228600" indent="-228600" algn="l">
              <a:spcBef>
                <a:spcPts val="0"/>
              </a:spcBef>
            </a:pPr>
            <a:r>
              <a:rPr lang="en-US" sz="1100" dirty="0" smtClean="0"/>
              <a:t>Schmidt, Anja, and Alan Robock, 2015: Volcanism, the atmosphere, and climate through time, Chap. 13 of </a:t>
            </a:r>
            <a:r>
              <a:rPr lang="en-US" sz="1100" i="1" dirty="0" smtClean="0"/>
              <a:t>Volcanism and Global Environmental Change</a:t>
            </a:r>
            <a:r>
              <a:rPr lang="en-US" sz="1100" dirty="0" smtClean="0"/>
              <a:t>, Anja Schmidt, </a:t>
            </a:r>
            <a:r>
              <a:rPr lang="az-Cyrl-AZ" sz="1100" dirty="0" smtClean="0"/>
              <a:t>К</a:t>
            </a:r>
            <a:r>
              <a:rPr lang="en-US" sz="1100" dirty="0" err="1" smtClean="0"/>
              <a:t>irsten</a:t>
            </a:r>
            <a:r>
              <a:rPr lang="en-US" sz="1100" dirty="0" smtClean="0"/>
              <a:t> E. </a:t>
            </a:r>
            <a:r>
              <a:rPr lang="en-US" sz="1100" dirty="0" err="1" smtClean="0"/>
              <a:t>Fristad</a:t>
            </a:r>
            <a:r>
              <a:rPr lang="en-US" sz="1100" dirty="0" smtClean="0"/>
              <a:t>, and Linda T. Elkins-</a:t>
            </a:r>
            <a:r>
              <a:rPr lang="en-US" sz="1100" dirty="0" err="1" smtClean="0"/>
              <a:t>Tanton</a:t>
            </a:r>
            <a:r>
              <a:rPr lang="en-US" sz="1100" dirty="0" smtClean="0"/>
              <a:t>, Eds., (Cambridge University Press, Cambridge, UK), 195-207. </a:t>
            </a:r>
          </a:p>
          <a:p>
            <a:pPr marL="228600" indent="-228600" algn="l">
              <a:spcBef>
                <a:spcPts val="0"/>
              </a:spcBef>
            </a:pPr>
            <a:r>
              <a:rPr lang="en-US" sz="1100" dirty="0"/>
              <a:t>Robock, Alan, 2015: Climatic impacts of volcanic eruptions, Chapter 53 in </a:t>
            </a:r>
            <a:r>
              <a:rPr lang="en-US" sz="1100" i="1" dirty="0"/>
              <a:t>Encyclopedia of Volcanoes</a:t>
            </a:r>
            <a:r>
              <a:rPr lang="en-US" sz="1100" dirty="0"/>
              <a:t>, Second Edition, </a:t>
            </a:r>
            <a:r>
              <a:rPr lang="en-US" sz="1100" dirty="0" err="1"/>
              <a:t>Haraldur</a:t>
            </a:r>
            <a:r>
              <a:rPr lang="en-US" sz="1100" dirty="0"/>
              <a:t> Sigurdsson (editor-in-chief), Bruce Houghton, Stephen R. McNutt, Hazel </a:t>
            </a:r>
            <a:r>
              <a:rPr lang="en-US" sz="1100" dirty="0" err="1"/>
              <a:t>Rymer</a:t>
            </a:r>
            <a:r>
              <a:rPr lang="en-US" sz="1100" dirty="0"/>
              <a:t> and John Styx (editors) (Elsevier, Amsterdam), 935-942. </a:t>
            </a:r>
          </a:p>
        </p:txBody>
      </p:sp>
      <p:sp>
        <p:nvSpPr>
          <p:cNvPr id="23555" name="Text Box 3"/>
          <p:cNvSpPr txBox="1">
            <a:spLocks noChangeArrowheads="1"/>
          </p:cNvSpPr>
          <p:nvPr/>
        </p:nvSpPr>
        <p:spPr bwMode="auto">
          <a:xfrm>
            <a:off x="304800" y="809625"/>
            <a:ext cx="8305800" cy="1219200"/>
          </a:xfrm>
          <a:prstGeom prst="rect">
            <a:avLst/>
          </a:prstGeom>
          <a:noFill/>
          <a:ln w="9525">
            <a:noFill/>
            <a:miter lim="800000"/>
            <a:headEnd/>
            <a:tailEnd/>
          </a:ln>
        </p:spPr>
        <p:txBody>
          <a:bodyPr>
            <a:spAutoFit/>
          </a:bodyPr>
          <a:lstStyle/>
          <a:p>
            <a:pPr algn="l"/>
            <a:r>
              <a:rPr lang="en-US" sz="2400"/>
              <a:t>For the details, see list of publications</a:t>
            </a:r>
            <a:br>
              <a:rPr lang="en-US" sz="2400"/>
            </a:br>
            <a:r>
              <a:rPr lang="en-US" sz="2400"/>
              <a:t>(with pdfs of all recent papers) at</a:t>
            </a:r>
          </a:p>
          <a:p>
            <a:pPr>
              <a:spcBef>
                <a:spcPct val="30000"/>
              </a:spcBef>
            </a:pPr>
            <a:r>
              <a:rPr lang="en-US" b="1">
                <a:hlinkClick r:id="rId3"/>
              </a:rPr>
              <a:t>http://climate.envsci.rutgers.edu/robock/robock_volpapers.html</a:t>
            </a:r>
            <a:endParaRPr lang="en-US" b="1"/>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5"/>
          <p:cNvPicPr>
            <a:picLocks noChangeAspect="1" noChangeArrowheads="1"/>
          </p:cNvPicPr>
          <p:nvPr/>
        </p:nvPicPr>
        <p:blipFill>
          <a:blip r:embed="rId3" cstate="print"/>
          <a:srcRect l="10066" t="26904" r="11794" b="42053"/>
          <a:stretch>
            <a:fillRect/>
          </a:stretch>
        </p:blipFill>
        <p:spPr bwMode="auto">
          <a:xfrm>
            <a:off x="457200" y="304800"/>
            <a:ext cx="8153400" cy="4495800"/>
          </a:xfrm>
          <a:prstGeom prst="rect">
            <a:avLst/>
          </a:prstGeom>
          <a:noFill/>
          <a:ln w="25400">
            <a:noFill/>
            <a:miter lim="800000"/>
            <a:headEnd/>
            <a:tailEnd/>
          </a:ln>
        </p:spPr>
      </p:pic>
      <p:sp>
        <p:nvSpPr>
          <p:cNvPr id="54275" name="Text Box 6"/>
          <p:cNvSpPr txBox="1">
            <a:spLocks noChangeArrowheads="1"/>
          </p:cNvSpPr>
          <p:nvPr/>
        </p:nvSpPr>
        <p:spPr bwMode="auto">
          <a:xfrm>
            <a:off x="9525000" y="38862000"/>
            <a:ext cx="10744200" cy="739775"/>
          </a:xfrm>
          <a:prstGeom prst="rect">
            <a:avLst/>
          </a:prstGeom>
          <a:noFill/>
          <a:ln w="9525">
            <a:noFill/>
            <a:miter lim="800000"/>
            <a:headEnd/>
            <a:tailEnd/>
          </a:ln>
        </p:spPr>
        <p:txBody>
          <a:bodyPr lIns="99129" tIns="49564" rIns="99129" bIns="49564">
            <a:spAutoFit/>
          </a:bodyPr>
          <a:lstStyle/>
          <a:p>
            <a:pPr algn="l" defTabSz="987425"/>
            <a:r>
              <a:rPr lang="en-US" altLang="zh-CN" sz="2100" b="1">
                <a:ea typeface="SimSun" pitchFamily="2" charset="-122"/>
              </a:rPr>
              <a:t>Figure 3. </a:t>
            </a:r>
            <a:r>
              <a:rPr lang="en-US" altLang="zh-CN" sz="2100">
                <a:ea typeface="SimSun" pitchFamily="2" charset="-122"/>
              </a:rPr>
              <a:t>Spatial-temporal distribution of the stratospheric aerosols from the 1809 Unknown and 1815 Tambora eruptions. Units: kg sulfate aerosol/km</a:t>
            </a:r>
            <a:r>
              <a:rPr lang="en-US" altLang="zh-CN" sz="2100" baseline="30000">
                <a:ea typeface="SimSun" pitchFamily="2" charset="-122"/>
              </a:rPr>
              <a:t>2</a:t>
            </a:r>
            <a:endParaRPr lang="en-US" altLang="zh-CN" sz="2100">
              <a:ea typeface="SimSun" pitchFamily="2" charset="-122"/>
            </a:endParaRPr>
          </a:p>
        </p:txBody>
      </p:sp>
      <p:sp>
        <p:nvSpPr>
          <p:cNvPr id="54276" name="Text Box 7"/>
          <p:cNvSpPr txBox="1">
            <a:spLocks noChangeArrowheads="1"/>
          </p:cNvSpPr>
          <p:nvPr/>
        </p:nvSpPr>
        <p:spPr bwMode="auto">
          <a:xfrm>
            <a:off x="533400" y="5029200"/>
            <a:ext cx="8153400" cy="1477963"/>
          </a:xfrm>
          <a:prstGeom prst="rect">
            <a:avLst/>
          </a:prstGeom>
          <a:noFill/>
          <a:ln w="25400">
            <a:noFill/>
            <a:miter lim="800000"/>
            <a:headEnd/>
            <a:tailEnd/>
          </a:ln>
        </p:spPr>
        <p:txBody>
          <a:bodyPr>
            <a:spAutoFit/>
          </a:bodyPr>
          <a:lstStyle/>
          <a:p>
            <a:pPr algn="l"/>
            <a:r>
              <a:rPr lang="en-US" altLang="zh-CN">
                <a:ea typeface="SimSun" pitchFamily="2" charset="-122"/>
              </a:rPr>
              <a:t>Spatial-temporal distribution of the stratospheric aerosols from 1809 Unknown and 1815 Tambora eruptions.  Units: kg sulfate aerosol/km</a:t>
            </a:r>
            <a:r>
              <a:rPr lang="en-US" altLang="zh-CN" baseline="30000">
                <a:ea typeface="SimSun" pitchFamily="2" charset="-122"/>
              </a:rPr>
              <a:t>2</a:t>
            </a:r>
            <a:endParaRPr lang="en-US" baseline="30000"/>
          </a:p>
          <a:p>
            <a:pPr algn="l"/>
            <a:endParaRPr lang="en-US"/>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p:cNvPicPr>
            <a:picLocks noChangeAspect="1" noChangeArrowheads="1"/>
          </p:cNvPicPr>
          <p:nvPr/>
        </p:nvPicPr>
        <p:blipFill>
          <a:blip r:embed="rId3" cstate="print"/>
          <a:srcRect l="13464" t="12016" r="13240" b="10164"/>
          <a:stretch>
            <a:fillRect/>
          </a:stretch>
        </p:blipFill>
        <p:spPr bwMode="auto">
          <a:xfrm>
            <a:off x="1295400" y="76200"/>
            <a:ext cx="6400800" cy="5253038"/>
          </a:xfrm>
          <a:prstGeom prst="rect">
            <a:avLst/>
          </a:prstGeom>
          <a:noFill/>
          <a:ln w="25400">
            <a:noFill/>
            <a:miter lim="800000"/>
            <a:headEnd/>
            <a:tailEnd/>
          </a:ln>
        </p:spPr>
      </p:pic>
      <p:sp>
        <p:nvSpPr>
          <p:cNvPr id="55299" name="Text Box 5"/>
          <p:cNvSpPr txBox="1">
            <a:spLocks noChangeArrowheads="1"/>
          </p:cNvSpPr>
          <p:nvPr/>
        </p:nvSpPr>
        <p:spPr bwMode="auto">
          <a:xfrm>
            <a:off x="685800" y="5486400"/>
            <a:ext cx="7848600" cy="708025"/>
          </a:xfrm>
          <a:prstGeom prst="rect">
            <a:avLst/>
          </a:prstGeom>
          <a:noFill/>
          <a:ln w="25400">
            <a:noFill/>
            <a:miter lim="800000"/>
            <a:headEnd/>
            <a:tailEnd/>
          </a:ln>
        </p:spPr>
        <p:txBody>
          <a:bodyPr>
            <a:spAutoFit/>
          </a:bodyPr>
          <a:lstStyle/>
          <a:p>
            <a:pPr algn="l"/>
            <a:r>
              <a:rPr lang="en-US"/>
              <a:t>Vertical cross section of volcanic aerosols 6 months after the Tambora eruption.  Units: kg sulfate aerosols/km</a:t>
            </a:r>
            <a:r>
              <a:rPr lang="en-US" baseline="30000"/>
              <a:t>2</a:t>
            </a:r>
            <a:r>
              <a:rPr lang="en-US"/>
              <a:t> </a:t>
            </a:r>
            <a:r>
              <a:rPr lang="en-US">
                <a:cs typeface="Arial" pitchFamily="34" charset="0"/>
              </a:rPr>
              <a:t>• 0.5 km</a:t>
            </a: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322" name="Rectangle 3"/>
          <p:cNvSpPr>
            <a:spLocks noGrp="1" noChangeArrowheads="1"/>
          </p:cNvSpPr>
          <p:nvPr>
            <p:ph idx="1"/>
          </p:nvPr>
        </p:nvSpPr>
        <p:spPr bwMode="auto">
          <a:xfrm>
            <a:off x="609600" y="1752600"/>
            <a:ext cx="8458200" cy="3429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buFont typeface="Wingdings" pitchFamily="2" charset="2"/>
              <a:buNone/>
            </a:pPr>
            <a:r>
              <a:rPr lang="en-US" smtClean="0"/>
              <a:t>We reconstructed a volcanic forcing index (IVI2) that is the</a:t>
            </a:r>
          </a:p>
          <a:p>
            <a:pPr lvl="1" eaLnBrk="1" hangingPunct="1"/>
            <a:r>
              <a:rPr lang="en-US" sz="2000" smtClean="0"/>
              <a:t>Longest: 501-2000 A.D.</a:t>
            </a:r>
          </a:p>
          <a:p>
            <a:pPr lvl="1" eaLnBrk="1" hangingPunct="1"/>
            <a:r>
              <a:rPr lang="en-US" sz="2000" smtClean="0"/>
              <a:t>Most reliable: based on 44 bi-polar ice core records </a:t>
            </a:r>
          </a:p>
          <a:p>
            <a:pPr lvl="1" eaLnBrk="1" hangingPunct="1"/>
            <a:r>
              <a:rPr lang="en-US" sz="2000" smtClean="0"/>
              <a:t>Most advanced:</a:t>
            </a:r>
          </a:p>
          <a:p>
            <a:pPr lvl="2" eaLnBrk="1" hangingPunct="1"/>
            <a:r>
              <a:rPr lang="en-US" sz="2000" smtClean="0">
                <a:solidFill>
                  <a:schemeClr val="accent2"/>
                </a:solidFill>
              </a:rPr>
              <a:t>Updated signal extraction method</a:t>
            </a:r>
          </a:p>
          <a:p>
            <a:pPr lvl="2" eaLnBrk="1" hangingPunct="1"/>
            <a:r>
              <a:rPr lang="en-US" sz="2000" smtClean="0">
                <a:solidFill>
                  <a:schemeClr val="accent2"/>
                </a:solidFill>
              </a:rPr>
              <a:t>Accounted for spatial variations</a:t>
            </a:r>
          </a:p>
          <a:p>
            <a:pPr lvl="2" eaLnBrk="1" hangingPunct="1"/>
            <a:r>
              <a:rPr lang="en-US" sz="2000" smtClean="0">
                <a:solidFill>
                  <a:schemeClr val="accent2"/>
                </a:solidFill>
              </a:rPr>
              <a:t>IVI2 = f(t, </a:t>
            </a:r>
            <a:r>
              <a:rPr lang="en-US" sz="2000" smtClean="0">
                <a:solidFill>
                  <a:schemeClr val="accent2"/>
                </a:solidFill>
                <a:sym typeface="Symbol" pitchFamily="18" charset="2"/>
              </a:rPr>
              <a:t></a:t>
            </a:r>
            <a:r>
              <a:rPr lang="en-US" sz="2000" smtClean="0">
                <a:solidFill>
                  <a:schemeClr val="accent2"/>
                </a:solidFill>
              </a:rPr>
              <a:t>, z) where</a:t>
            </a:r>
          </a:p>
          <a:p>
            <a:pPr lvl="3" eaLnBrk="1" hangingPunct="1"/>
            <a:r>
              <a:rPr lang="en-US" sz="2000" smtClean="0"/>
              <a:t>t (time): 501-2000 A.D. at monthly resolution</a:t>
            </a:r>
          </a:p>
          <a:p>
            <a:pPr lvl="3" eaLnBrk="1" hangingPunct="1"/>
            <a:r>
              <a:rPr lang="en-US" sz="2000" smtClean="0">
                <a:sym typeface="Symbol" pitchFamily="18" charset="2"/>
              </a:rPr>
              <a:t></a:t>
            </a:r>
            <a:r>
              <a:rPr lang="en-US" sz="2000" smtClean="0"/>
              <a:t> (latitude): 90ºS – 90ºN at 10º resolution</a:t>
            </a:r>
          </a:p>
          <a:p>
            <a:pPr lvl="3" eaLnBrk="1" hangingPunct="1"/>
            <a:r>
              <a:rPr lang="en-US" sz="2000" smtClean="0"/>
              <a:t>z (altitude): 9 km to 30 km at 0.5 km resolution</a:t>
            </a:r>
          </a:p>
        </p:txBody>
      </p:sp>
      <p:sp>
        <p:nvSpPr>
          <p:cNvPr id="56323" name="Rectangle 4"/>
          <p:cNvSpPr>
            <a:spLocks noChangeArrowheads="1"/>
          </p:cNvSpPr>
          <p:nvPr/>
        </p:nvSpPr>
        <p:spPr bwMode="auto">
          <a:xfrm>
            <a:off x="1041400" y="5540375"/>
            <a:ext cx="6654800" cy="708025"/>
          </a:xfrm>
          <a:prstGeom prst="rect">
            <a:avLst/>
          </a:prstGeom>
          <a:noFill/>
          <a:ln w="25400">
            <a:noFill/>
            <a:miter lim="800000"/>
            <a:headEnd/>
            <a:tailEnd/>
          </a:ln>
        </p:spPr>
        <p:txBody>
          <a:bodyPr>
            <a:spAutoFit/>
          </a:bodyPr>
          <a:lstStyle/>
          <a:p>
            <a:pPr algn="l">
              <a:buClr>
                <a:schemeClr val="folHlink"/>
              </a:buClr>
              <a:buSzPct val="75000"/>
              <a:buFont typeface="Wingdings" pitchFamily="2" charset="2"/>
              <a:buNone/>
            </a:pPr>
            <a:r>
              <a:rPr lang="en-US" b="1">
                <a:solidFill>
                  <a:srgbClr val="0000FF"/>
                </a:solidFill>
              </a:rPr>
              <a:t>The index can be used in GCMs to better </a:t>
            </a:r>
            <a:r>
              <a:rPr lang="en-US" altLang="zh-CN" b="1">
                <a:solidFill>
                  <a:srgbClr val="0000FF"/>
                </a:solidFill>
                <a:ea typeface="SimSun" pitchFamily="2" charset="-122"/>
              </a:rPr>
              <a:t>characterize the natural causes of climate change.</a:t>
            </a:r>
            <a:endParaRPr lang="en-US" b="1">
              <a:solidFill>
                <a:srgbClr val="0000FF"/>
              </a:solidFill>
            </a:endParaRPr>
          </a:p>
        </p:txBody>
      </p:sp>
      <p:sp>
        <p:nvSpPr>
          <p:cNvPr id="56324" name="TextBox 4"/>
          <p:cNvSpPr txBox="1">
            <a:spLocks noChangeArrowheads="1"/>
          </p:cNvSpPr>
          <p:nvPr/>
        </p:nvSpPr>
        <p:spPr bwMode="auto">
          <a:xfrm>
            <a:off x="609600" y="914400"/>
            <a:ext cx="5334000" cy="523875"/>
          </a:xfrm>
          <a:prstGeom prst="rect">
            <a:avLst/>
          </a:prstGeom>
          <a:noFill/>
          <a:ln w="9525">
            <a:noFill/>
            <a:miter lim="800000"/>
            <a:headEnd/>
            <a:tailEnd/>
          </a:ln>
        </p:spPr>
        <p:txBody>
          <a:bodyPr>
            <a:spAutoFit/>
          </a:bodyPr>
          <a:lstStyle/>
          <a:p>
            <a:r>
              <a:rPr lang="en-US" sz="2800"/>
              <a:t>Conclusions</a:t>
            </a: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Box 3"/>
          <p:cNvSpPr txBox="1">
            <a:spLocks noChangeArrowheads="1"/>
          </p:cNvSpPr>
          <p:nvPr/>
        </p:nvSpPr>
        <p:spPr bwMode="auto">
          <a:xfrm>
            <a:off x="381000" y="2209800"/>
            <a:ext cx="8229600" cy="2032000"/>
          </a:xfrm>
          <a:prstGeom prst="rect">
            <a:avLst/>
          </a:prstGeom>
          <a:noFill/>
          <a:ln w="9525">
            <a:noFill/>
            <a:miter lim="800000"/>
            <a:headEnd/>
            <a:tailEnd/>
          </a:ln>
        </p:spPr>
        <p:txBody>
          <a:bodyPr>
            <a:spAutoFit/>
          </a:bodyPr>
          <a:lstStyle/>
          <a:p>
            <a:r>
              <a:rPr lang="en-US" sz="2800" b="1"/>
              <a:t>You can download</a:t>
            </a:r>
            <a:br>
              <a:rPr lang="en-US" sz="2800" b="1"/>
            </a:br>
            <a:r>
              <a:rPr lang="en-US" sz="2800" b="1"/>
              <a:t>the new IVI2 Ice Core Volcano index</a:t>
            </a:r>
            <a:br>
              <a:rPr lang="en-US" sz="2800" b="1"/>
            </a:br>
            <a:r>
              <a:rPr lang="en-US" sz="2800" b="1"/>
              <a:t>and the JGR paper describing it at</a:t>
            </a:r>
          </a:p>
          <a:p>
            <a:r>
              <a:rPr lang="en-US" sz="2800" b="1"/>
              <a:t> </a:t>
            </a:r>
            <a:r>
              <a:rPr lang="en-US" sz="2800" b="1">
                <a:hlinkClick r:id="rId3"/>
              </a:rPr>
              <a:t>http://climate.envsci.rutgers.edu/IVI2/</a:t>
            </a:r>
            <a:r>
              <a:rPr lang="en-US" sz="2800" b="1"/>
              <a:t> </a:t>
            </a:r>
          </a:p>
        </p:txBody>
      </p:sp>
      <p:sp>
        <p:nvSpPr>
          <p:cNvPr id="3" name="TextBox 2"/>
          <p:cNvSpPr txBox="1">
            <a:spLocks noChangeArrowheads="1"/>
          </p:cNvSpPr>
          <p:nvPr/>
        </p:nvSpPr>
        <p:spPr bwMode="auto">
          <a:xfrm>
            <a:off x="1905000" y="6211669"/>
            <a:ext cx="5791200" cy="646331"/>
          </a:xfrm>
          <a:prstGeom prst="rect">
            <a:avLst/>
          </a:prstGeom>
          <a:solidFill>
            <a:srgbClr val="99CCFF"/>
          </a:solidFill>
          <a:ln w="9525">
            <a:noFill/>
            <a:miter lim="800000"/>
            <a:headEnd/>
            <a:tailEnd/>
          </a:ln>
        </p:spPr>
        <p:txBody>
          <a:bodyPr wrap="square">
            <a:spAutoFit/>
          </a:bodyPr>
          <a:lstStyle/>
          <a:p>
            <a:pPr marL="115888" indent="-115888" algn="l"/>
            <a:r>
              <a:rPr lang="en-US" sz="1200" dirty="0"/>
              <a:t>Gao, Chaochao, Alan Robock, and Caspar Ammann, 2008:  Volcanic forcing of climate over the past 1500 years: An improved ice-core-based index for climate models.  </a:t>
            </a:r>
            <a:r>
              <a:rPr lang="en-US" sz="1200" i="1" dirty="0"/>
              <a:t>J. Geophys. Res.</a:t>
            </a:r>
            <a:r>
              <a:rPr lang="en-US" sz="1200" dirty="0"/>
              <a:t>, </a:t>
            </a:r>
            <a:r>
              <a:rPr lang="en-US" sz="1200" b="1" dirty="0"/>
              <a:t>113</a:t>
            </a:r>
            <a:r>
              <a:rPr lang="en-US" sz="1200" dirty="0"/>
              <a:t>, D23111, doi:10.1029/2008JD010239.</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Text Box 3"/>
          <p:cNvSpPr txBox="1">
            <a:spLocks noChangeArrowheads="1"/>
          </p:cNvSpPr>
          <p:nvPr/>
        </p:nvSpPr>
        <p:spPr bwMode="auto">
          <a:xfrm>
            <a:off x="381000" y="1828800"/>
            <a:ext cx="8458200" cy="1311275"/>
          </a:xfrm>
          <a:prstGeom prst="rect">
            <a:avLst/>
          </a:prstGeom>
          <a:noFill/>
          <a:ln w="9525">
            <a:noFill/>
            <a:miter lim="800000"/>
            <a:headEnd/>
            <a:tailEnd/>
          </a:ln>
        </p:spPr>
        <p:txBody>
          <a:bodyPr>
            <a:spAutoFit/>
          </a:bodyPr>
          <a:lstStyle/>
          <a:p>
            <a:pPr>
              <a:spcBef>
                <a:spcPct val="0"/>
              </a:spcBef>
            </a:pPr>
            <a:r>
              <a:rPr lang="en-US" sz="4000" b="1" dirty="0">
                <a:solidFill>
                  <a:schemeClr val="accent2"/>
                </a:solidFill>
              </a:rPr>
              <a:t>Can Volcanic Eruptions Produce Ice Ages?</a:t>
            </a:r>
          </a:p>
        </p:txBody>
      </p:sp>
      <p:sp>
        <p:nvSpPr>
          <p:cNvPr id="4" name="TextBox 4"/>
          <p:cNvSpPr txBox="1">
            <a:spLocks noChangeArrowheads="1"/>
          </p:cNvSpPr>
          <p:nvPr/>
        </p:nvSpPr>
        <p:spPr bwMode="auto">
          <a:xfrm>
            <a:off x="381000" y="3886200"/>
            <a:ext cx="8610600" cy="1323975"/>
          </a:xfrm>
          <a:prstGeom prst="rect">
            <a:avLst/>
          </a:prstGeom>
          <a:noFill/>
          <a:ln w="9525">
            <a:noFill/>
            <a:miter lim="800000"/>
            <a:headEnd/>
            <a:tailEnd/>
          </a:ln>
        </p:spPr>
        <p:txBody>
          <a:bodyPr>
            <a:spAutoFit/>
          </a:bodyPr>
          <a:lstStyle/>
          <a:p>
            <a:pPr marL="287338" indent="-287338" algn="l"/>
            <a:r>
              <a:rPr lang="en-US" dirty="0"/>
              <a:t>Robock, Alan, Caspar M. </a:t>
            </a:r>
            <a:r>
              <a:rPr lang="en-US" dirty="0" err="1"/>
              <a:t>Ammann</a:t>
            </a:r>
            <a:r>
              <a:rPr lang="en-US" dirty="0"/>
              <a:t>, Luke Oman, Drew </a:t>
            </a:r>
            <a:r>
              <a:rPr lang="en-US" dirty="0" err="1"/>
              <a:t>Shindell</a:t>
            </a:r>
            <a:r>
              <a:rPr lang="en-US" dirty="0"/>
              <a:t>, Samuel Levis, and </a:t>
            </a:r>
            <a:r>
              <a:rPr lang="en-US" dirty="0" err="1"/>
              <a:t>Georgiy</a:t>
            </a:r>
            <a:r>
              <a:rPr lang="en-US" dirty="0"/>
              <a:t> Stenchikov, 2009: Did the Toba volcanic eruption of ~74 </a:t>
            </a:r>
            <a:r>
              <a:rPr lang="en-US" dirty="0" err="1"/>
              <a:t>ka</a:t>
            </a:r>
            <a:r>
              <a:rPr lang="en-US" dirty="0"/>
              <a:t> B.P. produce widespread glaciation?  </a:t>
            </a:r>
            <a:r>
              <a:rPr lang="en-US" i="1" dirty="0"/>
              <a:t>J. </a:t>
            </a:r>
            <a:r>
              <a:rPr lang="en-US" i="1" dirty="0" err="1"/>
              <a:t>Geophys</a:t>
            </a:r>
            <a:r>
              <a:rPr lang="en-US" i="1" dirty="0"/>
              <a:t>. Res.</a:t>
            </a:r>
            <a:r>
              <a:rPr lang="en-US" dirty="0"/>
              <a:t>, </a:t>
            </a:r>
            <a:r>
              <a:rPr lang="en-US" b="1" dirty="0"/>
              <a:t>114</a:t>
            </a:r>
            <a:r>
              <a:rPr lang="en-US" dirty="0"/>
              <a:t>, D10107, doi:10.1029/2008JD011652.</a:t>
            </a: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2"/>
          <p:cNvSpPr txBox="1">
            <a:spLocks noChangeArrowheads="1"/>
          </p:cNvSpPr>
          <p:nvPr/>
        </p:nvSpPr>
        <p:spPr bwMode="auto">
          <a:xfrm>
            <a:off x="304800" y="685800"/>
            <a:ext cx="6400800" cy="1066800"/>
          </a:xfrm>
          <a:prstGeom prst="rect">
            <a:avLst/>
          </a:prstGeom>
          <a:noFill/>
          <a:ln w="9525">
            <a:noFill/>
            <a:miter lim="800000"/>
            <a:headEnd/>
            <a:tailEnd/>
          </a:ln>
        </p:spPr>
        <p:txBody>
          <a:bodyPr>
            <a:spAutoFit/>
          </a:bodyPr>
          <a:lstStyle/>
          <a:p>
            <a:pPr>
              <a:spcBef>
                <a:spcPct val="0"/>
              </a:spcBef>
            </a:pPr>
            <a:r>
              <a:rPr lang="en-US" sz="3200" b="1">
                <a:solidFill>
                  <a:schemeClr val="accent2"/>
                </a:solidFill>
              </a:rPr>
              <a:t>Can Volcanic Eruptions Produce</a:t>
            </a:r>
            <a:br>
              <a:rPr lang="en-US" sz="3200" b="1">
                <a:solidFill>
                  <a:schemeClr val="accent2"/>
                </a:solidFill>
              </a:rPr>
            </a:br>
            <a:r>
              <a:rPr lang="en-US" sz="3200" b="1">
                <a:solidFill>
                  <a:schemeClr val="accent2"/>
                </a:solidFill>
              </a:rPr>
              <a:t>Mass Extinctions?</a:t>
            </a:r>
          </a:p>
        </p:txBody>
      </p:sp>
      <p:sp>
        <p:nvSpPr>
          <p:cNvPr id="59395" name="Text Box 3"/>
          <p:cNvSpPr txBox="1">
            <a:spLocks noChangeArrowheads="1"/>
          </p:cNvSpPr>
          <p:nvPr/>
        </p:nvSpPr>
        <p:spPr bwMode="auto">
          <a:xfrm>
            <a:off x="381000" y="2362200"/>
            <a:ext cx="7848600" cy="2647950"/>
          </a:xfrm>
          <a:prstGeom prst="rect">
            <a:avLst/>
          </a:prstGeom>
          <a:noFill/>
          <a:ln w="9525">
            <a:noFill/>
            <a:miter lim="800000"/>
            <a:headEnd/>
            <a:tailEnd/>
          </a:ln>
        </p:spPr>
        <p:txBody>
          <a:bodyPr>
            <a:spAutoFit/>
          </a:bodyPr>
          <a:lstStyle/>
          <a:p>
            <a:pPr marL="457200" indent="-457200" algn="just"/>
            <a:r>
              <a:rPr lang="en-US" sz="2400" b="1"/>
              <a:t>Two possible mechanisms:</a:t>
            </a:r>
          </a:p>
          <a:p>
            <a:pPr marL="457200" indent="-457200" algn="l"/>
            <a:r>
              <a:rPr lang="en-US" sz="2400"/>
              <a:t>1.  CO</a:t>
            </a:r>
            <a:r>
              <a:rPr lang="en-US" sz="2400" baseline="-25000"/>
              <a:t>2</a:t>
            </a:r>
            <a:r>
              <a:rPr lang="en-US" sz="2400"/>
              <a:t> warms climate, producing climate change, biological feedbacks, and poisoning of land species.</a:t>
            </a:r>
          </a:p>
          <a:p>
            <a:pPr marL="457200" indent="-457200" algn="l"/>
            <a:r>
              <a:rPr lang="en-US" sz="2400"/>
              <a:t>2.  SO</a:t>
            </a:r>
            <a:r>
              <a:rPr lang="en-US" sz="2400" baseline="-25000"/>
              <a:t>2</a:t>
            </a:r>
            <a:r>
              <a:rPr lang="en-US" sz="2400"/>
              <a:t> forms stratospheric sulfate cloud, cooling climate long enough to kill not only existing species, but the seed bank.</a:t>
            </a: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8"/>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0419" name="Text Box 3"/>
          <p:cNvSpPr txBox="1">
            <a:spLocks noChangeArrowheads="1"/>
          </p:cNvSpPr>
          <p:nvPr/>
        </p:nvSpPr>
        <p:spPr bwMode="auto">
          <a:xfrm>
            <a:off x="304800" y="381000"/>
            <a:ext cx="5334000" cy="457200"/>
          </a:xfrm>
          <a:prstGeom prst="rect">
            <a:avLst/>
          </a:prstGeom>
          <a:noFill/>
          <a:ln w="9525">
            <a:noFill/>
            <a:miter lim="800000"/>
            <a:headEnd/>
            <a:tailEnd/>
          </a:ln>
        </p:spPr>
        <p:txBody>
          <a:bodyPr>
            <a:spAutoFit/>
          </a:bodyPr>
          <a:lstStyle/>
          <a:p>
            <a:r>
              <a:rPr lang="en-US" sz="2400"/>
              <a:t>Laki, Iceland, erupted 1783-1784</a:t>
            </a: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FireFountainHvo0032"/>
          <p:cNvPicPr>
            <a:picLocks noChangeAspect="1" noChangeArrowheads="1"/>
          </p:cNvPicPr>
          <p:nvPr/>
        </p:nvPicPr>
        <p:blipFill>
          <a:blip r:embed="rId3" cstate="print"/>
          <a:srcRect/>
          <a:stretch>
            <a:fillRect/>
          </a:stretch>
        </p:blipFill>
        <p:spPr bwMode="auto">
          <a:xfrm>
            <a:off x="1000125" y="0"/>
            <a:ext cx="8143875" cy="5353050"/>
          </a:xfrm>
          <a:prstGeom prst="rect">
            <a:avLst/>
          </a:prstGeom>
          <a:noFill/>
          <a:ln w="9525">
            <a:noFill/>
            <a:miter lim="800000"/>
            <a:headEnd/>
            <a:tailEnd/>
          </a:ln>
        </p:spPr>
      </p:pic>
      <p:pic>
        <p:nvPicPr>
          <p:cNvPr id="61443" name="Picture 3" descr="FireFountainHvo0085"/>
          <p:cNvPicPr>
            <a:picLocks noChangeAspect="1" noChangeArrowheads="1"/>
          </p:cNvPicPr>
          <p:nvPr/>
        </p:nvPicPr>
        <p:blipFill>
          <a:blip r:embed="rId4" cstate="print"/>
          <a:srcRect/>
          <a:stretch>
            <a:fillRect/>
          </a:stretch>
        </p:blipFill>
        <p:spPr bwMode="auto">
          <a:xfrm>
            <a:off x="0" y="3184525"/>
            <a:ext cx="5410200" cy="3673475"/>
          </a:xfrm>
          <a:prstGeom prst="rect">
            <a:avLst/>
          </a:prstGeom>
          <a:noFill/>
          <a:ln w="9525">
            <a:noFill/>
            <a:miter lim="800000"/>
            <a:headEnd/>
            <a:tailEnd/>
          </a:ln>
        </p:spPr>
      </p:pic>
      <p:sp>
        <p:nvSpPr>
          <p:cNvPr id="61444" name="Text Box 4"/>
          <p:cNvSpPr txBox="1">
            <a:spLocks noChangeArrowheads="1"/>
          </p:cNvSpPr>
          <p:nvPr/>
        </p:nvSpPr>
        <p:spPr bwMode="auto">
          <a:xfrm>
            <a:off x="76200" y="6172200"/>
            <a:ext cx="5257800" cy="336550"/>
          </a:xfrm>
          <a:prstGeom prst="rect">
            <a:avLst/>
          </a:prstGeom>
          <a:noFill/>
          <a:ln w="9525">
            <a:noFill/>
            <a:miter lim="800000"/>
            <a:headEnd/>
            <a:tailEnd/>
          </a:ln>
        </p:spPr>
        <p:txBody>
          <a:bodyPr>
            <a:spAutoFit/>
          </a:bodyPr>
          <a:lstStyle/>
          <a:p>
            <a:r>
              <a:rPr lang="en-US" sz="1600">
                <a:solidFill>
                  <a:schemeClr val="bg1"/>
                </a:solidFill>
              </a:rPr>
              <a:t>mac01.eps.pitt.edu/harbbook/c_iii/chapter_3b.htm</a:t>
            </a:r>
          </a:p>
        </p:txBody>
      </p:sp>
      <p:sp>
        <p:nvSpPr>
          <p:cNvPr id="61445" name="Text Box 5"/>
          <p:cNvSpPr txBox="1">
            <a:spLocks noChangeArrowheads="1"/>
          </p:cNvSpPr>
          <p:nvPr/>
        </p:nvSpPr>
        <p:spPr bwMode="auto">
          <a:xfrm>
            <a:off x="5486400" y="5410200"/>
            <a:ext cx="3581400" cy="701675"/>
          </a:xfrm>
          <a:prstGeom prst="rect">
            <a:avLst/>
          </a:prstGeom>
          <a:noFill/>
          <a:ln w="9525">
            <a:noFill/>
            <a:miter lim="800000"/>
            <a:headEnd/>
            <a:tailEnd/>
          </a:ln>
        </p:spPr>
        <p:txBody>
          <a:bodyPr>
            <a:spAutoFit/>
          </a:bodyPr>
          <a:lstStyle/>
          <a:p>
            <a:r>
              <a:rPr lang="en-US"/>
              <a:t>Fire fountains from Kilauea volcano in Hawaii</a:t>
            </a: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Santorini Chapman conference Fig 3"/>
          <p:cNvPicPr>
            <a:picLocks noChangeAspect="1" noChangeArrowheads="1"/>
          </p:cNvPicPr>
          <p:nvPr/>
        </p:nvPicPr>
        <p:blipFill>
          <a:blip r:embed="rId3" cstate="print"/>
          <a:srcRect/>
          <a:stretch>
            <a:fillRect/>
          </a:stretch>
        </p:blipFill>
        <p:spPr bwMode="auto">
          <a:xfrm>
            <a:off x="609600" y="76200"/>
            <a:ext cx="8001000" cy="5621338"/>
          </a:xfrm>
          <a:prstGeom prst="rect">
            <a:avLst/>
          </a:prstGeom>
          <a:noFill/>
          <a:ln w="9525">
            <a:solidFill>
              <a:schemeClr val="bg1"/>
            </a:solidFill>
            <a:miter lim="800000"/>
            <a:headEnd/>
            <a:tailEnd/>
          </a:ln>
        </p:spPr>
      </p:pic>
      <p:sp>
        <p:nvSpPr>
          <p:cNvPr id="62467" name="Text Box 3"/>
          <p:cNvSpPr txBox="1">
            <a:spLocks noChangeArrowheads="1"/>
          </p:cNvSpPr>
          <p:nvPr/>
        </p:nvSpPr>
        <p:spPr bwMode="auto">
          <a:xfrm>
            <a:off x="2590800" y="6248400"/>
            <a:ext cx="4191000" cy="336550"/>
          </a:xfrm>
          <a:prstGeom prst="rect">
            <a:avLst/>
          </a:prstGeom>
          <a:noFill/>
          <a:ln w="9525">
            <a:noFill/>
            <a:miter lim="800000"/>
            <a:headEnd/>
            <a:tailEnd/>
          </a:ln>
        </p:spPr>
        <p:txBody>
          <a:bodyPr>
            <a:spAutoFit/>
          </a:bodyPr>
          <a:lstStyle/>
          <a:p>
            <a:r>
              <a:rPr lang="en-US" sz="1600">
                <a:solidFill>
                  <a:schemeClr val="bg1"/>
                </a:solidFill>
              </a:rPr>
              <a:t>Fig. 3 from Thordarson and Self (2003)</a:t>
            </a:r>
          </a:p>
        </p:txBody>
      </p:sp>
      <p:sp>
        <p:nvSpPr>
          <p:cNvPr id="62468" name="Text Box 4"/>
          <p:cNvSpPr txBox="1">
            <a:spLocks noChangeArrowheads="1"/>
          </p:cNvSpPr>
          <p:nvPr/>
        </p:nvSpPr>
        <p:spPr bwMode="auto">
          <a:xfrm>
            <a:off x="762000" y="5775325"/>
            <a:ext cx="7543800" cy="396875"/>
          </a:xfrm>
          <a:prstGeom prst="rect">
            <a:avLst/>
          </a:prstGeom>
          <a:noFill/>
          <a:ln w="9525">
            <a:noFill/>
            <a:miter lim="800000"/>
            <a:headEnd/>
            <a:tailEnd/>
          </a:ln>
        </p:spPr>
        <p:txBody>
          <a:bodyPr>
            <a:spAutoFit/>
          </a:bodyPr>
          <a:lstStyle/>
          <a:p>
            <a:r>
              <a:rPr lang="en-US"/>
              <a:t>Laki eruption was both tropospheric and stratospheric.</a:t>
            </a: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2"/>
          <p:cNvSpPr txBox="1">
            <a:spLocks noChangeArrowheads="1"/>
          </p:cNvSpPr>
          <p:nvPr/>
        </p:nvSpPr>
        <p:spPr bwMode="auto">
          <a:xfrm>
            <a:off x="457200" y="2895600"/>
            <a:ext cx="8305800" cy="3227388"/>
          </a:xfrm>
          <a:prstGeom prst="rect">
            <a:avLst/>
          </a:prstGeom>
          <a:noFill/>
          <a:ln w="9525">
            <a:noFill/>
            <a:miter lim="800000"/>
            <a:headEnd/>
            <a:tailEnd/>
          </a:ln>
        </p:spPr>
        <p:txBody>
          <a:bodyPr>
            <a:spAutoFit/>
          </a:bodyPr>
          <a:lstStyle/>
          <a:p>
            <a:pPr marL="342900" indent="-342900">
              <a:spcBef>
                <a:spcPct val="0"/>
              </a:spcBef>
              <a:spcAft>
                <a:spcPct val="50000"/>
              </a:spcAft>
            </a:pPr>
            <a:r>
              <a:rPr lang="en-US" sz="2400" b="1"/>
              <a:t>Poisoning Theory - Siberian Traps</a:t>
            </a:r>
          </a:p>
          <a:p>
            <a:pPr marL="342900" indent="-342900" algn="just">
              <a:lnSpc>
                <a:spcPct val="120000"/>
              </a:lnSpc>
              <a:spcBef>
                <a:spcPct val="0"/>
              </a:spcBef>
              <a:buFontTx/>
              <a:buAutoNum type="arabicParenR"/>
            </a:pPr>
            <a:r>
              <a:rPr lang="en-US"/>
              <a:t>volcanic eruptions produce CO</a:t>
            </a:r>
            <a:r>
              <a:rPr lang="en-US" baseline="-25000"/>
              <a:t>2</a:t>
            </a:r>
            <a:endParaRPr lang="en-US"/>
          </a:p>
          <a:p>
            <a:pPr marL="342900" indent="-342900" algn="just">
              <a:lnSpc>
                <a:spcPct val="120000"/>
              </a:lnSpc>
              <a:spcBef>
                <a:spcPct val="0"/>
              </a:spcBef>
              <a:buFontTx/>
              <a:buAutoNum type="arabicParenR"/>
            </a:pPr>
            <a:r>
              <a:rPr lang="en-US"/>
              <a:t>which warms climate</a:t>
            </a:r>
          </a:p>
          <a:p>
            <a:pPr marL="342900" indent="-342900" algn="just">
              <a:lnSpc>
                <a:spcPct val="120000"/>
              </a:lnSpc>
              <a:spcBef>
                <a:spcPct val="0"/>
              </a:spcBef>
              <a:buFontTx/>
              <a:buAutoNum type="arabicParenR"/>
            </a:pPr>
            <a:r>
              <a:rPr lang="en-US"/>
              <a:t>causes O</a:t>
            </a:r>
            <a:r>
              <a:rPr lang="en-US" baseline="-25000"/>
              <a:t>2</a:t>
            </a:r>
            <a:r>
              <a:rPr lang="en-US"/>
              <a:t> concentration to be reduced in warm oceans</a:t>
            </a:r>
          </a:p>
          <a:p>
            <a:pPr marL="342900" indent="-342900" algn="just">
              <a:lnSpc>
                <a:spcPct val="120000"/>
              </a:lnSpc>
              <a:spcBef>
                <a:spcPct val="0"/>
              </a:spcBef>
              <a:buFontTx/>
              <a:buAutoNum type="arabicParenR"/>
            </a:pPr>
            <a:r>
              <a:rPr lang="en-US"/>
              <a:t>lets bacteria thrive and produce H</a:t>
            </a:r>
            <a:r>
              <a:rPr lang="en-US" baseline="-25000"/>
              <a:t>2</a:t>
            </a:r>
            <a:r>
              <a:rPr lang="en-US"/>
              <a:t>S</a:t>
            </a:r>
          </a:p>
          <a:p>
            <a:pPr marL="342900" indent="-342900" algn="just">
              <a:lnSpc>
                <a:spcPct val="120000"/>
              </a:lnSpc>
              <a:spcBef>
                <a:spcPct val="0"/>
              </a:spcBef>
              <a:buFontTx/>
              <a:buAutoNum type="arabicParenR"/>
            </a:pPr>
            <a:r>
              <a:rPr lang="en-US"/>
              <a:t>H</a:t>
            </a:r>
            <a:r>
              <a:rPr lang="en-US" baseline="-25000"/>
              <a:t>2</a:t>
            </a:r>
            <a:r>
              <a:rPr lang="en-US"/>
              <a:t>S then bubbles into atmosphere killing life on land</a:t>
            </a:r>
          </a:p>
          <a:p>
            <a:pPr marL="342900" indent="-342900" algn="just"/>
            <a:r>
              <a:rPr lang="en-US"/>
              <a:t>Peter Ward (University of Washington), Lee Kump (Penn State), and Samuel Bowring (MIT) </a:t>
            </a:r>
          </a:p>
        </p:txBody>
      </p:sp>
      <p:pic>
        <p:nvPicPr>
          <p:cNvPr id="63491" name="Picture 3" descr="CIMG2473"/>
          <p:cNvPicPr>
            <a:picLocks noChangeAspect="1" noChangeArrowheads="1"/>
          </p:cNvPicPr>
          <p:nvPr/>
        </p:nvPicPr>
        <p:blipFill>
          <a:blip r:embed="rId3" cstate="print"/>
          <a:srcRect l="2931" t="9120" r="4234" b="19218"/>
          <a:stretch>
            <a:fillRect/>
          </a:stretch>
        </p:blipFill>
        <p:spPr bwMode="auto">
          <a:xfrm>
            <a:off x="0" y="0"/>
            <a:ext cx="4800600" cy="2779713"/>
          </a:xfrm>
          <a:prstGeom prst="rect">
            <a:avLst/>
          </a:prstGeom>
          <a:noFill/>
          <a:ln w="9525">
            <a:noFill/>
            <a:miter lim="800000"/>
            <a:headEnd/>
            <a:tailEnd/>
          </a:ln>
        </p:spPr>
      </p:pic>
      <p:pic>
        <p:nvPicPr>
          <p:cNvPr id="63492" name="Picture 4" descr="CIMG2479"/>
          <p:cNvPicPr>
            <a:picLocks noChangeAspect="1" noChangeArrowheads="1"/>
          </p:cNvPicPr>
          <p:nvPr/>
        </p:nvPicPr>
        <p:blipFill>
          <a:blip r:embed="rId4" cstate="print"/>
          <a:srcRect l="2931" t="13029" r="2280" b="11401"/>
          <a:stretch>
            <a:fillRect/>
          </a:stretch>
        </p:blipFill>
        <p:spPr bwMode="auto">
          <a:xfrm>
            <a:off x="4495800" y="0"/>
            <a:ext cx="4648200" cy="2778125"/>
          </a:xfrm>
          <a:prstGeom prst="rect">
            <a:avLst/>
          </a:prstGeom>
          <a:noFill/>
          <a:ln w="9525">
            <a:noFill/>
            <a:miter lim="800000"/>
            <a:headEnd/>
            <a:tailEnd/>
          </a:ln>
        </p:spPr>
      </p:pic>
      <p:sp>
        <p:nvSpPr>
          <p:cNvPr id="63493" name="Text Box 5"/>
          <p:cNvSpPr txBox="1">
            <a:spLocks noChangeArrowheads="1"/>
          </p:cNvSpPr>
          <p:nvPr/>
        </p:nvSpPr>
        <p:spPr bwMode="auto">
          <a:xfrm>
            <a:off x="2514600" y="6232525"/>
            <a:ext cx="4191000" cy="396875"/>
          </a:xfrm>
          <a:prstGeom prst="rect">
            <a:avLst/>
          </a:prstGeom>
          <a:noFill/>
          <a:ln w="9525">
            <a:noFill/>
            <a:miter lim="800000"/>
            <a:headEnd/>
            <a:tailEnd/>
          </a:ln>
        </p:spPr>
        <p:txBody>
          <a:bodyPr>
            <a:spAutoFit/>
          </a:bodyPr>
          <a:lstStyle/>
          <a:p>
            <a:r>
              <a:rPr lang="en-US">
                <a:solidFill>
                  <a:schemeClr val="bg1"/>
                </a:solidFill>
              </a:rPr>
              <a:t>from Nova ScienceNow, PBS </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8" name="Text Box 4"/>
          <p:cNvSpPr txBox="1">
            <a:spLocks noChangeArrowheads="1"/>
          </p:cNvSpPr>
          <p:nvPr/>
        </p:nvSpPr>
        <p:spPr bwMode="auto">
          <a:xfrm>
            <a:off x="304800" y="2438400"/>
            <a:ext cx="8382000" cy="3324225"/>
          </a:xfrm>
          <a:prstGeom prst="rect">
            <a:avLst/>
          </a:prstGeom>
          <a:noFill/>
          <a:ln w="9525">
            <a:noFill/>
            <a:miter lim="800000"/>
            <a:headEnd/>
            <a:tailEnd/>
          </a:ln>
        </p:spPr>
        <p:txBody>
          <a:bodyPr>
            <a:spAutoFit/>
          </a:bodyPr>
          <a:lstStyle/>
          <a:p>
            <a:r>
              <a:rPr lang="en-US" dirty="0"/>
              <a:t>This material is based upon work supported by the National Science Foundation under grants 0313592, 0351280, 0730452, </a:t>
            </a:r>
            <a:r>
              <a:rPr lang="en-US" dirty="0" smtClean="0"/>
              <a:t>0908834</a:t>
            </a:r>
            <a:r>
              <a:rPr lang="en-US" dirty="0"/>
              <a:t>, </a:t>
            </a:r>
            <a:r>
              <a:rPr lang="en-US" dirty="0" smtClean="0"/>
              <a:t>and 1157525, and </a:t>
            </a:r>
            <a:r>
              <a:rPr lang="en-US" dirty="0"/>
              <a:t>by the NASA Office of Earth Science grant NNG05GB06G, and by </a:t>
            </a:r>
            <a:r>
              <a:rPr lang="fr-FR" dirty="0"/>
              <a:t>the Chaire du Développement Durable de l'École Polytechnique, France</a:t>
            </a:r>
            <a:r>
              <a:rPr lang="en-US" dirty="0"/>
              <a:t>.</a:t>
            </a:r>
          </a:p>
          <a:p>
            <a:r>
              <a:rPr lang="en-US" dirty="0"/>
              <a:t>Any opinions, findings, and conclusions or recommendations expressed in this material are those of the author and do not necessarily reflect the views of the National Science Foundation, the National Aeronautics and Space Administration, or the </a:t>
            </a:r>
            <a:r>
              <a:rPr lang="fr-FR" dirty="0"/>
              <a:t>École Polytechnique</a:t>
            </a:r>
            <a:r>
              <a:rPr lang="en-US" dirty="0"/>
              <a:t>. </a:t>
            </a: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2"/>
          <p:cNvSpPr txBox="1">
            <a:spLocks noChangeArrowheads="1"/>
          </p:cNvSpPr>
          <p:nvPr/>
        </p:nvSpPr>
        <p:spPr bwMode="auto">
          <a:xfrm>
            <a:off x="228600" y="701675"/>
            <a:ext cx="6934200" cy="822325"/>
          </a:xfrm>
          <a:prstGeom prst="rect">
            <a:avLst/>
          </a:prstGeom>
          <a:noFill/>
          <a:ln w="9525">
            <a:noFill/>
            <a:miter lim="800000"/>
            <a:headEnd/>
            <a:tailEnd/>
          </a:ln>
        </p:spPr>
        <p:txBody>
          <a:bodyPr>
            <a:spAutoFit/>
          </a:bodyPr>
          <a:lstStyle/>
          <a:p>
            <a:pPr>
              <a:spcBef>
                <a:spcPct val="0"/>
              </a:spcBef>
            </a:pPr>
            <a:r>
              <a:rPr lang="en-US" sz="2400" b="1"/>
              <a:t>EFFECTS OF VOLCANIC COOLING</a:t>
            </a:r>
            <a:br>
              <a:rPr lang="en-US" sz="2400" b="1"/>
            </a:br>
            <a:r>
              <a:rPr lang="en-US" sz="2400" b="1"/>
              <a:t>ON MASS EXTINCTION?</a:t>
            </a:r>
            <a:endParaRPr lang="en-US" sz="2400"/>
          </a:p>
        </p:txBody>
      </p:sp>
      <p:sp>
        <p:nvSpPr>
          <p:cNvPr id="64515" name="Text Box 3"/>
          <p:cNvSpPr txBox="1">
            <a:spLocks noChangeArrowheads="1"/>
          </p:cNvSpPr>
          <p:nvPr/>
        </p:nvSpPr>
        <p:spPr bwMode="auto">
          <a:xfrm>
            <a:off x="762000" y="2057400"/>
            <a:ext cx="7620000" cy="3378200"/>
          </a:xfrm>
          <a:prstGeom prst="rect">
            <a:avLst/>
          </a:prstGeom>
          <a:noFill/>
          <a:ln w="9525">
            <a:noFill/>
            <a:miter lim="800000"/>
            <a:headEnd/>
            <a:tailEnd/>
          </a:ln>
        </p:spPr>
        <p:txBody>
          <a:bodyPr>
            <a:spAutoFit/>
          </a:bodyPr>
          <a:lstStyle/>
          <a:p>
            <a:pPr algn="just"/>
            <a:r>
              <a:rPr lang="en-US" sz="2400" b="1"/>
              <a:t>Stratospheric aerosol clouds block sunlight and cool the surface</a:t>
            </a:r>
            <a:r>
              <a:rPr lang="en-US" sz="2400"/>
              <a:t>, also reducing precipitation.</a:t>
            </a:r>
          </a:p>
          <a:p>
            <a:pPr algn="just"/>
            <a:r>
              <a:rPr lang="en-US" sz="2400">
                <a:solidFill>
                  <a:schemeClr val="accent2"/>
                </a:solidFill>
              </a:rPr>
              <a:t>No matter how large the eruption, the aerosol cloud falls out of the stratosphere in a few years.</a:t>
            </a:r>
          </a:p>
          <a:p>
            <a:pPr algn="just"/>
            <a:r>
              <a:rPr lang="en-US" sz="2400"/>
              <a:t>While a massive eruption could produce a volcanic winter, </a:t>
            </a:r>
            <a:r>
              <a:rPr lang="en-US" sz="2400" b="1"/>
              <a:t>continuous emissions would be needed</a:t>
            </a:r>
            <a:r>
              <a:rPr lang="en-US" sz="2400"/>
              <a:t> to keep it cold and dark long enough to cause extinctions.</a:t>
            </a: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2"/>
          <p:cNvSpPr txBox="1">
            <a:spLocks noChangeArrowheads="1"/>
          </p:cNvSpPr>
          <p:nvPr/>
        </p:nvSpPr>
        <p:spPr bwMode="auto">
          <a:xfrm>
            <a:off x="304800" y="2133600"/>
            <a:ext cx="8534400" cy="4054475"/>
          </a:xfrm>
          <a:prstGeom prst="rect">
            <a:avLst/>
          </a:prstGeom>
          <a:noFill/>
          <a:ln w="9525">
            <a:noFill/>
            <a:miter lim="800000"/>
            <a:headEnd/>
            <a:tailEnd/>
          </a:ln>
        </p:spPr>
        <p:txBody>
          <a:bodyPr>
            <a:spAutoFit/>
          </a:bodyPr>
          <a:lstStyle/>
          <a:p>
            <a:pPr algn="just">
              <a:tabLst>
                <a:tab pos="1485900" algn="ctr"/>
                <a:tab pos="2286000" algn="l"/>
              </a:tabLst>
            </a:pPr>
            <a:r>
              <a:rPr lang="en-US"/>
              <a:t>Vincent Courtillot, at the EGU meeting in April 2006, determined that the Deccan Traps in India emitted 50-500 Gt SO</a:t>
            </a:r>
            <a:r>
              <a:rPr lang="en-US" baseline="-25000"/>
              <a:t>2</a:t>
            </a:r>
            <a:r>
              <a:rPr lang="en-US"/>
              <a:t> per flow event, which lasted perhaps 50 yr. As the energy of the magma was so large, he suggests there is no doubt it would be lofted into the stratosphere.  So that is </a:t>
            </a:r>
            <a:r>
              <a:rPr lang="en-US">
                <a:solidFill>
                  <a:schemeClr val="accent2"/>
                </a:solidFill>
              </a:rPr>
              <a:t>1000-10,000 Mt of SO</a:t>
            </a:r>
            <a:r>
              <a:rPr lang="en-US" baseline="-25000">
                <a:solidFill>
                  <a:schemeClr val="accent2"/>
                </a:solidFill>
              </a:rPr>
              <a:t>2</a:t>
            </a:r>
            <a:r>
              <a:rPr lang="en-US">
                <a:solidFill>
                  <a:schemeClr val="accent2"/>
                </a:solidFill>
              </a:rPr>
              <a:t> </a:t>
            </a:r>
            <a:r>
              <a:rPr lang="en-US" u="sng">
                <a:solidFill>
                  <a:schemeClr val="accent2"/>
                </a:solidFill>
              </a:rPr>
              <a:t>per year for 50 yr</a:t>
            </a:r>
            <a:r>
              <a:rPr lang="en-US"/>
              <a:t>.  We can compare this to: </a:t>
            </a:r>
          </a:p>
          <a:p>
            <a:pPr algn="just">
              <a:tabLst>
                <a:tab pos="1485900" algn="ctr"/>
                <a:tab pos="2286000" algn="l"/>
              </a:tabLst>
            </a:pPr>
            <a:r>
              <a:rPr lang="en-US">
                <a:solidFill>
                  <a:schemeClr val="accent2"/>
                </a:solidFill>
              </a:rPr>
              <a:t>Toba	74,000 BP	1000-6000 Mt SO</a:t>
            </a:r>
            <a:r>
              <a:rPr lang="en-US" baseline="-25000">
                <a:solidFill>
                  <a:schemeClr val="accent2"/>
                </a:solidFill>
              </a:rPr>
              <a:t>2</a:t>
            </a:r>
            <a:r>
              <a:rPr lang="en-US">
                <a:solidFill>
                  <a:schemeClr val="accent2"/>
                </a:solidFill>
              </a:rPr>
              <a:t> into the stratosphere </a:t>
            </a:r>
            <a:r>
              <a:rPr lang="en-US" u="sng">
                <a:solidFill>
                  <a:schemeClr val="accent2"/>
                </a:solidFill>
              </a:rPr>
              <a:t>once</a:t>
            </a:r>
          </a:p>
          <a:p>
            <a:pPr algn="just">
              <a:tabLst>
                <a:tab pos="1485900" algn="ctr"/>
                <a:tab pos="2286000" algn="l"/>
              </a:tabLst>
            </a:pPr>
            <a:r>
              <a:rPr lang="en-US">
                <a:solidFill>
                  <a:schemeClr val="accent2"/>
                </a:solidFill>
              </a:rPr>
              <a:t>Laki	1783	100 Mt SO</a:t>
            </a:r>
            <a:r>
              <a:rPr lang="en-US" baseline="-25000">
                <a:solidFill>
                  <a:schemeClr val="accent2"/>
                </a:solidFill>
              </a:rPr>
              <a:t>2</a:t>
            </a:r>
            <a:r>
              <a:rPr lang="en-US">
                <a:solidFill>
                  <a:schemeClr val="accent2"/>
                </a:solidFill>
              </a:rPr>
              <a:t> into the stratosphere </a:t>
            </a:r>
            <a:r>
              <a:rPr lang="en-US" u="sng">
                <a:solidFill>
                  <a:schemeClr val="accent2"/>
                </a:solidFill>
              </a:rPr>
              <a:t>over 8 months</a:t>
            </a:r>
          </a:p>
          <a:p>
            <a:pPr algn="just">
              <a:tabLst>
                <a:tab pos="1485900" algn="ctr"/>
                <a:tab pos="2286000" algn="l"/>
              </a:tabLst>
            </a:pPr>
            <a:r>
              <a:rPr lang="en-US">
                <a:solidFill>
                  <a:schemeClr val="accent2"/>
                </a:solidFill>
              </a:rPr>
              <a:t>Pinatubo	1991	20 Mt SO</a:t>
            </a:r>
            <a:r>
              <a:rPr lang="en-US" baseline="-25000">
                <a:solidFill>
                  <a:schemeClr val="accent2"/>
                </a:solidFill>
              </a:rPr>
              <a:t>2</a:t>
            </a:r>
            <a:r>
              <a:rPr lang="en-US">
                <a:solidFill>
                  <a:schemeClr val="accent2"/>
                </a:solidFill>
              </a:rPr>
              <a:t> into the stratosphere </a:t>
            </a:r>
            <a:r>
              <a:rPr lang="en-US" u="sng">
                <a:solidFill>
                  <a:schemeClr val="accent2"/>
                </a:solidFill>
              </a:rPr>
              <a:t>once</a:t>
            </a:r>
            <a:r>
              <a:rPr lang="en-US">
                <a:solidFill>
                  <a:schemeClr val="accent2"/>
                </a:solidFill>
              </a:rPr>
              <a:t> over 1 day</a:t>
            </a:r>
          </a:p>
          <a:p>
            <a:pPr algn="just">
              <a:tabLst>
                <a:tab pos="1485900" algn="ctr"/>
                <a:tab pos="2286000" algn="l"/>
              </a:tabLst>
            </a:pPr>
            <a:r>
              <a:rPr lang="en-US"/>
              <a:t>The entire Deccan traps emitted 10,000 Gt over 6-8 million years, 90% in 100,000 years [</a:t>
            </a:r>
            <a:r>
              <a:rPr lang="en-US" i="1"/>
              <a:t>Courtillot</a:t>
            </a:r>
            <a:r>
              <a:rPr lang="en-US"/>
              <a:t>, pers. comm., 2006].  </a:t>
            </a:r>
          </a:p>
        </p:txBody>
      </p:sp>
      <p:sp>
        <p:nvSpPr>
          <p:cNvPr id="65539" name="Text Box 3"/>
          <p:cNvSpPr txBox="1">
            <a:spLocks noChangeArrowheads="1"/>
          </p:cNvSpPr>
          <p:nvPr/>
        </p:nvSpPr>
        <p:spPr bwMode="auto">
          <a:xfrm>
            <a:off x="228600" y="701675"/>
            <a:ext cx="6934200" cy="822325"/>
          </a:xfrm>
          <a:prstGeom prst="rect">
            <a:avLst/>
          </a:prstGeom>
          <a:noFill/>
          <a:ln w="9525">
            <a:noFill/>
            <a:miter lim="800000"/>
            <a:headEnd/>
            <a:tailEnd/>
          </a:ln>
        </p:spPr>
        <p:txBody>
          <a:bodyPr>
            <a:spAutoFit/>
          </a:bodyPr>
          <a:lstStyle/>
          <a:p>
            <a:pPr>
              <a:spcBef>
                <a:spcPct val="0"/>
              </a:spcBef>
            </a:pPr>
            <a:r>
              <a:rPr lang="en-US" sz="2400" b="1"/>
              <a:t>EFFECTS OF VOLCANIC COOLING</a:t>
            </a:r>
            <a:br>
              <a:rPr lang="en-US" sz="2400" b="1"/>
            </a:br>
            <a:r>
              <a:rPr lang="en-US" sz="2400" b="1"/>
              <a:t>ON MASS EXTINCTION?</a:t>
            </a:r>
            <a:endParaRPr lang="en-US" sz="2400"/>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Toba"/>
          <p:cNvPicPr>
            <a:picLocks noChangeAspect="1" noChangeArrowheads="1"/>
          </p:cNvPicPr>
          <p:nvPr/>
        </p:nvPicPr>
        <p:blipFill>
          <a:blip r:embed="rId3" cstate="print"/>
          <a:srcRect l="1636" t="783" b="1566"/>
          <a:stretch>
            <a:fillRect/>
          </a:stretch>
        </p:blipFill>
        <p:spPr bwMode="auto">
          <a:xfrm>
            <a:off x="685800" y="1752600"/>
            <a:ext cx="7391400" cy="4408488"/>
          </a:xfrm>
          <a:prstGeom prst="rect">
            <a:avLst/>
          </a:prstGeom>
          <a:noFill/>
          <a:ln w="9525">
            <a:noFill/>
            <a:miter lim="800000"/>
            <a:headEnd/>
            <a:tailEnd/>
          </a:ln>
        </p:spPr>
      </p:pic>
      <p:sp>
        <p:nvSpPr>
          <p:cNvPr id="66563" name="Text Box 3"/>
          <p:cNvSpPr txBox="1">
            <a:spLocks noChangeArrowheads="1"/>
          </p:cNvSpPr>
          <p:nvPr/>
        </p:nvSpPr>
        <p:spPr bwMode="auto">
          <a:xfrm>
            <a:off x="381000" y="685800"/>
            <a:ext cx="3200400" cy="822325"/>
          </a:xfrm>
          <a:prstGeom prst="rect">
            <a:avLst/>
          </a:prstGeom>
          <a:noFill/>
          <a:ln w="9525">
            <a:noFill/>
            <a:miter lim="800000"/>
            <a:headEnd/>
            <a:tailEnd/>
          </a:ln>
        </p:spPr>
        <p:txBody>
          <a:bodyPr>
            <a:spAutoFit/>
          </a:bodyPr>
          <a:lstStyle/>
          <a:p>
            <a:r>
              <a:rPr lang="en-US" sz="2400" b="1">
                <a:solidFill>
                  <a:schemeClr val="accent2"/>
                </a:solidFill>
              </a:rPr>
              <a:t>Toba, 74,000 BP</a:t>
            </a:r>
          </a:p>
          <a:p>
            <a:pPr>
              <a:lnSpc>
                <a:spcPct val="50000"/>
              </a:lnSpc>
            </a:pPr>
            <a:r>
              <a:rPr lang="en-US" sz="2400" b="1">
                <a:solidFill>
                  <a:schemeClr val="accent2"/>
                </a:solidFill>
              </a:rPr>
              <a:t>Cause of Ice Age?</a:t>
            </a: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3" cstate="print"/>
          <a:srcRect l="13843" t="6941" b="3091"/>
          <a:stretch>
            <a:fillRect/>
          </a:stretch>
        </p:blipFill>
        <p:spPr bwMode="auto">
          <a:xfrm>
            <a:off x="76200" y="228600"/>
            <a:ext cx="8991600" cy="5884863"/>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Toba"/>
          <p:cNvPicPr>
            <a:picLocks noChangeAspect="1" noChangeArrowheads="1"/>
          </p:cNvPicPr>
          <p:nvPr/>
        </p:nvPicPr>
        <p:blipFill>
          <a:blip r:embed="rId3" cstate="print">
            <a:lum contrast="15000"/>
          </a:blip>
          <a:srcRect/>
          <a:stretch>
            <a:fillRect/>
          </a:stretch>
        </p:blipFill>
        <p:spPr bwMode="auto">
          <a:xfrm>
            <a:off x="4398963" y="0"/>
            <a:ext cx="4745037" cy="6477000"/>
          </a:xfrm>
          <a:prstGeom prst="rect">
            <a:avLst/>
          </a:prstGeom>
          <a:noFill/>
          <a:ln w="9525">
            <a:noFill/>
            <a:miter lim="800000"/>
            <a:headEnd/>
            <a:tailEnd/>
          </a:ln>
        </p:spPr>
      </p:pic>
      <p:sp>
        <p:nvSpPr>
          <p:cNvPr id="68611" name="Text Box 3"/>
          <p:cNvSpPr txBox="1">
            <a:spLocks noChangeArrowheads="1"/>
          </p:cNvSpPr>
          <p:nvPr/>
        </p:nvSpPr>
        <p:spPr bwMode="auto">
          <a:xfrm>
            <a:off x="381000" y="685800"/>
            <a:ext cx="3200400" cy="822325"/>
          </a:xfrm>
          <a:prstGeom prst="rect">
            <a:avLst/>
          </a:prstGeom>
          <a:noFill/>
          <a:ln w="9525">
            <a:noFill/>
            <a:miter lim="800000"/>
            <a:headEnd/>
            <a:tailEnd/>
          </a:ln>
        </p:spPr>
        <p:txBody>
          <a:bodyPr>
            <a:spAutoFit/>
          </a:bodyPr>
          <a:lstStyle/>
          <a:p>
            <a:r>
              <a:rPr lang="en-US" sz="2400" b="1">
                <a:solidFill>
                  <a:schemeClr val="accent2"/>
                </a:solidFill>
              </a:rPr>
              <a:t>Toba, 74,000 BP</a:t>
            </a:r>
          </a:p>
          <a:p>
            <a:pPr>
              <a:lnSpc>
                <a:spcPct val="50000"/>
              </a:lnSpc>
            </a:pPr>
            <a:r>
              <a:rPr lang="en-US" sz="2400" b="1">
                <a:solidFill>
                  <a:schemeClr val="accent2"/>
                </a:solidFill>
              </a:rPr>
              <a:t>Cause of Ice Age?</a:t>
            </a:r>
          </a:p>
        </p:txBody>
      </p:sp>
      <p:grpSp>
        <p:nvGrpSpPr>
          <p:cNvPr id="68612" name="Group 4"/>
          <p:cNvGrpSpPr>
            <a:grpSpLocks/>
          </p:cNvGrpSpPr>
          <p:nvPr/>
        </p:nvGrpSpPr>
        <p:grpSpPr bwMode="auto">
          <a:xfrm>
            <a:off x="4395788" y="6411913"/>
            <a:ext cx="4748212" cy="457200"/>
            <a:chOff x="2784" y="4080"/>
            <a:chExt cx="2976" cy="288"/>
          </a:xfrm>
        </p:grpSpPr>
        <p:sp>
          <p:nvSpPr>
            <p:cNvPr id="68618" name="Text Box 5"/>
            <p:cNvSpPr txBox="1">
              <a:spLocks noChangeArrowheads="1"/>
            </p:cNvSpPr>
            <p:nvPr/>
          </p:nvSpPr>
          <p:spPr bwMode="auto">
            <a:xfrm>
              <a:off x="2784" y="4080"/>
              <a:ext cx="2976" cy="288"/>
            </a:xfrm>
            <a:prstGeom prst="rect">
              <a:avLst/>
            </a:prstGeom>
            <a:solidFill>
              <a:schemeClr val="bg1"/>
            </a:solidFill>
            <a:ln w="9525">
              <a:noFill/>
              <a:miter lim="800000"/>
              <a:headEnd/>
              <a:tailEnd/>
            </a:ln>
          </p:spPr>
          <p:txBody>
            <a:bodyPr>
              <a:spAutoFit/>
            </a:bodyPr>
            <a:lstStyle/>
            <a:p>
              <a:r>
                <a:rPr lang="en-US" sz="2400"/>
                <a:t>           time</a:t>
              </a:r>
            </a:p>
          </p:txBody>
        </p:sp>
        <p:sp>
          <p:nvSpPr>
            <p:cNvPr id="68619" name="Line 6"/>
            <p:cNvSpPr>
              <a:spLocks noChangeShapeType="1"/>
            </p:cNvSpPr>
            <p:nvPr/>
          </p:nvSpPr>
          <p:spPr bwMode="auto">
            <a:xfrm flipH="1">
              <a:off x="3648" y="4224"/>
              <a:ext cx="624" cy="0"/>
            </a:xfrm>
            <a:prstGeom prst="line">
              <a:avLst/>
            </a:prstGeom>
            <a:noFill/>
            <a:ln w="38100">
              <a:solidFill>
                <a:schemeClr val="tx1"/>
              </a:solidFill>
              <a:round/>
              <a:headEnd/>
              <a:tailEnd type="stealth" w="med" len="sm"/>
            </a:ln>
          </p:spPr>
          <p:txBody>
            <a:bodyPr wrap="none" anchor="ctr">
              <a:spAutoFit/>
            </a:bodyPr>
            <a:lstStyle/>
            <a:p>
              <a:endParaRPr lang="en-US"/>
            </a:p>
          </p:txBody>
        </p:sp>
      </p:grpSp>
      <p:sp>
        <p:nvSpPr>
          <p:cNvPr id="68613" name="Text Box 7"/>
          <p:cNvSpPr txBox="1">
            <a:spLocks noChangeArrowheads="1"/>
          </p:cNvSpPr>
          <p:nvPr/>
        </p:nvSpPr>
        <p:spPr bwMode="auto">
          <a:xfrm>
            <a:off x="457200" y="2971800"/>
            <a:ext cx="3505200" cy="1917700"/>
          </a:xfrm>
          <a:prstGeom prst="rect">
            <a:avLst/>
          </a:prstGeom>
          <a:noFill/>
          <a:ln w="9525">
            <a:noFill/>
            <a:miter lim="800000"/>
            <a:headEnd/>
            <a:tailEnd/>
          </a:ln>
        </p:spPr>
        <p:txBody>
          <a:bodyPr>
            <a:spAutoFit/>
          </a:bodyPr>
          <a:lstStyle/>
          <a:p>
            <a:r>
              <a:rPr lang="en-US" sz="2400">
                <a:solidFill>
                  <a:schemeClr val="accent2"/>
                </a:solidFill>
              </a:rPr>
              <a:t>Ice core data from Zielinski </a:t>
            </a:r>
            <a:r>
              <a:rPr lang="en-US" sz="2400" i="1">
                <a:solidFill>
                  <a:schemeClr val="accent2"/>
                </a:solidFill>
              </a:rPr>
              <a:t>et al.</a:t>
            </a:r>
            <a:r>
              <a:rPr lang="en-US" sz="2400">
                <a:solidFill>
                  <a:schemeClr val="accent2"/>
                </a:solidFill>
              </a:rPr>
              <a:t> (1996) show both aerosol signal and climate response.</a:t>
            </a:r>
          </a:p>
        </p:txBody>
      </p:sp>
      <p:grpSp>
        <p:nvGrpSpPr>
          <p:cNvPr id="3" name="Group 8"/>
          <p:cNvGrpSpPr>
            <a:grpSpLocks/>
          </p:cNvGrpSpPr>
          <p:nvPr/>
        </p:nvGrpSpPr>
        <p:grpSpPr bwMode="auto">
          <a:xfrm>
            <a:off x="6858000" y="304800"/>
            <a:ext cx="406400" cy="4826000"/>
            <a:chOff x="4320" y="192"/>
            <a:chExt cx="256" cy="3040"/>
          </a:xfrm>
        </p:grpSpPr>
        <p:sp>
          <p:nvSpPr>
            <p:cNvPr id="68615" name="Oval 9"/>
            <p:cNvSpPr>
              <a:spLocks noChangeArrowheads="1"/>
            </p:cNvSpPr>
            <p:nvPr/>
          </p:nvSpPr>
          <p:spPr bwMode="auto">
            <a:xfrm>
              <a:off x="4320" y="192"/>
              <a:ext cx="240" cy="336"/>
            </a:xfrm>
            <a:prstGeom prst="ellipse">
              <a:avLst/>
            </a:prstGeom>
            <a:noFill/>
            <a:ln w="38100">
              <a:solidFill>
                <a:srgbClr val="FF0000"/>
              </a:solidFill>
              <a:round/>
              <a:headEnd/>
              <a:tailEnd/>
            </a:ln>
          </p:spPr>
          <p:txBody>
            <a:bodyPr anchor="ctr">
              <a:spAutoFit/>
            </a:bodyPr>
            <a:lstStyle/>
            <a:p>
              <a:endParaRPr lang="en-US"/>
            </a:p>
          </p:txBody>
        </p:sp>
        <p:sp>
          <p:nvSpPr>
            <p:cNvPr id="68616" name="Oval 10"/>
            <p:cNvSpPr>
              <a:spLocks noChangeArrowheads="1"/>
            </p:cNvSpPr>
            <p:nvPr/>
          </p:nvSpPr>
          <p:spPr bwMode="auto">
            <a:xfrm>
              <a:off x="4336" y="2896"/>
              <a:ext cx="240" cy="336"/>
            </a:xfrm>
            <a:prstGeom prst="ellipse">
              <a:avLst/>
            </a:prstGeom>
            <a:noFill/>
            <a:ln w="38100">
              <a:solidFill>
                <a:srgbClr val="FF0000"/>
              </a:solidFill>
              <a:round/>
              <a:headEnd/>
              <a:tailEnd/>
            </a:ln>
          </p:spPr>
          <p:txBody>
            <a:bodyPr anchor="ctr">
              <a:spAutoFit/>
            </a:bodyPr>
            <a:lstStyle/>
            <a:p>
              <a:endParaRPr lang="en-US"/>
            </a:p>
          </p:txBody>
        </p:sp>
        <p:sp>
          <p:nvSpPr>
            <p:cNvPr id="68617" name="Oval 11"/>
            <p:cNvSpPr>
              <a:spLocks noChangeArrowheads="1"/>
            </p:cNvSpPr>
            <p:nvPr/>
          </p:nvSpPr>
          <p:spPr bwMode="auto">
            <a:xfrm>
              <a:off x="4336" y="1656"/>
              <a:ext cx="240" cy="336"/>
            </a:xfrm>
            <a:prstGeom prst="ellipse">
              <a:avLst/>
            </a:prstGeom>
            <a:noFill/>
            <a:ln w="38100">
              <a:solidFill>
                <a:srgbClr val="FF0000"/>
              </a:solidFill>
              <a:round/>
              <a:headEnd/>
              <a:tailEnd/>
            </a:ln>
          </p:spPr>
          <p:txBody>
            <a:bodyPr anchor="ctr">
              <a:spAutoFit/>
            </a:bodyP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34"/>
          <p:cNvPicPr>
            <a:picLocks noChangeAspect="1" noChangeArrowheads="1"/>
          </p:cNvPicPr>
          <p:nvPr/>
        </p:nvPicPr>
        <p:blipFill>
          <a:blip r:embed="rId3" cstate="print"/>
          <a:srcRect/>
          <a:stretch>
            <a:fillRect/>
          </a:stretch>
        </p:blipFill>
        <p:spPr bwMode="auto">
          <a:xfrm>
            <a:off x="1143000" y="1905000"/>
            <a:ext cx="6440488" cy="3200400"/>
          </a:xfrm>
          <a:prstGeom prst="rect">
            <a:avLst/>
          </a:prstGeom>
          <a:noFill/>
          <a:ln w="9525">
            <a:noFill/>
            <a:miter lim="800000"/>
            <a:headEnd/>
            <a:tailEnd/>
          </a:ln>
        </p:spPr>
      </p:pic>
      <p:grpSp>
        <p:nvGrpSpPr>
          <p:cNvPr id="69635" name="Group 46"/>
          <p:cNvGrpSpPr>
            <a:grpSpLocks/>
          </p:cNvGrpSpPr>
          <p:nvPr/>
        </p:nvGrpSpPr>
        <p:grpSpPr bwMode="auto">
          <a:xfrm>
            <a:off x="2438400" y="4376738"/>
            <a:ext cx="1196975" cy="246062"/>
            <a:chOff x="25807137" y="14444533"/>
            <a:chExt cx="4745236" cy="511813"/>
          </a:xfrm>
        </p:grpSpPr>
        <p:sp>
          <p:nvSpPr>
            <p:cNvPr id="69641" name="Text Box 5"/>
            <p:cNvSpPr txBox="1">
              <a:spLocks noChangeArrowheads="1"/>
            </p:cNvSpPr>
            <p:nvPr/>
          </p:nvSpPr>
          <p:spPr bwMode="auto">
            <a:xfrm>
              <a:off x="26469964" y="14444533"/>
              <a:ext cx="4082409" cy="511813"/>
            </a:xfrm>
            <a:prstGeom prst="rect">
              <a:avLst/>
            </a:prstGeom>
            <a:solidFill>
              <a:schemeClr val="bg1"/>
            </a:solidFill>
            <a:ln w="9525">
              <a:noFill/>
              <a:miter lim="800000"/>
              <a:headEnd/>
              <a:tailEnd/>
            </a:ln>
          </p:spPr>
          <p:txBody>
            <a:bodyPr>
              <a:spAutoFit/>
            </a:bodyPr>
            <a:lstStyle/>
            <a:p>
              <a:r>
                <a:rPr lang="en-US" sz="1000">
                  <a:solidFill>
                    <a:schemeClr val="accent2"/>
                  </a:solidFill>
                </a:rPr>
                <a:t>time (ka BP)</a:t>
              </a:r>
            </a:p>
          </p:txBody>
        </p:sp>
        <p:sp>
          <p:nvSpPr>
            <p:cNvPr id="69642" name="Line 6"/>
            <p:cNvSpPr>
              <a:spLocks noChangeShapeType="1"/>
            </p:cNvSpPr>
            <p:nvPr/>
          </p:nvSpPr>
          <p:spPr bwMode="auto">
            <a:xfrm flipH="1">
              <a:off x="25807137" y="14671500"/>
              <a:ext cx="995593" cy="0"/>
            </a:xfrm>
            <a:prstGeom prst="line">
              <a:avLst/>
            </a:prstGeom>
            <a:noFill/>
            <a:ln w="38100">
              <a:solidFill>
                <a:schemeClr val="accent2"/>
              </a:solidFill>
              <a:round/>
              <a:headEnd/>
              <a:tailEnd type="stealth" w="lg" len="lg"/>
            </a:ln>
          </p:spPr>
          <p:txBody>
            <a:bodyPr wrap="none" anchor="ctr">
              <a:spAutoFit/>
            </a:bodyPr>
            <a:lstStyle/>
            <a:p>
              <a:endParaRPr lang="en-US"/>
            </a:p>
          </p:txBody>
        </p:sp>
      </p:grpSp>
      <p:sp>
        <p:nvSpPr>
          <p:cNvPr id="69636" name="TextBox 47"/>
          <p:cNvSpPr txBox="1">
            <a:spLocks noChangeArrowheads="1"/>
          </p:cNvSpPr>
          <p:nvPr/>
        </p:nvSpPr>
        <p:spPr bwMode="auto">
          <a:xfrm>
            <a:off x="3733800" y="4400550"/>
            <a:ext cx="1130300" cy="246063"/>
          </a:xfrm>
          <a:prstGeom prst="rect">
            <a:avLst/>
          </a:prstGeom>
          <a:noFill/>
          <a:ln w="9525">
            <a:noFill/>
            <a:miter lim="800000"/>
            <a:headEnd/>
            <a:tailEnd/>
          </a:ln>
        </p:spPr>
        <p:txBody>
          <a:bodyPr>
            <a:spAutoFit/>
          </a:bodyPr>
          <a:lstStyle/>
          <a:p>
            <a:r>
              <a:rPr lang="en-US" sz="1000">
                <a:solidFill>
                  <a:schemeClr val="accent2"/>
                </a:solidFill>
              </a:rPr>
              <a:t>73          74  </a:t>
            </a:r>
          </a:p>
        </p:txBody>
      </p:sp>
      <p:cxnSp>
        <p:nvCxnSpPr>
          <p:cNvPr id="69637" name="Straight Connector 51"/>
          <p:cNvCxnSpPr>
            <a:cxnSpLocks noChangeShapeType="1"/>
          </p:cNvCxnSpPr>
          <p:nvPr/>
        </p:nvCxnSpPr>
        <p:spPr bwMode="auto">
          <a:xfrm>
            <a:off x="4016375" y="4600575"/>
            <a:ext cx="0" cy="38100"/>
          </a:xfrm>
          <a:prstGeom prst="line">
            <a:avLst/>
          </a:prstGeom>
          <a:noFill/>
          <a:ln w="28575">
            <a:solidFill>
              <a:schemeClr val="accent2"/>
            </a:solidFill>
            <a:round/>
            <a:headEnd/>
            <a:tailEnd/>
          </a:ln>
        </p:spPr>
      </p:cxnSp>
      <p:cxnSp>
        <p:nvCxnSpPr>
          <p:cNvPr id="69638" name="Straight Connector 54"/>
          <p:cNvCxnSpPr>
            <a:cxnSpLocks noChangeShapeType="1"/>
          </p:cNvCxnSpPr>
          <p:nvPr/>
        </p:nvCxnSpPr>
        <p:spPr bwMode="auto">
          <a:xfrm>
            <a:off x="4621213" y="4597400"/>
            <a:ext cx="0" cy="38100"/>
          </a:xfrm>
          <a:prstGeom prst="line">
            <a:avLst/>
          </a:prstGeom>
          <a:noFill/>
          <a:ln w="28575">
            <a:solidFill>
              <a:schemeClr val="accent2"/>
            </a:solidFill>
            <a:round/>
            <a:headEnd/>
            <a:tailEnd/>
          </a:ln>
        </p:spPr>
      </p:cxnSp>
      <p:sp>
        <p:nvSpPr>
          <p:cNvPr id="69639" name="TextBox 19"/>
          <p:cNvSpPr txBox="1">
            <a:spLocks noChangeArrowheads="1"/>
          </p:cNvSpPr>
          <p:nvPr/>
        </p:nvSpPr>
        <p:spPr bwMode="auto">
          <a:xfrm>
            <a:off x="685800" y="5410200"/>
            <a:ext cx="7620000" cy="708025"/>
          </a:xfrm>
          <a:prstGeom prst="rect">
            <a:avLst/>
          </a:prstGeom>
          <a:noFill/>
          <a:ln w="9525">
            <a:noFill/>
            <a:miter lim="800000"/>
            <a:headEnd/>
            <a:tailEnd/>
          </a:ln>
        </p:spPr>
        <p:txBody>
          <a:bodyPr>
            <a:spAutoFit/>
          </a:bodyPr>
          <a:lstStyle/>
          <a:p>
            <a:r>
              <a:rPr lang="en-US"/>
              <a:t>Analysis of oxygen isotope data and sulfate from same core</a:t>
            </a:r>
            <a:r>
              <a:rPr lang="nl-NL"/>
              <a:t>  (Fig. 1 from </a:t>
            </a:r>
            <a:r>
              <a:rPr lang="nl-NL" i="1"/>
              <a:t>Haslam and Petraglia</a:t>
            </a:r>
            <a:r>
              <a:rPr lang="nl-NL"/>
              <a:t> [2010].)</a:t>
            </a:r>
            <a:endParaRPr lang="en-US"/>
          </a:p>
        </p:txBody>
      </p:sp>
      <p:sp>
        <p:nvSpPr>
          <p:cNvPr id="69640" name="TextBox 20"/>
          <p:cNvSpPr txBox="1">
            <a:spLocks noChangeArrowheads="1"/>
          </p:cNvSpPr>
          <p:nvPr/>
        </p:nvSpPr>
        <p:spPr bwMode="auto">
          <a:xfrm>
            <a:off x="304800" y="685800"/>
            <a:ext cx="6248400" cy="784225"/>
          </a:xfrm>
          <a:prstGeom prst="rect">
            <a:avLst/>
          </a:prstGeom>
          <a:noFill/>
          <a:ln w="9525">
            <a:noFill/>
            <a:miter lim="800000"/>
            <a:headEnd/>
            <a:tailEnd/>
          </a:ln>
        </p:spPr>
        <p:txBody>
          <a:bodyPr>
            <a:spAutoFit/>
          </a:bodyPr>
          <a:lstStyle/>
          <a:p>
            <a:pPr>
              <a:spcBef>
                <a:spcPct val="0"/>
              </a:spcBef>
            </a:pPr>
            <a:r>
              <a:rPr lang="en-US"/>
              <a:t>Recent analysis casts doubt on the timing:</a:t>
            </a:r>
          </a:p>
          <a:p>
            <a:pPr>
              <a:spcBef>
                <a:spcPts val="600"/>
              </a:spcBef>
            </a:pPr>
            <a:r>
              <a:rPr lang="en-US"/>
              <a:t>Eruption occurred after the glaciation</a:t>
            </a:r>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3" cstate="print"/>
          <a:srcRect/>
          <a:stretch>
            <a:fillRect/>
          </a:stretch>
        </p:blipFill>
        <p:spPr bwMode="auto">
          <a:xfrm>
            <a:off x="762000" y="0"/>
            <a:ext cx="7653338" cy="5273675"/>
          </a:xfrm>
          <a:prstGeom prst="rect">
            <a:avLst/>
          </a:prstGeom>
          <a:noFill/>
          <a:ln w="9525">
            <a:noFill/>
            <a:miter lim="800000"/>
            <a:headEnd/>
            <a:tailEnd/>
          </a:ln>
        </p:spPr>
      </p:pic>
      <p:sp>
        <p:nvSpPr>
          <p:cNvPr id="70659" name="Text Box 3"/>
          <p:cNvSpPr txBox="1">
            <a:spLocks noChangeArrowheads="1"/>
          </p:cNvSpPr>
          <p:nvPr/>
        </p:nvSpPr>
        <p:spPr bwMode="auto">
          <a:xfrm>
            <a:off x="381000" y="5334000"/>
            <a:ext cx="8229600" cy="869950"/>
          </a:xfrm>
          <a:prstGeom prst="rect">
            <a:avLst/>
          </a:prstGeom>
          <a:noFill/>
          <a:ln w="9525">
            <a:noFill/>
            <a:miter lim="800000"/>
            <a:headEnd/>
            <a:tailEnd/>
          </a:ln>
        </p:spPr>
        <p:txBody>
          <a:bodyPr>
            <a:spAutoFit/>
          </a:bodyPr>
          <a:lstStyle/>
          <a:p>
            <a:r>
              <a:rPr lang="en-US" sz="2400"/>
              <a:t>Tropopause-level radiative forcing</a:t>
            </a:r>
          </a:p>
          <a:p>
            <a:pPr algn="l"/>
            <a:r>
              <a:rPr lang="en-US" sz="1800">
                <a:solidFill>
                  <a:schemeClr val="accent2"/>
                </a:solidFill>
              </a:rPr>
              <a:t>         100x Pinatubo super-eruption, Gareth Jones et al. (2005)</a:t>
            </a: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3" cstate="print"/>
          <a:srcRect/>
          <a:stretch>
            <a:fillRect/>
          </a:stretch>
        </p:blipFill>
        <p:spPr bwMode="auto">
          <a:xfrm>
            <a:off x="990600" y="0"/>
            <a:ext cx="7515225" cy="5246688"/>
          </a:xfrm>
          <a:prstGeom prst="rect">
            <a:avLst/>
          </a:prstGeom>
          <a:noFill/>
          <a:ln w="9525">
            <a:noFill/>
            <a:miter lim="800000"/>
            <a:headEnd/>
            <a:tailEnd/>
          </a:ln>
        </p:spPr>
      </p:pic>
      <p:sp>
        <p:nvSpPr>
          <p:cNvPr id="71683" name="Text Box 3"/>
          <p:cNvSpPr txBox="1">
            <a:spLocks noChangeArrowheads="1"/>
          </p:cNvSpPr>
          <p:nvPr/>
        </p:nvSpPr>
        <p:spPr bwMode="auto">
          <a:xfrm>
            <a:off x="457200" y="5334000"/>
            <a:ext cx="8229600" cy="869950"/>
          </a:xfrm>
          <a:prstGeom prst="rect">
            <a:avLst/>
          </a:prstGeom>
          <a:noFill/>
          <a:ln w="9525">
            <a:noFill/>
            <a:miter lim="800000"/>
            <a:headEnd/>
            <a:tailEnd/>
          </a:ln>
        </p:spPr>
        <p:txBody>
          <a:bodyPr>
            <a:spAutoFit/>
          </a:bodyPr>
          <a:lstStyle/>
          <a:p>
            <a:r>
              <a:rPr lang="en-US" sz="2400"/>
              <a:t>Surface temperature response</a:t>
            </a:r>
          </a:p>
          <a:p>
            <a:pPr algn="l"/>
            <a:r>
              <a:rPr lang="en-US" sz="1800">
                <a:solidFill>
                  <a:schemeClr val="accent2"/>
                </a:solidFill>
              </a:rPr>
              <a:t>         100x Pinatubo super-eruption, Gareth Jones et al. (2005)</a:t>
            </a:r>
          </a:p>
        </p:txBody>
      </p:sp>
    </p:spTree>
  </p:cSld>
  <p:clrMapOvr>
    <a:masterClrMapping/>
  </p:clrMapOvr>
  <p:transition spd="slow"/>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3" cstate="print"/>
          <a:srcRect/>
          <a:stretch>
            <a:fillRect/>
          </a:stretch>
        </p:blipFill>
        <p:spPr bwMode="auto">
          <a:xfrm>
            <a:off x="381000" y="-152400"/>
            <a:ext cx="8362950" cy="4864100"/>
          </a:xfrm>
          <a:prstGeom prst="rect">
            <a:avLst/>
          </a:prstGeom>
          <a:noFill/>
          <a:ln w="9525">
            <a:noFill/>
            <a:miter lim="800000"/>
            <a:headEnd/>
            <a:tailEnd/>
          </a:ln>
        </p:spPr>
      </p:pic>
      <p:sp>
        <p:nvSpPr>
          <p:cNvPr id="72707" name="Text Box 3"/>
          <p:cNvSpPr txBox="1">
            <a:spLocks noChangeArrowheads="1"/>
          </p:cNvSpPr>
          <p:nvPr/>
        </p:nvSpPr>
        <p:spPr bwMode="auto">
          <a:xfrm>
            <a:off x="533400" y="4876800"/>
            <a:ext cx="8229600" cy="1235075"/>
          </a:xfrm>
          <a:prstGeom prst="rect">
            <a:avLst/>
          </a:prstGeom>
          <a:noFill/>
          <a:ln w="9525">
            <a:noFill/>
            <a:miter lim="800000"/>
            <a:headEnd/>
            <a:tailEnd/>
          </a:ln>
        </p:spPr>
        <p:txBody>
          <a:bodyPr>
            <a:spAutoFit/>
          </a:bodyPr>
          <a:lstStyle/>
          <a:p>
            <a:r>
              <a:rPr lang="en-US" sz="2400"/>
              <a:t>Surface temperature response (K)</a:t>
            </a:r>
            <a:br>
              <a:rPr lang="en-US" sz="2400"/>
            </a:br>
            <a:r>
              <a:rPr lang="en-US" sz="2400"/>
              <a:t>for first NH winter (DJF) after eruption</a:t>
            </a:r>
          </a:p>
          <a:p>
            <a:pPr algn="l"/>
            <a:r>
              <a:rPr lang="en-US" sz="1800">
                <a:solidFill>
                  <a:schemeClr val="accent2"/>
                </a:solidFill>
              </a:rPr>
              <a:t>         100x Pinatubo super-eruption, Gareth Jones et al. (2005)</a:t>
            </a: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3730" name="Text Box 2"/>
          <p:cNvSpPr txBox="1">
            <a:spLocks noChangeArrowheads="1"/>
          </p:cNvSpPr>
          <p:nvPr/>
        </p:nvSpPr>
        <p:spPr bwMode="auto">
          <a:xfrm>
            <a:off x="381000" y="4876800"/>
            <a:ext cx="8229600" cy="1246188"/>
          </a:xfrm>
          <a:prstGeom prst="rect">
            <a:avLst/>
          </a:prstGeom>
          <a:noFill/>
          <a:ln w="9525">
            <a:noFill/>
            <a:miter lim="800000"/>
            <a:headEnd/>
            <a:tailEnd/>
          </a:ln>
        </p:spPr>
        <p:txBody>
          <a:bodyPr>
            <a:spAutoFit/>
          </a:bodyPr>
          <a:lstStyle/>
          <a:p>
            <a:r>
              <a:rPr lang="en-US" sz="2400"/>
              <a:t>Annual average surface temperature response (K)</a:t>
            </a:r>
            <a:br>
              <a:rPr lang="en-US" sz="2400"/>
            </a:br>
            <a:r>
              <a:rPr lang="en-US" sz="2400"/>
              <a:t>for year after eruption</a:t>
            </a:r>
          </a:p>
          <a:p>
            <a:r>
              <a:rPr lang="en-US" sz="1800">
                <a:solidFill>
                  <a:schemeClr val="accent2"/>
                </a:solidFill>
              </a:rPr>
              <a:t>100x Pinatubo super-eruption, Gareth Jones et al. (2005)</a:t>
            </a:r>
          </a:p>
        </p:txBody>
      </p:sp>
      <p:pic>
        <p:nvPicPr>
          <p:cNvPr id="73731" name="Picture 3"/>
          <p:cNvPicPr>
            <a:picLocks noChangeAspect="1" noChangeArrowheads="1"/>
          </p:cNvPicPr>
          <p:nvPr/>
        </p:nvPicPr>
        <p:blipFill>
          <a:blip r:embed="rId3" cstate="print"/>
          <a:srcRect b="1558"/>
          <a:stretch>
            <a:fillRect/>
          </a:stretch>
        </p:blipFill>
        <p:spPr bwMode="auto">
          <a:xfrm>
            <a:off x="304800" y="0"/>
            <a:ext cx="8458200" cy="47704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VEAbook"/>
          <p:cNvPicPr>
            <a:picLocks noChangeAspect="1" noChangeArrowheads="1"/>
          </p:cNvPicPr>
          <p:nvPr/>
        </p:nvPicPr>
        <p:blipFill>
          <a:blip r:embed="rId3" cstate="print"/>
          <a:srcRect/>
          <a:stretch>
            <a:fillRect/>
          </a:stretch>
        </p:blipFill>
        <p:spPr bwMode="auto">
          <a:xfrm>
            <a:off x="1828800" y="0"/>
            <a:ext cx="5465763" cy="6858000"/>
          </a:xfrm>
          <a:prstGeom prst="rect">
            <a:avLst/>
          </a:prstGeom>
          <a:noFill/>
          <a:ln w="9525">
            <a:noFill/>
            <a:miter lim="800000"/>
            <a:headEnd/>
            <a:tailEnd/>
          </a:ln>
        </p:spPr>
      </p:pic>
      <p:pic>
        <p:nvPicPr>
          <p:cNvPr id="494595" name="Picture 3" descr="AlanCliveEldjga"/>
          <p:cNvPicPr>
            <a:picLocks noChangeAspect="1" noChangeArrowheads="1"/>
          </p:cNvPicPr>
          <p:nvPr/>
        </p:nvPicPr>
        <p:blipFill>
          <a:blip r:embed="rId4" cstate="print"/>
          <a:srcRect/>
          <a:stretch>
            <a:fillRect/>
          </a:stretch>
        </p:blipFill>
        <p:spPr bwMode="auto">
          <a:xfrm>
            <a:off x="684213" y="0"/>
            <a:ext cx="7802562" cy="585152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945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3" cstate="print"/>
          <a:srcRect/>
          <a:stretch>
            <a:fillRect/>
          </a:stretch>
        </p:blipFill>
        <p:spPr bwMode="auto">
          <a:xfrm>
            <a:off x="0" y="1828800"/>
            <a:ext cx="9144000" cy="3408363"/>
          </a:xfrm>
          <a:prstGeom prst="rect">
            <a:avLst/>
          </a:prstGeom>
          <a:noFill/>
          <a:ln w="9525">
            <a:noFill/>
            <a:miter lim="800000"/>
            <a:headEnd/>
            <a:tailEnd/>
          </a:ln>
        </p:spPr>
      </p:pic>
      <p:sp>
        <p:nvSpPr>
          <p:cNvPr id="74755" name="Text Box 4"/>
          <p:cNvSpPr txBox="1">
            <a:spLocks noChangeArrowheads="1"/>
          </p:cNvSpPr>
          <p:nvPr/>
        </p:nvSpPr>
        <p:spPr bwMode="auto">
          <a:xfrm>
            <a:off x="457200" y="5410200"/>
            <a:ext cx="8229600" cy="1273175"/>
          </a:xfrm>
          <a:prstGeom prst="rect">
            <a:avLst/>
          </a:prstGeom>
          <a:solidFill>
            <a:schemeClr val="bg1"/>
          </a:solidFill>
          <a:ln w="38100">
            <a:solidFill>
              <a:schemeClr val="tx1"/>
            </a:solidFill>
            <a:miter lim="800000"/>
            <a:headEnd/>
            <a:tailEnd/>
          </a:ln>
        </p:spPr>
        <p:txBody>
          <a:bodyPr>
            <a:spAutoFit/>
          </a:bodyPr>
          <a:lstStyle/>
          <a:p>
            <a:r>
              <a:rPr lang="en-US" sz="2400"/>
              <a:t>Change in thermohaline circulation - North Atlantic (Sv)</a:t>
            </a:r>
            <a:br>
              <a:rPr lang="en-US" sz="2400"/>
            </a:br>
            <a:r>
              <a:rPr lang="en-US" sz="2400"/>
              <a:t>(a) before eruption, (b) year 9 after eruption</a:t>
            </a:r>
          </a:p>
          <a:p>
            <a:pPr algn="l"/>
            <a:r>
              <a:rPr lang="en-US" sz="1800">
                <a:solidFill>
                  <a:schemeClr val="accent2"/>
                </a:solidFill>
              </a:rPr>
              <a:t>         </a:t>
            </a:r>
            <a:r>
              <a:rPr lang="en-US" sz="1800"/>
              <a:t>100x Pinatubo super-eruption, Gareth Jones et al. (2005)</a:t>
            </a: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2"/>
          <p:cNvSpPr txBox="1">
            <a:spLocks noChangeArrowheads="1"/>
          </p:cNvSpPr>
          <p:nvPr/>
        </p:nvSpPr>
        <p:spPr bwMode="auto">
          <a:xfrm>
            <a:off x="533400" y="685800"/>
            <a:ext cx="5715000" cy="579438"/>
          </a:xfrm>
          <a:prstGeom prst="rect">
            <a:avLst/>
          </a:prstGeom>
          <a:noFill/>
          <a:ln w="9525">
            <a:noFill/>
            <a:miter lim="800000"/>
            <a:headEnd/>
            <a:tailEnd/>
          </a:ln>
        </p:spPr>
        <p:txBody>
          <a:bodyPr>
            <a:spAutoFit/>
          </a:bodyPr>
          <a:lstStyle/>
          <a:p>
            <a:r>
              <a:rPr lang="en-US" sz="3200">
                <a:solidFill>
                  <a:schemeClr val="accent2"/>
                </a:solidFill>
              </a:rPr>
              <a:t>Super-eruptions</a:t>
            </a:r>
          </a:p>
        </p:txBody>
      </p:sp>
      <p:sp>
        <p:nvSpPr>
          <p:cNvPr id="75779" name="Text Box 3"/>
          <p:cNvSpPr txBox="1">
            <a:spLocks noChangeArrowheads="1"/>
          </p:cNvSpPr>
          <p:nvPr/>
        </p:nvSpPr>
        <p:spPr bwMode="auto">
          <a:xfrm>
            <a:off x="609600" y="2209800"/>
            <a:ext cx="8382000" cy="3378200"/>
          </a:xfrm>
          <a:prstGeom prst="rect">
            <a:avLst/>
          </a:prstGeom>
          <a:noFill/>
          <a:ln w="9525">
            <a:noFill/>
            <a:miter lim="800000"/>
            <a:headEnd/>
            <a:tailEnd/>
          </a:ln>
        </p:spPr>
        <p:txBody>
          <a:bodyPr>
            <a:spAutoFit/>
          </a:bodyPr>
          <a:lstStyle/>
          <a:p>
            <a:pPr marL="227013" indent="-227013" algn="l">
              <a:buFontTx/>
              <a:buChar char="•"/>
            </a:pPr>
            <a:r>
              <a:rPr lang="en-US" sz="2400"/>
              <a:t>Jones et al. (2005) showed large perturbations, but no long-term (ice-age-producing) response.</a:t>
            </a:r>
          </a:p>
          <a:p>
            <a:pPr marL="227013" indent="-227013" algn="l">
              <a:buFontTx/>
              <a:buChar char="•"/>
            </a:pPr>
            <a:r>
              <a:rPr lang="en-US" sz="2400"/>
              <a:t>Are there additional mechanisms that could produce this?</a:t>
            </a:r>
          </a:p>
          <a:p>
            <a:pPr marL="796925" lvl="1" indent="-222250" algn="l">
              <a:buFontTx/>
              <a:buChar char="•"/>
            </a:pPr>
            <a:r>
              <a:rPr lang="en-US" sz="2400">
                <a:solidFill>
                  <a:schemeClr val="accent2"/>
                </a:solidFill>
              </a:rPr>
              <a:t>Persistence of SO</a:t>
            </a:r>
            <a:r>
              <a:rPr lang="en-US" sz="2400" baseline="-25000">
                <a:solidFill>
                  <a:schemeClr val="accent2"/>
                </a:solidFill>
              </a:rPr>
              <a:t>2</a:t>
            </a:r>
            <a:r>
              <a:rPr lang="en-US" sz="2400">
                <a:solidFill>
                  <a:schemeClr val="accent2"/>
                </a:solidFill>
              </a:rPr>
              <a:t> in stratosphere?</a:t>
            </a:r>
          </a:p>
          <a:p>
            <a:pPr marL="796925" lvl="1" indent="-222250" algn="l">
              <a:buFontTx/>
              <a:buChar char="•"/>
            </a:pPr>
            <a:r>
              <a:rPr lang="en-US" sz="2400">
                <a:solidFill>
                  <a:schemeClr val="accent2"/>
                </a:solidFill>
              </a:rPr>
              <a:t>Killing all the vegetation, increasing surface albedo?</a:t>
            </a:r>
          </a:p>
          <a:p>
            <a:pPr marL="796925" lvl="1" indent="-222250" algn="l">
              <a:buFontTx/>
              <a:buChar char="•"/>
            </a:pPr>
            <a:r>
              <a:rPr lang="en-US" sz="2400">
                <a:solidFill>
                  <a:schemeClr val="accent2"/>
                </a:solidFill>
              </a:rPr>
              <a:t>Painting the land white with ash?</a:t>
            </a: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2"/>
          <p:cNvSpPr txBox="1">
            <a:spLocks noChangeArrowheads="1"/>
          </p:cNvSpPr>
          <p:nvPr/>
        </p:nvSpPr>
        <p:spPr bwMode="auto">
          <a:xfrm>
            <a:off x="533400" y="685800"/>
            <a:ext cx="5715000" cy="579438"/>
          </a:xfrm>
          <a:prstGeom prst="rect">
            <a:avLst/>
          </a:prstGeom>
          <a:noFill/>
          <a:ln w="9525">
            <a:noFill/>
            <a:miter lim="800000"/>
            <a:headEnd/>
            <a:tailEnd/>
          </a:ln>
        </p:spPr>
        <p:txBody>
          <a:bodyPr>
            <a:spAutoFit/>
          </a:bodyPr>
          <a:lstStyle/>
          <a:p>
            <a:r>
              <a:rPr lang="en-US" sz="3200">
                <a:solidFill>
                  <a:schemeClr val="accent2"/>
                </a:solidFill>
              </a:rPr>
              <a:t>Super-eruptions</a:t>
            </a:r>
          </a:p>
        </p:txBody>
      </p:sp>
      <p:sp>
        <p:nvSpPr>
          <p:cNvPr id="76803" name="Text Box 3"/>
          <p:cNvSpPr txBox="1">
            <a:spLocks noChangeArrowheads="1"/>
          </p:cNvSpPr>
          <p:nvPr/>
        </p:nvSpPr>
        <p:spPr bwMode="auto">
          <a:xfrm>
            <a:off x="304800" y="1676400"/>
            <a:ext cx="8686800" cy="3560763"/>
          </a:xfrm>
          <a:prstGeom prst="rect">
            <a:avLst/>
          </a:prstGeom>
          <a:noFill/>
          <a:ln w="9525">
            <a:noFill/>
            <a:miter lim="800000"/>
            <a:headEnd/>
            <a:tailEnd/>
          </a:ln>
        </p:spPr>
        <p:txBody>
          <a:bodyPr>
            <a:spAutoFit/>
          </a:bodyPr>
          <a:lstStyle/>
          <a:p>
            <a:pPr marL="227013" indent="-227013" algn="l"/>
            <a:r>
              <a:rPr lang="en-US" sz="2400"/>
              <a:t>We conducted three GCM experiments to investigate the first two of these mechanisms:</a:t>
            </a:r>
          </a:p>
          <a:p>
            <a:pPr marL="227013" indent="-227013" algn="l">
              <a:buFontTx/>
              <a:buChar char="•"/>
            </a:pPr>
            <a:r>
              <a:rPr lang="en-US" sz="2400">
                <a:solidFill>
                  <a:schemeClr val="accent2"/>
                </a:solidFill>
              </a:rPr>
              <a:t>Persistence of SO</a:t>
            </a:r>
            <a:r>
              <a:rPr lang="en-US" sz="2400" baseline="-25000">
                <a:solidFill>
                  <a:schemeClr val="accent2"/>
                </a:solidFill>
              </a:rPr>
              <a:t>2</a:t>
            </a:r>
            <a:r>
              <a:rPr lang="en-US" sz="2400">
                <a:solidFill>
                  <a:schemeClr val="accent2"/>
                </a:solidFill>
              </a:rPr>
              <a:t> in stratosphere?</a:t>
            </a:r>
          </a:p>
          <a:p>
            <a:pPr marL="796925" lvl="1" indent="-222250" algn="l">
              <a:buFontTx/>
              <a:buChar char="•"/>
            </a:pPr>
            <a:r>
              <a:rPr lang="en-US" sz="2400"/>
              <a:t>NASA GISS ModelE, 300x Pinatubo</a:t>
            </a:r>
          </a:p>
          <a:p>
            <a:pPr marL="796925" lvl="1" indent="-222250" algn="l">
              <a:buFontTx/>
              <a:buChar char="•"/>
            </a:pPr>
            <a:r>
              <a:rPr lang="en-US" sz="2400"/>
              <a:t>NASA GISS ModelE with chemistry, 300x Pinatubo</a:t>
            </a:r>
          </a:p>
          <a:p>
            <a:pPr marL="227013" indent="-227013" algn="l">
              <a:buFontTx/>
              <a:buChar char="•"/>
            </a:pPr>
            <a:r>
              <a:rPr lang="en-US" sz="2400">
                <a:solidFill>
                  <a:schemeClr val="accent2"/>
                </a:solidFill>
              </a:rPr>
              <a:t>Killing all the vegetation, increasing surface albedo?</a:t>
            </a:r>
          </a:p>
          <a:p>
            <a:pPr marL="796925" lvl="1" indent="-222250" algn="l">
              <a:buFontTx/>
              <a:buChar char="•"/>
            </a:pPr>
            <a:r>
              <a:rPr lang="en-US" sz="2400"/>
              <a:t>NCAR CLM3.0 with dynamic vegetation, 100x Pinatubo</a:t>
            </a:r>
          </a:p>
        </p:txBody>
      </p:sp>
      <p:sp>
        <p:nvSpPr>
          <p:cNvPr id="76804" name="Text Box 4"/>
          <p:cNvSpPr txBox="1">
            <a:spLocks noChangeArrowheads="1"/>
          </p:cNvSpPr>
          <p:nvPr/>
        </p:nvSpPr>
        <p:spPr bwMode="auto">
          <a:xfrm>
            <a:off x="304800" y="5410200"/>
            <a:ext cx="8534400" cy="1349375"/>
          </a:xfrm>
          <a:prstGeom prst="rect">
            <a:avLst/>
          </a:prstGeom>
          <a:solidFill>
            <a:schemeClr val="bg1"/>
          </a:solidFill>
          <a:ln w="38100">
            <a:solidFill>
              <a:schemeClr val="tx1"/>
            </a:solidFill>
            <a:miter lim="800000"/>
            <a:headEnd/>
            <a:tailEnd/>
          </a:ln>
        </p:spPr>
        <p:txBody>
          <a:bodyPr>
            <a:spAutoFit/>
          </a:bodyPr>
          <a:lstStyle/>
          <a:p>
            <a:pPr algn="just"/>
            <a:r>
              <a:rPr lang="en-US"/>
              <a:t>Robock, Alan, Caspar M. Ammann, Luke Oman, Drew Shindell, Samuel Levis, and Georgiy Stenchikov, 2009: Did the Toba volcanic eruption of ~74 ka B.P. produce widespread glaciation?  </a:t>
            </a:r>
            <a:r>
              <a:rPr lang="en-US" i="1"/>
              <a:t>J. Geophys. Res.</a:t>
            </a:r>
            <a:r>
              <a:rPr lang="en-US"/>
              <a:t>, </a:t>
            </a:r>
            <a:r>
              <a:rPr lang="en-US" b="1"/>
              <a:t>114</a:t>
            </a:r>
            <a:r>
              <a:rPr lang="en-US"/>
              <a:t>, D10107, doi:10.1029/2008JD011652. </a:t>
            </a: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3" cstate="print"/>
          <a:srcRect/>
          <a:stretch>
            <a:fillRect/>
          </a:stretch>
        </p:blipFill>
        <p:spPr bwMode="auto">
          <a:xfrm>
            <a:off x="1371600" y="381000"/>
            <a:ext cx="6618288" cy="5346700"/>
          </a:xfrm>
          <a:prstGeom prst="rect">
            <a:avLst/>
          </a:prstGeom>
          <a:noFill/>
          <a:ln w="9525">
            <a:noFill/>
            <a:miter lim="800000"/>
            <a:headEnd/>
            <a:tailEnd/>
          </a:ln>
        </p:spPr>
      </p:pic>
      <p:sp>
        <p:nvSpPr>
          <p:cNvPr id="77827" name="Text Box 3"/>
          <p:cNvSpPr txBox="1">
            <a:spLocks noChangeArrowheads="1"/>
          </p:cNvSpPr>
          <p:nvPr/>
        </p:nvSpPr>
        <p:spPr bwMode="auto">
          <a:xfrm>
            <a:off x="2209800" y="6232525"/>
            <a:ext cx="4572000" cy="396875"/>
          </a:xfrm>
          <a:prstGeom prst="rect">
            <a:avLst/>
          </a:prstGeom>
          <a:noFill/>
          <a:ln w="9525">
            <a:noFill/>
            <a:miter lim="800000"/>
            <a:headEnd/>
            <a:tailEnd/>
          </a:ln>
        </p:spPr>
        <p:txBody>
          <a:bodyPr>
            <a:spAutoFit/>
          </a:bodyPr>
          <a:lstStyle/>
          <a:p>
            <a:pPr algn="l"/>
            <a:r>
              <a:rPr lang="en-US">
                <a:solidFill>
                  <a:schemeClr val="bg1"/>
                </a:solidFill>
              </a:rPr>
              <a:t>NASA GISS ModelE, 300x Pinatubo</a:t>
            </a:r>
          </a:p>
        </p:txBody>
      </p:sp>
    </p:spTree>
  </p:cSld>
  <p:clrMapOvr>
    <a:masterClrMapping/>
  </p:clrMapOvr>
  <p:transition spd="slow"/>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2"/>
          <p:cNvSpPr txBox="1">
            <a:spLocks noChangeArrowheads="1"/>
          </p:cNvSpPr>
          <p:nvPr/>
        </p:nvSpPr>
        <p:spPr bwMode="auto">
          <a:xfrm>
            <a:off x="2209800" y="6232525"/>
            <a:ext cx="5410200" cy="336550"/>
          </a:xfrm>
          <a:prstGeom prst="rect">
            <a:avLst/>
          </a:prstGeom>
          <a:noFill/>
          <a:ln w="9525">
            <a:noFill/>
            <a:miter lim="800000"/>
            <a:headEnd/>
            <a:tailEnd/>
          </a:ln>
        </p:spPr>
        <p:txBody>
          <a:bodyPr>
            <a:spAutoFit/>
          </a:bodyPr>
          <a:lstStyle/>
          <a:p>
            <a:pPr algn="l"/>
            <a:r>
              <a:rPr lang="en-US" sz="1600">
                <a:solidFill>
                  <a:schemeClr val="bg1"/>
                </a:solidFill>
              </a:rPr>
              <a:t>NASA GISS ModelE, 33x, 100x, 300x, 900x Pinatubo</a:t>
            </a:r>
          </a:p>
        </p:txBody>
      </p:sp>
      <p:pic>
        <p:nvPicPr>
          <p:cNvPr id="78851" name="Picture 3"/>
          <p:cNvPicPr>
            <a:picLocks noChangeAspect="1" noChangeArrowheads="1"/>
          </p:cNvPicPr>
          <p:nvPr/>
        </p:nvPicPr>
        <p:blipFill>
          <a:blip r:embed="rId3" cstate="print"/>
          <a:srcRect/>
          <a:stretch>
            <a:fillRect/>
          </a:stretch>
        </p:blipFill>
        <p:spPr bwMode="auto">
          <a:xfrm>
            <a:off x="914400" y="0"/>
            <a:ext cx="7277100" cy="61960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3" cstate="print"/>
          <a:srcRect/>
          <a:stretch>
            <a:fillRect/>
          </a:stretch>
        </p:blipFill>
        <p:spPr bwMode="auto">
          <a:xfrm>
            <a:off x="914400" y="0"/>
            <a:ext cx="7010400" cy="5989638"/>
          </a:xfrm>
          <a:prstGeom prst="rect">
            <a:avLst/>
          </a:prstGeom>
          <a:noFill/>
          <a:ln w="9525">
            <a:noFill/>
            <a:miter lim="800000"/>
            <a:headEnd/>
            <a:tailEnd/>
          </a:ln>
        </p:spPr>
      </p:pic>
      <p:sp>
        <p:nvSpPr>
          <p:cNvPr id="79875" name="Text Box 3"/>
          <p:cNvSpPr txBox="1">
            <a:spLocks noChangeArrowheads="1"/>
          </p:cNvSpPr>
          <p:nvPr/>
        </p:nvSpPr>
        <p:spPr bwMode="auto">
          <a:xfrm>
            <a:off x="2209800" y="6232525"/>
            <a:ext cx="4572000" cy="396875"/>
          </a:xfrm>
          <a:prstGeom prst="rect">
            <a:avLst/>
          </a:prstGeom>
          <a:noFill/>
          <a:ln w="9525">
            <a:noFill/>
            <a:miter lim="800000"/>
            <a:headEnd/>
            <a:tailEnd/>
          </a:ln>
        </p:spPr>
        <p:txBody>
          <a:bodyPr>
            <a:spAutoFit/>
          </a:bodyPr>
          <a:lstStyle/>
          <a:p>
            <a:pPr algn="l"/>
            <a:r>
              <a:rPr lang="en-US">
                <a:solidFill>
                  <a:schemeClr val="bg1"/>
                </a:solidFill>
              </a:rPr>
              <a:t>NASA GISS ModelE, 300x Pinatubo</a:t>
            </a: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 Box 2"/>
          <p:cNvSpPr txBox="1">
            <a:spLocks noChangeArrowheads="1"/>
          </p:cNvSpPr>
          <p:nvPr/>
        </p:nvSpPr>
        <p:spPr bwMode="auto">
          <a:xfrm>
            <a:off x="6324600" y="2438400"/>
            <a:ext cx="2590800" cy="1219200"/>
          </a:xfrm>
          <a:prstGeom prst="rect">
            <a:avLst/>
          </a:prstGeom>
          <a:solidFill>
            <a:schemeClr val="bg1"/>
          </a:solidFill>
          <a:ln w="28575">
            <a:solidFill>
              <a:schemeClr val="tx1"/>
            </a:solidFill>
            <a:miter lim="800000"/>
            <a:headEnd/>
            <a:tailEnd/>
          </a:ln>
        </p:spPr>
        <p:txBody>
          <a:bodyPr>
            <a:spAutoFit/>
          </a:bodyPr>
          <a:lstStyle/>
          <a:p>
            <a:r>
              <a:rPr lang="en-US" sz="1800">
                <a:solidFill>
                  <a:schemeClr val="accent2"/>
                </a:solidFill>
              </a:rPr>
              <a:t>NASA GISS ModelE with stratospheric chemistry, 300x Pinatubo</a:t>
            </a:r>
          </a:p>
        </p:txBody>
      </p:sp>
      <p:pic>
        <p:nvPicPr>
          <p:cNvPr id="80899" name="Picture 3"/>
          <p:cNvPicPr>
            <a:picLocks noChangeAspect="1" noChangeArrowheads="1"/>
          </p:cNvPicPr>
          <p:nvPr/>
        </p:nvPicPr>
        <p:blipFill>
          <a:blip r:embed="rId3" cstate="print"/>
          <a:srcRect/>
          <a:stretch>
            <a:fillRect/>
          </a:stretch>
        </p:blipFill>
        <p:spPr bwMode="auto">
          <a:xfrm>
            <a:off x="0" y="0"/>
            <a:ext cx="6045200" cy="685800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 Box 2"/>
          <p:cNvSpPr txBox="1">
            <a:spLocks noChangeArrowheads="1"/>
          </p:cNvSpPr>
          <p:nvPr/>
        </p:nvSpPr>
        <p:spPr bwMode="auto">
          <a:xfrm>
            <a:off x="1524000" y="6216650"/>
            <a:ext cx="5486400" cy="701675"/>
          </a:xfrm>
          <a:prstGeom prst="rect">
            <a:avLst/>
          </a:prstGeom>
          <a:noFill/>
          <a:ln w="9525">
            <a:noFill/>
            <a:miter lim="800000"/>
            <a:headEnd/>
            <a:tailEnd/>
          </a:ln>
        </p:spPr>
        <p:txBody>
          <a:bodyPr>
            <a:spAutoFit/>
          </a:bodyPr>
          <a:lstStyle/>
          <a:p>
            <a:r>
              <a:rPr lang="en-US">
                <a:solidFill>
                  <a:schemeClr val="bg1"/>
                </a:solidFill>
              </a:rPr>
              <a:t>NCAR CLM3.0 with dynamic vegetation, 100x Pinatubo</a:t>
            </a:r>
          </a:p>
        </p:txBody>
      </p:sp>
      <p:pic>
        <p:nvPicPr>
          <p:cNvPr id="81923" name="Picture 3"/>
          <p:cNvPicPr>
            <a:picLocks noChangeAspect="1" noChangeArrowheads="1"/>
          </p:cNvPicPr>
          <p:nvPr/>
        </p:nvPicPr>
        <p:blipFill>
          <a:blip r:embed="rId3" cstate="print"/>
          <a:srcRect l="26140" t="21057" r="21581" b="48003"/>
          <a:stretch>
            <a:fillRect/>
          </a:stretch>
        </p:blipFill>
        <p:spPr bwMode="auto">
          <a:xfrm>
            <a:off x="914400" y="0"/>
            <a:ext cx="7391400" cy="6188075"/>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Map_1_1"/>
          <p:cNvPicPr>
            <a:picLocks noChangeAspect="1" noChangeArrowheads="1"/>
          </p:cNvPicPr>
          <p:nvPr/>
        </p:nvPicPr>
        <p:blipFill>
          <a:blip r:embed="rId3" cstate="print"/>
          <a:srcRect/>
          <a:stretch>
            <a:fillRect/>
          </a:stretch>
        </p:blipFill>
        <p:spPr bwMode="auto">
          <a:xfrm>
            <a:off x="381000" y="228600"/>
            <a:ext cx="8464550" cy="5532438"/>
          </a:xfrm>
          <a:prstGeom prst="rect">
            <a:avLst/>
          </a:prstGeom>
          <a:noFill/>
          <a:ln w="9525">
            <a:noFill/>
            <a:miter lim="800000"/>
            <a:headEnd/>
            <a:tailEnd/>
          </a:ln>
        </p:spPr>
      </p:pic>
      <p:sp>
        <p:nvSpPr>
          <p:cNvPr id="82947" name="Text Box 4"/>
          <p:cNvSpPr txBox="1">
            <a:spLocks noChangeArrowheads="1"/>
          </p:cNvSpPr>
          <p:nvPr/>
        </p:nvSpPr>
        <p:spPr bwMode="auto">
          <a:xfrm>
            <a:off x="1524000" y="6216650"/>
            <a:ext cx="5486400" cy="701675"/>
          </a:xfrm>
          <a:prstGeom prst="rect">
            <a:avLst/>
          </a:prstGeom>
          <a:noFill/>
          <a:ln w="9525">
            <a:noFill/>
            <a:miter lim="800000"/>
            <a:headEnd/>
            <a:tailEnd/>
          </a:ln>
        </p:spPr>
        <p:txBody>
          <a:bodyPr>
            <a:spAutoFit/>
          </a:bodyPr>
          <a:lstStyle/>
          <a:p>
            <a:r>
              <a:rPr lang="en-US">
                <a:solidFill>
                  <a:schemeClr val="bg1"/>
                </a:solidFill>
              </a:rPr>
              <a:t>NCAR CLM3.0 with dynamic vegetation, 100x Pinatubo</a:t>
            </a:r>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Map_2-5"/>
          <p:cNvPicPr>
            <a:picLocks noChangeAspect="1" noChangeArrowheads="1"/>
          </p:cNvPicPr>
          <p:nvPr/>
        </p:nvPicPr>
        <p:blipFill>
          <a:blip r:embed="rId3" cstate="print"/>
          <a:srcRect/>
          <a:stretch>
            <a:fillRect/>
          </a:stretch>
        </p:blipFill>
        <p:spPr bwMode="auto">
          <a:xfrm>
            <a:off x="381000" y="234950"/>
            <a:ext cx="8464550" cy="5532438"/>
          </a:xfrm>
          <a:prstGeom prst="rect">
            <a:avLst/>
          </a:prstGeom>
          <a:noFill/>
          <a:ln w="9525">
            <a:noFill/>
            <a:miter lim="800000"/>
            <a:headEnd/>
            <a:tailEnd/>
          </a:ln>
        </p:spPr>
      </p:pic>
      <p:sp>
        <p:nvSpPr>
          <p:cNvPr id="83971" name="Text Box 4"/>
          <p:cNvSpPr txBox="1">
            <a:spLocks noChangeArrowheads="1"/>
          </p:cNvSpPr>
          <p:nvPr/>
        </p:nvSpPr>
        <p:spPr bwMode="auto">
          <a:xfrm>
            <a:off x="1524000" y="6216650"/>
            <a:ext cx="5486400" cy="701675"/>
          </a:xfrm>
          <a:prstGeom prst="rect">
            <a:avLst/>
          </a:prstGeom>
          <a:noFill/>
          <a:ln w="9525">
            <a:noFill/>
            <a:miter lim="800000"/>
            <a:headEnd/>
            <a:tailEnd/>
          </a:ln>
        </p:spPr>
        <p:txBody>
          <a:bodyPr>
            <a:spAutoFit/>
          </a:bodyPr>
          <a:lstStyle/>
          <a:p>
            <a:r>
              <a:rPr lang="en-US">
                <a:solidFill>
                  <a:schemeClr val="bg1"/>
                </a:solidFill>
              </a:rPr>
              <a:t>NCAR CLM3.0 with dynamic vegetation, 100x Pinatubo</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228600" y="2514600"/>
            <a:ext cx="8708571" cy="3416320"/>
          </a:xfrm>
          <a:prstGeom prst="rect">
            <a:avLst/>
          </a:prstGeom>
          <a:noFill/>
        </p:spPr>
        <p:txBody>
          <a:bodyPr wrap="square" rtlCol="0">
            <a:spAutoFit/>
          </a:bodyPr>
          <a:lstStyle/>
          <a:p>
            <a:pPr algn="ctr"/>
            <a:r>
              <a:rPr lang="en-US" sz="2800" dirty="0" smtClean="0"/>
              <a:t>Based on Chapman Conference in </a:t>
            </a:r>
            <a:r>
              <a:rPr lang="en-US" sz="2800" dirty="0" err="1" smtClean="0"/>
              <a:t>Selfoss</a:t>
            </a:r>
            <a:r>
              <a:rPr lang="en-US" sz="2800" dirty="0" smtClean="0"/>
              <a:t>, Iceland in 2012, there were 14 </a:t>
            </a:r>
            <a:r>
              <a:rPr lang="en-US" sz="2800" dirty="0"/>
              <a:t>articles </a:t>
            </a:r>
            <a:r>
              <a:rPr lang="en-US" sz="2800" dirty="0" smtClean="0"/>
              <a:t>published in</a:t>
            </a:r>
          </a:p>
          <a:p>
            <a:pPr algn="ctr"/>
            <a:r>
              <a:rPr lang="en-US" sz="3600" b="1" dirty="0" smtClean="0"/>
              <a:t>Special Section on</a:t>
            </a:r>
            <a:br>
              <a:rPr lang="en-US" sz="3600" b="1" dirty="0" smtClean="0"/>
            </a:br>
            <a:r>
              <a:rPr lang="en-US" sz="3600" b="1" dirty="0" smtClean="0"/>
              <a:t>Volcanism and the Atmosphere </a:t>
            </a:r>
            <a:endParaRPr lang="en-US" sz="2800" b="1" dirty="0" smtClean="0"/>
          </a:p>
          <a:p>
            <a:pPr algn="ctr">
              <a:spcBef>
                <a:spcPts val="0"/>
              </a:spcBef>
            </a:pPr>
            <a:endParaRPr lang="en-US" dirty="0"/>
          </a:p>
          <a:p>
            <a:r>
              <a:rPr lang="en-US" dirty="0"/>
              <a:t>http://</a:t>
            </a:r>
            <a:r>
              <a:rPr lang="en-US" dirty="0" err="1"/>
              <a:t>onlinelibrary.wiley.com</a:t>
            </a:r>
            <a:r>
              <a:rPr lang="en-US" dirty="0"/>
              <a:t>/journal/10.1002/%28ISSN%292169-9356/</a:t>
            </a:r>
            <a:r>
              <a:rPr lang="en-US" dirty="0" err="1"/>
              <a:t>specialsection</a:t>
            </a:r>
            <a:r>
              <a:rPr lang="en-US" dirty="0"/>
              <a:t>/VOLCANISM1</a:t>
            </a:r>
            <a:endParaRPr lang="en-US" dirty="0" smtClean="0"/>
          </a:p>
        </p:txBody>
      </p:sp>
      <p:pic>
        <p:nvPicPr>
          <p:cNvPr id="10242" name="Picture 2" descr="http://onlinelibrary.wiley.com/store/10.1002/%28ISSN%292169-8996/asset/olbannerleft.gif?v=1&amp;s=cff2ad5784022d00c959fde1fd3e2bf615441f05"/>
          <p:cNvPicPr>
            <a:picLocks noChangeAspect="1" noChangeArrowheads="1"/>
          </p:cNvPicPr>
          <p:nvPr/>
        </p:nvPicPr>
        <p:blipFill>
          <a:blip r:embed="rId3" cstate="print"/>
          <a:srcRect/>
          <a:stretch>
            <a:fillRect/>
          </a:stretch>
        </p:blipFill>
        <p:spPr bwMode="auto">
          <a:xfrm>
            <a:off x="152400" y="152400"/>
            <a:ext cx="8820497" cy="1920107"/>
          </a:xfrm>
          <a:prstGeom prst="rect">
            <a:avLst/>
          </a:prstGeom>
          <a:noFill/>
        </p:spPr>
      </p:pic>
    </p:spTree>
    <p:extLst>
      <p:ext uri="{BB962C8B-B14F-4D97-AF65-F5344CB8AC3E}">
        <p14:creationId xmlns:p14="http://schemas.microsoft.com/office/powerpoint/2010/main" xmlns="" val="1281585205"/>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3"/>
          <p:cNvSpPr txBox="1">
            <a:spLocks noChangeArrowheads="1"/>
          </p:cNvSpPr>
          <p:nvPr/>
        </p:nvSpPr>
        <p:spPr bwMode="auto">
          <a:xfrm>
            <a:off x="304800" y="1981200"/>
            <a:ext cx="8610600" cy="396875"/>
          </a:xfrm>
          <a:prstGeom prst="rect">
            <a:avLst/>
          </a:prstGeom>
          <a:noFill/>
          <a:ln w="9525">
            <a:noFill/>
            <a:miter lim="800000"/>
            <a:headEnd/>
            <a:tailEnd/>
          </a:ln>
        </p:spPr>
        <p:txBody>
          <a:bodyPr>
            <a:spAutoFit/>
          </a:bodyPr>
          <a:lstStyle/>
          <a:p>
            <a:pPr algn="l"/>
            <a:endParaRPr lang="en-US" b="1"/>
          </a:p>
        </p:txBody>
      </p:sp>
      <p:sp>
        <p:nvSpPr>
          <p:cNvPr id="84995" name="Text Box 4"/>
          <p:cNvSpPr txBox="1">
            <a:spLocks noChangeArrowheads="1"/>
          </p:cNvSpPr>
          <p:nvPr/>
        </p:nvSpPr>
        <p:spPr bwMode="auto">
          <a:xfrm>
            <a:off x="381000" y="1905000"/>
            <a:ext cx="8534400" cy="1384300"/>
          </a:xfrm>
          <a:prstGeom prst="rect">
            <a:avLst/>
          </a:prstGeom>
          <a:noFill/>
          <a:ln w="9525">
            <a:noFill/>
            <a:miter lim="800000"/>
            <a:headEnd/>
            <a:tailEnd/>
          </a:ln>
        </p:spPr>
        <p:txBody>
          <a:bodyPr>
            <a:spAutoFit/>
          </a:bodyPr>
          <a:lstStyle/>
          <a:p>
            <a:pPr marL="457200" indent="-457200" algn="l">
              <a:spcBef>
                <a:spcPts val="600"/>
              </a:spcBef>
            </a:pPr>
            <a:r>
              <a:rPr lang="en-US" sz="2800"/>
              <a:t>We have not been able to show that a Toba-like eruption could produce an Ice Age, given the current distribution of solar radiation.</a:t>
            </a:r>
          </a:p>
        </p:txBody>
      </p:sp>
      <p:sp>
        <p:nvSpPr>
          <p:cNvPr id="84996" name="TextBox 4"/>
          <p:cNvSpPr txBox="1">
            <a:spLocks noChangeArrowheads="1"/>
          </p:cNvSpPr>
          <p:nvPr/>
        </p:nvSpPr>
        <p:spPr bwMode="auto">
          <a:xfrm>
            <a:off x="381000" y="3886200"/>
            <a:ext cx="8610600" cy="1323975"/>
          </a:xfrm>
          <a:prstGeom prst="rect">
            <a:avLst/>
          </a:prstGeom>
          <a:noFill/>
          <a:ln w="9525">
            <a:noFill/>
            <a:miter lim="800000"/>
            <a:headEnd/>
            <a:tailEnd/>
          </a:ln>
        </p:spPr>
        <p:txBody>
          <a:bodyPr>
            <a:spAutoFit/>
          </a:bodyPr>
          <a:lstStyle/>
          <a:p>
            <a:pPr marL="287338" indent="-287338" algn="l"/>
            <a:r>
              <a:rPr lang="en-US" dirty="0"/>
              <a:t>Robock, Alan, Caspar M. </a:t>
            </a:r>
            <a:r>
              <a:rPr lang="en-US" dirty="0" err="1"/>
              <a:t>Ammann</a:t>
            </a:r>
            <a:r>
              <a:rPr lang="en-US" dirty="0"/>
              <a:t>, Luke Oman, Drew </a:t>
            </a:r>
            <a:r>
              <a:rPr lang="en-US" dirty="0" err="1"/>
              <a:t>Shindell</a:t>
            </a:r>
            <a:r>
              <a:rPr lang="en-US" dirty="0"/>
              <a:t>, Samuel Levis, and </a:t>
            </a:r>
            <a:r>
              <a:rPr lang="en-US" dirty="0" err="1"/>
              <a:t>Georgiy</a:t>
            </a:r>
            <a:r>
              <a:rPr lang="en-US" dirty="0"/>
              <a:t> Stenchikov, 2009: Did the Toba volcanic eruption of ~74 </a:t>
            </a:r>
            <a:r>
              <a:rPr lang="en-US" dirty="0" err="1"/>
              <a:t>ka</a:t>
            </a:r>
            <a:r>
              <a:rPr lang="en-US" dirty="0"/>
              <a:t> B.P. produce widespread glaciation?  </a:t>
            </a:r>
            <a:r>
              <a:rPr lang="en-US" i="1" dirty="0"/>
              <a:t>J. </a:t>
            </a:r>
            <a:r>
              <a:rPr lang="en-US" i="1" dirty="0" err="1"/>
              <a:t>Geophys</a:t>
            </a:r>
            <a:r>
              <a:rPr lang="en-US" i="1" dirty="0"/>
              <a:t>. Res.</a:t>
            </a:r>
            <a:r>
              <a:rPr lang="en-US" dirty="0"/>
              <a:t>, </a:t>
            </a:r>
            <a:r>
              <a:rPr lang="en-US" b="1" dirty="0"/>
              <a:t>114</a:t>
            </a:r>
            <a:r>
              <a:rPr lang="en-US" dirty="0"/>
              <a:t>, D10107, doi:10.1029/2008JD011652.</a:t>
            </a:r>
          </a:p>
        </p:txBody>
      </p:sp>
      <p:sp>
        <p:nvSpPr>
          <p:cNvPr id="84997" name="TextBox 5"/>
          <p:cNvSpPr txBox="1">
            <a:spLocks noChangeArrowheads="1"/>
          </p:cNvSpPr>
          <p:nvPr/>
        </p:nvSpPr>
        <p:spPr bwMode="auto">
          <a:xfrm>
            <a:off x="1752600" y="762000"/>
            <a:ext cx="3886200" cy="584200"/>
          </a:xfrm>
          <a:prstGeom prst="rect">
            <a:avLst/>
          </a:prstGeom>
          <a:noFill/>
          <a:ln w="9525">
            <a:noFill/>
            <a:miter lim="800000"/>
            <a:headEnd/>
            <a:tailEnd/>
          </a:ln>
        </p:spPr>
        <p:txBody>
          <a:bodyPr>
            <a:spAutoFit/>
          </a:bodyPr>
          <a:lstStyle/>
          <a:p>
            <a:r>
              <a:rPr lang="en-US" sz="3200" b="1">
                <a:solidFill>
                  <a:srgbClr val="0000FF"/>
                </a:solidFill>
              </a:rPr>
              <a:t>Conclusions</a:t>
            </a:r>
            <a:endParaRPr lang="en-US" sz="3200"/>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0390" name="Picture 6"/>
          <p:cNvPicPr>
            <a:picLocks noChangeAspect="1" noChangeArrowheads="1"/>
          </p:cNvPicPr>
          <p:nvPr/>
        </p:nvPicPr>
        <p:blipFill>
          <a:blip r:embed="rId3" cstate="print"/>
          <a:srcRect b="3605"/>
          <a:stretch>
            <a:fillRect/>
          </a:stretch>
        </p:blipFill>
        <p:spPr bwMode="auto">
          <a:xfrm>
            <a:off x="2743200" y="1524000"/>
            <a:ext cx="6172200" cy="4648200"/>
          </a:xfrm>
          <a:prstGeom prst="rect">
            <a:avLst/>
          </a:prstGeom>
          <a:noFill/>
          <a:ln w="9525">
            <a:noFill/>
            <a:miter lim="800000"/>
            <a:headEnd/>
            <a:tailEnd/>
          </a:ln>
        </p:spPr>
      </p:pic>
      <p:sp>
        <p:nvSpPr>
          <p:cNvPr id="2" name="TextBox 1"/>
          <p:cNvSpPr txBox="1"/>
          <p:nvPr/>
        </p:nvSpPr>
        <p:spPr>
          <a:xfrm>
            <a:off x="838200" y="762000"/>
            <a:ext cx="5486400" cy="707886"/>
          </a:xfrm>
          <a:prstGeom prst="rect">
            <a:avLst/>
          </a:prstGeom>
          <a:noFill/>
        </p:spPr>
        <p:txBody>
          <a:bodyPr wrap="square" rtlCol="0">
            <a:spAutoFit/>
          </a:bodyPr>
          <a:lstStyle/>
          <a:p>
            <a:r>
              <a:rPr lang="en-US" b="1" dirty="0" smtClean="0"/>
              <a:t>Do stratospheric aerosols grow with </a:t>
            </a:r>
          </a:p>
          <a:p>
            <a:pPr>
              <a:spcBef>
                <a:spcPts val="0"/>
              </a:spcBef>
            </a:pPr>
            <a:r>
              <a:rPr lang="en-US" b="1" dirty="0" smtClean="0"/>
              <a:t>large SO</a:t>
            </a:r>
            <a:r>
              <a:rPr lang="en-US" b="1" baseline="-25000" dirty="0" smtClean="0"/>
              <a:t>2</a:t>
            </a:r>
            <a:r>
              <a:rPr lang="en-US" b="1" dirty="0" smtClean="0"/>
              <a:t> injections?</a:t>
            </a:r>
            <a:endParaRPr lang="en-US" b="1" dirty="0"/>
          </a:p>
        </p:txBody>
      </p:sp>
      <p:sp>
        <p:nvSpPr>
          <p:cNvPr id="5" name="TextBox 4"/>
          <p:cNvSpPr txBox="1"/>
          <p:nvPr/>
        </p:nvSpPr>
        <p:spPr>
          <a:xfrm>
            <a:off x="457200" y="6286305"/>
            <a:ext cx="8153400" cy="523220"/>
          </a:xfrm>
          <a:prstGeom prst="rect">
            <a:avLst/>
          </a:prstGeom>
          <a:solidFill>
            <a:srgbClr val="99CCFF"/>
          </a:solidFill>
          <a:ln>
            <a:noFill/>
          </a:ln>
        </p:spPr>
        <p:txBody>
          <a:bodyPr wrap="square" rtlCol="0">
            <a:spAutoFit/>
          </a:bodyPr>
          <a:lstStyle/>
          <a:p>
            <a:pPr marL="231775" indent="-231775" algn="l"/>
            <a:r>
              <a:rPr lang="en-US" sz="1400" dirty="0" smtClean="0"/>
              <a:t>Pinto, J. R., R. P. Turco, and O. B. Toon, 1989: Self-limiting physical and chemical effects in volcanic eruption clouds. </a:t>
            </a:r>
            <a:r>
              <a:rPr lang="fr-FR" sz="1400" i="1" dirty="0" smtClean="0"/>
              <a:t>J. Geophys. </a:t>
            </a:r>
            <a:r>
              <a:rPr lang="fr-FR" sz="1400" i="1" dirty="0" err="1" smtClean="0"/>
              <a:t>Res</a:t>
            </a:r>
            <a:r>
              <a:rPr lang="fr-FR" sz="1400" i="1" dirty="0" smtClean="0"/>
              <a:t>.</a:t>
            </a:r>
            <a:r>
              <a:rPr lang="fr-FR" sz="1400" dirty="0" smtClean="0"/>
              <a:t>, </a:t>
            </a:r>
            <a:r>
              <a:rPr lang="fr-FR" sz="1400" b="1" dirty="0" smtClean="0"/>
              <a:t>94</a:t>
            </a:r>
            <a:r>
              <a:rPr lang="fr-FR" sz="1400" dirty="0" smtClean="0"/>
              <a:t>, 11,165–11,174, </a:t>
            </a:r>
            <a:r>
              <a:rPr lang="fr-FR" sz="1400" dirty="0" err="1" smtClean="0"/>
              <a:t>doi</a:t>
            </a:r>
            <a:r>
              <a:rPr lang="fr-FR" sz="1400" dirty="0" smtClean="0"/>
              <a:t>:10.1029/</a:t>
            </a:r>
            <a:r>
              <a:rPr lang="en-US" sz="1400" dirty="0" smtClean="0"/>
              <a:t>JD094iD08p11165.</a:t>
            </a:r>
          </a:p>
        </p:txBody>
      </p:sp>
      <p:sp>
        <p:nvSpPr>
          <p:cNvPr id="7" name="TextBox 6"/>
          <p:cNvSpPr txBox="1"/>
          <p:nvPr/>
        </p:nvSpPr>
        <p:spPr>
          <a:xfrm>
            <a:off x="152400" y="2209800"/>
            <a:ext cx="2590800" cy="2862322"/>
          </a:xfrm>
          <a:prstGeom prst="rect">
            <a:avLst/>
          </a:prstGeom>
          <a:noFill/>
        </p:spPr>
        <p:txBody>
          <a:bodyPr wrap="square" rtlCol="0">
            <a:spAutoFit/>
          </a:bodyPr>
          <a:lstStyle/>
          <a:p>
            <a:r>
              <a:rPr lang="en-US" dirty="0" smtClean="0"/>
              <a:t>“Successively larger SO</a:t>
            </a:r>
            <a:r>
              <a:rPr lang="en-US" baseline="-25000" dirty="0" smtClean="0"/>
              <a:t>2</a:t>
            </a:r>
            <a:r>
              <a:rPr lang="en-US" dirty="0" smtClean="0"/>
              <a:t> injections do not create proportionally larger optical depths because successively larger sulfate particles are formed.”</a:t>
            </a:r>
            <a:endParaRPr lang="en-US" dirty="0"/>
          </a:p>
        </p:txBody>
      </p:sp>
      <p:sp>
        <p:nvSpPr>
          <p:cNvPr id="10" name="TextBox 9"/>
          <p:cNvSpPr txBox="1"/>
          <p:nvPr/>
        </p:nvSpPr>
        <p:spPr>
          <a:xfrm>
            <a:off x="2714172" y="5646057"/>
            <a:ext cx="6172200" cy="528350"/>
          </a:xfrm>
          <a:prstGeom prst="rect">
            <a:avLst/>
          </a:prstGeom>
          <a:noFill/>
        </p:spPr>
        <p:txBody>
          <a:bodyPr wrap="square" rtlCol="0">
            <a:spAutoFit/>
          </a:bodyPr>
          <a:lstStyle/>
          <a:p>
            <a:pPr algn="just">
              <a:lnSpc>
                <a:spcPts val="1700"/>
              </a:lnSpc>
              <a:spcBef>
                <a:spcPts val="0"/>
              </a:spcBef>
            </a:pPr>
            <a:r>
              <a:rPr lang="pt-BR" sz="1800" dirty="0" smtClean="0">
                <a:latin typeface="Times New Roman" pitchFamily="18" charset="0"/>
                <a:cs typeface="Times New Roman" pitchFamily="18" charset="0"/>
              </a:rPr>
              <a:t>               Areas refer </a:t>
            </a:r>
            <a:r>
              <a:rPr lang="en-US" sz="1800" dirty="0" smtClean="0">
                <a:latin typeface="Times New Roman" pitchFamily="18" charset="0"/>
                <a:cs typeface="Times New Roman" pitchFamily="18" charset="0"/>
              </a:rPr>
              <a:t>to the initial area of the cloud over which oxidation is assumed to occur. </a:t>
            </a:r>
            <a:endParaRPr lang="en-US" sz="18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762000"/>
            <a:ext cx="5486400" cy="707886"/>
          </a:xfrm>
          <a:prstGeom prst="rect">
            <a:avLst/>
          </a:prstGeom>
          <a:noFill/>
        </p:spPr>
        <p:txBody>
          <a:bodyPr wrap="square" rtlCol="0">
            <a:spAutoFit/>
          </a:bodyPr>
          <a:lstStyle/>
          <a:p>
            <a:r>
              <a:rPr lang="en-US" b="1" dirty="0" smtClean="0"/>
              <a:t>Do stratospheric aerosols grow with </a:t>
            </a:r>
          </a:p>
          <a:p>
            <a:pPr>
              <a:spcBef>
                <a:spcPts val="0"/>
              </a:spcBef>
            </a:pPr>
            <a:r>
              <a:rPr lang="en-US" b="1" dirty="0" smtClean="0"/>
              <a:t>large SO</a:t>
            </a:r>
            <a:r>
              <a:rPr lang="en-US" b="1" baseline="-25000" dirty="0" smtClean="0"/>
              <a:t>2</a:t>
            </a:r>
            <a:r>
              <a:rPr lang="en-US" b="1" dirty="0" smtClean="0"/>
              <a:t> injections?</a:t>
            </a:r>
            <a:endParaRPr lang="en-US" b="1" dirty="0"/>
          </a:p>
        </p:txBody>
      </p:sp>
      <p:pic>
        <p:nvPicPr>
          <p:cNvPr id="400387" name="Picture 3"/>
          <p:cNvPicPr>
            <a:picLocks noChangeAspect="1" noChangeArrowheads="1"/>
          </p:cNvPicPr>
          <p:nvPr/>
        </p:nvPicPr>
        <p:blipFill>
          <a:blip r:embed="rId3" cstate="print"/>
          <a:srcRect/>
          <a:stretch>
            <a:fillRect/>
          </a:stretch>
        </p:blipFill>
        <p:spPr bwMode="auto">
          <a:xfrm>
            <a:off x="76200" y="1752600"/>
            <a:ext cx="8973966" cy="4343400"/>
          </a:xfrm>
          <a:prstGeom prst="rect">
            <a:avLst/>
          </a:prstGeom>
          <a:noFill/>
          <a:ln w="9525">
            <a:noFill/>
            <a:miter lim="800000"/>
            <a:headEnd/>
            <a:tailEnd/>
          </a:ln>
        </p:spPr>
      </p:pic>
      <p:sp>
        <p:nvSpPr>
          <p:cNvPr id="5" name="TextBox 4"/>
          <p:cNvSpPr txBox="1"/>
          <p:nvPr/>
        </p:nvSpPr>
        <p:spPr>
          <a:xfrm>
            <a:off x="457200" y="6284685"/>
            <a:ext cx="8153400" cy="523220"/>
          </a:xfrm>
          <a:prstGeom prst="rect">
            <a:avLst/>
          </a:prstGeom>
          <a:solidFill>
            <a:srgbClr val="99CCFF"/>
          </a:solidFill>
          <a:ln>
            <a:noFill/>
          </a:ln>
        </p:spPr>
        <p:txBody>
          <a:bodyPr wrap="square" rtlCol="0">
            <a:spAutoFit/>
          </a:bodyPr>
          <a:lstStyle/>
          <a:p>
            <a:pPr marL="231775" indent="-231775" algn="l"/>
            <a:r>
              <a:rPr lang="en-US" sz="1400" dirty="0" err="1" smtClean="0"/>
              <a:t>Timmreck</a:t>
            </a:r>
            <a:r>
              <a:rPr lang="en-US" sz="1400" dirty="0" smtClean="0"/>
              <a:t>, C., et al., 2010:  Aerosol size confines climate response to volcanic </a:t>
            </a:r>
            <a:r>
              <a:rPr lang="fr-FR" sz="1400" dirty="0" smtClean="0"/>
              <a:t>super-</a:t>
            </a:r>
            <a:r>
              <a:rPr lang="fr-FR" sz="1400" dirty="0" err="1" smtClean="0"/>
              <a:t>eruptions</a:t>
            </a:r>
            <a:r>
              <a:rPr lang="fr-FR" sz="1400" dirty="0" smtClean="0"/>
              <a:t>. </a:t>
            </a:r>
            <a:r>
              <a:rPr lang="fr-FR" sz="1400" i="1" dirty="0" smtClean="0"/>
              <a:t>Geophys. </a:t>
            </a:r>
            <a:r>
              <a:rPr lang="fr-FR" sz="1400" i="1" dirty="0" err="1" smtClean="0"/>
              <a:t>Res</a:t>
            </a:r>
            <a:r>
              <a:rPr lang="fr-FR" sz="1400" i="1" dirty="0" smtClean="0"/>
              <a:t>. Lett., </a:t>
            </a:r>
            <a:r>
              <a:rPr lang="fr-FR" sz="1400" b="1" dirty="0" smtClean="0"/>
              <a:t>37</a:t>
            </a:r>
            <a:r>
              <a:rPr lang="fr-FR" sz="1400" dirty="0" smtClean="0"/>
              <a:t>, L24705, </a:t>
            </a:r>
            <a:r>
              <a:rPr lang="en-US" sz="1400" dirty="0" smtClean="0"/>
              <a:t>doi:10.1029/2010GL045464.</a:t>
            </a:r>
            <a:endParaRPr lang="en-US" sz="1400" dirty="0"/>
          </a:p>
        </p:txBody>
      </p:sp>
      <p:sp>
        <p:nvSpPr>
          <p:cNvPr id="6" name="TextBox 5"/>
          <p:cNvSpPr txBox="1"/>
          <p:nvPr/>
        </p:nvSpPr>
        <p:spPr>
          <a:xfrm>
            <a:off x="6781800" y="3864114"/>
            <a:ext cx="1447800" cy="707886"/>
          </a:xfrm>
          <a:prstGeom prst="rect">
            <a:avLst/>
          </a:prstGeom>
          <a:noFill/>
          <a:ln w="19050">
            <a:solidFill>
              <a:schemeClr val="accent2"/>
            </a:solidFill>
          </a:ln>
        </p:spPr>
        <p:txBody>
          <a:bodyPr wrap="square" rtlCol="0">
            <a:spAutoFit/>
          </a:bodyPr>
          <a:lstStyle/>
          <a:p>
            <a:r>
              <a:rPr lang="en-US" dirty="0" smtClean="0">
                <a:solidFill>
                  <a:schemeClr val="accent2"/>
                </a:solidFill>
              </a:rPr>
              <a:t>Toba simulation</a:t>
            </a:r>
            <a:endParaRPr lang="en-US" dirty="0">
              <a:solidFill>
                <a:schemeClr val="accent2"/>
              </a:solidFill>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6018" name="Text Box 3"/>
          <p:cNvSpPr txBox="1">
            <a:spLocks noChangeArrowheads="1"/>
          </p:cNvSpPr>
          <p:nvPr/>
        </p:nvSpPr>
        <p:spPr bwMode="auto">
          <a:xfrm>
            <a:off x="304800" y="1981200"/>
            <a:ext cx="8610600" cy="396875"/>
          </a:xfrm>
          <a:prstGeom prst="rect">
            <a:avLst/>
          </a:prstGeom>
          <a:noFill/>
          <a:ln w="9525">
            <a:noFill/>
            <a:miter lim="800000"/>
            <a:headEnd/>
            <a:tailEnd/>
          </a:ln>
        </p:spPr>
        <p:txBody>
          <a:bodyPr>
            <a:spAutoFit/>
          </a:bodyPr>
          <a:lstStyle/>
          <a:p>
            <a:pPr algn="l"/>
            <a:endParaRPr lang="en-US" b="1"/>
          </a:p>
        </p:txBody>
      </p:sp>
      <p:sp>
        <p:nvSpPr>
          <p:cNvPr id="86019" name="Text Box 4"/>
          <p:cNvSpPr txBox="1">
            <a:spLocks noChangeArrowheads="1"/>
          </p:cNvSpPr>
          <p:nvPr/>
        </p:nvSpPr>
        <p:spPr bwMode="auto">
          <a:xfrm>
            <a:off x="533400" y="2209800"/>
            <a:ext cx="8153400" cy="3295650"/>
          </a:xfrm>
          <a:prstGeom prst="rect">
            <a:avLst/>
          </a:prstGeom>
          <a:noFill/>
          <a:ln w="9525">
            <a:noFill/>
            <a:miter lim="800000"/>
            <a:headEnd/>
            <a:tailEnd/>
          </a:ln>
        </p:spPr>
        <p:txBody>
          <a:bodyPr>
            <a:spAutoFit/>
          </a:bodyPr>
          <a:lstStyle/>
          <a:p>
            <a:r>
              <a:rPr lang="en-US" sz="2800"/>
              <a:t>Volcanic eruptions provide a strong, yet brief perturbation to the climate system. </a:t>
            </a:r>
          </a:p>
          <a:p>
            <a:r>
              <a:rPr lang="en-US" sz="2800">
                <a:solidFill>
                  <a:schemeClr val="accent2"/>
                </a:solidFill>
              </a:rPr>
              <a:t>The study of their effects on climate helps us to better understand this system and the impacts of climate change on us, and allows us to make better predictions of future weather and climate.</a:t>
            </a:r>
          </a:p>
        </p:txBody>
      </p:sp>
      <p:sp>
        <p:nvSpPr>
          <p:cNvPr id="86020" name="TextBox 4"/>
          <p:cNvSpPr txBox="1">
            <a:spLocks noChangeArrowheads="1"/>
          </p:cNvSpPr>
          <p:nvPr/>
        </p:nvSpPr>
        <p:spPr bwMode="auto">
          <a:xfrm>
            <a:off x="1752600" y="762000"/>
            <a:ext cx="3886200" cy="584200"/>
          </a:xfrm>
          <a:prstGeom prst="rect">
            <a:avLst/>
          </a:prstGeom>
          <a:noFill/>
          <a:ln w="9525">
            <a:noFill/>
            <a:miter lim="800000"/>
            <a:headEnd/>
            <a:tailEnd/>
          </a:ln>
        </p:spPr>
        <p:txBody>
          <a:bodyPr>
            <a:spAutoFit/>
          </a:bodyPr>
          <a:lstStyle/>
          <a:p>
            <a:r>
              <a:rPr lang="en-US" sz="3200" b="1">
                <a:solidFill>
                  <a:srgbClr val="0000FF"/>
                </a:solidFill>
              </a:rPr>
              <a:t>Conclusions</a:t>
            </a:r>
            <a:endParaRPr lang="en-US" sz="3200"/>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59" descr="Toba21k74kTref.jpg"/>
          <p:cNvPicPr>
            <a:picLocks noChangeAspect="1"/>
          </p:cNvPicPr>
          <p:nvPr/>
        </p:nvPicPr>
        <p:blipFill>
          <a:blip r:embed="rId3" cstate="print"/>
          <a:srcRect/>
          <a:stretch>
            <a:fillRect/>
          </a:stretch>
        </p:blipFill>
        <p:spPr bwMode="auto">
          <a:xfrm>
            <a:off x="3008313" y="914400"/>
            <a:ext cx="6135687" cy="4908550"/>
          </a:xfrm>
          <a:prstGeom prst="rect">
            <a:avLst/>
          </a:prstGeom>
          <a:noFill/>
          <a:ln w="9525">
            <a:noFill/>
            <a:miter lim="800000"/>
            <a:headEnd/>
            <a:tailEnd/>
          </a:ln>
        </p:spPr>
      </p:pic>
      <p:sp>
        <p:nvSpPr>
          <p:cNvPr id="87043" name="TextBox 2"/>
          <p:cNvSpPr txBox="1">
            <a:spLocks noChangeArrowheads="1"/>
          </p:cNvSpPr>
          <p:nvPr/>
        </p:nvSpPr>
        <p:spPr bwMode="auto">
          <a:xfrm>
            <a:off x="304800" y="1219200"/>
            <a:ext cx="2514600" cy="4246563"/>
          </a:xfrm>
          <a:prstGeom prst="rect">
            <a:avLst/>
          </a:prstGeom>
          <a:noFill/>
          <a:ln w="9525">
            <a:noFill/>
            <a:miter lim="800000"/>
            <a:headEnd/>
            <a:tailEnd/>
          </a:ln>
        </p:spPr>
        <p:txBody>
          <a:bodyPr>
            <a:spAutoFit/>
          </a:bodyPr>
          <a:lstStyle/>
          <a:p>
            <a:r>
              <a:rPr lang="en-US"/>
              <a:t>Global average surface air temperature</a:t>
            </a:r>
            <a:br>
              <a:rPr lang="en-US"/>
            </a:br>
            <a:endParaRPr lang="en-US"/>
          </a:p>
          <a:p>
            <a:r>
              <a:rPr lang="en-US"/>
              <a:t> NCAR CESM 1.0 simulations of the 74ka BP Toba eruption with 21 Ka BP and 74ka BP boundary conditions.  The two simulations are virtually identical.</a:t>
            </a:r>
          </a:p>
        </p:txBody>
      </p:sp>
    </p:spTree>
  </p:cSld>
  <p:clrMapOvr>
    <a:masterClrMapping/>
  </p:clrMapOvr>
  <p:transition spd="slow"/>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34" descr="Toba74k30yr2.jpg"/>
          <p:cNvPicPr>
            <a:picLocks noChangeAspect="1"/>
          </p:cNvPicPr>
          <p:nvPr/>
        </p:nvPicPr>
        <p:blipFill>
          <a:blip r:embed="rId3" cstate="print"/>
          <a:srcRect b="5705"/>
          <a:stretch>
            <a:fillRect/>
          </a:stretch>
        </p:blipFill>
        <p:spPr bwMode="auto">
          <a:xfrm>
            <a:off x="4572000" y="55563"/>
            <a:ext cx="4572000" cy="3449637"/>
          </a:xfrm>
          <a:prstGeom prst="rect">
            <a:avLst/>
          </a:prstGeom>
          <a:noFill/>
          <a:ln w="9525">
            <a:noFill/>
            <a:miter lim="800000"/>
            <a:headEnd/>
            <a:tailEnd/>
          </a:ln>
        </p:spPr>
      </p:pic>
      <p:pic>
        <p:nvPicPr>
          <p:cNvPr id="88067" name="Picture 35" descr="Toba74k30yrPrecip.jpg"/>
          <p:cNvPicPr>
            <a:picLocks noChangeAspect="1"/>
          </p:cNvPicPr>
          <p:nvPr/>
        </p:nvPicPr>
        <p:blipFill>
          <a:blip r:embed="rId4" cstate="print"/>
          <a:srcRect t="7895"/>
          <a:stretch>
            <a:fillRect/>
          </a:stretch>
        </p:blipFill>
        <p:spPr bwMode="auto">
          <a:xfrm>
            <a:off x="4594225" y="3505200"/>
            <a:ext cx="4549775" cy="3352800"/>
          </a:xfrm>
          <a:prstGeom prst="rect">
            <a:avLst/>
          </a:prstGeom>
          <a:noFill/>
          <a:ln w="9525">
            <a:noFill/>
            <a:miter lim="800000"/>
            <a:headEnd/>
            <a:tailEnd/>
          </a:ln>
        </p:spPr>
      </p:pic>
      <p:sp>
        <p:nvSpPr>
          <p:cNvPr id="88068" name="TextBox 3"/>
          <p:cNvSpPr txBox="1">
            <a:spLocks noChangeArrowheads="1"/>
          </p:cNvSpPr>
          <p:nvPr/>
        </p:nvSpPr>
        <p:spPr bwMode="auto">
          <a:xfrm>
            <a:off x="6477000" y="1981200"/>
            <a:ext cx="2209800" cy="400050"/>
          </a:xfrm>
          <a:prstGeom prst="rect">
            <a:avLst/>
          </a:prstGeom>
          <a:noFill/>
          <a:ln w="9525">
            <a:noFill/>
            <a:miter lim="800000"/>
            <a:headEnd/>
            <a:tailEnd/>
          </a:ln>
        </p:spPr>
        <p:txBody>
          <a:bodyPr>
            <a:spAutoFit/>
          </a:bodyPr>
          <a:lstStyle/>
          <a:p>
            <a:r>
              <a:rPr lang="en-US"/>
              <a:t>Temperature </a:t>
            </a:r>
          </a:p>
        </p:txBody>
      </p:sp>
      <p:sp>
        <p:nvSpPr>
          <p:cNvPr id="88069" name="TextBox 4"/>
          <p:cNvSpPr txBox="1">
            <a:spLocks noChangeArrowheads="1"/>
          </p:cNvSpPr>
          <p:nvPr/>
        </p:nvSpPr>
        <p:spPr bwMode="auto">
          <a:xfrm>
            <a:off x="6553200" y="5334000"/>
            <a:ext cx="2286000" cy="400050"/>
          </a:xfrm>
          <a:prstGeom prst="rect">
            <a:avLst/>
          </a:prstGeom>
          <a:noFill/>
          <a:ln w="9525">
            <a:noFill/>
            <a:miter lim="800000"/>
            <a:headEnd/>
            <a:tailEnd/>
          </a:ln>
        </p:spPr>
        <p:txBody>
          <a:bodyPr>
            <a:spAutoFit/>
          </a:bodyPr>
          <a:lstStyle/>
          <a:p>
            <a:r>
              <a:rPr lang="en-US">
                <a:solidFill>
                  <a:schemeClr val="accent2"/>
                </a:solidFill>
              </a:rPr>
              <a:t>Precipitation </a:t>
            </a:r>
          </a:p>
        </p:txBody>
      </p:sp>
      <p:sp>
        <p:nvSpPr>
          <p:cNvPr id="88070" name="TextBox 5"/>
          <p:cNvSpPr txBox="1">
            <a:spLocks noChangeArrowheads="1"/>
          </p:cNvSpPr>
          <p:nvPr/>
        </p:nvSpPr>
        <p:spPr bwMode="auto">
          <a:xfrm>
            <a:off x="152400" y="1066800"/>
            <a:ext cx="4267200" cy="4386263"/>
          </a:xfrm>
          <a:prstGeom prst="rect">
            <a:avLst/>
          </a:prstGeom>
          <a:noFill/>
          <a:ln w="9525">
            <a:noFill/>
            <a:miter lim="800000"/>
            <a:headEnd/>
            <a:tailEnd/>
          </a:ln>
        </p:spPr>
        <p:txBody>
          <a:bodyPr>
            <a:spAutoFit/>
          </a:bodyPr>
          <a:lstStyle/>
          <a:p>
            <a:pPr>
              <a:spcBef>
                <a:spcPct val="0"/>
              </a:spcBef>
              <a:spcAft>
                <a:spcPts val="1800"/>
              </a:spcAft>
            </a:pPr>
            <a:r>
              <a:rPr lang="en-US" sz="2400" b="1">
                <a:solidFill>
                  <a:schemeClr val="accent2"/>
                </a:solidFill>
              </a:rPr>
              <a:t>Conclusions</a:t>
            </a:r>
          </a:p>
          <a:p>
            <a:pPr algn="l">
              <a:buFont typeface="Comic Sans MS" pitchFamily="66" charset="0"/>
              <a:buAutoNum type="arabicPeriod"/>
            </a:pPr>
            <a:r>
              <a:rPr lang="en-US"/>
              <a:t>Even during Ice Age conditions, a simulation of the impacts of a volcanic eruption with 100 times the 1991 Mt. Pinatubo stratospheric loading provided no evidence of ice-sheet initiation.</a:t>
            </a:r>
          </a:p>
          <a:p>
            <a:pPr algn="l">
              <a:buFont typeface="Comic Sans MS" pitchFamily="66" charset="0"/>
              <a:buAutoNum type="arabicPeriod"/>
            </a:pPr>
            <a:r>
              <a:rPr lang="en-US">
                <a:solidFill>
                  <a:schemeClr val="accent2"/>
                </a:solidFill>
              </a:rPr>
              <a:t>The simulation does provide support for a </a:t>
            </a:r>
            <a:r>
              <a:rPr lang="ja-JP" altLang="en-US">
                <a:solidFill>
                  <a:schemeClr val="accent2"/>
                </a:solidFill>
              </a:rPr>
              <a:t>“</a:t>
            </a:r>
            <a:r>
              <a:rPr lang="en-US" altLang="ja-JP">
                <a:solidFill>
                  <a:schemeClr val="accent2"/>
                </a:solidFill>
              </a:rPr>
              <a:t>volcanic winter</a:t>
            </a:r>
            <a:r>
              <a:rPr lang="ja-JP" altLang="en-US">
                <a:solidFill>
                  <a:schemeClr val="accent2"/>
                </a:solidFill>
              </a:rPr>
              <a:t>”</a:t>
            </a:r>
            <a:r>
              <a:rPr lang="en-US" altLang="ja-JP">
                <a:solidFill>
                  <a:schemeClr val="accent2"/>
                </a:solidFill>
              </a:rPr>
              <a:t> for several years producing extreme biological stress.</a:t>
            </a:r>
            <a:endParaRPr lang="en-US">
              <a:solidFill>
                <a:schemeClr val="accent2"/>
              </a:solidFill>
            </a:endParaRPr>
          </a:p>
        </p:txBody>
      </p:sp>
    </p:spTree>
  </p:cSld>
  <p:clrMapOvr>
    <a:masterClrMapping/>
  </p:clrMapOvr>
  <p:transition spd="slow"/>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4"/>
          <p:cNvSpPr txBox="1">
            <a:spLocks noChangeArrowheads="1"/>
          </p:cNvSpPr>
          <p:nvPr/>
        </p:nvSpPr>
        <p:spPr bwMode="auto">
          <a:xfrm>
            <a:off x="4724400" y="-228600"/>
            <a:ext cx="4572000" cy="1739900"/>
          </a:xfrm>
          <a:prstGeom prst="rect">
            <a:avLst/>
          </a:prstGeom>
          <a:solidFill>
            <a:srgbClr val="99CCFF"/>
          </a:solidFill>
          <a:ln w="9525">
            <a:noFill/>
            <a:miter lim="800000"/>
            <a:headEnd/>
            <a:tailEnd/>
          </a:ln>
        </p:spPr>
        <p:txBody>
          <a:bodyPr>
            <a:spAutoFit/>
          </a:bodyPr>
          <a:lstStyle/>
          <a:p>
            <a:endParaRPr lang="en-US" sz="2400">
              <a:solidFill>
                <a:schemeClr val="accent2"/>
              </a:solidFill>
            </a:endParaRPr>
          </a:p>
          <a:p>
            <a:r>
              <a:rPr lang="en-US" sz="2800">
                <a:solidFill>
                  <a:schemeClr val="accent2"/>
                </a:solidFill>
              </a:rPr>
              <a:t>Santorini, 1628 B.C.</a:t>
            </a:r>
          </a:p>
          <a:p>
            <a:endParaRPr lang="en-US" sz="2800">
              <a:solidFill>
                <a:schemeClr val="accent2"/>
              </a:solidFill>
            </a:endParaRPr>
          </a:p>
        </p:txBody>
      </p:sp>
      <p:sp>
        <p:nvSpPr>
          <p:cNvPr id="89091" name="Text Box 5"/>
          <p:cNvSpPr txBox="1">
            <a:spLocks noChangeArrowheads="1"/>
          </p:cNvSpPr>
          <p:nvPr/>
        </p:nvSpPr>
        <p:spPr bwMode="auto">
          <a:xfrm>
            <a:off x="0" y="3962400"/>
            <a:ext cx="5638800" cy="2100263"/>
          </a:xfrm>
          <a:prstGeom prst="rect">
            <a:avLst/>
          </a:prstGeom>
          <a:noFill/>
          <a:ln w="9525">
            <a:noFill/>
            <a:miter lim="800000"/>
            <a:headEnd/>
            <a:tailEnd/>
          </a:ln>
        </p:spPr>
        <p:txBody>
          <a:bodyPr>
            <a:spAutoFit/>
          </a:bodyPr>
          <a:lstStyle/>
          <a:p>
            <a:pPr algn="l">
              <a:tabLst>
                <a:tab pos="461963" algn="l"/>
              </a:tabLst>
            </a:pPr>
            <a:r>
              <a:rPr lang="en-US" sz="2400">
                <a:solidFill>
                  <a:schemeClr val="accent2"/>
                </a:solidFill>
              </a:rPr>
              <a:t>Responsible for the legends of:</a:t>
            </a:r>
          </a:p>
          <a:p>
            <a:pPr algn="l">
              <a:tabLst>
                <a:tab pos="461963" algn="l"/>
              </a:tabLst>
            </a:pPr>
            <a:r>
              <a:rPr lang="en-US" sz="2400"/>
              <a:t>	Atlantis (Minoans on Crete)</a:t>
            </a:r>
          </a:p>
          <a:p>
            <a:pPr algn="l">
              <a:tabLst>
                <a:tab pos="461963" algn="l"/>
              </a:tabLst>
            </a:pPr>
            <a:r>
              <a:rPr lang="en-US" sz="2400"/>
              <a:t>	Biblical plagues</a:t>
            </a:r>
          </a:p>
          <a:p>
            <a:pPr algn="l">
              <a:tabLst>
                <a:tab pos="461963" algn="l"/>
              </a:tabLst>
            </a:pPr>
            <a:r>
              <a:rPr lang="en-US" sz="2400"/>
              <a:t>	Parting of the Red Sea</a:t>
            </a:r>
          </a:p>
        </p:txBody>
      </p:sp>
      <p:pic>
        <p:nvPicPr>
          <p:cNvPr id="89092" name="Picture 6" descr="ProfEliasView3"/>
          <p:cNvPicPr>
            <a:picLocks noChangeAspect="1" noChangeArrowheads="1"/>
          </p:cNvPicPr>
          <p:nvPr/>
        </p:nvPicPr>
        <p:blipFill>
          <a:blip r:embed="rId3" cstate="print"/>
          <a:srcRect/>
          <a:stretch>
            <a:fillRect/>
          </a:stretch>
        </p:blipFill>
        <p:spPr bwMode="auto">
          <a:xfrm>
            <a:off x="0" y="0"/>
            <a:ext cx="5029200" cy="3352800"/>
          </a:xfrm>
          <a:prstGeom prst="rect">
            <a:avLst/>
          </a:prstGeom>
          <a:noFill/>
          <a:ln w="9525">
            <a:noFill/>
            <a:miter lim="800000"/>
            <a:headEnd/>
            <a:tailEnd/>
          </a:ln>
        </p:spPr>
      </p:pic>
      <p:pic>
        <p:nvPicPr>
          <p:cNvPr id="89093" name="Picture 7" descr="FiraCraterView"/>
          <p:cNvPicPr>
            <a:picLocks noChangeAspect="1" noChangeArrowheads="1"/>
          </p:cNvPicPr>
          <p:nvPr/>
        </p:nvPicPr>
        <p:blipFill>
          <a:blip r:embed="rId4" cstate="print"/>
          <a:srcRect/>
          <a:stretch>
            <a:fillRect/>
          </a:stretch>
        </p:blipFill>
        <p:spPr bwMode="auto">
          <a:xfrm>
            <a:off x="4876800" y="1066800"/>
            <a:ext cx="4267200" cy="2844800"/>
          </a:xfrm>
          <a:prstGeom prst="rect">
            <a:avLst/>
          </a:prstGeom>
          <a:noFill/>
          <a:ln w="9525">
            <a:noFill/>
            <a:miter lim="800000"/>
            <a:headEnd/>
            <a:tailEnd/>
          </a:ln>
        </p:spPr>
      </p:pic>
      <p:pic>
        <p:nvPicPr>
          <p:cNvPr id="89094" name="Picture 8" descr="CraterCAbleCar"/>
          <p:cNvPicPr>
            <a:picLocks noChangeAspect="1" noChangeArrowheads="1"/>
          </p:cNvPicPr>
          <p:nvPr/>
        </p:nvPicPr>
        <p:blipFill>
          <a:blip r:embed="rId5" cstate="print"/>
          <a:srcRect/>
          <a:stretch>
            <a:fillRect/>
          </a:stretch>
        </p:blipFill>
        <p:spPr bwMode="auto">
          <a:xfrm>
            <a:off x="4876800" y="4013200"/>
            <a:ext cx="4267200" cy="2844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3" descr="Etna_Jan1972"/>
          <p:cNvPicPr>
            <a:picLocks noChangeAspect="1" noChangeArrowheads="1"/>
          </p:cNvPicPr>
          <p:nvPr/>
        </p:nvPicPr>
        <p:blipFill>
          <a:blip r:embed="rId3" cstate="print"/>
          <a:srcRect/>
          <a:stretch>
            <a:fillRect/>
          </a:stretch>
        </p:blipFill>
        <p:spPr bwMode="auto">
          <a:xfrm>
            <a:off x="4953000" y="0"/>
            <a:ext cx="4191000" cy="2779713"/>
          </a:xfrm>
          <a:prstGeom prst="rect">
            <a:avLst/>
          </a:prstGeom>
          <a:noFill/>
          <a:ln w="9525">
            <a:noFill/>
            <a:miter lim="800000"/>
            <a:headEnd/>
            <a:tailEnd/>
          </a:ln>
        </p:spPr>
      </p:pic>
      <p:grpSp>
        <p:nvGrpSpPr>
          <p:cNvPr id="2" name="Group 13"/>
          <p:cNvGrpSpPr>
            <a:grpSpLocks/>
          </p:cNvGrpSpPr>
          <p:nvPr/>
        </p:nvGrpSpPr>
        <p:grpSpPr bwMode="auto">
          <a:xfrm>
            <a:off x="1143000" y="2209800"/>
            <a:ext cx="6400800" cy="4495800"/>
            <a:chOff x="912" y="1392"/>
            <a:chExt cx="4032" cy="2832"/>
          </a:xfrm>
        </p:grpSpPr>
        <p:sp>
          <p:nvSpPr>
            <p:cNvPr id="90120" name="Text Box 14"/>
            <p:cNvSpPr txBox="1">
              <a:spLocks noChangeArrowheads="1"/>
            </p:cNvSpPr>
            <p:nvPr/>
          </p:nvSpPr>
          <p:spPr bwMode="auto">
            <a:xfrm>
              <a:off x="912" y="1392"/>
              <a:ext cx="4032" cy="1919"/>
            </a:xfrm>
            <a:prstGeom prst="rect">
              <a:avLst/>
            </a:prstGeom>
            <a:solidFill>
              <a:srgbClr val="FFFFFF"/>
            </a:solidFill>
            <a:ln w="9525">
              <a:noFill/>
              <a:miter lim="800000"/>
              <a:headEnd/>
              <a:tailEnd/>
            </a:ln>
          </p:spPr>
          <p:txBody>
            <a:bodyPr>
              <a:spAutoFit/>
            </a:bodyPr>
            <a:lstStyle/>
            <a:p>
              <a:pPr algn="just">
                <a:spcBef>
                  <a:spcPct val="0"/>
                </a:spcBef>
              </a:pPr>
              <a:r>
                <a:rPr lang="en-US" altLang="ja-JP" sz="2400" b="1" dirty="0" smtClean="0"/>
                <a:t>“[</a:t>
              </a:r>
              <a:r>
                <a:rPr lang="en-US" altLang="ja-JP" sz="2400" b="1" dirty="0"/>
                <a:t>in] 43 B.C. we are told [by Appian] that Cassius requested aid from Cleopatra; the queen, however, refused, claiming that Egypt was in the grip of famine and pestilence....Octavian and Antony were unable to obtain supplies from Egypt </a:t>
              </a:r>
              <a:r>
                <a:rPr lang="en-US" altLang="ja-JP" sz="2400" b="1" dirty="0" smtClean="0"/>
                <a:t>‘since </a:t>
              </a:r>
              <a:r>
                <a:rPr lang="en-US" altLang="ja-JP" sz="2400" b="1" dirty="0"/>
                <a:t>that country was exhausted by famine</a:t>
              </a:r>
              <a:r>
                <a:rPr lang="en-US" altLang="ja-JP" sz="2400" b="1" dirty="0" smtClean="0"/>
                <a:t>.’”</a:t>
              </a:r>
              <a:endParaRPr lang="en-US" sz="2400" dirty="0"/>
            </a:p>
          </p:txBody>
        </p:sp>
        <p:sp>
          <p:nvSpPr>
            <p:cNvPr id="90121" name="Text Box 15"/>
            <p:cNvSpPr txBox="1">
              <a:spLocks noChangeArrowheads="1"/>
            </p:cNvSpPr>
            <p:nvPr/>
          </p:nvSpPr>
          <p:spPr bwMode="auto">
            <a:xfrm>
              <a:off x="2064" y="3936"/>
              <a:ext cx="2352" cy="288"/>
            </a:xfrm>
            <a:prstGeom prst="rect">
              <a:avLst/>
            </a:prstGeom>
            <a:noFill/>
            <a:ln w="9525">
              <a:noFill/>
              <a:miter lim="800000"/>
              <a:headEnd/>
              <a:tailEnd/>
            </a:ln>
          </p:spPr>
          <p:txBody>
            <a:bodyPr>
              <a:spAutoFit/>
            </a:bodyPr>
            <a:lstStyle/>
            <a:p>
              <a:r>
                <a:rPr lang="en-US" sz="2400" b="1">
                  <a:solidFill>
                    <a:schemeClr val="bg1"/>
                  </a:solidFill>
                </a:rPr>
                <a:t>(Forsyth, 1988)</a:t>
              </a:r>
              <a:endParaRPr lang="en-US" b="1">
                <a:solidFill>
                  <a:schemeClr val="bg1"/>
                </a:solidFill>
              </a:endParaRPr>
            </a:p>
          </p:txBody>
        </p:sp>
      </p:grpSp>
      <p:sp>
        <p:nvSpPr>
          <p:cNvPr id="90116" name="Text Box 2"/>
          <p:cNvSpPr txBox="1">
            <a:spLocks noChangeArrowheads="1"/>
          </p:cNvSpPr>
          <p:nvPr/>
        </p:nvSpPr>
        <p:spPr bwMode="auto">
          <a:xfrm>
            <a:off x="381000" y="914400"/>
            <a:ext cx="3200400" cy="457200"/>
          </a:xfrm>
          <a:prstGeom prst="rect">
            <a:avLst/>
          </a:prstGeom>
          <a:noFill/>
          <a:ln w="9525">
            <a:noFill/>
            <a:miter lim="800000"/>
            <a:headEnd/>
            <a:tailEnd/>
          </a:ln>
        </p:spPr>
        <p:txBody>
          <a:bodyPr>
            <a:spAutoFit/>
          </a:bodyPr>
          <a:lstStyle/>
          <a:p>
            <a:r>
              <a:rPr lang="en-US" sz="2400" b="1">
                <a:solidFill>
                  <a:schemeClr val="accent2"/>
                </a:solidFill>
              </a:rPr>
              <a:t>Etna, 44 B.C.</a:t>
            </a:r>
          </a:p>
        </p:txBody>
      </p:sp>
      <p:grpSp>
        <p:nvGrpSpPr>
          <p:cNvPr id="3" name="Group 20"/>
          <p:cNvGrpSpPr>
            <a:grpSpLocks/>
          </p:cNvGrpSpPr>
          <p:nvPr/>
        </p:nvGrpSpPr>
        <p:grpSpPr bwMode="auto">
          <a:xfrm>
            <a:off x="533400" y="2209801"/>
            <a:ext cx="7620000" cy="4495801"/>
            <a:chOff x="528" y="1392"/>
            <a:chExt cx="4800" cy="2832"/>
          </a:xfrm>
        </p:grpSpPr>
        <p:sp>
          <p:nvSpPr>
            <p:cNvPr id="90118" name="Text Box 21"/>
            <p:cNvSpPr txBox="1">
              <a:spLocks noChangeArrowheads="1"/>
            </p:cNvSpPr>
            <p:nvPr/>
          </p:nvSpPr>
          <p:spPr bwMode="auto">
            <a:xfrm>
              <a:off x="528" y="1392"/>
              <a:ext cx="4800" cy="1919"/>
            </a:xfrm>
            <a:prstGeom prst="rect">
              <a:avLst/>
            </a:prstGeom>
            <a:solidFill>
              <a:srgbClr val="FFFFFF"/>
            </a:solidFill>
            <a:ln w="9525">
              <a:noFill/>
              <a:miter lim="800000"/>
              <a:headEnd/>
              <a:tailEnd/>
            </a:ln>
          </p:spPr>
          <p:txBody>
            <a:bodyPr>
              <a:spAutoFit/>
            </a:bodyPr>
            <a:lstStyle/>
            <a:p>
              <a:pPr algn="just">
                <a:spcBef>
                  <a:spcPct val="0"/>
                </a:spcBef>
              </a:pPr>
              <a:r>
                <a:rPr lang="en-US" altLang="ja-JP" sz="2400" b="1" dirty="0" smtClean="0"/>
                <a:t>“The </a:t>
              </a:r>
              <a:r>
                <a:rPr lang="en-US" altLang="ja-JP" sz="2400" b="1" dirty="0"/>
                <a:t>fullest description of the sun in this period is that provided by Plutarch (</a:t>
              </a:r>
              <a:r>
                <a:rPr lang="en-US" altLang="ja-JP" sz="2400" b="1" i="1" dirty="0"/>
                <a:t>Life of Julius Caesar</a:t>
              </a:r>
              <a:r>
                <a:rPr lang="en-US" altLang="ja-JP" sz="2400" b="1" dirty="0"/>
                <a:t> 69.3-4), who speaks of the rays of the sun being veiled, leaving the face of the sun pale and without radiance and thus furnishing so little heat that fruits never fully ripened, but shriveled instead</a:t>
              </a:r>
              <a:r>
                <a:rPr lang="en-US" altLang="ja-JP" sz="2400" b="1" dirty="0" smtClean="0"/>
                <a:t>...‘due to </a:t>
              </a:r>
              <a:r>
                <a:rPr lang="en-US" altLang="ja-JP" sz="2400" b="1" dirty="0"/>
                <a:t>the coldness of the </a:t>
              </a:r>
              <a:r>
                <a:rPr lang="en-US" altLang="ja-JP" sz="2400" b="1" dirty="0" smtClean="0"/>
                <a:t>atmosphere.’”</a:t>
              </a:r>
              <a:endParaRPr lang="en-US" sz="2400" dirty="0"/>
            </a:p>
          </p:txBody>
        </p:sp>
        <p:sp>
          <p:nvSpPr>
            <p:cNvPr id="90119" name="Text Box 22"/>
            <p:cNvSpPr txBox="1">
              <a:spLocks noChangeArrowheads="1"/>
            </p:cNvSpPr>
            <p:nvPr/>
          </p:nvSpPr>
          <p:spPr bwMode="auto">
            <a:xfrm>
              <a:off x="2064" y="3936"/>
              <a:ext cx="2352" cy="288"/>
            </a:xfrm>
            <a:prstGeom prst="rect">
              <a:avLst/>
            </a:prstGeom>
            <a:noFill/>
            <a:ln w="9525">
              <a:noFill/>
              <a:miter lim="800000"/>
              <a:headEnd/>
              <a:tailEnd/>
            </a:ln>
          </p:spPr>
          <p:txBody>
            <a:bodyPr>
              <a:spAutoFit/>
            </a:bodyPr>
            <a:lstStyle/>
            <a:p>
              <a:r>
                <a:rPr lang="en-US" sz="2400" b="1">
                  <a:solidFill>
                    <a:schemeClr val="bg1"/>
                  </a:solidFill>
                </a:rPr>
                <a:t>(Forsyth, 1988)</a:t>
              </a:r>
              <a:endParaRPr lang="en-US" b="1">
                <a:solidFill>
                  <a:schemeClr val="bg1"/>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838200"/>
            <a:ext cx="6248400" cy="707886"/>
          </a:xfrm>
          <a:prstGeom prst="rect">
            <a:avLst/>
          </a:prstGeom>
          <a:noFill/>
        </p:spPr>
        <p:txBody>
          <a:bodyPr wrap="square" rtlCol="0">
            <a:spAutoFit/>
          </a:bodyPr>
          <a:lstStyle/>
          <a:p>
            <a:r>
              <a:rPr lang="en-US" b="1" dirty="0" smtClean="0"/>
              <a:t>Did volcanic eruptions at the end of the 13</a:t>
            </a:r>
            <a:r>
              <a:rPr lang="en-US" b="1" baseline="30000" dirty="0" smtClean="0"/>
              <a:t>th</a:t>
            </a:r>
            <a:r>
              <a:rPr lang="en-US" b="1" dirty="0" smtClean="0"/>
              <a:t> Century produce the Little Ice Age?</a:t>
            </a:r>
            <a:endParaRPr lang="en-US" b="1" dirty="0"/>
          </a:p>
        </p:txBody>
      </p:sp>
      <p:pic>
        <p:nvPicPr>
          <p:cNvPr id="404482" name="Picture 2"/>
          <p:cNvPicPr>
            <a:picLocks noChangeAspect="1" noChangeArrowheads="1"/>
          </p:cNvPicPr>
          <p:nvPr/>
        </p:nvPicPr>
        <p:blipFill>
          <a:blip r:embed="rId3" cstate="print"/>
          <a:srcRect b="34665"/>
          <a:stretch>
            <a:fillRect/>
          </a:stretch>
        </p:blipFill>
        <p:spPr bwMode="auto">
          <a:xfrm>
            <a:off x="152400" y="1752600"/>
            <a:ext cx="8782050" cy="3581400"/>
          </a:xfrm>
          <a:prstGeom prst="rect">
            <a:avLst/>
          </a:prstGeom>
          <a:noFill/>
          <a:ln w="9525">
            <a:noFill/>
            <a:miter lim="800000"/>
            <a:headEnd/>
            <a:tailEnd/>
          </a:ln>
        </p:spPr>
      </p:pic>
      <p:sp>
        <p:nvSpPr>
          <p:cNvPr id="4" name="TextBox 3"/>
          <p:cNvSpPr txBox="1"/>
          <p:nvPr/>
        </p:nvSpPr>
        <p:spPr>
          <a:xfrm>
            <a:off x="381000" y="5473005"/>
            <a:ext cx="8382000" cy="1384995"/>
          </a:xfrm>
          <a:prstGeom prst="rect">
            <a:avLst/>
          </a:prstGeom>
          <a:solidFill>
            <a:srgbClr val="99CCFF"/>
          </a:solidFill>
        </p:spPr>
        <p:txBody>
          <a:bodyPr wrap="square" rtlCol="0">
            <a:spAutoFit/>
          </a:bodyPr>
          <a:lstStyle/>
          <a:p>
            <a:pPr algn="l"/>
            <a:r>
              <a:rPr lang="en-US" sz="1400" dirty="0" smtClean="0"/>
              <a:t>Figure 5.7: Reconstructed Northern Hemisphere annual temperatures during the last 2000 years. Individual reconstructions grouped by </a:t>
            </a:r>
            <a:r>
              <a:rPr lang="en-US" sz="1400" dirty="0" err="1" smtClean="0"/>
              <a:t>colour</a:t>
            </a:r>
            <a:r>
              <a:rPr lang="en-US" sz="1400" dirty="0" smtClean="0"/>
              <a:t> according to their spatial representation (red: land-only all latitudes; orange: land-only extra-tropical latitudes; light blue: land and sea extra-tropical latitudes; dark blue: land and sea all latitudes), anomalies (ºC) from the 1881–1980 mean (horizontal dashed line), smoothed with a filter that reduces variations on timescales less than ~50 years.  (IPCC  AR5 WG I)</a:t>
            </a:r>
            <a:endParaRPr lang="en-US" sz="1400" dirty="0"/>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838200"/>
            <a:ext cx="6248400" cy="707886"/>
          </a:xfrm>
          <a:prstGeom prst="rect">
            <a:avLst/>
          </a:prstGeom>
          <a:noFill/>
        </p:spPr>
        <p:txBody>
          <a:bodyPr wrap="square" rtlCol="0">
            <a:spAutoFit/>
          </a:bodyPr>
          <a:lstStyle/>
          <a:p>
            <a:r>
              <a:rPr lang="en-US" b="1" dirty="0" smtClean="0"/>
              <a:t>Did volcanic eruptions at the end of the 13</a:t>
            </a:r>
            <a:r>
              <a:rPr lang="en-US" b="1" baseline="30000" dirty="0" smtClean="0"/>
              <a:t>th</a:t>
            </a:r>
            <a:r>
              <a:rPr lang="en-US" b="1" dirty="0" smtClean="0"/>
              <a:t> Century produce the Little Ice Age?</a:t>
            </a:r>
            <a:endParaRPr lang="en-US" b="1" dirty="0"/>
          </a:p>
        </p:txBody>
      </p:sp>
      <p:sp>
        <p:nvSpPr>
          <p:cNvPr id="4" name="TextBox 3"/>
          <p:cNvSpPr txBox="1"/>
          <p:nvPr/>
        </p:nvSpPr>
        <p:spPr>
          <a:xfrm>
            <a:off x="381000" y="5473005"/>
            <a:ext cx="8382000" cy="523220"/>
          </a:xfrm>
          <a:prstGeom prst="rect">
            <a:avLst/>
          </a:prstGeom>
          <a:noFill/>
        </p:spPr>
        <p:txBody>
          <a:bodyPr wrap="square" rtlCol="0">
            <a:spAutoFit/>
          </a:bodyPr>
          <a:lstStyle/>
          <a:p>
            <a:pPr algn="l"/>
            <a:r>
              <a:rPr lang="en-US" sz="1400" dirty="0" smtClean="0"/>
              <a:t>Figure 5.8: Comparisons of simulated and reconstructed NH temperature changes. (a) Changes over the last millennium.  (IPCC  AR5 WG I)</a:t>
            </a:r>
            <a:endParaRPr lang="en-US" sz="1400" dirty="0"/>
          </a:p>
        </p:txBody>
      </p:sp>
      <p:pic>
        <p:nvPicPr>
          <p:cNvPr id="5" name="Picture 2"/>
          <p:cNvPicPr>
            <a:picLocks noChangeAspect="1" noChangeArrowheads="1"/>
          </p:cNvPicPr>
          <p:nvPr/>
        </p:nvPicPr>
        <p:blipFill>
          <a:blip r:embed="rId3" cstate="print"/>
          <a:srcRect b="70164"/>
          <a:stretch>
            <a:fillRect/>
          </a:stretch>
        </p:blipFill>
        <p:spPr bwMode="auto">
          <a:xfrm>
            <a:off x="152400" y="1752600"/>
            <a:ext cx="8839200" cy="347771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1" name="Text Box 3"/>
          <p:cNvSpPr txBox="1">
            <a:spLocks noChangeArrowheads="1"/>
          </p:cNvSpPr>
          <p:nvPr/>
        </p:nvSpPr>
        <p:spPr bwMode="auto">
          <a:xfrm>
            <a:off x="381000" y="1676400"/>
            <a:ext cx="8610600" cy="4413250"/>
          </a:xfrm>
          <a:prstGeom prst="rect">
            <a:avLst/>
          </a:prstGeom>
          <a:solidFill>
            <a:srgbClr val="FFFF00"/>
          </a:solidFill>
          <a:ln w="9525">
            <a:noFill/>
            <a:miter lim="800000"/>
            <a:headEnd/>
            <a:tailEnd/>
          </a:ln>
        </p:spPr>
        <p:txBody>
          <a:bodyPr>
            <a:spAutoFit/>
          </a:bodyPr>
          <a:lstStyle/>
          <a:p>
            <a:pPr algn="just">
              <a:spcBef>
                <a:spcPts val="1200"/>
              </a:spcBef>
            </a:pPr>
            <a:r>
              <a:rPr lang="en-US" sz="2400" b="1"/>
              <a:t>1.  Introduction</a:t>
            </a:r>
          </a:p>
          <a:p>
            <a:pPr marL="574675" lvl="2" algn="just">
              <a:spcBef>
                <a:spcPct val="0"/>
              </a:spcBef>
            </a:pPr>
            <a:r>
              <a:rPr lang="en-US" sz="2400" b="1"/>
              <a:t>a.  Why study volcanoes</a:t>
            </a:r>
          </a:p>
          <a:p>
            <a:pPr marL="574675" lvl="2" algn="just">
              <a:spcBef>
                <a:spcPct val="0"/>
              </a:spcBef>
            </a:pPr>
            <a:r>
              <a:rPr lang="en-US" sz="2400" b="1"/>
              <a:t>b.  Volcanic emissions</a:t>
            </a:r>
          </a:p>
          <a:p>
            <a:pPr marL="574675" lvl="2" algn="just">
              <a:spcBef>
                <a:spcPct val="0"/>
              </a:spcBef>
            </a:pPr>
            <a:r>
              <a:rPr lang="en-US" sz="2400" b="1"/>
              <a:t>c.  Summary of atmospheric effects </a:t>
            </a:r>
            <a:endParaRPr lang="en-US" sz="2400" b="1">
              <a:solidFill>
                <a:schemeClr val="accent2"/>
              </a:solidFill>
            </a:endParaRPr>
          </a:p>
          <a:p>
            <a:pPr algn="just">
              <a:spcBef>
                <a:spcPts val="1200"/>
              </a:spcBef>
            </a:pPr>
            <a:r>
              <a:rPr lang="en-US" sz="2400" b="1">
                <a:solidFill>
                  <a:schemeClr val="accent2"/>
                </a:solidFill>
              </a:rPr>
              <a:t>2.  Past large eruptions, with examples of effects</a:t>
            </a:r>
          </a:p>
          <a:p>
            <a:pPr algn="l">
              <a:spcBef>
                <a:spcPts val="1200"/>
              </a:spcBef>
            </a:pPr>
            <a:r>
              <a:rPr lang="en-US" sz="2400" b="1"/>
              <a:t>3.  Tropical eruptions: Summer cooling, winter warming</a:t>
            </a:r>
          </a:p>
          <a:p>
            <a:pPr marL="574675" lvl="2" algn="just">
              <a:spcBef>
                <a:spcPct val="0"/>
              </a:spcBef>
            </a:pPr>
            <a:r>
              <a:rPr lang="en-US" sz="2400" b="1"/>
              <a:t>a.  Observations </a:t>
            </a:r>
          </a:p>
          <a:p>
            <a:pPr marL="574675" lvl="2" algn="just">
              <a:spcBef>
                <a:spcPct val="0"/>
              </a:spcBef>
            </a:pPr>
            <a:r>
              <a:rPr lang="en-US" sz="2400" b="1"/>
              <a:t>b.  Climate model simulations</a:t>
            </a:r>
          </a:p>
          <a:p>
            <a:pPr algn="just"/>
            <a:r>
              <a:rPr lang="en-US" sz="2400" b="1">
                <a:solidFill>
                  <a:schemeClr val="accent2"/>
                </a:solidFill>
              </a:rPr>
              <a:t>4.  High latitude eruptions: Collapse of monsoons</a:t>
            </a:r>
          </a:p>
          <a:p>
            <a:pPr algn="just"/>
            <a:r>
              <a:rPr lang="en-US" sz="2400" b="1"/>
              <a:t>5.  Conclusions</a:t>
            </a:r>
          </a:p>
        </p:txBody>
      </p:sp>
      <p:sp>
        <p:nvSpPr>
          <p:cNvPr id="26627" name="Text Box 4"/>
          <p:cNvSpPr txBox="1">
            <a:spLocks noChangeArrowheads="1"/>
          </p:cNvSpPr>
          <p:nvPr/>
        </p:nvSpPr>
        <p:spPr bwMode="auto">
          <a:xfrm>
            <a:off x="304800" y="762000"/>
            <a:ext cx="6553200" cy="579438"/>
          </a:xfrm>
          <a:prstGeom prst="rect">
            <a:avLst/>
          </a:prstGeom>
          <a:noFill/>
          <a:ln w="9525">
            <a:noFill/>
            <a:miter lim="800000"/>
            <a:headEnd/>
            <a:tailEnd/>
          </a:ln>
        </p:spPr>
        <p:txBody>
          <a:bodyPr>
            <a:spAutoFit/>
          </a:bodyPr>
          <a:lstStyle/>
          <a:p>
            <a:pPr>
              <a:spcBef>
                <a:spcPct val="0"/>
              </a:spcBef>
            </a:pPr>
            <a:r>
              <a:rPr lang="en-US" sz="3200" b="1">
                <a:solidFill>
                  <a:srgbClr val="0000FF"/>
                </a:solidFill>
              </a:rPr>
              <a:t>Volcanic Eruptions and Climate</a:t>
            </a:r>
            <a:endParaRPr lang="en-US" sz="4000" b="1">
              <a:solidFill>
                <a:srgbClr val="0000FF"/>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17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717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717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7171">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7171">
                                            <p:txEl>
                                              <p:pRg st="4" end="4"/>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7171">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7171">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7171">
                                            <p:txEl>
                                              <p:pRg st="7" end="7"/>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7171">
                                            <p:txEl>
                                              <p:pRg st="8" end="8"/>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499"/>
                                          </p:stCondLst>
                                        </p:cTn>
                                        <p:tgtEl>
                                          <p:spTgt spid="717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bldLvl="2"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458" name="Picture 2"/>
          <p:cNvPicPr>
            <a:picLocks noChangeAspect="1" noChangeArrowheads="1"/>
          </p:cNvPicPr>
          <p:nvPr/>
        </p:nvPicPr>
        <p:blipFill>
          <a:blip r:embed="rId3" cstate="print"/>
          <a:srcRect/>
          <a:stretch>
            <a:fillRect/>
          </a:stretch>
        </p:blipFill>
        <p:spPr bwMode="auto">
          <a:xfrm>
            <a:off x="1905000" y="914400"/>
            <a:ext cx="5327650" cy="5200650"/>
          </a:xfrm>
          <a:prstGeom prst="rect">
            <a:avLst/>
          </a:prstGeom>
          <a:noFill/>
          <a:ln w="9525">
            <a:noFill/>
            <a:miter lim="800000"/>
            <a:headEnd/>
            <a:tailEnd/>
          </a:ln>
        </p:spPr>
      </p:pic>
      <p:sp>
        <p:nvSpPr>
          <p:cNvPr id="3" name="TextBox 2"/>
          <p:cNvSpPr txBox="1"/>
          <p:nvPr/>
        </p:nvSpPr>
        <p:spPr>
          <a:xfrm>
            <a:off x="1752600" y="6220284"/>
            <a:ext cx="6400800" cy="600164"/>
          </a:xfrm>
          <a:prstGeom prst="rect">
            <a:avLst/>
          </a:prstGeom>
          <a:noFill/>
        </p:spPr>
        <p:txBody>
          <a:bodyPr wrap="square" rtlCol="0">
            <a:spAutoFit/>
          </a:bodyPr>
          <a:lstStyle/>
          <a:p>
            <a:pPr algn="l"/>
            <a:r>
              <a:rPr lang="en-US" sz="1100" dirty="0" smtClean="0">
                <a:solidFill>
                  <a:srgbClr val="FFFF00"/>
                </a:solidFill>
              </a:rPr>
              <a:t>Miller, Gifford H., et al., 2012: Abrupt onset of the Little Ice Age triggered by volcanism and sustained by sea-ice/ocean feedbacks. </a:t>
            </a:r>
            <a:r>
              <a:rPr lang="en-US" sz="1100" i="1" dirty="0" smtClean="0">
                <a:solidFill>
                  <a:srgbClr val="FFFF00"/>
                </a:solidFill>
              </a:rPr>
              <a:t>Geophys. Res. Lett.</a:t>
            </a:r>
            <a:r>
              <a:rPr lang="en-US" sz="1100" dirty="0" smtClean="0">
                <a:solidFill>
                  <a:srgbClr val="FFFF00"/>
                </a:solidFill>
              </a:rPr>
              <a:t>, </a:t>
            </a:r>
            <a:r>
              <a:rPr lang="en-US" sz="1100" b="1" dirty="0" smtClean="0">
                <a:solidFill>
                  <a:srgbClr val="FFFF00"/>
                </a:solidFill>
              </a:rPr>
              <a:t>39</a:t>
            </a:r>
            <a:r>
              <a:rPr lang="en-US" sz="1100" dirty="0" smtClean="0">
                <a:solidFill>
                  <a:srgbClr val="FFFF00"/>
                </a:solidFill>
              </a:rPr>
              <a:t>, L02708, doi:10.1029/2011GL050168.</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6" name="Picture 2"/>
          <p:cNvPicPr>
            <a:picLocks noChangeAspect="1" noChangeArrowheads="1"/>
          </p:cNvPicPr>
          <p:nvPr/>
        </p:nvPicPr>
        <p:blipFill>
          <a:blip r:embed="rId3" cstate="print"/>
          <a:srcRect b="222"/>
          <a:stretch>
            <a:fillRect/>
          </a:stretch>
        </p:blipFill>
        <p:spPr bwMode="auto">
          <a:xfrm>
            <a:off x="5410201" y="0"/>
            <a:ext cx="3733800" cy="6832510"/>
          </a:xfrm>
          <a:prstGeom prst="rect">
            <a:avLst/>
          </a:prstGeom>
          <a:noFill/>
          <a:ln w="9525">
            <a:noFill/>
            <a:miter lim="800000"/>
            <a:headEnd/>
            <a:tailEnd/>
          </a:ln>
        </p:spPr>
      </p:pic>
      <p:sp>
        <p:nvSpPr>
          <p:cNvPr id="7" name="TextBox 6"/>
          <p:cNvSpPr txBox="1"/>
          <p:nvPr/>
        </p:nvSpPr>
        <p:spPr>
          <a:xfrm>
            <a:off x="0" y="6257836"/>
            <a:ext cx="4495800" cy="600164"/>
          </a:xfrm>
          <a:prstGeom prst="rect">
            <a:avLst/>
          </a:prstGeom>
          <a:solidFill>
            <a:srgbClr val="99CCFF"/>
          </a:solidFill>
        </p:spPr>
        <p:txBody>
          <a:bodyPr wrap="square" rtlCol="0">
            <a:spAutoFit/>
          </a:bodyPr>
          <a:lstStyle/>
          <a:p>
            <a:pPr algn="l"/>
            <a:r>
              <a:rPr lang="en-US" sz="1100" dirty="0" smtClean="0"/>
              <a:t>Miller, Gifford H., et al., 2012: Abrupt onset of the Little Ice Age triggered by volcanism and sustained by sea-ice/ocean feedbacks. </a:t>
            </a:r>
            <a:r>
              <a:rPr lang="en-US" sz="1100" i="1" dirty="0" smtClean="0"/>
              <a:t>Geophys. Res. Lett.</a:t>
            </a:r>
            <a:r>
              <a:rPr lang="en-US" sz="1100" dirty="0" smtClean="0"/>
              <a:t>, </a:t>
            </a:r>
            <a:r>
              <a:rPr lang="en-US" sz="1100" b="1" dirty="0" smtClean="0"/>
              <a:t>39</a:t>
            </a:r>
            <a:r>
              <a:rPr lang="en-US" sz="1100" dirty="0" smtClean="0"/>
              <a:t>, L02708, doi:10.1029/2011GL050168.</a:t>
            </a:r>
          </a:p>
        </p:txBody>
      </p:sp>
      <p:pic>
        <p:nvPicPr>
          <p:cNvPr id="405507" name="Picture 3"/>
          <p:cNvPicPr>
            <a:picLocks noChangeAspect="1" noChangeArrowheads="1"/>
          </p:cNvPicPr>
          <p:nvPr/>
        </p:nvPicPr>
        <p:blipFill>
          <a:blip r:embed="rId4" cstate="print"/>
          <a:srcRect/>
          <a:stretch>
            <a:fillRect/>
          </a:stretch>
        </p:blipFill>
        <p:spPr bwMode="auto">
          <a:xfrm>
            <a:off x="76199" y="1981200"/>
            <a:ext cx="5316433" cy="2895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6531" name="Picture 3"/>
          <p:cNvPicPr>
            <a:picLocks noChangeAspect="1" noChangeArrowheads="1"/>
          </p:cNvPicPr>
          <p:nvPr/>
        </p:nvPicPr>
        <p:blipFill>
          <a:blip r:embed="rId3" cstate="print"/>
          <a:srcRect/>
          <a:stretch>
            <a:fillRect/>
          </a:stretch>
        </p:blipFill>
        <p:spPr bwMode="auto">
          <a:xfrm>
            <a:off x="2819400" y="-1"/>
            <a:ext cx="6324600" cy="5410829"/>
          </a:xfrm>
          <a:prstGeom prst="rect">
            <a:avLst/>
          </a:prstGeom>
          <a:noFill/>
          <a:ln w="9525">
            <a:noFill/>
            <a:miter lim="800000"/>
            <a:headEnd/>
            <a:tailEnd/>
          </a:ln>
        </p:spPr>
      </p:pic>
      <p:pic>
        <p:nvPicPr>
          <p:cNvPr id="406532" name="Picture 4"/>
          <p:cNvPicPr>
            <a:picLocks noChangeAspect="1" noChangeArrowheads="1"/>
          </p:cNvPicPr>
          <p:nvPr/>
        </p:nvPicPr>
        <p:blipFill>
          <a:blip r:embed="rId4" cstate="print"/>
          <a:srcRect/>
          <a:stretch>
            <a:fillRect/>
          </a:stretch>
        </p:blipFill>
        <p:spPr bwMode="auto">
          <a:xfrm>
            <a:off x="0" y="5411390"/>
            <a:ext cx="9144000" cy="1446610"/>
          </a:xfrm>
          <a:prstGeom prst="rect">
            <a:avLst/>
          </a:prstGeom>
          <a:noFill/>
          <a:ln w="9525">
            <a:noFill/>
            <a:miter lim="800000"/>
            <a:headEnd/>
            <a:tailEnd/>
          </a:ln>
        </p:spPr>
      </p:pic>
      <p:sp>
        <p:nvSpPr>
          <p:cNvPr id="5" name="TextBox 4"/>
          <p:cNvSpPr txBox="1"/>
          <p:nvPr/>
        </p:nvSpPr>
        <p:spPr>
          <a:xfrm>
            <a:off x="609600" y="762000"/>
            <a:ext cx="2133600" cy="400110"/>
          </a:xfrm>
          <a:prstGeom prst="rect">
            <a:avLst/>
          </a:prstGeom>
          <a:noFill/>
        </p:spPr>
        <p:txBody>
          <a:bodyPr wrap="square" rtlCol="0">
            <a:spAutoFit/>
          </a:bodyPr>
          <a:lstStyle/>
          <a:p>
            <a:r>
              <a:rPr lang="en-US" dirty="0" smtClean="0"/>
              <a:t>Volcanic forcing</a:t>
            </a:r>
            <a:endParaRPr lang="en-US" dirty="0"/>
          </a:p>
        </p:txBody>
      </p:sp>
      <p:sp>
        <p:nvSpPr>
          <p:cNvPr id="6" name="TextBox 5"/>
          <p:cNvSpPr txBox="1"/>
          <p:nvPr/>
        </p:nvSpPr>
        <p:spPr>
          <a:xfrm>
            <a:off x="533400" y="1676400"/>
            <a:ext cx="2286000" cy="400110"/>
          </a:xfrm>
          <a:prstGeom prst="rect">
            <a:avLst/>
          </a:prstGeom>
          <a:noFill/>
        </p:spPr>
        <p:txBody>
          <a:bodyPr wrap="square" rtlCol="0">
            <a:spAutoFit/>
          </a:bodyPr>
          <a:lstStyle/>
          <a:p>
            <a:r>
              <a:rPr lang="en-US" dirty="0" smtClean="0"/>
              <a:t>Arctic sea ice</a:t>
            </a:r>
            <a:endParaRPr lang="en-US" dirty="0"/>
          </a:p>
        </p:txBody>
      </p:sp>
      <p:sp>
        <p:nvSpPr>
          <p:cNvPr id="7" name="TextBox 6"/>
          <p:cNvSpPr txBox="1"/>
          <p:nvPr/>
        </p:nvSpPr>
        <p:spPr>
          <a:xfrm>
            <a:off x="304800" y="2819400"/>
            <a:ext cx="2667000" cy="707886"/>
          </a:xfrm>
          <a:prstGeom prst="rect">
            <a:avLst/>
          </a:prstGeom>
          <a:noFill/>
        </p:spPr>
        <p:txBody>
          <a:bodyPr wrap="square" rtlCol="0">
            <a:spAutoFit/>
          </a:bodyPr>
          <a:lstStyle/>
          <a:p>
            <a:r>
              <a:rPr lang="en-US" dirty="0" smtClean="0"/>
              <a:t>Atlantic northward heat transport</a:t>
            </a:r>
            <a:endParaRPr lang="en-US" dirty="0"/>
          </a:p>
        </p:txBody>
      </p:sp>
      <p:sp>
        <p:nvSpPr>
          <p:cNvPr id="8" name="TextBox 7"/>
          <p:cNvSpPr txBox="1"/>
          <p:nvPr/>
        </p:nvSpPr>
        <p:spPr>
          <a:xfrm>
            <a:off x="533400" y="3810000"/>
            <a:ext cx="2362200" cy="1015663"/>
          </a:xfrm>
          <a:prstGeom prst="rect">
            <a:avLst/>
          </a:prstGeom>
          <a:noFill/>
        </p:spPr>
        <p:txBody>
          <a:bodyPr wrap="square" rtlCol="0">
            <a:spAutoFit/>
          </a:bodyPr>
          <a:lstStyle/>
          <a:p>
            <a:r>
              <a:rPr lang="en-US" dirty="0" smtClean="0"/>
              <a:t>North Atlantic land summer temperature </a:t>
            </a:r>
            <a:endParaRPr lang="en-US" dirty="0"/>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7554" name="Picture 2"/>
          <p:cNvPicPr>
            <a:picLocks noChangeAspect="1" noChangeArrowheads="1"/>
          </p:cNvPicPr>
          <p:nvPr/>
        </p:nvPicPr>
        <p:blipFill>
          <a:blip r:embed="rId3" cstate="print"/>
          <a:srcRect/>
          <a:stretch>
            <a:fillRect/>
          </a:stretch>
        </p:blipFill>
        <p:spPr bwMode="auto">
          <a:xfrm>
            <a:off x="762000" y="762000"/>
            <a:ext cx="7391400" cy="5286375"/>
          </a:xfrm>
          <a:prstGeom prst="rect">
            <a:avLst/>
          </a:prstGeom>
          <a:noFill/>
          <a:ln w="9525">
            <a:noFill/>
            <a:miter lim="800000"/>
            <a:headEnd/>
            <a:tailEnd/>
          </a:ln>
        </p:spPr>
      </p:pic>
      <p:sp>
        <p:nvSpPr>
          <p:cNvPr id="3" name="TextBox 2"/>
          <p:cNvSpPr txBox="1"/>
          <p:nvPr/>
        </p:nvSpPr>
        <p:spPr>
          <a:xfrm>
            <a:off x="685800" y="54114"/>
            <a:ext cx="7772400" cy="707886"/>
          </a:xfrm>
          <a:prstGeom prst="rect">
            <a:avLst/>
          </a:prstGeom>
          <a:solidFill>
            <a:srgbClr val="99CCFF"/>
          </a:solidFill>
        </p:spPr>
        <p:txBody>
          <a:bodyPr wrap="square" rtlCol="0">
            <a:spAutoFit/>
          </a:bodyPr>
          <a:lstStyle/>
          <a:p>
            <a:r>
              <a:rPr lang="en-US" dirty="0" smtClean="0"/>
              <a:t>Many climate models have the Arctic climate wrong, with too little sea ice.</a:t>
            </a:r>
            <a:endParaRPr lang="en-US" dirty="0"/>
          </a:p>
        </p:txBody>
      </p:sp>
      <p:sp>
        <p:nvSpPr>
          <p:cNvPr id="4" name="TextBox 3"/>
          <p:cNvSpPr txBox="1"/>
          <p:nvPr/>
        </p:nvSpPr>
        <p:spPr>
          <a:xfrm>
            <a:off x="1828800" y="6233886"/>
            <a:ext cx="6096000" cy="646331"/>
          </a:xfrm>
          <a:prstGeom prst="rect">
            <a:avLst/>
          </a:prstGeom>
          <a:solidFill>
            <a:srgbClr val="99CCFF"/>
          </a:solidFill>
        </p:spPr>
        <p:txBody>
          <a:bodyPr wrap="square" rtlCol="0">
            <a:spAutoFit/>
          </a:bodyPr>
          <a:lstStyle/>
          <a:p>
            <a:pPr algn="l"/>
            <a:r>
              <a:rPr lang="en-US" sz="1200" dirty="0" smtClean="0"/>
              <a:t>Berdahl, Mira, and Alan Robock, 2013: </a:t>
            </a:r>
            <a:r>
              <a:rPr lang="en-US" sz="1200" dirty="0" err="1" smtClean="0"/>
              <a:t>Cryospheric</a:t>
            </a:r>
            <a:r>
              <a:rPr lang="en-US" sz="1200" dirty="0" smtClean="0"/>
              <a:t> response to volcanic eruptions in the Paleoclimate Model Intercomparison Project 3 last millennium simulations. </a:t>
            </a:r>
            <a:r>
              <a:rPr lang="en-US" sz="1200" i="1" dirty="0" smtClean="0"/>
              <a:t>J. Geophys. Res. Atmos.</a:t>
            </a:r>
            <a:r>
              <a:rPr lang="en-US" sz="1200" dirty="0" smtClean="0"/>
              <a:t>, </a:t>
            </a:r>
            <a:r>
              <a:rPr lang="en-US" sz="1200" b="1" dirty="0" smtClean="0"/>
              <a:t>118</a:t>
            </a:r>
            <a:r>
              <a:rPr lang="en-US" sz="1200" dirty="0" smtClean="0"/>
              <a:t>, 12,359-12,370, doi:10.1002/2013JD019914. </a:t>
            </a:r>
            <a:endParaRPr lang="en-US" sz="1200" dirty="0"/>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8"/>
          <p:cNvPicPr>
            <a:picLocks noChangeAspect="1" noChangeArrowheads="1"/>
          </p:cNvPicPr>
          <p:nvPr/>
        </p:nvPicPr>
        <p:blipFill>
          <a:blip r:embed="rId3" cstate="print"/>
          <a:srcRect/>
          <a:stretch>
            <a:fillRect/>
          </a:stretch>
        </p:blipFill>
        <p:spPr bwMode="auto">
          <a:xfrm rot="-229777">
            <a:off x="-4783138" y="-950913"/>
            <a:ext cx="15392401" cy="1154430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8"/>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8"/>
          <p:cNvPicPr>
            <a:picLocks noChangeAspect="1" noChangeArrowheads="1"/>
          </p:cNvPicPr>
          <p:nvPr/>
        </p:nvPicPr>
        <p:blipFill>
          <a:blip r:embed="rId3" cstate="print"/>
          <a:srcRect/>
          <a:stretch>
            <a:fillRect/>
          </a:stretch>
        </p:blipFill>
        <p:spPr bwMode="auto">
          <a:xfrm>
            <a:off x="-838200" y="0"/>
            <a:ext cx="9982200" cy="7486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1026"/>
          <p:cNvSpPr>
            <a:spLocks noChangeArrowheads="1"/>
          </p:cNvSpPr>
          <p:nvPr/>
        </p:nvSpPr>
        <p:spPr bwMode="auto">
          <a:xfrm>
            <a:off x="5334000" y="0"/>
            <a:ext cx="3810000" cy="6858000"/>
          </a:xfrm>
          <a:prstGeom prst="rect">
            <a:avLst/>
          </a:prstGeom>
          <a:solidFill>
            <a:srgbClr val="FFFFFF"/>
          </a:solidFill>
          <a:ln w="9525">
            <a:noFill/>
            <a:miter lim="800000"/>
            <a:headEnd/>
            <a:tailEnd/>
          </a:ln>
        </p:spPr>
        <p:txBody>
          <a:bodyPr wrap="none" anchor="ctr">
            <a:spAutoFit/>
          </a:bodyPr>
          <a:lstStyle/>
          <a:p>
            <a:endParaRPr lang="en-US"/>
          </a:p>
        </p:txBody>
      </p:sp>
      <p:pic>
        <p:nvPicPr>
          <p:cNvPr id="94211" name="Picture 1027" descr="Franklin3"/>
          <p:cNvPicPr>
            <a:picLocks noChangeAspect="1" noChangeArrowheads="1"/>
          </p:cNvPicPr>
          <p:nvPr/>
        </p:nvPicPr>
        <p:blipFill>
          <a:blip r:embed="rId3" cstate="print"/>
          <a:srcRect/>
          <a:stretch>
            <a:fillRect/>
          </a:stretch>
        </p:blipFill>
        <p:spPr bwMode="auto">
          <a:xfrm>
            <a:off x="341313" y="609600"/>
            <a:ext cx="4459287" cy="5638800"/>
          </a:xfrm>
          <a:prstGeom prst="rect">
            <a:avLst/>
          </a:prstGeom>
          <a:noFill/>
          <a:ln w="9525">
            <a:noFill/>
            <a:miter lim="800000"/>
            <a:headEnd/>
            <a:tailEnd/>
          </a:ln>
        </p:spPr>
      </p:pic>
      <p:grpSp>
        <p:nvGrpSpPr>
          <p:cNvPr id="2" name="Group 1052"/>
          <p:cNvGrpSpPr>
            <a:grpSpLocks/>
          </p:cNvGrpSpPr>
          <p:nvPr/>
        </p:nvGrpSpPr>
        <p:grpSpPr bwMode="auto">
          <a:xfrm>
            <a:off x="5410200" y="596900"/>
            <a:ext cx="3657600" cy="381000"/>
            <a:chOff x="3408" y="376"/>
            <a:chExt cx="2304" cy="240"/>
          </a:xfrm>
        </p:grpSpPr>
        <p:sp>
          <p:nvSpPr>
            <p:cNvPr id="94236" name="Rectangle 1029"/>
            <p:cNvSpPr>
              <a:spLocks noChangeArrowheads="1"/>
            </p:cNvSpPr>
            <p:nvPr/>
          </p:nvSpPr>
          <p:spPr bwMode="auto">
            <a:xfrm>
              <a:off x="4348" y="376"/>
              <a:ext cx="1364" cy="128"/>
            </a:xfrm>
            <a:prstGeom prst="rect">
              <a:avLst/>
            </a:prstGeom>
            <a:solidFill>
              <a:srgbClr val="FFFF00"/>
            </a:solidFill>
            <a:ln w="9525">
              <a:noFill/>
              <a:miter lim="800000"/>
              <a:headEnd/>
              <a:tailEnd/>
            </a:ln>
          </p:spPr>
          <p:txBody>
            <a:bodyPr anchor="ctr">
              <a:spAutoFit/>
            </a:bodyPr>
            <a:lstStyle/>
            <a:p>
              <a:endParaRPr lang="en-US"/>
            </a:p>
          </p:txBody>
        </p:sp>
        <p:sp>
          <p:nvSpPr>
            <p:cNvPr id="94237" name="Rectangle 1030"/>
            <p:cNvSpPr>
              <a:spLocks noChangeArrowheads="1"/>
            </p:cNvSpPr>
            <p:nvPr/>
          </p:nvSpPr>
          <p:spPr bwMode="auto">
            <a:xfrm>
              <a:off x="3408" y="488"/>
              <a:ext cx="2304" cy="128"/>
            </a:xfrm>
            <a:prstGeom prst="rect">
              <a:avLst/>
            </a:prstGeom>
            <a:solidFill>
              <a:srgbClr val="FFFF00"/>
            </a:solidFill>
            <a:ln w="9525">
              <a:noFill/>
              <a:miter lim="800000"/>
              <a:headEnd/>
              <a:tailEnd/>
            </a:ln>
          </p:spPr>
          <p:txBody>
            <a:bodyPr anchor="ctr">
              <a:spAutoFit/>
            </a:bodyPr>
            <a:lstStyle/>
            <a:p>
              <a:endParaRPr lang="en-US"/>
            </a:p>
          </p:txBody>
        </p:sp>
      </p:grpSp>
      <p:grpSp>
        <p:nvGrpSpPr>
          <p:cNvPr id="3" name="Group 1053"/>
          <p:cNvGrpSpPr>
            <a:grpSpLocks/>
          </p:cNvGrpSpPr>
          <p:nvPr/>
        </p:nvGrpSpPr>
        <p:grpSpPr bwMode="auto">
          <a:xfrm>
            <a:off x="5410200" y="1504950"/>
            <a:ext cx="3657600" cy="736600"/>
            <a:chOff x="3408" y="948"/>
            <a:chExt cx="2304" cy="464"/>
          </a:xfrm>
        </p:grpSpPr>
        <p:sp>
          <p:nvSpPr>
            <p:cNvPr id="94232" name="Rectangle 1032"/>
            <p:cNvSpPr>
              <a:spLocks noChangeArrowheads="1"/>
            </p:cNvSpPr>
            <p:nvPr/>
          </p:nvSpPr>
          <p:spPr bwMode="auto">
            <a:xfrm>
              <a:off x="4848" y="948"/>
              <a:ext cx="864" cy="120"/>
            </a:xfrm>
            <a:prstGeom prst="rect">
              <a:avLst/>
            </a:prstGeom>
            <a:solidFill>
              <a:srgbClr val="FFFF00"/>
            </a:solidFill>
            <a:ln w="9525">
              <a:noFill/>
              <a:miter lim="800000"/>
              <a:headEnd/>
              <a:tailEnd/>
            </a:ln>
          </p:spPr>
          <p:txBody>
            <a:bodyPr anchor="ctr">
              <a:spAutoFit/>
            </a:bodyPr>
            <a:lstStyle/>
            <a:p>
              <a:endParaRPr lang="en-US"/>
            </a:p>
          </p:txBody>
        </p:sp>
        <p:sp>
          <p:nvSpPr>
            <p:cNvPr id="94233" name="Rectangle 1033"/>
            <p:cNvSpPr>
              <a:spLocks noChangeArrowheads="1"/>
            </p:cNvSpPr>
            <p:nvPr/>
          </p:nvSpPr>
          <p:spPr bwMode="auto">
            <a:xfrm>
              <a:off x="3408" y="1068"/>
              <a:ext cx="2304" cy="119"/>
            </a:xfrm>
            <a:prstGeom prst="rect">
              <a:avLst/>
            </a:prstGeom>
            <a:solidFill>
              <a:srgbClr val="FFFF00"/>
            </a:solidFill>
            <a:ln w="9525">
              <a:noFill/>
              <a:miter lim="800000"/>
              <a:headEnd/>
              <a:tailEnd/>
            </a:ln>
          </p:spPr>
          <p:txBody>
            <a:bodyPr anchor="ctr">
              <a:spAutoFit/>
            </a:bodyPr>
            <a:lstStyle/>
            <a:p>
              <a:endParaRPr lang="en-US"/>
            </a:p>
          </p:txBody>
        </p:sp>
        <p:sp>
          <p:nvSpPr>
            <p:cNvPr id="94234" name="Rectangle 1034"/>
            <p:cNvSpPr>
              <a:spLocks noChangeArrowheads="1"/>
            </p:cNvSpPr>
            <p:nvPr/>
          </p:nvSpPr>
          <p:spPr bwMode="auto">
            <a:xfrm>
              <a:off x="3408" y="1187"/>
              <a:ext cx="2304" cy="120"/>
            </a:xfrm>
            <a:prstGeom prst="rect">
              <a:avLst/>
            </a:prstGeom>
            <a:solidFill>
              <a:srgbClr val="FFFF00"/>
            </a:solidFill>
            <a:ln w="9525">
              <a:noFill/>
              <a:miter lim="800000"/>
              <a:headEnd/>
              <a:tailEnd/>
            </a:ln>
          </p:spPr>
          <p:txBody>
            <a:bodyPr anchor="ctr">
              <a:spAutoFit/>
            </a:bodyPr>
            <a:lstStyle/>
            <a:p>
              <a:endParaRPr lang="en-US"/>
            </a:p>
          </p:txBody>
        </p:sp>
        <p:sp>
          <p:nvSpPr>
            <p:cNvPr id="94235" name="Rectangle 1035"/>
            <p:cNvSpPr>
              <a:spLocks noChangeArrowheads="1"/>
            </p:cNvSpPr>
            <p:nvPr/>
          </p:nvSpPr>
          <p:spPr bwMode="auto">
            <a:xfrm>
              <a:off x="3408" y="1292"/>
              <a:ext cx="1488" cy="120"/>
            </a:xfrm>
            <a:prstGeom prst="rect">
              <a:avLst/>
            </a:prstGeom>
            <a:solidFill>
              <a:srgbClr val="FFFF00"/>
            </a:solidFill>
            <a:ln w="9525">
              <a:noFill/>
              <a:miter lim="800000"/>
              <a:headEnd/>
              <a:tailEnd/>
            </a:ln>
          </p:spPr>
          <p:txBody>
            <a:bodyPr anchor="ctr">
              <a:spAutoFit/>
            </a:bodyPr>
            <a:lstStyle/>
            <a:p>
              <a:endParaRPr lang="en-US"/>
            </a:p>
          </p:txBody>
        </p:sp>
      </p:grpSp>
      <p:sp>
        <p:nvSpPr>
          <p:cNvPr id="111632" name="Rectangle 1040"/>
          <p:cNvSpPr>
            <a:spLocks noChangeArrowheads="1"/>
          </p:cNvSpPr>
          <p:nvPr/>
        </p:nvSpPr>
        <p:spPr bwMode="auto">
          <a:xfrm>
            <a:off x="5626100" y="2609850"/>
            <a:ext cx="2501900" cy="184150"/>
          </a:xfrm>
          <a:prstGeom prst="rect">
            <a:avLst/>
          </a:prstGeom>
          <a:solidFill>
            <a:srgbClr val="FFFF00"/>
          </a:solidFill>
          <a:ln w="9525">
            <a:noFill/>
            <a:miter lim="800000"/>
            <a:headEnd/>
            <a:tailEnd/>
          </a:ln>
        </p:spPr>
        <p:txBody>
          <a:bodyPr anchor="ctr">
            <a:spAutoFit/>
          </a:bodyPr>
          <a:lstStyle/>
          <a:p>
            <a:endParaRPr lang="en-US"/>
          </a:p>
        </p:txBody>
      </p:sp>
      <p:grpSp>
        <p:nvGrpSpPr>
          <p:cNvPr id="4" name="Group 1054"/>
          <p:cNvGrpSpPr>
            <a:grpSpLocks/>
          </p:cNvGrpSpPr>
          <p:nvPr/>
        </p:nvGrpSpPr>
        <p:grpSpPr bwMode="auto">
          <a:xfrm>
            <a:off x="5410200" y="3505200"/>
            <a:ext cx="3657600" cy="565150"/>
            <a:chOff x="3408" y="2208"/>
            <a:chExt cx="2304" cy="356"/>
          </a:xfrm>
        </p:grpSpPr>
        <p:sp>
          <p:nvSpPr>
            <p:cNvPr id="94229" name="Rectangle 1038"/>
            <p:cNvSpPr>
              <a:spLocks noChangeArrowheads="1"/>
            </p:cNvSpPr>
            <p:nvPr/>
          </p:nvSpPr>
          <p:spPr bwMode="auto">
            <a:xfrm>
              <a:off x="3504" y="2208"/>
              <a:ext cx="2208" cy="128"/>
            </a:xfrm>
            <a:prstGeom prst="rect">
              <a:avLst/>
            </a:prstGeom>
            <a:solidFill>
              <a:srgbClr val="FFFF00"/>
            </a:solidFill>
            <a:ln w="9525">
              <a:noFill/>
              <a:miter lim="800000"/>
              <a:headEnd/>
              <a:tailEnd/>
            </a:ln>
          </p:spPr>
          <p:txBody>
            <a:bodyPr anchor="ctr">
              <a:spAutoFit/>
            </a:bodyPr>
            <a:lstStyle/>
            <a:p>
              <a:endParaRPr lang="en-US"/>
            </a:p>
          </p:txBody>
        </p:sp>
        <p:sp>
          <p:nvSpPr>
            <p:cNvPr id="94230" name="Rectangle 1039"/>
            <p:cNvSpPr>
              <a:spLocks noChangeArrowheads="1"/>
            </p:cNvSpPr>
            <p:nvPr/>
          </p:nvSpPr>
          <p:spPr bwMode="auto">
            <a:xfrm>
              <a:off x="3408" y="2328"/>
              <a:ext cx="2304" cy="128"/>
            </a:xfrm>
            <a:prstGeom prst="rect">
              <a:avLst/>
            </a:prstGeom>
            <a:solidFill>
              <a:srgbClr val="FFFF00"/>
            </a:solidFill>
            <a:ln w="9525">
              <a:noFill/>
              <a:miter lim="800000"/>
              <a:headEnd/>
              <a:tailEnd/>
            </a:ln>
          </p:spPr>
          <p:txBody>
            <a:bodyPr anchor="ctr">
              <a:spAutoFit/>
            </a:bodyPr>
            <a:lstStyle/>
            <a:p>
              <a:endParaRPr lang="en-US"/>
            </a:p>
          </p:txBody>
        </p:sp>
        <p:sp>
          <p:nvSpPr>
            <p:cNvPr id="94231" name="Rectangle 1050"/>
            <p:cNvSpPr>
              <a:spLocks noChangeArrowheads="1"/>
            </p:cNvSpPr>
            <p:nvPr/>
          </p:nvSpPr>
          <p:spPr bwMode="auto">
            <a:xfrm>
              <a:off x="3408" y="2436"/>
              <a:ext cx="336" cy="128"/>
            </a:xfrm>
            <a:prstGeom prst="rect">
              <a:avLst/>
            </a:prstGeom>
            <a:solidFill>
              <a:srgbClr val="FFFF00"/>
            </a:solidFill>
            <a:ln w="9525">
              <a:noFill/>
              <a:miter lim="800000"/>
              <a:headEnd/>
              <a:tailEnd/>
            </a:ln>
          </p:spPr>
          <p:txBody>
            <a:bodyPr anchor="ctr">
              <a:spAutoFit/>
            </a:bodyPr>
            <a:lstStyle/>
            <a:p>
              <a:endParaRPr lang="en-US"/>
            </a:p>
          </p:txBody>
        </p:sp>
      </p:grpSp>
      <p:grpSp>
        <p:nvGrpSpPr>
          <p:cNvPr id="5" name="Group 1063"/>
          <p:cNvGrpSpPr>
            <a:grpSpLocks/>
          </p:cNvGrpSpPr>
          <p:nvPr/>
        </p:nvGrpSpPr>
        <p:grpSpPr bwMode="auto">
          <a:xfrm>
            <a:off x="5429250" y="4064000"/>
            <a:ext cx="3638550" cy="361950"/>
            <a:chOff x="3420" y="2560"/>
            <a:chExt cx="2292" cy="228"/>
          </a:xfrm>
        </p:grpSpPr>
        <p:sp>
          <p:nvSpPr>
            <p:cNvPr id="94227" name="Rectangle 1042"/>
            <p:cNvSpPr>
              <a:spLocks noChangeArrowheads="1"/>
            </p:cNvSpPr>
            <p:nvPr/>
          </p:nvSpPr>
          <p:spPr bwMode="auto">
            <a:xfrm>
              <a:off x="3516" y="2560"/>
              <a:ext cx="2196" cy="128"/>
            </a:xfrm>
            <a:prstGeom prst="rect">
              <a:avLst/>
            </a:prstGeom>
            <a:solidFill>
              <a:srgbClr val="FFFF00"/>
            </a:solidFill>
            <a:ln w="9525">
              <a:noFill/>
              <a:miter lim="800000"/>
              <a:headEnd/>
              <a:tailEnd/>
            </a:ln>
          </p:spPr>
          <p:txBody>
            <a:bodyPr anchor="ctr">
              <a:spAutoFit/>
            </a:bodyPr>
            <a:lstStyle/>
            <a:p>
              <a:endParaRPr lang="en-US"/>
            </a:p>
          </p:txBody>
        </p:sp>
        <p:sp>
          <p:nvSpPr>
            <p:cNvPr id="94228" name="Rectangle 1043"/>
            <p:cNvSpPr>
              <a:spLocks noChangeArrowheads="1"/>
            </p:cNvSpPr>
            <p:nvPr/>
          </p:nvSpPr>
          <p:spPr bwMode="auto">
            <a:xfrm>
              <a:off x="3420" y="2660"/>
              <a:ext cx="564" cy="128"/>
            </a:xfrm>
            <a:prstGeom prst="rect">
              <a:avLst/>
            </a:prstGeom>
            <a:solidFill>
              <a:srgbClr val="FFFF00"/>
            </a:solidFill>
            <a:ln w="9525">
              <a:noFill/>
              <a:miter lim="800000"/>
              <a:headEnd/>
              <a:tailEnd/>
            </a:ln>
          </p:spPr>
          <p:txBody>
            <a:bodyPr anchor="ctr">
              <a:spAutoFit/>
            </a:bodyPr>
            <a:lstStyle/>
            <a:p>
              <a:endParaRPr lang="en-US"/>
            </a:p>
          </p:txBody>
        </p:sp>
      </p:grpSp>
      <p:grpSp>
        <p:nvGrpSpPr>
          <p:cNvPr id="6" name="Group 1062"/>
          <p:cNvGrpSpPr>
            <a:grpSpLocks/>
          </p:cNvGrpSpPr>
          <p:nvPr/>
        </p:nvGrpSpPr>
        <p:grpSpPr bwMode="auto">
          <a:xfrm>
            <a:off x="5410200" y="5695950"/>
            <a:ext cx="3657600" cy="552450"/>
            <a:chOff x="3408" y="3588"/>
            <a:chExt cx="2304" cy="348"/>
          </a:xfrm>
        </p:grpSpPr>
        <p:sp>
          <p:nvSpPr>
            <p:cNvPr id="94224" name="Rectangle 1044"/>
            <p:cNvSpPr>
              <a:spLocks noChangeArrowheads="1"/>
            </p:cNvSpPr>
            <p:nvPr/>
          </p:nvSpPr>
          <p:spPr bwMode="auto">
            <a:xfrm>
              <a:off x="3408" y="3712"/>
              <a:ext cx="2304" cy="128"/>
            </a:xfrm>
            <a:prstGeom prst="rect">
              <a:avLst/>
            </a:prstGeom>
            <a:solidFill>
              <a:srgbClr val="FFFF00"/>
            </a:solidFill>
            <a:ln w="9525">
              <a:noFill/>
              <a:miter lim="800000"/>
              <a:headEnd/>
              <a:tailEnd/>
            </a:ln>
          </p:spPr>
          <p:txBody>
            <a:bodyPr anchor="ctr">
              <a:spAutoFit/>
            </a:bodyPr>
            <a:lstStyle/>
            <a:p>
              <a:endParaRPr lang="en-US"/>
            </a:p>
          </p:txBody>
        </p:sp>
        <p:sp>
          <p:nvSpPr>
            <p:cNvPr id="94225" name="Rectangle 1046"/>
            <p:cNvSpPr>
              <a:spLocks noChangeArrowheads="1"/>
            </p:cNvSpPr>
            <p:nvPr/>
          </p:nvSpPr>
          <p:spPr bwMode="auto">
            <a:xfrm>
              <a:off x="3408" y="3808"/>
              <a:ext cx="480" cy="128"/>
            </a:xfrm>
            <a:prstGeom prst="rect">
              <a:avLst/>
            </a:prstGeom>
            <a:solidFill>
              <a:srgbClr val="FFFF00"/>
            </a:solidFill>
            <a:ln w="9525">
              <a:noFill/>
              <a:miter lim="800000"/>
              <a:headEnd/>
              <a:tailEnd/>
            </a:ln>
          </p:spPr>
          <p:txBody>
            <a:bodyPr anchor="ctr">
              <a:spAutoFit/>
            </a:bodyPr>
            <a:lstStyle/>
            <a:p>
              <a:endParaRPr lang="en-US"/>
            </a:p>
          </p:txBody>
        </p:sp>
        <p:sp>
          <p:nvSpPr>
            <p:cNvPr id="94226" name="Rectangle 1051"/>
            <p:cNvSpPr>
              <a:spLocks noChangeArrowheads="1"/>
            </p:cNvSpPr>
            <p:nvPr/>
          </p:nvSpPr>
          <p:spPr bwMode="auto">
            <a:xfrm>
              <a:off x="3408" y="3588"/>
              <a:ext cx="2304" cy="128"/>
            </a:xfrm>
            <a:prstGeom prst="rect">
              <a:avLst/>
            </a:prstGeom>
            <a:solidFill>
              <a:srgbClr val="FFFF00"/>
            </a:solidFill>
            <a:ln w="9525">
              <a:noFill/>
              <a:miter lim="800000"/>
              <a:headEnd/>
              <a:tailEnd/>
            </a:ln>
          </p:spPr>
          <p:txBody>
            <a:bodyPr anchor="ctr">
              <a:spAutoFit/>
            </a:bodyPr>
            <a:lstStyle/>
            <a:p>
              <a:endParaRPr lang="en-US"/>
            </a:p>
          </p:txBody>
        </p:sp>
      </p:grpSp>
      <p:sp>
        <p:nvSpPr>
          <p:cNvPr id="94218" name="Text Box 1058"/>
          <p:cNvSpPr txBox="1">
            <a:spLocks noChangeArrowheads="1"/>
          </p:cNvSpPr>
          <p:nvPr/>
        </p:nvSpPr>
        <p:spPr bwMode="auto">
          <a:xfrm>
            <a:off x="2971800" y="6248400"/>
            <a:ext cx="2438400" cy="457200"/>
          </a:xfrm>
          <a:prstGeom prst="rect">
            <a:avLst/>
          </a:prstGeom>
          <a:noFill/>
          <a:ln w="9525">
            <a:noFill/>
            <a:miter lim="800000"/>
            <a:headEnd/>
            <a:tailEnd/>
          </a:ln>
        </p:spPr>
        <p:txBody>
          <a:bodyPr>
            <a:spAutoFit/>
          </a:bodyPr>
          <a:lstStyle/>
          <a:p>
            <a:r>
              <a:rPr lang="en-US" sz="2400">
                <a:solidFill>
                  <a:schemeClr val="bg1"/>
                </a:solidFill>
              </a:rPr>
              <a:t>Franklin (1784)</a:t>
            </a:r>
          </a:p>
        </p:txBody>
      </p:sp>
      <p:grpSp>
        <p:nvGrpSpPr>
          <p:cNvPr id="7" name="Group 1061"/>
          <p:cNvGrpSpPr>
            <a:grpSpLocks/>
          </p:cNvGrpSpPr>
          <p:nvPr/>
        </p:nvGrpSpPr>
        <p:grpSpPr bwMode="auto">
          <a:xfrm>
            <a:off x="5410200" y="6248400"/>
            <a:ext cx="3657600" cy="577850"/>
            <a:chOff x="3408" y="3936"/>
            <a:chExt cx="2304" cy="364"/>
          </a:xfrm>
        </p:grpSpPr>
        <p:sp>
          <p:nvSpPr>
            <p:cNvPr id="94221" name="Rectangle 1047"/>
            <p:cNvSpPr>
              <a:spLocks noChangeArrowheads="1"/>
            </p:cNvSpPr>
            <p:nvPr/>
          </p:nvSpPr>
          <p:spPr bwMode="auto">
            <a:xfrm>
              <a:off x="3408" y="4172"/>
              <a:ext cx="1248" cy="128"/>
            </a:xfrm>
            <a:prstGeom prst="rect">
              <a:avLst/>
            </a:prstGeom>
            <a:solidFill>
              <a:srgbClr val="FFFF00"/>
            </a:solidFill>
            <a:ln w="9525">
              <a:noFill/>
              <a:miter lim="800000"/>
              <a:headEnd/>
              <a:tailEnd/>
            </a:ln>
          </p:spPr>
          <p:txBody>
            <a:bodyPr anchor="ctr">
              <a:spAutoFit/>
            </a:bodyPr>
            <a:lstStyle/>
            <a:p>
              <a:endParaRPr lang="en-US"/>
            </a:p>
          </p:txBody>
        </p:sp>
        <p:sp>
          <p:nvSpPr>
            <p:cNvPr id="94222" name="Rectangle 1059"/>
            <p:cNvSpPr>
              <a:spLocks noChangeArrowheads="1"/>
            </p:cNvSpPr>
            <p:nvPr/>
          </p:nvSpPr>
          <p:spPr bwMode="auto">
            <a:xfrm>
              <a:off x="3408" y="4048"/>
              <a:ext cx="2304" cy="128"/>
            </a:xfrm>
            <a:prstGeom prst="rect">
              <a:avLst/>
            </a:prstGeom>
            <a:solidFill>
              <a:srgbClr val="FFFF00"/>
            </a:solidFill>
            <a:ln w="9525">
              <a:noFill/>
              <a:miter lim="800000"/>
              <a:headEnd/>
              <a:tailEnd/>
            </a:ln>
          </p:spPr>
          <p:txBody>
            <a:bodyPr anchor="ctr">
              <a:spAutoFit/>
            </a:bodyPr>
            <a:lstStyle/>
            <a:p>
              <a:endParaRPr lang="en-US"/>
            </a:p>
          </p:txBody>
        </p:sp>
        <p:sp>
          <p:nvSpPr>
            <p:cNvPr id="94223" name="Rectangle 1060"/>
            <p:cNvSpPr>
              <a:spLocks noChangeArrowheads="1"/>
            </p:cNvSpPr>
            <p:nvPr/>
          </p:nvSpPr>
          <p:spPr bwMode="auto">
            <a:xfrm>
              <a:off x="4704" y="3936"/>
              <a:ext cx="1008" cy="128"/>
            </a:xfrm>
            <a:prstGeom prst="rect">
              <a:avLst/>
            </a:prstGeom>
            <a:solidFill>
              <a:srgbClr val="FFFF00"/>
            </a:solidFill>
            <a:ln w="9525">
              <a:noFill/>
              <a:miter lim="800000"/>
              <a:headEnd/>
              <a:tailEnd/>
            </a:ln>
          </p:spPr>
          <p:txBody>
            <a:bodyPr anchor="ctr">
              <a:spAutoFit/>
            </a:bodyPr>
            <a:lstStyle/>
            <a:p>
              <a:endParaRPr lang="en-US"/>
            </a:p>
          </p:txBody>
        </p:sp>
      </p:grpSp>
      <p:sp>
        <p:nvSpPr>
          <p:cNvPr id="94220" name="Text Box 1049"/>
          <p:cNvSpPr txBox="1">
            <a:spLocks noChangeArrowheads="1"/>
          </p:cNvSpPr>
          <p:nvPr/>
        </p:nvSpPr>
        <p:spPr bwMode="auto">
          <a:xfrm>
            <a:off x="5334000" y="0"/>
            <a:ext cx="3810000" cy="6846888"/>
          </a:xfrm>
          <a:prstGeom prst="rect">
            <a:avLst/>
          </a:prstGeom>
          <a:noFill/>
          <a:ln w="9525">
            <a:noFill/>
            <a:miter lim="800000"/>
            <a:headEnd/>
            <a:tailEnd/>
          </a:ln>
        </p:spPr>
        <p:txBody>
          <a:bodyPr>
            <a:spAutoFit/>
          </a:bodyPr>
          <a:lstStyle/>
          <a:p>
            <a:pPr algn="just" defTabSz="225425">
              <a:spcBef>
                <a:spcPct val="0"/>
              </a:spcBef>
            </a:pPr>
            <a:r>
              <a:rPr lang="en-US" sz="1200"/>
              <a:t>	During several of the summer months of the year 1783, when the effect of the sun</a:t>
            </a:r>
            <a:r>
              <a:rPr lang="ja-JP" altLang="en-US" sz="1200"/>
              <a:t>’</a:t>
            </a:r>
            <a:r>
              <a:rPr lang="en-US" altLang="ja-JP" sz="1200"/>
              <a:t>s rays to heat the earth in these northern regions should have been greatest, there existed a constant fog over all Europe, and great part of North America.  This fog was of a permanent nature; it was dry, and the rays of the sun seemed to have little effect towards dissipating it, as they easily do a moist fog, arising from water.  They were indeed rendered so faint in passing through it, that when collected in the focus of a burning glass, they would scarce kindle brown paper.  Of course, their summer effect in heating the earth was exceedingly diminished.</a:t>
            </a:r>
          </a:p>
          <a:p>
            <a:pPr algn="just" defTabSz="225425">
              <a:spcBef>
                <a:spcPct val="0"/>
              </a:spcBef>
            </a:pPr>
            <a:r>
              <a:rPr lang="en-US" sz="1200"/>
              <a:t>	Hence the earth was early frozen,</a:t>
            </a:r>
          </a:p>
          <a:p>
            <a:pPr algn="just" defTabSz="225425">
              <a:spcBef>
                <a:spcPct val="0"/>
              </a:spcBef>
            </a:pPr>
            <a:r>
              <a:rPr lang="en-US" sz="1200"/>
              <a:t>	Hence the first snows remained on it unmelted, and received continual additions.</a:t>
            </a:r>
          </a:p>
          <a:p>
            <a:pPr algn="just" defTabSz="225425">
              <a:spcBef>
                <a:spcPct val="0"/>
              </a:spcBef>
            </a:pPr>
            <a:r>
              <a:rPr lang="en-US" sz="1200"/>
              <a:t>	Hence the air was more chilled, and the winds more severely cold.</a:t>
            </a:r>
          </a:p>
          <a:p>
            <a:pPr algn="just" defTabSz="225425">
              <a:spcBef>
                <a:spcPct val="0"/>
              </a:spcBef>
            </a:pPr>
            <a:r>
              <a:rPr lang="en-US" sz="1200"/>
              <a:t>	Hence perhaps the winter of 1783-4, was more severe, than any that had happened for many years.</a:t>
            </a:r>
          </a:p>
          <a:p>
            <a:pPr algn="just" defTabSz="225425">
              <a:spcBef>
                <a:spcPct val="0"/>
              </a:spcBef>
            </a:pPr>
            <a:r>
              <a:rPr lang="en-US" sz="1200"/>
              <a:t>	The cause of this universal fog is not yet ascertained.  Whether it was adventitious to this earth, and merely a smoke, proceeding from the consumption by fire of some of those great burning balls or globes which we happen to meet within our rapid course round the sun, and which are sometimes seen to kindle and be destroyed in passing our atmosphere, and whose smoke might be attracted and retained by our earth; or whether it was the vast quantity of smoke, long continuing to issue during the summer from Hecla in Iceland, and that other volcano which arose out of the sea near that island, which smoke might be spread by various winds, over the northern part of the world, is yet uncertain.</a:t>
            </a:r>
            <a:endParaRPr lang="en-US" sz="240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163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32"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4"/>
          <p:cNvSpPr>
            <a:spLocks noChangeArrowheads="1"/>
          </p:cNvSpPr>
          <p:nvPr/>
        </p:nvSpPr>
        <p:spPr bwMode="auto">
          <a:xfrm>
            <a:off x="228600" y="609600"/>
            <a:ext cx="6553200" cy="990600"/>
          </a:xfrm>
          <a:prstGeom prst="rect">
            <a:avLst/>
          </a:prstGeom>
          <a:noFill/>
          <a:ln w="9525">
            <a:noFill/>
            <a:miter lim="800000"/>
            <a:headEnd/>
            <a:tailEnd/>
          </a:ln>
        </p:spPr>
        <p:txBody>
          <a:bodyPr anchor="ctr"/>
          <a:lstStyle/>
          <a:p>
            <a:pPr algn="l" eaLnBrk="1" hangingPunct="1">
              <a:spcBef>
                <a:spcPct val="0"/>
              </a:spcBef>
            </a:pPr>
            <a:r>
              <a:rPr lang="en-US" sz="1900"/>
              <a:t>1783-84 Laki Eruption in Iceland</a:t>
            </a:r>
            <a:br>
              <a:rPr lang="en-US" sz="1900"/>
            </a:br>
            <a:r>
              <a:rPr lang="en-US" sz="1900"/>
              <a:t>(8 June 1783 – 7 February 1784)</a:t>
            </a:r>
          </a:p>
        </p:txBody>
      </p:sp>
      <p:sp>
        <p:nvSpPr>
          <p:cNvPr id="95235" name="Rectangle 5"/>
          <p:cNvSpPr>
            <a:spLocks noChangeArrowheads="1"/>
          </p:cNvSpPr>
          <p:nvPr/>
        </p:nvSpPr>
        <p:spPr bwMode="auto">
          <a:xfrm>
            <a:off x="228600" y="1828800"/>
            <a:ext cx="4953000" cy="4267200"/>
          </a:xfrm>
          <a:prstGeom prst="rect">
            <a:avLst/>
          </a:prstGeom>
          <a:noFill/>
          <a:ln w="9525">
            <a:noFill/>
            <a:miter lim="800000"/>
            <a:headEnd/>
            <a:tailEnd/>
          </a:ln>
        </p:spPr>
        <p:txBody>
          <a:bodyPr/>
          <a:lstStyle/>
          <a:p>
            <a:pPr algn="l" eaLnBrk="1" hangingPunct="1">
              <a:spcBef>
                <a:spcPct val="0"/>
              </a:spcBef>
            </a:pPr>
            <a:r>
              <a:rPr lang="en-US" sz="2400">
                <a:solidFill>
                  <a:schemeClr val="accent2"/>
                </a:solidFill>
              </a:rPr>
              <a:t>Second largest flood lava        eruption in historical time</a:t>
            </a:r>
          </a:p>
          <a:p>
            <a:pPr algn="l" eaLnBrk="1" hangingPunct="1">
              <a:spcBef>
                <a:spcPct val="0"/>
              </a:spcBef>
            </a:pPr>
            <a:endParaRPr lang="en-US" sz="2400">
              <a:solidFill>
                <a:schemeClr val="accent2"/>
              </a:solidFill>
            </a:endParaRPr>
          </a:p>
          <a:p>
            <a:pPr algn="l" eaLnBrk="1" hangingPunct="1">
              <a:spcBef>
                <a:spcPct val="0"/>
              </a:spcBef>
            </a:pPr>
            <a:r>
              <a:rPr lang="en-US" sz="2400">
                <a:solidFill>
                  <a:schemeClr val="accent2"/>
                </a:solidFill>
              </a:rPr>
              <a:t>Iceland</a:t>
            </a:r>
            <a:r>
              <a:rPr lang="ja-JP" altLang="en-US" sz="2400">
                <a:solidFill>
                  <a:schemeClr val="accent2"/>
                </a:solidFill>
              </a:rPr>
              <a:t>’</a:t>
            </a:r>
            <a:r>
              <a:rPr lang="en-US" altLang="ja-JP" sz="2400">
                <a:solidFill>
                  <a:schemeClr val="accent2"/>
                </a:solidFill>
              </a:rPr>
              <a:t>s biggest</a:t>
            </a:r>
          </a:p>
          <a:p>
            <a:pPr algn="l" eaLnBrk="1" hangingPunct="1">
              <a:spcBef>
                <a:spcPct val="0"/>
              </a:spcBef>
            </a:pPr>
            <a:r>
              <a:rPr lang="en-US" sz="2400">
                <a:solidFill>
                  <a:schemeClr val="accent2"/>
                </a:solidFill>
              </a:rPr>
              <a:t>natural disaster</a:t>
            </a:r>
          </a:p>
          <a:p>
            <a:pPr algn="l" eaLnBrk="1" hangingPunct="1">
              <a:spcBef>
                <a:spcPct val="0"/>
              </a:spcBef>
            </a:pPr>
            <a:endParaRPr lang="en-US" sz="2400">
              <a:solidFill>
                <a:schemeClr val="accent2"/>
              </a:solidFill>
            </a:endParaRPr>
          </a:p>
          <a:p>
            <a:pPr algn="l" eaLnBrk="1" hangingPunct="1">
              <a:spcBef>
                <a:spcPct val="0"/>
              </a:spcBef>
            </a:pPr>
            <a:r>
              <a:rPr lang="en-US" sz="2400">
                <a:solidFill>
                  <a:schemeClr val="accent2"/>
                </a:solidFill>
              </a:rPr>
              <a:t>Lava = 14.7 km</a:t>
            </a:r>
            <a:r>
              <a:rPr lang="en-US" sz="2400" baseline="30000">
                <a:solidFill>
                  <a:schemeClr val="accent2"/>
                </a:solidFill>
              </a:rPr>
              <a:t>3</a:t>
            </a:r>
            <a:r>
              <a:rPr lang="en-US" sz="2400">
                <a:solidFill>
                  <a:schemeClr val="accent2"/>
                </a:solidFill>
              </a:rPr>
              <a:t> </a:t>
            </a:r>
          </a:p>
          <a:p>
            <a:pPr algn="l" eaLnBrk="1" hangingPunct="1">
              <a:spcBef>
                <a:spcPct val="0"/>
              </a:spcBef>
            </a:pPr>
            <a:r>
              <a:rPr lang="en-US" sz="2400">
                <a:solidFill>
                  <a:schemeClr val="accent2"/>
                </a:solidFill>
              </a:rPr>
              <a:t>Tephra = 0.4 km</a:t>
            </a:r>
            <a:r>
              <a:rPr lang="en-US" sz="2400" baseline="30000">
                <a:solidFill>
                  <a:schemeClr val="accent2"/>
                </a:solidFill>
              </a:rPr>
              <a:t>3</a:t>
            </a:r>
          </a:p>
          <a:p>
            <a:pPr algn="l" eaLnBrk="1" hangingPunct="1">
              <a:spcBef>
                <a:spcPct val="0"/>
              </a:spcBef>
            </a:pPr>
            <a:endParaRPr lang="en-US" sz="2400" baseline="30000">
              <a:solidFill>
                <a:schemeClr val="accent2"/>
              </a:solidFill>
            </a:endParaRPr>
          </a:p>
          <a:p>
            <a:pPr algn="l" eaLnBrk="1" hangingPunct="1">
              <a:spcBef>
                <a:spcPct val="0"/>
              </a:spcBef>
            </a:pPr>
            <a:r>
              <a:rPr lang="en-US" sz="2400">
                <a:solidFill>
                  <a:schemeClr val="accent2"/>
                </a:solidFill>
              </a:rPr>
              <a:t>WVZ, EVZ, NVZ are</a:t>
            </a:r>
            <a:br>
              <a:rPr lang="en-US" sz="2400">
                <a:solidFill>
                  <a:schemeClr val="accent2"/>
                </a:solidFill>
              </a:rPr>
            </a:br>
            <a:r>
              <a:rPr lang="en-US" sz="2400">
                <a:solidFill>
                  <a:schemeClr val="accent2"/>
                </a:solidFill>
              </a:rPr>
              <a:t>Western, Eastern and</a:t>
            </a:r>
            <a:br>
              <a:rPr lang="en-US" sz="2400">
                <a:solidFill>
                  <a:schemeClr val="accent2"/>
                </a:solidFill>
              </a:rPr>
            </a:br>
            <a:r>
              <a:rPr lang="en-US" sz="2400">
                <a:solidFill>
                  <a:schemeClr val="accent2"/>
                </a:solidFill>
              </a:rPr>
              <a:t>Northern Volcanic Zones</a:t>
            </a:r>
          </a:p>
          <a:p>
            <a:pPr algn="l" eaLnBrk="1" hangingPunct="1">
              <a:spcBef>
                <a:spcPct val="0"/>
              </a:spcBef>
            </a:pPr>
            <a:r>
              <a:rPr lang="en-US" sz="2400">
                <a:solidFill>
                  <a:schemeClr val="accent2"/>
                </a:solidFill>
              </a:rPr>
              <a:t> </a:t>
            </a:r>
          </a:p>
          <a:p>
            <a:pPr algn="l" eaLnBrk="1" hangingPunct="1">
              <a:spcBef>
                <a:spcPct val="0"/>
              </a:spcBef>
            </a:pPr>
            <a:r>
              <a:rPr lang="en-US" sz="2400">
                <a:solidFill>
                  <a:schemeClr val="accent2"/>
                </a:solidFill>
              </a:rPr>
              <a:t> </a:t>
            </a:r>
          </a:p>
        </p:txBody>
      </p:sp>
      <p:pic>
        <p:nvPicPr>
          <p:cNvPr id="95236" name="Picture 8" descr="Iceland map new"/>
          <p:cNvPicPr>
            <a:picLocks noGrp="1" noChangeAspect="1" noChangeArrowheads="1"/>
          </p:cNvPicPr>
          <p:nvPr>
            <p:ph sz="half" idx="4294967295"/>
          </p:nvPr>
        </p:nvPicPr>
        <p:blipFill>
          <a:blip r:embed="rId3" cstate="print">
            <a:clrChange>
              <a:clrFrom>
                <a:srgbClr val="FFFFFF"/>
              </a:clrFrom>
              <a:clrTo>
                <a:srgbClr val="FFFFFF">
                  <a:alpha val="0"/>
                </a:srgbClr>
              </a:clrTo>
            </a:clrChange>
          </a:blip>
          <a:srcRect/>
          <a:stretch>
            <a:fillRect/>
          </a:stretch>
        </p:blipFill>
        <p:spPr bwMode="auto">
          <a:xfrm>
            <a:off x="3505200" y="2438400"/>
            <a:ext cx="5638800" cy="4052888"/>
          </a:xfrm>
          <a:prstGeom prst="rect">
            <a:avLst/>
          </a:prstGeom>
          <a:noFill/>
          <a:ln>
            <a:miter lim="800000"/>
            <a:headEnd/>
            <a:tailEnd/>
          </a:ln>
        </p:spPr>
      </p:pic>
      <p:sp>
        <p:nvSpPr>
          <p:cNvPr id="95237" name="Text Box 11"/>
          <p:cNvSpPr txBox="1">
            <a:spLocks noChangeArrowheads="1"/>
          </p:cNvSpPr>
          <p:nvPr/>
        </p:nvSpPr>
        <p:spPr bwMode="auto">
          <a:xfrm>
            <a:off x="1828800" y="6521450"/>
            <a:ext cx="4191000" cy="336550"/>
          </a:xfrm>
          <a:prstGeom prst="rect">
            <a:avLst/>
          </a:prstGeom>
          <a:noFill/>
          <a:ln w="9525">
            <a:noFill/>
            <a:miter lim="800000"/>
            <a:headEnd/>
            <a:tailEnd/>
          </a:ln>
        </p:spPr>
        <p:txBody>
          <a:bodyPr>
            <a:spAutoFit/>
          </a:bodyPr>
          <a:lstStyle/>
          <a:p>
            <a:r>
              <a:rPr lang="en-US" sz="1600">
                <a:solidFill>
                  <a:schemeClr val="bg1"/>
                </a:solidFill>
              </a:rPr>
              <a:t>Fig. 1 from Thordarson and Self (2003)</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4" descr="Santorini Chapman conference Fig 3"/>
          <p:cNvPicPr>
            <a:picLocks noChangeAspect="1" noChangeArrowheads="1"/>
          </p:cNvPicPr>
          <p:nvPr/>
        </p:nvPicPr>
        <p:blipFill>
          <a:blip r:embed="rId3" cstate="print"/>
          <a:srcRect/>
          <a:stretch>
            <a:fillRect/>
          </a:stretch>
        </p:blipFill>
        <p:spPr bwMode="auto">
          <a:xfrm>
            <a:off x="609600" y="76200"/>
            <a:ext cx="8001000" cy="5621338"/>
          </a:xfrm>
          <a:prstGeom prst="rect">
            <a:avLst/>
          </a:prstGeom>
          <a:noFill/>
          <a:ln w="9525">
            <a:solidFill>
              <a:schemeClr val="bg1"/>
            </a:solidFill>
            <a:miter lim="800000"/>
            <a:headEnd/>
            <a:tailEnd/>
          </a:ln>
        </p:spPr>
      </p:pic>
      <p:sp>
        <p:nvSpPr>
          <p:cNvPr id="96259" name="Text Box 5"/>
          <p:cNvSpPr txBox="1">
            <a:spLocks noChangeArrowheads="1"/>
          </p:cNvSpPr>
          <p:nvPr/>
        </p:nvSpPr>
        <p:spPr bwMode="auto">
          <a:xfrm>
            <a:off x="1981200" y="6521450"/>
            <a:ext cx="4191000" cy="336550"/>
          </a:xfrm>
          <a:prstGeom prst="rect">
            <a:avLst/>
          </a:prstGeom>
          <a:noFill/>
          <a:ln w="9525">
            <a:noFill/>
            <a:miter lim="800000"/>
            <a:headEnd/>
            <a:tailEnd/>
          </a:ln>
        </p:spPr>
        <p:txBody>
          <a:bodyPr>
            <a:spAutoFit/>
          </a:bodyPr>
          <a:lstStyle/>
          <a:p>
            <a:r>
              <a:rPr lang="en-US" sz="1600">
                <a:solidFill>
                  <a:schemeClr val="bg1"/>
                </a:solidFill>
              </a:rPr>
              <a:t>Fig. 3 from Thordarson and Self (2003)</a:t>
            </a:r>
          </a:p>
        </p:txBody>
      </p:sp>
      <p:sp>
        <p:nvSpPr>
          <p:cNvPr id="96260" name="Text Box 6"/>
          <p:cNvSpPr txBox="1">
            <a:spLocks noChangeArrowheads="1"/>
          </p:cNvSpPr>
          <p:nvPr/>
        </p:nvSpPr>
        <p:spPr bwMode="auto">
          <a:xfrm>
            <a:off x="762000" y="5775325"/>
            <a:ext cx="7543800" cy="396875"/>
          </a:xfrm>
          <a:prstGeom prst="rect">
            <a:avLst/>
          </a:prstGeom>
          <a:noFill/>
          <a:ln w="9525">
            <a:noFill/>
            <a:miter lim="800000"/>
            <a:headEnd/>
            <a:tailEnd/>
          </a:ln>
        </p:spPr>
        <p:txBody>
          <a:bodyPr>
            <a:spAutoFit/>
          </a:bodyPr>
          <a:lstStyle/>
          <a:p>
            <a:r>
              <a:rPr lang="en-US"/>
              <a:t>Laki eruption was both tropospheric and stratospheric.</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0" y="1752600"/>
            <a:ext cx="9144000" cy="4479925"/>
          </a:xfrm>
          <a:prstGeom prst="rect">
            <a:avLst/>
          </a:prstGeom>
          <a:noFill/>
          <a:ln w="9525">
            <a:noFill/>
            <a:miter lim="800000"/>
            <a:headEnd/>
            <a:tailEnd/>
          </a:ln>
        </p:spPr>
        <p:txBody>
          <a:bodyPr>
            <a:spAutoFit/>
          </a:bodyPr>
          <a:lstStyle/>
          <a:p>
            <a:pPr algn="l">
              <a:spcBef>
                <a:spcPts val="1800"/>
              </a:spcBef>
              <a:tabLst>
                <a:tab pos="2290763" algn="ctr"/>
                <a:tab pos="6400800" algn="ctr"/>
              </a:tabLst>
            </a:pPr>
            <a:r>
              <a:rPr lang="en-US" b="1">
                <a:solidFill>
                  <a:schemeClr val="accent2"/>
                </a:solidFill>
              </a:rPr>
              <a:t>	Ben Kravitz	Chaochao Gao</a:t>
            </a:r>
            <a:endParaRPr lang="en-US" b="1">
              <a:solidFill>
                <a:srgbClr val="800000"/>
              </a:solidFill>
            </a:endParaRPr>
          </a:p>
          <a:p>
            <a:pPr algn="l">
              <a:spcBef>
                <a:spcPct val="0"/>
              </a:spcBef>
              <a:tabLst>
                <a:tab pos="2290763" algn="ctr"/>
                <a:tab pos="6400800" algn="ctr"/>
              </a:tabLst>
            </a:pPr>
            <a:r>
              <a:rPr lang="en-US" sz="1200" b="1" i="1"/>
              <a:t>	Rutgers University 	Zhejiang University, Hangzhou, China</a:t>
            </a:r>
          </a:p>
          <a:p>
            <a:pPr algn="l">
              <a:spcBef>
                <a:spcPts val="500"/>
              </a:spcBef>
              <a:tabLst>
                <a:tab pos="2290763" algn="ctr"/>
                <a:tab pos="6400800" algn="ctr"/>
              </a:tabLst>
            </a:pPr>
            <a:r>
              <a:rPr lang="en-US" b="1">
                <a:solidFill>
                  <a:schemeClr val="accent2"/>
                </a:solidFill>
              </a:rPr>
              <a:t>	Georgiy L. Stenchikov	Luke Oman</a:t>
            </a:r>
            <a:endParaRPr lang="en-US" b="1">
              <a:solidFill>
                <a:srgbClr val="800000"/>
              </a:solidFill>
            </a:endParaRPr>
          </a:p>
          <a:p>
            <a:pPr algn="l">
              <a:spcBef>
                <a:spcPct val="0"/>
              </a:spcBef>
              <a:tabLst>
                <a:tab pos="2290763" algn="ctr"/>
                <a:tab pos="6400800" algn="ctr"/>
              </a:tabLst>
            </a:pPr>
            <a:r>
              <a:rPr lang="en-US" sz="1200" b="1" i="1"/>
              <a:t>	King Abdullah University, Saudi Arabia	NASA, Greenbelt, Maryland </a:t>
            </a:r>
            <a:endParaRPr lang="en-US" b="1" i="1"/>
          </a:p>
          <a:p>
            <a:pPr algn="l">
              <a:spcBef>
                <a:spcPts val="500"/>
              </a:spcBef>
              <a:tabLst>
                <a:tab pos="2290763" algn="ctr"/>
                <a:tab pos="6400800" algn="ctr"/>
              </a:tabLst>
            </a:pPr>
            <a:r>
              <a:rPr lang="en-US" b="1">
                <a:solidFill>
                  <a:schemeClr val="accent2"/>
                </a:solidFill>
              </a:rPr>
              <a:t>	Kevin Hamilton	Thorvaldur Thordarson</a:t>
            </a:r>
          </a:p>
          <a:p>
            <a:pPr algn="l">
              <a:spcBef>
                <a:spcPct val="0"/>
              </a:spcBef>
              <a:tabLst>
                <a:tab pos="2290763" algn="ctr"/>
                <a:tab pos="6400800" algn="ctr"/>
              </a:tabLst>
            </a:pPr>
            <a:r>
              <a:rPr lang="en-US" sz="1200" b="1" i="1"/>
              <a:t>	University of Hawaii, Honolulu	Edinburgh University, Scotland</a:t>
            </a:r>
          </a:p>
          <a:p>
            <a:pPr>
              <a:spcBef>
                <a:spcPts val="500"/>
              </a:spcBef>
              <a:tabLst>
                <a:tab pos="2290763" algn="ctr"/>
                <a:tab pos="6400800" algn="ctr"/>
              </a:tabLst>
            </a:pPr>
            <a:r>
              <a:rPr lang="en-US" b="1">
                <a:solidFill>
                  <a:schemeClr val="accent2"/>
                </a:solidFill>
              </a:rPr>
              <a:t>V. Ramaswamy, M. Daniel Schwartzkopf, and Richard Wetherald</a:t>
            </a:r>
            <a:endParaRPr lang="en-US" b="1">
              <a:solidFill>
                <a:srgbClr val="800000"/>
              </a:solidFill>
            </a:endParaRPr>
          </a:p>
          <a:p>
            <a:pPr>
              <a:spcBef>
                <a:spcPct val="0"/>
              </a:spcBef>
              <a:tabLst>
                <a:tab pos="2290763" algn="ctr"/>
                <a:tab pos="6400800" algn="ctr"/>
              </a:tabLst>
            </a:pPr>
            <a:r>
              <a:rPr lang="en-US" sz="1200" b="1" i="1"/>
              <a:t>NOAA Geophysical Fluid Dynamics Lab, Princeton, New Jersey</a:t>
            </a:r>
            <a:endParaRPr lang="en-US" b="1" i="1"/>
          </a:p>
          <a:p>
            <a:pPr algn="l">
              <a:spcBef>
                <a:spcPts val="500"/>
              </a:spcBef>
              <a:tabLst>
                <a:tab pos="2290763" algn="ctr"/>
                <a:tab pos="6400800" algn="ctr"/>
              </a:tabLst>
            </a:pPr>
            <a:r>
              <a:rPr lang="en-US" b="1">
                <a:solidFill>
                  <a:schemeClr val="accent2"/>
                </a:solidFill>
              </a:rPr>
              <a:t>	Hans-F. Graf	Brian Soden</a:t>
            </a:r>
          </a:p>
          <a:p>
            <a:pPr algn="l">
              <a:spcBef>
                <a:spcPct val="0"/>
              </a:spcBef>
              <a:tabLst>
                <a:tab pos="2290763" algn="ctr"/>
                <a:tab pos="6400800" algn="ctr"/>
              </a:tabLst>
            </a:pPr>
            <a:r>
              <a:rPr lang="en-US" sz="1200" b="1" i="1"/>
              <a:t>	University of Cambridge, Cambridge, England	University of Miami</a:t>
            </a:r>
          </a:p>
          <a:p>
            <a:pPr algn="l">
              <a:spcBef>
                <a:spcPts val="500"/>
              </a:spcBef>
              <a:tabLst>
                <a:tab pos="2290763" algn="ctr"/>
                <a:tab pos="6400800" algn="ctr"/>
              </a:tabLst>
            </a:pPr>
            <a:r>
              <a:rPr lang="en-US" b="1">
                <a:solidFill>
                  <a:schemeClr val="accent2"/>
                </a:solidFill>
              </a:rPr>
              <a:t>	Caspar Ammann	S. Ramachandran</a:t>
            </a:r>
            <a:endParaRPr lang="en-US" b="1">
              <a:solidFill>
                <a:srgbClr val="800000"/>
              </a:solidFill>
            </a:endParaRPr>
          </a:p>
          <a:p>
            <a:pPr algn="l">
              <a:spcBef>
                <a:spcPct val="0"/>
              </a:spcBef>
              <a:tabLst>
                <a:tab pos="2290763" algn="ctr"/>
                <a:tab pos="6400800" algn="ctr"/>
              </a:tabLst>
            </a:pPr>
            <a:r>
              <a:rPr lang="en-US" sz="1200" b="1" i="1"/>
              <a:t>	National Center for Atmospheric Research	Physical Research Laboratory, Ahmedabad, India</a:t>
            </a:r>
          </a:p>
          <a:p>
            <a:pPr algn="l">
              <a:spcBef>
                <a:spcPts val="500"/>
              </a:spcBef>
              <a:tabLst>
                <a:tab pos="2290763" algn="ctr"/>
                <a:tab pos="6400800" algn="ctr"/>
              </a:tabLst>
            </a:pPr>
            <a:r>
              <a:rPr lang="en-US" b="1">
                <a:solidFill>
                  <a:srgbClr val="800000"/>
                </a:solidFill>
              </a:rPr>
              <a:t>	</a:t>
            </a:r>
            <a:r>
              <a:rPr lang="en-US" b="1">
                <a:solidFill>
                  <a:schemeClr val="accent2"/>
                </a:solidFill>
              </a:rPr>
              <a:t>Jianping Mao	Melissa Free</a:t>
            </a:r>
            <a:endParaRPr lang="en-US" b="1">
              <a:solidFill>
                <a:srgbClr val="800000"/>
              </a:solidFill>
            </a:endParaRPr>
          </a:p>
          <a:p>
            <a:pPr algn="l">
              <a:spcBef>
                <a:spcPct val="0"/>
              </a:spcBef>
              <a:tabLst>
                <a:tab pos="2290763" algn="ctr"/>
                <a:tab pos="6400800" algn="ctr"/>
              </a:tabLst>
            </a:pPr>
            <a:r>
              <a:rPr lang="en-US" sz="1200" b="1" i="1"/>
              <a:t>	Raytheon ITSS, Lanham, MD	NOAA Air Resources Lab, Silver Spring, MD</a:t>
            </a:r>
          </a:p>
          <a:p>
            <a:pPr algn="l">
              <a:spcBef>
                <a:spcPts val="500"/>
              </a:spcBef>
              <a:tabLst>
                <a:tab pos="2290763" algn="ctr"/>
                <a:tab pos="6400800" algn="ctr"/>
              </a:tabLst>
            </a:pPr>
            <a:r>
              <a:rPr lang="en-US" b="1">
                <a:solidFill>
                  <a:schemeClr val="accent2"/>
                </a:solidFill>
              </a:rPr>
              <a:t>	Ingo Kirchner	Juan Carlos Antuña</a:t>
            </a:r>
          </a:p>
          <a:p>
            <a:pPr algn="l">
              <a:spcBef>
                <a:spcPct val="0"/>
              </a:spcBef>
              <a:tabLst>
                <a:tab pos="2290763" algn="ctr"/>
                <a:tab pos="6400800" algn="ctr"/>
              </a:tabLst>
            </a:pPr>
            <a:r>
              <a:rPr lang="en-US" sz="1200" b="1" i="1"/>
              <a:t>Max Plank Institute for Meteorology, Hamburg, Germany	Camagüey Lidar Station, Cuba</a:t>
            </a:r>
          </a:p>
        </p:txBody>
      </p:sp>
      <p:sp>
        <p:nvSpPr>
          <p:cNvPr id="27651" name="Text Box 3"/>
          <p:cNvSpPr txBox="1">
            <a:spLocks noChangeArrowheads="1"/>
          </p:cNvSpPr>
          <p:nvPr/>
        </p:nvSpPr>
        <p:spPr bwMode="auto">
          <a:xfrm>
            <a:off x="3048000" y="914400"/>
            <a:ext cx="2971800" cy="519113"/>
          </a:xfrm>
          <a:prstGeom prst="rect">
            <a:avLst/>
          </a:prstGeom>
          <a:noFill/>
          <a:ln w="9525">
            <a:noFill/>
            <a:miter lim="800000"/>
            <a:headEnd/>
            <a:tailEnd/>
          </a:ln>
        </p:spPr>
        <p:txBody>
          <a:bodyPr>
            <a:spAutoFit/>
          </a:bodyPr>
          <a:lstStyle/>
          <a:p>
            <a:pPr>
              <a:spcBef>
                <a:spcPts val="1200"/>
              </a:spcBef>
              <a:spcAft>
                <a:spcPts val="1200"/>
              </a:spcAft>
            </a:pPr>
            <a:r>
              <a:rPr lang="en-US" sz="2800" b="1" u="sng"/>
              <a:t>Collaborators</a:t>
            </a:r>
            <a:endParaRPr lang="en-US">
              <a:latin typeface="Times New Roman" pitchFamily="18" charset="0"/>
            </a:endParaRPr>
          </a:p>
        </p:txBody>
      </p:sp>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4" descr="Laki eruption history"/>
          <p:cNvPicPr>
            <a:picLocks noChangeAspect="1" noChangeArrowheads="1"/>
          </p:cNvPicPr>
          <p:nvPr/>
        </p:nvPicPr>
        <p:blipFill>
          <a:blip r:embed="rId3" cstate="print"/>
          <a:srcRect/>
          <a:stretch>
            <a:fillRect/>
          </a:stretch>
        </p:blipFill>
        <p:spPr bwMode="auto">
          <a:xfrm>
            <a:off x="0" y="1828800"/>
            <a:ext cx="9144000" cy="2525713"/>
          </a:xfrm>
          <a:prstGeom prst="rect">
            <a:avLst/>
          </a:prstGeom>
          <a:noFill/>
          <a:ln w="9525">
            <a:solidFill>
              <a:schemeClr val="tx1"/>
            </a:solidFill>
            <a:miter lim="800000"/>
            <a:headEnd/>
            <a:tailEnd/>
          </a:ln>
        </p:spPr>
      </p:pic>
      <p:sp>
        <p:nvSpPr>
          <p:cNvPr id="97283" name="Text Box 5"/>
          <p:cNvSpPr txBox="1">
            <a:spLocks noChangeArrowheads="1"/>
          </p:cNvSpPr>
          <p:nvPr/>
        </p:nvSpPr>
        <p:spPr bwMode="auto">
          <a:xfrm>
            <a:off x="152400" y="4876800"/>
            <a:ext cx="8382000" cy="1006475"/>
          </a:xfrm>
          <a:prstGeom prst="rect">
            <a:avLst/>
          </a:prstGeom>
          <a:noFill/>
          <a:ln w="9525">
            <a:noFill/>
            <a:miter lim="800000"/>
            <a:headEnd/>
            <a:tailEnd/>
          </a:ln>
        </p:spPr>
        <p:txBody>
          <a:bodyPr>
            <a:spAutoFit/>
          </a:bodyPr>
          <a:lstStyle/>
          <a:p>
            <a:r>
              <a:rPr lang="en-US"/>
              <a:t>The Laki eruption lasted for 8 months, with continuous effusive emissions into the troposphere, as well as 10 El Chichón-size eruptions to a height of 10-13 km, into the lower stratosphere.</a:t>
            </a:r>
          </a:p>
        </p:txBody>
      </p:sp>
      <p:sp>
        <p:nvSpPr>
          <p:cNvPr id="97284" name="Text Box 6"/>
          <p:cNvSpPr txBox="1">
            <a:spLocks noChangeArrowheads="1"/>
          </p:cNvSpPr>
          <p:nvPr/>
        </p:nvSpPr>
        <p:spPr bwMode="auto">
          <a:xfrm>
            <a:off x="2743200" y="6248400"/>
            <a:ext cx="4191000" cy="336550"/>
          </a:xfrm>
          <a:prstGeom prst="rect">
            <a:avLst/>
          </a:prstGeom>
          <a:noFill/>
          <a:ln w="9525">
            <a:noFill/>
            <a:miter lim="800000"/>
            <a:headEnd/>
            <a:tailEnd/>
          </a:ln>
        </p:spPr>
        <p:txBody>
          <a:bodyPr>
            <a:spAutoFit/>
          </a:bodyPr>
          <a:lstStyle/>
          <a:p>
            <a:r>
              <a:rPr lang="en-US" sz="1600">
                <a:solidFill>
                  <a:schemeClr val="bg1"/>
                </a:solidFill>
              </a:rPr>
              <a:t>Fig. 2a from Thordarson and Self (2003)</a:t>
            </a:r>
          </a:p>
        </p:txBody>
      </p:sp>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5" descr="Santorini Chapman conference Fig 2b"/>
          <p:cNvPicPr>
            <a:picLocks noGrp="1" noChangeAspect="1" noChangeArrowheads="1"/>
          </p:cNvPicPr>
          <p:nvPr>
            <p:ph sz="half" idx="1"/>
          </p:nvPr>
        </p:nvPicPr>
        <p:blipFill>
          <a:blip r:embed="rId3" cstate="print"/>
          <a:srcRect/>
          <a:stretch>
            <a:fillRect/>
          </a:stretch>
        </p:blipFill>
        <p:spPr bwMode="auto">
          <a:xfrm>
            <a:off x="838200" y="0"/>
            <a:ext cx="8001000" cy="5227638"/>
          </a:xfrm>
          <a:noFill/>
          <a:ln>
            <a:solidFill>
              <a:schemeClr val="bg1"/>
            </a:solidFill>
            <a:miter lim="800000"/>
            <a:headEnd/>
            <a:tailEnd/>
          </a:ln>
        </p:spPr>
      </p:pic>
      <p:sp>
        <p:nvSpPr>
          <p:cNvPr id="98307" name="Text Box 6"/>
          <p:cNvSpPr txBox="1">
            <a:spLocks noChangeArrowheads="1"/>
          </p:cNvSpPr>
          <p:nvPr/>
        </p:nvSpPr>
        <p:spPr bwMode="auto">
          <a:xfrm>
            <a:off x="0" y="5248275"/>
            <a:ext cx="3581400" cy="1609725"/>
          </a:xfrm>
          <a:prstGeom prst="rect">
            <a:avLst/>
          </a:prstGeom>
          <a:solidFill>
            <a:srgbClr val="99CCFF"/>
          </a:solidFill>
          <a:ln w="9525">
            <a:noFill/>
            <a:miter lim="800000"/>
            <a:headEnd/>
            <a:tailEnd/>
          </a:ln>
        </p:spPr>
        <p:txBody>
          <a:bodyPr>
            <a:spAutoFit/>
          </a:bodyPr>
          <a:lstStyle/>
          <a:p>
            <a:pPr marL="174625" eaLnBrk="1" hangingPunct="1">
              <a:spcBef>
                <a:spcPct val="5000"/>
              </a:spcBef>
            </a:pPr>
            <a:r>
              <a:rPr lang="en-US" sz="2400" u="sng"/>
              <a:t>Sulfur mass released</a:t>
            </a:r>
          </a:p>
          <a:p>
            <a:pPr marL="174625" algn="l" eaLnBrk="1" hangingPunct="1">
              <a:spcBef>
                <a:spcPct val="5000"/>
              </a:spcBef>
            </a:pPr>
            <a:r>
              <a:rPr lang="en-US" sz="2400"/>
              <a:t>SO</a:t>
            </a:r>
            <a:r>
              <a:rPr lang="en-US" sz="2400" baseline="-25000"/>
              <a:t>2</a:t>
            </a:r>
            <a:r>
              <a:rPr lang="en-US" sz="2400"/>
              <a:t> total = 122 Mt </a:t>
            </a:r>
          </a:p>
          <a:p>
            <a:pPr marL="174625" algn="l" eaLnBrk="1" hangingPunct="1">
              <a:spcBef>
                <a:spcPct val="5000"/>
              </a:spcBef>
            </a:pPr>
            <a:r>
              <a:rPr lang="en-US" sz="2400"/>
              <a:t>SO</a:t>
            </a:r>
            <a:r>
              <a:rPr lang="en-US" sz="2400" baseline="-25000"/>
              <a:t>2</a:t>
            </a:r>
            <a:r>
              <a:rPr lang="en-US" sz="2400"/>
              <a:t> at vent = 98 Mt</a:t>
            </a:r>
          </a:p>
          <a:p>
            <a:pPr marL="174625" algn="l" eaLnBrk="1" hangingPunct="1">
              <a:spcBef>
                <a:spcPct val="5000"/>
              </a:spcBef>
            </a:pPr>
            <a:r>
              <a:rPr lang="en-US" sz="2400"/>
              <a:t>SO</a:t>
            </a:r>
            <a:r>
              <a:rPr lang="en-US" sz="2400" baseline="-25000"/>
              <a:t>2</a:t>
            </a:r>
            <a:r>
              <a:rPr lang="en-US" sz="2400"/>
              <a:t> by lava = 24 Mt</a:t>
            </a:r>
          </a:p>
        </p:txBody>
      </p:sp>
      <p:sp>
        <p:nvSpPr>
          <p:cNvPr id="98308" name="Text Box 7"/>
          <p:cNvSpPr txBox="1">
            <a:spLocks noChangeArrowheads="1"/>
          </p:cNvSpPr>
          <p:nvPr/>
        </p:nvSpPr>
        <p:spPr bwMode="auto">
          <a:xfrm>
            <a:off x="5638800" y="5305425"/>
            <a:ext cx="3505200" cy="1552575"/>
          </a:xfrm>
          <a:prstGeom prst="rect">
            <a:avLst/>
          </a:prstGeom>
          <a:solidFill>
            <a:srgbClr val="99CCFF"/>
          </a:solidFill>
          <a:ln w="9525">
            <a:noFill/>
            <a:miter lim="800000"/>
            <a:headEnd/>
            <a:tailEnd/>
          </a:ln>
        </p:spPr>
        <p:txBody>
          <a:bodyPr>
            <a:spAutoFit/>
          </a:bodyPr>
          <a:lstStyle/>
          <a:p>
            <a:pPr eaLnBrk="1" hangingPunct="1">
              <a:spcBef>
                <a:spcPct val="0"/>
              </a:spcBef>
            </a:pPr>
            <a:r>
              <a:rPr lang="en-US" sz="2400" u="sng"/>
              <a:t>Other volatiles</a:t>
            </a:r>
          </a:p>
          <a:p>
            <a:pPr algn="l" eaLnBrk="1" hangingPunct="1">
              <a:spcBef>
                <a:spcPct val="0"/>
              </a:spcBef>
            </a:pPr>
            <a:r>
              <a:rPr lang="en-US" sz="2400"/>
              <a:t>H</a:t>
            </a:r>
            <a:r>
              <a:rPr lang="en-US" sz="2400" baseline="-25000"/>
              <a:t>2</a:t>
            </a:r>
            <a:r>
              <a:rPr lang="en-US" sz="2400"/>
              <a:t>O = 235 Mt</a:t>
            </a:r>
          </a:p>
          <a:p>
            <a:pPr algn="l" eaLnBrk="1" hangingPunct="1">
              <a:spcBef>
                <a:spcPct val="0"/>
              </a:spcBef>
            </a:pPr>
            <a:r>
              <a:rPr lang="en-US" sz="2400"/>
              <a:t>CO</a:t>
            </a:r>
            <a:r>
              <a:rPr lang="en-US" sz="2400" baseline="-25000"/>
              <a:t>2</a:t>
            </a:r>
            <a:r>
              <a:rPr lang="en-US" sz="2400"/>
              <a:t> = 349 Mt</a:t>
            </a:r>
          </a:p>
          <a:p>
            <a:pPr algn="l" eaLnBrk="1" hangingPunct="1">
              <a:spcBef>
                <a:spcPct val="0"/>
              </a:spcBef>
            </a:pPr>
            <a:r>
              <a:rPr lang="en-US" sz="2400"/>
              <a:t>HF = 15 Mt, HCl = 7 Mt</a:t>
            </a:r>
          </a:p>
        </p:txBody>
      </p:sp>
      <p:sp>
        <p:nvSpPr>
          <p:cNvPr id="98309" name="Text Box 11"/>
          <p:cNvSpPr txBox="1">
            <a:spLocks noChangeArrowheads="1"/>
          </p:cNvSpPr>
          <p:nvPr/>
        </p:nvSpPr>
        <p:spPr bwMode="auto">
          <a:xfrm>
            <a:off x="3657600" y="5334000"/>
            <a:ext cx="1981200" cy="825500"/>
          </a:xfrm>
          <a:prstGeom prst="rect">
            <a:avLst/>
          </a:prstGeom>
          <a:noFill/>
          <a:ln w="9525">
            <a:noFill/>
            <a:miter lim="800000"/>
            <a:headEnd/>
            <a:tailEnd/>
          </a:ln>
        </p:spPr>
        <p:txBody>
          <a:bodyPr>
            <a:spAutoFit/>
          </a:bodyPr>
          <a:lstStyle/>
          <a:p>
            <a:r>
              <a:rPr lang="en-US" sz="1600">
                <a:solidFill>
                  <a:schemeClr val="accent2"/>
                </a:solidFill>
              </a:rPr>
              <a:t>Fig. 2b from Thordarson and Self (2003)</a:t>
            </a:r>
          </a:p>
        </p:txBody>
      </p:sp>
    </p:spTree>
  </p:cSld>
  <p:clrMapOvr>
    <a:masterClrMapping/>
  </p:clrMapOvr>
  <p:transition spd="slow"/>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5" descr="Santorini Chapman conference Fig 4a"/>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524000" y="838200"/>
            <a:ext cx="4267200" cy="4267200"/>
          </a:xfrm>
          <a:prstGeom prst="rect">
            <a:avLst/>
          </a:prstGeom>
          <a:noFill/>
          <a:ln w="9525">
            <a:noFill/>
            <a:miter lim="800000"/>
            <a:headEnd/>
            <a:tailEnd/>
          </a:ln>
        </p:spPr>
      </p:pic>
      <p:sp>
        <p:nvSpPr>
          <p:cNvPr id="99331" name="Text Box 9"/>
          <p:cNvSpPr txBox="1">
            <a:spLocks noChangeArrowheads="1"/>
          </p:cNvSpPr>
          <p:nvPr/>
        </p:nvSpPr>
        <p:spPr bwMode="auto">
          <a:xfrm>
            <a:off x="381000" y="5334000"/>
            <a:ext cx="8153400" cy="396875"/>
          </a:xfrm>
          <a:prstGeom prst="rect">
            <a:avLst/>
          </a:prstGeom>
          <a:noFill/>
          <a:ln w="9525">
            <a:noFill/>
            <a:miter lim="800000"/>
            <a:headEnd/>
            <a:tailEnd/>
          </a:ln>
        </p:spPr>
        <p:txBody>
          <a:bodyPr>
            <a:spAutoFit/>
          </a:bodyPr>
          <a:lstStyle/>
          <a:p>
            <a:r>
              <a:rPr lang="en-US"/>
              <a:t>Extent and date of first appearance of Laki haze at surface.</a:t>
            </a:r>
          </a:p>
        </p:txBody>
      </p:sp>
      <p:sp>
        <p:nvSpPr>
          <p:cNvPr id="99332" name="Text Box 10"/>
          <p:cNvSpPr txBox="1">
            <a:spLocks noChangeArrowheads="1"/>
          </p:cNvSpPr>
          <p:nvPr/>
        </p:nvSpPr>
        <p:spPr bwMode="auto">
          <a:xfrm>
            <a:off x="2057400" y="6477000"/>
            <a:ext cx="4191000" cy="336550"/>
          </a:xfrm>
          <a:prstGeom prst="rect">
            <a:avLst/>
          </a:prstGeom>
          <a:noFill/>
          <a:ln w="9525">
            <a:noFill/>
            <a:miter lim="800000"/>
            <a:headEnd/>
            <a:tailEnd/>
          </a:ln>
        </p:spPr>
        <p:txBody>
          <a:bodyPr>
            <a:spAutoFit/>
          </a:bodyPr>
          <a:lstStyle/>
          <a:p>
            <a:r>
              <a:rPr lang="en-US" sz="1600">
                <a:solidFill>
                  <a:schemeClr val="bg1"/>
                </a:solidFill>
              </a:rPr>
              <a:t>Fig. 4a from Thordarson and Self (2003)</a:t>
            </a:r>
          </a:p>
        </p:txBody>
      </p:sp>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p:cNvPicPr>
            <a:picLocks noChangeAspect="1" noChangeArrowheads="1"/>
          </p:cNvPicPr>
          <p:nvPr/>
        </p:nvPicPr>
        <p:blipFill>
          <a:blip r:embed="rId3" cstate="print"/>
          <a:srcRect b="37038"/>
          <a:stretch>
            <a:fillRect/>
          </a:stretch>
        </p:blipFill>
        <p:spPr bwMode="auto">
          <a:xfrm>
            <a:off x="2667000" y="0"/>
            <a:ext cx="6477000" cy="4967288"/>
          </a:xfrm>
          <a:prstGeom prst="rect">
            <a:avLst/>
          </a:prstGeom>
          <a:noFill/>
          <a:ln w="9525">
            <a:noFill/>
            <a:miter lim="800000"/>
            <a:headEnd/>
            <a:tailEnd/>
          </a:ln>
        </p:spPr>
      </p:pic>
      <p:sp>
        <p:nvSpPr>
          <p:cNvPr id="100355" name="Text Box 3"/>
          <p:cNvSpPr txBox="1">
            <a:spLocks noChangeArrowheads="1"/>
          </p:cNvSpPr>
          <p:nvPr/>
        </p:nvSpPr>
        <p:spPr bwMode="auto">
          <a:xfrm>
            <a:off x="2057400" y="6521450"/>
            <a:ext cx="4191000" cy="336550"/>
          </a:xfrm>
          <a:prstGeom prst="rect">
            <a:avLst/>
          </a:prstGeom>
          <a:noFill/>
          <a:ln w="9525">
            <a:noFill/>
            <a:miter lim="800000"/>
            <a:headEnd/>
            <a:tailEnd/>
          </a:ln>
        </p:spPr>
        <p:txBody>
          <a:bodyPr>
            <a:spAutoFit/>
          </a:bodyPr>
          <a:lstStyle/>
          <a:p>
            <a:r>
              <a:rPr lang="en-US" sz="1600">
                <a:solidFill>
                  <a:schemeClr val="bg1"/>
                </a:solidFill>
              </a:rPr>
              <a:t>Fig. 11 from Thordarson and Self (2003)</a:t>
            </a:r>
          </a:p>
        </p:txBody>
      </p:sp>
      <p:sp>
        <p:nvSpPr>
          <p:cNvPr id="100356" name="Text Box 4"/>
          <p:cNvSpPr txBox="1">
            <a:spLocks noChangeArrowheads="1"/>
          </p:cNvSpPr>
          <p:nvPr/>
        </p:nvSpPr>
        <p:spPr bwMode="auto">
          <a:xfrm>
            <a:off x="304800" y="5410200"/>
            <a:ext cx="8382000" cy="701675"/>
          </a:xfrm>
          <a:prstGeom prst="rect">
            <a:avLst/>
          </a:prstGeom>
          <a:noFill/>
          <a:ln w="9525">
            <a:noFill/>
            <a:miter lim="800000"/>
            <a:headEnd/>
            <a:tailEnd/>
          </a:ln>
        </p:spPr>
        <p:txBody>
          <a:bodyPr>
            <a:spAutoFit/>
          </a:bodyPr>
          <a:lstStyle/>
          <a:p>
            <a:r>
              <a:rPr lang="en-US"/>
              <a:t>Frequency distribution of cold summers, cold winters, and cold years in Europe and eastern United States during the period 1768 to 1798.</a:t>
            </a:r>
          </a:p>
        </p:txBody>
      </p:sp>
      <p:sp>
        <p:nvSpPr>
          <p:cNvPr id="100357" name="Text Box 5"/>
          <p:cNvSpPr txBox="1">
            <a:spLocks noChangeArrowheads="1"/>
          </p:cNvSpPr>
          <p:nvPr/>
        </p:nvSpPr>
        <p:spPr bwMode="auto">
          <a:xfrm>
            <a:off x="5257800" y="4953000"/>
            <a:ext cx="2057400" cy="366713"/>
          </a:xfrm>
          <a:prstGeom prst="rect">
            <a:avLst/>
          </a:prstGeom>
          <a:solidFill>
            <a:schemeClr val="bg1"/>
          </a:solidFill>
          <a:ln w="9525">
            <a:noFill/>
            <a:miter lim="800000"/>
            <a:headEnd/>
            <a:tailEnd/>
          </a:ln>
        </p:spPr>
        <p:txBody>
          <a:bodyPr>
            <a:spAutoFit/>
          </a:bodyPr>
          <a:lstStyle/>
          <a:p>
            <a:r>
              <a:rPr lang="en-US" sz="1800">
                <a:latin typeface="Arial" pitchFamily="34" charset="0"/>
              </a:rPr>
              <a:t>Year 17__</a:t>
            </a:r>
          </a:p>
        </p:txBody>
      </p:sp>
      <p:grpSp>
        <p:nvGrpSpPr>
          <p:cNvPr id="2" name="Group 6"/>
          <p:cNvGrpSpPr>
            <a:grpSpLocks/>
          </p:cNvGrpSpPr>
          <p:nvPr/>
        </p:nvGrpSpPr>
        <p:grpSpPr bwMode="auto">
          <a:xfrm>
            <a:off x="0" y="838200"/>
            <a:ext cx="6894513" cy="2895600"/>
            <a:chOff x="0" y="528"/>
            <a:chExt cx="4343" cy="1824"/>
          </a:xfrm>
        </p:grpSpPr>
        <p:sp>
          <p:nvSpPr>
            <p:cNvPr id="100359" name="Text Box 7"/>
            <p:cNvSpPr txBox="1">
              <a:spLocks noChangeArrowheads="1"/>
            </p:cNvSpPr>
            <p:nvPr/>
          </p:nvSpPr>
          <p:spPr bwMode="auto">
            <a:xfrm>
              <a:off x="0" y="912"/>
              <a:ext cx="1776" cy="250"/>
            </a:xfrm>
            <a:prstGeom prst="rect">
              <a:avLst/>
            </a:prstGeom>
            <a:noFill/>
            <a:ln w="9525">
              <a:noFill/>
              <a:miter lim="800000"/>
              <a:headEnd/>
              <a:tailEnd/>
            </a:ln>
          </p:spPr>
          <p:txBody>
            <a:bodyPr>
              <a:spAutoFit/>
            </a:bodyPr>
            <a:lstStyle/>
            <a:p>
              <a:r>
                <a:rPr lang="en-US">
                  <a:solidFill>
                    <a:schemeClr val="accent2"/>
                  </a:solidFill>
                </a:rPr>
                <a:t>Laki effect?</a:t>
              </a:r>
            </a:p>
          </p:txBody>
        </p:sp>
        <p:sp>
          <p:nvSpPr>
            <p:cNvPr id="100360" name="Oval 8"/>
            <p:cNvSpPr>
              <a:spLocks noChangeArrowheads="1"/>
            </p:cNvSpPr>
            <p:nvPr/>
          </p:nvSpPr>
          <p:spPr bwMode="auto">
            <a:xfrm>
              <a:off x="3863" y="528"/>
              <a:ext cx="480" cy="528"/>
            </a:xfrm>
            <a:prstGeom prst="ellipse">
              <a:avLst/>
            </a:prstGeom>
            <a:noFill/>
            <a:ln w="28575">
              <a:solidFill>
                <a:schemeClr val="accent2"/>
              </a:solidFill>
              <a:round/>
              <a:headEnd/>
              <a:tailEnd/>
            </a:ln>
          </p:spPr>
          <p:txBody>
            <a:bodyPr wrap="none" anchor="ctr">
              <a:spAutoFit/>
            </a:bodyPr>
            <a:lstStyle/>
            <a:p>
              <a:endParaRPr lang="en-US"/>
            </a:p>
          </p:txBody>
        </p:sp>
        <p:sp>
          <p:nvSpPr>
            <p:cNvPr id="100361" name="Oval 9"/>
            <p:cNvSpPr>
              <a:spLocks noChangeArrowheads="1"/>
            </p:cNvSpPr>
            <p:nvPr/>
          </p:nvSpPr>
          <p:spPr bwMode="auto">
            <a:xfrm>
              <a:off x="3807" y="1824"/>
              <a:ext cx="480" cy="528"/>
            </a:xfrm>
            <a:prstGeom prst="ellipse">
              <a:avLst/>
            </a:prstGeom>
            <a:noFill/>
            <a:ln w="28575">
              <a:solidFill>
                <a:schemeClr val="accent2"/>
              </a:solidFill>
              <a:round/>
              <a:headEnd/>
              <a:tailEnd/>
            </a:ln>
          </p:spPr>
          <p:txBody>
            <a:bodyPr wrap="none" anchor="ctr">
              <a:spAutoFit/>
            </a:bodyPr>
            <a:lstStyle/>
            <a:p>
              <a:endParaRPr lang="en-US"/>
            </a:p>
          </p:txBody>
        </p:sp>
        <p:sp>
          <p:nvSpPr>
            <p:cNvPr id="100362" name="Line 10"/>
            <p:cNvSpPr>
              <a:spLocks noChangeShapeType="1"/>
            </p:cNvSpPr>
            <p:nvPr/>
          </p:nvSpPr>
          <p:spPr bwMode="auto">
            <a:xfrm flipV="1">
              <a:off x="1536" y="816"/>
              <a:ext cx="2256" cy="192"/>
            </a:xfrm>
            <a:prstGeom prst="line">
              <a:avLst/>
            </a:prstGeom>
            <a:noFill/>
            <a:ln w="28575">
              <a:solidFill>
                <a:schemeClr val="accent2"/>
              </a:solidFill>
              <a:round/>
              <a:headEnd/>
              <a:tailEnd type="stealth" w="lg" len="lg"/>
            </a:ln>
          </p:spPr>
          <p:txBody>
            <a:bodyPr>
              <a:spAutoFit/>
            </a:bodyPr>
            <a:lstStyle/>
            <a:p>
              <a:endParaRPr lang="en-US"/>
            </a:p>
          </p:txBody>
        </p:sp>
        <p:sp>
          <p:nvSpPr>
            <p:cNvPr id="100363" name="Line 11"/>
            <p:cNvSpPr>
              <a:spLocks noChangeShapeType="1"/>
            </p:cNvSpPr>
            <p:nvPr/>
          </p:nvSpPr>
          <p:spPr bwMode="auto">
            <a:xfrm>
              <a:off x="1536" y="1104"/>
              <a:ext cx="2208" cy="912"/>
            </a:xfrm>
            <a:prstGeom prst="line">
              <a:avLst/>
            </a:prstGeom>
            <a:noFill/>
            <a:ln w="28575">
              <a:solidFill>
                <a:schemeClr val="accent2"/>
              </a:solidFill>
              <a:round/>
              <a:headEnd/>
              <a:tailEnd type="stealth" w="lg" len="lg"/>
            </a:ln>
          </p:spPr>
          <p:txBody>
            <a:bodyPr>
              <a:spAutoFit/>
            </a:bodyPr>
            <a:lstStyle/>
            <a:p>
              <a:endParaRPr lang="en-US"/>
            </a:p>
          </p:txBody>
        </p:sp>
        <p:sp>
          <p:nvSpPr>
            <p:cNvPr id="100364" name="Oval 12"/>
            <p:cNvSpPr>
              <a:spLocks noChangeArrowheads="1"/>
            </p:cNvSpPr>
            <p:nvPr/>
          </p:nvSpPr>
          <p:spPr bwMode="auto">
            <a:xfrm>
              <a:off x="3744" y="1104"/>
              <a:ext cx="336" cy="384"/>
            </a:xfrm>
            <a:prstGeom prst="ellipse">
              <a:avLst/>
            </a:prstGeom>
            <a:noFill/>
            <a:ln w="28575">
              <a:solidFill>
                <a:schemeClr val="accent2"/>
              </a:solidFill>
              <a:round/>
              <a:headEnd/>
              <a:tailEnd/>
            </a:ln>
          </p:spPr>
          <p:txBody>
            <a:bodyPr wrap="none" anchor="ctr">
              <a:spAutoFit/>
            </a:bodyPr>
            <a:lstStyle/>
            <a:p>
              <a:endParaRPr lang="en-US"/>
            </a:p>
          </p:txBody>
        </p:sp>
        <p:sp>
          <p:nvSpPr>
            <p:cNvPr id="100365" name="Line 13"/>
            <p:cNvSpPr>
              <a:spLocks noChangeShapeType="1"/>
            </p:cNvSpPr>
            <p:nvPr/>
          </p:nvSpPr>
          <p:spPr bwMode="auto">
            <a:xfrm>
              <a:off x="1536" y="1056"/>
              <a:ext cx="2112" cy="192"/>
            </a:xfrm>
            <a:prstGeom prst="line">
              <a:avLst/>
            </a:prstGeom>
            <a:noFill/>
            <a:ln w="28575">
              <a:solidFill>
                <a:schemeClr val="accent2"/>
              </a:solidFill>
              <a:round/>
              <a:headEnd/>
              <a:tailEnd type="stealth" w="lg" len="lg"/>
            </a:ln>
          </p:spPr>
          <p:txBody>
            <a:bodyPr>
              <a:spAutoFit/>
            </a:bodyP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 Box 5"/>
          <p:cNvSpPr txBox="1">
            <a:spLocks noChangeArrowheads="1"/>
          </p:cNvSpPr>
          <p:nvPr/>
        </p:nvSpPr>
        <p:spPr bwMode="auto">
          <a:xfrm>
            <a:off x="1600200" y="5927725"/>
            <a:ext cx="5257800" cy="641350"/>
          </a:xfrm>
          <a:prstGeom prst="rect">
            <a:avLst/>
          </a:prstGeom>
          <a:noFill/>
          <a:ln w="9525">
            <a:noFill/>
            <a:miter lim="800000"/>
            <a:headEnd/>
            <a:tailEnd/>
          </a:ln>
        </p:spPr>
        <p:txBody>
          <a:bodyPr>
            <a:spAutoFit/>
          </a:bodyPr>
          <a:lstStyle/>
          <a:p>
            <a:pPr algn="r"/>
            <a:r>
              <a:rPr lang="en-US" sz="1800"/>
              <a:t>Reconstruction from Luterbacher et al. (2004)</a:t>
            </a:r>
            <a:br>
              <a:rPr lang="en-US" sz="1800"/>
            </a:br>
            <a:r>
              <a:rPr lang="en-US" sz="1800"/>
              <a:t> </a:t>
            </a:r>
            <a:r>
              <a:rPr lang="en-US" sz="1200">
                <a:solidFill>
                  <a:schemeClr val="bg1"/>
                </a:solidFill>
              </a:rPr>
              <a:t>Anomalies based on 31 yr mean, 1770-1800 </a:t>
            </a:r>
          </a:p>
        </p:txBody>
      </p:sp>
      <p:grpSp>
        <p:nvGrpSpPr>
          <p:cNvPr id="101379" name="Group 9"/>
          <p:cNvGrpSpPr>
            <a:grpSpLocks/>
          </p:cNvGrpSpPr>
          <p:nvPr/>
        </p:nvGrpSpPr>
        <p:grpSpPr bwMode="auto">
          <a:xfrm>
            <a:off x="7848600" y="2133600"/>
            <a:ext cx="1219200" cy="1314450"/>
            <a:chOff x="4944" y="1344"/>
            <a:chExt cx="768" cy="828"/>
          </a:xfrm>
        </p:grpSpPr>
        <p:sp>
          <p:nvSpPr>
            <p:cNvPr id="101381" name="Text Box 10"/>
            <p:cNvSpPr txBox="1">
              <a:spLocks noChangeArrowheads="1"/>
            </p:cNvSpPr>
            <p:nvPr/>
          </p:nvSpPr>
          <p:spPr bwMode="auto">
            <a:xfrm>
              <a:off x="4944" y="1344"/>
              <a:ext cx="768" cy="828"/>
            </a:xfrm>
            <a:prstGeom prst="rect">
              <a:avLst/>
            </a:prstGeom>
            <a:noFill/>
            <a:ln w="12700">
              <a:noFill/>
              <a:miter lim="800000"/>
              <a:headEnd/>
              <a:tailEnd/>
            </a:ln>
          </p:spPr>
          <p:txBody>
            <a:bodyPr lIns="0" rIns="0">
              <a:spAutoFit/>
            </a:bodyPr>
            <a:lstStyle/>
            <a:p>
              <a:endParaRPr lang="en-US" sz="1600"/>
            </a:p>
            <a:p>
              <a:endParaRPr lang="en-US" sz="1600"/>
            </a:p>
            <a:p>
              <a:r>
                <a:rPr lang="en-US" sz="1600"/>
                <a:t>Significant</a:t>
              </a:r>
              <a:br>
                <a:rPr lang="en-US" sz="1600"/>
              </a:br>
              <a:r>
                <a:rPr lang="en-US" sz="1600"/>
                <a:t>at 90% level</a:t>
              </a:r>
            </a:p>
          </p:txBody>
        </p:sp>
        <p:grpSp>
          <p:nvGrpSpPr>
            <p:cNvPr id="101382" name="Group 11"/>
            <p:cNvGrpSpPr>
              <a:grpSpLocks/>
            </p:cNvGrpSpPr>
            <p:nvPr/>
          </p:nvGrpSpPr>
          <p:grpSpPr bwMode="auto">
            <a:xfrm>
              <a:off x="5088" y="1392"/>
              <a:ext cx="480" cy="384"/>
              <a:chOff x="5040" y="1248"/>
              <a:chExt cx="480" cy="384"/>
            </a:xfrm>
          </p:grpSpPr>
          <p:sp>
            <p:nvSpPr>
              <p:cNvPr id="101383" name="Line 12"/>
              <p:cNvSpPr>
                <a:spLocks noChangeShapeType="1"/>
              </p:cNvSpPr>
              <p:nvPr/>
            </p:nvSpPr>
            <p:spPr bwMode="auto">
              <a:xfrm>
                <a:off x="5040" y="1344"/>
                <a:ext cx="480" cy="0"/>
              </a:xfrm>
              <a:prstGeom prst="line">
                <a:avLst/>
              </a:prstGeom>
              <a:noFill/>
              <a:ln w="9525">
                <a:solidFill>
                  <a:schemeClr val="tx1"/>
                </a:solidFill>
                <a:round/>
                <a:headEnd/>
                <a:tailEnd/>
              </a:ln>
            </p:spPr>
            <p:txBody>
              <a:bodyPr>
                <a:spAutoFit/>
              </a:bodyPr>
              <a:lstStyle/>
              <a:p>
                <a:endParaRPr lang="en-US"/>
              </a:p>
            </p:txBody>
          </p:sp>
          <p:sp>
            <p:nvSpPr>
              <p:cNvPr id="101384" name="Line 13"/>
              <p:cNvSpPr>
                <a:spLocks noChangeShapeType="1"/>
              </p:cNvSpPr>
              <p:nvPr/>
            </p:nvSpPr>
            <p:spPr bwMode="auto">
              <a:xfrm>
                <a:off x="5040" y="1440"/>
                <a:ext cx="480" cy="0"/>
              </a:xfrm>
              <a:prstGeom prst="line">
                <a:avLst/>
              </a:prstGeom>
              <a:noFill/>
              <a:ln w="9525">
                <a:solidFill>
                  <a:schemeClr val="tx1"/>
                </a:solidFill>
                <a:round/>
                <a:headEnd/>
                <a:tailEnd/>
              </a:ln>
            </p:spPr>
            <p:txBody>
              <a:bodyPr>
                <a:spAutoFit/>
              </a:bodyPr>
              <a:lstStyle/>
              <a:p>
                <a:endParaRPr lang="en-US"/>
              </a:p>
            </p:txBody>
          </p:sp>
          <p:sp>
            <p:nvSpPr>
              <p:cNvPr id="101385" name="Line 14"/>
              <p:cNvSpPr>
                <a:spLocks noChangeShapeType="1"/>
              </p:cNvSpPr>
              <p:nvPr/>
            </p:nvSpPr>
            <p:spPr bwMode="auto">
              <a:xfrm>
                <a:off x="5040" y="1536"/>
                <a:ext cx="480" cy="0"/>
              </a:xfrm>
              <a:prstGeom prst="line">
                <a:avLst/>
              </a:prstGeom>
              <a:noFill/>
              <a:ln w="9525">
                <a:solidFill>
                  <a:schemeClr val="tx1"/>
                </a:solidFill>
                <a:round/>
                <a:headEnd/>
                <a:tailEnd/>
              </a:ln>
            </p:spPr>
            <p:txBody>
              <a:bodyPr>
                <a:spAutoFit/>
              </a:bodyPr>
              <a:lstStyle/>
              <a:p>
                <a:endParaRPr lang="en-US"/>
              </a:p>
            </p:txBody>
          </p:sp>
          <p:sp>
            <p:nvSpPr>
              <p:cNvPr id="101386" name="Line 15"/>
              <p:cNvSpPr>
                <a:spLocks noChangeShapeType="1"/>
              </p:cNvSpPr>
              <p:nvPr/>
            </p:nvSpPr>
            <p:spPr bwMode="auto">
              <a:xfrm flipH="1">
                <a:off x="5136" y="1248"/>
                <a:ext cx="0" cy="384"/>
              </a:xfrm>
              <a:prstGeom prst="line">
                <a:avLst/>
              </a:prstGeom>
              <a:noFill/>
              <a:ln w="9525">
                <a:solidFill>
                  <a:schemeClr val="tx1"/>
                </a:solidFill>
                <a:round/>
                <a:headEnd/>
                <a:tailEnd/>
              </a:ln>
            </p:spPr>
            <p:txBody>
              <a:bodyPr>
                <a:spAutoFit/>
              </a:bodyPr>
              <a:lstStyle/>
              <a:p>
                <a:endParaRPr lang="en-US"/>
              </a:p>
            </p:txBody>
          </p:sp>
          <p:sp>
            <p:nvSpPr>
              <p:cNvPr id="101387" name="Line 16"/>
              <p:cNvSpPr>
                <a:spLocks noChangeShapeType="1"/>
              </p:cNvSpPr>
              <p:nvPr/>
            </p:nvSpPr>
            <p:spPr bwMode="auto">
              <a:xfrm flipH="1">
                <a:off x="5232" y="1248"/>
                <a:ext cx="0" cy="384"/>
              </a:xfrm>
              <a:prstGeom prst="line">
                <a:avLst/>
              </a:prstGeom>
              <a:noFill/>
              <a:ln w="9525">
                <a:solidFill>
                  <a:schemeClr val="tx1"/>
                </a:solidFill>
                <a:round/>
                <a:headEnd/>
                <a:tailEnd/>
              </a:ln>
            </p:spPr>
            <p:txBody>
              <a:bodyPr>
                <a:spAutoFit/>
              </a:bodyPr>
              <a:lstStyle/>
              <a:p>
                <a:endParaRPr lang="en-US"/>
              </a:p>
            </p:txBody>
          </p:sp>
          <p:sp>
            <p:nvSpPr>
              <p:cNvPr id="101388" name="Line 17"/>
              <p:cNvSpPr>
                <a:spLocks noChangeShapeType="1"/>
              </p:cNvSpPr>
              <p:nvPr/>
            </p:nvSpPr>
            <p:spPr bwMode="auto">
              <a:xfrm flipH="1">
                <a:off x="5328" y="1248"/>
                <a:ext cx="0" cy="384"/>
              </a:xfrm>
              <a:prstGeom prst="line">
                <a:avLst/>
              </a:prstGeom>
              <a:noFill/>
              <a:ln w="9525">
                <a:solidFill>
                  <a:schemeClr val="tx1"/>
                </a:solidFill>
                <a:round/>
                <a:headEnd/>
                <a:tailEnd/>
              </a:ln>
            </p:spPr>
            <p:txBody>
              <a:bodyPr>
                <a:spAutoFit/>
              </a:bodyPr>
              <a:lstStyle/>
              <a:p>
                <a:endParaRPr lang="en-US"/>
              </a:p>
            </p:txBody>
          </p:sp>
          <p:sp>
            <p:nvSpPr>
              <p:cNvPr id="101389" name="Line 18"/>
              <p:cNvSpPr>
                <a:spLocks noChangeShapeType="1"/>
              </p:cNvSpPr>
              <p:nvPr/>
            </p:nvSpPr>
            <p:spPr bwMode="auto">
              <a:xfrm flipH="1">
                <a:off x="5424" y="1248"/>
                <a:ext cx="0" cy="384"/>
              </a:xfrm>
              <a:prstGeom prst="line">
                <a:avLst/>
              </a:prstGeom>
              <a:noFill/>
              <a:ln w="9525">
                <a:solidFill>
                  <a:schemeClr val="tx1"/>
                </a:solidFill>
                <a:round/>
                <a:headEnd/>
                <a:tailEnd/>
              </a:ln>
            </p:spPr>
            <p:txBody>
              <a:bodyPr>
                <a:spAutoFit/>
              </a:bodyPr>
              <a:lstStyle/>
              <a:p>
                <a:endParaRPr lang="en-US"/>
              </a:p>
            </p:txBody>
          </p:sp>
        </p:grpSp>
      </p:grpSp>
      <p:pic>
        <p:nvPicPr>
          <p:cNvPr id="101380" name="Picture 19"/>
          <p:cNvPicPr>
            <a:picLocks noChangeAspect="1" noChangeArrowheads="1"/>
          </p:cNvPicPr>
          <p:nvPr/>
        </p:nvPicPr>
        <p:blipFill>
          <a:blip r:embed="rId3" cstate="print"/>
          <a:srcRect/>
          <a:stretch>
            <a:fillRect/>
          </a:stretch>
        </p:blipFill>
        <p:spPr bwMode="auto">
          <a:xfrm>
            <a:off x="838200" y="685800"/>
            <a:ext cx="7000875" cy="52482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02" name="Group 4"/>
          <p:cNvGrpSpPr>
            <a:grpSpLocks/>
          </p:cNvGrpSpPr>
          <p:nvPr/>
        </p:nvGrpSpPr>
        <p:grpSpPr bwMode="auto">
          <a:xfrm>
            <a:off x="7848600" y="2133600"/>
            <a:ext cx="1219200" cy="1314450"/>
            <a:chOff x="4944" y="1344"/>
            <a:chExt cx="768" cy="828"/>
          </a:xfrm>
        </p:grpSpPr>
        <p:sp>
          <p:nvSpPr>
            <p:cNvPr id="102405" name="Text Box 5"/>
            <p:cNvSpPr txBox="1">
              <a:spLocks noChangeArrowheads="1"/>
            </p:cNvSpPr>
            <p:nvPr/>
          </p:nvSpPr>
          <p:spPr bwMode="auto">
            <a:xfrm>
              <a:off x="4944" y="1344"/>
              <a:ext cx="768" cy="828"/>
            </a:xfrm>
            <a:prstGeom prst="rect">
              <a:avLst/>
            </a:prstGeom>
            <a:noFill/>
            <a:ln w="12700">
              <a:noFill/>
              <a:miter lim="800000"/>
              <a:headEnd/>
              <a:tailEnd/>
            </a:ln>
          </p:spPr>
          <p:txBody>
            <a:bodyPr lIns="0" rIns="0">
              <a:spAutoFit/>
            </a:bodyPr>
            <a:lstStyle/>
            <a:p>
              <a:endParaRPr lang="en-US" sz="1600"/>
            </a:p>
            <a:p>
              <a:endParaRPr lang="en-US" sz="1600"/>
            </a:p>
            <a:p>
              <a:r>
                <a:rPr lang="en-US" sz="1600"/>
                <a:t>Significant</a:t>
              </a:r>
              <a:br>
                <a:rPr lang="en-US" sz="1600"/>
              </a:br>
              <a:r>
                <a:rPr lang="en-US" sz="1600"/>
                <a:t>at 90% level</a:t>
              </a:r>
            </a:p>
          </p:txBody>
        </p:sp>
        <p:grpSp>
          <p:nvGrpSpPr>
            <p:cNvPr id="102406" name="Group 6"/>
            <p:cNvGrpSpPr>
              <a:grpSpLocks/>
            </p:cNvGrpSpPr>
            <p:nvPr/>
          </p:nvGrpSpPr>
          <p:grpSpPr bwMode="auto">
            <a:xfrm>
              <a:off x="5088" y="1392"/>
              <a:ext cx="480" cy="384"/>
              <a:chOff x="5040" y="1248"/>
              <a:chExt cx="480" cy="384"/>
            </a:xfrm>
          </p:grpSpPr>
          <p:sp>
            <p:nvSpPr>
              <p:cNvPr id="102407" name="Line 7"/>
              <p:cNvSpPr>
                <a:spLocks noChangeShapeType="1"/>
              </p:cNvSpPr>
              <p:nvPr/>
            </p:nvSpPr>
            <p:spPr bwMode="auto">
              <a:xfrm>
                <a:off x="5040" y="1344"/>
                <a:ext cx="480" cy="0"/>
              </a:xfrm>
              <a:prstGeom prst="line">
                <a:avLst/>
              </a:prstGeom>
              <a:noFill/>
              <a:ln w="9525">
                <a:solidFill>
                  <a:schemeClr val="tx1"/>
                </a:solidFill>
                <a:round/>
                <a:headEnd/>
                <a:tailEnd/>
              </a:ln>
            </p:spPr>
            <p:txBody>
              <a:bodyPr>
                <a:spAutoFit/>
              </a:bodyPr>
              <a:lstStyle/>
              <a:p>
                <a:endParaRPr lang="en-US"/>
              </a:p>
            </p:txBody>
          </p:sp>
          <p:sp>
            <p:nvSpPr>
              <p:cNvPr id="102408" name="Line 8"/>
              <p:cNvSpPr>
                <a:spLocks noChangeShapeType="1"/>
              </p:cNvSpPr>
              <p:nvPr/>
            </p:nvSpPr>
            <p:spPr bwMode="auto">
              <a:xfrm>
                <a:off x="5040" y="1440"/>
                <a:ext cx="480" cy="0"/>
              </a:xfrm>
              <a:prstGeom prst="line">
                <a:avLst/>
              </a:prstGeom>
              <a:noFill/>
              <a:ln w="9525">
                <a:solidFill>
                  <a:schemeClr val="tx1"/>
                </a:solidFill>
                <a:round/>
                <a:headEnd/>
                <a:tailEnd/>
              </a:ln>
            </p:spPr>
            <p:txBody>
              <a:bodyPr>
                <a:spAutoFit/>
              </a:bodyPr>
              <a:lstStyle/>
              <a:p>
                <a:endParaRPr lang="en-US"/>
              </a:p>
            </p:txBody>
          </p:sp>
          <p:sp>
            <p:nvSpPr>
              <p:cNvPr id="102409" name="Line 9"/>
              <p:cNvSpPr>
                <a:spLocks noChangeShapeType="1"/>
              </p:cNvSpPr>
              <p:nvPr/>
            </p:nvSpPr>
            <p:spPr bwMode="auto">
              <a:xfrm>
                <a:off x="5040" y="1536"/>
                <a:ext cx="480" cy="0"/>
              </a:xfrm>
              <a:prstGeom prst="line">
                <a:avLst/>
              </a:prstGeom>
              <a:noFill/>
              <a:ln w="9525">
                <a:solidFill>
                  <a:schemeClr val="tx1"/>
                </a:solidFill>
                <a:round/>
                <a:headEnd/>
                <a:tailEnd/>
              </a:ln>
            </p:spPr>
            <p:txBody>
              <a:bodyPr>
                <a:spAutoFit/>
              </a:bodyPr>
              <a:lstStyle/>
              <a:p>
                <a:endParaRPr lang="en-US"/>
              </a:p>
            </p:txBody>
          </p:sp>
          <p:sp>
            <p:nvSpPr>
              <p:cNvPr id="102410" name="Line 10"/>
              <p:cNvSpPr>
                <a:spLocks noChangeShapeType="1"/>
              </p:cNvSpPr>
              <p:nvPr/>
            </p:nvSpPr>
            <p:spPr bwMode="auto">
              <a:xfrm flipH="1">
                <a:off x="5136" y="1248"/>
                <a:ext cx="0" cy="384"/>
              </a:xfrm>
              <a:prstGeom prst="line">
                <a:avLst/>
              </a:prstGeom>
              <a:noFill/>
              <a:ln w="9525">
                <a:solidFill>
                  <a:schemeClr val="tx1"/>
                </a:solidFill>
                <a:round/>
                <a:headEnd/>
                <a:tailEnd/>
              </a:ln>
            </p:spPr>
            <p:txBody>
              <a:bodyPr>
                <a:spAutoFit/>
              </a:bodyPr>
              <a:lstStyle/>
              <a:p>
                <a:endParaRPr lang="en-US"/>
              </a:p>
            </p:txBody>
          </p:sp>
          <p:sp>
            <p:nvSpPr>
              <p:cNvPr id="102411" name="Line 11"/>
              <p:cNvSpPr>
                <a:spLocks noChangeShapeType="1"/>
              </p:cNvSpPr>
              <p:nvPr/>
            </p:nvSpPr>
            <p:spPr bwMode="auto">
              <a:xfrm flipH="1">
                <a:off x="5232" y="1248"/>
                <a:ext cx="0" cy="384"/>
              </a:xfrm>
              <a:prstGeom prst="line">
                <a:avLst/>
              </a:prstGeom>
              <a:noFill/>
              <a:ln w="9525">
                <a:solidFill>
                  <a:schemeClr val="tx1"/>
                </a:solidFill>
                <a:round/>
                <a:headEnd/>
                <a:tailEnd/>
              </a:ln>
            </p:spPr>
            <p:txBody>
              <a:bodyPr>
                <a:spAutoFit/>
              </a:bodyPr>
              <a:lstStyle/>
              <a:p>
                <a:endParaRPr lang="en-US"/>
              </a:p>
            </p:txBody>
          </p:sp>
          <p:sp>
            <p:nvSpPr>
              <p:cNvPr id="102412" name="Line 12"/>
              <p:cNvSpPr>
                <a:spLocks noChangeShapeType="1"/>
              </p:cNvSpPr>
              <p:nvPr/>
            </p:nvSpPr>
            <p:spPr bwMode="auto">
              <a:xfrm flipH="1">
                <a:off x="5328" y="1248"/>
                <a:ext cx="0" cy="384"/>
              </a:xfrm>
              <a:prstGeom prst="line">
                <a:avLst/>
              </a:prstGeom>
              <a:noFill/>
              <a:ln w="9525">
                <a:solidFill>
                  <a:schemeClr val="tx1"/>
                </a:solidFill>
                <a:round/>
                <a:headEnd/>
                <a:tailEnd/>
              </a:ln>
            </p:spPr>
            <p:txBody>
              <a:bodyPr>
                <a:spAutoFit/>
              </a:bodyPr>
              <a:lstStyle/>
              <a:p>
                <a:endParaRPr lang="en-US"/>
              </a:p>
            </p:txBody>
          </p:sp>
          <p:sp>
            <p:nvSpPr>
              <p:cNvPr id="102413" name="Line 13"/>
              <p:cNvSpPr>
                <a:spLocks noChangeShapeType="1"/>
              </p:cNvSpPr>
              <p:nvPr/>
            </p:nvSpPr>
            <p:spPr bwMode="auto">
              <a:xfrm flipH="1">
                <a:off x="5424" y="1248"/>
                <a:ext cx="0" cy="384"/>
              </a:xfrm>
              <a:prstGeom prst="line">
                <a:avLst/>
              </a:prstGeom>
              <a:noFill/>
              <a:ln w="9525">
                <a:solidFill>
                  <a:schemeClr val="tx1"/>
                </a:solidFill>
                <a:round/>
                <a:headEnd/>
                <a:tailEnd/>
              </a:ln>
            </p:spPr>
            <p:txBody>
              <a:bodyPr>
                <a:spAutoFit/>
              </a:bodyPr>
              <a:lstStyle/>
              <a:p>
                <a:endParaRPr lang="en-US"/>
              </a:p>
            </p:txBody>
          </p:sp>
        </p:grpSp>
      </p:grpSp>
      <p:pic>
        <p:nvPicPr>
          <p:cNvPr id="102403" name="Picture 14"/>
          <p:cNvPicPr>
            <a:picLocks noChangeAspect="1" noChangeArrowheads="1"/>
          </p:cNvPicPr>
          <p:nvPr/>
        </p:nvPicPr>
        <p:blipFill>
          <a:blip r:embed="rId3" cstate="print"/>
          <a:srcRect/>
          <a:stretch>
            <a:fillRect/>
          </a:stretch>
        </p:blipFill>
        <p:spPr bwMode="auto">
          <a:xfrm>
            <a:off x="838200" y="685800"/>
            <a:ext cx="7010400" cy="5254625"/>
          </a:xfrm>
          <a:prstGeom prst="rect">
            <a:avLst/>
          </a:prstGeom>
          <a:noFill/>
          <a:ln w="9525">
            <a:noFill/>
            <a:miter lim="800000"/>
            <a:headEnd/>
            <a:tailEnd/>
          </a:ln>
        </p:spPr>
      </p:pic>
      <p:sp>
        <p:nvSpPr>
          <p:cNvPr id="102404" name="Text Box 15"/>
          <p:cNvSpPr txBox="1">
            <a:spLocks noChangeArrowheads="1"/>
          </p:cNvSpPr>
          <p:nvPr/>
        </p:nvSpPr>
        <p:spPr bwMode="auto">
          <a:xfrm>
            <a:off x="1600200" y="5927725"/>
            <a:ext cx="5257800" cy="641350"/>
          </a:xfrm>
          <a:prstGeom prst="rect">
            <a:avLst/>
          </a:prstGeom>
          <a:noFill/>
          <a:ln w="9525">
            <a:noFill/>
            <a:miter lim="800000"/>
            <a:headEnd/>
            <a:tailEnd/>
          </a:ln>
        </p:spPr>
        <p:txBody>
          <a:bodyPr>
            <a:spAutoFit/>
          </a:bodyPr>
          <a:lstStyle/>
          <a:p>
            <a:pPr algn="r"/>
            <a:r>
              <a:rPr lang="en-US" sz="1800"/>
              <a:t>Reconstruction from Luterbacher et al. (2004)</a:t>
            </a:r>
            <a:br>
              <a:rPr lang="en-US" sz="1800"/>
            </a:br>
            <a:r>
              <a:rPr lang="en-US" sz="1800"/>
              <a:t> </a:t>
            </a:r>
            <a:r>
              <a:rPr lang="en-US" sz="1200">
                <a:solidFill>
                  <a:schemeClr val="bg1"/>
                </a:solidFill>
              </a:rPr>
              <a:t>Anomalies based on 31 yr mean, 1770-1800 </a:t>
            </a:r>
          </a:p>
        </p:txBody>
      </p:sp>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426" name="Group 14"/>
          <p:cNvGrpSpPr>
            <a:grpSpLocks/>
          </p:cNvGrpSpPr>
          <p:nvPr/>
        </p:nvGrpSpPr>
        <p:grpSpPr bwMode="auto">
          <a:xfrm>
            <a:off x="7848600" y="2133600"/>
            <a:ext cx="1219200" cy="1314450"/>
            <a:chOff x="4944" y="1344"/>
            <a:chExt cx="768" cy="828"/>
          </a:xfrm>
        </p:grpSpPr>
        <p:sp>
          <p:nvSpPr>
            <p:cNvPr id="103429" name="Text Box 4"/>
            <p:cNvSpPr txBox="1">
              <a:spLocks noChangeArrowheads="1"/>
            </p:cNvSpPr>
            <p:nvPr/>
          </p:nvSpPr>
          <p:spPr bwMode="auto">
            <a:xfrm>
              <a:off x="4944" y="1344"/>
              <a:ext cx="768" cy="828"/>
            </a:xfrm>
            <a:prstGeom prst="rect">
              <a:avLst/>
            </a:prstGeom>
            <a:noFill/>
            <a:ln w="12700">
              <a:noFill/>
              <a:miter lim="800000"/>
              <a:headEnd/>
              <a:tailEnd/>
            </a:ln>
          </p:spPr>
          <p:txBody>
            <a:bodyPr lIns="0" rIns="0">
              <a:spAutoFit/>
            </a:bodyPr>
            <a:lstStyle/>
            <a:p>
              <a:endParaRPr lang="en-US" sz="1600"/>
            </a:p>
            <a:p>
              <a:endParaRPr lang="en-US" sz="1600"/>
            </a:p>
            <a:p>
              <a:r>
                <a:rPr lang="en-US" sz="1600"/>
                <a:t>Significant</a:t>
              </a:r>
              <a:br>
                <a:rPr lang="en-US" sz="1600"/>
              </a:br>
              <a:r>
                <a:rPr lang="en-US" sz="1600"/>
                <a:t>at 90% level</a:t>
              </a:r>
            </a:p>
          </p:txBody>
        </p:sp>
        <p:grpSp>
          <p:nvGrpSpPr>
            <p:cNvPr id="103430" name="Group 12"/>
            <p:cNvGrpSpPr>
              <a:grpSpLocks/>
            </p:cNvGrpSpPr>
            <p:nvPr/>
          </p:nvGrpSpPr>
          <p:grpSpPr bwMode="auto">
            <a:xfrm>
              <a:off x="5088" y="1392"/>
              <a:ext cx="480" cy="384"/>
              <a:chOff x="5040" y="1248"/>
              <a:chExt cx="480" cy="384"/>
            </a:xfrm>
          </p:grpSpPr>
          <p:sp>
            <p:nvSpPr>
              <p:cNvPr id="103431" name="Line 5"/>
              <p:cNvSpPr>
                <a:spLocks noChangeShapeType="1"/>
              </p:cNvSpPr>
              <p:nvPr/>
            </p:nvSpPr>
            <p:spPr bwMode="auto">
              <a:xfrm>
                <a:off x="5040" y="1344"/>
                <a:ext cx="480" cy="0"/>
              </a:xfrm>
              <a:prstGeom prst="line">
                <a:avLst/>
              </a:prstGeom>
              <a:noFill/>
              <a:ln w="9525">
                <a:solidFill>
                  <a:schemeClr val="tx1"/>
                </a:solidFill>
                <a:round/>
                <a:headEnd/>
                <a:tailEnd/>
              </a:ln>
            </p:spPr>
            <p:txBody>
              <a:bodyPr>
                <a:spAutoFit/>
              </a:bodyPr>
              <a:lstStyle/>
              <a:p>
                <a:endParaRPr lang="en-US"/>
              </a:p>
            </p:txBody>
          </p:sp>
          <p:sp>
            <p:nvSpPr>
              <p:cNvPr id="103432" name="Line 6"/>
              <p:cNvSpPr>
                <a:spLocks noChangeShapeType="1"/>
              </p:cNvSpPr>
              <p:nvPr/>
            </p:nvSpPr>
            <p:spPr bwMode="auto">
              <a:xfrm>
                <a:off x="5040" y="1440"/>
                <a:ext cx="480" cy="0"/>
              </a:xfrm>
              <a:prstGeom prst="line">
                <a:avLst/>
              </a:prstGeom>
              <a:noFill/>
              <a:ln w="9525">
                <a:solidFill>
                  <a:schemeClr val="tx1"/>
                </a:solidFill>
                <a:round/>
                <a:headEnd/>
                <a:tailEnd/>
              </a:ln>
            </p:spPr>
            <p:txBody>
              <a:bodyPr>
                <a:spAutoFit/>
              </a:bodyPr>
              <a:lstStyle/>
              <a:p>
                <a:endParaRPr lang="en-US"/>
              </a:p>
            </p:txBody>
          </p:sp>
          <p:sp>
            <p:nvSpPr>
              <p:cNvPr id="103433" name="Line 7"/>
              <p:cNvSpPr>
                <a:spLocks noChangeShapeType="1"/>
              </p:cNvSpPr>
              <p:nvPr/>
            </p:nvSpPr>
            <p:spPr bwMode="auto">
              <a:xfrm>
                <a:off x="5040" y="1536"/>
                <a:ext cx="480" cy="0"/>
              </a:xfrm>
              <a:prstGeom prst="line">
                <a:avLst/>
              </a:prstGeom>
              <a:noFill/>
              <a:ln w="9525">
                <a:solidFill>
                  <a:schemeClr val="tx1"/>
                </a:solidFill>
                <a:round/>
                <a:headEnd/>
                <a:tailEnd/>
              </a:ln>
            </p:spPr>
            <p:txBody>
              <a:bodyPr>
                <a:spAutoFit/>
              </a:bodyPr>
              <a:lstStyle/>
              <a:p>
                <a:endParaRPr lang="en-US"/>
              </a:p>
            </p:txBody>
          </p:sp>
          <p:sp>
            <p:nvSpPr>
              <p:cNvPr id="103434" name="Line 8"/>
              <p:cNvSpPr>
                <a:spLocks noChangeShapeType="1"/>
              </p:cNvSpPr>
              <p:nvPr/>
            </p:nvSpPr>
            <p:spPr bwMode="auto">
              <a:xfrm flipH="1">
                <a:off x="5136" y="1248"/>
                <a:ext cx="0" cy="384"/>
              </a:xfrm>
              <a:prstGeom prst="line">
                <a:avLst/>
              </a:prstGeom>
              <a:noFill/>
              <a:ln w="9525">
                <a:solidFill>
                  <a:schemeClr val="tx1"/>
                </a:solidFill>
                <a:round/>
                <a:headEnd/>
                <a:tailEnd/>
              </a:ln>
            </p:spPr>
            <p:txBody>
              <a:bodyPr>
                <a:spAutoFit/>
              </a:bodyPr>
              <a:lstStyle/>
              <a:p>
                <a:endParaRPr lang="en-US"/>
              </a:p>
            </p:txBody>
          </p:sp>
          <p:sp>
            <p:nvSpPr>
              <p:cNvPr id="103435" name="Line 9"/>
              <p:cNvSpPr>
                <a:spLocks noChangeShapeType="1"/>
              </p:cNvSpPr>
              <p:nvPr/>
            </p:nvSpPr>
            <p:spPr bwMode="auto">
              <a:xfrm flipH="1">
                <a:off x="5232" y="1248"/>
                <a:ext cx="0" cy="384"/>
              </a:xfrm>
              <a:prstGeom prst="line">
                <a:avLst/>
              </a:prstGeom>
              <a:noFill/>
              <a:ln w="9525">
                <a:solidFill>
                  <a:schemeClr val="tx1"/>
                </a:solidFill>
                <a:round/>
                <a:headEnd/>
                <a:tailEnd/>
              </a:ln>
            </p:spPr>
            <p:txBody>
              <a:bodyPr>
                <a:spAutoFit/>
              </a:bodyPr>
              <a:lstStyle/>
              <a:p>
                <a:endParaRPr lang="en-US"/>
              </a:p>
            </p:txBody>
          </p:sp>
          <p:sp>
            <p:nvSpPr>
              <p:cNvPr id="103436" name="Line 10"/>
              <p:cNvSpPr>
                <a:spLocks noChangeShapeType="1"/>
              </p:cNvSpPr>
              <p:nvPr/>
            </p:nvSpPr>
            <p:spPr bwMode="auto">
              <a:xfrm flipH="1">
                <a:off x="5328" y="1248"/>
                <a:ext cx="0" cy="384"/>
              </a:xfrm>
              <a:prstGeom prst="line">
                <a:avLst/>
              </a:prstGeom>
              <a:noFill/>
              <a:ln w="9525">
                <a:solidFill>
                  <a:schemeClr val="tx1"/>
                </a:solidFill>
                <a:round/>
                <a:headEnd/>
                <a:tailEnd/>
              </a:ln>
            </p:spPr>
            <p:txBody>
              <a:bodyPr>
                <a:spAutoFit/>
              </a:bodyPr>
              <a:lstStyle/>
              <a:p>
                <a:endParaRPr lang="en-US"/>
              </a:p>
            </p:txBody>
          </p:sp>
          <p:sp>
            <p:nvSpPr>
              <p:cNvPr id="103437" name="Line 11"/>
              <p:cNvSpPr>
                <a:spLocks noChangeShapeType="1"/>
              </p:cNvSpPr>
              <p:nvPr/>
            </p:nvSpPr>
            <p:spPr bwMode="auto">
              <a:xfrm flipH="1">
                <a:off x="5424" y="1248"/>
                <a:ext cx="0" cy="384"/>
              </a:xfrm>
              <a:prstGeom prst="line">
                <a:avLst/>
              </a:prstGeom>
              <a:noFill/>
              <a:ln w="9525">
                <a:solidFill>
                  <a:schemeClr val="tx1"/>
                </a:solidFill>
                <a:round/>
                <a:headEnd/>
                <a:tailEnd/>
              </a:ln>
            </p:spPr>
            <p:txBody>
              <a:bodyPr>
                <a:spAutoFit/>
              </a:bodyPr>
              <a:lstStyle/>
              <a:p>
                <a:endParaRPr lang="en-US"/>
              </a:p>
            </p:txBody>
          </p:sp>
        </p:grpSp>
      </p:grpSp>
      <p:pic>
        <p:nvPicPr>
          <p:cNvPr id="103427" name="Picture 15"/>
          <p:cNvPicPr>
            <a:picLocks noChangeAspect="1" noChangeArrowheads="1"/>
          </p:cNvPicPr>
          <p:nvPr/>
        </p:nvPicPr>
        <p:blipFill>
          <a:blip r:embed="rId3" cstate="print"/>
          <a:srcRect/>
          <a:stretch>
            <a:fillRect/>
          </a:stretch>
        </p:blipFill>
        <p:spPr bwMode="auto">
          <a:xfrm>
            <a:off x="838200" y="685800"/>
            <a:ext cx="7010400" cy="5254625"/>
          </a:xfrm>
          <a:prstGeom prst="rect">
            <a:avLst/>
          </a:prstGeom>
          <a:noFill/>
          <a:ln w="9525">
            <a:noFill/>
            <a:miter lim="800000"/>
            <a:headEnd/>
            <a:tailEnd/>
          </a:ln>
        </p:spPr>
      </p:pic>
      <p:sp>
        <p:nvSpPr>
          <p:cNvPr id="103428" name="Text Box 16"/>
          <p:cNvSpPr txBox="1">
            <a:spLocks noChangeArrowheads="1"/>
          </p:cNvSpPr>
          <p:nvPr/>
        </p:nvSpPr>
        <p:spPr bwMode="auto">
          <a:xfrm>
            <a:off x="1600200" y="5927725"/>
            <a:ext cx="5257800" cy="641350"/>
          </a:xfrm>
          <a:prstGeom prst="rect">
            <a:avLst/>
          </a:prstGeom>
          <a:noFill/>
          <a:ln w="9525">
            <a:noFill/>
            <a:miter lim="800000"/>
            <a:headEnd/>
            <a:tailEnd/>
          </a:ln>
        </p:spPr>
        <p:txBody>
          <a:bodyPr>
            <a:spAutoFit/>
          </a:bodyPr>
          <a:lstStyle/>
          <a:p>
            <a:pPr algn="r"/>
            <a:r>
              <a:rPr lang="en-US" sz="1800"/>
              <a:t>Reconstruction from Luterbacher et al. (2004)</a:t>
            </a:r>
            <a:br>
              <a:rPr lang="en-US" sz="1800"/>
            </a:br>
            <a:r>
              <a:rPr lang="en-US" sz="1800"/>
              <a:t> </a:t>
            </a:r>
            <a:r>
              <a:rPr lang="en-US" sz="1200">
                <a:solidFill>
                  <a:schemeClr val="bg1"/>
                </a:solidFill>
              </a:rPr>
              <a:t>Anomalies based on 31 yr mean, 1770-1800 </a:t>
            </a:r>
          </a:p>
        </p:txBody>
      </p:sp>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450" name="Group 4"/>
          <p:cNvGrpSpPr>
            <a:grpSpLocks/>
          </p:cNvGrpSpPr>
          <p:nvPr/>
        </p:nvGrpSpPr>
        <p:grpSpPr bwMode="auto">
          <a:xfrm>
            <a:off x="7848600" y="2133600"/>
            <a:ext cx="1219200" cy="1314450"/>
            <a:chOff x="4944" y="1344"/>
            <a:chExt cx="768" cy="828"/>
          </a:xfrm>
        </p:grpSpPr>
        <p:sp>
          <p:nvSpPr>
            <p:cNvPr id="104453" name="Text Box 5"/>
            <p:cNvSpPr txBox="1">
              <a:spLocks noChangeArrowheads="1"/>
            </p:cNvSpPr>
            <p:nvPr/>
          </p:nvSpPr>
          <p:spPr bwMode="auto">
            <a:xfrm>
              <a:off x="4944" y="1344"/>
              <a:ext cx="768" cy="828"/>
            </a:xfrm>
            <a:prstGeom prst="rect">
              <a:avLst/>
            </a:prstGeom>
            <a:noFill/>
            <a:ln w="12700">
              <a:noFill/>
              <a:miter lim="800000"/>
              <a:headEnd/>
              <a:tailEnd/>
            </a:ln>
          </p:spPr>
          <p:txBody>
            <a:bodyPr lIns="0" rIns="0">
              <a:spAutoFit/>
            </a:bodyPr>
            <a:lstStyle/>
            <a:p>
              <a:endParaRPr lang="en-US" sz="1600"/>
            </a:p>
            <a:p>
              <a:endParaRPr lang="en-US" sz="1600"/>
            </a:p>
            <a:p>
              <a:r>
                <a:rPr lang="en-US" sz="1600"/>
                <a:t>Significant</a:t>
              </a:r>
              <a:br>
                <a:rPr lang="en-US" sz="1600"/>
              </a:br>
              <a:r>
                <a:rPr lang="en-US" sz="1600"/>
                <a:t>at 90% level</a:t>
              </a:r>
            </a:p>
          </p:txBody>
        </p:sp>
        <p:grpSp>
          <p:nvGrpSpPr>
            <p:cNvPr id="104454" name="Group 6"/>
            <p:cNvGrpSpPr>
              <a:grpSpLocks/>
            </p:cNvGrpSpPr>
            <p:nvPr/>
          </p:nvGrpSpPr>
          <p:grpSpPr bwMode="auto">
            <a:xfrm>
              <a:off x="5088" y="1392"/>
              <a:ext cx="480" cy="384"/>
              <a:chOff x="5040" y="1248"/>
              <a:chExt cx="480" cy="384"/>
            </a:xfrm>
          </p:grpSpPr>
          <p:sp>
            <p:nvSpPr>
              <p:cNvPr id="104455" name="Line 7"/>
              <p:cNvSpPr>
                <a:spLocks noChangeShapeType="1"/>
              </p:cNvSpPr>
              <p:nvPr/>
            </p:nvSpPr>
            <p:spPr bwMode="auto">
              <a:xfrm>
                <a:off x="5040" y="1344"/>
                <a:ext cx="480" cy="0"/>
              </a:xfrm>
              <a:prstGeom prst="line">
                <a:avLst/>
              </a:prstGeom>
              <a:noFill/>
              <a:ln w="9525">
                <a:solidFill>
                  <a:schemeClr val="tx1"/>
                </a:solidFill>
                <a:round/>
                <a:headEnd/>
                <a:tailEnd/>
              </a:ln>
            </p:spPr>
            <p:txBody>
              <a:bodyPr>
                <a:spAutoFit/>
              </a:bodyPr>
              <a:lstStyle/>
              <a:p>
                <a:endParaRPr lang="en-US"/>
              </a:p>
            </p:txBody>
          </p:sp>
          <p:sp>
            <p:nvSpPr>
              <p:cNvPr id="104456" name="Line 8"/>
              <p:cNvSpPr>
                <a:spLocks noChangeShapeType="1"/>
              </p:cNvSpPr>
              <p:nvPr/>
            </p:nvSpPr>
            <p:spPr bwMode="auto">
              <a:xfrm>
                <a:off x="5040" y="1440"/>
                <a:ext cx="480" cy="0"/>
              </a:xfrm>
              <a:prstGeom prst="line">
                <a:avLst/>
              </a:prstGeom>
              <a:noFill/>
              <a:ln w="9525">
                <a:solidFill>
                  <a:schemeClr val="tx1"/>
                </a:solidFill>
                <a:round/>
                <a:headEnd/>
                <a:tailEnd/>
              </a:ln>
            </p:spPr>
            <p:txBody>
              <a:bodyPr>
                <a:spAutoFit/>
              </a:bodyPr>
              <a:lstStyle/>
              <a:p>
                <a:endParaRPr lang="en-US"/>
              </a:p>
            </p:txBody>
          </p:sp>
          <p:sp>
            <p:nvSpPr>
              <p:cNvPr id="104457" name="Line 9"/>
              <p:cNvSpPr>
                <a:spLocks noChangeShapeType="1"/>
              </p:cNvSpPr>
              <p:nvPr/>
            </p:nvSpPr>
            <p:spPr bwMode="auto">
              <a:xfrm>
                <a:off x="5040" y="1536"/>
                <a:ext cx="480" cy="0"/>
              </a:xfrm>
              <a:prstGeom prst="line">
                <a:avLst/>
              </a:prstGeom>
              <a:noFill/>
              <a:ln w="9525">
                <a:solidFill>
                  <a:schemeClr val="tx1"/>
                </a:solidFill>
                <a:round/>
                <a:headEnd/>
                <a:tailEnd/>
              </a:ln>
            </p:spPr>
            <p:txBody>
              <a:bodyPr>
                <a:spAutoFit/>
              </a:bodyPr>
              <a:lstStyle/>
              <a:p>
                <a:endParaRPr lang="en-US"/>
              </a:p>
            </p:txBody>
          </p:sp>
          <p:sp>
            <p:nvSpPr>
              <p:cNvPr id="104458" name="Line 10"/>
              <p:cNvSpPr>
                <a:spLocks noChangeShapeType="1"/>
              </p:cNvSpPr>
              <p:nvPr/>
            </p:nvSpPr>
            <p:spPr bwMode="auto">
              <a:xfrm flipH="1">
                <a:off x="5136" y="1248"/>
                <a:ext cx="0" cy="384"/>
              </a:xfrm>
              <a:prstGeom prst="line">
                <a:avLst/>
              </a:prstGeom>
              <a:noFill/>
              <a:ln w="9525">
                <a:solidFill>
                  <a:schemeClr val="tx1"/>
                </a:solidFill>
                <a:round/>
                <a:headEnd/>
                <a:tailEnd/>
              </a:ln>
            </p:spPr>
            <p:txBody>
              <a:bodyPr>
                <a:spAutoFit/>
              </a:bodyPr>
              <a:lstStyle/>
              <a:p>
                <a:endParaRPr lang="en-US"/>
              </a:p>
            </p:txBody>
          </p:sp>
          <p:sp>
            <p:nvSpPr>
              <p:cNvPr id="104459" name="Line 11"/>
              <p:cNvSpPr>
                <a:spLocks noChangeShapeType="1"/>
              </p:cNvSpPr>
              <p:nvPr/>
            </p:nvSpPr>
            <p:spPr bwMode="auto">
              <a:xfrm flipH="1">
                <a:off x="5232" y="1248"/>
                <a:ext cx="0" cy="384"/>
              </a:xfrm>
              <a:prstGeom prst="line">
                <a:avLst/>
              </a:prstGeom>
              <a:noFill/>
              <a:ln w="9525">
                <a:solidFill>
                  <a:schemeClr val="tx1"/>
                </a:solidFill>
                <a:round/>
                <a:headEnd/>
                <a:tailEnd/>
              </a:ln>
            </p:spPr>
            <p:txBody>
              <a:bodyPr>
                <a:spAutoFit/>
              </a:bodyPr>
              <a:lstStyle/>
              <a:p>
                <a:endParaRPr lang="en-US"/>
              </a:p>
            </p:txBody>
          </p:sp>
          <p:sp>
            <p:nvSpPr>
              <p:cNvPr id="104460" name="Line 12"/>
              <p:cNvSpPr>
                <a:spLocks noChangeShapeType="1"/>
              </p:cNvSpPr>
              <p:nvPr/>
            </p:nvSpPr>
            <p:spPr bwMode="auto">
              <a:xfrm flipH="1">
                <a:off x="5328" y="1248"/>
                <a:ext cx="0" cy="384"/>
              </a:xfrm>
              <a:prstGeom prst="line">
                <a:avLst/>
              </a:prstGeom>
              <a:noFill/>
              <a:ln w="9525">
                <a:solidFill>
                  <a:schemeClr val="tx1"/>
                </a:solidFill>
                <a:round/>
                <a:headEnd/>
                <a:tailEnd/>
              </a:ln>
            </p:spPr>
            <p:txBody>
              <a:bodyPr>
                <a:spAutoFit/>
              </a:bodyPr>
              <a:lstStyle/>
              <a:p>
                <a:endParaRPr lang="en-US"/>
              </a:p>
            </p:txBody>
          </p:sp>
          <p:sp>
            <p:nvSpPr>
              <p:cNvPr id="104461" name="Line 13"/>
              <p:cNvSpPr>
                <a:spLocks noChangeShapeType="1"/>
              </p:cNvSpPr>
              <p:nvPr/>
            </p:nvSpPr>
            <p:spPr bwMode="auto">
              <a:xfrm flipH="1">
                <a:off x="5424" y="1248"/>
                <a:ext cx="0" cy="384"/>
              </a:xfrm>
              <a:prstGeom prst="line">
                <a:avLst/>
              </a:prstGeom>
              <a:noFill/>
              <a:ln w="9525">
                <a:solidFill>
                  <a:schemeClr val="tx1"/>
                </a:solidFill>
                <a:round/>
                <a:headEnd/>
                <a:tailEnd/>
              </a:ln>
            </p:spPr>
            <p:txBody>
              <a:bodyPr>
                <a:spAutoFit/>
              </a:bodyPr>
              <a:lstStyle/>
              <a:p>
                <a:endParaRPr lang="en-US"/>
              </a:p>
            </p:txBody>
          </p:sp>
        </p:grpSp>
      </p:grpSp>
      <p:pic>
        <p:nvPicPr>
          <p:cNvPr id="104451" name="Picture 14"/>
          <p:cNvPicPr>
            <a:picLocks noChangeAspect="1" noChangeArrowheads="1"/>
          </p:cNvPicPr>
          <p:nvPr/>
        </p:nvPicPr>
        <p:blipFill>
          <a:blip r:embed="rId3" cstate="print"/>
          <a:srcRect/>
          <a:stretch>
            <a:fillRect/>
          </a:stretch>
        </p:blipFill>
        <p:spPr bwMode="auto">
          <a:xfrm>
            <a:off x="838200" y="685800"/>
            <a:ext cx="7000875" cy="5248275"/>
          </a:xfrm>
          <a:prstGeom prst="rect">
            <a:avLst/>
          </a:prstGeom>
          <a:noFill/>
          <a:ln w="9525">
            <a:noFill/>
            <a:miter lim="800000"/>
            <a:headEnd/>
            <a:tailEnd/>
          </a:ln>
        </p:spPr>
      </p:pic>
      <p:sp>
        <p:nvSpPr>
          <p:cNvPr id="104452" name="Text Box 15"/>
          <p:cNvSpPr txBox="1">
            <a:spLocks noChangeArrowheads="1"/>
          </p:cNvSpPr>
          <p:nvPr/>
        </p:nvSpPr>
        <p:spPr bwMode="auto">
          <a:xfrm>
            <a:off x="1600200" y="5927725"/>
            <a:ext cx="5257800" cy="641350"/>
          </a:xfrm>
          <a:prstGeom prst="rect">
            <a:avLst/>
          </a:prstGeom>
          <a:noFill/>
          <a:ln w="9525">
            <a:noFill/>
            <a:miter lim="800000"/>
            <a:headEnd/>
            <a:tailEnd/>
          </a:ln>
        </p:spPr>
        <p:txBody>
          <a:bodyPr>
            <a:spAutoFit/>
          </a:bodyPr>
          <a:lstStyle/>
          <a:p>
            <a:pPr algn="r"/>
            <a:r>
              <a:rPr lang="en-US" sz="1800"/>
              <a:t>Reconstruction from Luterbacher et al. (2004)</a:t>
            </a:r>
            <a:br>
              <a:rPr lang="en-US" sz="1800"/>
            </a:br>
            <a:r>
              <a:rPr lang="en-US" sz="1800"/>
              <a:t> </a:t>
            </a:r>
            <a:r>
              <a:rPr lang="en-US" sz="1200">
                <a:solidFill>
                  <a:schemeClr val="bg1"/>
                </a:solidFill>
              </a:rPr>
              <a:t>Anomalies based on 31 yr mean, 1770-1800 </a:t>
            </a:r>
          </a:p>
        </p:txBody>
      </p:sp>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474" name="Group 4"/>
          <p:cNvGrpSpPr>
            <a:grpSpLocks/>
          </p:cNvGrpSpPr>
          <p:nvPr/>
        </p:nvGrpSpPr>
        <p:grpSpPr bwMode="auto">
          <a:xfrm>
            <a:off x="7848600" y="2133600"/>
            <a:ext cx="1219200" cy="1314450"/>
            <a:chOff x="4944" y="1344"/>
            <a:chExt cx="768" cy="828"/>
          </a:xfrm>
        </p:grpSpPr>
        <p:sp>
          <p:nvSpPr>
            <p:cNvPr id="105477" name="Text Box 5"/>
            <p:cNvSpPr txBox="1">
              <a:spLocks noChangeArrowheads="1"/>
            </p:cNvSpPr>
            <p:nvPr/>
          </p:nvSpPr>
          <p:spPr bwMode="auto">
            <a:xfrm>
              <a:off x="4944" y="1344"/>
              <a:ext cx="768" cy="828"/>
            </a:xfrm>
            <a:prstGeom prst="rect">
              <a:avLst/>
            </a:prstGeom>
            <a:noFill/>
            <a:ln w="12700">
              <a:noFill/>
              <a:miter lim="800000"/>
              <a:headEnd/>
              <a:tailEnd/>
            </a:ln>
          </p:spPr>
          <p:txBody>
            <a:bodyPr lIns="0" rIns="0">
              <a:spAutoFit/>
            </a:bodyPr>
            <a:lstStyle/>
            <a:p>
              <a:endParaRPr lang="en-US" sz="1600"/>
            </a:p>
            <a:p>
              <a:endParaRPr lang="en-US" sz="1600"/>
            </a:p>
            <a:p>
              <a:r>
                <a:rPr lang="en-US" sz="1600"/>
                <a:t>Significant</a:t>
              </a:r>
              <a:br>
                <a:rPr lang="en-US" sz="1600"/>
              </a:br>
              <a:r>
                <a:rPr lang="en-US" sz="1600"/>
                <a:t>at 90% level</a:t>
              </a:r>
            </a:p>
          </p:txBody>
        </p:sp>
        <p:grpSp>
          <p:nvGrpSpPr>
            <p:cNvPr id="105478" name="Group 6"/>
            <p:cNvGrpSpPr>
              <a:grpSpLocks/>
            </p:cNvGrpSpPr>
            <p:nvPr/>
          </p:nvGrpSpPr>
          <p:grpSpPr bwMode="auto">
            <a:xfrm>
              <a:off x="5088" y="1392"/>
              <a:ext cx="480" cy="384"/>
              <a:chOff x="5040" y="1248"/>
              <a:chExt cx="480" cy="384"/>
            </a:xfrm>
          </p:grpSpPr>
          <p:sp>
            <p:nvSpPr>
              <p:cNvPr id="105479" name="Line 7"/>
              <p:cNvSpPr>
                <a:spLocks noChangeShapeType="1"/>
              </p:cNvSpPr>
              <p:nvPr/>
            </p:nvSpPr>
            <p:spPr bwMode="auto">
              <a:xfrm>
                <a:off x="5040" y="1344"/>
                <a:ext cx="480" cy="0"/>
              </a:xfrm>
              <a:prstGeom prst="line">
                <a:avLst/>
              </a:prstGeom>
              <a:noFill/>
              <a:ln w="9525">
                <a:solidFill>
                  <a:schemeClr val="tx1"/>
                </a:solidFill>
                <a:round/>
                <a:headEnd/>
                <a:tailEnd/>
              </a:ln>
            </p:spPr>
            <p:txBody>
              <a:bodyPr>
                <a:spAutoFit/>
              </a:bodyPr>
              <a:lstStyle/>
              <a:p>
                <a:endParaRPr lang="en-US"/>
              </a:p>
            </p:txBody>
          </p:sp>
          <p:sp>
            <p:nvSpPr>
              <p:cNvPr id="105480" name="Line 8"/>
              <p:cNvSpPr>
                <a:spLocks noChangeShapeType="1"/>
              </p:cNvSpPr>
              <p:nvPr/>
            </p:nvSpPr>
            <p:spPr bwMode="auto">
              <a:xfrm>
                <a:off x="5040" y="1440"/>
                <a:ext cx="480" cy="0"/>
              </a:xfrm>
              <a:prstGeom prst="line">
                <a:avLst/>
              </a:prstGeom>
              <a:noFill/>
              <a:ln w="9525">
                <a:solidFill>
                  <a:schemeClr val="tx1"/>
                </a:solidFill>
                <a:round/>
                <a:headEnd/>
                <a:tailEnd/>
              </a:ln>
            </p:spPr>
            <p:txBody>
              <a:bodyPr>
                <a:spAutoFit/>
              </a:bodyPr>
              <a:lstStyle/>
              <a:p>
                <a:endParaRPr lang="en-US"/>
              </a:p>
            </p:txBody>
          </p:sp>
          <p:sp>
            <p:nvSpPr>
              <p:cNvPr id="105481" name="Line 9"/>
              <p:cNvSpPr>
                <a:spLocks noChangeShapeType="1"/>
              </p:cNvSpPr>
              <p:nvPr/>
            </p:nvSpPr>
            <p:spPr bwMode="auto">
              <a:xfrm>
                <a:off x="5040" y="1536"/>
                <a:ext cx="480" cy="0"/>
              </a:xfrm>
              <a:prstGeom prst="line">
                <a:avLst/>
              </a:prstGeom>
              <a:noFill/>
              <a:ln w="9525">
                <a:solidFill>
                  <a:schemeClr val="tx1"/>
                </a:solidFill>
                <a:round/>
                <a:headEnd/>
                <a:tailEnd/>
              </a:ln>
            </p:spPr>
            <p:txBody>
              <a:bodyPr>
                <a:spAutoFit/>
              </a:bodyPr>
              <a:lstStyle/>
              <a:p>
                <a:endParaRPr lang="en-US"/>
              </a:p>
            </p:txBody>
          </p:sp>
          <p:sp>
            <p:nvSpPr>
              <p:cNvPr id="105482" name="Line 10"/>
              <p:cNvSpPr>
                <a:spLocks noChangeShapeType="1"/>
              </p:cNvSpPr>
              <p:nvPr/>
            </p:nvSpPr>
            <p:spPr bwMode="auto">
              <a:xfrm flipH="1">
                <a:off x="5136" y="1248"/>
                <a:ext cx="0" cy="384"/>
              </a:xfrm>
              <a:prstGeom prst="line">
                <a:avLst/>
              </a:prstGeom>
              <a:noFill/>
              <a:ln w="9525">
                <a:solidFill>
                  <a:schemeClr val="tx1"/>
                </a:solidFill>
                <a:round/>
                <a:headEnd/>
                <a:tailEnd/>
              </a:ln>
            </p:spPr>
            <p:txBody>
              <a:bodyPr>
                <a:spAutoFit/>
              </a:bodyPr>
              <a:lstStyle/>
              <a:p>
                <a:endParaRPr lang="en-US"/>
              </a:p>
            </p:txBody>
          </p:sp>
          <p:sp>
            <p:nvSpPr>
              <p:cNvPr id="105483" name="Line 11"/>
              <p:cNvSpPr>
                <a:spLocks noChangeShapeType="1"/>
              </p:cNvSpPr>
              <p:nvPr/>
            </p:nvSpPr>
            <p:spPr bwMode="auto">
              <a:xfrm flipH="1">
                <a:off x="5232" y="1248"/>
                <a:ext cx="0" cy="384"/>
              </a:xfrm>
              <a:prstGeom prst="line">
                <a:avLst/>
              </a:prstGeom>
              <a:noFill/>
              <a:ln w="9525">
                <a:solidFill>
                  <a:schemeClr val="tx1"/>
                </a:solidFill>
                <a:round/>
                <a:headEnd/>
                <a:tailEnd/>
              </a:ln>
            </p:spPr>
            <p:txBody>
              <a:bodyPr>
                <a:spAutoFit/>
              </a:bodyPr>
              <a:lstStyle/>
              <a:p>
                <a:endParaRPr lang="en-US"/>
              </a:p>
            </p:txBody>
          </p:sp>
          <p:sp>
            <p:nvSpPr>
              <p:cNvPr id="105484" name="Line 12"/>
              <p:cNvSpPr>
                <a:spLocks noChangeShapeType="1"/>
              </p:cNvSpPr>
              <p:nvPr/>
            </p:nvSpPr>
            <p:spPr bwMode="auto">
              <a:xfrm flipH="1">
                <a:off x="5328" y="1248"/>
                <a:ext cx="0" cy="384"/>
              </a:xfrm>
              <a:prstGeom prst="line">
                <a:avLst/>
              </a:prstGeom>
              <a:noFill/>
              <a:ln w="9525">
                <a:solidFill>
                  <a:schemeClr val="tx1"/>
                </a:solidFill>
                <a:round/>
                <a:headEnd/>
                <a:tailEnd/>
              </a:ln>
            </p:spPr>
            <p:txBody>
              <a:bodyPr>
                <a:spAutoFit/>
              </a:bodyPr>
              <a:lstStyle/>
              <a:p>
                <a:endParaRPr lang="en-US"/>
              </a:p>
            </p:txBody>
          </p:sp>
          <p:sp>
            <p:nvSpPr>
              <p:cNvPr id="105485" name="Line 13"/>
              <p:cNvSpPr>
                <a:spLocks noChangeShapeType="1"/>
              </p:cNvSpPr>
              <p:nvPr/>
            </p:nvSpPr>
            <p:spPr bwMode="auto">
              <a:xfrm flipH="1">
                <a:off x="5424" y="1248"/>
                <a:ext cx="0" cy="384"/>
              </a:xfrm>
              <a:prstGeom prst="line">
                <a:avLst/>
              </a:prstGeom>
              <a:noFill/>
              <a:ln w="9525">
                <a:solidFill>
                  <a:schemeClr val="tx1"/>
                </a:solidFill>
                <a:round/>
                <a:headEnd/>
                <a:tailEnd/>
              </a:ln>
            </p:spPr>
            <p:txBody>
              <a:bodyPr>
                <a:spAutoFit/>
              </a:bodyPr>
              <a:lstStyle/>
              <a:p>
                <a:endParaRPr lang="en-US"/>
              </a:p>
            </p:txBody>
          </p:sp>
        </p:grpSp>
      </p:grpSp>
      <p:pic>
        <p:nvPicPr>
          <p:cNvPr id="105475" name="Picture 14"/>
          <p:cNvPicPr>
            <a:picLocks noChangeAspect="1" noChangeArrowheads="1"/>
          </p:cNvPicPr>
          <p:nvPr/>
        </p:nvPicPr>
        <p:blipFill>
          <a:blip r:embed="rId3" cstate="print"/>
          <a:srcRect/>
          <a:stretch>
            <a:fillRect/>
          </a:stretch>
        </p:blipFill>
        <p:spPr bwMode="auto">
          <a:xfrm>
            <a:off x="838200" y="685800"/>
            <a:ext cx="7010400" cy="5256213"/>
          </a:xfrm>
          <a:prstGeom prst="rect">
            <a:avLst/>
          </a:prstGeom>
          <a:noFill/>
          <a:ln w="9525">
            <a:noFill/>
            <a:miter lim="800000"/>
            <a:headEnd/>
            <a:tailEnd/>
          </a:ln>
        </p:spPr>
      </p:pic>
      <p:sp>
        <p:nvSpPr>
          <p:cNvPr id="105476" name="Text Box 15"/>
          <p:cNvSpPr txBox="1">
            <a:spLocks noChangeArrowheads="1"/>
          </p:cNvSpPr>
          <p:nvPr/>
        </p:nvSpPr>
        <p:spPr bwMode="auto">
          <a:xfrm>
            <a:off x="1600200" y="5927725"/>
            <a:ext cx="5257800" cy="641350"/>
          </a:xfrm>
          <a:prstGeom prst="rect">
            <a:avLst/>
          </a:prstGeom>
          <a:noFill/>
          <a:ln w="9525">
            <a:noFill/>
            <a:miter lim="800000"/>
            <a:headEnd/>
            <a:tailEnd/>
          </a:ln>
        </p:spPr>
        <p:txBody>
          <a:bodyPr>
            <a:spAutoFit/>
          </a:bodyPr>
          <a:lstStyle/>
          <a:p>
            <a:pPr algn="r"/>
            <a:r>
              <a:rPr lang="en-US" sz="1800"/>
              <a:t>Reconstruction from Luterbacher et al. (2004)</a:t>
            </a:r>
            <a:br>
              <a:rPr lang="en-US" sz="1800"/>
            </a:br>
            <a:r>
              <a:rPr lang="en-US" sz="1800"/>
              <a:t> </a:t>
            </a:r>
            <a:r>
              <a:rPr lang="en-US" sz="1200">
                <a:solidFill>
                  <a:schemeClr val="bg1"/>
                </a:solidFill>
              </a:rPr>
              <a:t>Anomalies based on 31 yr mean, 1770-1800 </a:t>
            </a:r>
          </a:p>
        </p:txBody>
      </p:sp>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ext Box 2"/>
          <p:cNvSpPr txBox="1">
            <a:spLocks noChangeArrowheads="1"/>
          </p:cNvSpPr>
          <p:nvPr/>
        </p:nvSpPr>
        <p:spPr bwMode="auto">
          <a:xfrm>
            <a:off x="609600" y="1676400"/>
            <a:ext cx="7848600" cy="4578350"/>
          </a:xfrm>
          <a:prstGeom prst="rect">
            <a:avLst/>
          </a:prstGeom>
          <a:noFill/>
          <a:ln w="9525">
            <a:noFill/>
            <a:miter lim="800000"/>
            <a:headEnd/>
            <a:tailEnd/>
          </a:ln>
        </p:spPr>
        <p:txBody>
          <a:bodyPr>
            <a:spAutoFit/>
          </a:bodyPr>
          <a:lstStyle/>
          <a:p>
            <a:pPr marL="231775" indent="-231775" algn="l" eaLnBrk="1" hangingPunct="1">
              <a:spcBef>
                <a:spcPct val="0"/>
              </a:spcBef>
              <a:buFontTx/>
              <a:buChar char="•"/>
              <a:tabLst>
                <a:tab pos="231775" algn="l"/>
              </a:tabLst>
            </a:pPr>
            <a:r>
              <a:rPr lang="en-US" sz="2800" dirty="0"/>
              <a:t>NASA Goddard Institute for Space Studies (GISS)  ModelE GCM</a:t>
            </a:r>
          </a:p>
          <a:p>
            <a:pPr marL="231775" indent="-231775" algn="l" eaLnBrk="1" hangingPunct="1">
              <a:lnSpc>
                <a:spcPct val="130000"/>
              </a:lnSpc>
              <a:spcBef>
                <a:spcPct val="0"/>
              </a:spcBef>
              <a:buFontTx/>
              <a:buChar char="•"/>
              <a:tabLst>
                <a:tab pos="231775" algn="l"/>
              </a:tabLst>
            </a:pPr>
            <a:r>
              <a:rPr lang="en-US" sz="2800" dirty="0" smtClean="0"/>
              <a:t>4ºx5º </a:t>
            </a:r>
            <a:r>
              <a:rPr lang="en-US" sz="2800" dirty="0"/>
              <a:t>horizontal resolution </a:t>
            </a:r>
          </a:p>
          <a:p>
            <a:pPr marL="231775" indent="-231775" algn="l" eaLnBrk="1" hangingPunct="1">
              <a:lnSpc>
                <a:spcPct val="130000"/>
              </a:lnSpc>
              <a:spcBef>
                <a:spcPct val="0"/>
              </a:spcBef>
              <a:buFontTx/>
              <a:buChar char="•"/>
              <a:tabLst>
                <a:tab pos="231775" algn="l"/>
              </a:tabLst>
            </a:pPr>
            <a:r>
              <a:rPr lang="en-US" sz="2800" dirty="0"/>
              <a:t>Stratospheric version with 23 vertical levels</a:t>
            </a:r>
          </a:p>
          <a:p>
            <a:pPr marL="231775" indent="-231775" algn="l" eaLnBrk="1" hangingPunct="1">
              <a:lnSpc>
                <a:spcPct val="130000"/>
              </a:lnSpc>
              <a:spcBef>
                <a:spcPct val="0"/>
              </a:spcBef>
              <a:buFontTx/>
              <a:buChar char="•"/>
              <a:tabLst>
                <a:tab pos="231775" algn="l"/>
              </a:tabLst>
            </a:pPr>
            <a:r>
              <a:rPr lang="en-US" sz="2800" dirty="0"/>
              <a:t>Gravity wave drag scheme</a:t>
            </a:r>
          </a:p>
          <a:p>
            <a:pPr marL="231775" indent="-231775" algn="l" eaLnBrk="1" hangingPunct="1">
              <a:lnSpc>
                <a:spcPct val="130000"/>
              </a:lnSpc>
              <a:spcBef>
                <a:spcPct val="0"/>
              </a:spcBef>
              <a:spcAft>
                <a:spcPct val="30000"/>
              </a:spcAft>
              <a:buFontTx/>
              <a:buChar char="•"/>
              <a:tabLst>
                <a:tab pos="231775" algn="l"/>
              </a:tabLst>
            </a:pPr>
            <a:r>
              <a:rPr lang="en-US" sz="2800" dirty="0"/>
              <a:t>Fixed climatological SSTs</a:t>
            </a:r>
          </a:p>
          <a:p>
            <a:pPr marL="231775" indent="-231775" algn="l" eaLnBrk="1" hangingPunct="1">
              <a:spcBef>
                <a:spcPct val="0"/>
              </a:spcBef>
              <a:buFontTx/>
              <a:buChar char="•"/>
              <a:tabLst>
                <a:tab pos="231775" algn="l"/>
              </a:tabLst>
            </a:pPr>
            <a:r>
              <a:rPr lang="en-US" sz="2800" dirty="0"/>
              <a:t>Dorothy </a:t>
            </a:r>
            <a:r>
              <a:rPr lang="en-US" sz="2800" dirty="0" smtClean="0"/>
              <a:t>Koch’</a:t>
            </a:r>
            <a:r>
              <a:rPr lang="en-US" altLang="ja-JP" sz="2800" dirty="0" smtClean="0"/>
              <a:t>s </a:t>
            </a:r>
            <a:r>
              <a:rPr lang="en-US" altLang="ja-JP" sz="2800" dirty="0"/>
              <a:t>sulfur chemistry model, which includes gas-aerosol conversion, transport, and cloud microphysics</a:t>
            </a:r>
            <a:endParaRPr lang="en-US" sz="2800" dirty="0"/>
          </a:p>
        </p:txBody>
      </p:sp>
      <p:sp>
        <p:nvSpPr>
          <p:cNvPr id="106499" name="Text Box 3"/>
          <p:cNvSpPr txBox="1">
            <a:spLocks noChangeArrowheads="1"/>
          </p:cNvSpPr>
          <p:nvPr/>
        </p:nvSpPr>
        <p:spPr bwMode="auto">
          <a:xfrm>
            <a:off x="914400" y="685800"/>
            <a:ext cx="6781800" cy="647700"/>
          </a:xfrm>
          <a:prstGeom prst="rect">
            <a:avLst/>
          </a:prstGeom>
          <a:noFill/>
          <a:ln w="9525">
            <a:noFill/>
            <a:miter lim="800000"/>
            <a:headEnd/>
            <a:tailEnd/>
          </a:ln>
        </p:spPr>
        <p:txBody>
          <a:bodyPr>
            <a:spAutoFit/>
          </a:bodyPr>
          <a:lstStyle/>
          <a:p>
            <a:pPr algn="l" eaLnBrk="1" hangingPunct="1">
              <a:lnSpc>
                <a:spcPct val="130000"/>
              </a:lnSpc>
              <a:spcBef>
                <a:spcPct val="0"/>
              </a:spcBef>
            </a:pPr>
            <a:r>
              <a:rPr lang="en-US" sz="2800" b="1">
                <a:solidFill>
                  <a:schemeClr val="accent2"/>
                </a:solidFill>
              </a:rPr>
              <a:t>Laki GCM Simulations</a:t>
            </a: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1_RU_Template_Verdana">
  <a:themeElements>
    <a:clrScheme name="1_RU_Template_Verdana 16">
      <a:dk1>
        <a:srgbClr val="000000"/>
      </a:dk1>
      <a:lt1>
        <a:srgbClr val="FFFFFF"/>
      </a:lt1>
      <a:dk2>
        <a:srgbClr val="000000"/>
      </a:dk2>
      <a:lt2>
        <a:srgbClr val="808080"/>
      </a:lt2>
      <a:accent1>
        <a:srgbClr val="BBE0E3"/>
      </a:accent1>
      <a:accent2>
        <a:srgbClr val="0000FF"/>
      </a:accent2>
      <a:accent3>
        <a:srgbClr val="FFFFFF"/>
      </a:accent3>
      <a:accent4>
        <a:srgbClr val="000000"/>
      </a:accent4>
      <a:accent5>
        <a:srgbClr val="DAEDEF"/>
      </a:accent5>
      <a:accent6>
        <a:srgbClr val="0000E7"/>
      </a:accent6>
      <a:hlink>
        <a:srgbClr val="0000FF"/>
      </a:hlink>
      <a:folHlink>
        <a:srgbClr val="FF0000"/>
      </a:folHlink>
    </a:clrScheme>
    <a:fontScheme name="1_RU_Template_Verdana">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0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0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1_RU_Template_Verdan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RU_Template_Verdan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RU_Template_Verdan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RU_Template_Verdan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RU_Template_Verdan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RU_Template_Verdan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RU_Template_Verdan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RU_Template_Verdan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RU_Template_Verdan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RU_Template_Verdan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RU_Template_Verdan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RU_Template_Verdan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RU_Template_Verdana 13">
        <a:dk1>
          <a:srgbClr val="848589"/>
        </a:dk1>
        <a:lt1>
          <a:srgbClr val="FFFFFF"/>
        </a:lt1>
        <a:dk2>
          <a:srgbClr val="000000"/>
        </a:dk2>
        <a:lt2>
          <a:srgbClr val="808080"/>
        </a:lt2>
        <a:accent1>
          <a:srgbClr val="BBE0E3"/>
        </a:accent1>
        <a:accent2>
          <a:srgbClr val="D21034"/>
        </a:accent2>
        <a:accent3>
          <a:srgbClr val="FFFFFF"/>
        </a:accent3>
        <a:accent4>
          <a:srgbClr val="707174"/>
        </a:accent4>
        <a:accent5>
          <a:srgbClr val="DAEDEF"/>
        </a:accent5>
        <a:accent6>
          <a:srgbClr val="BE0D2E"/>
        </a:accent6>
        <a:hlink>
          <a:srgbClr val="0000FF"/>
        </a:hlink>
        <a:folHlink>
          <a:srgbClr val="CC00FF"/>
        </a:folHlink>
      </a:clrScheme>
      <a:clrMap bg1="lt1" tx1="dk1" bg2="lt2" tx2="dk2" accent1="accent1" accent2="accent2" accent3="accent3" accent4="accent4" accent5="accent5" accent6="accent6" hlink="hlink" folHlink="folHlink"/>
    </a:extraClrScheme>
    <a:extraClrScheme>
      <a:clrScheme name="1_RU_Template_Verdana 14">
        <a:dk1>
          <a:srgbClr val="000000"/>
        </a:dk1>
        <a:lt1>
          <a:srgbClr val="FFFFFF"/>
        </a:lt1>
        <a:dk2>
          <a:srgbClr val="000000"/>
        </a:dk2>
        <a:lt2>
          <a:srgbClr val="808080"/>
        </a:lt2>
        <a:accent1>
          <a:srgbClr val="BBE0E3"/>
        </a:accent1>
        <a:accent2>
          <a:srgbClr val="D21034"/>
        </a:accent2>
        <a:accent3>
          <a:srgbClr val="FFFFFF"/>
        </a:accent3>
        <a:accent4>
          <a:srgbClr val="000000"/>
        </a:accent4>
        <a:accent5>
          <a:srgbClr val="DAEDEF"/>
        </a:accent5>
        <a:accent6>
          <a:srgbClr val="BE0D2E"/>
        </a:accent6>
        <a:hlink>
          <a:srgbClr val="0000FF"/>
        </a:hlink>
        <a:folHlink>
          <a:srgbClr val="CC00FF"/>
        </a:folHlink>
      </a:clrScheme>
      <a:clrMap bg1="lt1" tx1="dk1" bg2="lt2" tx2="dk2" accent1="accent1" accent2="accent2" accent3="accent3" accent4="accent4" accent5="accent5" accent6="accent6" hlink="hlink" folHlink="folHlink"/>
    </a:extraClrScheme>
    <a:extraClrScheme>
      <a:clrScheme name="1_RU_Template_Verdana 15">
        <a:dk1>
          <a:srgbClr val="000000"/>
        </a:dk1>
        <a:lt1>
          <a:srgbClr val="FFFFFF"/>
        </a:lt1>
        <a:dk2>
          <a:srgbClr val="000000"/>
        </a:dk2>
        <a:lt2>
          <a:srgbClr val="808080"/>
        </a:lt2>
        <a:accent1>
          <a:srgbClr val="BBE0E3"/>
        </a:accent1>
        <a:accent2>
          <a:srgbClr val="0000FF"/>
        </a:accent2>
        <a:accent3>
          <a:srgbClr val="FFFFFF"/>
        </a:accent3>
        <a:accent4>
          <a:srgbClr val="000000"/>
        </a:accent4>
        <a:accent5>
          <a:srgbClr val="DAEDEF"/>
        </a:accent5>
        <a:accent6>
          <a:srgbClr val="0000E7"/>
        </a:accent6>
        <a:hlink>
          <a:srgbClr val="0000FF"/>
        </a:hlink>
        <a:folHlink>
          <a:srgbClr val="CC00FF"/>
        </a:folHlink>
      </a:clrScheme>
      <a:clrMap bg1="lt1" tx1="dk1" bg2="lt2" tx2="dk2" accent1="accent1" accent2="accent2" accent3="accent3" accent4="accent4" accent5="accent5" accent6="accent6" hlink="hlink" folHlink="folHlink"/>
    </a:extraClrScheme>
    <a:extraClrScheme>
      <a:clrScheme name="1_RU_Template_Verdana 16">
        <a:dk1>
          <a:srgbClr val="000000"/>
        </a:dk1>
        <a:lt1>
          <a:srgbClr val="FFFFFF"/>
        </a:lt1>
        <a:dk2>
          <a:srgbClr val="000000"/>
        </a:dk2>
        <a:lt2>
          <a:srgbClr val="808080"/>
        </a:lt2>
        <a:accent1>
          <a:srgbClr val="BBE0E3"/>
        </a:accent1>
        <a:accent2>
          <a:srgbClr val="0000FF"/>
        </a:accent2>
        <a:accent3>
          <a:srgbClr val="FFFFFF"/>
        </a:accent3>
        <a:accent4>
          <a:srgbClr val="000000"/>
        </a:accent4>
        <a:accent5>
          <a:srgbClr val="DAEDEF"/>
        </a:accent5>
        <a:accent6>
          <a:srgbClr val="0000E7"/>
        </a:accent6>
        <a:hlink>
          <a:srgbClr val="0000FF"/>
        </a:hlink>
        <a:folHlink>
          <a:srgbClr val="FF00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RU_Template_Verdana">
  <a:themeElements>
    <a:clrScheme name="1_RU_Template_Verdana 16">
      <a:dk1>
        <a:srgbClr val="000000"/>
      </a:dk1>
      <a:lt1>
        <a:srgbClr val="FFFFFF"/>
      </a:lt1>
      <a:dk2>
        <a:srgbClr val="000000"/>
      </a:dk2>
      <a:lt2>
        <a:srgbClr val="808080"/>
      </a:lt2>
      <a:accent1>
        <a:srgbClr val="BBE0E3"/>
      </a:accent1>
      <a:accent2>
        <a:srgbClr val="0000FF"/>
      </a:accent2>
      <a:accent3>
        <a:srgbClr val="FFFFFF"/>
      </a:accent3>
      <a:accent4>
        <a:srgbClr val="000000"/>
      </a:accent4>
      <a:accent5>
        <a:srgbClr val="DAEDEF"/>
      </a:accent5>
      <a:accent6>
        <a:srgbClr val="0000E7"/>
      </a:accent6>
      <a:hlink>
        <a:srgbClr val="0000FF"/>
      </a:hlink>
      <a:folHlink>
        <a:srgbClr val="FF0000"/>
      </a:folHlink>
    </a:clrScheme>
    <a:fontScheme name="1_RU_Template_Verdana">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38100" cap="flat" cmpd="sng" algn="ctr">
          <a:solidFill>
            <a:schemeClr val="tx1"/>
          </a:solidFill>
          <a:prstDash val="solid"/>
          <a:round/>
          <a:headEnd type="none" w="med" len="med"/>
          <a:tailEnd type="stealth" w="lg" len="lg"/>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rgbClr val="FF0000"/>
        </a:solidFill>
        <a:ln w="38100" cap="flat" cmpd="sng" algn="ctr">
          <a:solidFill>
            <a:schemeClr val="tx1"/>
          </a:solidFill>
          <a:prstDash val="solid"/>
          <a:round/>
          <a:headEnd type="none" w="med" len="med"/>
          <a:tailEnd type="stealth" w="lg" len="lg"/>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1_RU_Template_Verdan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RU_Template_Verdan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RU_Template_Verdan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RU_Template_Verdan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RU_Template_Verdan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RU_Template_Verdan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RU_Template_Verdan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RU_Template_Verdan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RU_Template_Verdan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RU_Template_Verdan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RU_Template_Verdan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RU_Template_Verdan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RU_Template_Verdana 13">
        <a:dk1>
          <a:srgbClr val="848589"/>
        </a:dk1>
        <a:lt1>
          <a:srgbClr val="FFFFFF"/>
        </a:lt1>
        <a:dk2>
          <a:srgbClr val="000000"/>
        </a:dk2>
        <a:lt2>
          <a:srgbClr val="808080"/>
        </a:lt2>
        <a:accent1>
          <a:srgbClr val="BBE0E3"/>
        </a:accent1>
        <a:accent2>
          <a:srgbClr val="D21034"/>
        </a:accent2>
        <a:accent3>
          <a:srgbClr val="FFFFFF"/>
        </a:accent3>
        <a:accent4>
          <a:srgbClr val="707174"/>
        </a:accent4>
        <a:accent5>
          <a:srgbClr val="DAEDEF"/>
        </a:accent5>
        <a:accent6>
          <a:srgbClr val="BE0D2E"/>
        </a:accent6>
        <a:hlink>
          <a:srgbClr val="0000FF"/>
        </a:hlink>
        <a:folHlink>
          <a:srgbClr val="CC00FF"/>
        </a:folHlink>
      </a:clrScheme>
      <a:clrMap bg1="lt1" tx1="dk1" bg2="lt2" tx2="dk2" accent1="accent1" accent2="accent2" accent3="accent3" accent4="accent4" accent5="accent5" accent6="accent6" hlink="hlink" folHlink="folHlink"/>
    </a:extraClrScheme>
    <a:extraClrScheme>
      <a:clrScheme name="1_RU_Template_Verdana 14">
        <a:dk1>
          <a:srgbClr val="000000"/>
        </a:dk1>
        <a:lt1>
          <a:srgbClr val="FFFFFF"/>
        </a:lt1>
        <a:dk2>
          <a:srgbClr val="000000"/>
        </a:dk2>
        <a:lt2>
          <a:srgbClr val="808080"/>
        </a:lt2>
        <a:accent1>
          <a:srgbClr val="BBE0E3"/>
        </a:accent1>
        <a:accent2>
          <a:srgbClr val="D21034"/>
        </a:accent2>
        <a:accent3>
          <a:srgbClr val="FFFFFF"/>
        </a:accent3>
        <a:accent4>
          <a:srgbClr val="000000"/>
        </a:accent4>
        <a:accent5>
          <a:srgbClr val="DAEDEF"/>
        </a:accent5>
        <a:accent6>
          <a:srgbClr val="BE0D2E"/>
        </a:accent6>
        <a:hlink>
          <a:srgbClr val="0000FF"/>
        </a:hlink>
        <a:folHlink>
          <a:srgbClr val="CC00FF"/>
        </a:folHlink>
      </a:clrScheme>
      <a:clrMap bg1="lt1" tx1="dk1" bg2="lt2" tx2="dk2" accent1="accent1" accent2="accent2" accent3="accent3" accent4="accent4" accent5="accent5" accent6="accent6" hlink="hlink" folHlink="folHlink"/>
    </a:extraClrScheme>
    <a:extraClrScheme>
      <a:clrScheme name="1_RU_Template_Verdana 15">
        <a:dk1>
          <a:srgbClr val="000000"/>
        </a:dk1>
        <a:lt1>
          <a:srgbClr val="FFFFFF"/>
        </a:lt1>
        <a:dk2>
          <a:srgbClr val="000000"/>
        </a:dk2>
        <a:lt2>
          <a:srgbClr val="808080"/>
        </a:lt2>
        <a:accent1>
          <a:srgbClr val="BBE0E3"/>
        </a:accent1>
        <a:accent2>
          <a:srgbClr val="0000FF"/>
        </a:accent2>
        <a:accent3>
          <a:srgbClr val="FFFFFF"/>
        </a:accent3>
        <a:accent4>
          <a:srgbClr val="000000"/>
        </a:accent4>
        <a:accent5>
          <a:srgbClr val="DAEDEF"/>
        </a:accent5>
        <a:accent6>
          <a:srgbClr val="0000E7"/>
        </a:accent6>
        <a:hlink>
          <a:srgbClr val="0000FF"/>
        </a:hlink>
        <a:folHlink>
          <a:srgbClr val="CC00FF"/>
        </a:folHlink>
      </a:clrScheme>
      <a:clrMap bg1="lt1" tx1="dk1" bg2="lt2" tx2="dk2" accent1="accent1" accent2="accent2" accent3="accent3" accent4="accent4" accent5="accent5" accent6="accent6" hlink="hlink" folHlink="folHlink"/>
    </a:extraClrScheme>
    <a:extraClrScheme>
      <a:clrScheme name="1_RU_Template_Verdana 16">
        <a:dk1>
          <a:srgbClr val="000000"/>
        </a:dk1>
        <a:lt1>
          <a:srgbClr val="FFFFFF"/>
        </a:lt1>
        <a:dk2>
          <a:srgbClr val="000000"/>
        </a:dk2>
        <a:lt2>
          <a:srgbClr val="808080"/>
        </a:lt2>
        <a:accent1>
          <a:srgbClr val="BBE0E3"/>
        </a:accent1>
        <a:accent2>
          <a:srgbClr val="0000FF"/>
        </a:accent2>
        <a:accent3>
          <a:srgbClr val="FFFFFF"/>
        </a:accent3>
        <a:accent4>
          <a:srgbClr val="000000"/>
        </a:accent4>
        <a:accent5>
          <a:srgbClr val="DAEDEF"/>
        </a:accent5>
        <a:accent6>
          <a:srgbClr val="0000E7"/>
        </a:accent6>
        <a:hlink>
          <a:srgbClr val="0000FF"/>
        </a:hlink>
        <a:folHlink>
          <a:srgbClr val="FF00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FF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16795</TotalTime>
  <Words>27530</Words>
  <Application>Microsoft Office PowerPoint</Application>
  <PresentationFormat>On-screen Show (4:3)</PresentationFormat>
  <Paragraphs>2253</Paragraphs>
  <Slides>301</Slides>
  <Notes>296</Notes>
  <HiddenSlides>38</HiddenSlides>
  <MMClips>2</MMClips>
  <ScaleCrop>false</ScaleCrop>
  <HeadingPairs>
    <vt:vector size="6" baseType="variant">
      <vt:variant>
        <vt:lpstr>Theme</vt:lpstr>
      </vt:variant>
      <vt:variant>
        <vt:i4>2</vt:i4>
      </vt:variant>
      <vt:variant>
        <vt:lpstr>Embedded OLE Servers</vt:lpstr>
      </vt:variant>
      <vt:variant>
        <vt:i4>2</vt:i4>
      </vt:variant>
      <vt:variant>
        <vt:lpstr>Slide Titles</vt:lpstr>
      </vt:variant>
      <vt:variant>
        <vt:i4>301</vt:i4>
      </vt:variant>
    </vt:vector>
  </HeadingPairs>
  <TitlesOfParts>
    <vt:vector size="305" baseType="lpstr">
      <vt:lpstr>1_RU_Template_Verdana</vt:lpstr>
      <vt:lpstr>2_RU_Template_Verdana</vt:lpstr>
      <vt:lpstr>Document</vt:lpstr>
      <vt:lpstr>Chart</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lpstr>Slide 130</vt:lpstr>
      <vt:lpstr>Slide 131</vt:lpstr>
      <vt:lpstr>Slide 132</vt:lpstr>
      <vt:lpstr>Slide 133</vt:lpstr>
      <vt:lpstr>Slide 134</vt:lpstr>
      <vt:lpstr>Slide 135</vt:lpstr>
      <vt:lpstr>Slide 136</vt:lpstr>
      <vt:lpstr>Slide 137</vt:lpstr>
      <vt:lpstr>Slide 138</vt:lpstr>
      <vt:lpstr>Slide 139</vt:lpstr>
      <vt:lpstr>Slide 140</vt:lpstr>
      <vt:lpstr>Slide 141</vt:lpstr>
      <vt:lpstr>Slide 142</vt:lpstr>
      <vt:lpstr>Slide 143</vt:lpstr>
      <vt:lpstr>Slide 144</vt:lpstr>
      <vt:lpstr>Slide 145</vt:lpstr>
      <vt:lpstr>Slide 146</vt:lpstr>
      <vt:lpstr>Slide 147</vt:lpstr>
      <vt:lpstr>Slide 148</vt:lpstr>
      <vt:lpstr>Slide 149</vt:lpstr>
      <vt:lpstr>Slide 150</vt:lpstr>
      <vt:lpstr>Slide 151</vt:lpstr>
      <vt:lpstr>Slide 152</vt:lpstr>
      <vt:lpstr>Slide 153</vt:lpstr>
      <vt:lpstr>Slide 154</vt:lpstr>
      <vt:lpstr>Slide 155</vt:lpstr>
      <vt:lpstr>Slide 156</vt:lpstr>
      <vt:lpstr>Slide 157</vt:lpstr>
      <vt:lpstr>Slide 158</vt:lpstr>
      <vt:lpstr>Slide 159</vt:lpstr>
      <vt:lpstr>Slide 160</vt:lpstr>
      <vt:lpstr>Slide 161</vt:lpstr>
      <vt:lpstr>Slide 162</vt:lpstr>
      <vt:lpstr>Slide 163</vt:lpstr>
      <vt:lpstr>Slide 164</vt:lpstr>
      <vt:lpstr>Slide 165</vt:lpstr>
      <vt:lpstr>Slide 166</vt:lpstr>
      <vt:lpstr>Slide 167</vt:lpstr>
      <vt:lpstr>Slide 168</vt:lpstr>
      <vt:lpstr>Slide 169</vt:lpstr>
      <vt:lpstr>Slide 170</vt:lpstr>
      <vt:lpstr>Slide 171</vt:lpstr>
      <vt:lpstr>Slide 172</vt:lpstr>
      <vt:lpstr>Slide 173</vt:lpstr>
      <vt:lpstr>Slide 174</vt:lpstr>
      <vt:lpstr>Slide 175</vt:lpstr>
      <vt:lpstr>Slide 176</vt:lpstr>
      <vt:lpstr>Slide 177</vt:lpstr>
      <vt:lpstr>Slide 178</vt:lpstr>
      <vt:lpstr>Slide 179</vt:lpstr>
      <vt:lpstr>Slide 180</vt:lpstr>
      <vt:lpstr>Slide 181</vt:lpstr>
      <vt:lpstr>Slide 182</vt:lpstr>
      <vt:lpstr>Slide 183</vt:lpstr>
      <vt:lpstr>Slide 184</vt:lpstr>
      <vt:lpstr>Slide 185</vt:lpstr>
      <vt:lpstr>Slide 186</vt:lpstr>
      <vt:lpstr>Slide 187</vt:lpstr>
      <vt:lpstr>Slide 188</vt:lpstr>
      <vt:lpstr>Slide 189</vt:lpstr>
      <vt:lpstr>Slide 190</vt:lpstr>
      <vt:lpstr>Slide 191</vt:lpstr>
      <vt:lpstr>Slide 192</vt:lpstr>
      <vt:lpstr>Slide 193</vt:lpstr>
      <vt:lpstr>Slide 194</vt:lpstr>
      <vt:lpstr>Slide 195</vt:lpstr>
      <vt:lpstr>Slide 196</vt:lpstr>
      <vt:lpstr>Slide 197</vt:lpstr>
      <vt:lpstr>Slide 198</vt:lpstr>
      <vt:lpstr>Slide 199</vt:lpstr>
      <vt:lpstr>Slide 200</vt:lpstr>
      <vt:lpstr>Slide 201</vt:lpstr>
      <vt:lpstr>Conclusions</vt:lpstr>
      <vt:lpstr>Slide 203</vt:lpstr>
      <vt:lpstr>Slide 204</vt:lpstr>
      <vt:lpstr>Slide 205</vt:lpstr>
      <vt:lpstr>Slide 206</vt:lpstr>
      <vt:lpstr>Slide 207</vt:lpstr>
      <vt:lpstr>Slide 208</vt:lpstr>
      <vt:lpstr>Slide 209</vt:lpstr>
      <vt:lpstr>Slide 210</vt:lpstr>
      <vt:lpstr>Slide 211</vt:lpstr>
      <vt:lpstr>Slide 212</vt:lpstr>
      <vt:lpstr>Slide 213</vt:lpstr>
      <vt:lpstr>Slide 214</vt:lpstr>
      <vt:lpstr>Slide 215</vt:lpstr>
      <vt:lpstr>Slide 216</vt:lpstr>
      <vt:lpstr>Slide 217</vt:lpstr>
      <vt:lpstr>Slide 218</vt:lpstr>
      <vt:lpstr>Slide 219</vt:lpstr>
      <vt:lpstr>Slide 220</vt:lpstr>
      <vt:lpstr>Slide 221</vt:lpstr>
      <vt:lpstr>Slide 222</vt:lpstr>
      <vt:lpstr>Slide 223</vt:lpstr>
      <vt:lpstr>Slide 224</vt:lpstr>
      <vt:lpstr>Slide 225</vt:lpstr>
      <vt:lpstr>Slide 226</vt:lpstr>
      <vt:lpstr>Slide 227</vt:lpstr>
      <vt:lpstr>Slide 228</vt:lpstr>
      <vt:lpstr>Slide 229</vt:lpstr>
      <vt:lpstr>Slide 230</vt:lpstr>
      <vt:lpstr>Slide 231</vt:lpstr>
      <vt:lpstr>Slide 232</vt:lpstr>
      <vt:lpstr>Slide 233</vt:lpstr>
      <vt:lpstr>Slide 234</vt:lpstr>
      <vt:lpstr>Slide 235</vt:lpstr>
      <vt:lpstr>Slide 236</vt:lpstr>
      <vt:lpstr>Slide 237</vt:lpstr>
      <vt:lpstr>Slide 238</vt:lpstr>
      <vt:lpstr>Slide 239</vt:lpstr>
      <vt:lpstr>Slide 240</vt:lpstr>
      <vt:lpstr>Slide 241</vt:lpstr>
      <vt:lpstr>Slide 242</vt:lpstr>
      <vt:lpstr>Slide 243</vt:lpstr>
      <vt:lpstr>Slide 244</vt:lpstr>
      <vt:lpstr>Slide 245</vt:lpstr>
      <vt:lpstr>Slide 246</vt:lpstr>
      <vt:lpstr>Slide 247</vt:lpstr>
      <vt:lpstr>Slide 248</vt:lpstr>
      <vt:lpstr>Slide 249</vt:lpstr>
      <vt:lpstr>Slide 250</vt:lpstr>
      <vt:lpstr>Slide 251</vt:lpstr>
      <vt:lpstr>Slide 252</vt:lpstr>
      <vt:lpstr>Slide 253</vt:lpstr>
      <vt:lpstr>Slide 254</vt:lpstr>
      <vt:lpstr>Slide 255</vt:lpstr>
      <vt:lpstr>Slide 256</vt:lpstr>
      <vt:lpstr>Slide 257</vt:lpstr>
      <vt:lpstr>Slide 258</vt:lpstr>
      <vt:lpstr>Slide 259</vt:lpstr>
      <vt:lpstr>Slide 260</vt:lpstr>
      <vt:lpstr>Slide 261</vt:lpstr>
      <vt:lpstr>Slide 262</vt:lpstr>
      <vt:lpstr>Slide 263</vt:lpstr>
      <vt:lpstr>Slide 264</vt:lpstr>
      <vt:lpstr>Slide 265</vt:lpstr>
      <vt:lpstr>Slide 266</vt:lpstr>
      <vt:lpstr>Slide 267</vt:lpstr>
      <vt:lpstr>Slide 268</vt:lpstr>
      <vt:lpstr>Slide 269</vt:lpstr>
      <vt:lpstr>Slide 270</vt:lpstr>
      <vt:lpstr>Slide 271</vt:lpstr>
      <vt:lpstr>Slide 272</vt:lpstr>
      <vt:lpstr>Slide 273</vt:lpstr>
      <vt:lpstr>Slide 274</vt:lpstr>
      <vt:lpstr>Slide 275</vt:lpstr>
      <vt:lpstr>Slide 276</vt:lpstr>
      <vt:lpstr>Slide 277</vt:lpstr>
      <vt:lpstr>Slide 278</vt:lpstr>
      <vt:lpstr>Slide 279</vt:lpstr>
      <vt:lpstr>Slide 280</vt:lpstr>
      <vt:lpstr>Slide 281</vt:lpstr>
      <vt:lpstr>Slide 282</vt:lpstr>
      <vt:lpstr>Slide 283</vt:lpstr>
      <vt:lpstr>Slide 284</vt:lpstr>
      <vt:lpstr>Slide 285</vt:lpstr>
      <vt:lpstr>Slide 286</vt:lpstr>
      <vt:lpstr>Slide 287</vt:lpstr>
      <vt:lpstr>Slide 288</vt:lpstr>
      <vt:lpstr>Slide 289</vt:lpstr>
      <vt:lpstr>Slide 290</vt:lpstr>
      <vt:lpstr>Slide 291</vt:lpstr>
      <vt:lpstr>Slide 292</vt:lpstr>
      <vt:lpstr>Slide 293</vt:lpstr>
      <vt:lpstr>Slide 294</vt:lpstr>
      <vt:lpstr>Slide 295</vt:lpstr>
      <vt:lpstr>Slide 296</vt:lpstr>
      <vt:lpstr>Slide 297</vt:lpstr>
      <vt:lpstr>Slide 298</vt:lpstr>
      <vt:lpstr>Slide 299</vt:lpstr>
      <vt:lpstr>Slide 300</vt:lpstr>
      <vt:lpstr>Slide 301</vt:lpstr>
    </vt:vector>
  </TitlesOfParts>
  <Company>Rutgers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Alan Robock</dc:creator>
  <cp:lastModifiedBy>Alan Robock</cp:lastModifiedBy>
  <cp:revision>417</cp:revision>
  <dcterms:created xsi:type="dcterms:W3CDTF">2001-04-13T19:50:15Z</dcterms:created>
  <dcterms:modified xsi:type="dcterms:W3CDTF">2015-11-11T21:45:05Z</dcterms:modified>
</cp:coreProperties>
</file>