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4589" r:id="rId1"/>
  </p:sldMasterIdLst>
  <p:notesMasterIdLst>
    <p:notesMasterId r:id="rId20"/>
  </p:notesMasterIdLst>
  <p:handoutMasterIdLst>
    <p:handoutMasterId r:id="rId21"/>
  </p:handoutMasterIdLst>
  <p:sldIdLst>
    <p:sldId id="256" r:id="rId2"/>
    <p:sldId id="912" r:id="rId3"/>
    <p:sldId id="1031" r:id="rId4"/>
    <p:sldId id="1061" r:id="rId5"/>
    <p:sldId id="1103" r:id="rId6"/>
    <p:sldId id="1102" r:id="rId7"/>
    <p:sldId id="884" r:id="rId8"/>
    <p:sldId id="932" r:id="rId9"/>
    <p:sldId id="897" r:id="rId10"/>
    <p:sldId id="1146" r:id="rId11"/>
    <p:sldId id="1147" r:id="rId12"/>
    <p:sldId id="898" r:id="rId13"/>
    <p:sldId id="1149" r:id="rId14"/>
    <p:sldId id="899" r:id="rId15"/>
    <p:sldId id="1145" r:id="rId16"/>
    <p:sldId id="1144" r:id="rId17"/>
    <p:sldId id="1148" r:id="rId18"/>
    <p:sldId id="1057" r:id="rId19"/>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Times" charset="0"/>
        <a:ea typeface="MS PGothic" pitchFamily="34" charset="-128"/>
        <a:cs typeface="+mn-cs"/>
      </a:defRPr>
    </a:lvl1pPr>
    <a:lvl2pPr marL="457200" algn="l" rtl="0" eaLnBrk="0" fontAlgn="base" hangingPunct="0">
      <a:spcBef>
        <a:spcPct val="0"/>
      </a:spcBef>
      <a:spcAft>
        <a:spcPct val="0"/>
      </a:spcAft>
      <a:defRPr sz="2400" kern="1200">
        <a:solidFill>
          <a:schemeClr val="tx1"/>
        </a:solidFill>
        <a:latin typeface="Times" charset="0"/>
        <a:ea typeface="MS PGothic" pitchFamily="34" charset="-128"/>
        <a:cs typeface="+mn-cs"/>
      </a:defRPr>
    </a:lvl2pPr>
    <a:lvl3pPr marL="914400" algn="l" rtl="0" eaLnBrk="0" fontAlgn="base" hangingPunct="0">
      <a:spcBef>
        <a:spcPct val="0"/>
      </a:spcBef>
      <a:spcAft>
        <a:spcPct val="0"/>
      </a:spcAft>
      <a:defRPr sz="2400" kern="1200">
        <a:solidFill>
          <a:schemeClr val="tx1"/>
        </a:solidFill>
        <a:latin typeface="Times" charset="0"/>
        <a:ea typeface="MS PGothic" pitchFamily="34" charset="-128"/>
        <a:cs typeface="+mn-cs"/>
      </a:defRPr>
    </a:lvl3pPr>
    <a:lvl4pPr marL="1371600" algn="l" rtl="0" eaLnBrk="0" fontAlgn="base" hangingPunct="0">
      <a:spcBef>
        <a:spcPct val="0"/>
      </a:spcBef>
      <a:spcAft>
        <a:spcPct val="0"/>
      </a:spcAft>
      <a:defRPr sz="2400" kern="1200">
        <a:solidFill>
          <a:schemeClr val="tx1"/>
        </a:solidFill>
        <a:latin typeface="Times" charset="0"/>
        <a:ea typeface="MS PGothic" pitchFamily="34" charset="-128"/>
        <a:cs typeface="+mn-cs"/>
      </a:defRPr>
    </a:lvl4pPr>
    <a:lvl5pPr marL="1828800" algn="l" rtl="0" eaLnBrk="0" fontAlgn="base" hangingPunct="0">
      <a:spcBef>
        <a:spcPct val="0"/>
      </a:spcBef>
      <a:spcAft>
        <a:spcPct val="0"/>
      </a:spcAft>
      <a:defRPr sz="2400" kern="1200">
        <a:solidFill>
          <a:schemeClr val="tx1"/>
        </a:solidFill>
        <a:latin typeface="Times" charset="0"/>
        <a:ea typeface="MS PGothic" pitchFamily="34" charset="-128"/>
        <a:cs typeface="+mn-cs"/>
      </a:defRPr>
    </a:lvl5pPr>
    <a:lvl6pPr marL="2286000" algn="l" defTabSz="914400" rtl="0" eaLnBrk="1" latinLnBrk="0" hangingPunct="1">
      <a:defRPr sz="2400" kern="1200">
        <a:solidFill>
          <a:schemeClr val="tx1"/>
        </a:solidFill>
        <a:latin typeface="Times" charset="0"/>
        <a:ea typeface="MS PGothic" pitchFamily="34" charset="-128"/>
        <a:cs typeface="+mn-cs"/>
      </a:defRPr>
    </a:lvl6pPr>
    <a:lvl7pPr marL="2743200" algn="l" defTabSz="914400" rtl="0" eaLnBrk="1" latinLnBrk="0" hangingPunct="1">
      <a:defRPr sz="2400" kern="1200">
        <a:solidFill>
          <a:schemeClr val="tx1"/>
        </a:solidFill>
        <a:latin typeface="Times" charset="0"/>
        <a:ea typeface="MS PGothic" pitchFamily="34" charset="-128"/>
        <a:cs typeface="+mn-cs"/>
      </a:defRPr>
    </a:lvl7pPr>
    <a:lvl8pPr marL="3200400" algn="l" defTabSz="914400" rtl="0" eaLnBrk="1" latinLnBrk="0" hangingPunct="1">
      <a:defRPr sz="2400" kern="1200">
        <a:solidFill>
          <a:schemeClr val="tx1"/>
        </a:solidFill>
        <a:latin typeface="Times" charset="0"/>
        <a:ea typeface="MS PGothic" pitchFamily="34" charset="-128"/>
        <a:cs typeface="+mn-cs"/>
      </a:defRPr>
    </a:lvl8pPr>
    <a:lvl9pPr marL="3657600" algn="l" defTabSz="914400" rtl="0" eaLnBrk="1" latinLnBrk="0" hangingPunct="1">
      <a:defRPr sz="2400" kern="1200">
        <a:solidFill>
          <a:schemeClr val="tx1"/>
        </a:solidFill>
        <a:latin typeface="Times" charset="0"/>
        <a:ea typeface="MS PGothic"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6" hiddenSlides="1" scaleToFitPaper="1" frameSlides="1"/>
  <p:showPr showNarration="1">
    <p:present/>
    <p:sldAll/>
    <p:penClr>
      <a:schemeClr val="tx1"/>
    </p:penClr>
  </p:showPr>
  <p:clrMru>
    <a:srgbClr val="5DA9E3"/>
    <a:srgbClr val="990409"/>
    <a:srgbClr val="2F61C8"/>
    <a:srgbClr val="2B49DF"/>
    <a:srgbClr val="E8741C"/>
    <a:srgbClr val="B79054"/>
    <a:srgbClr val="165676"/>
    <a:srgbClr val="33CC33"/>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4660"/>
  </p:normalViewPr>
  <p:slideViewPr>
    <p:cSldViewPr>
      <p:cViewPr>
        <p:scale>
          <a:sx n="100" d="100"/>
          <a:sy n="100" d="100"/>
        </p:scale>
        <p:origin x="-869" y="-240"/>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75" d="100"/>
        <a:sy n="75"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661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ea typeface="ＭＳ Ｐゴシック" charset="0"/>
                <a:cs typeface="ＭＳ Ｐゴシック" charset="0"/>
              </a:defRPr>
            </a:lvl1pPr>
          </a:lstStyle>
          <a:p>
            <a:pPr>
              <a:defRPr/>
            </a:pPr>
            <a:endParaRPr lang="en-US"/>
          </a:p>
        </p:txBody>
      </p:sp>
      <p:sp>
        <p:nvSpPr>
          <p:cNvPr id="196611"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ea typeface="ＭＳ Ｐゴシック" charset="0"/>
                <a:cs typeface="ＭＳ Ｐゴシック" charset="0"/>
              </a:defRPr>
            </a:lvl1pPr>
          </a:lstStyle>
          <a:p>
            <a:pPr>
              <a:defRPr/>
            </a:pPr>
            <a:endParaRPr lang="en-US"/>
          </a:p>
        </p:txBody>
      </p:sp>
      <p:sp>
        <p:nvSpPr>
          <p:cNvPr id="196612"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ea typeface="ＭＳ Ｐゴシック" charset="0"/>
                <a:cs typeface="ＭＳ Ｐゴシック" charset="0"/>
              </a:defRPr>
            </a:lvl1pPr>
          </a:lstStyle>
          <a:p>
            <a:pPr>
              <a:defRPr/>
            </a:pPr>
            <a:endParaRPr lang="en-US"/>
          </a:p>
        </p:txBody>
      </p:sp>
      <p:sp>
        <p:nvSpPr>
          <p:cNvPr id="196613"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ECEC37B1-28BC-4A95-ADAE-6C2CEDB8A4CA}" type="slidenum">
              <a:rPr lang="en-US"/>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ea typeface="ＭＳ Ｐゴシック" charset="0"/>
                <a:cs typeface="ＭＳ Ｐゴシック" charset="0"/>
              </a:defRPr>
            </a:lvl1pPr>
          </a:lstStyle>
          <a:p>
            <a:pPr>
              <a:defRPr/>
            </a:pPr>
            <a:endParaRPr lang="en-US"/>
          </a:p>
        </p:txBody>
      </p:sp>
      <p:sp>
        <p:nvSpPr>
          <p:cNvPr id="38915"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ea typeface="ＭＳ Ｐゴシック" charset="0"/>
                <a:cs typeface="ＭＳ Ｐゴシック" charset="0"/>
              </a:defRPr>
            </a:lvl1pPr>
          </a:lstStyle>
          <a:p>
            <a:pPr>
              <a:defRPr/>
            </a:pPr>
            <a:endParaRPr lang="en-US"/>
          </a:p>
        </p:txBody>
      </p:sp>
      <p:sp>
        <p:nvSpPr>
          <p:cNvPr id="3076" name="Rectangle 4"/>
          <p:cNvSpPr>
            <a:spLocks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38917"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8918"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ea typeface="ＭＳ Ｐゴシック" charset="0"/>
                <a:cs typeface="ＭＳ Ｐゴシック" charset="0"/>
              </a:defRPr>
            </a:lvl1pPr>
          </a:lstStyle>
          <a:p>
            <a:pPr>
              <a:defRPr/>
            </a:pPr>
            <a:endParaRPr lang="en-US"/>
          </a:p>
        </p:txBody>
      </p:sp>
      <p:sp>
        <p:nvSpPr>
          <p:cNvPr id="38919"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05CD23EE-8E48-445B-8C94-65524D54B494}" type="slidenum">
              <a:rPr lang="en-US"/>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pitchFamily="-109" charset="0"/>
        <a:ea typeface="MS PGothic" pitchFamily="34" charset="-128"/>
        <a:cs typeface="ＭＳ Ｐゴシック" pitchFamily="-65" charset="-128"/>
      </a:defRPr>
    </a:lvl1pPr>
    <a:lvl2pPr marL="457200" algn="l" rtl="0" eaLnBrk="0" fontAlgn="base" hangingPunct="0">
      <a:spcBef>
        <a:spcPct val="30000"/>
      </a:spcBef>
      <a:spcAft>
        <a:spcPct val="0"/>
      </a:spcAft>
      <a:defRPr sz="1200" kern="1200">
        <a:solidFill>
          <a:schemeClr val="tx1"/>
        </a:solidFill>
        <a:latin typeface="Times" pitchFamily="-109" charset="0"/>
        <a:ea typeface="MS PGothic" pitchFamily="34" charset="-128"/>
        <a:cs typeface="+mn-cs"/>
      </a:defRPr>
    </a:lvl2pPr>
    <a:lvl3pPr marL="914400" algn="l" rtl="0" eaLnBrk="0" fontAlgn="base" hangingPunct="0">
      <a:spcBef>
        <a:spcPct val="30000"/>
      </a:spcBef>
      <a:spcAft>
        <a:spcPct val="0"/>
      </a:spcAft>
      <a:defRPr sz="1200" kern="1200">
        <a:solidFill>
          <a:schemeClr val="tx1"/>
        </a:solidFill>
        <a:latin typeface="Times" pitchFamily="-109" charset="0"/>
        <a:ea typeface="MS PGothic" pitchFamily="34" charset="-128"/>
        <a:cs typeface="+mn-cs"/>
      </a:defRPr>
    </a:lvl3pPr>
    <a:lvl4pPr marL="1371600" algn="l" rtl="0" eaLnBrk="0" fontAlgn="base" hangingPunct="0">
      <a:spcBef>
        <a:spcPct val="30000"/>
      </a:spcBef>
      <a:spcAft>
        <a:spcPct val="0"/>
      </a:spcAft>
      <a:defRPr sz="1200" kern="1200">
        <a:solidFill>
          <a:schemeClr val="tx1"/>
        </a:solidFill>
        <a:latin typeface="Times" pitchFamily="-109" charset="0"/>
        <a:ea typeface="MS PGothic" pitchFamily="34" charset="-128"/>
        <a:cs typeface="+mn-cs"/>
      </a:defRPr>
    </a:lvl4pPr>
    <a:lvl5pPr marL="1828800" algn="l" rtl="0" eaLnBrk="0" fontAlgn="base" hangingPunct="0">
      <a:spcBef>
        <a:spcPct val="30000"/>
      </a:spcBef>
      <a:spcAft>
        <a:spcPct val="0"/>
      </a:spcAft>
      <a:defRPr sz="1200" kern="1200">
        <a:solidFill>
          <a:schemeClr val="tx1"/>
        </a:solidFill>
        <a:latin typeface="Times" pitchFamily="-109" charset="0"/>
        <a:ea typeface="MS PGothic"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7"/>
          <p:cNvSpPr>
            <a:spLocks noGrp="1" noChangeArrowheads="1"/>
          </p:cNvSpPr>
          <p:nvPr>
            <p:ph type="sldNum" sz="quarter" idx="5"/>
          </p:nvPr>
        </p:nvSpPr>
        <p:spPr>
          <a:noFill/>
        </p:spPr>
        <p:txBody>
          <a:bodyPr/>
          <a:lstStyle/>
          <a:p>
            <a:fld id="{EB9F883D-2D20-4BA3-BE81-D3115E22FB69}" type="slidenum">
              <a:rPr lang="en-US"/>
              <a:pPr/>
              <a:t>1</a:t>
            </a:fld>
            <a:endParaRPr lang="en-US"/>
          </a:p>
        </p:txBody>
      </p:sp>
      <p:sp>
        <p:nvSpPr>
          <p:cNvPr id="5122" name="Rectangle 2"/>
          <p:cNvSpPr>
            <a:spLocks noChangeArrowheads="1" noTextEdit="1"/>
          </p:cNvSpPr>
          <p:nvPr>
            <p:ph type="sldImg"/>
          </p:nvPr>
        </p:nvSpPr>
        <p:spPr>
          <a:ln/>
        </p:spPr>
      </p:sp>
      <p:sp>
        <p:nvSpPr>
          <p:cNvPr id="5123" name="Rectangle 3"/>
          <p:cNvSpPr>
            <a:spLocks noGrp="1" noChangeArrowheads="1"/>
          </p:cNvSpPr>
          <p:nvPr>
            <p:ph type="body" idx="1"/>
          </p:nvPr>
        </p:nvSpPr>
        <p:spPr>
          <a:noFill/>
          <a:ln/>
        </p:spPr>
        <p:txBody>
          <a:bodyPr/>
          <a:lstStyle/>
          <a:p>
            <a:pPr eaLnBrk="1" hangingPunct="1"/>
            <a:endParaRPr lang="en-US" smtClean="0">
              <a:latin typeface="Times"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7"/>
          <p:cNvSpPr>
            <a:spLocks noGrp="1" noChangeArrowheads="1"/>
          </p:cNvSpPr>
          <p:nvPr>
            <p:ph type="sldNum" sz="quarter" idx="5"/>
          </p:nvPr>
        </p:nvSpPr>
        <p:spPr>
          <a:noFill/>
        </p:spPr>
        <p:txBody>
          <a:bodyPr/>
          <a:lstStyle/>
          <a:p>
            <a:fld id="{9F1BCCE0-C248-4D9C-B177-BAFD05173F45}" type="slidenum">
              <a:rPr lang="en-US"/>
              <a:pPr/>
              <a:t>10</a:t>
            </a:fld>
            <a:endParaRPr lang="en-US"/>
          </a:p>
        </p:txBody>
      </p:sp>
      <p:sp>
        <p:nvSpPr>
          <p:cNvPr id="21506" name="Rectangle 2"/>
          <p:cNvSpPr>
            <a:spLocks noChangeArrowheads="1"/>
          </p:cNvSpPr>
          <p:nvPr>
            <p:ph type="sldImg"/>
          </p:nvPr>
        </p:nvSpPr>
        <p:spPr>
          <a:solidFill>
            <a:srgbClr val="FFFFFF"/>
          </a:solidFill>
          <a:ln/>
        </p:spPr>
      </p:sp>
      <p:sp>
        <p:nvSpPr>
          <p:cNvPr id="21507" name="Rectangle 3"/>
          <p:cNvSpPr>
            <a:spLocks noChangeArrowheads="1"/>
          </p:cNvSpPr>
          <p:nvPr>
            <p:ph type="body" idx="1"/>
          </p:nvPr>
        </p:nvSpPr>
        <p:spPr>
          <a:solidFill>
            <a:srgbClr val="FFFFFF"/>
          </a:solidFill>
          <a:ln>
            <a:solidFill>
              <a:srgbClr val="000000"/>
            </a:solidFill>
          </a:ln>
        </p:spPr>
        <p:txBody>
          <a:bodyPr/>
          <a:lstStyle/>
          <a:p>
            <a:pPr eaLnBrk="1" hangingPunct="1"/>
            <a:endParaRPr lang="en-US" smtClean="0">
              <a:latin typeface="Times"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7"/>
          <p:cNvSpPr>
            <a:spLocks noGrp="1" noChangeArrowheads="1"/>
          </p:cNvSpPr>
          <p:nvPr>
            <p:ph type="sldNum" sz="quarter" idx="5"/>
          </p:nvPr>
        </p:nvSpPr>
        <p:spPr>
          <a:noFill/>
        </p:spPr>
        <p:txBody>
          <a:bodyPr/>
          <a:lstStyle/>
          <a:p>
            <a:fld id="{36D0E2C8-3C74-44BC-92E9-30CC169E1F0B}" type="slidenum">
              <a:rPr lang="en-US"/>
              <a:pPr/>
              <a:t>11</a:t>
            </a:fld>
            <a:endParaRPr lang="en-US"/>
          </a:p>
        </p:txBody>
      </p:sp>
      <p:sp>
        <p:nvSpPr>
          <p:cNvPr id="23554" name="Rectangle 2"/>
          <p:cNvSpPr>
            <a:spLocks noChangeArrowheads="1"/>
          </p:cNvSpPr>
          <p:nvPr>
            <p:ph type="sldImg"/>
          </p:nvPr>
        </p:nvSpPr>
        <p:spPr>
          <a:solidFill>
            <a:srgbClr val="FFFFFF"/>
          </a:solidFill>
          <a:ln/>
        </p:spPr>
      </p:sp>
      <p:sp>
        <p:nvSpPr>
          <p:cNvPr id="23555" name="Rectangle 3"/>
          <p:cNvSpPr>
            <a:spLocks noChangeArrowheads="1"/>
          </p:cNvSpPr>
          <p:nvPr>
            <p:ph type="body" idx="1"/>
          </p:nvPr>
        </p:nvSpPr>
        <p:spPr>
          <a:solidFill>
            <a:srgbClr val="FFFFFF"/>
          </a:solidFill>
          <a:ln>
            <a:solidFill>
              <a:srgbClr val="000000"/>
            </a:solidFill>
          </a:ln>
        </p:spPr>
        <p:txBody>
          <a:bodyPr/>
          <a:lstStyle/>
          <a:p>
            <a:pPr eaLnBrk="1" hangingPunct="1"/>
            <a:endParaRPr lang="en-US" smtClean="0">
              <a:latin typeface="Times"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7"/>
          <p:cNvSpPr>
            <a:spLocks noGrp="1" noChangeArrowheads="1"/>
          </p:cNvSpPr>
          <p:nvPr>
            <p:ph type="sldNum" sz="quarter" idx="5"/>
          </p:nvPr>
        </p:nvSpPr>
        <p:spPr>
          <a:noFill/>
        </p:spPr>
        <p:txBody>
          <a:bodyPr/>
          <a:lstStyle/>
          <a:p>
            <a:fld id="{68083E00-8B57-47CB-AD01-D414CD51B396}" type="slidenum">
              <a:rPr lang="en-US"/>
              <a:pPr/>
              <a:t>12</a:t>
            </a:fld>
            <a:endParaRPr lang="en-US"/>
          </a:p>
        </p:txBody>
      </p:sp>
      <p:sp>
        <p:nvSpPr>
          <p:cNvPr id="25602" name="Rectangle 2"/>
          <p:cNvSpPr>
            <a:spLocks noChangeArrowheads="1" noTextEdit="1"/>
          </p:cNvSpPr>
          <p:nvPr>
            <p:ph type="sldImg"/>
          </p:nvPr>
        </p:nvSpPr>
        <p:spPr>
          <a:ln/>
        </p:spPr>
      </p:sp>
      <p:sp>
        <p:nvSpPr>
          <p:cNvPr id="25603" name="Rectangle 3"/>
          <p:cNvSpPr>
            <a:spLocks noGrp="1" noChangeArrowheads="1"/>
          </p:cNvSpPr>
          <p:nvPr>
            <p:ph type="body" idx="1"/>
          </p:nvPr>
        </p:nvSpPr>
        <p:spPr>
          <a:noFill/>
          <a:ln/>
        </p:spPr>
        <p:txBody>
          <a:bodyPr/>
          <a:lstStyle/>
          <a:p>
            <a:pPr eaLnBrk="1" hangingPunct="1"/>
            <a:endParaRPr lang="en-US" smtClean="0">
              <a:latin typeface="Times"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5CD23EE-8E48-445B-8C94-65524D54B494}"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7"/>
          <p:cNvSpPr>
            <a:spLocks noGrp="1" noChangeArrowheads="1"/>
          </p:cNvSpPr>
          <p:nvPr>
            <p:ph type="sldNum" sz="quarter" idx="5"/>
          </p:nvPr>
        </p:nvSpPr>
        <p:spPr>
          <a:noFill/>
        </p:spPr>
        <p:txBody>
          <a:bodyPr/>
          <a:lstStyle/>
          <a:p>
            <a:fld id="{820427D8-924D-47B7-9DA7-3179448A52A1}" type="slidenum">
              <a:rPr lang="en-US"/>
              <a:pPr/>
              <a:t>14</a:t>
            </a:fld>
            <a:endParaRPr lang="en-US"/>
          </a:p>
        </p:txBody>
      </p:sp>
      <p:sp>
        <p:nvSpPr>
          <p:cNvPr id="28674" name="Rectangle 2"/>
          <p:cNvSpPr>
            <a:spLocks noChangeArrowheads="1"/>
          </p:cNvSpPr>
          <p:nvPr>
            <p:ph type="sldImg"/>
          </p:nvPr>
        </p:nvSpPr>
        <p:spPr>
          <a:solidFill>
            <a:srgbClr val="FFFFFF"/>
          </a:solidFill>
          <a:ln/>
        </p:spPr>
      </p:sp>
      <p:sp>
        <p:nvSpPr>
          <p:cNvPr id="28675" name="Rectangle 3"/>
          <p:cNvSpPr>
            <a:spLocks noChangeArrowheads="1"/>
          </p:cNvSpPr>
          <p:nvPr>
            <p:ph type="body" idx="1"/>
          </p:nvPr>
        </p:nvSpPr>
        <p:spPr>
          <a:solidFill>
            <a:srgbClr val="FFFFFF"/>
          </a:solidFill>
          <a:ln>
            <a:solidFill>
              <a:srgbClr val="000000"/>
            </a:solidFill>
          </a:ln>
        </p:spPr>
        <p:txBody>
          <a:bodyPr/>
          <a:lstStyle/>
          <a:p>
            <a:pPr eaLnBrk="1" hangingPunct="1"/>
            <a:endParaRPr lang="en-US" smtClean="0">
              <a:latin typeface="Times"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7"/>
          <p:cNvSpPr>
            <a:spLocks noGrp="1" noChangeArrowheads="1"/>
          </p:cNvSpPr>
          <p:nvPr>
            <p:ph type="sldNum" sz="quarter" idx="5"/>
          </p:nvPr>
        </p:nvSpPr>
        <p:spPr>
          <a:noFill/>
        </p:spPr>
        <p:txBody>
          <a:bodyPr/>
          <a:lstStyle/>
          <a:p>
            <a:fld id="{63330533-5639-4A0F-8C76-0FA3B453FEB5}" type="slidenum">
              <a:rPr lang="en-US"/>
              <a:pPr/>
              <a:t>15</a:t>
            </a:fld>
            <a:endParaRPr lang="en-US"/>
          </a:p>
        </p:txBody>
      </p:sp>
      <p:sp>
        <p:nvSpPr>
          <p:cNvPr id="30722" name="Rectangle 2"/>
          <p:cNvSpPr>
            <a:spLocks noChangeArrowheads="1" noTextEdit="1"/>
          </p:cNvSpPr>
          <p:nvPr>
            <p:ph type="sldImg"/>
          </p:nvPr>
        </p:nvSpPr>
        <p:spPr>
          <a:ln/>
        </p:spPr>
      </p:sp>
      <p:sp>
        <p:nvSpPr>
          <p:cNvPr id="30723" name="Rectangle 3"/>
          <p:cNvSpPr>
            <a:spLocks noGrp="1" noChangeArrowheads="1"/>
          </p:cNvSpPr>
          <p:nvPr>
            <p:ph type="body" idx="1"/>
          </p:nvPr>
        </p:nvSpPr>
        <p:spPr>
          <a:noFill/>
          <a:ln/>
        </p:spPr>
        <p:txBody>
          <a:bodyPr/>
          <a:lstStyle/>
          <a:p>
            <a:pPr eaLnBrk="1" hangingPunct="1"/>
            <a:endParaRPr lang="en-US" smtClean="0">
              <a:latin typeface="Times"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7"/>
          <p:cNvSpPr>
            <a:spLocks noGrp="1" noChangeArrowheads="1"/>
          </p:cNvSpPr>
          <p:nvPr>
            <p:ph type="sldNum" sz="quarter" idx="5"/>
          </p:nvPr>
        </p:nvSpPr>
        <p:spPr>
          <a:noFill/>
        </p:spPr>
        <p:txBody>
          <a:bodyPr/>
          <a:lstStyle/>
          <a:p>
            <a:fld id="{1800E04E-3E9F-43D6-BEA3-5D39AAD2A22B}" type="slidenum">
              <a:rPr lang="en-US"/>
              <a:pPr/>
              <a:t>16</a:t>
            </a:fld>
            <a:endParaRPr lang="en-US"/>
          </a:p>
        </p:txBody>
      </p:sp>
      <p:sp>
        <p:nvSpPr>
          <p:cNvPr id="32770" name="Rectangle 2"/>
          <p:cNvSpPr>
            <a:spLocks noChangeArrowheads="1" noTextEdit="1"/>
          </p:cNvSpPr>
          <p:nvPr>
            <p:ph type="sldImg"/>
          </p:nvPr>
        </p:nvSpPr>
        <p:spPr>
          <a:ln/>
        </p:spPr>
      </p:sp>
      <p:sp>
        <p:nvSpPr>
          <p:cNvPr id="32771" name="Rectangle 3"/>
          <p:cNvSpPr>
            <a:spLocks noGrp="1" noChangeArrowheads="1"/>
          </p:cNvSpPr>
          <p:nvPr>
            <p:ph type="body" idx="1"/>
          </p:nvPr>
        </p:nvSpPr>
        <p:spPr>
          <a:noFill/>
          <a:ln/>
        </p:spPr>
        <p:txBody>
          <a:bodyPr/>
          <a:lstStyle/>
          <a:p>
            <a:pPr eaLnBrk="1" hangingPunct="1"/>
            <a:endParaRPr lang="en-US" smtClean="0">
              <a:latin typeface="Times"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5CD23EE-8E48-445B-8C94-65524D54B494}" type="slidenum">
              <a:rPr lang="en-US" smtClean="0"/>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Slide Image Placeholder 1"/>
          <p:cNvSpPr>
            <a:spLocks noGrp="1" noRot="1" noChangeAspect="1"/>
          </p:cNvSpPr>
          <p:nvPr>
            <p:ph type="sldImg"/>
          </p:nvPr>
        </p:nvSpPr>
        <p:spPr>
          <a:ln/>
        </p:spPr>
      </p:sp>
      <p:sp>
        <p:nvSpPr>
          <p:cNvPr id="35842" name="Notes Placeholder 2"/>
          <p:cNvSpPr>
            <a:spLocks noGrp="1"/>
          </p:cNvSpPr>
          <p:nvPr>
            <p:ph type="body" idx="1"/>
          </p:nvPr>
        </p:nvSpPr>
        <p:spPr>
          <a:noFill/>
          <a:ln/>
        </p:spPr>
        <p:txBody>
          <a:bodyPr/>
          <a:lstStyle/>
          <a:p>
            <a:endParaRPr lang="en-US" smtClean="0">
              <a:latin typeface="Times" charset="0"/>
            </a:endParaRPr>
          </a:p>
        </p:txBody>
      </p:sp>
      <p:sp>
        <p:nvSpPr>
          <p:cNvPr id="35843" name="Slide Number Placeholder 3"/>
          <p:cNvSpPr>
            <a:spLocks noGrp="1"/>
          </p:cNvSpPr>
          <p:nvPr>
            <p:ph type="sldNum" sz="quarter" idx="5"/>
          </p:nvPr>
        </p:nvSpPr>
        <p:spPr>
          <a:noFill/>
        </p:spPr>
        <p:txBody>
          <a:bodyPr/>
          <a:lstStyle/>
          <a:p>
            <a:fld id="{F6441D77-570B-408A-AC14-120586C352BC}" type="slidenum">
              <a:rPr lang="en-US"/>
              <a:pPr/>
              <a:t>18</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5CD23EE-8E48-445B-8C94-65524D54B494}"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5CD23EE-8E48-445B-8C94-65524D54B494}"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Rectangle 7"/>
          <p:cNvSpPr>
            <a:spLocks noGrp="1" noChangeArrowheads="1"/>
          </p:cNvSpPr>
          <p:nvPr>
            <p:ph type="sldNum" sz="quarter" idx="5"/>
          </p:nvPr>
        </p:nvSpPr>
        <p:spPr>
          <a:noFill/>
        </p:spPr>
        <p:txBody>
          <a:bodyPr/>
          <a:lstStyle/>
          <a:p>
            <a:fld id="{A1E77759-B463-4639-9DAF-1FD645F11205}" type="slidenum">
              <a:rPr lang="en-US"/>
              <a:pPr/>
              <a:t>4</a:t>
            </a:fld>
            <a:endParaRPr lang="en-US"/>
          </a:p>
        </p:txBody>
      </p:sp>
      <p:sp>
        <p:nvSpPr>
          <p:cNvPr id="9218" name="Rectangle 2"/>
          <p:cNvSpPr>
            <a:spLocks noChangeArrowheads="1" noTextEdit="1"/>
          </p:cNvSpPr>
          <p:nvPr>
            <p:ph type="sldImg"/>
          </p:nvPr>
        </p:nvSpPr>
        <p:spPr>
          <a:ln/>
        </p:spPr>
      </p:sp>
      <p:sp>
        <p:nvSpPr>
          <p:cNvPr id="9219" name="Rectangle 3"/>
          <p:cNvSpPr>
            <a:spLocks noGrp="1" noChangeArrowheads="1"/>
          </p:cNvSpPr>
          <p:nvPr>
            <p:ph type="body" idx="1"/>
          </p:nvPr>
        </p:nvSpPr>
        <p:spPr>
          <a:noFill/>
          <a:ln/>
        </p:spPr>
        <p:txBody>
          <a:bodyPr/>
          <a:lstStyle/>
          <a:p>
            <a:pPr eaLnBrk="1" hangingPunct="1"/>
            <a:r>
              <a:rPr lang="en-US" smtClean="0">
                <a:latin typeface="Times" charset="0"/>
              </a:rPr>
              <a:t>Use this slide for the three party mode (C-LEARN)</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7"/>
          <p:cNvSpPr>
            <a:spLocks noGrp="1" noChangeArrowheads="1"/>
          </p:cNvSpPr>
          <p:nvPr>
            <p:ph type="sldNum" sz="quarter" idx="5"/>
          </p:nvPr>
        </p:nvSpPr>
        <p:spPr>
          <a:noFill/>
        </p:spPr>
        <p:txBody>
          <a:bodyPr/>
          <a:lstStyle/>
          <a:p>
            <a:fld id="{CA0436BA-7AFC-4ABE-9AF7-16BBC1853B1C}" type="slidenum">
              <a:rPr lang="en-US"/>
              <a:pPr/>
              <a:t>5</a:t>
            </a:fld>
            <a:endParaRPr lang="en-US"/>
          </a:p>
        </p:txBody>
      </p:sp>
      <p:sp>
        <p:nvSpPr>
          <p:cNvPr id="11266" name="Rectangle 2"/>
          <p:cNvSpPr>
            <a:spLocks noChangeArrowheads="1" noTextEdit="1"/>
          </p:cNvSpPr>
          <p:nvPr>
            <p:ph type="sldImg"/>
          </p:nvPr>
        </p:nvSpPr>
        <p:spPr>
          <a:ln/>
        </p:spPr>
      </p:sp>
      <p:sp>
        <p:nvSpPr>
          <p:cNvPr id="11267" name="Rectangle 3"/>
          <p:cNvSpPr>
            <a:spLocks noGrp="1" noChangeArrowheads="1"/>
          </p:cNvSpPr>
          <p:nvPr>
            <p:ph type="body" idx="1"/>
          </p:nvPr>
        </p:nvSpPr>
        <p:spPr>
          <a:noFill/>
          <a:ln/>
        </p:spPr>
        <p:txBody>
          <a:bodyPr/>
          <a:lstStyle/>
          <a:p>
            <a:pPr eaLnBrk="1" hangingPunct="1"/>
            <a:r>
              <a:rPr lang="en-US" smtClean="0">
                <a:latin typeface="Times" charset="0"/>
              </a:rPr>
              <a:t>Use this slide for the 6 party mode (C-ROADS)</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Rectangle 7"/>
          <p:cNvSpPr>
            <a:spLocks noGrp="1" noChangeArrowheads="1"/>
          </p:cNvSpPr>
          <p:nvPr>
            <p:ph type="sldNum" sz="quarter" idx="5"/>
          </p:nvPr>
        </p:nvSpPr>
        <p:spPr>
          <a:noFill/>
        </p:spPr>
        <p:txBody>
          <a:bodyPr/>
          <a:lstStyle/>
          <a:p>
            <a:fld id="{DEBA886E-2748-42AC-9DC3-25E8EE4DF7DC}" type="slidenum">
              <a:rPr lang="en-US"/>
              <a:pPr/>
              <a:t>6</a:t>
            </a:fld>
            <a:endParaRPr lang="en-US"/>
          </a:p>
        </p:txBody>
      </p:sp>
      <p:sp>
        <p:nvSpPr>
          <p:cNvPr id="13314" name="Rectangle 2"/>
          <p:cNvSpPr>
            <a:spLocks noChangeArrowheads="1"/>
          </p:cNvSpPr>
          <p:nvPr>
            <p:ph type="sldImg"/>
          </p:nvPr>
        </p:nvSpPr>
        <p:spPr>
          <a:solidFill>
            <a:srgbClr val="FFFFFF"/>
          </a:solidFill>
          <a:ln/>
        </p:spPr>
      </p:sp>
      <p:sp>
        <p:nvSpPr>
          <p:cNvPr id="13315" name="Rectangle 3"/>
          <p:cNvSpPr>
            <a:spLocks noChangeArrowheads="1"/>
          </p:cNvSpPr>
          <p:nvPr>
            <p:ph type="body" idx="1"/>
          </p:nvPr>
        </p:nvSpPr>
        <p:spPr>
          <a:solidFill>
            <a:srgbClr val="FFFFFF"/>
          </a:solidFill>
          <a:ln>
            <a:solidFill>
              <a:srgbClr val="000000"/>
            </a:solidFill>
          </a:ln>
        </p:spPr>
        <p:txBody>
          <a:bodyPr/>
          <a:lstStyle/>
          <a:p>
            <a:pPr eaLnBrk="1" hangingPunct="1"/>
            <a:endParaRPr lang="en-US" smtClean="0">
              <a:latin typeface="Times"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7"/>
          <p:cNvSpPr>
            <a:spLocks noGrp="1" noChangeArrowheads="1"/>
          </p:cNvSpPr>
          <p:nvPr>
            <p:ph type="sldNum" sz="quarter" idx="5"/>
          </p:nvPr>
        </p:nvSpPr>
        <p:spPr>
          <a:noFill/>
        </p:spPr>
        <p:txBody>
          <a:bodyPr/>
          <a:lstStyle/>
          <a:p>
            <a:fld id="{BBA76D6C-7B65-470C-9B54-332E83D24D37}" type="slidenum">
              <a:rPr lang="en-US"/>
              <a:pPr/>
              <a:t>7</a:t>
            </a:fld>
            <a:endParaRPr lang="en-US"/>
          </a:p>
        </p:txBody>
      </p:sp>
      <p:sp>
        <p:nvSpPr>
          <p:cNvPr id="15362" name="Rectangle 2"/>
          <p:cNvSpPr>
            <a:spLocks noChangeArrowheads="1" noTextEdit="1"/>
          </p:cNvSpPr>
          <p:nvPr>
            <p:ph type="sldImg"/>
          </p:nvPr>
        </p:nvSpPr>
        <p:spPr>
          <a:ln/>
        </p:spPr>
      </p:sp>
      <p:sp>
        <p:nvSpPr>
          <p:cNvPr id="15363" name="Rectangle 3"/>
          <p:cNvSpPr>
            <a:spLocks noGrp="1" noChangeArrowheads="1"/>
          </p:cNvSpPr>
          <p:nvPr>
            <p:ph type="body" idx="1"/>
          </p:nvPr>
        </p:nvSpPr>
        <p:spPr>
          <a:noFill/>
          <a:ln/>
        </p:spPr>
        <p:txBody>
          <a:bodyPr/>
          <a:lstStyle/>
          <a:p>
            <a:pPr eaLnBrk="1" hangingPunct="1"/>
            <a:endParaRPr lang="en-US" smtClean="0">
              <a:latin typeface="Times"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7"/>
          <p:cNvSpPr>
            <a:spLocks noGrp="1" noChangeArrowheads="1"/>
          </p:cNvSpPr>
          <p:nvPr>
            <p:ph type="sldNum" sz="quarter" idx="5"/>
          </p:nvPr>
        </p:nvSpPr>
        <p:spPr>
          <a:noFill/>
        </p:spPr>
        <p:txBody>
          <a:bodyPr/>
          <a:lstStyle/>
          <a:p>
            <a:fld id="{7DF67A34-41AE-4FF2-B51C-F8608F122A5C}" type="slidenum">
              <a:rPr lang="en-US"/>
              <a:pPr/>
              <a:t>8</a:t>
            </a:fld>
            <a:endParaRPr lang="en-US"/>
          </a:p>
        </p:txBody>
      </p:sp>
      <p:sp>
        <p:nvSpPr>
          <p:cNvPr id="17410" name="Rectangle 2"/>
          <p:cNvSpPr>
            <a:spLocks noChangeArrowheads="1" noTextEdit="1"/>
          </p:cNvSpPr>
          <p:nvPr>
            <p:ph type="sldImg"/>
          </p:nvPr>
        </p:nvSpPr>
        <p:spPr>
          <a:ln/>
        </p:spPr>
      </p:sp>
      <p:sp>
        <p:nvSpPr>
          <p:cNvPr id="17411" name="Rectangle 3"/>
          <p:cNvSpPr>
            <a:spLocks noGrp="1" noChangeArrowheads="1"/>
          </p:cNvSpPr>
          <p:nvPr>
            <p:ph type="body" idx="1"/>
          </p:nvPr>
        </p:nvSpPr>
        <p:spPr>
          <a:noFill/>
          <a:ln/>
        </p:spPr>
        <p:txBody>
          <a:bodyPr/>
          <a:lstStyle/>
          <a:p>
            <a:pPr eaLnBrk="1" hangingPunct="1"/>
            <a:endParaRPr lang="en-US" smtClean="0">
              <a:latin typeface="Times"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7"/>
          <p:cNvSpPr>
            <a:spLocks noGrp="1" noChangeArrowheads="1"/>
          </p:cNvSpPr>
          <p:nvPr>
            <p:ph type="sldNum" sz="quarter" idx="5"/>
          </p:nvPr>
        </p:nvSpPr>
        <p:spPr>
          <a:noFill/>
        </p:spPr>
        <p:txBody>
          <a:bodyPr/>
          <a:lstStyle/>
          <a:p>
            <a:fld id="{42546B58-9BCE-47AB-8DC7-87E3B651DDCA}" type="slidenum">
              <a:rPr lang="en-US"/>
              <a:pPr/>
              <a:t>9</a:t>
            </a:fld>
            <a:endParaRPr lang="en-US"/>
          </a:p>
        </p:txBody>
      </p:sp>
      <p:sp>
        <p:nvSpPr>
          <p:cNvPr id="19458" name="Rectangle 2"/>
          <p:cNvSpPr>
            <a:spLocks noChangeArrowheads="1"/>
          </p:cNvSpPr>
          <p:nvPr>
            <p:ph type="sldImg"/>
          </p:nvPr>
        </p:nvSpPr>
        <p:spPr>
          <a:solidFill>
            <a:srgbClr val="FFFFFF"/>
          </a:solidFill>
          <a:ln/>
        </p:spPr>
      </p:sp>
      <p:sp>
        <p:nvSpPr>
          <p:cNvPr id="19459" name="Rectangle 3"/>
          <p:cNvSpPr>
            <a:spLocks noChangeArrowheads="1"/>
          </p:cNvSpPr>
          <p:nvPr>
            <p:ph type="body" idx="1"/>
          </p:nvPr>
        </p:nvSpPr>
        <p:spPr>
          <a:solidFill>
            <a:srgbClr val="FFFFFF"/>
          </a:solidFill>
          <a:ln>
            <a:solidFill>
              <a:srgbClr val="000000"/>
            </a:solidFill>
          </a:ln>
        </p:spPr>
        <p:txBody>
          <a:bodyPr lIns="89730" tIns="44865" rIns="89730" bIns="44865"/>
          <a:lstStyle/>
          <a:p>
            <a:pPr eaLnBrk="1" hangingPunct="1"/>
            <a:endParaRPr lang="en-US" smtClean="0">
              <a:latin typeface="Times"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fld id="{2FF1DA0B-FAAE-46BC-AE5E-20C923FD0C50}" type="datetime1">
              <a:rPr lang="en-US"/>
              <a:pPr/>
              <a:t>11/29/2015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BF6A6F38-00FA-4F49-A90F-737F7F5B7473}"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27A202FA-FBC7-4DCE-8535-1E267F40DB31}" type="datetime1">
              <a:rPr lang="en-US"/>
              <a:pPr/>
              <a:t>11/29/2015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06AD6A53-A2B1-4013-B477-107751FC7111}"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7F3E1FAF-53E1-4B28-A5A2-81E6E2ED6C96}" type="datetime1">
              <a:rPr lang="en-US"/>
              <a:pPr/>
              <a:t>11/29/2015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53034341-E1DB-4E0C-BB5B-F26504A2F444}" type="slidenum">
              <a:rPr lang="en-US"/>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8763000" cy="10668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228600" y="1371600"/>
            <a:ext cx="8915400" cy="4800600"/>
          </a:xfrm>
        </p:spPr>
        <p:txBody>
          <a:bodyPr rtlCol="0">
            <a:normAutofit/>
          </a:bodyPr>
          <a:lstStyle/>
          <a:p>
            <a:pPr lvl="0"/>
            <a:endParaRPr lang="en-US" noProof="0" smtClean="0"/>
          </a:p>
        </p:txBody>
      </p:sp>
      <p:sp>
        <p:nvSpPr>
          <p:cNvPr id="4" name="Rectangle 5"/>
          <p:cNvSpPr>
            <a:spLocks noGrp="1" noChangeArrowheads="1"/>
          </p:cNvSpPr>
          <p:nvPr>
            <p:ph type="ftr" sz="quarter" idx="10"/>
          </p:nvPr>
        </p:nvSpPr>
        <p:spPr/>
        <p:txBody>
          <a:bodyPr/>
          <a:lstStyle>
            <a:lvl1pPr>
              <a:defRPr/>
            </a:lvl1pPr>
          </a:lstStyle>
          <a:p>
            <a:pPr>
              <a:defRPr/>
            </a:pPr>
            <a:endParaRPr lang="en-US"/>
          </a:p>
        </p:txBody>
      </p:sp>
      <p:sp>
        <p:nvSpPr>
          <p:cNvPr id="5" name="Rectangle 6"/>
          <p:cNvSpPr>
            <a:spLocks noGrp="1" noChangeArrowheads="1"/>
          </p:cNvSpPr>
          <p:nvPr>
            <p:ph type="sldNum" sz="quarter" idx="11"/>
          </p:nvPr>
        </p:nvSpPr>
        <p:spPr>
          <a:xfrm>
            <a:off x="8686800" y="6553200"/>
            <a:ext cx="457200" cy="304800"/>
          </a:xfrm>
        </p:spPr>
        <p:txBody>
          <a:bodyPr anchor="t"/>
          <a:lstStyle>
            <a:lvl1pPr>
              <a:defRPr/>
            </a:lvl1pPr>
          </a:lstStyle>
          <a:p>
            <a:fld id="{DA3A9B66-F95B-4EDE-AC9A-5C503989313D}"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35981DD5-0C1D-4E7A-A076-2582705F8B32}" type="datetime1">
              <a:rPr lang="en-US"/>
              <a:pPr/>
              <a:t>11/29/2015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600AEAD3-EFB6-474C-AE89-32702AA612D4}"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fld id="{9C68ACC2-A355-4E3F-9439-A399F3D70AA1}" type="datetime1">
              <a:rPr lang="en-US"/>
              <a:pPr/>
              <a:t>11/29/2015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EC3DC29F-45FE-4C5E-B4BE-23AA2311FA9E}"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fld id="{3736A49B-8EA5-4847-88B6-2D35372ACD1D}" type="datetime1">
              <a:rPr lang="en-US"/>
              <a:pPr/>
              <a:t>11/29/2015</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ACEF94A2-7351-4CED-9B1F-EC739D8D17C2}"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fld id="{7868F3A5-DD5C-42C2-89E8-E4CA75CE5E5B}" type="datetime1">
              <a:rPr lang="en-US"/>
              <a:pPr/>
              <a:t>11/29/2015</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fld id="{7E0BC908-7CC2-4737-9AB3-82511C7DBAB5}"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fld id="{C3C2C76C-6258-48D3-B0F9-F80D9B83064F}" type="datetime1">
              <a:rPr lang="en-US"/>
              <a:pPr/>
              <a:t>11/29/2015</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fld id="{06E483F8-6697-45B4-A65C-CA79ACB16721}"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fld id="{2EC9EFAF-708B-46EE-8B8D-44D2D2BBF5EC}" type="datetime1">
              <a:rPr lang="en-US"/>
              <a:pPr/>
              <a:t>11/29/2015</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fld id="{3506F0F8-C1E9-4C98-B634-BB021973644B}"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fld id="{22BEB47A-663A-46ED-8701-C96328482B25}" type="datetime1">
              <a:rPr lang="en-US"/>
              <a:pPr/>
              <a:t>11/29/2015</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D18393DF-3F09-451E-9BD4-02581EEEE9F3}"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fld id="{6DAA085F-F5A1-402C-BB39-5B1C38AC4FCD}" type="datetime1">
              <a:rPr lang="en-US"/>
              <a:pPr/>
              <a:t>11/29/2015</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15A96BCD-2819-4223-9CAE-472B007C970D}"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0"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37891"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defRPr>
            </a:lvl1pPr>
          </a:lstStyle>
          <a:p>
            <a:fld id="{DA2006EC-B8DF-4009-9390-3087529DF2C6}" type="datetime1">
              <a:rPr lang="en-US"/>
              <a:pPr/>
              <a:t>11/29/2015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ea typeface="ＭＳ Ｐゴシック" charset="0"/>
                <a:cs typeface="ＭＳ Ｐゴシック" charset="0"/>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645A49EE-FCC9-44A0-B200-332F6085CF28}"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4603" r:id="rId1"/>
    <p:sldLayoutId id="2147484604" r:id="rId2"/>
    <p:sldLayoutId id="2147484605" r:id="rId3"/>
    <p:sldLayoutId id="2147484606" r:id="rId4"/>
    <p:sldLayoutId id="2147484607" r:id="rId5"/>
    <p:sldLayoutId id="2147484608" r:id="rId6"/>
    <p:sldLayoutId id="2147484609" r:id="rId7"/>
    <p:sldLayoutId id="2147484610" r:id="rId8"/>
    <p:sldLayoutId id="2147484611" r:id="rId9"/>
    <p:sldLayoutId id="2147484612" r:id="rId10"/>
    <p:sldLayoutId id="2147484613" r:id="rId11"/>
    <p:sldLayoutId id="2147484614" r:id="rId12"/>
  </p:sldLayoutIdLst>
  <p:hf hdr="0" ftr="0" dt="0"/>
  <p:txStyles>
    <p:titleStyle>
      <a:lvl1pPr algn="ctr" defTabSz="457200" rtl="0" fontAlgn="base">
        <a:spcBef>
          <a:spcPct val="0"/>
        </a:spcBef>
        <a:spcAft>
          <a:spcPct val="0"/>
        </a:spcAft>
        <a:defRPr sz="4400" kern="1200">
          <a:solidFill>
            <a:schemeClr val="tx1"/>
          </a:solidFill>
          <a:latin typeface="+mj-lt"/>
          <a:ea typeface="MS PGothic" pitchFamily="34" charset="-128"/>
          <a:cs typeface="+mj-cs"/>
        </a:defRPr>
      </a:lvl1pPr>
      <a:lvl2pPr algn="ctr" defTabSz="457200" rtl="0" fontAlgn="base">
        <a:spcBef>
          <a:spcPct val="0"/>
        </a:spcBef>
        <a:spcAft>
          <a:spcPct val="0"/>
        </a:spcAft>
        <a:defRPr sz="4400">
          <a:solidFill>
            <a:schemeClr val="tx1"/>
          </a:solidFill>
          <a:latin typeface="Calibri" pitchFamily="34" charset="0"/>
          <a:ea typeface="MS PGothic" pitchFamily="34" charset="-128"/>
        </a:defRPr>
      </a:lvl2pPr>
      <a:lvl3pPr algn="ctr" defTabSz="457200" rtl="0" fontAlgn="base">
        <a:spcBef>
          <a:spcPct val="0"/>
        </a:spcBef>
        <a:spcAft>
          <a:spcPct val="0"/>
        </a:spcAft>
        <a:defRPr sz="4400">
          <a:solidFill>
            <a:schemeClr val="tx1"/>
          </a:solidFill>
          <a:latin typeface="Calibri" pitchFamily="34" charset="0"/>
          <a:ea typeface="MS PGothic" pitchFamily="34" charset="-128"/>
        </a:defRPr>
      </a:lvl3pPr>
      <a:lvl4pPr algn="ctr" defTabSz="457200" rtl="0" fontAlgn="base">
        <a:spcBef>
          <a:spcPct val="0"/>
        </a:spcBef>
        <a:spcAft>
          <a:spcPct val="0"/>
        </a:spcAft>
        <a:defRPr sz="4400">
          <a:solidFill>
            <a:schemeClr val="tx1"/>
          </a:solidFill>
          <a:latin typeface="Calibri" pitchFamily="34" charset="0"/>
          <a:ea typeface="MS PGothic" pitchFamily="34" charset="-128"/>
        </a:defRPr>
      </a:lvl4pPr>
      <a:lvl5pPr algn="ctr" defTabSz="457200" rtl="0" fontAlgn="base">
        <a:spcBef>
          <a:spcPct val="0"/>
        </a:spcBef>
        <a:spcAft>
          <a:spcPct val="0"/>
        </a:spcAft>
        <a:defRPr sz="4400">
          <a:solidFill>
            <a:schemeClr val="tx1"/>
          </a:solidFill>
          <a:latin typeface="Calibri" pitchFamily="34" charset="0"/>
          <a:ea typeface="MS PGothic" pitchFamily="34" charset="-128"/>
        </a:defRPr>
      </a:lvl5pPr>
      <a:lvl6pPr marL="457200" algn="ctr" defTabSz="457200" rtl="0" fontAlgn="base">
        <a:spcBef>
          <a:spcPct val="0"/>
        </a:spcBef>
        <a:spcAft>
          <a:spcPct val="0"/>
        </a:spcAft>
        <a:defRPr sz="4400">
          <a:solidFill>
            <a:schemeClr val="tx1"/>
          </a:solidFill>
          <a:latin typeface="Calibri" pitchFamily="34" charset="0"/>
          <a:ea typeface="MS PGothic" pitchFamily="34" charset="-128"/>
        </a:defRPr>
      </a:lvl6pPr>
      <a:lvl7pPr marL="914400" algn="ctr" defTabSz="457200" rtl="0" fontAlgn="base">
        <a:spcBef>
          <a:spcPct val="0"/>
        </a:spcBef>
        <a:spcAft>
          <a:spcPct val="0"/>
        </a:spcAft>
        <a:defRPr sz="4400">
          <a:solidFill>
            <a:schemeClr val="tx1"/>
          </a:solidFill>
          <a:latin typeface="Calibri" pitchFamily="34" charset="0"/>
          <a:ea typeface="MS PGothic" pitchFamily="34" charset="-128"/>
        </a:defRPr>
      </a:lvl7pPr>
      <a:lvl8pPr marL="1371600" algn="ctr" defTabSz="457200" rtl="0" fontAlgn="base">
        <a:spcBef>
          <a:spcPct val="0"/>
        </a:spcBef>
        <a:spcAft>
          <a:spcPct val="0"/>
        </a:spcAft>
        <a:defRPr sz="4400">
          <a:solidFill>
            <a:schemeClr val="tx1"/>
          </a:solidFill>
          <a:latin typeface="Calibri" pitchFamily="34" charset="0"/>
          <a:ea typeface="MS PGothic" pitchFamily="34" charset="-128"/>
        </a:defRPr>
      </a:lvl8pPr>
      <a:lvl9pPr marL="1828800" algn="ctr" defTabSz="457200" rtl="0" fontAlgn="base">
        <a:spcBef>
          <a:spcPct val="0"/>
        </a:spcBef>
        <a:spcAft>
          <a:spcPct val="0"/>
        </a:spcAft>
        <a:defRPr sz="4400">
          <a:solidFill>
            <a:schemeClr val="tx1"/>
          </a:solidFill>
          <a:latin typeface="Calibri" pitchFamily="34" charset="0"/>
          <a:ea typeface="MS PGothic" pitchFamily="34" charset="-128"/>
        </a:defRPr>
      </a:lvl9pPr>
    </p:titleStyle>
    <p:bodyStyle>
      <a:lvl1pPr marL="342900" indent="-342900" algn="l" defTabSz="457200" rtl="0" fontAlgn="base">
        <a:spcBef>
          <a:spcPct val="20000"/>
        </a:spcBef>
        <a:spcAft>
          <a:spcPct val="0"/>
        </a:spcAft>
        <a:buFont typeface="Arial" pitchFamily="34" charset="0"/>
        <a:buChar char="•"/>
        <a:defRPr sz="3200" kern="1200">
          <a:solidFill>
            <a:schemeClr val="tx1"/>
          </a:solidFill>
          <a:latin typeface="+mn-lt"/>
          <a:ea typeface="MS PGothic" pitchFamily="34" charset="-128"/>
          <a:cs typeface="+mn-cs"/>
        </a:defRPr>
      </a:lvl1pPr>
      <a:lvl2pPr marL="742950" indent="-285750" algn="l" defTabSz="457200" rtl="0" fontAlgn="base">
        <a:spcBef>
          <a:spcPct val="20000"/>
        </a:spcBef>
        <a:spcAft>
          <a:spcPct val="0"/>
        </a:spcAft>
        <a:buFont typeface="Arial" pitchFamily="34" charset="0"/>
        <a:buChar char="–"/>
        <a:defRPr sz="2800" kern="1200">
          <a:solidFill>
            <a:schemeClr val="tx1"/>
          </a:solidFill>
          <a:latin typeface="+mn-lt"/>
          <a:ea typeface="MS PGothic" pitchFamily="34" charset="-128"/>
          <a:cs typeface="+mn-cs"/>
        </a:defRPr>
      </a:lvl2pPr>
      <a:lvl3pPr marL="1143000" indent="-228600" algn="l" defTabSz="457200" rtl="0" fontAlgn="base">
        <a:spcBef>
          <a:spcPct val="20000"/>
        </a:spcBef>
        <a:spcAft>
          <a:spcPct val="0"/>
        </a:spcAft>
        <a:buFont typeface="Arial" pitchFamily="34" charset="0"/>
        <a:buChar char="•"/>
        <a:defRPr sz="2400" kern="1200">
          <a:solidFill>
            <a:schemeClr val="tx1"/>
          </a:solidFill>
          <a:latin typeface="+mn-lt"/>
          <a:ea typeface="MS PGothic" pitchFamily="34" charset="-128"/>
          <a:cs typeface="+mn-cs"/>
        </a:defRPr>
      </a:lvl3pPr>
      <a:lvl4pPr marL="1600200" indent="-228600" algn="l" defTabSz="457200" rtl="0" fontAlgn="base">
        <a:spcBef>
          <a:spcPct val="20000"/>
        </a:spcBef>
        <a:spcAft>
          <a:spcPct val="0"/>
        </a:spcAft>
        <a:buFont typeface="Arial" pitchFamily="34" charset="0"/>
        <a:buChar char="–"/>
        <a:defRPr sz="2000" kern="1200">
          <a:solidFill>
            <a:schemeClr val="tx1"/>
          </a:solidFill>
          <a:latin typeface="+mn-lt"/>
          <a:ea typeface="MS PGothic" pitchFamily="34" charset="-128"/>
          <a:cs typeface="+mn-cs"/>
        </a:defRPr>
      </a:lvl4pPr>
      <a:lvl5pPr marL="2057400" indent="-228600" algn="l" defTabSz="457200" rtl="0" fontAlgn="base">
        <a:spcBef>
          <a:spcPct val="20000"/>
        </a:spcBef>
        <a:spcAft>
          <a:spcPct val="0"/>
        </a:spcAft>
        <a:buFont typeface="Arial" pitchFamily="34" charset="0"/>
        <a:buChar char="»"/>
        <a:defRPr sz="2000" kern="1200">
          <a:solidFill>
            <a:schemeClr val="tx1"/>
          </a:solidFill>
          <a:latin typeface="+mn-lt"/>
          <a:ea typeface="MS PGothic" pitchFamily="34"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3.jpeg"/><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2"/>
          <p:cNvSpPr>
            <a:spLocks noGrp="1" noChangeArrowheads="1"/>
          </p:cNvSpPr>
          <p:nvPr>
            <p:ph type="title"/>
          </p:nvPr>
        </p:nvSpPr>
        <p:spPr>
          <a:xfrm>
            <a:off x="0" y="533400"/>
            <a:ext cx="9144000" cy="2438400"/>
          </a:xfrm>
        </p:spPr>
        <p:txBody>
          <a:bodyPr/>
          <a:lstStyle/>
          <a:p>
            <a:r>
              <a:rPr lang="en-US" sz="4100" smtClean="0">
                <a:latin typeface="Arial" pitchFamily="34" charset="0"/>
              </a:rPr>
              <a:t>World Climate:</a:t>
            </a:r>
            <a:r>
              <a:rPr lang="en-US" sz="2900" smtClean="0">
                <a:latin typeface="Arial" pitchFamily="34" charset="0"/>
              </a:rPr>
              <a:t/>
            </a:r>
            <a:br>
              <a:rPr lang="en-US" sz="2900" smtClean="0">
                <a:latin typeface="Arial" pitchFamily="34" charset="0"/>
              </a:rPr>
            </a:br>
            <a:r>
              <a:rPr lang="en-US" sz="3600" smtClean="0">
                <a:latin typeface="Arial" pitchFamily="34" charset="0"/>
              </a:rPr>
              <a:t>Negotiating a Global Climate Agreement using the C-ROADS Climate Policy Simulation</a:t>
            </a:r>
          </a:p>
        </p:txBody>
      </p:sp>
      <p:sp>
        <p:nvSpPr>
          <p:cNvPr id="4098" name="Rectangle 5"/>
          <p:cNvSpPr>
            <a:spLocks noChangeArrowheads="1"/>
          </p:cNvSpPr>
          <p:nvPr/>
        </p:nvSpPr>
        <p:spPr bwMode="auto">
          <a:xfrm>
            <a:off x="0" y="3565525"/>
            <a:ext cx="9144000" cy="584200"/>
          </a:xfrm>
          <a:prstGeom prst="rect">
            <a:avLst/>
          </a:prstGeom>
          <a:noFill/>
          <a:ln w="9525">
            <a:noFill/>
            <a:miter lim="800000"/>
            <a:headEnd/>
            <a:tailEnd/>
          </a:ln>
        </p:spPr>
        <p:txBody>
          <a:bodyPr>
            <a:spAutoFit/>
          </a:bodyPr>
          <a:lstStyle/>
          <a:p>
            <a:pPr algn="ctr"/>
            <a:endParaRPr lang="en-US" sz="1600" b="1">
              <a:solidFill>
                <a:srgbClr val="000000"/>
              </a:solidFill>
              <a:latin typeface="Arial" pitchFamily="34" charset="0"/>
              <a:cs typeface="Arial" pitchFamily="34" charset="0"/>
            </a:endParaRPr>
          </a:p>
          <a:p>
            <a:pPr algn="ctr"/>
            <a:endParaRPr lang="en-US" sz="1600" b="1">
              <a:solidFill>
                <a:srgbClr val="000000"/>
              </a:solidFill>
              <a:latin typeface="Arial" pitchFamily="34" charset="0"/>
              <a:cs typeface="Arial" pitchFamily="34" charset="0"/>
            </a:endParaRPr>
          </a:p>
        </p:txBody>
      </p:sp>
      <p:pic>
        <p:nvPicPr>
          <p:cNvPr id="24581" name="Picture 5"/>
          <p:cNvPicPr>
            <a:picLocks noChangeAspect="1"/>
          </p:cNvPicPr>
          <p:nvPr/>
        </p:nvPicPr>
        <p:blipFill>
          <a:blip r:embed="rId3"/>
          <a:srcRect/>
          <a:stretch>
            <a:fillRect/>
          </a:stretch>
        </p:blipFill>
        <p:spPr bwMode="auto">
          <a:xfrm>
            <a:off x="381000" y="4495800"/>
            <a:ext cx="1751013" cy="2035175"/>
          </a:xfrm>
          <a:prstGeom prst="rect">
            <a:avLst/>
          </a:prstGeom>
          <a:noFill/>
          <a:ln w="9525">
            <a:noFill/>
            <a:miter lim="800000"/>
            <a:headEnd/>
            <a:tailEnd/>
          </a:ln>
          <a:effectLst>
            <a:outerShdw dist="139700" dir="2700000" algn="tl" rotWithShape="0">
              <a:srgbClr val="333333">
                <a:alpha val="64999"/>
              </a:srgbClr>
            </a:outerShdw>
          </a:effectLst>
        </p:spPr>
      </p:pic>
      <p:pic>
        <p:nvPicPr>
          <p:cNvPr id="24582" name="Picture 5" descr="Logo-for-White-Background.jpg"/>
          <p:cNvPicPr>
            <a:picLocks noChangeAspect="1"/>
          </p:cNvPicPr>
          <p:nvPr/>
        </p:nvPicPr>
        <p:blipFill>
          <a:blip r:embed="rId4"/>
          <a:srcRect/>
          <a:stretch>
            <a:fillRect/>
          </a:stretch>
        </p:blipFill>
        <p:spPr bwMode="auto">
          <a:xfrm>
            <a:off x="2514600" y="3200400"/>
            <a:ext cx="4140200" cy="1841500"/>
          </a:xfrm>
          <a:prstGeom prst="rect">
            <a:avLst/>
          </a:prstGeom>
          <a:noFill/>
          <a:ln w="9525">
            <a:noFill/>
            <a:miter lim="800000"/>
            <a:headEnd/>
            <a:tailEnd/>
          </a:ln>
          <a:effectLst>
            <a:outerShdw dist="139700" dir="2700000" algn="tl" rotWithShape="0">
              <a:srgbClr val="333333">
                <a:alpha val="64999"/>
              </a:srgbClr>
            </a:outerShdw>
          </a:effectLst>
        </p:spPr>
      </p:pic>
      <p:pic>
        <p:nvPicPr>
          <p:cNvPr id="16389" name="Picture 1" descr="PastedGraphic-7.jpg"/>
          <p:cNvPicPr>
            <a:picLocks noChangeAspect="1"/>
          </p:cNvPicPr>
          <p:nvPr/>
        </p:nvPicPr>
        <p:blipFill>
          <a:blip r:embed="rId5"/>
          <a:srcRect/>
          <a:stretch>
            <a:fillRect/>
          </a:stretch>
        </p:blipFill>
        <p:spPr bwMode="auto">
          <a:xfrm>
            <a:off x="5791200" y="5257800"/>
            <a:ext cx="2895600" cy="1411288"/>
          </a:xfrm>
          <a:prstGeom prst="rect">
            <a:avLst/>
          </a:prstGeom>
          <a:noFill/>
          <a:ln w="9525">
            <a:noFill/>
            <a:miter lim="800000"/>
            <a:headEnd/>
            <a:tailEnd/>
          </a:ln>
          <a:effectLst>
            <a:outerShdw dist="139700" dir="2700000" algn="tl" rotWithShape="0">
              <a:srgbClr val="333333">
                <a:alpha val="64999"/>
              </a:srgbClr>
            </a:outerShdw>
          </a:effec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AutoShape 2"/>
          <p:cNvSpPr>
            <a:spLocks noChangeAspect="1" noChangeArrowheads="1" noTextEdit="1"/>
          </p:cNvSpPr>
          <p:nvPr/>
        </p:nvSpPr>
        <p:spPr bwMode="auto">
          <a:xfrm>
            <a:off x="0" y="838200"/>
            <a:ext cx="7532688" cy="6305550"/>
          </a:xfrm>
          <a:prstGeom prst="rect">
            <a:avLst/>
          </a:prstGeom>
          <a:noFill/>
          <a:ln w="9525">
            <a:noFill/>
            <a:miter lim="800000"/>
            <a:headEnd/>
            <a:tailEnd/>
          </a:ln>
        </p:spPr>
        <p:txBody>
          <a:bodyPr/>
          <a:lstStyle/>
          <a:p>
            <a:endParaRPr lang="en-US"/>
          </a:p>
        </p:txBody>
      </p:sp>
      <p:sp>
        <p:nvSpPr>
          <p:cNvPr id="20482" name="Rectangle 3"/>
          <p:cNvSpPr>
            <a:spLocks noChangeArrowheads="1"/>
          </p:cNvSpPr>
          <p:nvPr/>
        </p:nvSpPr>
        <p:spPr bwMode="auto">
          <a:xfrm>
            <a:off x="1295400" y="1393825"/>
            <a:ext cx="6048375" cy="320675"/>
          </a:xfrm>
          <a:prstGeom prst="rect">
            <a:avLst/>
          </a:prstGeom>
          <a:noFill/>
          <a:ln w="9525">
            <a:noFill/>
            <a:miter lim="800000"/>
            <a:headEnd/>
            <a:tailEnd/>
          </a:ln>
        </p:spPr>
        <p:txBody>
          <a:bodyPr wrap="none" lIns="0" tIns="0" rIns="0" bIns="0">
            <a:spAutoFit/>
          </a:bodyPr>
          <a:lstStyle/>
          <a:p>
            <a:pPr eaLnBrk="1" hangingPunct="1"/>
            <a:r>
              <a:rPr lang="en-US" sz="2100">
                <a:solidFill>
                  <a:srgbClr val="000000"/>
                </a:solidFill>
                <a:latin typeface="Arial" pitchFamily="34" charset="0"/>
                <a:cs typeface="Arial" pitchFamily="34" charset="0"/>
              </a:rPr>
              <a:t>Developed Countries Fossil Fuel Annual Emissions</a:t>
            </a:r>
            <a:endParaRPr lang="en-US" sz="1800">
              <a:latin typeface="Arial" pitchFamily="34" charset="0"/>
              <a:cs typeface="Arial" pitchFamily="34" charset="0"/>
            </a:endParaRPr>
          </a:p>
        </p:txBody>
      </p:sp>
      <p:sp>
        <p:nvSpPr>
          <p:cNvPr id="20483" name="Rectangle 4"/>
          <p:cNvSpPr>
            <a:spLocks noChangeArrowheads="1"/>
          </p:cNvSpPr>
          <p:nvPr/>
        </p:nvSpPr>
        <p:spPr bwMode="auto">
          <a:xfrm>
            <a:off x="1219200" y="1828800"/>
            <a:ext cx="6164263" cy="4156075"/>
          </a:xfrm>
          <a:prstGeom prst="rect">
            <a:avLst/>
          </a:prstGeom>
          <a:solidFill>
            <a:srgbClr val="FFFFFF"/>
          </a:solidFill>
          <a:ln w="0">
            <a:solidFill>
              <a:srgbClr val="FFFFFF"/>
            </a:solidFill>
            <a:miter lim="800000"/>
            <a:headEnd/>
            <a:tailEnd/>
          </a:ln>
        </p:spPr>
        <p:txBody>
          <a:bodyPr/>
          <a:lstStyle/>
          <a:p>
            <a:endParaRPr lang="en-US"/>
          </a:p>
        </p:txBody>
      </p:sp>
      <p:sp>
        <p:nvSpPr>
          <p:cNvPr id="20484" name="Rectangle 5"/>
          <p:cNvSpPr>
            <a:spLocks noChangeArrowheads="1"/>
          </p:cNvSpPr>
          <p:nvPr/>
        </p:nvSpPr>
        <p:spPr bwMode="auto">
          <a:xfrm>
            <a:off x="1219200" y="1828800"/>
            <a:ext cx="6176963" cy="4168775"/>
          </a:xfrm>
          <a:prstGeom prst="rect">
            <a:avLst/>
          </a:prstGeom>
          <a:noFill/>
          <a:ln w="25400">
            <a:solidFill>
              <a:srgbClr val="000000"/>
            </a:solidFill>
            <a:miter lim="800000"/>
            <a:headEnd/>
            <a:tailEnd/>
          </a:ln>
        </p:spPr>
        <p:txBody>
          <a:bodyPr/>
          <a:lstStyle/>
          <a:p>
            <a:endParaRPr lang="en-US"/>
          </a:p>
        </p:txBody>
      </p:sp>
      <p:sp>
        <p:nvSpPr>
          <p:cNvPr id="20485" name="Line 6"/>
          <p:cNvSpPr>
            <a:spLocks noChangeShapeType="1"/>
          </p:cNvSpPr>
          <p:nvPr/>
        </p:nvSpPr>
        <p:spPr bwMode="auto">
          <a:xfrm>
            <a:off x="1219200" y="2863850"/>
            <a:ext cx="6164263" cy="1588"/>
          </a:xfrm>
          <a:prstGeom prst="line">
            <a:avLst/>
          </a:prstGeom>
          <a:noFill/>
          <a:ln w="0">
            <a:solidFill>
              <a:srgbClr val="C0C0C0"/>
            </a:solidFill>
            <a:round/>
            <a:headEnd/>
            <a:tailEnd/>
          </a:ln>
        </p:spPr>
        <p:txBody>
          <a:bodyPr/>
          <a:lstStyle/>
          <a:p>
            <a:endParaRPr lang="en-US"/>
          </a:p>
        </p:txBody>
      </p:sp>
      <p:sp>
        <p:nvSpPr>
          <p:cNvPr id="20486" name="Line 7"/>
          <p:cNvSpPr>
            <a:spLocks noChangeShapeType="1"/>
          </p:cNvSpPr>
          <p:nvPr/>
        </p:nvSpPr>
        <p:spPr bwMode="auto">
          <a:xfrm>
            <a:off x="1219200" y="3900488"/>
            <a:ext cx="6164263" cy="1587"/>
          </a:xfrm>
          <a:prstGeom prst="line">
            <a:avLst/>
          </a:prstGeom>
          <a:noFill/>
          <a:ln w="0">
            <a:solidFill>
              <a:srgbClr val="C0C0C0"/>
            </a:solidFill>
            <a:round/>
            <a:headEnd/>
            <a:tailEnd/>
          </a:ln>
        </p:spPr>
        <p:txBody>
          <a:bodyPr/>
          <a:lstStyle/>
          <a:p>
            <a:endParaRPr lang="en-US"/>
          </a:p>
        </p:txBody>
      </p:sp>
      <p:sp>
        <p:nvSpPr>
          <p:cNvPr id="20487" name="Line 8"/>
          <p:cNvSpPr>
            <a:spLocks noChangeShapeType="1"/>
          </p:cNvSpPr>
          <p:nvPr/>
        </p:nvSpPr>
        <p:spPr bwMode="auto">
          <a:xfrm>
            <a:off x="1219200" y="4935538"/>
            <a:ext cx="6164263" cy="1587"/>
          </a:xfrm>
          <a:prstGeom prst="line">
            <a:avLst/>
          </a:prstGeom>
          <a:noFill/>
          <a:ln w="0">
            <a:solidFill>
              <a:srgbClr val="C0C0C0"/>
            </a:solidFill>
            <a:round/>
            <a:headEnd/>
            <a:tailEnd/>
          </a:ln>
        </p:spPr>
        <p:txBody>
          <a:bodyPr/>
          <a:lstStyle/>
          <a:p>
            <a:endParaRPr lang="en-US"/>
          </a:p>
        </p:txBody>
      </p:sp>
      <p:sp>
        <p:nvSpPr>
          <p:cNvPr id="20488" name="Rectangle 9"/>
          <p:cNvSpPr>
            <a:spLocks noChangeArrowheads="1"/>
          </p:cNvSpPr>
          <p:nvPr/>
        </p:nvSpPr>
        <p:spPr bwMode="auto">
          <a:xfrm>
            <a:off x="682625" y="1828800"/>
            <a:ext cx="417513" cy="244475"/>
          </a:xfrm>
          <a:prstGeom prst="rect">
            <a:avLst/>
          </a:prstGeom>
          <a:noFill/>
          <a:ln w="9525">
            <a:noFill/>
            <a:miter lim="800000"/>
            <a:headEnd/>
            <a:tailEnd/>
          </a:ln>
        </p:spPr>
        <p:txBody>
          <a:bodyPr wrap="none" lIns="0" tIns="0" rIns="0" bIns="0">
            <a:spAutoFit/>
          </a:bodyPr>
          <a:lstStyle/>
          <a:p>
            <a:pPr eaLnBrk="1" hangingPunct="1"/>
            <a:r>
              <a:rPr lang="en-US" sz="1600">
                <a:solidFill>
                  <a:srgbClr val="000000"/>
                </a:solidFill>
                <a:latin typeface="Arial" pitchFamily="34" charset="0"/>
                <a:cs typeface="Arial" pitchFamily="34" charset="0"/>
              </a:rPr>
              <a:t>20 B</a:t>
            </a:r>
            <a:endParaRPr lang="en-US" sz="1800">
              <a:latin typeface="Arial" pitchFamily="34" charset="0"/>
              <a:cs typeface="Arial" pitchFamily="34" charset="0"/>
            </a:endParaRPr>
          </a:p>
        </p:txBody>
      </p:sp>
      <p:sp>
        <p:nvSpPr>
          <p:cNvPr id="20489" name="Rectangle 10"/>
          <p:cNvSpPr>
            <a:spLocks noChangeArrowheads="1"/>
          </p:cNvSpPr>
          <p:nvPr/>
        </p:nvSpPr>
        <p:spPr bwMode="auto">
          <a:xfrm>
            <a:off x="682625" y="2800350"/>
            <a:ext cx="417513" cy="244475"/>
          </a:xfrm>
          <a:prstGeom prst="rect">
            <a:avLst/>
          </a:prstGeom>
          <a:noFill/>
          <a:ln w="9525">
            <a:noFill/>
            <a:miter lim="800000"/>
            <a:headEnd/>
            <a:tailEnd/>
          </a:ln>
        </p:spPr>
        <p:txBody>
          <a:bodyPr wrap="none" lIns="0" tIns="0" rIns="0" bIns="0">
            <a:spAutoFit/>
          </a:bodyPr>
          <a:lstStyle/>
          <a:p>
            <a:pPr eaLnBrk="1" hangingPunct="1"/>
            <a:r>
              <a:rPr lang="en-US" sz="1600">
                <a:solidFill>
                  <a:srgbClr val="000000"/>
                </a:solidFill>
                <a:latin typeface="Arial" pitchFamily="34" charset="0"/>
                <a:cs typeface="Arial" pitchFamily="34" charset="0"/>
              </a:rPr>
              <a:t>15 B</a:t>
            </a:r>
            <a:endParaRPr lang="en-US" sz="1800">
              <a:latin typeface="Arial" pitchFamily="34" charset="0"/>
              <a:cs typeface="Arial" pitchFamily="34" charset="0"/>
            </a:endParaRPr>
          </a:p>
        </p:txBody>
      </p:sp>
      <p:sp>
        <p:nvSpPr>
          <p:cNvPr id="20490" name="Rectangle 11"/>
          <p:cNvSpPr>
            <a:spLocks noChangeArrowheads="1"/>
          </p:cNvSpPr>
          <p:nvPr/>
        </p:nvSpPr>
        <p:spPr bwMode="auto">
          <a:xfrm>
            <a:off x="682625" y="3784600"/>
            <a:ext cx="417513" cy="244475"/>
          </a:xfrm>
          <a:prstGeom prst="rect">
            <a:avLst/>
          </a:prstGeom>
          <a:noFill/>
          <a:ln w="9525">
            <a:noFill/>
            <a:miter lim="800000"/>
            <a:headEnd/>
            <a:tailEnd/>
          </a:ln>
        </p:spPr>
        <p:txBody>
          <a:bodyPr wrap="none" lIns="0" tIns="0" rIns="0" bIns="0">
            <a:spAutoFit/>
          </a:bodyPr>
          <a:lstStyle/>
          <a:p>
            <a:pPr eaLnBrk="1" hangingPunct="1"/>
            <a:r>
              <a:rPr lang="en-US" sz="1600">
                <a:solidFill>
                  <a:srgbClr val="000000"/>
                </a:solidFill>
                <a:latin typeface="Arial" pitchFamily="34" charset="0"/>
                <a:cs typeface="Arial" pitchFamily="34" charset="0"/>
              </a:rPr>
              <a:t>10 B</a:t>
            </a:r>
            <a:endParaRPr lang="en-US" sz="1800">
              <a:latin typeface="Arial" pitchFamily="34" charset="0"/>
              <a:cs typeface="Arial" pitchFamily="34" charset="0"/>
            </a:endParaRPr>
          </a:p>
        </p:txBody>
      </p:sp>
      <p:sp>
        <p:nvSpPr>
          <p:cNvPr id="20491" name="Rectangle 12"/>
          <p:cNvSpPr>
            <a:spLocks noChangeArrowheads="1"/>
          </p:cNvSpPr>
          <p:nvPr/>
        </p:nvSpPr>
        <p:spPr bwMode="auto">
          <a:xfrm>
            <a:off x="784225" y="4757738"/>
            <a:ext cx="304800" cy="244475"/>
          </a:xfrm>
          <a:prstGeom prst="rect">
            <a:avLst/>
          </a:prstGeom>
          <a:noFill/>
          <a:ln w="9525">
            <a:noFill/>
            <a:miter lim="800000"/>
            <a:headEnd/>
            <a:tailEnd/>
          </a:ln>
        </p:spPr>
        <p:txBody>
          <a:bodyPr wrap="none" lIns="0" tIns="0" rIns="0" bIns="0">
            <a:spAutoFit/>
          </a:bodyPr>
          <a:lstStyle/>
          <a:p>
            <a:pPr eaLnBrk="1" hangingPunct="1"/>
            <a:r>
              <a:rPr lang="en-US" sz="1600">
                <a:solidFill>
                  <a:srgbClr val="000000"/>
                </a:solidFill>
                <a:latin typeface="Arial" pitchFamily="34" charset="0"/>
                <a:cs typeface="Arial" pitchFamily="34" charset="0"/>
              </a:rPr>
              <a:t>5 B</a:t>
            </a:r>
            <a:endParaRPr lang="en-US" sz="1800">
              <a:latin typeface="Arial" pitchFamily="34" charset="0"/>
              <a:cs typeface="Arial" pitchFamily="34" charset="0"/>
            </a:endParaRPr>
          </a:p>
        </p:txBody>
      </p:sp>
      <p:sp>
        <p:nvSpPr>
          <p:cNvPr id="20492" name="Rectangle 13"/>
          <p:cNvSpPr>
            <a:spLocks noChangeArrowheads="1"/>
          </p:cNvSpPr>
          <p:nvPr/>
        </p:nvSpPr>
        <p:spPr bwMode="auto">
          <a:xfrm>
            <a:off x="963613" y="5741988"/>
            <a:ext cx="112712" cy="244475"/>
          </a:xfrm>
          <a:prstGeom prst="rect">
            <a:avLst/>
          </a:prstGeom>
          <a:noFill/>
          <a:ln w="9525">
            <a:noFill/>
            <a:miter lim="800000"/>
            <a:headEnd/>
            <a:tailEnd/>
          </a:ln>
        </p:spPr>
        <p:txBody>
          <a:bodyPr wrap="none" lIns="0" tIns="0" rIns="0" bIns="0">
            <a:spAutoFit/>
          </a:bodyPr>
          <a:lstStyle/>
          <a:p>
            <a:pPr eaLnBrk="1" hangingPunct="1"/>
            <a:r>
              <a:rPr lang="en-US" sz="1600">
                <a:solidFill>
                  <a:srgbClr val="000000"/>
                </a:solidFill>
                <a:latin typeface="Arial" pitchFamily="34" charset="0"/>
                <a:cs typeface="Arial" pitchFamily="34" charset="0"/>
              </a:rPr>
              <a:t>0</a:t>
            </a:r>
            <a:endParaRPr lang="en-US" sz="1800">
              <a:latin typeface="Arial" pitchFamily="34" charset="0"/>
              <a:cs typeface="Arial" pitchFamily="34" charset="0"/>
            </a:endParaRPr>
          </a:p>
        </p:txBody>
      </p:sp>
      <p:sp>
        <p:nvSpPr>
          <p:cNvPr id="20493" name="Line 14"/>
          <p:cNvSpPr>
            <a:spLocks noChangeShapeType="1"/>
          </p:cNvSpPr>
          <p:nvPr/>
        </p:nvSpPr>
        <p:spPr bwMode="auto">
          <a:xfrm>
            <a:off x="2446338" y="1828800"/>
            <a:ext cx="1587" cy="4156075"/>
          </a:xfrm>
          <a:prstGeom prst="line">
            <a:avLst/>
          </a:prstGeom>
          <a:noFill/>
          <a:ln w="0">
            <a:solidFill>
              <a:srgbClr val="C0C0C0"/>
            </a:solidFill>
            <a:round/>
            <a:headEnd/>
            <a:tailEnd/>
          </a:ln>
        </p:spPr>
        <p:txBody>
          <a:bodyPr/>
          <a:lstStyle/>
          <a:p>
            <a:endParaRPr lang="en-US"/>
          </a:p>
        </p:txBody>
      </p:sp>
      <p:sp>
        <p:nvSpPr>
          <p:cNvPr id="20494" name="Line 15"/>
          <p:cNvSpPr>
            <a:spLocks noChangeShapeType="1"/>
          </p:cNvSpPr>
          <p:nvPr/>
        </p:nvSpPr>
        <p:spPr bwMode="auto">
          <a:xfrm>
            <a:off x="3675063" y="1828800"/>
            <a:ext cx="1587" cy="4156075"/>
          </a:xfrm>
          <a:prstGeom prst="line">
            <a:avLst/>
          </a:prstGeom>
          <a:noFill/>
          <a:ln w="0">
            <a:solidFill>
              <a:srgbClr val="C0C0C0"/>
            </a:solidFill>
            <a:round/>
            <a:headEnd/>
            <a:tailEnd/>
          </a:ln>
        </p:spPr>
        <p:txBody>
          <a:bodyPr/>
          <a:lstStyle/>
          <a:p>
            <a:endParaRPr lang="en-US"/>
          </a:p>
        </p:txBody>
      </p:sp>
      <p:sp>
        <p:nvSpPr>
          <p:cNvPr id="20495" name="Line 16"/>
          <p:cNvSpPr>
            <a:spLocks noChangeShapeType="1"/>
          </p:cNvSpPr>
          <p:nvPr/>
        </p:nvSpPr>
        <p:spPr bwMode="auto">
          <a:xfrm>
            <a:off x="4914900" y="1828800"/>
            <a:ext cx="1588" cy="4156075"/>
          </a:xfrm>
          <a:prstGeom prst="line">
            <a:avLst/>
          </a:prstGeom>
          <a:noFill/>
          <a:ln w="0">
            <a:solidFill>
              <a:srgbClr val="C0C0C0"/>
            </a:solidFill>
            <a:round/>
            <a:headEnd/>
            <a:tailEnd/>
          </a:ln>
        </p:spPr>
        <p:txBody>
          <a:bodyPr/>
          <a:lstStyle/>
          <a:p>
            <a:endParaRPr lang="en-US"/>
          </a:p>
        </p:txBody>
      </p:sp>
      <p:sp>
        <p:nvSpPr>
          <p:cNvPr id="20496" name="Line 17"/>
          <p:cNvSpPr>
            <a:spLocks noChangeShapeType="1"/>
          </p:cNvSpPr>
          <p:nvPr/>
        </p:nvSpPr>
        <p:spPr bwMode="auto">
          <a:xfrm>
            <a:off x="6143625" y="1828800"/>
            <a:ext cx="1588" cy="4156075"/>
          </a:xfrm>
          <a:prstGeom prst="line">
            <a:avLst/>
          </a:prstGeom>
          <a:noFill/>
          <a:ln w="0">
            <a:solidFill>
              <a:srgbClr val="C0C0C0"/>
            </a:solidFill>
            <a:round/>
            <a:headEnd/>
            <a:tailEnd/>
          </a:ln>
        </p:spPr>
        <p:txBody>
          <a:bodyPr/>
          <a:lstStyle/>
          <a:p>
            <a:endParaRPr lang="en-US"/>
          </a:p>
        </p:txBody>
      </p:sp>
      <p:sp>
        <p:nvSpPr>
          <p:cNvPr id="1120274" name="Freeform 18"/>
          <p:cNvSpPr>
            <a:spLocks/>
          </p:cNvSpPr>
          <p:nvPr/>
        </p:nvSpPr>
        <p:spPr bwMode="auto">
          <a:xfrm>
            <a:off x="1219200" y="4527550"/>
            <a:ext cx="6164263" cy="1330325"/>
          </a:xfrm>
          <a:custGeom>
            <a:avLst/>
            <a:gdLst>
              <a:gd name="T0" fmla="*/ 2147483647 w 3883"/>
              <a:gd name="T1" fmla="*/ 2147483647 h 838"/>
              <a:gd name="T2" fmla="*/ 2147483647 w 3883"/>
              <a:gd name="T3" fmla="*/ 2147483647 h 838"/>
              <a:gd name="T4" fmla="*/ 2147483647 w 3883"/>
              <a:gd name="T5" fmla="*/ 2147483647 h 838"/>
              <a:gd name="T6" fmla="*/ 2147483647 w 3883"/>
              <a:gd name="T7" fmla="*/ 2147483647 h 838"/>
              <a:gd name="T8" fmla="*/ 2147483647 w 3883"/>
              <a:gd name="T9" fmla="*/ 2147483647 h 838"/>
              <a:gd name="T10" fmla="*/ 2147483647 w 3883"/>
              <a:gd name="T11" fmla="*/ 2147483647 h 838"/>
              <a:gd name="T12" fmla="*/ 2147483647 w 3883"/>
              <a:gd name="T13" fmla="*/ 2147483647 h 838"/>
              <a:gd name="T14" fmla="*/ 2147483647 w 3883"/>
              <a:gd name="T15" fmla="*/ 2147483647 h 838"/>
              <a:gd name="T16" fmla="*/ 2147483647 w 3883"/>
              <a:gd name="T17" fmla="*/ 2147483647 h 838"/>
              <a:gd name="T18" fmla="*/ 2147483647 w 3883"/>
              <a:gd name="T19" fmla="*/ 2147483647 h 838"/>
              <a:gd name="T20" fmla="*/ 2147483647 w 3883"/>
              <a:gd name="T21" fmla="*/ 2147483647 h 838"/>
              <a:gd name="T22" fmla="*/ 2147483647 w 3883"/>
              <a:gd name="T23" fmla="*/ 2147483647 h 838"/>
              <a:gd name="T24" fmla="*/ 2147483647 w 3883"/>
              <a:gd name="T25" fmla="*/ 2147483647 h 838"/>
              <a:gd name="T26" fmla="*/ 2147483647 w 3883"/>
              <a:gd name="T27" fmla="*/ 2147483647 h 838"/>
              <a:gd name="T28" fmla="*/ 2147483647 w 3883"/>
              <a:gd name="T29" fmla="*/ 2147483647 h 838"/>
              <a:gd name="T30" fmla="*/ 2147483647 w 3883"/>
              <a:gd name="T31" fmla="*/ 2147483647 h 838"/>
              <a:gd name="T32" fmla="*/ 2147483647 w 3883"/>
              <a:gd name="T33" fmla="*/ 2147483647 h 838"/>
              <a:gd name="T34" fmla="*/ 2147483647 w 3883"/>
              <a:gd name="T35" fmla="*/ 2147483647 h 838"/>
              <a:gd name="T36" fmla="*/ 2147483647 w 3883"/>
              <a:gd name="T37" fmla="*/ 2147483647 h 838"/>
              <a:gd name="T38" fmla="*/ 2147483647 w 3883"/>
              <a:gd name="T39" fmla="*/ 2147483647 h 838"/>
              <a:gd name="T40" fmla="*/ 2147483647 w 3883"/>
              <a:gd name="T41" fmla="*/ 2147483647 h 838"/>
              <a:gd name="T42" fmla="*/ 2147483647 w 3883"/>
              <a:gd name="T43" fmla="*/ 2147483647 h 838"/>
              <a:gd name="T44" fmla="*/ 2147483647 w 3883"/>
              <a:gd name="T45" fmla="*/ 0 h 838"/>
              <a:gd name="T46" fmla="*/ 2147483647 w 3883"/>
              <a:gd name="T47" fmla="*/ 0 h 838"/>
              <a:gd name="T48" fmla="*/ 2147483647 w 3883"/>
              <a:gd name="T49" fmla="*/ 0 h 838"/>
              <a:gd name="T50" fmla="*/ 2147483647 w 3883"/>
              <a:gd name="T51" fmla="*/ 0 h 838"/>
              <a:gd name="T52" fmla="*/ 2147483647 w 3883"/>
              <a:gd name="T53" fmla="*/ 0 h 838"/>
              <a:gd name="T54" fmla="*/ 2147483647 w 3883"/>
              <a:gd name="T55" fmla="*/ 0 h 838"/>
              <a:gd name="T56" fmla="*/ 2147483647 w 3883"/>
              <a:gd name="T57" fmla="*/ 2147483647 h 838"/>
              <a:gd name="T58" fmla="*/ 2147483647 w 3883"/>
              <a:gd name="T59" fmla="*/ 2147483647 h 838"/>
              <a:gd name="T60" fmla="*/ 2147483647 w 3883"/>
              <a:gd name="T61" fmla="*/ 2147483647 h 838"/>
              <a:gd name="T62" fmla="*/ 2147483647 w 3883"/>
              <a:gd name="T63" fmla="*/ 2147483647 h 838"/>
              <a:gd name="T64" fmla="*/ 2147483647 w 3883"/>
              <a:gd name="T65" fmla="*/ 2147483647 h 838"/>
              <a:gd name="T66" fmla="*/ 2147483647 w 3883"/>
              <a:gd name="T67" fmla="*/ 2147483647 h 838"/>
              <a:gd name="T68" fmla="*/ 2147483647 w 3883"/>
              <a:gd name="T69" fmla="*/ 2147483647 h 838"/>
              <a:gd name="T70" fmla="*/ 2147483647 w 3883"/>
              <a:gd name="T71" fmla="*/ 2147483647 h 838"/>
              <a:gd name="T72" fmla="*/ 2147483647 w 3883"/>
              <a:gd name="T73" fmla="*/ 2147483647 h 838"/>
              <a:gd name="T74" fmla="*/ 2147483647 w 3883"/>
              <a:gd name="T75" fmla="*/ 2147483647 h 838"/>
              <a:gd name="T76" fmla="*/ 2147483647 w 3883"/>
              <a:gd name="T77" fmla="*/ 2147483647 h 838"/>
              <a:gd name="T78" fmla="*/ 2147483647 w 3883"/>
              <a:gd name="T79" fmla="*/ 2147483647 h 838"/>
              <a:gd name="T80" fmla="*/ 2147483647 w 3883"/>
              <a:gd name="T81" fmla="*/ 2147483647 h 838"/>
              <a:gd name="T82" fmla="*/ 2147483647 w 3883"/>
              <a:gd name="T83" fmla="*/ 2147483647 h 838"/>
              <a:gd name="T84" fmla="*/ 2147483647 w 3883"/>
              <a:gd name="T85" fmla="*/ 2147483647 h 838"/>
              <a:gd name="T86" fmla="*/ 2147483647 w 3883"/>
              <a:gd name="T87" fmla="*/ 2147483647 h 838"/>
              <a:gd name="T88" fmla="*/ 2147483647 w 3883"/>
              <a:gd name="T89" fmla="*/ 2147483647 h 838"/>
              <a:gd name="T90" fmla="*/ 2147483647 w 3883"/>
              <a:gd name="T91" fmla="*/ 2147483647 h 838"/>
              <a:gd name="T92" fmla="*/ 2147483647 w 3883"/>
              <a:gd name="T93" fmla="*/ 2147483647 h 838"/>
              <a:gd name="T94" fmla="*/ 2147483647 w 3883"/>
              <a:gd name="T95" fmla="*/ 2147483647 h 838"/>
              <a:gd name="T96" fmla="*/ 2147483647 w 3883"/>
              <a:gd name="T97" fmla="*/ 2147483647 h 838"/>
              <a:gd name="T98" fmla="*/ 2147483647 w 3883"/>
              <a:gd name="T99" fmla="*/ 2147483647 h 838"/>
              <a:gd name="T100" fmla="*/ 2147483647 w 3883"/>
              <a:gd name="T101" fmla="*/ 2147483647 h 838"/>
              <a:gd name="T102" fmla="*/ 2147483647 w 3883"/>
              <a:gd name="T103" fmla="*/ 2147483647 h 838"/>
              <a:gd name="T104" fmla="*/ 2147483647 w 3883"/>
              <a:gd name="T105" fmla="*/ 2147483647 h 838"/>
              <a:gd name="T106" fmla="*/ 2147483647 w 3883"/>
              <a:gd name="T107" fmla="*/ 2147483647 h 838"/>
              <a:gd name="T108" fmla="*/ 2147483647 w 3883"/>
              <a:gd name="T109" fmla="*/ 2147483647 h 838"/>
              <a:gd name="T110" fmla="*/ 2147483647 w 3883"/>
              <a:gd name="T111" fmla="*/ 2147483647 h 838"/>
              <a:gd name="T112" fmla="*/ 2147483647 w 3883"/>
              <a:gd name="T113" fmla="*/ 2147483647 h 838"/>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3883"/>
              <a:gd name="T172" fmla="*/ 0 h 838"/>
              <a:gd name="T173" fmla="*/ 3883 w 3883"/>
              <a:gd name="T174" fmla="*/ 838 h 838"/>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3883" h="838">
                <a:moveTo>
                  <a:pt x="0" y="427"/>
                </a:moveTo>
                <a:lnTo>
                  <a:pt x="8" y="427"/>
                </a:lnTo>
                <a:lnTo>
                  <a:pt x="16" y="427"/>
                </a:lnTo>
                <a:lnTo>
                  <a:pt x="24" y="427"/>
                </a:lnTo>
                <a:lnTo>
                  <a:pt x="32" y="427"/>
                </a:lnTo>
                <a:lnTo>
                  <a:pt x="48" y="427"/>
                </a:lnTo>
                <a:lnTo>
                  <a:pt x="56" y="427"/>
                </a:lnTo>
                <a:lnTo>
                  <a:pt x="65" y="427"/>
                </a:lnTo>
                <a:lnTo>
                  <a:pt x="73" y="427"/>
                </a:lnTo>
                <a:lnTo>
                  <a:pt x="81" y="427"/>
                </a:lnTo>
                <a:lnTo>
                  <a:pt x="97" y="427"/>
                </a:lnTo>
                <a:lnTo>
                  <a:pt x="105" y="419"/>
                </a:lnTo>
                <a:lnTo>
                  <a:pt x="113" y="419"/>
                </a:lnTo>
                <a:lnTo>
                  <a:pt x="121" y="419"/>
                </a:lnTo>
                <a:lnTo>
                  <a:pt x="129" y="419"/>
                </a:lnTo>
                <a:lnTo>
                  <a:pt x="145" y="419"/>
                </a:lnTo>
                <a:lnTo>
                  <a:pt x="153" y="419"/>
                </a:lnTo>
                <a:lnTo>
                  <a:pt x="161" y="419"/>
                </a:lnTo>
                <a:lnTo>
                  <a:pt x="169" y="410"/>
                </a:lnTo>
                <a:lnTo>
                  <a:pt x="177" y="410"/>
                </a:lnTo>
                <a:lnTo>
                  <a:pt x="193" y="419"/>
                </a:lnTo>
                <a:lnTo>
                  <a:pt x="201" y="419"/>
                </a:lnTo>
                <a:lnTo>
                  <a:pt x="210" y="419"/>
                </a:lnTo>
                <a:lnTo>
                  <a:pt x="218" y="419"/>
                </a:lnTo>
                <a:lnTo>
                  <a:pt x="226" y="410"/>
                </a:lnTo>
                <a:lnTo>
                  <a:pt x="242" y="410"/>
                </a:lnTo>
                <a:lnTo>
                  <a:pt x="250" y="410"/>
                </a:lnTo>
                <a:lnTo>
                  <a:pt x="258" y="410"/>
                </a:lnTo>
                <a:lnTo>
                  <a:pt x="266" y="410"/>
                </a:lnTo>
                <a:lnTo>
                  <a:pt x="274" y="402"/>
                </a:lnTo>
                <a:lnTo>
                  <a:pt x="290" y="402"/>
                </a:lnTo>
                <a:lnTo>
                  <a:pt x="298" y="402"/>
                </a:lnTo>
                <a:lnTo>
                  <a:pt x="306" y="402"/>
                </a:lnTo>
                <a:lnTo>
                  <a:pt x="314" y="402"/>
                </a:lnTo>
                <a:lnTo>
                  <a:pt x="322" y="394"/>
                </a:lnTo>
                <a:lnTo>
                  <a:pt x="338" y="394"/>
                </a:lnTo>
                <a:lnTo>
                  <a:pt x="346" y="394"/>
                </a:lnTo>
                <a:lnTo>
                  <a:pt x="355" y="394"/>
                </a:lnTo>
                <a:lnTo>
                  <a:pt x="363" y="394"/>
                </a:lnTo>
                <a:lnTo>
                  <a:pt x="371" y="394"/>
                </a:lnTo>
                <a:lnTo>
                  <a:pt x="387" y="386"/>
                </a:lnTo>
                <a:lnTo>
                  <a:pt x="395" y="386"/>
                </a:lnTo>
                <a:lnTo>
                  <a:pt x="403" y="386"/>
                </a:lnTo>
                <a:lnTo>
                  <a:pt x="411" y="378"/>
                </a:lnTo>
                <a:lnTo>
                  <a:pt x="427" y="378"/>
                </a:lnTo>
                <a:lnTo>
                  <a:pt x="435" y="378"/>
                </a:lnTo>
                <a:lnTo>
                  <a:pt x="443" y="370"/>
                </a:lnTo>
                <a:lnTo>
                  <a:pt x="451" y="370"/>
                </a:lnTo>
                <a:lnTo>
                  <a:pt x="459" y="370"/>
                </a:lnTo>
                <a:lnTo>
                  <a:pt x="475" y="370"/>
                </a:lnTo>
                <a:lnTo>
                  <a:pt x="483" y="362"/>
                </a:lnTo>
                <a:lnTo>
                  <a:pt x="492" y="362"/>
                </a:lnTo>
                <a:lnTo>
                  <a:pt x="500" y="362"/>
                </a:lnTo>
                <a:lnTo>
                  <a:pt x="508" y="354"/>
                </a:lnTo>
                <a:lnTo>
                  <a:pt x="524" y="354"/>
                </a:lnTo>
                <a:lnTo>
                  <a:pt x="532" y="354"/>
                </a:lnTo>
                <a:lnTo>
                  <a:pt x="540" y="346"/>
                </a:lnTo>
                <a:lnTo>
                  <a:pt x="548" y="346"/>
                </a:lnTo>
                <a:lnTo>
                  <a:pt x="556" y="346"/>
                </a:lnTo>
                <a:lnTo>
                  <a:pt x="572" y="346"/>
                </a:lnTo>
                <a:lnTo>
                  <a:pt x="580" y="338"/>
                </a:lnTo>
                <a:lnTo>
                  <a:pt x="588" y="338"/>
                </a:lnTo>
                <a:lnTo>
                  <a:pt x="596" y="338"/>
                </a:lnTo>
                <a:lnTo>
                  <a:pt x="604" y="338"/>
                </a:lnTo>
                <a:lnTo>
                  <a:pt x="620" y="330"/>
                </a:lnTo>
                <a:lnTo>
                  <a:pt x="628" y="330"/>
                </a:lnTo>
                <a:lnTo>
                  <a:pt x="637" y="330"/>
                </a:lnTo>
                <a:lnTo>
                  <a:pt x="645" y="330"/>
                </a:lnTo>
                <a:lnTo>
                  <a:pt x="653" y="322"/>
                </a:lnTo>
                <a:lnTo>
                  <a:pt x="669" y="322"/>
                </a:lnTo>
                <a:lnTo>
                  <a:pt x="677" y="322"/>
                </a:lnTo>
                <a:lnTo>
                  <a:pt x="685" y="314"/>
                </a:lnTo>
                <a:lnTo>
                  <a:pt x="693" y="314"/>
                </a:lnTo>
                <a:lnTo>
                  <a:pt x="701" y="314"/>
                </a:lnTo>
                <a:lnTo>
                  <a:pt x="717" y="314"/>
                </a:lnTo>
                <a:lnTo>
                  <a:pt x="725" y="314"/>
                </a:lnTo>
                <a:lnTo>
                  <a:pt x="733" y="306"/>
                </a:lnTo>
                <a:lnTo>
                  <a:pt x="741" y="306"/>
                </a:lnTo>
                <a:lnTo>
                  <a:pt x="749" y="306"/>
                </a:lnTo>
                <a:lnTo>
                  <a:pt x="765" y="306"/>
                </a:lnTo>
                <a:lnTo>
                  <a:pt x="773" y="298"/>
                </a:lnTo>
                <a:lnTo>
                  <a:pt x="782" y="298"/>
                </a:lnTo>
                <a:lnTo>
                  <a:pt x="790" y="298"/>
                </a:lnTo>
                <a:lnTo>
                  <a:pt x="806" y="290"/>
                </a:lnTo>
                <a:lnTo>
                  <a:pt x="814" y="290"/>
                </a:lnTo>
                <a:lnTo>
                  <a:pt x="822" y="282"/>
                </a:lnTo>
                <a:lnTo>
                  <a:pt x="830" y="282"/>
                </a:lnTo>
                <a:lnTo>
                  <a:pt x="838" y="282"/>
                </a:lnTo>
                <a:lnTo>
                  <a:pt x="854" y="274"/>
                </a:lnTo>
                <a:lnTo>
                  <a:pt x="862" y="274"/>
                </a:lnTo>
                <a:lnTo>
                  <a:pt x="870" y="274"/>
                </a:lnTo>
                <a:lnTo>
                  <a:pt x="878" y="265"/>
                </a:lnTo>
                <a:lnTo>
                  <a:pt x="886" y="265"/>
                </a:lnTo>
                <a:lnTo>
                  <a:pt x="902" y="265"/>
                </a:lnTo>
                <a:lnTo>
                  <a:pt x="910" y="257"/>
                </a:lnTo>
                <a:lnTo>
                  <a:pt x="918" y="257"/>
                </a:lnTo>
                <a:lnTo>
                  <a:pt x="927" y="257"/>
                </a:lnTo>
                <a:lnTo>
                  <a:pt x="935" y="249"/>
                </a:lnTo>
                <a:lnTo>
                  <a:pt x="951" y="249"/>
                </a:lnTo>
                <a:lnTo>
                  <a:pt x="959" y="249"/>
                </a:lnTo>
                <a:lnTo>
                  <a:pt x="967" y="241"/>
                </a:lnTo>
                <a:lnTo>
                  <a:pt x="975" y="241"/>
                </a:lnTo>
                <a:lnTo>
                  <a:pt x="983" y="241"/>
                </a:lnTo>
                <a:lnTo>
                  <a:pt x="999" y="233"/>
                </a:lnTo>
                <a:lnTo>
                  <a:pt x="1007" y="233"/>
                </a:lnTo>
                <a:lnTo>
                  <a:pt x="1015" y="233"/>
                </a:lnTo>
                <a:lnTo>
                  <a:pt x="1023" y="225"/>
                </a:lnTo>
                <a:lnTo>
                  <a:pt x="1031" y="225"/>
                </a:lnTo>
                <a:lnTo>
                  <a:pt x="1047" y="225"/>
                </a:lnTo>
                <a:lnTo>
                  <a:pt x="1055" y="217"/>
                </a:lnTo>
                <a:lnTo>
                  <a:pt x="1063" y="217"/>
                </a:lnTo>
                <a:lnTo>
                  <a:pt x="1072" y="217"/>
                </a:lnTo>
                <a:lnTo>
                  <a:pt x="1080" y="217"/>
                </a:lnTo>
                <a:lnTo>
                  <a:pt x="1096" y="209"/>
                </a:lnTo>
                <a:lnTo>
                  <a:pt x="1104" y="209"/>
                </a:lnTo>
                <a:lnTo>
                  <a:pt x="1112" y="209"/>
                </a:lnTo>
                <a:lnTo>
                  <a:pt x="1120" y="209"/>
                </a:lnTo>
                <a:lnTo>
                  <a:pt x="1128" y="201"/>
                </a:lnTo>
                <a:lnTo>
                  <a:pt x="1144" y="201"/>
                </a:lnTo>
                <a:lnTo>
                  <a:pt x="1152" y="201"/>
                </a:lnTo>
                <a:lnTo>
                  <a:pt x="1160" y="193"/>
                </a:lnTo>
                <a:lnTo>
                  <a:pt x="1168" y="193"/>
                </a:lnTo>
                <a:lnTo>
                  <a:pt x="1184" y="193"/>
                </a:lnTo>
                <a:lnTo>
                  <a:pt x="1192" y="185"/>
                </a:lnTo>
                <a:lnTo>
                  <a:pt x="1200" y="177"/>
                </a:lnTo>
                <a:lnTo>
                  <a:pt x="1208" y="177"/>
                </a:lnTo>
                <a:lnTo>
                  <a:pt x="1217" y="169"/>
                </a:lnTo>
                <a:lnTo>
                  <a:pt x="1233" y="161"/>
                </a:lnTo>
                <a:lnTo>
                  <a:pt x="1241" y="161"/>
                </a:lnTo>
                <a:lnTo>
                  <a:pt x="1249" y="153"/>
                </a:lnTo>
                <a:lnTo>
                  <a:pt x="1257" y="153"/>
                </a:lnTo>
                <a:lnTo>
                  <a:pt x="1265" y="145"/>
                </a:lnTo>
                <a:lnTo>
                  <a:pt x="1281" y="137"/>
                </a:lnTo>
                <a:lnTo>
                  <a:pt x="1289" y="137"/>
                </a:lnTo>
                <a:lnTo>
                  <a:pt x="1297" y="129"/>
                </a:lnTo>
                <a:lnTo>
                  <a:pt x="1305" y="129"/>
                </a:lnTo>
                <a:lnTo>
                  <a:pt x="1313" y="120"/>
                </a:lnTo>
                <a:lnTo>
                  <a:pt x="1329" y="112"/>
                </a:lnTo>
                <a:lnTo>
                  <a:pt x="1337" y="112"/>
                </a:lnTo>
                <a:lnTo>
                  <a:pt x="1345" y="104"/>
                </a:lnTo>
                <a:lnTo>
                  <a:pt x="1354" y="96"/>
                </a:lnTo>
                <a:lnTo>
                  <a:pt x="1362" y="96"/>
                </a:lnTo>
                <a:lnTo>
                  <a:pt x="1378" y="88"/>
                </a:lnTo>
                <a:lnTo>
                  <a:pt x="1386" y="88"/>
                </a:lnTo>
                <a:lnTo>
                  <a:pt x="1394" y="80"/>
                </a:lnTo>
                <a:lnTo>
                  <a:pt x="1402" y="72"/>
                </a:lnTo>
                <a:lnTo>
                  <a:pt x="1410" y="72"/>
                </a:lnTo>
                <a:lnTo>
                  <a:pt x="1426" y="64"/>
                </a:lnTo>
                <a:lnTo>
                  <a:pt x="1434" y="64"/>
                </a:lnTo>
                <a:lnTo>
                  <a:pt x="1442" y="56"/>
                </a:lnTo>
                <a:lnTo>
                  <a:pt x="1450" y="48"/>
                </a:lnTo>
                <a:lnTo>
                  <a:pt x="1458" y="48"/>
                </a:lnTo>
                <a:lnTo>
                  <a:pt x="1474" y="40"/>
                </a:lnTo>
                <a:lnTo>
                  <a:pt x="1482" y="32"/>
                </a:lnTo>
                <a:lnTo>
                  <a:pt x="1490" y="32"/>
                </a:lnTo>
                <a:lnTo>
                  <a:pt x="1499" y="24"/>
                </a:lnTo>
                <a:lnTo>
                  <a:pt x="1507" y="24"/>
                </a:lnTo>
                <a:lnTo>
                  <a:pt x="1523" y="16"/>
                </a:lnTo>
                <a:lnTo>
                  <a:pt x="1531" y="8"/>
                </a:lnTo>
                <a:lnTo>
                  <a:pt x="1539" y="8"/>
                </a:lnTo>
                <a:lnTo>
                  <a:pt x="1547" y="0"/>
                </a:lnTo>
                <a:lnTo>
                  <a:pt x="1563" y="0"/>
                </a:lnTo>
                <a:lnTo>
                  <a:pt x="1571" y="0"/>
                </a:lnTo>
                <a:lnTo>
                  <a:pt x="1579" y="0"/>
                </a:lnTo>
                <a:lnTo>
                  <a:pt x="1587" y="0"/>
                </a:lnTo>
                <a:lnTo>
                  <a:pt x="1595" y="0"/>
                </a:lnTo>
                <a:lnTo>
                  <a:pt x="1611" y="0"/>
                </a:lnTo>
                <a:lnTo>
                  <a:pt x="1619" y="0"/>
                </a:lnTo>
                <a:lnTo>
                  <a:pt x="1627" y="0"/>
                </a:lnTo>
                <a:lnTo>
                  <a:pt x="1635" y="0"/>
                </a:lnTo>
                <a:lnTo>
                  <a:pt x="1644" y="0"/>
                </a:lnTo>
                <a:lnTo>
                  <a:pt x="1660" y="0"/>
                </a:lnTo>
                <a:lnTo>
                  <a:pt x="1668" y="0"/>
                </a:lnTo>
                <a:lnTo>
                  <a:pt x="1676" y="0"/>
                </a:lnTo>
                <a:lnTo>
                  <a:pt x="1684" y="0"/>
                </a:lnTo>
                <a:lnTo>
                  <a:pt x="1692" y="0"/>
                </a:lnTo>
                <a:lnTo>
                  <a:pt x="1708" y="0"/>
                </a:lnTo>
                <a:lnTo>
                  <a:pt x="1716" y="0"/>
                </a:lnTo>
                <a:lnTo>
                  <a:pt x="1724" y="0"/>
                </a:lnTo>
                <a:lnTo>
                  <a:pt x="1732" y="0"/>
                </a:lnTo>
                <a:lnTo>
                  <a:pt x="1740" y="0"/>
                </a:lnTo>
                <a:lnTo>
                  <a:pt x="1756" y="0"/>
                </a:lnTo>
                <a:lnTo>
                  <a:pt x="1764" y="0"/>
                </a:lnTo>
                <a:lnTo>
                  <a:pt x="1772" y="0"/>
                </a:lnTo>
                <a:lnTo>
                  <a:pt x="1780" y="0"/>
                </a:lnTo>
                <a:lnTo>
                  <a:pt x="1789" y="0"/>
                </a:lnTo>
                <a:lnTo>
                  <a:pt x="1805" y="0"/>
                </a:lnTo>
                <a:lnTo>
                  <a:pt x="1813" y="0"/>
                </a:lnTo>
                <a:lnTo>
                  <a:pt x="1821" y="0"/>
                </a:lnTo>
                <a:lnTo>
                  <a:pt x="1829" y="0"/>
                </a:lnTo>
                <a:lnTo>
                  <a:pt x="1837" y="0"/>
                </a:lnTo>
                <a:lnTo>
                  <a:pt x="1853" y="0"/>
                </a:lnTo>
                <a:lnTo>
                  <a:pt x="1861" y="0"/>
                </a:lnTo>
                <a:lnTo>
                  <a:pt x="1869" y="0"/>
                </a:lnTo>
                <a:lnTo>
                  <a:pt x="1877" y="0"/>
                </a:lnTo>
                <a:lnTo>
                  <a:pt x="1885" y="0"/>
                </a:lnTo>
                <a:lnTo>
                  <a:pt x="1901" y="0"/>
                </a:lnTo>
                <a:lnTo>
                  <a:pt x="1909" y="0"/>
                </a:lnTo>
                <a:lnTo>
                  <a:pt x="1917" y="0"/>
                </a:lnTo>
                <a:lnTo>
                  <a:pt x="1925" y="0"/>
                </a:lnTo>
                <a:lnTo>
                  <a:pt x="1942" y="0"/>
                </a:lnTo>
                <a:lnTo>
                  <a:pt x="1950" y="16"/>
                </a:lnTo>
                <a:lnTo>
                  <a:pt x="1958" y="24"/>
                </a:lnTo>
                <a:lnTo>
                  <a:pt x="1966" y="32"/>
                </a:lnTo>
                <a:lnTo>
                  <a:pt x="1974" y="48"/>
                </a:lnTo>
                <a:lnTo>
                  <a:pt x="1990" y="56"/>
                </a:lnTo>
                <a:lnTo>
                  <a:pt x="1998" y="64"/>
                </a:lnTo>
                <a:lnTo>
                  <a:pt x="2006" y="80"/>
                </a:lnTo>
                <a:lnTo>
                  <a:pt x="2014" y="88"/>
                </a:lnTo>
                <a:lnTo>
                  <a:pt x="2022" y="96"/>
                </a:lnTo>
                <a:lnTo>
                  <a:pt x="2038" y="112"/>
                </a:lnTo>
                <a:lnTo>
                  <a:pt x="2046" y="120"/>
                </a:lnTo>
                <a:lnTo>
                  <a:pt x="2054" y="129"/>
                </a:lnTo>
                <a:lnTo>
                  <a:pt x="2062" y="137"/>
                </a:lnTo>
                <a:lnTo>
                  <a:pt x="2070" y="153"/>
                </a:lnTo>
                <a:lnTo>
                  <a:pt x="2087" y="161"/>
                </a:lnTo>
                <a:lnTo>
                  <a:pt x="2095" y="169"/>
                </a:lnTo>
                <a:lnTo>
                  <a:pt x="2103" y="177"/>
                </a:lnTo>
                <a:lnTo>
                  <a:pt x="2111" y="185"/>
                </a:lnTo>
                <a:lnTo>
                  <a:pt x="2119" y="193"/>
                </a:lnTo>
                <a:lnTo>
                  <a:pt x="2135" y="201"/>
                </a:lnTo>
                <a:lnTo>
                  <a:pt x="2143" y="209"/>
                </a:lnTo>
                <a:lnTo>
                  <a:pt x="2151" y="225"/>
                </a:lnTo>
                <a:lnTo>
                  <a:pt x="2159" y="233"/>
                </a:lnTo>
                <a:lnTo>
                  <a:pt x="2167" y="241"/>
                </a:lnTo>
                <a:lnTo>
                  <a:pt x="2183" y="249"/>
                </a:lnTo>
                <a:lnTo>
                  <a:pt x="2191" y="257"/>
                </a:lnTo>
                <a:lnTo>
                  <a:pt x="2199" y="265"/>
                </a:lnTo>
                <a:lnTo>
                  <a:pt x="2207" y="274"/>
                </a:lnTo>
                <a:lnTo>
                  <a:pt x="2215" y="282"/>
                </a:lnTo>
                <a:lnTo>
                  <a:pt x="2232" y="290"/>
                </a:lnTo>
                <a:lnTo>
                  <a:pt x="2240" y="298"/>
                </a:lnTo>
                <a:lnTo>
                  <a:pt x="2248" y="306"/>
                </a:lnTo>
                <a:lnTo>
                  <a:pt x="2256" y="314"/>
                </a:lnTo>
                <a:lnTo>
                  <a:pt x="2264" y="322"/>
                </a:lnTo>
                <a:lnTo>
                  <a:pt x="2280" y="330"/>
                </a:lnTo>
                <a:lnTo>
                  <a:pt x="2288" y="330"/>
                </a:lnTo>
                <a:lnTo>
                  <a:pt x="2296" y="338"/>
                </a:lnTo>
                <a:lnTo>
                  <a:pt x="2304" y="346"/>
                </a:lnTo>
                <a:lnTo>
                  <a:pt x="2312" y="354"/>
                </a:lnTo>
                <a:lnTo>
                  <a:pt x="2328" y="362"/>
                </a:lnTo>
                <a:lnTo>
                  <a:pt x="2336" y="370"/>
                </a:lnTo>
                <a:lnTo>
                  <a:pt x="2344" y="378"/>
                </a:lnTo>
                <a:lnTo>
                  <a:pt x="2352" y="386"/>
                </a:lnTo>
                <a:lnTo>
                  <a:pt x="2369" y="386"/>
                </a:lnTo>
                <a:lnTo>
                  <a:pt x="2377" y="394"/>
                </a:lnTo>
                <a:lnTo>
                  <a:pt x="2385" y="402"/>
                </a:lnTo>
                <a:lnTo>
                  <a:pt x="2393" y="410"/>
                </a:lnTo>
                <a:lnTo>
                  <a:pt x="2401" y="419"/>
                </a:lnTo>
                <a:lnTo>
                  <a:pt x="2417" y="419"/>
                </a:lnTo>
                <a:lnTo>
                  <a:pt x="2425" y="427"/>
                </a:lnTo>
                <a:lnTo>
                  <a:pt x="2433" y="435"/>
                </a:lnTo>
                <a:lnTo>
                  <a:pt x="2441" y="443"/>
                </a:lnTo>
                <a:lnTo>
                  <a:pt x="2449" y="443"/>
                </a:lnTo>
                <a:lnTo>
                  <a:pt x="2465" y="451"/>
                </a:lnTo>
                <a:lnTo>
                  <a:pt x="2473" y="459"/>
                </a:lnTo>
                <a:lnTo>
                  <a:pt x="2481" y="459"/>
                </a:lnTo>
                <a:lnTo>
                  <a:pt x="2489" y="467"/>
                </a:lnTo>
                <a:lnTo>
                  <a:pt x="2497" y="475"/>
                </a:lnTo>
                <a:lnTo>
                  <a:pt x="2514" y="483"/>
                </a:lnTo>
                <a:lnTo>
                  <a:pt x="2522" y="483"/>
                </a:lnTo>
                <a:lnTo>
                  <a:pt x="2530" y="491"/>
                </a:lnTo>
                <a:lnTo>
                  <a:pt x="2538" y="499"/>
                </a:lnTo>
                <a:lnTo>
                  <a:pt x="2546" y="499"/>
                </a:lnTo>
                <a:lnTo>
                  <a:pt x="2562" y="507"/>
                </a:lnTo>
                <a:lnTo>
                  <a:pt x="2570" y="507"/>
                </a:lnTo>
                <a:lnTo>
                  <a:pt x="2578" y="515"/>
                </a:lnTo>
                <a:lnTo>
                  <a:pt x="2586" y="523"/>
                </a:lnTo>
                <a:lnTo>
                  <a:pt x="2594" y="523"/>
                </a:lnTo>
                <a:lnTo>
                  <a:pt x="2610" y="531"/>
                </a:lnTo>
                <a:lnTo>
                  <a:pt x="2618" y="539"/>
                </a:lnTo>
                <a:lnTo>
                  <a:pt x="2626" y="539"/>
                </a:lnTo>
                <a:lnTo>
                  <a:pt x="2634" y="547"/>
                </a:lnTo>
                <a:lnTo>
                  <a:pt x="2642" y="547"/>
                </a:lnTo>
                <a:lnTo>
                  <a:pt x="2659" y="556"/>
                </a:lnTo>
                <a:lnTo>
                  <a:pt x="2667" y="556"/>
                </a:lnTo>
                <a:lnTo>
                  <a:pt x="2675" y="564"/>
                </a:lnTo>
                <a:lnTo>
                  <a:pt x="2683" y="564"/>
                </a:lnTo>
                <a:lnTo>
                  <a:pt x="2691" y="572"/>
                </a:lnTo>
                <a:lnTo>
                  <a:pt x="2707" y="580"/>
                </a:lnTo>
                <a:lnTo>
                  <a:pt x="2715" y="580"/>
                </a:lnTo>
                <a:lnTo>
                  <a:pt x="2723" y="588"/>
                </a:lnTo>
                <a:lnTo>
                  <a:pt x="2731" y="588"/>
                </a:lnTo>
                <a:lnTo>
                  <a:pt x="2747" y="596"/>
                </a:lnTo>
                <a:lnTo>
                  <a:pt x="2755" y="596"/>
                </a:lnTo>
                <a:lnTo>
                  <a:pt x="2763" y="604"/>
                </a:lnTo>
                <a:lnTo>
                  <a:pt x="2771" y="604"/>
                </a:lnTo>
                <a:lnTo>
                  <a:pt x="2779" y="612"/>
                </a:lnTo>
                <a:lnTo>
                  <a:pt x="2796" y="612"/>
                </a:lnTo>
                <a:lnTo>
                  <a:pt x="2804" y="620"/>
                </a:lnTo>
                <a:lnTo>
                  <a:pt x="2812" y="620"/>
                </a:lnTo>
                <a:lnTo>
                  <a:pt x="2820" y="620"/>
                </a:lnTo>
                <a:lnTo>
                  <a:pt x="2828" y="628"/>
                </a:lnTo>
                <a:lnTo>
                  <a:pt x="2844" y="628"/>
                </a:lnTo>
                <a:lnTo>
                  <a:pt x="2852" y="636"/>
                </a:lnTo>
                <a:lnTo>
                  <a:pt x="2860" y="636"/>
                </a:lnTo>
                <a:lnTo>
                  <a:pt x="2868" y="644"/>
                </a:lnTo>
                <a:lnTo>
                  <a:pt x="2876" y="644"/>
                </a:lnTo>
                <a:lnTo>
                  <a:pt x="2892" y="644"/>
                </a:lnTo>
                <a:lnTo>
                  <a:pt x="2900" y="652"/>
                </a:lnTo>
                <a:lnTo>
                  <a:pt x="2908" y="652"/>
                </a:lnTo>
                <a:lnTo>
                  <a:pt x="2916" y="660"/>
                </a:lnTo>
                <a:lnTo>
                  <a:pt x="2924" y="660"/>
                </a:lnTo>
                <a:lnTo>
                  <a:pt x="2941" y="660"/>
                </a:lnTo>
                <a:lnTo>
                  <a:pt x="2949" y="668"/>
                </a:lnTo>
                <a:lnTo>
                  <a:pt x="2957" y="668"/>
                </a:lnTo>
                <a:lnTo>
                  <a:pt x="2965" y="676"/>
                </a:lnTo>
                <a:lnTo>
                  <a:pt x="2973" y="676"/>
                </a:lnTo>
                <a:lnTo>
                  <a:pt x="2989" y="676"/>
                </a:lnTo>
                <a:lnTo>
                  <a:pt x="2997" y="684"/>
                </a:lnTo>
                <a:lnTo>
                  <a:pt x="3005" y="684"/>
                </a:lnTo>
                <a:lnTo>
                  <a:pt x="3013" y="684"/>
                </a:lnTo>
                <a:lnTo>
                  <a:pt x="3021" y="692"/>
                </a:lnTo>
                <a:lnTo>
                  <a:pt x="3037" y="692"/>
                </a:lnTo>
                <a:lnTo>
                  <a:pt x="3045" y="692"/>
                </a:lnTo>
                <a:lnTo>
                  <a:pt x="3053" y="701"/>
                </a:lnTo>
                <a:lnTo>
                  <a:pt x="3061" y="701"/>
                </a:lnTo>
                <a:lnTo>
                  <a:pt x="3069" y="701"/>
                </a:lnTo>
                <a:lnTo>
                  <a:pt x="3086" y="709"/>
                </a:lnTo>
                <a:lnTo>
                  <a:pt x="3094" y="709"/>
                </a:lnTo>
                <a:lnTo>
                  <a:pt x="3102" y="709"/>
                </a:lnTo>
                <a:lnTo>
                  <a:pt x="3110" y="717"/>
                </a:lnTo>
                <a:lnTo>
                  <a:pt x="3126" y="717"/>
                </a:lnTo>
                <a:lnTo>
                  <a:pt x="3134" y="717"/>
                </a:lnTo>
                <a:lnTo>
                  <a:pt x="3142" y="725"/>
                </a:lnTo>
                <a:lnTo>
                  <a:pt x="3150" y="725"/>
                </a:lnTo>
                <a:lnTo>
                  <a:pt x="3158" y="725"/>
                </a:lnTo>
                <a:lnTo>
                  <a:pt x="3174" y="733"/>
                </a:lnTo>
                <a:lnTo>
                  <a:pt x="3182" y="733"/>
                </a:lnTo>
                <a:lnTo>
                  <a:pt x="3190" y="733"/>
                </a:lnTo>
                <a:lnTo>
                  <a:pt x="3198" y="733"/>
                </a:lnTo>
                <a:lnTo>
                  <a:pt x="3206" y="741"/>
                </a:lnTo>
                <a:lnTo>
                  <a:pt x="3223" y="741"/>
                </a:lnTo>
                <a:lnTo>
                  <a:pt x="3231" y="741"/>
                </a:lnTo>
                <a:lnTo>
                  <a:pt x="3239" y="741"/>
                </a:lnTo>
                <a:lnTo>
                  <a:pt x="3247" y="749"/>
                </a:lnTo>
                <a:lnTo>
                  <a:pt x="3255" y="749"/>
                </a:lnTo>
                <a:lnTo>
                  <a:pt x="3271" y="749"/>
                </a:lnTo>
                <a:lnTo>
                  <a:pt x="3279" y="757"/>
                </a:lnTo>
                <a:lnTo>
                  <a:pt x="3287" y="757"/>
                </a:lnTo>
                <a:lnTo>
                  <a:pt x="3295" y="757"/>
                </a:lnTo>
                <a:lnTo>
                  <a:pt x="3303" y="757"/>
                </a:lnTo>
                <a:lnTo>
                  <a:pt x="3319" y="757"/>
                </a:lnTo>
                <a:lnTo>
                  <a:pt x="3327" y="765"/>
                </a:lnTo>
                <a:lnTo>
                  <a:pt x="3335" y="765"/>
                </a:lnTo>
                <a:lnTo>
                  <a:pt x="3343" y="765"/>
                </a:lnTo>
                <a:lnTo>
                  <a:pt x="3351" y="765"/>
                </a:lnTo>
                <a:lnTo>
                  <a:pt x="3368" y="773"/>
                </a:lnTo>
                <a:lnTo>
                  <a:pt x="3376" y="773"/>
                </a:lnTo>
                <a:lnTo>
                  <a:pt x="3384" y="773"/>
                </a:lnTo>
                <a:lnTo>
                  <a:pt x="3392" y="773"/>
                </a:lnTo>
                <a:lnTo>
                  <a:pt x="3400" y="781"/>
                </a:lnTo>
                <a:lnTo>
                  <a:pt x="3416" y="781"/>
                </a:lnTo>
                <a:lnTo>
                  <a:pt x="3424" y="781"/>
                </a:lnTo>
                <a:lnTo>
                  <a:pt x="3432" y="781"/>
                </a:lnTo>
                <a:lnTo>
                  <a:pt x="3440" y="781"/>
                </a:lnTo>
                <a:lnTo>
                  <a:pt x="3448" y="789"/>
                </a:lnTo>
                <a:lnTo>
                  <a:pt x="3464" y="789"/>
                </a:lnTo>
                <a:lnTo>
                  <a:pt x="3472" y="789"/>
                </a:lnTo>
                <a:lnTo>
                  <a:pt x="3480" y="789"/>
                </a:lnTo>
                <a:lnTo>
                  <a:pt x="3488" y="789"/>
                </a:lnTo>
                <a:lnTo>
                  <a:pt x="3504" y="797"/>
                </a:lnTo>
                <a:lnTo>
                  <a:pt x="3513" y="797"/>
                </a:lnTo>
                <a:lnTo>
                  <a:pt x="3521" y="797"/>
                </a:lnTo>
                <a:lnTo>
                  <a:pt x="3529" y="797"/>
                </a:lnTo>
                <a:lnTo>
                  <a:pt x="3537" y="797"/>
                </a:lnTo>
                <a:lnTo>
                  <a:pt x="3553" y="797"/>
                </a:lnTo>
                <a:lnTo>
                  <a:pt x="3561" y="805"/>
                </a:lnTo>
                <a:lnTo>
                  <a:pt x="3569" y="805"/>
                </a:lnTo>
                <a:lnTo>
                  <a:pt x="3577" y="805"/>
                </a:lnTo>
                <a:lnTo>
                  <a:pt x="3585" y="805"/>
                </a:lnTo>
                <a:lnTo>
                  <a:pt x="3601" y="805"/>
                </a:lnTo>
                <a:lnTo>
                  <a:pt x="3609" y="805"/>
                </a:lnTo>
                <a:lnTo>
                  <a:pt x="3617" y="813"/>
                </a:lnTo>
                <a:lnTo>
                  <a:pt x="3625" y="813"/>
                </a:lnTo>
                <a:lnTo>
                  <a:pt x="3633" y="813"/>
                </a:lnTo>
                <a:lnTo>
                  <a:pt x="3649" y="813"/>
                </a:lnTo>
                <a:lnTo>
                  <a:pt x="3658" y="813"/>
                </a:lnTo>
                <a:lnTo>
                  <a:pt x="3666" y="813"/>
                </a:lnTo>
                <a:lnTo>
                  <a:pt x="3674" y="821"/>
                </a:lnTo>
                <a:lnTo>
                  <a:pt x="3682" y="821"/>
                </a:lnTo>
                <a:lnTo>
                  <a:pt x="3698" y="821"/>
                </a:lnTo>
                <a:lnTo>
                  <a:pt x="3706" y="821"/>
                </a:lnTo>
                <a:lnTo>
                  <a:pt x="3714" y="821"/>
                </a:lnTo>
                <a:lnTo>
                  <a:pt x="3722" y="821"/>
                </a:lnTo>
                <a:lnTo>
                  <a:pt x="3730" y="821"/>
                </a:lnTo>
                <a:lnTo>
                  <a:pt x="3746" y="829"/>
                </a:lnTo>
                <a:lnTo>
                  <a:pt x="3754" y="829"/>
                </a:lnTo>
                <a:lnTo>
                  <a:pt x="3762" y="829"/>
                </a:lnTo>
                <a:lnTo>
                  <a:pt x="3770" y="829"/>
                </a:lnTo>
                <a:lnTo>
                  <a:pt x="3778" y="829"/>
                </a:lnTo>
                <a:lnTo>
                  <a:pt x="3794" y="829"/>
                </a:lnTo>
                <a:lnTo>
                  <a:pt x="3803" y="829"/>
                </a:lnTo>
                <a:lnTo>
                  <a:pt x="3811" y="829"/>
                </a:lnTo>
                <a:lnTo>
                  <a:pt x="3819" y="838"/>
                </a:lnTo>
                <a:lnTo>
                  <a:pt x="3827" y="838"/>
                </a:lnTo>
                <a:lnTo>
                  <a:pt x="3843" y="838"/>
                </a:lnTo>
                <a:lnTo>
                  <a:pt x="3851" y="838"/>
                </a:lnTo>
                <a:lnTo>
                  <a:pt x="3859" y="838"/>
                </a:lnTo>
                <a:lnTo>
                  <a:pt x="3867" y="838"/>
                </a:lnTo>
                <a:lnTo>
                  <a:pt x="3883" y="838"/>
                </a:lnTo>
              </a:path>
            </a:pathLst>
          </a:custGeom>
          <a:noFill/>
          <a:ln w="38100">
            <a:solidFill>
              <a:srgbClr val="000000"/>
            </a:solidFill>
            <a:round/>
            <a:headEnd/>
            <a:tailEnd/>
          </a:ln>
        </p:spPr>
        <p:txBody>
          <a:bodyPr/>
          <a:lstStyle/>
          <a:p>
            <a:endParaRPr lang="en-US"/>
          </a:p>
        </p:txBody>
      </p:sp>
      <p:sp>
        <p:nvSpPr>
          <p:cNvPr id="1120275" name="Freeform 19"/>
          <p:cNvSpPr>
            <a:spLocks/>
          </p:cNvSpPr>
          <p:nvPr/>
        </p:nvSpPr>
        <p:spPr bwMode="auto">
          <a:xfrm>
            <a:off x="1219200" y="4527550"/>
            <a:ext cx="6164263" cy="1125538"/>
          </a:xfrm>
          <a:custGeom>
            <a:avLst/>
            <a:gdLst>
              <a:gd name="T0" fmla="*/ 2147483647 w 3883"/>
              <a:gd name="T1" fmla="*/ 2147483647 h 709"/>
              <a:gd name="T2" fmla="*/ 2147483647 w 3883"/>
              <a:gd name="T3" fmla="*/ 2147483647 h 709"/>
              <a:gd name="T4" fmla="*/ 2147483647 w 3883"/>
              <a:gd name="T5" fmla="*/ 2147483647 h 709"/>
              <a:gd name="T6" fmla="*/ 2147483647 w 3883"/>
              <a:gd name="T7" fmla="*/ 2147483647 h 709"/>
              <a:gd name="T8" fmla="*/ 2147483647 w 3883"/>
              <a:gd name="T9" fmla="*/ 2147483647 h 709"/>
              <a:gd name="T10" fmla="*/ 2147483647 w 3883"/>
              <a:gd name="T11" fmla="*/ 2147483647 h 709"/>
              <a:gd name="T12" fmla="*/ 2147483647 w 3883"/>
              <a:gd name="T13" fmla="*/ 2147483647 h 709"/>
              <a:gd name="T14" fmla="*/ 2147483647 w 3883"/>
              <a:gd name="T15" fmla="*/ 2147483647 h 709"/>
              <a:gd name="T16" fmla="*/ 2147483647 w 3883"/>
              <a:gd name="T17" fmla="*/ 2147483647 h 709"/>
              <a:gd name="T18" fmla="*/ 2147483647 w 3883"/>
              <a:gd name="T19" fmla="*/ 2147483647 h 709"/>
              <a:gd name="T20" fmla="*/ 2147483647 w 3883"/>
              <a:gd name="T21" fmla="*/ 2147483647 h 709"/>
              <a:gd name="T22" fmla="*/ 2147483647 w 3883"/>
              <a:gd name="T23" fmla="*/ 2147483647 h 709"/>
              <a:gd name="T24" fmla="*/ 2147483647 w 3883"/>
              <a:gd name="T25" fmla="*/ 2147483647 h 709"/>
              <a:gd name="T26" fmla="*/ 2147483647 w 3883"/>
              <a:gd name="T27" fmla="*/ 2147483647 h 709"/>
              <a:gd name="T28" fmla="*/ 2147483647 w 3883"/>
              <a:gd name="T29" fmla="*/ 2147483647 h 709"/>
              <a:gd name="T30" fmla="*/ 2147483647 w 3883"/>
              <a:gd name="T31" fmla="*/ 2147483647 h 709"/>
              <a:gd name="T32" fmla="*/ 2147483647 w 3883"/>
              <a:gd name="T33" fmla="*/ 2147483647 h 709"/>
              <a:gd name="T34" fmla="*/ 2147483647 w 3883"/>
              <a:gd name="T35" fmla="*/ 2147483647 h 709"/>
              <a:gd name="T36" fmla="*/ 2147483647 w 3883"/>
              <a:gd name="T37" fmla="*/ 2147483647 h 709"/>
              <a:gd name="T38" fmla="*/ 2147483647 w 3883"/>
              <a:gd name="T39" fmla="*/ 2147483647 h 709"/>
              <a:gd name="T40" fmla="*/ 2147483647 w 3883"/>
              <a:gd name="T41" fmla="*/ 2147483647 h 709"/>
              <a:gd name="T42" fmla="*/ 2147483647 w 3883"/>
              <a:gd name="T43" fmla="*/ 2147483647 h 709"/>
              <a:gd name="T44" fmla="*/ 2147483647 w 3883"/>
              <a:gd name="T45" fmla="*/ 0 h 709"/>
              <a:gd name="T46" fmla="*/ 2147483647 w 3883"/>
              <a:gd name="T47" fmla="*/ 0 h 709"/>
              <a:gd name="T48" fmla="*/ 2147483647 w 3883"/>
              <a:gd name="T49" fmla="*/ 0 h 709"/>
              <a:gd name="T50" fmla="*/ 2147483647 w 3883"/>
              <a:gd name="T51" fmla="*/ 0 h 709"/>
              <a:gd name="T52" fmla="*/ 2147483647 w 3883"/>
              <a:gd name="T53" fmla="*/ 0 h 709"/>
              <a:gd name="T54" fmla="*/ 2147483647 w 3883"/>
              <a:gd name="T55" fmla="*/ 0 h 709"/>
              <a:gd name="T56" fmla="*/ 2147483647 w 3883"/>
              <a:gd name="T57" fmla="*/ 2147483647 h 709"/>
              <a:gd name="T58" fmla="*/ 2147483647 w 3883"/>
              <a:gd name="T59" fmla="*/ 2147483647 h 709"/>
              <a:gd name="T60" fmla="*/ 2147483647 w 3883"/>
              <a:gd name="T61" fmla="*/ 2147483647 h 709"/>
              <a:gd name="T62" fmla="*/ 2147483647 w 3883"/>
              <a:gd name="T63" fmla="*/ 2147483647 h 709"/>
              <a:gd name="T64" fmla="*/ 2147483647 w 3883"/>
              <a:gd name="T65" fmla="*/ 2147483647 h 709"/>
              <a:gd name="T66" fmla="*/ 2147483647 w 3883"/>
              <a:gd name="T67" fmla="*/ 2147483647 h 709"/>
              <a:gd name="T68" fmla="*/ 2147483647 w 3883"/>
              <a:gd name="T69" fmla="*/ 2147483647 h 709"/>
              <a:gd name="T70" fmla="*/ 2147483647 w 3883"/>
              <a:gd name="T71" fmla="*/ 2147483647 h 709"/>
              <a:gd name="T72" fmla="*/ 2147483647 w 3883"/>
              <a:gd name="T73" fmla="*/ 2147483647 h 709"/>
              <a:gd name="T74" fmla="*/ 2147483647 w 3883"/>
              <a:gd name="T75" fmla="*/ 2147483647 h 709"/>
              <a:gd name="T76" fmla="*/ 2147483647 w 3883"/>
              <a:gd name="T77" fmla="*/ 2147483647 h 709"/>
              <a:gd name="T78" fmla="*/ 2147483647 w 3883"/>
              <a:gd name="T79" fmla="*/ 2147483647 h 709"/>
              <a:gd name="T80" fmla="*/ 2147483647 w 3883"/>
              <a:gd name="T81" fmla="*/ 2147483647 h 709"/>
              <a:gd name="T82" fmla="*/ 2147483647 w 3883"/>
              <a:gd name="T83" fmla="*/ 2147483647 h 709"/>
              <a:gd name="T84" fmla="*/ 2147483647 w 3883"/>
              <a:gd name="T85" fmla="*/ 2147483647 h 709"/>
              <a:gd name="T86" fmla="*/ 2147483647 w 3883"/>
              <a:gd name="T87" fmla="*/ 2147483647 h 709"/>
              <a:gd name="T88" fmla="*/ 2147483647 w 3883"/>
              <a:gd name="T89" fmla="*/ 2147483647 h 709"/>
              <a:gd name="T90" fmla="*/ 2147483647 w 3883"/>
              <a:gd name="T91" fmla="*/ 2147483647 h 709"/>
              <a:gd name="T92" fmla="*/ 2147483647 w 3883"/>
              <a:gd name="T93" fmla="*/ 2147483647 h 709"/>
              <a:gd name="T94" fmla="*/ 2147483647 w 3883"/>
              <a:gd name="T95" fmla="*/ 2147483647 h 709"/>
              <a:gd name="T96" fmla="*/ 2147483647 w 3883"/>
              <a:gd name="T97" fmla="*/ 2147483647 h 709"/>
              <a:gd name="T98" fmla="*/ 2147483647 w 3883"/>
              <a:gd name="T99" fmla="*/ 2147483647 h 709"/>
              <a:gd name="T100" fmla="*/ 2147483647 w 3883"/>
              <a:gd name="T101" fmla="*/ 2147483647 h 709"/>
              <a:gd name="T102" fmla="*/ 2147483647 w 3883"/>
              <a:gd name="T103" fmla="*/ 2147483647 h 709"/>
              <a:gd name="T104" fmla="*/ 2147483647 w 3883"/>
              <a:gd name="T105" fmla="*/ 2147483647 h 709"/>
              <a:gd name="T106" fmla="*/ 2147483647 w 3883"/>
              <a:gd name="T107" fmla="*/ 2147483647 h 709"/>
              <a:gd name="T108" fmla="*/ 2147483647 w 3883"/>
              <a:gd name="T109" fmla="*/ 2147483647 h 709"/>
              <a:gd name="T110" fmla="*/ 2147483647 w 3883"/>
              <a:gd name="T111" fmla="*/ 2147483647 h 709"/>
              <a:gd name="T112" fmla="*/ 2147483647 w 3883"/>
              <a:gd name="T113" fmla="*/ 2147483647 h 709"/>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3883"/>
              <a:gd name="T172" fmla="*/ 0 h 709"/>
              <a:gd name="T173" fmla="*/ 3883 w 3883"/>
              <a:gd name="T174" fmla="*/ 709 h 709"/>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3883" h="709">
                <a:moveTo>
                  <a:pt x="0" y="427"/>
                </a:moveTo>
                <a:lnTo>
                  <a:pt x="8" y="427"/>
                </a:lnTo>
                <a:lnTo>
                  <a:pt x="16" y="427"/>
                </a:lnTo>
                <a:lnTo>
                  <a:pt x="24" y="427"/>
                </a:lnTo>
                <a:lnTo>
                  <a:pt x="32" y="427"/>
                </a:lnTo>
                <a:lnTo>
                  <a:pt x="48" y="427"/>
                </a:lnTo>
                <a:lnTo>
                  <a:pt x="56" y="427"/>
                </a:lnTo>
                <a:lnTo>
                  <a:pt x="65" y="427"/>
                </a:lnTo>
                <a:lnTo>
                  <a:pt x="73" y="427"/>
                </a:lnTo>
                <a:lnTo>
                  <a:pt x="81" y="427"/>
                </a:lnTo>
                <a:lnTo>
                  <a:pt x="97" y="427"/>
                </a:lnTo>
                <a:lnTo>
                  <a:pt x="105" y="419"/>
                </a:lnTo>
                <a:lnTo>
                  <a:pt x="113" y="419"/>
                </a:lnTo>
                <a:lnTo>
                  <a:pt x="121" y="419"/>
                </a:lnTo>
                <a:lnTo>
                  <a:pt x="129" y="419"/>
                </a:lnTo>
                <a:lnTo>
                  <a:pt x="145" y="419"/>
                </a:lnTo>
                <a:lnTo>
                  <a:pt x="153" y="419"/>
                </a:lnTo>
                <a:lnTo>
                  <a:pt x="161" y="419"/>
                </a:lnTo>
                <a:lnTo>
                  <a:pt x="169" y="410"/>
                </a:lnTo>
                <a:lnTo>
                  <a:pt x="177" y="410"/>
                </a:lnTo>
                <a:lnTo>
                  <a:pt x="193" y="419"/>
                </a:lnTo>
                <a:lnTo>
                  <a:pt x="201" y="419"/>
                </a:lnTo>
                <a:lnTo>
                  <a:pt x="210" y="419"/>
                </a:lnTo>
                <a:lnTo>
                  <a:pt x="218" y="419"/>
                </a:lnTo>
                <a:lnTo>
                  <a:pt x="226" y="410"/>
                </a:lnTo>
                <a:lnTo>
                  <a:pt x="242" y="410"/>
                </a:lnTo>
                <a:lnTo>
                  <a:pt x="250" y="410"/>
                </a:lnTo>
                <a:lnTo>
                  <a:pt x="258" y="410"/>
                </a:lnTo>
                <a:lnTo>
                  <a:pt x="266" y="410"/>
                </a:lnTo>
                <a:lnTo>
                  <a:pt x="274" y="402"/>
                </a:lnTo>
                <a:lnTo>
                  <a:pt x="290" y="402"/>
                </a:lnTo>
                <a:lnTo>
                  <a:pt x="298" y="402"/>
                </a:lnTo>
                <a:lnTo>
                  <a:pt x="306" y="402"/>
                </a:lnTo>
                <a:lnTo>
                  <a:pt x="314" y="402"/>
                </a:lnTo>
                <a:lnTo>
                  <a:pt x="322" y="394"/>
                </a:lnTo>
                <a:lnTo>
                  <a:pt x="338" y="394"/>
                </a:lnTo>
                <a:lnTo>
                  <a:pt x="346" y="394"/>
                </a:lnTo>
                <a:lnTo>
                  <a:pt x="355" y="394"/>
                </a:lnTo>
                <a:lnTo>
                  <a:pt x="363" y="394"/>
                </a:lnTo>
                <a:lnTo>
                  <a:pt x="371" y="394"/>
                </a:lnTo>
                <a:lnTo>
                  <a:pt x="387" y="386"/>
                </a:lnTo>
                <a:lnTo>
                  <a:pt x="395" y="386"/>
                </a:lnTo>
                <a:lnTo>
                  <a:pt x="403" y="386"/>
                </a:lnTo>
                <a:lnTo>
                  <a:pt x="411" y="378"/>
                </a:lnTo>
                <a:lnTo>
                  <a:pt x="427" y="378"/>
                </a:lnTo>
                <a:lnTo>
                  <a:pt x="435" y="378"/>
                </a:lnTo>
                <a:lnTo>
                  <a:pt x="443" y="370"/>
                </a:lnTo>
                <a:lnTo>
                  <a:pt x="451" y="370"/>
                </a:lnTo>
                <a:lnTo>
                  <a:pt x="459" y="370"/>
                </a:lnTo>
                <a:lnTo>
                  <a:pt x="475" y="370"/>
                </a:lnTo>
                <a:lnTo>
                  <a:pt x="483" y="362"/>
                </a:lnTo>
                <a:lnTo>
                  <a:pt x="492" y="362"/>
                </a:lnTo>
                <a:lnTo>
                  <a:pt x="500" y="362"/>
                </a:lnTo>
                <a:lnTo>
                  <a:pt x="508" y="354"/>
                </a:lnTo>
                <a:lnTo>
                  <a:pt x="524" y="354"/>
                </a:lnTo>
                <a:lnTo>
                  <a:pt x="532" y="354"/>
                </a:lnTo>
                <a:lnTo>
                  <a:pt x="540" y="346"/>
                </a:lnTo>
                <a:lnTo>
                  <a:pt x="548" y="346"/>
                </a:lnTo>
                <a:lnTo>
                  <a:pt x="556" y="346"/>
                </a:lnTo>
                <a:lnTo>
                  <a:pt x="572" y="346"/>
                </a:lnTo>
                <a:lnTo>
                  <a:pt x="580" y="338"/>
                </a:lnTo>
                <a:lnTo>
                  <a:pt x="588" y="338"/>
                </a:lnTo>
                <a:lnTo>
                  <a:pt x="596" y="338"/>
                </a:lnTo>
                <a:lnTo>
                  <a:pt x="604" y="338"/>
                </a:lnTo>
                <a:lnTo>
                  <a:pt x="620" y="330"/>
                </a:lnTo>
                <a:lnTo>
                  <a:pt x="628" y="330"/>
                </a:lnTo>
                <a:lnTo>
                  <a:pt x="637" y="330"/>
                </a:lnTo>
                <a:lnTo>
                  <a:pt x="645" y="330"/>
                </a:lnTo>
                <a:lnTo>
                  <a:pt x="653" y="322"/>
                </a:lnTo>
                <a:lnTo>
                  <a:pt x="669" y="322"/>
                </a:lnTo>
                <a:lnTo>
                  <a:pt x="677" y="322"/>
                </a:lnTo>
                <a:lnTo>
                  <a:pt x="685" y="314"/>
                </a:lnTo>
                <a:lnTo>
                  <a:pt x="693" y="314"/>
                </a:lnTo>
                <a:lnTo>
                  <a:pt x="701" y="314"/>
                </a:lnTo>
                <a:lnTo>
                  <a:pt x="717" y="314"/>
                </a:lnTo>
                <a:lnTo>
                  <a:pt x="725" y="314"/>
                </a:lnTo>
                <a:lnTo>
                  <a:pt x="733" y="306"/>
                </a:lnTo>
                <a:lnTo>
                  <a:pt x="741" y="306"/>
                </a:lnTo>
                <a:lnTo>
                  <a:pt x="749" y="306"/>
                </a:lnTo>
                <a:lnTo>
                  <a:pt x="765" y="306"/>
                </a:lnTo>
                <a:lnTo>
                  <a:pt x="773" y="298"/>
                </a:lnTo>
                <a:lnTo>
                  <a:pt x="782" y="298"/>
                </a:lnTo>
                <a:lnTo>
                  <a:pt x="790" y="298"/>
                </a:lnTo>
                <a:lnTo>
                  <a:pt x="806" y="290"/>
                </a:lnTo>
                <a:lnTo>
                  <a:pt x="814" y="290"/>
                </a:lnTo>
                <a:lnTo>
                  <a:pt x="822" y="282"/>
                </a:lnTo>
                <a:lnTo>
                  <a:pt x="830" y="282"/>
                </a:lnTo>
                <a:lnTo>
                  <a:pt x="838" y="282"/>
                </a:lnTo>
                <a:lnTo>
                  <a:pt x="854" y="274"/>
                </a:lnTo>
                <a:lnTo>
                  <a:pt x="862" y="274"/>
                </a:lnTo>
                <a:lnTo>
                  <a:pt x="870" y="274"/>
                </a:lnTo>
                <a:lnTo>
                  <a:pt x="878" y="265"/>
                </a:lnTo>
                <a:lnTo>
                  <a:pt x="886" y="265"/>
                </a:lnTo>
                <a:lnTo>
                  <a:pt x="902" y="265"/>
                </a:lnTo>
                <a:lnTo>
                  <a:pt x="910" y="257"/>
                </a:lnTo>
                <a:lnTo>
                  <a:pt x="918" y="257"/>
                </a:lnTo>
                <a:lnTo>
                  <a:pt x="927" y="257"/>
                </a:lnTo>
                <a:lnTo>
                  <a:pt x="935" y="249"/>
                </a:lnTo>
                <a:lnTo>
                  <a:pt x="951" y="249"/>
                </a:lnTo>
                <a:lnTo>
                  <a:pt x="959" y="249"/>
                </a:lnTo>
                <a:lnTo>
                  <a:pt x="967" y="241"/>
                </a:lnTo>
                <a:lnTo>
                  <a:pt x="975" y="241"/>
                </a:lnTo>
                <a:lnTo>
                  <a:pt x="983" y="241"/>
                </a:lnTo>
                <a:lnTo>
                  <a:pt x="999" y="233"/>
                </a:lnTo>
                <a:lnTo>
                  <a:pt x="1007" y="233"/>
                </a:lnTo>
                <a:lnTo>
                  <a:pt x="1015" y="233"/>
                </a:lnTo>
                <a:lnTo>
                  <a:pt x="1023" y="225"/>
                </a:lnTo>
                <a:lnTo>
                  <a:pt x="1031" y="225"/>
                </a:lnTo>
                <a:lnTo>
                  <a:pt x="1047" y="225"/>
                </a:lnTo>
                <a:lnTo>
                  <a:pt x="1055" y="217"/>
                </a:lnTo>
                <a:lnTo>
                  <a:pt x="1063" y="217"/>
                </a:lnTo>
                <a:lnTo>
                  <a:pt x="1072" y="217"/>
                </a:lnTo>
                <a:lnTo>
                  <a:pt x="1080" y="217"/>
                </a:lnTo>
                <a:lnTo>
                  <a:pt x="1096" y="209"/>
                </a:lnTo>
                <a:lnTo>
                  <a:pt x="1104" y="209"/>
                </a:lnTo>
                <a:lnTo>
                  <a:pt x="1112" y="209"/>
                </a:lnTo>
                <a:lnTo>
                  <a:pt x="1120" y="209"/>
                </a:lnTo>
                <a:lnTo>
                  <a:pt x="1128" y="201"/>
                </a:lnTo>
                <a:lnTo>
                  <a:pt x="1144" y="201"/>
                </a:lnTo>
                <a:lnTo>
                  <a:pt x="1152" y="201"/>
                </a:lnTo>
                <a:lnTo>
                  <a:pt x="1160" y="193"/>
                </a:lnTo>
                <a:lnTo>
                  <a:pt x="1168" y="193"/>
                </a:lnTo>
                <a:lnTo>
                  <a:pt x="1184" y="193"/>
                </a:lnTo>
                <a:lnTo>
                  <a:pt x="1192" y="185"/>
                </a:lnTo>
                <a:lnTo>
                  <a:pt x="1200" y="177"/>
                </a:lnTo>
                <a:lnTo>
                  <a:pt x="1208" y="177"/>
                </a:lnTo>
                <a:lnTo>
                  <a:pt x="1217" y="169"/>
                </a:lnTo>
                <a:lnTo>
                  <a:pt x="1233" y="161"/>
                </a:lnTo>
                <a:lnTo>
                  <a:pt x="1241" y="161"/>
                </a:lnTo>
                <a:lnTo>
                  <a:pt x="1249" y="153"/>
                </a:lnTo>
                <a:lnTo>
                  <a:pt x="1257" y="153"/>
                </a:lnTo>
                <a:lnTo>
                  <a:pt x="1265" y="145"/>
                </a:lnTo>
                <a:lnTo>
                  <a:pt x="1281" y="137"/>
                </a:lnTo>
                <a:lnTo>
                  <a:pt x="1289" y="137"/>
                </a:lnTo>
                <a:lnTo>
                  <a:pt x="1297" y="129"/>
                </a:lnTo>
                <a:lnTo>
                  <a:pt x="1305" y="129"/>
                </a:lnTo>
                <a:lnTo>
                  <a:pt x="1313" y="120"/>
                </a:lnTo>
                <a:lnTo>
                  <a:pt x="1329" y="112"/>
                </a:lnTo>
                <a:lnTo>
                  <a:pt x="1337" y="112"/>
                </a:lnTo>
                <a:lnTo>
                  <a:pt x="1345" y="104"/>
                </a:lnTo>
                <a:lnTo>
                  <a:pt x="1354" y="96"/>
                </a:lnTo>
                <a:lnTo>
                  <a:pt x="1362" y="96"/>
                </a:lnTo>
                <a:lnTo>
                  <a:pt x="1378" y="88"/>
                </a:lnTo>
                <a:lnTo>
                  <a:pt x="1386" y="88"/>
                </a:lnTo>
                <a:lnTo>
                  <a:pt x="1394" y="80"/>
                </a:lnTo>
                <a:lnTo>
                  <a:pt x="1402" y="72"/>
                </a:lnTo>
                <a:lnTo>
                  <a:pt x="1410" y="72"/>
                </a:lnTo>
                <a:lnTo>
                  <a:pt x="1426" y="64"/>
                </a:lnTo>
                <a:lnTo>
                  <a:pt x="1434" y="64"/>
                </a:lnTo>
                <a:lnTo>
                  <a:pt x="1442" y="56"/>
                </a:lnTo>
                <a:lnTo>
                  <a:pt x="1450" y="48"/>
                </a:lnTo>
                <a:lnTo>
                  <a:pt x="1458" y="48"/>
                </a:lnTo>
                <a:lnTo>
                  <a:pt x="1474" y="40"/>
                </a:lnTo>
                <a:lnTo>
                  <a:pt x="1482" y="32"/>
                </a:lnTo>
                <a:lnTo>
                  <a:pt x="1490" y="32"/>
                </a:lnTo>
                <a:lnTo>
                  <a:pt x="1499" y="24"/>
                </a:lnTo>
                <a:lnTo>
                  <a:pt x="1507" y="24"/>
                </a:lnTo>
                <a:lnTo>
                  <a:pt x="1523" y="16"/>
                </a:lnTo>
                <a:lnTo>
                  <a:pt x="1531" y="8"/>
                </a:lnTo>
                <a:lnTo>
                  <a:pt x="1539" y="8"/>
                </a:lnTo>
                <a:lnTo>
                  <a:pt x="1547" y="0"/>
                </a:lnTo>
                <a:lnTo>
                  <a:pt x="1563" y="0"/>
                </a:lnTo>
                <a:lnTo>
                  <a:pt x="1571" y="0"/>
                </a:lnTo>
                <a:lnTo>
                  <a:pt x="1579" y="0"/>
                </a:lnTo>
                <a:lnTo>
                  <a:pt x="1587" y="0"/>
                </a:lnTo>
                <a:lnTo>
                  <a:pt x="1595" y="0"/>
                </a:lnTo>
                <a:lnTo>
                  <a:pt x="1611" y="0"/>
                </a:lnTo>
                <a:lnTo>
                  <a:pt x="1619" y="0"/>
                </a:lnTo>
                <a:lnTo>
                  <a:pt x="1627" y="0"/>
                </a:lnTo>
                <a:lnTo>
                  <a:pt x="1635" y="0"/>
                </a:lnTo>
                <a:lnTo>
                  <a:pt x="1644" y="0"/>
                </a:lnTo>
                <a:lnTo>
                  <a:pt x="1660" y="0"/>
                </a:lnTo>
                <a:lnTo>
                  <a:pt x="1668" y="0"/>
                </a:lnTo>
                <a:lnTo>
                  <a:pt x="1676" y="0"/>
                </a:lnTo>
                <a:lnTo>
                  <a:pt x="1684" y="0"/>
                </a:lnTo>
                <a:lnTo>
                  <a:pt x="1692" y="0"/>
                </a:lnTo>
                <a:lnTo>
                  <a:pt x="1708" y="0"/>
                </a:lnTo>
                <a:lnTo>
                  <a:pt x="1716" y="0"/>
                </a:lnTo>
                <a:lnTo>
                  <a:pt x="1724" y="0"/>
                </a:lnTo>
                <a:lnTo>
                  <a:pt x="1732" y="0"/>
                </a:lnTo>
                <a:lnTo>
                  <a:pt x="1740" y="0"/>
                </a:lnTo>
                <a:lnTo>
                  <a:pt x="1756" y="0"/>
                </a:lnTo>
                <a:lnTo>
                  <a:pt x="1764" y="0"/>
                </a:lnTo>
                <a:lnTo>
                  <a:pt x="1772" y="0"/>
                </a:lnTo>
                <a:lnTo>
                  <a:pt x="1780" y="0"/>
                </a:lnTo>
                <a:lnTo>
                  <a:pt x="1789" y="0"/>
                </a:lnTo>
                <a:lnTo>
                  <a:pt x="1805" y="0"/>
                </a:lnTo>
                <a:lnTo>
                  <a:pt x="1813" y="0"/>
                </a:lnTo>
                <a:lnTo>
                  <a:pt x="1821" y="0"/>
                </a:lnTo>
                <a:lnTo>
                  <a:pt x="1829" y="0"/>
                </a:lnTo>
                <a:lnTo>
                  <a:pt x="1837" y="0"/>
                </a:lnTo>
                <a:lnTo>
                  <a:pt x="1853" y="0"/>
                </a:lnTo>
                <a:lnTo>
                  <a:pt x="1861" y="0"/>
                </a:lnTo>
                <a:lnTo>
                  <a:pt x="1869" y="0"/>
                </a:lnTo>
                <a:lnTo>
                  <a:pt x="1877" y="0"/>
                </a:lnTo>
                <a:lnTo>
                  <a:pt x="1885" y="0"/>
                </a:lnTo>
                <a:lnTo>
                  <a:pt x="1901" y="0"/>
                </a:lnTo>
                <a:lnTo>
                  <a:pt x="1909" y="0"/>
                </a:lnTo>
                <a:lnTo>
                  <a:pt x="1917" y="0"/>
                </a:lnTo>
                <a:lnTo>
                  <a:pt x="1925" y="0"/>
                </a:lnTo>
                <a:lnTo>
                  <a:pt x="1942" y="0"/>
                </a:lnTo>
                <a:lnTo>
                  <a:pt x="1950" y="8"/>
                </a:lnTo>
                <a:lnTo>
                  <a:pt x="1958" y="16"/>
                </a:lnTo>
                <a:lnTo>
                  <a:pt x="1966" y="24"/>
                </a:lnTo>
                <a:lnTo>
                  <a:pt x="1974" y="32"/>
                </a:lnTo>
                <a:lnTo>
                  <a:pt x="1990" y="32"/>
                </a:lnTo>
                <a:lnTo>
                  <a:pt x="1998" y="40"/>
                </a:lnTo>
                <a:lnTo>
                  <a:pt x="2006" y="48"/>
                </a:lnTo>
                <a:lnTo>
                  <a:pt x="2014" y="56"/>
                </a:lnTo>
                <a:lnTo>
                  <a:pt x="2022" y="64"/>
                </a:lnTo>
                <a:lnTo>
                  <a:pt x="2038" y="64"/>
                </a:lnTo>
                <a:lnTo>
                  <a:pt x="2046" y="72"/>
                </a:lnTo>
                <a:lnTo>
                  <a:pt x="2054" y="80"/>
                </a:lnTo>
                <a:lnTo>
                  <a:pt x="2062" y="88"/>
                </a:lnTo>
                <a:lnTo>
                  <a:pt x="2070" y="96"/>
                </a:lnTo>
                <a:lnTo>
                  <a:pt x="2087" y="96"/>
                </a:lnTo>
                <a:lnTo>
                  <a:pt x="2095" y="104"/>
                </a:lnTo>
                <a:lnTo>
                  <a:pt x="2103" y="112"/>
                </a:lnTo>
                <a:lnTo>
                  <a:pt x="2111" y="120"/>
                </a:lnTo>
                <a:lnTo>
                  <a:pt x="2119" y="120"/>
                </a:lnTo>
                <a:lnTo>
                  <a:pt x="2135" y="129"/>
                </a:lnTo>
                <a:lnTo>
                  <a:pt x="2143" y="137"/>
                </a:lnTo>
                <a:lnTo>
                  <a:pt x="2151" y="137"/>
                </a:lnTo>
                <a:lnTo>
                  <a:pt x="2159" y="145"/>
                </a:lnTo>
                <a:lnTo>
                  <a:pt x="2167" y="153"/>
                </a:lnTo>
                <a:lnTo>
                  <a:pt x="2183" y="161"/>
                </a:lnTo>
                <a:lnTo>
                  <a:pt x="2191" y="161"/>
                </a:lnTo>
                <a:lnTo>
                  <a:pt x="2199" y="169"/>
                </a:lnTo>
                <a:lnTo>
                  <a:pt x="2207" y="177"/>
                </a:lnTo>
                <a:lnTo>
                  <a:pt x="2215" y="177"/>
                </a:lnTo>
                <a:lnTo>
                  <a:pt x="2232" y="185"/>
                </a:lnTo>
                <a:lnTo>
                  <a:pt x="2240" y="193"/>
                </a:lnTo>
                <a:lnTo>
                  <a:pt x="2248" y="193"/>
                </a:lnTo>
                <a:lnTo>
                  <a:pt x="2256" y="201"/>
                </a:lnTo>
                <a:lnTo>
                  <a:pt x="2264" y="209"/>
                </a:lnTo>
                <a:lnTo>
                  <a:pt x="2280" y="209"/>
                </a:lnTo>
                <a:lnTo>
                  <a:pt x="2288" y="217"/>
                </a:lnTo>
                <a:lnTo>
                  <a:pt x="2296" y="225"/>
                </a:lnTo>
                <a:lnTo>
                  <a:pt x="2304" y="225"/>
                </a:lnTo>
                <a:lnTo>
                  <a:pt x="2312" y="233"/>
                </a:lnTo>
                <a:lnTo>
                  <a:pt x="2328" y="241"/>
                </a:lnTo>
                <a:lnTo>
                  <a:pt x="2336" y="241"/>
                </a:lnTo>
                <a:lnTo>
                  <a:pt x="2344" y="249"/>
                </a:lnTo>
                <a:lnTo>
                  <a:pt x="2352" y="257"/>
                </a:lnTo>
                <a:lnTo>
                  <a:pt x="2369" y="257"/>
                </a:lnTo>
                <a:lnTo>
                  <a:pt x="2377" y="265"/>
                </a:lnTo>
                <a:lnTo>
                  <a:pt x="2385" y="265"/>
                </a:lnTo>
                <a:lnTo>
                  <a:pt x="2393" y="274"/>
                </a:lnTo>
                <a:lnTo>
                  <a:pt x="2401" y="282"/>
                </a:lnTo>
                <a:lnTo>
                  <a:pt x="2417" y="282"/>
                </a:lnTo>
                <a:lnTo>
                  <a:pt x="2425" y="290"/>
                </a:lnTo>
                <a:lnTo>
                  <a:pt x="2433" y="290"/>
                </a:lnTo>
                <a:lnTo>
                  <a:pt x="2441" y="298"/>
                </a:lnTo>
                <a:lnTo>
                  <a:pt x="2449" y="298"/>
                </a:lnTo>
                <a:lnTo>
                  <a:pt x="2465" y="306"/>
                </a:lnTo>
                <a:lnTo>
                  <a:pt x="2473" y="314"/>
                </a:lnTo>
                <a:lnTo>
                  <a:pt x="2481" y="314"/>
                </a:lnTo>
                <a:lnTo>
                  <a:pt x="2489" y="322"/>
                </a:lnTo>
                <a:lnTo>
                  <a:pt x="2497" y="322"/>
                </a:lnTo>
                <a:lnTo>
                  <a:pt x="2514" y="330"/>
                </a:lnTo>
                <a:lnTo>
                  <a:pt x="2522" y="330"/>
                </a:lnTo>
                <a:lnTo>
                  <a:pt x="2530" y="338"/>
                </a:lnTo>
                <a:lnTo>
                  <a:pt x="2538" y="338"/>
                </a:lnTo>
                <a:lnTo>
                  <a:pt x="2546" y="346"/>
                </a:lnTo>
                <a:lnTo>
                  <a:pt x="2562" y="354"/>
                </a:lnTo>
                <a:lnTo>
                  <a:pt x="2570" y="354"/>
                </a:lnTo>
                <a:lnTo>
                  <a:pt x="2578" y="362"/>
                </a:lnTo>
                <a:lnTo>
                  <a:pt x="2586" y="362"/>
                </a:lnTo>
                <a:lnTo>
                  <a:pt x="2594" y="370"/>
                </a:lnTo>
                <a:lnTo>
                  <a:pt x="2610" y="370"/>
                </a:lnTo>
                <a:lnTo>
                  <a:pt x="2618" y="378"/>
                </a:lnTo>
                <a:lnTo>
                  <a:pt x="2626" y="378"/>
                </a:lnTo>
                <a:lnTo>
                  <a:pt x="2634" y="386"/>
                </a:lnTo>
                <a:lnTo>
                  <a:pt x="2642" y="386"/>
                </a:lnTo>
                <a:lnTo>
                  <a:pt x="2659" y="394"/>
                </a:lnTo>
                <a:lnTo>
                  <a:pt x="2667" y="394"/>
                </a:lnTo>
                <a:lnTo>
                  <a:pt x="2675" y="402"/>
                </a:lnTo>
                <a:lnTo>
                  <a:pt x="2683" y="402"/>
                </a:lnTo>
                <a:lnTo>
                  <a:pt x="2691" y="410"/>
                </a:lnTo>
                <a:lnTo>
                  <a:pt x="2707" y="410"/>
                </a:lnTo>
                <a:lnTo>
                  <a:pt x="2715" y="410"/>
                </a:lnTo>
                <a:lnTo>
                  <a:pt x="2723" y="419"/>
                </a:lnTo>
                <a:lnTo>
                  <a:pt x="2731" y="419"/>
                </a:lnTo>
                <a:lnTo>
                  <a:pt x="2747" y="427"/>
                </a:lnTo>
                <a:lnTo>
                  <a:pt x="2755" y="427"/>
                </a:lnTo>
                <a:lnTo>
                  <a:pt x="2763" y="435"/>
                </a:lnTo>
                <a:lnTo>
                  <a:pt x="2771" y="435"/>
                </a:lnTo>
                <a:lnTo>
                  <a:pt x="2779" y="443"/>
                </a:lnTo>
                <a:lnTo>
                  <a:pt x="2796" y="443"/>
                </a:lnTo>
                <a:lnTo>
                  <a:pt x="2804" y="451"/>
                </a:lnTo>
                <a:lnTo>
                  <a:pt x="2812" y="451"/>
                </a:lnTo>
                <a:lnTo>
                  <a:pt x="2820" y="451"/>
                </a:lnTo>
                <a:lnTo>
                  <a:pt x="2828" y="459"/>
                </a:lnTo>
                <a:lnTo>
                  <a:pt x="2844" y="459"/>
                </a:lnTo>
                <a:lnTo>
                  <a:pt x="2852" y="467"/>
                </a:lnTo>
                <a:lnTo>
                  <a:pt x="2860" y="467"/>
                </a:lnTo>
                <a:lnTo>
                  <a:pt x="2868" y="467"/>
                </a:lnTo>
                <a:lnTo>
                  <a:pt x="2876" y="475"/>
                </a:lnTo>
                <a:lnTo>
                  <a:pt x="2892" y="475"/>
                </a:lnTo>
                <a:lnTo>
                  <a:pt x="2900" y="483"/>
                </a:lnTo>
                <a:lnTo>
                  <a:pt x="2908" y="483"/>
                </a:lnTo>
                <a:lnTo>
                  <a:pt x="2916" y="491"/>
                </a:lnTo>
                <a:lnTo>
                  <a:pt x="2924" y="491"/>
                </a:lnTo>
                <a:lnTo>
                  <a:pt x="2941" y="491"/>
                </a:lnTo>
                <a:lnTo>
                  <a:pt x="2949" y="499"/>
                </a:lnTo>
                <a:lnTo>
                  <a:pt x="2957" y="499"/>
                </a:lnTo>
                <a:lnTo>
                  <a:pt x="2965" y="499"/>
                </a:lnTo>
                <a:lnTo>
                  <a:pt x="2973" y="507"/>
                </a:lnTo>
                <a:lnTo>
                  <a:pt x="2989" y="507"/>
                </a:lnTo>
                <a:lnTo>
                  <a:pt x="2997" y="515"/>
                </a:lnTo>
                <a:lnTo>
                  <a:pt x="3005" y="515"/>
                </a:lnTo>
                <a:lnTo>
                  <a:pt x="3013" y="515"/>
                </a:lnTo>
                <a:lnTo>
                  <a:pt x="3021" y="523"/>
                </a:lnTo>
                <a:lnTo>
                  <a:pt x="3037" y="523"/>
                </a:lnTo>
                <a:lnTo>
                  <a:pt x="3045" y="523"/>
                </a:lnTo>
                <a:lnTo>
                  <a:pt x="3053" y="531"/>
                </a:lnTo>
                <a:lnTo>
                  <a:pt x="3061" y="531"/>
                </a:lnTo>
                <a:lnTo>
                  <a:pt x="3069" y="539"/>
                </a:lnTo>
                <a:lnTo>
                  <a:pt x="3086" y="539"/>
                </a:lnTo>
                <a:lnTo>
                  <a:pt x="3094" y="539"/>
                </a:lnTo>
                <a:lnTo>
                  <a:pt x="3102" y="547"/>
                </a:lnTo>
                <a:lnTo>
                  <a:pt x="3110" y="547"/>
                </a:lnTo>
                <a:lnTo>
                  <a:pt x="3126" y="547"/>
                </a:lnTo>
                <a:lnTo>
                  <a:pt x="3134" y="556"/>
                </a:lnTo>
                <a:lnTo>
                  <a:pt x="3142" y="556"/>
                </a:lnTo>
                <a:lnTo>
                  <a:pt x="3150" y="556"/>
                </a:lnTo>
                <a:lnTo>
                  <a:pt x="3158" y="564"/>
                </a:lnTo>
                <a:lnTo>
                  <a:pt x="3174" y="564"/>
                </a:lnTo>
                <a:lnTo>
                  <a:pt x="3182" y="564"/>
                </a:lnTo>
                <a:lnTo>
                  <a:pt x="3190" y="572"/>
                </a:lnTo>
                <a:lnTo>
                  <a:pt x="3198" y="572"/>
                </a:lnTo>
                <a:lnTo>
                  <a:pt x="3206" y="572"/>
                </a:lnTo>
                <a:lnTo>
                  <a:pt x="3223" y="580"/>
                </a:lnTo>
                <a:lnTo>
                  <a:pt x="3231" y="580"/>
                </a:lnTo>
                <a:lnTo>
                  <a:pt x="3239" y="580"/>
                </a:lnTo>
                <a:lnTo>
                  <a:pt x="3247" y="580"/>
                </a:lnTo>
                <a:lnTo>
                  <a:pt x="3255" y="588"/>
                </a:lnTo>
                <a:lnTo>
                  <a:pt x="3271" y="588"/>
                </a:lnTo>
                <a:lnTo>
                  <a:pt x="3279" y="588"/>
                </a:lnTo>
                <a:lnTo>
                  <a:pt x="3287" y="596"/>
                </a:lnTo>
                <a:lnTo>
                  <a:pt x="3295" y="596"/>
                </a:lnTo>
                <a:lnTo>
                  <a:pt x="3303" y="596"/>
                </a:lnTo>
                <a:lnTo>
                  <a:pt x="3319" y="604"/>
                </a:lnTo>
                <a:lnTo>
                  <a:pt x="3327" y="604"/>
                </a:lnTo>
                <a:lnTo>
                  <a:pt x="3335" y="604"/>
                </a:lnTo>
                <a:lnTo>
                  <a:pt x="3343" y="604"/>
                </a:lnTo>
                <a:lnTo>
                  <a:pt x="3351" y="612"/>
                </a:lnTo>
                <a:lnTo>
                  <a:pt x="3368" y="612"/>
                </a:lnTo>
                <a:lnTo>
                  <a:pt x="3376" y="612"/>
                </a:lnTo>
                <a:lnTo>
                  <a:pt x="3384" y="620"/>
                </a:lnTo>
                <a:lnTo>
                  <a:pt x="3392" y="620"/>
                </a:lnTo>
                <a:lnTo>
                  <a:pt x="3400" y="620"/>
                </a:lnTo>
                <a:lnTo>
                  <a:pt x="3416" y="620"/>
                </a:lnTo>
                <a:lnTo>
                  <a:pt x="3424" y="628"/>
                </a:lnTo>
                <a:lnTo>
                  <a:pt x="3432" y="628"/>
                </a:lnTo>
                <a:lnTo>
                  <a:pt x="3440" y="628"/>
                </a:lnTo>
                <a:lnTo>
                  <a:pt x="3448" y="628"/>
                </a:lnTo>
                <a:lnTo>
                  <a:pt x="3464" y="636"/>
                </a:lnTo>
                <a:lnTo>
                  <a:pt x="3472" y="636"/>
                </a:lnTo>
                <a:lnTo>
                  <a:pt x="3480" y="636"/>
                </a:lnTo>
                <a:lnTo>
                  <a:pt x="3488" y="644"/>
                </a:lnTo>
                <a:lnTo>
                  <a:pt x="3504" y="644"/>
                </a:lnTo>
                <a:lnTo>
                  <a:pt x="3513" y="644"/>
                </a:lnTo>
                <a:lnTo>
                  <a:pt x="3521" y="644"/>
                </a:lnTo>
                <a:lnTo>
                  <a:pt x="3529" y="652"/>
                </a:lnTo>
                <a:lnTo>
                  <a:pt x="3537" y="652"/>
                </a:lnTo>
                <a:lnTo>
                  <a:pt x="3553" y="652"/>
                </a:lnTo>
                <a:lnTo>
                  <a:pt x="3561" y="652"/>
                </a:lnTo>
                <a:lnTo>
                  <a:pt x="3569" y="652"/>
                </a:lnTo>
                <a:lnTo>
                  <a:pt x="3577" y="660"/>
                </a:lnTo>
                <a:lnTo>
                  <a:pt x="3585" y="660"/>
                </a:lnTo>
                <a:lnTo>
                  <a:pt x="3601" y="660"/>
                </a:lnTo>
                <a:lnTo>
                  <a:pt x="3609" y="660"/>
                </a:lnTo>
                <a:lnTo>
                  <a:pt x="3617" y="668"/>
                </a:lnTo>
                <a:lnTo>
                  <a:pt x="3625" y="668"/>
                </a:lnTo>
                <a:lnTo>
                  <a:pt x="3633" y="668"/>
                </a:lnTo>
                <a:lnTo>
                  <a:pt x="3649" y="668"/>
                </a:lnTo>
                <a:lnTo>
                  <a:pt x="3658" y="676"/>
                </a:lnTo>
                <a:lnTo>
                  <a:pt x="3666" y="676"/>
                </a:lnTo>
                <a:lnTo>
                  <a:pt x="3674" y="676"/>
                </a:lnTo>
                <a:lnTo>
                  <a:pt x="3682" y="676"/>
                </a:lnTo>
                <a:lnTo>
                  <a:pt x="3698" y="676"/>
                </a:lnTo>
                <a:lnTo>
                  <a:pt x="3706" y="684"/>
                </a:lnTo>
                <a:lnTo>
                  <a:pt x="3714" y="684"/>
                </a:lnTo>
                <a:lnTo>
                  <a:pt x="3722" y="684"/>
                </a:lnTo>
                <a:lnTo>
                  <a:pt x="3730" y="684"/>
                </a:lnTo>
                <a:lnTo>
                  <a:pt x="3746" y="692"/>
                </a:lnTo>
                <a:lnTo>
                  <a:pt x="3754" y="692"/>
                </a:lnTo>
                <a:lnTo>
                  <a:pt x="3762" y="692"/>
                </a:lnTo>
                <a:lnTo>
                  <a:pt x="3770" y="692"/>
                </a:lnTo>
                <a:lnTo>
                  <a:pt x="3778" y="692"/>
                </a:lnTo>
                <a:lnTo>
                  <a:pt x="3794" y="701"/>
                </a:lnTo>
                <a:lnTo>
                  <a:pt x="3803" y="701"/>
                </a:lnTo>
                <a:lnTo>
                  <a:pt x="3811" y="701"/>
                </a:lnTo>
                <a:lnTo>
                  <a:pt x="3819" y="701"/>
                </a:lnTo>
                <a:lnTo>
                  <a:pt x="3827" y="701"/>
                </a:lnTo>
                <a:lnTo>
                  <a:pt x="3843" y="709"/>
                </a:lnTo>
                <a:lnTo>
                  <a:pt x="3851" y="709"/>
                </a:lnTo>
                <a:lnTo>
                  <a:pt x="3859" y="709"/>
                </a:lnTo>
                <a:lnTo>
                  <a:pt x="3867" y="709"/>
                </a:lnTo>
                <a:lnTo>
                  <a:pt x="3883" y="709"/>
                </a:lnTo>
              </a:path>
            </a:pathLst>
          </a:custGeom>
          <a:noFill/>
          <a:ln w="38100">
            <a:solidFill>
              <a:srgbClr val="808080"/>
            </a:solidFill>
            <a:round/>
            <a:headEnd/>
            <a:tailEnd/>
          </a:ln>
        </p:spPr>
        <p:txBody>
          <a:bodyPr/>
          <a:lstStyle/>
          <a:p>
            <a:endParaRPr lang="en-US"/>
          </a:p>
        </p:txBody>
      </p:sp>
      <p:sp>
        <p:nvSpPr>
          <p:cNvPr id="1120276" name="Freeform 20"/>
          <p:cNvSpPr>
            <a:spLocks/>
          </p:cNvSpPr>
          <p:nvPr/>
        </p:nvSpPr>
        <p:spPr bwMode="auto">
          <a:xfrm>
            <a:off x="1219200" y="4527550"/>
            <a:ext cx="6164263" cy="677863"/>
          </a:xfrm>
          <a:custGeom>
            <a:avLst/>
            <a:gdLst>
              <a:gd name="T0" fmla="*/ 2147483647 w 3883"/>
              <a:gd name="T1" fmla="*/ 2147483647 h 427"/>
              <a:gd name="T2" fmla="*/ 2147483647 w 3883"/>
              <a:gd name="T3" fmla="*/ 2147483647 h 427"/>
              <a:gd name="T4" fmla="*/ 2147483647 w 3883"/>
              <a:gd name="T5" fmla="*/ 2147483647 h 427"/>
              <a:gd name="T6" fmla="*/ 2147483647 w 3883"/>
              <a:gd name="T7" fmla="*/ 2147483647 h 427"/>
              <a:gd name="T8" fmla="*/ 2147483647 w 3883"/>
              <a:gd name="T9" fmla="*/ 2147483647 h 427"/>
              <a:gd name="T10" fmla="*/ 2147483647 w 3883"/>
              <a:gd name="T11" fmla="*/ 2147483647 h 427"/>
              <a:gd name="T12" fmla="*/ 2147483647 w 3883"/>
              <a:gd name="T13" fmla="*/ 2147483647 h 427"/>
              <a:gd name="T14" fmla="*/ 2147483647 w 3883"/>
              <a:gd name="T15" fmla="*/ 2147483647 h 427"/>
              <a:gd name="T16" fmla="*/ 2147483647 w 3883"/>
              <a:gd name="T17" fmla="*/ 2147483647 h 427"/>
              <a:gd name="T18" fmla="*/ 2147483647 w 3883"/>
              <a:gd name="T19" fmla="*/ 2147483647 h 427"/>
              <a:gd name="T20" fmla="*/ 2147483647 w 3883"/>
              <a:gd name="T21" fmla="*/ 2147483647 h 427"/>
              <a:gd name="T22" fmla="*/ 2147483647 w 3883"/>
              <a:gd name="T23" fmla="*/ 2147483647 h 427"/>
              <a:gd name="T24" fmla="*/ 2147483647 w 3883"/>
              <a:gd name="T25" fmla="*/ 2147483647 h 427"/>
              <a:gd name="T26" fmla="*/ 2147483647 w 3883"/>
              <a:gd name="T27" fmla="*/ 2147483647 h 427"/>
              <a:gd name="T28" fmla="*/ 2147483647 w 3883"/>
              <a:gd name="T29" fmla="*/ 2147483647 h 427"/>
              <a:gd name="T30" fmla="*/ 2147483647 w 3883"/>
              <a:gd name="T31" fmla="*/ 2147483647 h 427"/>
              <a:gd name="T32" fmla="*/ 2147483647 w 3883"/>
              <a:gd name="T33" fmla="*/ 2147483647 h 427"/>
              <a:gd name="T34" fmla="*/ 2147483647 w 3883"/>
              <a:gd name="T35" fmla="*/ 2147483647 h 427"/>
              <a:gd name="T36" fmla="*/ 2147483647 w 3883"/>
              <a:gd name="T37" fmla="*/ 2147483647 h 427"/>
              <a:gd name="T38" fmla="*/ 2147483647 w 3883"/>
              <a:gd name="T39" fmla="*/ 2147483647 h 427"/>
              <a:gd name="T40" fmla="*/ 2147483647 w 3883"/>
              <a:gd name="T41" fmla="*/ 2147483647 h 427"/>
              <a:gd name="T42" fmla="*/ 2147483647 w 3883"/>
              <a:gd name="T43" fmla="*/ 2147483647 h 427"/>
              <a:gd name="T44" fmla="*/ 2147483647 w 3883"/>
              <a:gd name="T45" fmla="*/ 0 h 427"/>
              <a:gd name="T46" fmla="*/ 2147483647 w 3883"/>
              <a:gd name="T47" fmla="*/ 0 h 427"/>
              <a:gd name="T48" fmla="*/ 2147483647 w 3883"/>
              <a:gd name="T49" fmla="*/ 0 h 427"/>
              <a:gd name="T50" fmla="*/ 2147483647 w 3883"/>
              <a:gd name="T51" fmla="*/ 0 h 427"/>
              <a:gd name="T52" fmla="*/ 2147483647 w 3883"/>
              <a:gd name="T53" fmla="*/ 0 h 427"/>
              <a:gd name="T54" fmla="*/ 2147483647 w 3883"/>
              <a:gd name="T55" fmla="*/ 0 h 427"/>
              <a:gd name="T56" fmla="*/ 2147483647 w 3883"/>
              <a:gd name="T57" fmla="*/ 2147483647 h 427"/>
              <a:gd name="T58" fmla="*/ 2147483647 w 3883"/>
              <a:gd name="T59" fmla="*/ 2147483647 h 427"/>
              <a:gd name="T60" fmla="*/ 2147483647 w 3883"/>
              <a:gd name="T61" fmla="*/ 2147483647 h 427"/>
              <a:gd name="T62" fmla="*/ 2147483647 w 3883"/>
              <a:gd name="T63" fmla="*/ 2147483647 h 427"/>
              <a:gd name="T64" fmla="*/ 2147483647 w 3883"/>
              <a:gd name="T65" fmla="*/ 2147483647 h 427"/>
              <a:gd name="T66" fmla="*/ 2147483647 w 3883"/>
              <a:gd name="T67" fmla="*/ 2147483647 h 427"/>
              <a:gd name="T68" fmla="*/ 2147483647 w 3883"/>
              <a:gd name="T69" fmla="*/ 2147483647 h 427"/>
              <a:gd name="T70" fmla="*/ 2147483647 w 3883"/>
              <a:gd name="T71" fmla="*/ 2147483647 h 427"/>
              <a:gd name="T72" fmla="*/ 2147483647 w 3883"/>
              <a:gd name="T73" fmla="*/ 2147483647 h 427"/>
              <a:gd name="T74" fmla="*/ 2147483647 w 3883"/>
              <a:gd name="T75" fmla="*/ 2147483647 h 427"/>
              <a:gd name="T76" fmla="*/ 2147483647 w 3883"/>
              <a:gd name="T77" fmla="*/ 2147483647 h 427"/>
              <a:gd name="T78" fmla="*/ 2147483647 w 3883"/>
              <a:gd name="T79" fmla="*/ 2147483647 h 427"/>
              <a:gd name="T80" fmla="*/ 2147483647 w 3883"/>
              <a:gd name="T81" fmla="*/ 2147483647 h 427"/>
              <a:gd name="T82" fmla="*/ 2147483647 w 3883"/>
              <a:gd name="T83" fmla="*/ 2147483647 h 427"/>
              <a:gd name="T84" fmla="*/ 2147483647 w 3883"/>
              <a:gd name="T85" fmla="*/ 2147483647 h 427"/>
              <a:gd name="T86" fmla="*/ 2147483647 w 3883"/>
              <a:gd name="T87" fmla="*/ 2147483647 h 427"/>
              <a:gd name="T88" fmla="*/ 2147483647 w 3883"/>
              <a:gd name="T89" fmla="*/ 2147483647 h 427"/>
              <a:gd name="T90" fmla="*/ 2147483647 w 3883"/>
              <a:gd name="T91" fmla="*/ 2147483647 h 427"/>
              <a:gd name="T92" fmla="*/ 2147483647 w 3883"/>
              <a:gd name="T93" fmla="*/ 2147483647 h 427"/>
              <a:gd name="T94" fmla="*/ 2147483647 w 3883"/>
              <a:gd name="T95" fmla="*/ 2147483647 h 427"/>
              <a:gd name="T96" fmla="*/ 2147483647 w 3883"/>
              <a:gd name="T97" fmla="*/ 2147483647 h 427"/>
              <a:gd name="T98" fmla="*/ 2147483647 w 3883"/>
              <a:gd name="T99" fmla="*/ 2147483647 h 427"/>
              <a:gd name="T100" fmla="*/ 2147483647 w 3883"/>
              <a:gd name="T101" fmla="*/ 2147483647 h 427"/>
              <a:gd name="T102" fmla="*/ 2147483647 w 3883"/>
              <a:gd name="T103" fmla="*/ 2147483647 h 427"/>
              <a:gd name="T104" fmla="*/ 2147483647 w 3883"/>
              <a:gd name="T105" fmla="*/ 2147483647 h 427"/>
              <a:gd name="T106" fmla="*/ 2147483647 w 3883"/>
              <a:gd name="T107" fmla="*/ 2147483647 h 427"/>
              <a:gd name="T108" fmla="*/ 2147483647 w 3883"/>
              <a:gd name="T109" fmla="*/ 2147483647 h 427"/>
              <a:gd name="T110" fmla="*/ 2147483647 w 3883"/>
              <a:gd name="T111" fmla="*/ 2147483647 h 427"/>
              <a:gd name="T112" fmla="*/ 2147483647 w 3883"/>
              <a:gd name="T113" fmla="*/ 2147483647 h 427"/>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3883"/>
              <a:gd name="T172" fmla="*/ 0 h 427"/>
              <a:gd name="T173" fmla="*/ 3883 w 3883"/>
              <a:gd name="T174" fmla="*/ 427 h 427"/>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3883" h="427">
                <a:moveTo>
                  <a:pt x="0" y="427"/>
                </a:moveTo>
                <a:lnTo>
                  <a:pt x="8" y="427"/>
                </a:lnTo>
                <a:lnTo>
                  <a:pt x="16" y="427"/>
                </a:lnTo>
                <a:lnTo>
                  <a:pt x="24" y="427"/>
                </a:lnTo>
                <a:lnTo>
                  <a:pt x="32" y="427"/>
                </a:lnTo>
                <a:lnTo>
                  <a:pt x="48" y="427"/>
                </a:lnTo>
                <a:lnTo>
                  <a:pt x="56" y="427"/>
                </a:lnTo>
                <a:lnTo>
                  <a:pt x="65" y="427"/>
                </a:lnTo>
                <a:lnTo>
                  <a:pt x="73" y="427"/>
                </a:lnTo>
                <a:lnTo>
                  <a:pt x="81" y="427"/>
                </a:lnTo>
                <a:lnTo>
                  <a:pt x="97" y="427"/>
                </a:lnTo>
                <a:lnTo>
                  <a:pt x="105" y="419"/>
                </a:lnTo>
                <a:lnTo>
                  <a:pt x="113" y="419"/>
                </a:lnTo>
                <a:lnTo>
                  <a:pt x="121" y="419"/>
                </a:lnTo>
                <a:lnTo>
                  <a:pt x="129" y="419"/>
                </a:lnTo>
                <a:lnTo>
                  <a:pt x="145" y="419"/>
                </a:lnTo>
                <a:lnTo>
                  <a:pt x="153" y="419"/>
                </a:lnTo>
                <a:lnTo>
                  <a:pt x="161" y="419"/>
                </a:lnTo>
                <a:lnTo>
                  <a:pt x="169" y="410"/>
                </a:lnTo>
                <a:lnTo>
                  <a:pt x="177" y="410"/>
                </a:lnTo>
                <a:lnTo>
                  <a:pt x="193" y="419"/>
                </a:lnTo>
                <a:lnTo>
                  <a:pt x="201" y="419"/>
                </a:lnTo>
                <a:lnTo>
                  <a:pt x="210" y="419"/>
                </a:lnTo>
                <a:lnTo>
                  <a:pt x="218" y="419"/>
                </a:lnTo>
                <a:lnTo>
                  <a:pt x="226" y="410"/>
                </a:lnTo>
                <a:lnTo>
                  <a:pt x="242" y="410"/>
                </a:lnTo>
                <a:lnTo>
                  <a:pt x="250" y="410"/>
                </a:lnTo>
                <a:lnTo>
                  <a:pt x="258" y="410"/>
                </a:lnTo>
                <a:lnTo>
                  <a:pt x="266" y="410"/>
                </a:lnTo>
                <a:lnTo>
                  <a:pt x="274" y="402"/>
                </a:lnTo>
                <a:lnTo>
                  <a:pt x="290" y="402"/>
                </a:lnTo>
                <a:lnTo>
                  <a:pt x="298" y="402"/>
                </a:lnTo>
                <a:lnTo>
                  <a:pt x="306" y="402"/>
                </a:lnTo>
                <a:lnTo>
                  <a:pt x="314" y="402"/>
                </a:lnTo>
                <a:lnTo>
                  <a:pt x="322" y="394"/>
                </a:lnTo>
                <a:lnTo>
                  <a:pt x="338" y="394"/>
                </a:lnTo>
                <a:lnTo>
                  <a:pt x="346" y="394"/>
                </a:lnTo>
                <a:lnTo>
                  <a:pt x="355" y="394"/>
                </a:lnTo>
                <a:lnTo>
                  <a:pt x="363" y="394"/>
                </a:lnTo>
                <a:lnTo>
                  <a:pt x="371" y="394"/>
                </a:lnTo>
                <a:lnTo>
                  <a:pt x="387" y="386"/>
                </a:lnTo>
                <a:lnTo>
                  <a:pt x="395" y="386"/>
                </a:lnTo>
                <a:lnTo>
                  <a:pt x="403" y="386"/>
                </a:lnTo>
                <a:lnTo>
                  <a:pt x="411" y="378"/>
                </a:lnTo>
                <a:lnTo>
                  <a:pt x="427" y="378"/>
                </a:lnTo>
                <a:lnTo>
                  <a:pt x="435" y="378"/>
                </a:lnTo>
                <a:lnTo>
                  <a:pt x="443" y="370"/>
                </a:lnTo>
                <a:lnTo>
                  <a:pt x="451" y="370"/>
                </a:lnTo>
                <a:lnTo>
                  <a:pt x="459" y="370"/>
                </a:lnTo>
                <a:lnTo>
                  <a:pt x="475" y="370"/>
                </a:lnTo>
                <a:lnTo>
                  <a:pt x="483" y="362"/>
                </a:lnTo>
                <a:lnTo>
                  <a:pt x="492" y="362"/>
                </a:lnTo>
                <a:lnTo>
                  <a:pt x="500" y="362"/>
                </a:lnTo>
                <a:lnTo>
                  <a:pt x="508" y="354"/>
                </a:lnTo>
                <a:lnTo>
                  <a:pt x="524" y="354"/>
                </a:lnTo>
                <a:lnTo>
                  <a:pt x="532" y="354"/>
                </a:lnTo>
                <a:lnTo>
                  <a:pt x="540" y="346"/>
                </a:lnTo>
                <a:lnTo>
                  <a:pt x="548" y="346"/>
                </a:lnTo>
                <a:lnTo>
                  <a:pt x="556" y="346"/>
                </a:lnTo>
                <a:lnTo>
                  <a:pt x="572" y="346"/>
                </a:lnTo>
                <a:lnTo>
                  <a:pt x="580" y="338"/>
                </a:lnTo>
                <a:lnTo>
                  <a:pt x="588" y="338"/>
                </a:lnTo>
                <a:lnTo>
                  <a:pt x="596" y="338"/>
                </a:lnTo>
                <a:lnTo>
                  <a:pt x="604" y="338"/>
                </a:lnTo>
                <a:lnTo>
                  <a:pt x="620" y="330"/>
                </a:lnTo>
                <a:lnTo>
                  <a:pt x="628" y="330"/>
                </a:lnTo>
                <a:lnTo>
                  <a:pt x="637" y="330"/>
                </a:lnTo>
                <a:lnTo>
                  <a:pt x="645" y="330"/>
                </a:lnTo>
                <a:lnTo>
                  <a:pt x="653" y="322"/>
                </a:lnTo>
                <a:lnTo>
                  <a:pt x="669" y="322"/>
                </a:lnTo>
                <a:lnTo>
                  <a:pt x="677" y="322"/>
                </a:lnTo>
                <a:lnTo>
                  <a:pt x="685" y="314"/>
                </a:lnTo>
                <a:lnTo>
                  <a:pt x="693" y="314"/>
                </a:lnTo>
                <a:lnTo>
                  <a:pt x="701" y="314"/>
                </a:lnTo>
                <a:lnTo>
                  <a:pt x="717" y="314"/>
                </a:lnTo>
                <a:lnTo>
                  <a:pt x="725" y="314"/>
                </a:lnTo>
                <a:lnTo>
                  <a:pt x="733" y="306"/>
                </a:lnTo>
                <a:lnTo>
                  <a:pt x="741" y="306"/>
                </a:lnTo>
                <a:lnTo>
                  <a:pt x="749" y="306"/>
                </a:lnTo>
                <a:lnTo>
                  <a:pt x="765" y="306"/>
                </a:lnTo>
                <a:lnTo>
                  <a:pt x="773" y="298"/>
                </a:lnTo>
                <a:lnTo>
                  <a:pt x="782" y="298"/>
                </a:lnTo>
                <a:lnTo>
                  <a:pt x="790" y="298"/>
                </a:lnTo>
                <a:lnTo>
                  <a:pt x="806" y="290"/>
                </a:lnTo>
                <a:lnTo>
                  <a:pt x="814" y="290"/>
                </a:lnTo>
                <a:lnTo>
                  <a:pt x="822" y="282"/>
                </a:lnTo>
                <a:lnTo>
                  <a:pt x="830" y="282"/>
                </a:lnTo>
                <a:lnTo>
                  <a:pt x="838" y="282"/>
                </a:lnTo>
                <a:lnTo>
                  <a:pt x="854" y="274"/>
                </a:lnTo>
                <a:lnTo>
                  <a:pt x="862" y="274"/>
                </a:lnTo>
                <a:lnTo>
                  <a:pt x="870" y="274"/>
                </a:lnTo>
                <a:lnTo>
                  <a:pt x="878" y="265"/>
                </a:lnTo>
                <a:lnTo>
                  <a:pt x="886" y="265"/>
                </a:lnTo>
                <a:lnTo>
                  <a:pt x="902" y="265"/>
                </a:lnTo>
                <a:lnTo>
                  <a:pt x="910" y="257"/>
                </a:lnTo>
                <a:lnTo>
                  <a:pt x="918" y="257"/>
                </a:lnTo>
                <a:lnTo>
                  <a:pt x="927" y="257"/>
                </a:lnTo>
                <a:lnTo>
                  <a:pt x="935" y="249"/>
                </a:lnTo>
                <a:lnTo>
                  <a:pt x="951" y="249"/>
                </a:lnTo>
                <a:lnTo>
                  <a:pt x="959" y="249"/>
                </a:lnTo>
                <a:lnTo>
                  <a:pt x="967" y="241"/>
                </a:lnTo>
                <a:lnTo>
                  <a:pt x="975" y="241"/>
                </a:lnTo>
                <a:lnTo>
                  <a:pt x="983" y="241"/>
                </a:lnTo>
                <a:lnTo>
                  <a:pt x="999" y="233"/>
                </a:lnTo>
                <a:lnTo>
                  <a:pt x="1007" y="233"/>
                </a:lnTo>
                <a:lnTo>
                  <a:pt x="1015" y="233"/>
                </a:lnTo>
                <a:lnTo>
                  <a:pt x="1023" y="225"/>
                </a:lnTo>
                <a:lnTo>
                  <a:pt x="1031" y="225"/>
                </a:lnTo>
                <a:lnTo>
                  <a:pt x="1047" y="225"/>
                </a:lnTo>
                <a:lnTo>
                  <a:pt x="1055" y="217"/>
                </a:lnTo>
                <a:lnTo>
                  <a:pt x="1063" y="217"/>
                </a:lnTo>
                <a:lnTo>
                  <a:pt x="1072" y="217"/>
                </a:lnTo>
                <a:lnTo>
                  <a:pt x="1080" y="217"/>
                </a:lnTo>
                <a:lnTo>
                  <a:pt x="1096" y="209"/>
                </a:lnTo>
                <a:lnTo>
                  <a:pt x="1104" y="209"/>
                </a:lnTo>
                <a:lnTo>
                  <a:pt x="1112" y="209"/>
                </a:lnTo>
                <a:lnTo>
                  <a:pt x="1120" y="209"/>
                </a:lnTo>
                <a:lnTo>
                  <a:pt x="1128" y="201"/>
                </a:lnTo>
                <a:lnTo>
                  <a:pt x="1144" y="201"/>
                </a:lnTo>
                <a:lnTo>
                  <a:pt x="1152" y="201"/>
                </a:lnTo>
                <a:lnTo>
                  <a:pt x="1160" y="193"/>
                </a:lnTo>
                <a:lnTo>
                  <a:pt x="1168" y="193"/>
                </a:lnTo>
                <a:lnTo>
                  <a:pt x="1184" y="193"/>
                </a:lnTo>
                <a:lnTo>
                  <a:pt x="1192" y="185"/>
                </a:lnTo>
                <a:lnTo>
                  <a:pt x="1200" y="177"/>
                </a:lnTo>
                <a:lnTo>
                  <a:pt x="1208" y="177"/>
                </a:lnTo>
                <a:lnTo>
                  <a:pt x="1217" y="169"/>
                </a:lnTo>
                <a:lnTo>
                  <a:pt x="1233" y="161"/>
                </a:lnTo>
                <a:lnTo>
                  <a:pt x="1241" y="161"/>
                </a:lnTo>
                <a:lnTo>
                  <a:pt x="1249" y="153"/>
                </a:lnTo>
                <a:lnTo>
                  <a:pt x="1257" y="153"/>
                </a:lnTo>
                <a:lnTo>
                  <a:pt x="1265" y="145"/>
                </a:lnTo>
                <a:lnTo>
                  <a:pt x="1281" y="137"/>
                </a:lnTo>
                <a:lnTo>
                  <a:pt x="1289" y="137"/>
                </a:lnTo>
                <a:lnTo>
                  <a:pt x="1297" y="129"/>
                </a:lnTo>
                <a:lnTo>
                  <a:pt x="1305" y="129"/>
                </a:lnTo>
                <a:lnTo>
                  <a:pt x="1313" y="120"/>
                </a:lnTo>
                <a:lnTo>
                  <a:pt x="1329" y="112"/>
                </a:lnTo>
                <a:lnTo>
                  <a:pt x="1337" y="112"/>
                </a:lnTo>
                <a:lnTo>
                  <a:pt x="1345" y="104"/>
                </a:lnTo>
                <a:lnTo>
                  <a:pt x="1354" y="96"/>
                </a:lnTo>
                <a:lnTo>
                  <a:pt x="1362" y="96"/>
                </a:lnTo>
                <a:lnTo>
                  <a:pt x="1378" y="88"/>
                </a:lnTo>
                <a:lnTo>
                  <a:pt x="1386" y="88"/>
                </a:lnTo>
                <a:lnTo>
                  <a:pt x="1394" y="80"/>
                </a:lnTo>
                <a:lnTo>
                  <a:pt x="1402" y="72"/>
                </a:lnTo>
                <a:lnTo>
                  <a:pt x="1410" y="72"/>
                </a:lnTo>
                <a:lnTo>
                  <a:pt x="1426" y="64"/>
                </a:lnTo>
                <a:lnTo>
                  <a:pt x="1434" y="64"/>
                </a:lnTo>
                <a:lnTo>
                  <a:pt x="1442" y="56"/>
                </a:lnTo>
                <a:lnTo>
                  <a:pt x="1450" y="48"/>
                </a:lnTo>
                <a:lnTo>
                  <a:pt x="1458" y="48"/>
                </a:lnTo>
                <a:lnTo>
                  <a:pt x="1474" y="40"/>
                </a:lnTo>
                <a:lnTo>
                  <a:pt x="1482" y="32"/>
                </a:lnTo>
                <a:lnTo>
                  <a:pt x="1490" y="32"/>
                </a:lnTo>
                <a:lnTo>
                  <a:pt x="1499" y="24"/>
                </a:lnTo>
                <a:lnTo>
                  <a:pt x="1507" y="24"/>
                </a:lnTo>
                <a:lnTo>
                  <a:pt x="1523" y="16"/>
                </a:lnTo>
                <a:lnTo>
                  <a:pt x="1531" y="8"/>
                </a:lnTo>
                <a:lnTo>
                  <a:pt x="1539" y="8"/>
                </a:lnTo>
                <a:lnTo>
                  <a:pt x="1547" y="0"/>
                </a:lnTo>
                <a:lnTo>
                  <a:pt x="1563" y="0"/>
                </a:lnTo>
                <a:lnTo>
                  <a:pt x="1571" y="0"/>
                </a:lnTo>
                <a:lnTo>
                  <a:pt x="1579" y="0"/>
                </a:lnTo>
                <a:lnTo>
                  <a:pt x="1587" y="0"/>
                </a:lnTo>
                <a:lnTo>
                  <a:pt x="1595" y="0"/>
                </a:lnTo>
                <a:lnTo>
                  <a:pt x="1611" y="0"/>
                </a:lnTo>
                <a:lnTo>
                  <a:pt x="1619" y="0"/>
                </a:lnTo>
                <a:lnTo>
                  <a:pt x="1627" y="0"/>
                </a:lnTo>
                <a:lnTo>
                  <a:pt x="1635" y="0"/>
                </a:lnTo>
                <a:lnTo>
                  <a:pt x="1644" y="0"/>
                </a:lnTo>
                <a:lnTo>
                  <a:pt x="1660" y="0"/>
                </a:lnTo>
                <a:lnTo>
                  <a:pt x="1668" y="0"/>
                </a:lnTo>
                <a:lnTo>
                  <a:pt x="1676" y="0"/>
                </a:lnTo>
                <a:lnTo>
                  <a:pt x="1684" y="0"/>
                </a:lnTo>
                <a:lnTo>
                  <a:pt x="1692" y="0"/>
                </a:lnTo>
                <a:lnTo>
                  <a:pt x="1708" y="0"/>
                </a:lnTo>
                <a:lnTo>
                  <a:pt x="1716" y="0"/>
                </a:lnTo>
                <a:lnTo>
                  <a:pt x="1724" y="0"/>
                </a:lnTo>
                <a:lnTo>
                  <a:pt x="1732" y="0"/>
                </a:lnTo>
                <a:lnTo>
                  <a:pt x="1740" y="0"/>
                </a:lnTo>
                <a:lnTo>
                  <a:pt x="1756" y="0"/>
                </a:lnTo>
                <a:lnTo>
                  <a:pt x="1764" y="0"/>
                </a:lnTo>
                <a:lnTo>
                  <a:pt x="1772" y="0"/>
                </a:lnTo>
                <a:lnTo>
                  <a:pt x="1780" y="0"/>
                </a:lnTo>
                <a:lnTo>
                  <a:pt x="1789" y="0"/>
                </a:lnTo>
                <a:lnTo>
                  <a:pt x="1805" y="0"/>
                </a:lnTo>
                <a:lnTo>
                  <a:pt x="1813" y="0"/>
                </a:lnTo>
                <a:lnTo>
                  <a:pt x="1821" y="0"/>
                </a:lnTo>
                <a:lnTo>
                  <a:pt x="1829" y="0"/>
                </a:lnTo>
                <a:lnTo>
                  <a:pt x="1837" y="0"/>
                </a:lnTo>
                <a:lnTo>
                  <a:pt x="1853" y="0"/>
                </a:lnTo>
                <a:lnTo>
                  <a:pt x="1861" y="0"/>
                </a:lnTo>
                <a:lnTo>
                  <a:pt x="1869" y="0"/>
                </a:lnTo>
                <a:lnTo>
                  <a:pt x="1877" y="0"/>
                </a:lnTo>
                <a:lnTo>
                  <a:pt x="1885" y="0"/>
                </a:lnTo>
                <a:lnTo>
                  <a:pt x="1901" y="0"/>
                </a:lnTo>
                <a:lnTo>
                  <a:pt x="1909" y="0"/>
                </a:lnTo>
                <a:lnTo>
                  <a:pt x="1917" y="0"/>
                </a:lnTo>
                <a:lnTo>
                  <a:pt x="1925" y="0"/>
                </a:lnTo>
                <a:lnTo>
                  <a:pt x="1942" y="0"/>
                </a:lnTo>
                <a:lnTo>
                  <a:pt x="1950" y="0"/>
                </a:lnTo>
                <a:lnTo>
                  <a:pt x="1958" y="8"/>
                </a:lnTo>
                <a:lnTo>
                  <a:pt x="1966" y="8"/>
                </a:lnTo>
                <a:lnTo>
                  <a:pt x="1974" y="8"/>
                </a:lnTo>
                <a:lnTo>
                  <a:pt x="1990" y="16"/>
                </a:lnTo>
                <a:lnTo>
                  <a:pt x="1998" y="16"/>
                </a:lnTo>
                <a:lnTo>
                  <a:pt x="2006" y="16"/>
                </a:lnTo>
                <a:lnTo>
                  <a:pt x="2014" y="16"/>
                </a:lnTo>
                <a:lnTo>
                  <a:pt x="2022" y="24"/>
                </a:lnTo>
                <a:lnTo>
                  <a:pt x="2038" y="24"/>
                </a:lnTo>
                <a:lnTo>
                  <a:pt x="2046" y="24"/>
                </a:lnTo>
                <a:lnTo>
                  <a:pt x="2054" y="32"/>
                </a:lnTo>
                <a:lnTo>
                  <a:pt x="2062" y="32"/>
                </a:lnTo>
                <a:lnTo>
                  <a:pt x="2070" y="32"/>
                </a:lnTo>
                <a:lnTo>
                  <a:pt x="2087" y="32"/>
                </a:lnTo>
                <a:lnTo>
                  <a:pt x="2095" y="40"/>
                </a:lnTo>
                <a:lnTo>
                  <a:pt x="2103" y="40"/>
                </a:lnTo>
                <a:lnTo>
                  <a:pt x="2111" y="40"/>
                </a:lnTo>
                <a:lnTo>
                  <a:pt x="2119" y="40"/>
                </a:lnTo>
                <a:lnTo>
                  <a:pt x="2135" y="48"/>
                </a:lnTo>
                <a:lnTo>
                  <a:pt x="2143" y="48"/>
                </a:lnTo>
                <a:lnTo>
                  <a:pt x="2151" y="48"/>
                </a:lnTo>
                <a:lnTo>
                  <a:pt x="2159" y="56"/>
                </a:lnTo>
                <a:lnTo>
                  <a:pt x="2167" y="56"/>
                </a:lnTo>
                <a:lnTo>
                  <a:pt x="2183" y="56"/>
                </a:lnTo>
                <a:lnTo>
                  <a:pt x="2191" y="56"/>
                </a:lnTo>
                <a:lnTo>
                  <a:pt x="2199" y="64"/>
                </a:lnTo>
                <a:lnTo>
                  <a:pt x="2207" y="64"/>
                </a:lnTo>
                <a:lnTo>
                  <a:pt x="2215" y="64"/>
                </a:lnTo>
                <a:lnTo>
                  <a:pt x="2232" y="64"/>
                </a:lnTo>
                <a:lnTo>
                  <a:pt x="2240" y="72"/>
                </a:lnTo>
                <a:lnTo>
                  <a:pt x="2248" y="72"/>
                </a:lnTo>
                <a:lnTo>
                  <a:pt x="2256" y="72"/>
                </a:lnTo>
                <a:lnTo>
                  <a:pt x="2264" y="72"/>
                </a:lnTo>
                <a:lnTo>
                  <a:pt x="2280" y="80"/>
                </a:lnTo>
                <a:lnTo>
                  <a:pt x="2288" y="80"/>
                </a:lnTo>
                <a:lnTo>
                  <a:pt x="2296" y="80"/>
                </a:lnTo>
                <a:lnTo>
                  <a:pt x="2304" y="80"/>
                </a:lnTo>
                <a:lnTo>
                  <a:pt x="2312" y="88"/>
                </a:lnTo>
                <a:lnTo>
                  <a:pt x="2328" y="88"/>
                </a:lnTo>
                <a:lnTo>
                  <a:pt x="2336" y="88"/>
                </a:lnTo>
                <a:lnTo>
                  <a:pt x="2344" y="96"/>
                </a:lnTo>
                <a:lnTo>
                  <a:pt x="2352" y="96"/>
                </a:lnTo>
                <a:lnTo>
                  <a:pt x="2369" y="96"/>
                </a:lnTo>
                <a:lnTo>
                  <a:pt x="2377" y="96"/>
                </a:lnTo>
                <a:lnTo>
                  <a:pt x="2385" y="104"/>
                </a:lnTo>
                <a:lnTo>
                  <a:pt x="2393" y="104"/>
                </a:lnTo>
                <a:lnTo>
                  <a:pt x="2401" y="104"/>
                </a:lnTo>
                <a:lnTo>
                  <a:pt x="2417" y="104"/>
                </a:lnTo>
                <a:lnTo>
                  <a:pt x="2425" y="112"/>
                </a:lnTo>
                <a:lnTo>
                  <a:pt x="2433" y="112"/>
                </a:lnTo>
                <a:lnTo>
                  <a:pt x="2441" y="112"/>
                </a:lnTo>
                <a:lnTo>
                  <a:pt x="2449" y="112"/>
                </a:lnTo>
                <a:lnTo>
                  <a:pt x="2465" y="120"/>
                </a:lnTo>
                <a:lnTo>
                  <a:pt x="2473" y="120"/>
                </a:lnTo>
                <a:lnTo>
                  <a:pt x="2481" y="120"/>
                </a:lnTo>
                <a:lnTo>
                  <a:pt x="2489" y="120"/>
                </a:lnTo>
                <a:lnTo>
                  <a:pt x="2497" y="129"/>
                </a:lnTo>
                <a:lnTo>
                  <a:pt x="2514" y="129"/>
                </a:lnTo>
                <a:lnTo>
                  <a:pt x="2522" y="129"/>
                </a:lnTo>
                <a:lnTo>
                  <a:pt x="2530" y="129"/>
                </a:lnTo>
                <a:lnTo>
                  <a:pt x="2538" y="129"/>
                </a:lnTo>
                <a:lnTo>
                  <a:pt x="2546" y="137"/>
                </a:lnTo>
                <a:lnTo>
                  <a:pt x="2562" y="137"/>
                </a:lnTo>
                <a:lnTo>
                  <a:pt x="2570" y="137"/>
                </a:lnTo>
                <a:lnTo>
                  <a:pt x="2578" y="137"/>
                </a:lnTo>
                <a:lnTo>
                  <a:pt x="2586" y="145"/>
                </a:lnTo>
                <a:lnTo>
                  <a:pt x="2594" y="145"/>
                </a:lnTo>
                <a:lnTo>
                  <a:pt x="2610" y="145"/>
                </a:lnTo>
                <a:lnTo>
                  <a:pt x="2618" y="145"/>
                </a:lnTo>
                <a:lnTo>
                  <a:pt x="2626" y="153"/>
                </a:lnTo>
                <a:lnTo>
                  <a:pt x="2634" y="153"/>
                </a:lnTo>
                <a:lnTo>
                  <a:pt x="2642" y="153"/>
                </a:lnTo>
                <a:lnTo>
                  <a:pt x="2659" y="153"/>
                </a:lnTo>
                <a:lnTo>
                  <a:pt x="2667" y="161"/>
                </a:lnTo>
                <a:lnTo>
                  <a:pt x="2675" y="161"/>
                </a:lnTo>
                <a:lnTo>
                  <a:pt x="2683" y="161"/>
                </a:lnTo>
                <a:lnTo>
                  <a:pt x="2691" y="161"/>
                </a:lnTo>
                <a:lnTo>
                  <a:pt x="2707" y="169"/>
                </a:lnTo>
                <a:lnTo>
                  <a:pt x="2715" y="169"/>
                </a:lnTo>
                <a:lnTo>
                  <a:pt x="2723" y="169"/>
                </a:lnTo>
                <a:lnTo>
                  <a:pt x="2731" y="169"/>
                </a:lnTo>
                <a:lnTo>
                  <a:pt x="2747" y="169"/>
                </a:lnTo>
                <a:lnTo>
                  <a:pt x="2755" y="177"/>
                </a:lnTo>
                <a:lnTo>
                  <a:pt x="2763" y="177"/>
                </a:lnTo>
                <a:lnTo>
                  <a:pt x="2771" y="177"/>
                </a:lnTo>
                <a:lnTo>
                  <a:pt x="2779" y="177"/>
                </a:lnTo>
                <a:lnTo>
                  <a:pt x="2796" y="185"/>
                </a:lnTo>
                <a:lnTo>
                  <a:pt x="2804" y="185"/>
                </a:lnTo>
                <a:lnTo>
                  <a:pt x="2812" y="185"/>
                </a:lnTo>
                <a:lnTo>
                  <a:pt x="2820" y="185"/>
                </a:lnTo>
                <a:lnTo>
                  <a:pt x="2828" y="193"/>
                </a:lnTo>
                <a:lnTo>
                  <a:pt x="2844" y="193"/>
                </a:lnTo>
                <a:lnTo>
                  <a:pt x="2852" y="193"/>
                </a:lnTo>
                <a:lnTo>
                  <a:pt x="2860" y="193"/>
                </a:lnTo>
                <a:lnTo>
                  <a:pt x="2868" y="193"/>
                </a:lnTo>
                <a:lnTo>
                  <a:pt x="2876" y="201"/>
                </a:lnTo>
                <a:lnTo>
                  <a:pt x="2892" y="201"/>
                </a:lnTo>
                <a:lnTo>
                  <a:pt x="2900" y="201"/>
                </a:lnTo>
                <a:lnTo>
                  <a:pt x="2908" y="201"/>
                </a:lnTo>
                <a:lnTo>
                  <a:pt x="2916" y="209"/>
                </a:lnTo>
                <a:lnTo>
                  <a:pt x="2924" y="209"/>
                </a:lnTo>
                <a:lnTo>
                  <a:pt x="2941" y="209"/>
                </a:lnTo>
                <a:lnTo>
                  <a:pt x="2949" y="209"/>
                </a:lnTo>
                <a:lnTo>
                  <a:pt x="2957" y="209"/>
                </a:lnTo>
                <a:lnTo>
                  <a:pt x="2965" y="217"/>
                </a:lnTo>
                <a:lnTo>
                  <a:pt x="2973" y="217"/>
                </a:lnTo>
                <a:lnTo>
                  <a:pt x="2989" y="217"/>
                </a:lnTo>
                <a:lnTo>
                  <a:pt x="2997" y="217"/>
                </a:lnTo>
                <a:lnTo>
                  <a:pt x="3005" y="217"/>
                </a:lnTo>
                <a:lnTo>
                  <a:pt x="3013" y="225"/>
                </a:lnTo>
                <a:lnTo>
                  <a:pt x="3021" y="225"/>
                </a:lnTo>
                <a:lnTo>
                  <a:pt x="3037" y="225"/>
                </a:lnTo>
                <a:lnTo>
                  <a:pt x="3045" y="225"/>
                </a:lnTo>
                <a:lnTo>
                  <a:pt x="3053" y="233"/>
                </a:lnTo>
                <a:lnTo>
                  <a:pt x="3061" y="233"/>
                </a:lnTo>
                <a:lnTo>
                  <a:pt x="3069" y="233"/>
                </a:lnTo>
                <a:lnTo>
                  <a:pt x="3086" y="233"/>
                </a:lnTo>
                <a:lnTo>
                  <a:pt x="3094" y="233"/>
                </a:lnTo>
                <a:lnTo>
                  <a:pt x="3102" y="241"/>
                </a:lnTo>
                <a:lnTo>
                  <a:pt x="3110" y="241"/>
                </a:lnTo>
                <a:lnTo>
                  <a:pt x="3126" y="241"/>
                </a:lnTo>
                <a:lnTo>
                  <a:pt x="3134" y="241"/>
                </a:lnTo>
                <a:lnTo>
                  <a:pt x="3142" y="241"/>
                </a:lnTo>
                <a:lnTo>
                  <a:pt x="3150" y="249"/>
                </a:lnTo>
                <a:lnTo>
                  <a:pt x="3158" y="249"/>
                </a:lnTo>
                <a:lnTo>
                  <a:pt x="3174" y="249"/>
                </a:lnTo>
                <a:lnTo>
                  <a:pt x="3182" y="249"/>
                </a:lnTo>
                <a:lnTo>
                  <a:pt x="3190" y="249"/>
                </a:lnTo>
                <a:lnTo>
                  <a:pt x="3198" y="257"/>
                </a:lnTo>
                <a:lnTo>
                  <a:pt x="3206" y="257"/>
                </a:lnTo>
                <a:lnTo>
                  <a:pt x="3223" y="257"/>
                </a:lnTo>
                <a:lnTo>
                  <a:pt x="3231" y="257"/>
                </a:lnTo>
                <a:lnTo>
                  <a:pt x="3239" y="257"/>
                </a:lnTo>
                <a:lnTo>
                  <a:pt x="3247" y="265"/>
                </a:lnTo>
                <a:lnTo>
                  <a:pt x="3255" y="265"/>
                </a:lnTo>
                <a:lnTo>
                  <a:pt x="3271" y="265"/>
                </a:lnTo>
                <a:lnTo>
                  <a:pt x="3279" y="265"/>
                </a:lnTo>
                <a:lnTo>
                  <a:pt x="3287" y="265"/>
                </a:lnTo>
                <a:lnTo>
                  <a:pt x="3295" y="274"/>
                </a:lnTo>
                <a:lnTo>
                  <a:pt x="3303" y="274"/>
                </a:lnTo>
                <a:lnTo>
                  <a:pt x="3319" y="274"/>
                </a:lnTo>
                <a:lnTo>
                  <a:pt x="3327" y="274"/>
                </a:lnTo>
                <a:lnTo>
                  <a:pt x="3335" y="274"/>
                </a:lnTo>
                <a:lnTo>
                  <a:pt x="3343" y="282"/>
                </a:lnTo>
                <a:lnTo>
                  <a:pt x="3351" y="282"/>
                </a:lnTo>
                <a:lnTo>
                  <a:pt x="3368" y="282"/>
                </a:lnTo>
                <a:lnTo>
                  <a:pt x="3376" y="282"/>
                </a:lnTo>
                <a:lnTo>
                  <a:pt x="3384" y="282"/>
                </a:lnTo>
                <a:lnTo>
                  <a:pt x="3392" y="290"/>
                </a:lnTo>
                <a:lnTo>
                  <a:pt x="3400" y="290"/>
                </a:lnTo>
                <a:lnTo>
                  <a:pt x="3416" y="290"/>
                </a:lnTo>
                <a:lnTo>
                  <a:pt x="3424" y="290"/>
                </a:lnTo>
                <a:lnTo>
                  <a:pt x="3432" y="290"/>
                </a:lnTo>
                <a:lnTo>
                  <a:pt x="3440" y="298"/>
                </a:lnTo>
                <a:lnTo>
                  <a:pt x="3448" y="298"/>
                </a:lnTo>
                <a:lnTo>
                  <a:pt x="3464" y="298"/>
                </a:lnTo>
                <a:lnTo>
                  <a:pt x="3472" y="298"/>
                </a:lnTo>
                <a:lnTo>
                  <a:pt x="3480" y="298"/>
                </a:lnTo>
                <a:lnTo>
                  <a:pt x="3488" y="306"/>
                </a:lnTo>
                <a:lnTo>
                  <a:pt x="3504" y="306"/>
                </a:lnTo>
                <a:lnTo>
                  <a:pt x="3513" y="306"/>
                </a:lnTo>
                <a:lnTo>
                  <a:pt x="3521" y="306"/>
                </a:lnTo>
                <a:lnTo>
                  <a:pt x="3529" y="306"/>
                </a:lnTo>
                <a:lnTo>
                  <a:pt x="3537" y="314"/>
                </a:lnTo>
                <a:lnTo>
                  <a:pt x="3553" y="314"/>
                </a:lnTo>
                <a:lnTo>
                  <a:pt x="3561" y="314"/>
                </a:lnTo>
                <a:lnTo>
                  <a:pt x="3569" y="314"/>
                </a:lnTo>
                <a:lnTo>
                  <a:pt x="3577" y="314"/>
                </a:lnTo>
                <a:lnTo>
                  <a:pt x="3585" y="314"/>
                </a:lnTo>
                <a:lnTo>
                  <a:pt x="3601" y="322"/>
                </a:lnTo>
                <a:lnTo>
                  <a:pt x="3609" y="322"/>
                </a:lnTo>
                <a:lnTo>
                  <a:pt x="3617" y="322"/>
                </a:lnTo>
                <a:lnTo>
                  <a:pt x="3625" y="322"/>
                </a:lnTo>
                <a:lnTo>
                  <a:pt x="3633" y="322"/>
                </a:lnTo>
                <a:lnTo>
                  <a:pt x="3649" y="330"/>
                </a:lnTo>
                <a:lnTo>
                  <a:pt x="3658" y="330"/>
                </a:lnTo>
                <a:lnTo>
                  <a:pt x="3666" y="330"/>
                </a:lnTo>
                <a:lnTo>
                  <a:pt x="3674" y="330"/>
                </a:lnTo>
                <a:lnTo>
                  <a:pt x="3682" y="330"/>
                </a:lnTo>
                <a:lnTo>
                  <a:pt x="3698" y="330"/>
                </a:lnTo>
                <a:lnTo>
                  <a:pt x="3706" y="338"/>
                </a:lnTo>
                <a:lnTo>
                  <a:pt x="3714" y="338"/>
                </a:lnTo>
                <a:lnTo>
                  <a:pt x="3722" y="338"/>
                </a:lnTo>
                <a:lnTo>
                  <a:pt x="3730" y="338"/>
                </a:lnTo>
                <a:lnTo>
                  <a:pt x="3746" y="338"/>
                </a:lnTo>
                <a:lnTo>
                  <a:pt x="3754" y="346"/>
                </a:lnTo>
                <a:lnTo>
                  <a:pt x="3762" y="346"/>
                </a:lnTo>
                <a:lnTo>
                  <a:pt x="3770" y="346"/>
                </a:lnTo>
                <a:lnTo>
                  <a:pt x="3778" y="346"/>
                </a:lnTo>
                <a:lnTo>
                  <a:pt x="3794" y="346"/>
                </a:lnTo>
                <a:lnTo>
                  <a:pt x="3803" y="346"/>
                </a:lnTo>
                <a:lnTo>
                  <a:pt x="3811" y="354"/>
                </a:lnTo>
                <a:lnTo>
                  <a:pt x="3819" y="354"/>
                </a:lnTo>
                <a:lnTo>
                  <a:pt x="3827" y="354"/>
                </a:lnTo>
                <a:lnTo>
                  <a:pt x="3843" y="354"/>
                </a:lnTo>
                <a:lnTo>
                  <a:pt x="3851" y="354"/>
                </a:lnTo>
                <a:lnTo>
                  <a:pt x="3859" y="354"/>
                </a:lnTo>
                <a:lnTo>
                  <a:pt x="3867" y="362"/>
                </a:lnTo>
                <a:lnTo>
                  <a:pt x="3883" y="362"/>
                </a:lnTo>
              </a:path>
            </a:pathLst>
          </a:custGeom>
          <a:noFill/>
          <a:ln w="38100">
            <a:solidFill>
              <a:srgbClr val="008000"/>
            </a:solidFill>
            <a:round/>
            <a:headEnd/>
            <a:tailEnd/>
          </a:ln>
        </p:spPr>
        <p:txBody>
          <a:bodyPr/>
          <a:lstStyle/>
          <a:p>
            <a:endParaRPr lang="en-US"/>
          </a:p>
        </p:txBody>
      </p:sp>
      <p:sp>
        <p:nvSpPr>
          <p:cNvPr id="1120277" name="Freeform 21"/>
          <p:cNvSpPr>
            <a:spLocks/>
          </p:cNvSpPr>
          <p:nvPr/>
        </p:nvSpPr>
        <p:spPr bwMode="auto">
          <a:xfrm>
            <a:off x="1219200" y="3862388"/>
            <a:ext cx="6164263" cy="1343025"/>
          </a:xfrm>
          <a:custGeom>
            <a:avLst/>
            <a:gdLst>
              <a:gd name="T0" fmla="*/ 2147483647 w 3883"/>
              <a:gd name="T1" fmla="*/ 2147483647 h 846"/>
              <a:gd name="T2" fmla="*/ 2147483647 w 3883"/>
              <a:gd name="T3" fmla="*/ 2147483647 h 846"/>
              <a:gd name="T4" fmla="*/ 2147483647 w 3883"/>
              <a:gd name="T5" fmla="*/ 2147483647 h 846"/>
              <a:gd name="T6" fmla="*/ 2147483647 w 3883"/>
              <a:gd name="T7" fmla="*/ 2147483647 h 846"/>
              <a:gd name="T8" fmla="*/ 2147483647 w 3883"/>
              <a:gd name="T9" fmla="*/ 2147483647 h 846"/>
              <a:gd name="T10" fmla="*/ 2147483647 w 3883"/>
              <a:gd name="T11" fmla="*/ 2147483647 h 846"/>
              <a:gd name="T12" fmla="*/ 2147483647 w 3883"/>
              <a:gd name="T13" fmla="*/ 2147483647 h 846"/>
              <a:gd name="T14" fmla="*/ 2147483647 w 3883"/>
              <a:gd name="T15" fmla="*/ 2147483647 h 846"/>
              <a:gd name="T16" fmla="*/ 2147483647 w 3883"/>
              <a:gd name="T17" fmla="*/ 2147483647 h 846"/>
              <a:gd name="T18" fmla="*/ 2147483647 w 3883"/>
              <a:gd name="T19" fmla="*/ 2147483647 h 846"/>
              <a:gd name="T20" fmla="*/ 2147483647 w 3883"/>
              <a:gd name="T21" fmla="*/ 2147483647 h 846"/>
              <a:gd name="T22" fmla="*/ 2147483647 w 3883"/>
              <a:gd name="T23" fmla="*/ 2147483647 h 846"/>
              <a:gd name="T24" fmla="*/ 2147483647 w 3883"/>
              <a:gd name="T25" fmla="*/ 2147483647 h 846"/>
              <a:gd name="T26" fmla="*/ 2147483647 w 3883"/>
              <a:gd name="T27" fmla="*/ 2147483647 h 846"/>
              <a:gd name="T28" fmla="*/ 2147483647 w 3883"/>
              <a:gd name="T29" fmla="*/ 2147483647 h 846"/>
              <a:gd name="T30" fmla="*/ 2147483647 w 3883"/>
              <a:gd name="T31" fmla="*/ 2147483647 h 846"/>
              <a:gd name="T32" fmla="*/ 2147483647 w 3883"/>
              <a:gd name="T33" fmla="*/ 2147483647 h 846"/>
              <a:gd name="T34" fmla="*/ 2147483647 w 3883"/>
              <a:gd name="T35" fmla="*/ 2147483647 h 846"/>
              <a:gd name="T36" fmla="*/ 2147483647 w 3883"/>
              <a:gd name="T37" fmla="*/ 2147483647 h 846"/>
              <a:gd name="T38" fmla="*/ 2147483647 w 3883"/>
              <a:gd name="T39" fmla="*/ 2147483647 h 846"/>
              <a:gd name="T40" fmla="*/ 2147483647 w 3883"/>
              <a:gd name="T41" fmla="*/ 2147483647 h 846"/>
              <a:gd name="T42" fmla="*/ 2147483647 w 3883"/>
              <a:gd name="T43" fmla="*/ 2147483647 h 846"/>
              <a:gd name="T44" fmla="*/ 2147483647 w 3883"/>
              <a:gd name="T45" fmla="*/ 2147483647 h 846"/>
              <a:gd name="T46" fmla="*/ 2147483647 w 3883"/>
              <a:gd name="T47" fmla="*/ 2147483647 h 846"/>
              <a:gd name="T48" fmla="*/ 2147483647 w 3883"/>
              <a:gd name="T49" fmla="*/ 2147483647 h 846"/>
              <a:gd name="T50" fmla="*/ 2147483647 w 3883"/>
              <a:gd name="T51" fmla="*/ 2147483647 h 846"/>
              <a:gd name="T52" fmla="*/ 2147483647 w 3883"/>
              <a:gd name="T53" fmla="*/ 2147483647 h 846"/>
              <a:gd name="T54" fmla="*/ 2147483647 w 3883"/>
              <a:gd name="T55" fmla="*/ 2147483647 h 846"/>
              <a:gd name="T56" fmla="*/ 2147483647 w 3883"/>
              <a:gd name="T57" fmla="*/ 2147483647 h 846"/>
              <a:gd name="T58" fmla="*/ 2147483647 w 3883"/>
              <a:gd name="T59" fmla="*/ 2147483647 h 846"/>
              <a:gd name="T60" fmla="*/ 2147483647 w 3883"/>
              <a:gd name="T61" fmla="*/ 2147483647 h 846"/>
              <a:gd name="T62" fmla="*/ 2147483647 w 3883"/>
              <a:gd name="T63" fmla="*/ 2147483647 h 846"/>
              <a:gd name="T64" fmla="*/ 2147483647 w 3883"/>
              <a:gd name="T65" fmla="*/ 2147483647 h 846"/>
              <a:gd name="T66" fmla="*/ 2147483647 w 3883"/>
              <a:gd name="T67" fmla="*/ 2147483647 h 846"/>
              <a:gd name="T68" fmla="*/ 2147483647 w 3883"/>
              <a:gd name="T69" fmla="*/ 2147483647 h 846"/>
              <a:gd name="T70" fmla="*/ 2147483647 w 3883"/>
              <a:gd name="T71" fmla="*/ 2147483647 h 846"/>
              <a:gd name="T72" fmla="*/ 2147483647 w 3883"/>
              <a:gd name="T73" fmla="*/ 2147483647 h 846"/>
              <a:gd name="T74" fmla="*/ 2147483647 w 3883"/>
              <a:gd name="T75" fmla="*/ 2147483647 h 846"/>
              <a:gd name="T76" fmla="*/ 2147483647 w 3883"/>
              <a:gd name="T77" fmla="*/ 2147483647 h 846"/>
              <a:gd name="T78" fmla="*/ 2147483647 w 3883"/>
              <a:gd name="T79" fmla="*/ 0 h 846"/>
              <a:gd name="T80" fmla="*/ 2147483647 w 3883"/>
              <a:gd name="T81" fmla="*/ 0 h 846"/>
              <a:gd name="T82" fmla="*/ 2147483647 w 3883"/>
              <a:gd name="T83" fmla="*/ 0 h 846"/>
              <a:gd name="T84" fmla="*/ 2147483647 w 3883"/>
              <a:gd name="T85" fmla="*/ 0 h 846"/>
              <a:gd name="T86" fmla="*/ 2147483647 w 3883"/>
              <a:gd name="T87" fmla="*/ 0 h 846"/>
              <a:gd name="T88" fmla="*/ 2147483647 w 3883"/>
              <a:gd name="T89" fmla="*/ 0 h 846"/>
              <a:gd name="T90" fmla="*/ 2147483647 w 3883"/>
              <a:gd name="T91" fmla="*/ 0 h 846"/>
              <a:gd name="T92" fmla="*/ 2147483647 w 3883"/>
              <a:gd name="T93" fmla="*/ 0 h 846"/>
              <a:gd name="T94" fmla="*/ 2147483647 w 3883"/>
              <a:gd name="T95" fmla="*/ 0 h 846"/>
              <a:gd name="T96" fmla="*/ 2147483647 w 3883"/>
              <a:gd name="T97" fmla="*/ 0 h 846"/>
              <a:gd name="T98" fmla="*/ 2147483647 w 3883"/>
              <a:gd name="T99" fmla="*/ 0 h 846"/>
              <a:gd name="T100" fmla="*/ 2147483647 w 3883"/>
              <a:gd name="T101" fmla="*/ 0 h 846"/>
              <a:gd name="T102" fmla="*/ 2147483647 w 3883"/>
              <a:gd name="T103" fmla="*/ 0 h 846"/>
              <a:gd name="T104" fmla="*/ 2147483647 w 3883"/>
              <a:gd name="T105" fmla="*/ 0 h 846"/>
              <a:gd name="T106" fmla="*/ 2147483647 w 3883"/>
              <a:gd name="T107" fmla="*/ 0 h 846"/>
              <a:gd name="T108" fmla="*/ 2147483647 w 3883"/>
              <a:gd name="T109" fmla="*/ 0 h 846"/>
              <a:gd name="T110" fmla="*/ 2147483647 w 3883"/>
              <a:gd name="T111" fmla="*/ 0 h 846"/>
              <a:gd name="T112" fmla="*/ 2147483647 w 3883"/>
              <a:gd name="T113" fmla="*/ 0 h 84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3883"/>
              <a:gd name="T172" fmla="*/ 0 h 846"/>
              <a:gd name="T173" fmla="*/ 3883 w 3883"/>
              <a:gd name="T174" fmla="*/ 846 h 84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3883" h="846">
                <a:moveTo>
                  <a:pt x="0" y="846"/>
                </a:moveTo>
                <a:lnTo>
                  <a:pt x="8" y="846"/>
                </a:lnTo>
                <a:lnTo>
                  <a:pt x="16" y="846"/>
                </a:lnTo>
                <a:lnTo>
                  <a:pt x="24" y="846"/>
                </a:lnTo>
                <a:lnTo>
                  <a:pt x="32" y="846"/>
                </a:lnTo>
                <a:lnTo>
                  <a:pt x="48" y="846"/>
                </a:lnTo>
                <a:lnTo>
                  <a:pt x="56" y="846"/>
                </a:lnTo>
                <a:lnTo>
                  <a:pt x="65" y="846"/>
                </a:lnTo>
                <a:lnTo>
                  <a:pt x="73" y="846"/>
                </a:lnTo>
                <a:lnTo>
                  <a:pt x="81" y="846"/>
                </a:lnTo>
                <a:lnTo>
                  <a:pt x="97" y="846"/>
                </a:lnTo>
                <a:lnTo>
                  <a:pt x="105" y="838"/>
                </a:lnTo>
                <a:lnTo>
                  <a:pt x="113" y="838"/>
                </a:lnTo>
                <a:lnTo>
                  <a:pt x="121" y="838"/>
                </a:lnTo>
                <a:lnTo>
                  <a:pt x="129" y="838"/>
                </a:lnTo>
                <a:lnTo>
                  <a:pt x="145" y="838"/>
                </a:lnTo>
                <a:lnTo>
                  <a:pt x="153" y="838"/>
                </a:lnTo>
                <a:lnTo>
                  <a:pt x="161" y="838"/>
                </a:lnTo>
                <a:lnTo>
                  <a:pt x="169" y="829"/>
                </a:lnTo>
                <a:lnTo>
                  <a:pt x="177" y="829"/>
                </a:lnTo>
                <a:lnTo>
                  <a:pt x="193" y="838"/>
                </a:lnTo>
                <a:lnTo>
                  <a:pt x="201" y="838"/>
                </a:lnTo>
                <a:lnTo>
                  <a:pt x="210" y="838"/>
                </a:lnTo>
                <a:lnTo>
                  <a:pt x="218" y="838"/>
                </a:lnTo>
                <a:lnTo>
                  <a:pt x="226" y="829"/>
                </a:lnTo>
                <a:lnTo>
                  <a:pt x="242" y="829"/>
                </a:lnTo>
                <a:lnTo>
                  <a:pt x="250" y="829"/>
                </a:lnTo>
                <a:lnTo>
                  <a:pt x="258" y="829"/>
                </a:lnTo>
                <a:lnTo>
                  <a:pt x="266" y="829"/>
                </a:lnTo>
                <a:lnTo>
                  <a:pt x="274" y="821"/>
                </a:lnTo>
                <a:lnTo>
                  <a:pt x="290" y="821"/>
                </a:lnTo>
                <a:lnTo>
                  <a:pt x="298" y="821"/>
                </a:lnTo>
                <a:lnTo>
                  <a:pt x="306" y="821"/>
                </a:lnTo>
                <a:lnTo>
                  <a:pt x="314" y="821"/>
                </a:lnTo>
                <a:lnTo>
                  <a:pt x="322" y="813"/>
                </a:lnTo>
                <a:lnTo>
                  <a:pt x="338" y="813"/>
                </a:lnTo>
                <a:lnTo>
                  <a:pt x="346" y="813"/>
                </a:lnTo>
                <a:lnTo>
                  <a:pt x="355" y="813"/>
                </a:lnTo>
                <a:lnTo>
                  <a:pt x="363" y="813"/>
                </a:lnTo>
                <a:lnTo>
                  <a:pt x="371" y="813"/>
                </a:lnTo>
                <a:lnTo>
                  <a:pt x="387" y="805"/>
                </a:lnTo>
                <a:lnTo>
                  <a:pt x="395" y="805"/>
                </a:lnTo>
                <a:lnTo>
                  <a:pt x="403" y="805"/>
                </a:lnTo>
                <a:lnTo>
                  <a:pt x="411" y="797"/>
                </a:lnTo>
                <a:lnTo>
                  <a:pt x="427" y="797"/>
                </a:lnTo>
                <a:lnTo>
                  <a:pt x="435" y="797"/>
                </a:lnTo>
                <a:lnTo>
                  <a:pt x="443" y="789"/>
                </a:lnTo>
                <a:lnTo>
                  <a:pt x="451" y="789"/>
                </a:lnTo>
                <a:lnTo>
                  <a:pt x="459" y="789"/>
                </a:lnTo>
                <a:lnTo>
                  <a:pt x="475" y="789"/>
                </a:lnTo>
                <a:lnTo>
                  <a:pt x="483" y="781"/>
                </a:lnTo>
                <a:lnTo>
                  <a:pt x="492" y="781"/>
                </a:lnTo>
                <a:lnTo>
                  <a:pt x="500" y="781"/>
                </a:lnTo>
                <a:lnTo>
                  <a:pt x="508" y="773"/>
                </a:lnTo>
                <a:lnTo>
                  <a:pt x="524" y="773"/>
                </a:lnTo>
                <a:lnTo>
                  <a:pt x="532" y="773"/>
                </a:lnTo>
                <a:lnTo>
                  <a:pt x="540" y="765"/>
                </a:lnTo>
                <a:lnTo>
                  <a:pt x="548" y="765"/>
                </a:lnTo>
                <a:lnTo>
                  <a:pt x="556" y="765"/>
                </a:lnTo>
                <a:lnTo>
                  <a:pt x="572" y="765"/>
                </a:lnTo>
                <a:lnTo>
                  <a:pt x="580" y="757"/>
                </a:lnTo>
                <a:lnTo>
                  <a:pt x="588" y="757"/>
                </a:lnTo>
                <a:lnTo>
                  <a:pt x="596" y="757"/>
                </a:lnTo>
                <a:lnTo>
                  <a:pt x="604" y="757"/>
                </a:lnTo>
                <a:lnTo>
                  <a:pt x="620" y="749"/>
                </a:lnTo>
                <a:lnTo>
                  <a:pt x="628" y="749"/>
                </a:lnTo>
                <a:lnTo>
                  <a:pt x="637" y="749"/>
                </a:lnTo>
                <a:lnTo>
                  <a:pt x="645" y="749"/>
                </a:lnTo>
                <a:lnTo>
                  <a:pt x="653" y="741"/>
                </a:lnTo>
                <a:lnTo>
                  <a:pt x="669" y="741"/>
                </a:lnTo>
                <a:lnTo>
                  <a:pt x="677" y="741"/>
                </a:lnTo>
                <a:lnTo>
                  <a:pt x="685" y="733"/>
                </a:lnTo>
                <a:lnTo>
                  <a:pt x="693" y="733"/>
                </a:lnTo>
                <a:lnTo>
                  <a:pt x="701" y="733"/>
                </a:lnTo>
                <a:lnTo>
                  <a:pt x="717" y="733"/>
                </a:lnTo>
                <a:lnTo>
                  <a:pt x="725" y="733"/>
                </a:lnTo>
                <a:lnTo>
                  <a:pt x="733" y="725"/>
                </a:lnTo>
                <a:lnTo>
                  <a:pt x="741" y="725"/>
                </a:lnTo>
                <a:lnTo>
                  <a:pt x="749" y="725"/>
                </a:lnTo>
                <a:lnTo>
                  <a:pt x="765" y="725"/>
                </a:lnTo>
                <a:lnTo>
                  <a:pt x="773" y="717"/>
                </a:lnTo>
                <a:lnTo>
                  <a:pt x="782" y="717"/>
                </a:lnTo>
                <a:lnTo>
                  <a:pt x="790" y="717"/>
                </a:lnTo>
                <a:lnTo>
                  <a:pt x="806" y="709"/>
                </a:lnTo>
                <a:lnTo>
                  <a:pt x="814" y="709"/>
                </a:lnTo>
                <a:lnTo>
                  <a:pt x="822" y="701"/>
                </a:lnTo>
                <a:lnTo>
                  <a:pt x="830" y="701"/>
                </a:lnTo>
                <a:lnTo>
                  <a:pt x="838" y="701"/>
                </a:lnTo>
                <a:lnTo>
                  <a:pt x="854" y="693"/>
                </a:lnTo>
                <a:lnTo>
                  <a:pt x="862" y="693"/>
                </a:lnTo>
                <a:lnTo>
                  <a:pt x="870" y="693"/>
                </a:lnTo>
                <a:lnTo>
                  <a:pt x="878" y="684"/>
                </a:lnTo>
                <a:lnTo>
                  <a:pt x="886" y="684"/>
                </a:lnTo>
                <a:lnTo>
                  <a:pt x="902" y="684"/>
                </a:lnTo>
                <a:lnTo>
                  <a:pt x="910" y="676"/>
                </a:lnTo>
                <a:lnTo>
                  <a:pt x="918" y="676"/>
                </a:lnTo>
                <a:lnTo>
                  <a:pt x="927" y="676"/>
                </a:lnTo>
                <a:lnTo>
                  <a:pt x="935" y="668"/>
                </a:lnTo>
                <a:lnTo>
                  <a:pt x="951" y="668"/>
                </a:lnTo>
                <a:lnTo>
                  <a:pt x="959" y="668"/>
                </a:lnTo>
                <a:lnTo>
                  <a:pt x="967" y="660"/>
                </a:lnTo>
                <a:lnTo>
                  <a:pt x="975" y="660"/>
                </a:lnTo>
                <a:lnTo>
                  <a:pt x="983" y="660"/>
                </a:lnTo>
                <a:lnTo>
                  <a:pt x="999" y="652"/>
                </a:lnTo>
                <a:lnTo>
                  <a:pt x="1007" y="652"/>
                </a:lnTo>
                <a:lnTo>
                  <a:pt x="1015" y="652"/>
                </a:lnTo>
                <a:lnTo>
                  <a:pt x="1023" y="644"/>
                </a:lnTo>
                <a:lnTo>
                  <a:pt x="1031" y="644"/>
                </a:lnTo>
                <a:lnTo>
                  <a:pt x="1047" y="644"/>
                </a:lnTo>
                <a:lnTo>
                  <a:pt x="1055" y="636"/>
                </a:lnTo>
                <a:lnTo>
                  <a:pt x="1063" y="636"/>
                </a:lnTo>
                <a:lnTo>
                  <a:pt x="1072" y="636"/>
                </a:lnTo>
                <a:lnTo>
                  <a:pt x="1080" y="636"/>
                </a:lnTo>
                <a:lnTo>
                  <a:pt x="1096" y="628"/>
                </a:lnTo>
                <a:lnTo>
                  <a:pt x="1104" y="628"/>
                </a:lnTo>
                <a:lnTo>
                  <a:pt x="1112" y="628"/>
                </a:lnTo>
                <a:lnTo>
                  <a:pt x="1120" y="628"/>
                </a:lnTo>
                <a:lnTo>
                  <a:pt x="1128" y="620"/>
                </a:lnTo>
                <a:lnTo>
                  <a:pt x="1144" y="620"/>
                </a:lnTo>
                <a:lnTo>
                  <a:pt x="1152" y="620"/>
                </a:lnTo>
                <a:lnTo>
                  <a:pt x="1160" y="612"/>
                </a:lnTo>
                <a:lnTo>
                  <a:pt x="1168" y="612"/>
                </a:lnTo>
                <a:lnTo>
                  <a:pt x="1184" y="612"/>
                </a:lnTo>
                <a:lnTo>
                  <a:pt x="1192" y="604"/>
                </a:lnTo>
                <a:lnTo>
                  <a:pt x="1200" y="596"/>
                </a:lnTo>
                <a:lnTo>
                  <a:pt x="1208" y="596"/>
                </a:lnTo>
                <a:lnTo>
                  <a:pt x="1217" y="588"/>
                </a:lnTo>
                <a:lnTo>
                  <a:pt x="1233" y="580"/>
                </a:lnTo>
                <a:lnTo>
                  <a:pt x="1241" y="580"/>
                </a:lnTo>
                <a:lnTo>
                  <a:pt x="1249" y="572"/>
                </a:lnTo>
                <a:lnTo>
                  <a:pt x="1257" y="572"/>
                </a:lnTo>
                <a:lnTo>
                  <a:pt x="1265" y="564"/>
                </a:lnTo>
                <a:lnTo>
                  <a:pt x="1281" y="556"/>
                </a:lnTo>
                <a:lnTo>
                  <a:pt x="1289" y="556"/>
                </a:lnTo>
                <a:lnTo>
                  <a:pt x="1297" y="548"/>
                </a:lnTo>
                <a:lnTo>
                  <a:pt x="1305" y="548"/>
                </a:lnTo>
                <a:lnTo>
                  <a:pt x="1313" y="539"/>
                </a:lnTo>
                <a:lnTo>
                  <a:pt x="1329" y="531"/>
                </a:lnTo>
                <a:lnTo>
                  <a:pt x="1337" y="531"/>
                </a:lnTo>
                <a:lnTo>
                  <a:pt x="1345" y="523"/>
                </a:lnTo>
                <a:lnTo>
                  <a:pt x="1354" y="515"/>
                </a:lnTo>
                <a:lnTo>
                  <a:pt x="1362" y="515"/>
                </a:lnTo>
                <a:lnTo>
                  <a:pt x="1378" y="507"/>
                </a:lnTo>
                <a:lnTo>
                  <a:pt x="1386" y="507"/>
                </a:lnTo>
                <a:lnTo>
                  <a:pt x="1394" y="499"/>
                </a:lnTo>
                <a:lnTo>
                  <a:pt x="1402" y="491"/>
                </a:lnTo>
                <a:lnTo>
                  <a:pt x="1410" y="491"/>
                </a:lnTo>
                <a:lnTo>
                  <a:pt x="1426" y="483"/>
                </a:lnTo>
                <a:lnTo>
                  <a:pt x="1434" y="483"/>
                </a:lnTo>
                <a:lnTo>
                  <a:pt x="1442" y="475"/>
                </a:lnTo>
                <a:lnTo>
                  <a:pt x="1450" y="467"/>
                </a:lnTo>
                <a:lnTo>
                  <a:pt x="1458" y="467"/>
                </a:lnTo>
                <a:lnTo>
                  <a:pt x="1474" y="459"/>
                </a:lnTo>
                <a:lnTo>
                  <a:pt x="1482" y="451"/>
                </a:lnTo>
                <a:lnTo>
                  <a:pt x="1490" y="451"/>
                </a:lnTo>
                <a:lnTo>
                  <a:pt x="1499" y="443"/>
                </a:lnTo>
                <a:lnTo>
                  <a:pt x="1507" y="443"/>
                </a:lnTo>
                <a:lnTo>
                  <a:pt x="1523" y="435"/>
                </a:lnTo>
                <a:lnTo>
                  <a:pt x="1531" y="427"/>
                </a:lnTo>
                <a:lnTo>
                  <a:pt x="1539" y="427"/>
                </a:lnTo>
                <a:lnTo>
                  <a:pt x="1547" y="419"/>
                </a:lnTo>
                <a:lnTo>
                  <a:pt x="1563" y="419"/>
                </a:lnTo>
                <a:lnTo>
                  <a:pt x="1571" y="411"/>
                </a:lnTo>
                <a:lnTo>
                  <a:pt x="1579" y="402"/>
                </a:lnTo>
                <a:lnTo>
                  <a:pt x="1587" y="394"/>
                </a:lnTo>
                <a:lnTo>
                  <a:pt x="1595" y="394"/>
                </a:lnTo>
                <a:lnTo>
                  <a:pt x="1611" y="386"/>
                </a:lnTo>
                <a:lnTo>
                  <a:pt x="1619" y="378"/>
                </a:lnTo>
                <a:lnTo>
                  <a:pt x="1627" y="378"/>
                </a:lnTo>
                <a:lnTo>
                  <a:pt x="1635" y="370"/>
                </a:lnTo>
                <a:lnTo>
                  <a:pt x="1644" y="362"/>
                </a:lnTo>
                <a:lnTo>
                  <a:pt x="1660" y="362"/>
                </a:lnTo>
                <a:lnTo>
                  <a:pt x="1668" y="354"/>
                </a:lnTo>
                <a:lnTo>
                  <a:pt x="1676" y="346"/>
                </a:lnTo>
                <a:lnTo>
                  <a:pt x="1684" y="346"/>
                </a:lnTo>
                <a:lnTo>
                  <a:pt x="1692" y="338"/>
                </a:lnTo>
                <a:lnTo>
                  <a:pt x="1708" y="330"/>
                </a:lnTo>
                <a:lnTo>
                  <a:pt x="1716" y="330"/>
                </a:lnTo>
                <a:lnTo>
                  <a:pt x="1724" y="322"/>
                </a:lnTo>
                <a:lnTo>
                  <a:pt x="1732" y="314"/>
                </a:lnTo>
                <a:lnTo>
                  <a:pt x="1740" y="306"/>
                </a:lnTo>
                <a:lnTo>
                  <a:pt x="1756" y="306"/>
                </a:lnTo>
                <a:lnTo>
                  <a:pt x="1764" y="298"/>
                </a:lnTo>
                <a:lnTo>
                  <a:pt x="1772" y="290"/>
                </a:lnTo>
                <a:lnTo>
                  <a:pt x="1780" y="290"/>
                </a:lnTo>
                <a:lnTo>
                  <a:pt x="1789" y="282"/>
                </a:lnTo>
                <a:lnTo>
                  <a:pt x="1805" y="274"/>
                </a:lnTo>
                <a:lnTo>
                  <a:pt x="1813" y="274"/>
                </a:lnTo>
                <a:lnTo>
                  <a:pt x="1821" y="266"/>
                </a:lnTo>
                <a:lnTo>
                  <a:pt x="1829" y="257"/>
                </a:lnTo>
                <a:lnTo>
                  <a:pt x="1837" y="257"/>
                </a:lnTo>
                <a:lnTo>
                  <a:pt x="1853" y="249"/>
                </a:lnTo>
                <a:lnTo>
                  <a:pt x="1861" y="241"/>
                </a:lnTo>
                <a:lnTo>
                  <a:pt x="1869" y="241"/>
                </a:lnTo>
                <a:lnTo>
                  <a:pt x="1877" y="233"/>
                </a:lnTo>
                <a:lnTo>
                  <a:pt x="1885" y="225"/>
                </a:lnTo>
                <a:lnTo>
                  <a:pt x="1901" y="225"/>
                </a:lnTo>
                <a:lnTo>
                  <a:pt x="1909" y="217"/>
                </a:lnTo>
                <a:lnTo>
                  <a:pt x="1917" y="209"/>
                </a:lnTo>
                <a:lnTo>
                  <a:pt x="1925" y="201"/>
                </a:lnTo>
                <a:lnTo>
                  <a:pt x="1942" y="201"/>
                </a:lnTo>
                <a:lnTo>
                  <a:pt x="1950" y="193"/>
                </a:lnTo>
                <a:lnTo>
                  <a:pt x="1958" y="193"/>
                </a:lnTo>
                <a:lnTo>
                  <a:pt x="1966" y="193"/>
                </a:lnTo>
                <a:lnTo>
                  <a:pt x="1974" y="193"/>
                </a:lnTo>
                <a:lnTo>
                  <a:pt x="1990" y="185"/>
                </a:lnTo>
                <a:lnTo>
                  <a:pt x="1998" y="185"/>
                </a:lnTo>
                <a:lnTo>
                  <a:pt x="2006" y="185"/>
                </a:lnTo>
                <a:lnTo>
                  <a:pt x="2014" y="177"/>
                </a:lnTo>
                <a:lnTo>
                  <a:pt x="2022" y="177"/>
                </a:lnTo>
                <a:lnTo>
                  <a:pt x="2038" y="177"/>
                </a:lnTo>
                <a:lnTo>
                  <a:pt x="2046" y="169"/>
                </a:lnTo>
                <a:lnTo>
                  <a:pt x="2054" y="169"/>
                </a:lnTo>
                <a:lnTo>
                  <a:pt x="2062" y="169"/>
                </a:lnTo>
                <a:lnTo>
                  <a:pt x="2070" y="161"/>
                </a:lnTo>
                <a:lnTo>
                  <a:pt x="2087" y="161"/>
                </a:lnTo>
                <a:lnTo>
                  <a:pt x="2095" y="161"/>
                </a:lnTo>
                <a:lnTo>
                  <a:pt x="2103" y="153"/>
                </a:lnTo>
                <a:lnTo>
                  <a:pt x="2111" y="153"/>
                </a:lnTo>
                <a:lnTo>
                  <a:pt x="2119" y="153"/>
                </a:lnTo>
                <a:lnTo>
                  <a:pt x="2135" y="145"/>
                </a:lnTo>
                <a:lnTo>
                  <a:pt x="2143" y="145"/>
                </a:lnTo>
                <a:lnTo>
                  <a:pt x="2151" y="145"/>
                </a:lnTo>
                <a:lnTo>
                  <a:pt x="2159" y="145"/>
                </a:lnTo>
                <a:lnTo>
                  <a:pt x="2167" y="137"/>
                </a:lnTo>
                <a:lnTo>
                  <a:pt x="2183" y="137"/>
                </a:lnTo>
                <a:lnTo>
                  <a:pt x="2191" y="137"/>
                </a:lnTo>
                <a:lnTo>
                  <a:pt x="2199" y="129"/>
                </a:lnTo>
                <a:lnTo>
                  <a:pt x="2207" y="129"/>
                </a:lnTo>
                <a:lnTo>
                  <a:pt x="2215" y="129"/>
                </a:lnTo>
                <a:lnTo>
                  <a:pt x="2232" y="120"/>
                </a:lnTo>
                <a:lnTo>
                  <a:pt x="2240" y="120"/>
                </a:lnTo>
                <a:lnTo>
                  <a:pt x="2248" y="120"/>
                </a:lnTo>
                <a:lnTo>
                  <a:pt x="2256" y="112"/>
                </a:lnTo>
                <a:lnTo>
                  <a:pt x="2264" y="112"/>
                </a:lnTo>
                <a:lnTo>
                  <a:pt x="2280" y="112"/>
                </a:lnTo>
                <a:lnTo>
                  <a:pt x="2288" y="104"/>
                </a:lnTo>
                <a:lnTo>
                  <a:pt x="2296" y="104"/>
                </a:lnTo>
                <a:lnTo>
                  <a:pt x="2304" y="104"/>
                </a:lnTo>
                <a:lnTo>
                  <a:pt x="2312" y="96"/>
                </a:lnTo>
                <a:lnTo>
                  <a:pt x="2328" y="96"/>
                </a:lnTo>
                <a:lnTo>
                  <a:pt x="2336" y="96"/>
                </a:lnTo>
                <a:lnTo>
                  <a:pt x="2344" y="96"/>
                </a:lnTo>
                <a:lnTo>
                  <a:pt x="2352" y="88"/>
                </a:lnTo>
                <a:lnTo>
                  <a:pt x="2369" y="88"/>
                </a:lnTo>
                <a:lnTo>
                  <a:pt x="2377" y="88"/>
                </a:lnTo>
                <a:lnTo>
                  <a:pt x="2385" y="80"/>
                </a:lnTo>
                <a:lnTo>
                  <a:pt x="2393" y="80"/>
                </a:lnTo>
                <a:lnTo>
                  <a:pt x="2401" y="80"/>
                </a:lnTo>
                <a:lnTo>
                  <a:pt x="2417" y="72"/>
                </a:lnTo>
                <a:lnTo>
                  <a:pt x="2425" y="72"/>
                </a:lnTo>
                <a:lnTo>
                  <a:pt x="2433" y="72"/>
                </a:lnTo>
                <a:lnTo>
                  <a:pt x="2441" y="64"/>
                </a:lnTo>
                <a:lnTo>
                  <a:pt x="2449" y="64"/>
                </a:lnTo>
                <a:lnTo>
                  <a:pt x="2465" y="64"/>
                </a:lnTo>
                <a:lnTo>
                  <a:pt x="2473" y="64"/>
                </a:lnTo>
                <a:lnTo>
                  <a:pt x="2481" y="56"/>
                </a:lnTo>
                <a:lnTo>
                  <a:pt x="2489" y="56"/>
                </a:lnTo>
                <a:lnTo>
                  <a:pt x="2497" y="56"/>
                </a:lnTo>
                <a:lnTo>
                  <a:pt x="2514" y="48"/>
                </a:lnTo>
                <a:lnTo>
                  <a:pt x="2522" y="48"/>
                </a:lnTo>
                <a:lnTo>
                  <a:pt x="2530" y="48"/>
                </a:lnTo>
                <a:lnTo>
                  <a:pt x="2538" y="40"/>
                </a:lnTo>
                <a:lnTo>
                  <a:pt x="2546" y="40"/>
                </a:lnTo>
                <a:lnTo>
                  <a:pt x="2562" y="40"/>
                </a:lnTo>
                <a:lnTo>
                  <a:pt x="2570" y="40"/>
                </a:lnTo>
                <a:lnTo>
                  <a:pt x="2578" y="32"/>
                </a:lnTo>
                <a:lnTo>
                  <a:pt x="2586" y="32"/>
                </a:lnTo>
                <a:lnTo>
                  <a:pt x="2594" y="32"/>
                </a:lnTo>
                <a:lnTo>
                  <a:pt x="2610" y="24"/>
                </a:lnTo>
                <a:lnTo>
                  <a:pt x="2618" y="24"/>
                </a:lnTo>
                <a:lnTo>
                  <a:pt x="2626" y="24"/>
                </a:lnTo>
                <a:lnTo>
                  <a:pt x="2634" y="16"/>
                </a:lnTo>
                <a:lnTo>
                  <a:pt x="2642" y="16"/>
                </a:lnTo>
                <a:lnTo>
                  <a:pt x="2659" y="16"/>
                </a:lnTo>
                <a:lnTo>
                  <a:pt x="2667" y="8"/>
                </a:lnTo>
                <a:lnTo>
                  <a:pt x="2675" y="8"/>
                </a:lnTo>
                <a:lnTo>
                  <a:pt x="2683" y="8"/>
                </a:lnTo>
                <a:lnTo>
                  <a:pt x="2691" y="8"/>
                </a:lnTo>
                <a:lnTo>
                  <a:pt x="2707" y="0"/>
                </a:lnTo>
                <a:lnTo>
                  <a:pt x="2715" y="0"/>
                </a:lnTo>
                <a:lnTo>
                  <a:pt x="2723" y="0"/>
                </a:lnTo>
                <a:lnTo>
                  <a:pt x="2731" y="0"/>
                </a:lnTo>
                <a:lnTo>
                  <a:pt x="2747" y="0"/>
                </a:lnTo>
                <a:lnTo>
                  <a:pt x="2755" y="0"/>
                </a:lnTo>
                <a:lnTo>
                  <a:pt x="2763" y="0"/>
                </a:lnTo>
                <a:lnTo>
                  <a:pt x="2771" y="0"/>
                </a:lnTo>
                <a:lnTo>
                  <a:pt x="2779" y="0"/>
                </a:lnTo>
                <a:lnTo>
                  <a:pt x="2796" y="0"/>
                </a:lnTo>
                <a:lnTo>
                  <a:pt x="2804" y="0"/>
                </a:lnTo>
                <a:lnTo>
                  <a:pt x="2812" y="0"/>
                </a:lnTo>
                <a:lnTo>
                  <a:pt x="2820" y="0"/>
                </a:lnTo>
                <a:lnTo>
                  <a:pt x="2828" y="0"/>
                </a:lnTo>
                <a:lnTo>
                  <a:pt x="2844" y="0"/>
                </a:lnTo>
                <a:lnTo>
                  <a:pt x="2852" y="0"/>
                </a:lnTo>
                <a:lnTo>
                  <a:pt x="2860" y="0"/>
                </a:lnTo>
                <a:lnTo>
                  <a:pt x="2868" y="0"/>
                </a:lnTo>
                <a:lnTo>
                  <a:pt x="2876" y="0"/>
                </a:lnTo>
                <a:lnTo>
                  <a:pt x="2892" y="0"/>
                </a:lnTo>
                <a:lnTo>
                  <a:pt x="2900" y="0"/>
                </a:lnTo>
                <a:lnTo>
                  <a:pt x="2908" y="0"/>
                </a:lnTo>
                <a:lnTo>
                  <a:pt x="2916" y="0"/>
                </a:lnTo>
                <a:lnTo>
                  <a:pt x="2924" y="0"/>
                </a:lnTo>
                <a:lnTo>
                  <a:pt x="2941" y="0"/>
                </a:lnTo>
                <a:lnTo>
                  <a:pt x="2949" y="0"/>
                </a:lnTo>
                <a:lnTo>
                  <a:pt x="2957" y="0"/>
                </a:lnTo>
                <a:lnTo>
                  <a:pt x="2965" y="0"/>
                </a:lnTo>
                <a:lnTo>
                  <a:pt x="2973" y="0"/>
                </a:lnTo>
                <a:lnTo>
                  <a:pt x="2989" y="0"/>
                </a:lnTo>
                <a:lnTo>
                  <a:pt x="2997" y="0"/>
                </a:lnTo>
                <a:lnTo>
                  <a:pt x="3005" y="0"/>
                </a:lnTo>
                <a:lnTo>
                  <a:pt x="3013" y="0"/>
                </a:lnTo>
                <a:lnTo>
                  <a:pt x="3021" y="0"/>
                </a:lnTo>
                <a:lnTo>
                  <a:pt x="3037" y="0"/>
                </a:lnTo>
                <a:lnTo>
                  <a:pt x="3045" y="0"/>
                </a:lnTo>
                <a:lnTo>
                  <a:pt x="3053" y="0"/>
                </a:lnTo>
                <a:lnTo>
                  <a:pt x="3061" y="0"/>
                </a:lnTo>
                <a:lnTo>
                  <a:pt x="3069" y="0"/>
                </a:lnTo>
                <a:lnTo>
                  <a:pt x="3086" y="0"/>
                </a:lnTo>
                <a:lnTo>
                  <a:pt x="3094" y="0"/>
                </a:lnTo>
                <a:lnTo>
                  <a:pt x="3102" y="0"/>
                </a:lnTo>
                <a:lnTo>
                  <a:pt x="3110" y="0"/>
                </a:lnTo>
                <a:lnTo>
                  <a:pt x="3126" y="0"/>
                </a:lnTo>
                <a:lnTo>
                  <a:pt x="3134" y="0"/>
                </a:lnTo>
                <a:lnTo>
                  <a:pt x="3142" y="0"/>
                </a:lnTo>
                <a:lnTo>
                  <a:pt x="3150" y="0"/>
                </a:lnTo>
                <a:lnTo>
                  <a:pt x="3158" y="0"/>
                </a:lnTo>
                <a:lnTo>
                  <a:pt x="3174" y="0"/>
                </a:lnTo>
                <a:lnTo>
                  <a:pt x="3182" y="0"/>
                </a:lnTo>
                <a:lnTo>
                  <a:pt x="3190" y="0"/>
                </a:lnTo>
                <a:lnTo>
                  <a:pt x="3198" y="0"/>
                </a:lnTo>
                <a:lnTo>
                  <a:pt x="3206" y="0"/>
                </a:lnTo>
                <a:lnTo>
                  <a:pt x="3223" y="0"/>
                </a:lnTo>
                <a:lnTo>
                  <a:pt x="3231" y="0"/>
                </a:lnTo>
                <a:lnTo>
                  <a:pt x="3239" y="0"/>
                </a:lnTo>
                <a:lnTo>
                  <a:pt x="3247" y="0"/>
                </a:lnTo>
                <a:lnTo>
                  <a:pt x="3255" y="0"/>
                </a:lnTo>
                <a:lnTo>
                  <a:pt x="3271" y="0"/>
                </a:lnTo>
                <a:lnTo>
                  <a:pt x="3279" y="0"/>
                </a:lnTo>
                <a:lnTo>
                  <a:pt x="3287" y="0"/>
                </a:lnTo>
                <a:lnTo>
                  <a:pt x="3295" y="0"/>
                </a:lnTo>
                <a:lnTo>
                  <a:pt x="3303" y="0"/>
                </a:lnTo>
                <a:lnTo>
                  <a:pt x="3319" y="0"/>
                </a:lnTo>
                <a:lnTo>
                  <a:pt x="3327" y="0"/>
                </a:lnTo>
                <a:lnTo>
                  <a:pt x="3335" y="0"/>
                </a:lnTo>
                <a:lnTo>
                  <a:pt x="3343" y="0"/>
                </a:lnTo>
                <a:lnTo>
                  <a:pt x="3351" y="0"/>
                </a:lnTo>
                <a:lnTo>
                  <a:pt x="3368" y="0"/>
                </a:lnTo>
                <a:lnTo>
                  <a:pt x="3376" y="0"/>
                </a:lnTo>
                <a:lnTo>
                  <a:pt x="3384" y="0"/>
                </a:lnTo>
                <a:lnTo>
                  <a:pt x="3392" y="0"/>
                </a:lnTo>
                <a:lnTo>
                  <a:pt x="3400" y="0"/>
                </a:lnTo>
                <a:lnTo>
                  <a:pt x="3416" y="0"/>
                </a:lnTo>
                <a:lnTo>
                  <a:pt x="3424" y="0"/>
                </a:lnTo>
                <a:lnTo>
                  <a:pt x="3432" y="0"/>
                </a:lnTo>
                <a:lnTo>
                  <a:pt x="3440" y="0"/>
                </a:lnTo>
                <a:lnTo>
                  <a:pt x="3448" y="0"/>
                </a:lnTo>
                <a:lnTo>
                  <a:pt x="3464" y="0"/>
                </a:lnTo>
                <a:lnTo>
                  <a:pt x="3472" y="0"/>
                </a:lnTo>
                <a:lnTo>
                  <a:pt x="3480" y="0"/>
                </a:lnTo>
                <a:lnTo>
                  <a:pt x="3488" y="0"/>
                </a:lnTo>
                <a:lnTo>
                  <a:pt x="3504" y="0"/>
                </a:lnTo>
                <a:lnTo>
                  <a:pt x="3513" y="0"/>
                </a:lnTo>
                <a:lnTo>
                  <a:pt x="3521" y="0"/>
                </a:lnTo>
                <a:lnTo>
                  <a:pt x="3529" y="0"/>
                </a:lnTo>
                <a:lnTo>
                  <a:pt x="3537" y="0"/>
                </a:lnTo>
                <a:lnTo>
                  <a:pt x="3553" y="0"/>
                </a:lnTo>
                <a:lnTo>
                  <a:pt x="3561" y="0"/>
                </a:lnTo>
                <a:lnTo>
                  <a:pt x="3569" y="0"/>
                </a:lnTo>
                <a:lnTo>
                  <a:pt x="3577" y="0"/>
                </a:lnTo>
                <a:lnTo>
                  <a:pt x="3585" y="0"/>
                </a:lnTo>
                <a:lnTo>
                  <a:pt x="3601" y="0"/>
                </a:lnTo>
                <a:lnTo>
                  <a:pt x="3609" y="0"/>
                </a:lnTo>
                <a:lnTo>
                  <a:pt x="3617" y="0"/>
                </a:lnTo>
                <a:lnTo>
                  <a:pt x="3625" y="0"/>
                </a:lnTo>
                <a:lnTo>
                  <a:pt x="3633" y="0"/>
                </a:lnTo>
                <a:lnTo>
                  <a:pt x="3649" y="0"/>
                </a:lnTo>
                <a:lnTo>
                  <a:pt x="3658" y="0"/>
                </a:lnTo>
                <a:lnTo>
                  <a:pt x="3666" y="0"/>
                </a:lnTo>
                <a:lnTo>
                  <a:pt x="3674" y="0"/>
                </a:lnTo>
                <a:lnTo>
                  <a:pt x="3682" y="0"/>
                </a:lnTo>
                <a:lnTo>
                  <a:pt x="3698" y="0"/>
                </a:lnTo>
                <a:lnTo>
                  <a:pt x="3706" y="0"/>
                </a:lnTo>
                <a:lnTo>
                  <a:pt x="3714" y="0"/>
                </a:lnTo>
                <a:lnTo>
                  <a:pt x="3722" y="0"/>
                </a:lnTo>
                <a:lnTo>
                  <a:pt x="3730" y="0"/>
                </a:lnTo>
                <a:lnTo>
                  <a:pt x="3746" y="0"/>
                </a:lnTo>
                <a:lnTo>
                  <a:pt x="3754" y="0"/>
                </a:lnTo>
                <a:lnTo>
                  <a:pt x="3762" y="0"/>
                </a:lnTo>
                <a:lnTo>
                  <a:pt x="3770" y="0"/>
                </a:lnTo>
                <a:lnTo>
                  <a:pt x="3778" y="0"/>
                </a:lnTo>
                <a:lnTo>
                  <a:pt x="3794" y="0"/>
                </a:lnTo>
                <a:lnTo>
                  <a:pt x="3803" y="0"/>
                </a:lnTo>
                <a:lnTo>
                  <a:pt x="3811" y="0"/>
                </a:lnTo>
                <a:lnTo>
                  <a:pt x="3819" y="0"/>
                </a:lnTo>
                <a:lnTo>
                  <a:pt x="3827" y="0"/>
                </a:lnTo>
                <a:lnTo>
                  <a:pt x="3843" y="0"/>
                </a:lnTo>
                <a:lnTo>
                  <a:pt x="3851" y="0"/>
                </a:lnTo>
                <a:lnTo>
                  <a:pt x="3859" y="0"/>
                </a:lnTo>
                <a:lnTo>
                  <a:pt x="3867" y="0"/>
                </a:lnTo>
                <a:lnTo>
                  <a:pt x="3883" y="0"/>
                </a:lnTo>
              </a:path>
            </a:pathLst>
          </a:custGeom>
          <a:noFill/>
          <a:ln w="38100">
            <a:solidFill>
              <a:srgbClr val="FF0000"/>
            </a:solidFill>
            <a:round/>
            <a:headEnd/>
            <a:tailEnd/>
          </a:ln>
        </p:spPr>
        <p:txBody>
          <a:bodyPr/>
          <a:lstStyle/>
          <a:p>
            <a:endParaRPr lang="en-US"/>
          </a:p>
        </p:txBody>
      </p:sp>
      <p:sp>
        <p:nvSpPr>
          <p:cNvPr id="1120278" name="Freeform 22"/>
          <p:cNvSpPr>
            <a:spLocks/>
          </p:cNvSpPr>
          <p:nvPr/>
        </p:nvSpPr>
        <p:spPr bwMode="auto">
          <a:xfrm>
            <a:off x="1219200" y="3619500"/>
            <a:ext cx="6164263" cy="1585913"/>
          </a:xfrm>
          <a:custGeom>
            <a:avLst/>
            <a:gdLst>
              <a:gd name="T0" fmla="*/ 2147483647 w 3883"/>
              <a:gd name="T1" fmla="*/ 2147483647 h 999"/>
              <a:gd name="T2" fmla="*/ 2147483647 w 3883"/>
              <a:gd name="T3" fmla="*/ 2147483647 h 999"/>
              <a:gd name="T4" fmla="*/ 2147483647 w 3883"/>
              <a:gd name="T5" fmla="*/ 2147483647 h 999"/>
              <a:gd name="T6" fmla="*/ 2147483647 w 3883"/>
              <a:gd name="T7" fmla="*/ 2147483647 h 999"/>
              <a:gd name="T8" fmla="*/ 2147483647 w 3883"/>
              <a:gd name="T9" fmla="*/ 2147483647 h 999"/>
              <a:gd name="T10" fmla="*/ 2147483647 w 3883"/>
              <a:gd name="T11" fmla="*/ 2147483647 h 999"/>
              <a:gd name="T12" fmla="*/ 2147483647 w 3883"/>
              <a:gd name="T13" fmla="*/ 2147483647 h 999"/>
              <a:gd name="T14" fmla="*/ 2147483647 w 3883"/>
              <a:gd name="T15" fmla="*/ 2147483647 h 999"/>
              <a:gd name="T16" fmla="*/ 2147483647 w 3883"/>
              <a:gd name="T17" fmla="*/ 2147483647 h 999"/>
              <a:gd name="T18" fmla="*/ 2147483647 w 3883"/>
              <a:gd name="T19" fmla="*/ 2147483647 h 999"/>
              <a:gd name="T20" fmla="*/ 2147483647 w 3883"/>
              <a:gd name="T21" fmla="*/ 2147483647 h 999"/>
              <a:gd name="T22" fmla="*/ 2147483647 w 3883"/>
              <a:gd name="T23" fmla="*/ 2147483647 h 999"/>
              <a:gd name="T24" fmla="*/ 2147483647 w 3883"/>
              <a:gd name="T25" fmla="*/ 2147483647 h 999"/>
              <a:gd name="T26" fmla="*/ 2147483647 w 3883"/>
              <a:gd name="T27" fmla="*/ 2147483647 h 999"/>
              <a:gd name="T28" fmla="*/ 2147483647 w 3883"/>
              <a:gd name="T29" fmla="*/ 2147483647 h 999"/>
              <a:gd name="T30" fmla="*/ 2147483647 w 3883"/>
              <a:gd name="T31" fmla="*/ 2147483647 h 999"/>
              <a:gd name="T32" fmla="*/ 2147483647 w 3883"/>
              <a:gd name="T33" fmla="*/ 2147483647 h 999"/>
              <a:gd name="T34" fmla="*/ 2147483647 w 3883"/>
              <a:gd name="T35" fmla="*/ 2147483647 h 999"/>
              <a:gd name="T36" fmla="*/ 2147483647 w 3883"/>
              <a:gd name="T37" fmla="*/ 2147483647 h 999"/>
              <a:gd name="T38" fmla="*/ 2147483647 w 3883"/>
              <a:gd name="T39" fmla="*/ 2147483647 h 999"/>
              <a:gd name="T40" fmla="*/ 2147483647 w 3883"/>
              <a:gd name="T41" fmla="*/ 2147483647 h 999"/>
              <a:gd name="T42" fmla="*/ 2147483647 w 3883"/>
              <a:gd name="T43" fmla="*/ 2147483647 h 999"/>
              <a:gd name="T44" fmla="*/ 2147483647 w 3883"/>
              <a:gd name="T45" fmla="*/ 2147483647 h 999"/>
              <a:gd name="T46" fmla="*/ 2147483647 w 3883"/>
              <a:gd name="T47" fmla="*/ 2147483647 h 999"/>
              <a:gd name="T48" fmla="*/ 2147483647 w 3883"/>
              <a:gd name="T49" fmla="*/ 2147483647 h 999"/>
              <a:gd name="T50" fmla="*/ 2147483647 w 3883"/>
              <a:gd name="T51" fmla="*/ 2147483647 h 999"/>
              <a:gd name="T52" fmla="*/ 2147483647 w 3883"/>
              <a:gd name="T53" fmla="*/ 2147483647 h 999"/>
              <a:gd name="T54" fmla="*/ 2147483647 w 3883"/>
              <a:gd name="T55" fmla="*/ 2147483647 h 999"/>
              <a:gd name="T56" fmla="*/ 2147483647 w 3883"/>
              <a:gd name="T57" fmla="*/ 2147483647 h 999"/>
              <a:gd name="T58" fmla="*/ 2147483647 w 3883"/>
              <a:gd name="T59" fmla="*/ 2147483647 h 999"/>
              <a:gd name="T60" fmla="*/ 2147483647 w 3883"/>
              <a:gd name="T61" fmla="*/ 2147483647 h 999"/>
              <a:gd name="T62" fmla="*/ 2147483647 w 3883"/>
              <a:gd name="T63" fmla="*/ 2147483647 h 999"/>
              <a:gd name="T64" fmla="*/ 2147483647 w 3883"/>
              <a:gd name="T65" fmla="*/ 2147483647 h 999"/>
              <a:gd name="T66" fmla="*/ 2147483647 w 3883"/>
              <a:gd name="T67" fmla="*/ 2147483647 h 999"/>
              <a:gd name="T68" fmla="*/ 2147483647 w 3883"/>
              <a:gd name="T69" fmla="*/ 2147483647 h 999"/>
              <a:gd name="T70" fmla="*/ 2147483647 w 3883"/>
              <a:gd name="T71" fmla="*/ 2147483647 h 999"/>
              <a:gd name="T72" fmla="*/ 2147483647 w 3883"/>
              <a:gd name="T73" fmla="*/ 2147483647 h 999"/>
              <a:gd name="T74" fmla="*/ 2147483647 w 3883"/>
              <a:gd name="T75" fmla="*/ 2147483647 h 999"/>
              <a:gd name="T76" fmla="*/ 2147483647 w 3883"/>
              <a:gd name="T77" fmla="*/ 2147483647 h 999"/>
              <a:gd name="T78" fmla="*/ 2147483647 w 3883"/>
              <a:gd name="T79" fmla="*/ 2147483647 h 999"/>
              <a:gd name="T80" fmla="*/ 2147483647 w 3883"/>
              <a:gd name="T81" fmla="*/ 2147483647 h 999"/>
              <a:gd name="T82" fmla="*/ 2147483647 w 3883"/>
              <a:gd name="T83" fmla="*/ 2147483647 h 999"/>
              <a:gd name="T84" fmla="*/ 2147483647 w 3883"/>
              <a:gd name="T85" fmla="*/ 2147483647 h 999"/>
              <a:gd name="T86" fmla="*/ 2147483647 w 3883"/>
              <a:gd name="T87" fmla="*/ 2147483647 h 999"/>
              <a:gd name="T88" fmla="*/ 2147483647 w 3883"/>
              <a:gd name="T89" fmla="*/ 2147483647 h 999"/>
              <a:gd name="T90" fmla="*/ 2147483647 w 3883"/>
              <a:gd name="T91" fmla="*/ 2147483647 h 999"/>
              <a:gd name="T92" fmla="*/ 2147483647 w 3883"/>
              <a:gd name="T93" fmla="*/ 2147483647 h 999"/>
              <a:gd name="T94" fmla="*/ 2147483647 w 3883"/>
              <a:gd name="T95" fmla="*/ 2147483647 h 999"/>
              <a:gd name="T96" fmla="*/ 2147483647 w 3883"/>
              <a:gd name="T97" fmla="*/ 2147483647 h 999"/>
              <a:gd name="T98" fmla="*/ 2147483647 w 3883"/>
              <a:gd name="T99" fmla="*/ 2147483647 h 999"/>
              <a:gd name="T100" fmla="*/ 2147483647 w 3883"/>
              <a:gd name="T101" fmla="*/ 2147483647 h 999"/>
              <a:gd name="T102" fmla="*/ 2147483647 w 3883"/>
              <a:gd name="T103" fmla="*/ 2147483647 h 999"/>
              <a:gd name="T104" fmla="*/ 2147483647 w 3883"/>
              <a:gd name="T105" fmla="*/ 2147483647 h 999"/>
              <a:gd name="T106" fmla="*/ 2147483647 w 3883"/>
              <a:gd name="T107" fmla="*/ 2147483647 h 999"/>
              <a:gd name="T108" fmla="*/ 2147483647 w 3883"/>
              <a:gd name="T109" fmla="*/ 2147483647 h 999"/>
              <a:gd name="T110" fmla="*/ 2147483647 w 3883"/>
              <a:gd name="T111" fmla="*/ 0 h 999"/>
              <a:gd name="T112" fmla="*/ 2147483647 w 3883"/>
              <a:gd name="T113" fmla="*/ 0 h 999"/>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3883"/>
              <a:gd name="T172" fmla="*/ 0 h 999"/>
              <a:gd name="T173" fmla="*/ 3883 w 3883"/>
              <a:gd name="T174" fmla="*/ 999 h 999"/>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3883" h="999">
                <a:moveTo>
                  <a:pt x="0" y="999"/>
                </a:moveTo>
                <a:lnTo>
                  <a:pt x="8" y="999"/>
                </a:lnTo>
                <a:lnTo>
                  <a:pt x="16" y="999"/>
                </a:lnTo>
                <a:lnTo>
                  <a:pt x="24" y="999"/>
                </a:lnTo>
                <a:lnTo>
                  <a:pt x="32" y="999"/>
                </a:lnTo>
                <a:lnTo>
                  <a:pt x="48" y="999"/>
                </a:lnTo>
                <a:lnTo>
                  <a:pt x="56" y="999"/>
                </a:lnTo>
                <a:lnTo>
                  <a:pt x="65" y="999"/>
                </a:lnTo>
                <a:lnTo>
                  <a:pt x="73" y="999"/>
                </a:lnTo>
                <a:lnTo>
                  <a:pt x="81" y="999"/>
                </a:lnTo>
                <a:lnTo>
                  <a:pt x="97" y="999"/>
                </a:lnTo>
                <a:lnTo>
                  <a:pt x="105" y="991"/>
                </a:lnTo>
                <a:lnTo>
                  <a:pt x="113" y="991"/>
                </a:lnTo>
                <a:lnTo>
                  <a:pt x="121" y="991"/>
                </a:lnTo>
                <a:lnTo>
                  <a:pt x="129" y="991"/>
                </a:lnTo>
                <a:lnTo>
                  <a:pt x="145" y="991"/>
                </a:lnTo>
                <a:lnTo>
                  <a:pt x="153" y="991"/>
                </a:lnTo>
                <a:lnTo>
                  <a:pt x="161" y="991"/>
                </a:lnTo>
                <a:lnTo>
                  <a:pt x="169" y="982"/>
                </a:lnTo>
                <a:lnTo>
                  <a:pt x="177" y="982"/>
                </a:lnTo>
                <a:lnTo>
                  <a:pt x="193" y="991"/>
                </a:lnTo>
                <a:lnTo>
                  <a:pt x="201" y="991"/>
                </a:lnTo>
                <a:lnTo>
                  <a:pt x="210" y="991"/>
                </a:lnTo>
                <a:lnTo>
                  <a:pt x="218" y="991"/>
                </a:lnTo>
                <a:lnTo>
                  <a:pt x="226" y="982"/>
                </a:lnTo>
                <a:lnTo>
                  <a:pt x="242" y="982"/>
                </a:lnTo>
                <a:lnTo>
                  <a:pt x="250" y="982"/>
                </a:lnTo>
                <a:lnTo>
                  <a:pt x="258" y="982"/>
                </a:lnTo>
                <a:lnTo>
                  <a:pt x="266" y="982"/>
                </a:lnTo>
                <a:lnTo>
                  <a:pt x="274" y="974"/>
                </a:lnTo>
                <a:lnTo>
                  <a:pt x="290" y="974"/>
                </a:lnTo>
                <a:lnTo>
                  <a:pt x="298" y="974"/>
                </a:lnTo>
                <a:lnTo>
                  <a:pt x="306" y="974"/>
                </a:lnTo>
                <a:lnTo>
                  <a:pt x="314" y="974"/>
                </a:lnTo>
                <a:lnTo>
                  <a:pt x="322" y="966"/>
                </a:lnTo>
                <a:lnTo>
                  <a:pt x="338" y="966"/>
                </a:lnTo>
                <a:lnTo>
                  <a:pt x="346" y="966"/>
                </a:lnTo>
                <a:lnTo>
                  <a:pt x="355" y="966"/>
                </a:lnTo>
                <a:lnTo>
                  <a:pt x="363" y="966"/>
                </a:lnTo>
                <a:lnTo>
                  <a:pt x="371" y="966"/>
                </a:lnTo>
                <a:lnTo>
                  <a:pt x="387" y="958"/>
                </a:lnTo>
                <a:lnTo>
                  <a:pt x="395" y="958"/>
                </a:lnTo>
                <a:lnTo>
                  <a:pt x="403" y="958"/>
                </a:lnTo>
                <a:lnTo>
                  <a:pt x="411" y="950"/>
                </a:lnTo>
                <a:lnTo>
                  <a:pt x="427" y="950"/>
                </a:lnTo>
                <a:lnTo>
                  <a:pt x="435" y="950"/>
                </a:lnTo>
                <a:lnTo>
                  <a:pt x="443" y="942"/>
                </a:lnTo>
                <a:lnTo>
                  <a:pt x="451" y="942"/>
                </a:lnTo>
                <a:lnTo>
                  <a:pt x="459" y="942"/>
                </a:lnTo>
                <a:lnTo>
                  <a:pt x="475" y="942"/>
                </a:lnTo>
                <a:lnTo>
                  <a:pt x="483" y="934"/>
                </a:lnTo>
                <a:lnTo>
                  <a:pt x="492" y="934"/>
                </a:lnTo>
                <a:lnTo>
                  <a:pt x="500" y="934"/>
                </a:lnTo>
                <a:lnTo>
                  <a:pt x="508" y="926"/>
                </a:lnTo>
                <a:lnTo>
                  <a:pt x="524" y="926"/>
                </a:lnTo>
                <a:lnTo>
                  <a:pt x="532" y="926"/>
                </a:lnTo>
                <a:lnTo>
                  <a:pt x="540" y="918"/>
                </a:lnTo>
                <a:lnTo>
                  <a:pt x="548" y="918"/>
                </a:lnTo>
                <a:lnTo>
                  <a:pt x="556" y="918"/>
                </a:lnTo>
                <a:lnTo>
                  <a:pt x="572" y="918"/>
                </a:lnTo>
                <a:lnTo>
                  <a:pt x="580" y="910"/>
                </a:lnTo>
                <a:lnTo>
                  <a:pt x="588" y="910"/>
                </a:lnTo>
                <a:lnTo>
                  <a:pt x="596" y="910"/>
                </a:lnTo>
                <a:lnTo>
                  <a:pt x="604" y="910"/>
                </a:lnTo>
                <a:lnTo>
                  <a:pt x="620" y="902"/>
                </a:lnTo>
                <a:lnTo>
                  <a:pt x="628" y="902"/>
                </a:lnTo>
                <a:lnTo>
                  <a:pt x="637" y="902"/>
                </a:lnTo>
                <a:lnTo>
                  <a:pt x="645" y="902"/>
                </a:lnTo>
                <a:lnTo>
                  <a:pt x="653" y="894"/>
                </a:lnTo>
                <a:lnTo>
                  <a:pt x="669" y="894"/>
                </a:lnTo>
                <a:lnTo>
                  <a:pt x="677" y="894"/>
                </a:lnTo>
                <a:lnTo>
                  <a:pt x="685" y="886"/>
                </a:lnTo>
                <a:lnTo>
                  <a:pt x="693" y="886"/>
                </a:lnTo>
                <a:lnTo>
                  <a:pt x="701" y="886"/>
                </a:lnTo>
                <a:lnTo>
                  <a:pt x="717" y="886"/>
                </a:lnTo>
                <a:lnTo>
                  <a:pt x="725" y="886"/>
                </a:lnTo>
                <a:lnTo>
                  <a:pt x="733" y="878"/>
                </a:lnTo>
                <a:lnTo>
                  <a:pt x="741" y="878"/>
                </a:lnTo>
                <a:lnTo>
                  <a:pt x="749" y="878"/>
                </a:lnTo>
                <a:lnTo>
                  <a:pt x="765" y="878"/>
                </a:lnTo>
                <a:lnTo>
                  <a:pt x="773" y="870"/>
                </a:lnTo>
                <a:lnTo>
                  <a:pt x="782" y="870"/>
                </a:lnTo>
                <a:lnTo>
                  <a:pt x="790" y="870"/>
                </a:lnTo>
                <a:lnTo>
                  <a:pt x="806" y="862"/>
                </a:lnTo>
                <a:lnTo>
                  <a:pt x="814" y="862"/>
                </a:lnTo>
                <a:lnTo>
                  <a:pt x="822" y="854"/>
                </a:lnTo>
                <a:lnTo>
                  <a:pt x="830" y="854"/>
                </a:lnTo>
                <a:lnTo>
                  <a:pt x="838" y="854"/>
                </a:lnTo>
                <a:lnTo>
                  <a:pt x="854" y="846"/>
                </a:lnTo>
                <a:lnTo>
                  <a:pt x="862" y="846"/>
                </a:lnTo>
                <a:lnTo>
                  <a:pt x="870" y="846"/>
                </a:lnTo>
                <a:lnTo>
                  <a:pt x="878" y="837"/>
                </a:lnTo>
                <a:lnTo>
                  <a:pt x="886" y="837"/>
                </a:lnTo>
                <a:lnTo>
                  <a:pt x="902" y="837"/>
                </a:lnTo>
                <a:lnTo>
                  <a:pt x="910" y="829"/>
                </a:lnTo>
                <a:lnTo>
                  <a:pt x="918" y="829"/>
                </a:lnTo>
                <a:lnTo>
                  <a:pt x="927" y="829"/>
                </a:lnTo>
                <a:lnTo>
                  <a:pt x="935" y="821"/>
                </a:lnTo>
                <a:lnTo>
                  <a:pt x="951" y="821"/>
                </a:lnTo>
                <a:lnTo>
                  <a:pt x="959" y="821"/>
                </a:lnTo>
                <a:lnTo>
                  <a:pt x="967" y="813"/>
                </a:lnTo>
                <a:lnTo>
                  <a:pt x="975" y="813"/>
                </a:lnTo>
                <a:lnTo>
                  <a:pt x="983" y="813"/>
                </a:lnTo>
                <a:lnTo>
                  <a:pt x="999" y="805"/>
                </a:lnTo>
                <a:lnTo>
                  <a:pt x="1007" y="805"/>
                </a:lnTo>
                <a:lnTo>
                  <a:pt x="1015" y="805"/>
                </a:lnTo>
                <a:lnTo>
                  <a:pt x="1023" y="797"/>
                </a:lnTo>
                <a:lnTo>
                  <a:pt x="1031" y="797"/>
                </a:lnTo>
                <a:lnTo>
                  <a:pt x="1047" y="797"/>
                </a:lnTo>
                <a:lnTo>
                  <a:pt x="1055" y="789"/>
                </a:lnTo>
                <a:lnTo>
                  <a:pt x="1063" y="789"/>
                </a:lnTo>
                <a:lnTo>
                  <a:pt x="1072" y="789"/>
                </a:lnTo>
                <a:lnTo>
                  <a:pt x="1080" y="789"/>
                </a:lnTo>
                <a:lnTo>
                  <a:pt x="1096" y="781"/>
                </a:lnTo>
                <a:lnTo>
                  <a:pt x="1104" y="781"/>
                </a:lnTo>
                <a:lnTo>
                  <a:pt x="1112" y="781"/>
                </a:lnTo>
                <a:lnTo>
                  <a:pt x="1120" y="781"/>
                </a:lnTo>
                <a:lnTo>
                  <a:pt x="1128" y="773"/>
                </a:lnTo>
                <a:lnTo>
                  <a:pt x="1144" y="773"/>
                </a:lnTo>
                <a:lnTo>
                  <a:pt x="1152" y="773"/>
                </a:lnTo>
                <a:lnTo>
                  <a:pt x="1160" y="765"/>
                </a:lnTo>
                <a:lnTo>
                  <a:pt x="1168" y="765"/>
                </a:lnTo>
                <a:lnTo>
                  <a:pt x="1184" y="765"/>
                </a:lnTo>
                <a:lnTo>
                  <a:pt x="1192" y="757"/>
                </a:lnTo>
                <a:lnTo>
                  <a:pt x="1200" y="749"/>
                </a:lnTo>
                <a:lnTo>
                  <a:pt x="1208" y="749"/>
                </a:lnTo>
                <a:lnTo>
                  <a:pt x="1217" y="741"/>
                </a:lnTo>
                <a:lnTo>
                  <a:pt x="1233" y="733"/>
                </a:lnTo>
                <a:lnTo>
                  <a:pt x="1241" y="733"/>
                </a:lnTo>
                <a:lnTo>
                  <a:pt x="1249" y="725"/>
                </a:lnTo>
                <a:lnTo>
                  <a:pt x="1257" y="725"/>
                </a:lnTo>
                <a:lnTo>
                  <a:pt x="1265" y="717"/>
                </a:lnTo>
                <a:lnTo>
                  <a:pt x="1281" y="709"/>
                </a:lnTo>
                <a:lnTo>
                  <a:pt x="1289" y="709"/>
                </a:lnTo>
                <a:lnTo>
                  <a:pt x="1297" y="701"/>
                </a:lnTo>
                <a:lnTo>
                  <a:pt x="1305" y="701"/>
                </a:lnTo>
                <a:lnTo>
                  <a:pt x="1313" y="692"/>
                </a:lnTo>
                <a:lnTo>
                  <a:pt x="1329" y="684"/>
                </a:lnTo>
                <a:lnTo>
                  <a:pt x="1337" y="684"/>
                </a:lnTo>
                <a:lnTo>
                  <a:pt x="1345" y="676"/>
                </a:lnTo>
                <a:lnTo>
                  <a:pt x="1354" y="668"/>
                </a:lnTo>
                <a:lnTo>
                  <a:pt x="1362" y="668"/>
                </a:lnTo>
                <a:lnTo>
                  <a:pt x="1378" y="660"/>
                </a:lnTo>
                <a:lnTo>
                  <a:pt x="1386" y="660"/>
                </a:lnTo>
                <a:lnTo>
                  <a:pt x="1394" y="652"/>
                </a:lnTo>
                <a:lnTo>
                  <a:pt x="1402" y="644"/>
                </a:lnTo>
                <a:lnTo>
                  <a:pt x="1410" y="644"/>
                </a:lnTo>
                <a:lnTo>
                  <a:pt x="1426" y="636"/>
                </a:lnTo>
                <a:lnTo>
                  <a:pt x="1434" y="636"/>
                </a:lnTo>
                <a:lnTo>
                  <a:pt x="1442" y="628"/>
                </a:lnTo>
                <a:lnTo>
                  <a:pt x="1450" y="620"/>
                </a:lnTo>
                <a:lnTo>
                  <a:pt x="1458" y="620"/>
                </a:lnTo>
                <a:lnTo>
                  <a:pt x="1474" y="612"/>
                </a:lnTo>
                <a:lnTo>
                  <a:pt x="1482" y="604"/>
                </a:lnTo>
                <a:lnTo>
                  <a:pt x="1490" y="604"/>
                </a:lnTo>
                <a:lnTo>
                  <a:pt x="1499" y="596"/>
                </a:lnTo>
                <a:lnTo>
                  <a:pt x="1507" y="596"/>
                </a:lnTo>
                <a:lnTo>
                  <a:pt x="1523" y="588"/>
                </a:lnTo>
                <a:lnTo>
                  <a:pt x="1531" y="580"/>
                </a:lnTo>
                <a:lnTo>
                  <a:pt x="1539" y="580"/>
                </a:lnTo>
                <a:lnTo>
                  <a:pt x="1547" y="572"/>
                </a:lnTo>
                <a:lnTo>
                  <a:pt x="1563" y="572"/>
                </a:lnTo>
                <a:lnTo>
                  <a:pt x="1571" y="564"/>
                </a:lnTo>
                <a:lnTo>
                  <a:pt x="1579" y="555"/>
                </a:lnTo>
                <a:lnTo>
                  <a:pt x="1587" y="547"/>
                </a:lnTo>
                <a:lnTo>
                  <a:pt x="1595" y="547"/>
                </a:lnTo>
                <a:lnTo>
                  <a:pt x="1611" y="539"/>
                </a:lnTo>
                <a:lnTo>
                  <a:pt x="1619" y="531"/>
                </a:lnTo>
                <a:lnTo>
                  <a:pt x="1627" y="531"/>
                </a:lnTo>
                <a:lnTo>
                  <a:pt x="1635" y="523"/>
                </a:lnTo>
                <a:lnTo>
                  <a:pt x="1644" y="515"/>
                </a:lnTo>
                <a:lnTo>
                  <a:pt x="1660" y="515"/>
                </a:lnTo>
                <a:lnTo>
                  <a:pt x="1668" y="507"/>
                </a:lnTo>
                <a:lnTo>
                  <a:pt x="1676" y="499"/>
                </a:lnTo>
                <a:lnTo>
                  <a:pt x="1684" y="499"/>
                </a:lnTo>
                <a:lnTo>
                  <a:pt x="1692" y="491"/>
                </a:lnTo>
                <a:lnTo>
                  <a:pt x="1708" y="483"/>
                </a:lnTo>
                <a:lnTo>
                  <a:pt x="1716" y="483"/>
                </a:lnTo>
                <a:lnTo>
                  <a:pt x="1724" y="475"/>
                </a:lnTo>
                <a:lnTo>
                  <a:pt x="1732" y="467"/>
                </a:lnTo>
                <a:lnTo>
                  <a:pt x="1740" y="459"/>
                </a:lnTo>
                <a:lnTo>
                  <a:pt x="1756" y="459"/>
                </a:lnTo>
                <a:lnTo>
                  <a:pt x="1764" y="451"/>
                </a:lnTo>
                <a:lnTo>
                  <a:pt x="1772" y="443"/>
                </a:lnTo>
                <a:lnTo>
                  <a:pt x="1780" y="443"/>
                </a:lnTo>
                <a:lnTo>
                  <a:pt x="1789" y="435"/>
                </a:lnTo>
                <a:lnTo>
                  <a:pt x="1805" y="427"/>
                </a:lnTo>
                <a:lnTo>
                  <a:pt x="1813" y="427"/>
                </a:lnTo>
                <a:lnTo>
                  <a:pt x="1821" y="419"/>
                </a:lnTo>
                <a:lnTo>
                  <a:pt x="1829" y="410"/>
                </a:lnTo>
                <a:lnTo>
                  <a:pt x="1837" y="410"/>
                </a:lnTo>
                <a:lnTo>
                  <a:pt x="1853" y="402"/>
                </a:lnTo>
                <a:lnTo>
                  <a:pt x="1861" y="394"/>
                </a:lnTo>
                <a:lnTo>
                  <a:pt x="1869" y="394"/>
                </a:lnTo>
                <a:lnTo>
                  <a:pt x="1877" y="386"/>
                </a:lnTo>
                <a:lnTo>
                  <a:pt x="1885" y="378"/>
                </a:lnTo>
                <a:lnTo>
                  <a:pt x="1901" y="378"/>
                </a:lnTo>
                <a:lnTo>
                  <a:pt x="1909" y="370"/>
                </a:lnTo>
                <a:lnTo>
                  <a:pt x="1917" y="362"/>
                </a:lnTo>
                <a:lnTo>
                  <a:pt x="1925" y="354"/>
                </a:lnTo>
                <a:lnTo>
                  <a:pt x="1942" y="354"/>
                </a:lnTo>
                <a:lnTo>
                  <a:pt x="1950" y="346"/>
                </a:lnTo>
                <a:lnTo>
                  <a:pt x="1958" y="346"/>
                </a:lnTo>
                <a:lnTo>
                  <a:pt x="1966" y="346"/>
                </a:lnTo>
                <a:lnTo>
                  <a:pt x="1974" y="346"/>
                </a:lnTo>
                <a:lnTo>
                  <a:pt x="1990" y="338"/>
                </a:lnTo>
                <a:lnTo>
                  <a:pt x="1998" y="338"/>
                </a:lnTo>
                <a:lnTo>
                  <a:pt x="2006" y="338"/>
                </a:lnTo>
                <a:lnTo>
                  <a:pt x="2014" y="330"/>
                </a:lnTo>
                <a:lnTo>
                  <a:pt x="2022" y="330"/>
                </a:lnTo>
                <a:lnTo>
                  <a:pt x="2038" y="330"/>
                </a:lnTo>
                <a:lnTo>
                  <a:pt x="2046" y="322"/>
                </a:lnTo>
                <a:lnTo>
                  <a:pt x="2054" y="322"/>
                </a:lnTo>
                <a:lnTo>
                  <a:pt x="2062" y="322"/>
                </a:lnTo>
                <a:lnTo>
                  <a:pt x="2070" y="314"/>
                </a:lnTo>
                <a:lnTo>
                  <a:pt x="2087" y="314"/>
                </a:lnTo>
                <a:lnTo>
                  <a:pt x="2095" y="314"/>
                </a:lnTo>
                <a:lnTo>
                  <a:pt x="2103" y="306"/>
                </a:lnTo>
                <a:lnTo>
                  <a:pt x="2111" y="306"/>
                </a:lnTo>
                <a:lnTo>
                  <a:pt x="2119" y="306"/>
                </a:lnTo>
                <a:lnTo>
                  <a:pt x="2135" y="298"/>
                </a:lnTo>
                <a:lnTo>
                  <a:pt x="2143" y="298"/>
                </a:lnTo>
                <a:lnTo>
                  <a:pt x="2151" y="298"/>
                </a:lnTo>
                <a:lnTo>
                  <a:pt x="2159" y="298"/>
                </a:lnTo>
                <a:lnTo>
                  <a:pt x="2167" y="290"/>
                </a:lnTo>
                <a:lnTo>
                  <a:pt x="2183" y="290"/>
                </a:lnTo>
                <a:lnTo>
                  <a:pt x="2191" y="290"/>
                </a:lnTo>
                <a:lnTo>
                  <a:pt x="2199" y="282"/>
                </a:lnTo>
                <a:lnTo>
                  <a:pt x="2207" y="282"/>
                </a:lnTo>
                <a:lnTo>
                  <a:pt x="2215" y="282"/>
                </a:lnTo>
                <a:lnTo>
                  <a:pt x="2232" y="273"/>
                </a:lnTo>
                <a:lnTo>
                  <a:pt x="2240" y="273"/>
                </a:lnTo>
                <a:lnTo>
                  <a:pt x="2248" y="273"/>
                </a:lnTo>
                <a:lnTo>
                  <a:pt x="2256" y="265"/>
                </a:lnTo>
                <a:lnTo>
                  <a:pt x="2264" y="265"/>
                </a:lnTo>
                <a:lnTo>
                  <a:pt x="2280" y="265"/>
                </a:lnTo>
                <a:lnTo>
                  <a:pt x="2288" y="257"/>
                </a:lnTo>
                <a:lnTo>
                  <a:pt x="2296" y="257"/>
                </a:lnTo>
                <a:lnTo>
                  <a:pt x="2304" y="257"/>
                </a:lnTo>
                <a:lnTo>
                  <a:pt x="2312" y="249"/>
                </a:lnTo>
                <a:lnTo>
                  <a:pt x="2328" y="249"/>
                </a:lnTo>
                <a:lnTo>
                  <a:pt x="2336" y="249"/>
                </a:lnTo>
                <a:lnTo>
                  <a:pt x="2344" y="249"/>
                </a:lnTo>
                <a:lnTo>
                  <a:pt x="2352" y="241"/>
                </a:lnTo>
                <a:lnTo>
                  <a:pt x="2369" y="241"/>
                </a:lnTo>
                <a:lnTo>
                  <a:pt x="2377" y="241"/>
                </a:lnTo>
                <a:lnTo>
                  <a:pt x="2385" y="233"/>
                </a:lnTo>
                <a:lnTo>
                  <a:pt x="2393" y="233"/>
                </a:lnTo>
                <a:lnTo>
                  <a:pt x="2401" y="233"/>
                </a:lnTo>
                <a:lnTo>
                  <a:pt x="2417" y="225"/>
                </a:lnTo>
                <a:lnTo>
                  <a:pt x="2425" y="225"/>
                </a:lnTo>
                <a:lnTo>
                  <a:pt x="2433" y="225"/>
                </a:lnTo>
                <a:lnTo>
                  <a:pt x="2441" y="217"/>
                </a:lnTo>
                <a:lnTo>
                  <a:pt x="2449" y="217"/>
                </a:lnTo>
                <a:lnTo>
                  <a:pt x="2465" y="217"/>
                </a:lnTo>
                <a:lnTo>
                  <a:pt x="2473" y="217"/>
                </a:lnTo>
                <a:lnTo>
                  <a:pt x="2481" y="209"/>
                </a:lnTo>
                <a:lnTo>
                  <a:pt x="2489" y="209"/>
                </a:lnTo>
                <a:lnTo>
                  <a:pt x="2497" y="209"/>
                </a:lnTo>
                <a:lnTo>
                  <a:pt x="2514" y="201"/>
                </a:lnTo>
                <a:lnTo>
                  <a:pt x="2522" y="201"/>
                </a:lnTo>
                <a:lnTo>
                  <a:pt x="2530" y="201"/>
                </a:lnTo>
                <a:lnTo>
                  <a:pt x="2538" y="193"/>
                </a:lnTo>
                <a:lnTo>
                  <a:pt x="2546" y="193"/>
                </a:lnTo>
                <a:lnTo>
                  <a:pt x="2562" y="193"/>
                </a:lnTo>
                <a:lnTo>
                  <a:pt x="2570" y="193"/>
                </a:lnTo>
                <a:lnTo>
                  <a:pt x="2578" y="185"/>
                </a:lnTo>
                <a:lnTo>
                  <a:pt x="2586" y="185"/>
                </a:lnTo>
                <a:lnTo>
                  <a:pt x="2594" y="185"/>
                </a:lnTo>
                <a:lnTo>
                  <a:pt x="2610" y="177"/>
                </a:lnTo>
                <a:lnTo>
                  <a:pt x="2618" y="177"/>
                </a:lnTo>
                <a:lnTo>
                  <a:pt x="2626" y="177"/>
                </a:lnTo>
                <a:lnTo>
                  <a:pt x="2634" y="169"/>
                </a:lnTo>
                <a:lnTo>
                  <a:pt x="2642" y="169"/>
                </a:lnTo>
                <a:lnTo>
                  <a:pt x="2659" y="169"/>
                </a:lnTo>
                <a:lnTo>
                  <a:pt x="2667" y="161"/>
                </a:lnTo>
                <a:lnTo>
                  <a:pt x="2675" y="161"/>
                </a:lnTo>
                <a:lnTo>
                  <a:pt x="2683" y="161"/>
                </a:lnTo>
                <a:lnTo>
                  <a:pt x="2691" y="161"/>
                </a:lnTo>
                <a:lnTo>
                  <a:pt x="2707" y="153"/>
                </a:lnTo>
                <a:lnTo>
                  <a:pt x="2715" y="153"/>
                </a:lnTo>
                <a:lnTo>
                  <a:pt x="2723" y="153"/>
                </a:lnTo>
                <a:lnTo>
                  <a:pt x="2731" y="145"/>
                </a:lnTo>
                <a:lnTo>
                  <a:pt x="2747" y="145"/>
                </a:lnTo>
                <a:lnTo>
                  <a:pt x="2755" y="145"/>
                </a:lnTo>
                <a:lnTo>
                  <a:pt x="2763" y="137"/>
                </a:lnTo>
                <a:lnTo>
                  <a:pt x="2771" y="137"/>
                </a:lnTo>
                <a:lnTo>
                  <a:pt x="2779" y="137"/>
                </a:lnTo>
                <a:lnTo>
                  <a:pt x="2796" y="137"/>
                </a:lnTo>
                <a:lnTo>
                  <a:pt x="2804" y="128"/>
                </a:lnTo>
                <a:lnTo>
                  <a:pt x="2812" y="128"/>
                </a:lnTo>
                <a:lnTo>
                  <a:pt x="2820" y="128"/>
                </a:lnTo>
                <a:lnTo>
                  <a:pt x="2828" y="120"/>
                </a:lnTo>
                <a:lnTo>
                  <a:pt x="2844" y="120"/>
                </a:lnTo>
                <a:lnTo>
                  <a:pt x="2852" y="120"/>
                </a:lnTo>
                <a:lnTo>
                  <a:pt x="2860" y="112"/>
                </a:lnTo>
                <a:lnTo>
                  <a:pt x="2868" y="112"/>
                </a:lnTo>
                <a:lnTo>
                  <a:pt x="2876" y="112"/>
                </a:lnTo>
                <a:lnTo>
                  <a:pt x="2892" y="112"/>
                </a:lnTo>
                <a:lnTo>
                  <a:pt x="2900" y="104"/>
                </a:lnTo>
                <a:lnTo>
                  <a:pt x="2908" y="104"/>
                </a:lnTo>
                <a:lnTo>
                  <a:pt x="2916" y="104"/>
                </a:lnTo>
                <a:lnTo>
                  <a:pt x="2924" y="96"/>
                </a:lnTo>
                <a:lnTo>
                  <a:pt x="2941" y="96"/>
                </a:lnTo>
                <a:lnTo>
                  <a:pt x="2949" y="96"/>
                </a:lnTo>
                <a:lnTo>
                  <a:pt x="2957" y="96"/>
                </a:lnTo>
                <a:lnTo>
                  <a:pt x="2965" y="88"/>
                </a:lnTo>
                <a:lnTo>
                  <a:pt x="2973" y="88"/>
                </a:lnTo>
                <a:lnTo>
                  <a:pt x="2989" y="88"/>
                </a:lnTo>
                <a:lnTo>
                  <a:pt x="2997" y="80"/>
                </a:lnTo>
                <a:lnTo>
                  <a:pt x="3005" y="80"/>
                </a:lnTo>
                <a:lnTo>
                  <a:pt x="3013" y="80"/>
                </a:lnTo>
                <a:lnTo>
                  <a:pt x="3021" y="72"/>
                </a:lnTo>
                <a:lnTo>
                  <a:pt x="3037" y="72"/>
                </a:lnTo>
                <a:lnTo>
                  <a:pt x="3045" y="72"/>
                </a:lnTo>
                <a:lnTo>
                  <a:pt x="3053" y="72"/>
                </a:lnTo>
                <a:lnTo>
                  <a:pt x="3061" y="64"/>
                </a:lnTo>
                <a:lnTo>
                  <a:pt x="3069" y="64"/>
                </a:lnTo>
                <a:lnTo>
                  <a:pt x="3086" y="64"/>
                </a:lnTo>
                <a:lnTo>
                  <a:pt x="3094" y="56"/>
                </a:lnTo>
                <a:lnTo>
                  <a:pt x="3102" y="56"/>
                </a:lnTo>
                <a:lnTo>
                  <a:pt x="3110" y="56"/>
                </a:lnTo>
                <a:lnTo>
                  <a:pt x="3126" y="56"/>
                </a:lnTo>
                <a:lnTo>
                  <a:pt x="3134" y="56"/>
                </a:lnTo>
                <a:lnTo>
                  <a:pt x="3142" y="56"/>
                </a:lnTo>
                <a:lnTo>
                  <a:pt x="3150" y="56"/>
                </a:lnTo>
                <a:lnTo>
                  <a:pt x="3158" y="56"/>
                </a:lnTo>
                <a:lnTo>
                  <a:pt x="3174" y="48"/>
                </a:lnTo>
                <a:lnTo>
                  <a:pt x="3182" y="48"/>
                </a:lnTo>
                <a:lnTo>
                  <a:pt x="3190" y="48"/>
                </a:lnTo>
                <a:lnTo>
                  <a:pt x="3198" y="48"/>
                </a:lnTo>
                <a:lnTo>
                  <a:pt x="3206" y="48"/>
                </a:lnTo>
                <a:lnTo>
                  <a:pt x="3223" y="48"/>
                </a:lnTo>
                <a:lnTo>
                  <a:pt x="3231" y="48"/>
                </a:lnTo>
                <a:lnTo>
                  <a:pt x="3239" y="48"/>
                </a:lnTo>
                <a:lnTo>
                  <a:pt x="3247" y="48"/>
                </a:lnTo>
                <a:lnTo>
                  <a:pt x="3255" y="48"/>
                </a:lnTo>
                <a:lnTo>
                  <a:pt x="3271" y="48"/>
                </a:lnTo>
                <a:lnTo>
                  <a:pt x="3279" y="40"/>
                </a:lnTo>
                <a:lnTo>
                  <a:pt x="3287" y="40"/>
                </a:lnTo>
                <a:lnTo>
                  <a:pt x="3295" y="40"/>
                </a:lnTo>
                <a:lnTo>
                  <a:pt x="3303" y="40"/>
                </a:lnTo>
                <a:lnTo>
                  <a:pt x="3319" y="40"/>
                </a:lnTo>
                <a:lnTo>
                  <a:pt x="3327" y="40"/>
                </a:lnTo>
                <a:lnTo>
                  <a:pt x="3335" y="40"/>
                </a:lnTo>
                <a:lnTo>
                  <a:pt x="3343" y="40"/>
                </a:lnTo>
                <a:lnTo>
                  <a:pt x="3351" y="40"/>
                </a:lnTo>
                <a:lnTo>
                  <a:pt x="3368" y="40"/>
                </a:lnTo>
                <a:lnTo>
                  <a:pt x="3376" y="32"/>
                </a:lnTo>
                <a:lnTo>
                  <a:pt x="3384" y="32"/>
                </a:lnTo>
                <a:lnTo>
                  <a:pt x="3392" y="32"/>
                </a:lnTo>
                <a:lnTo>
                  <a:pt x="3400" y="32"/>
                </a:lnTo>
                <a:lnTo>
                  <a:pt x="3416" y="32"/>
                </a:lnTo>
                <a:lnTo>
                  <a:pt x="3424" y="32"/>
                </a:lnTo>
                <a:lnTo>
                  <a:pt x="3432" y="32"/>
                </a:lnTo>
                <a:lnTo>
                  <a:pt x="3440" y="32"/>
                </a:lnTo>
                <a:lnTo>
                  <a:pt x="3448" y="32"/>
                </a:lnTo>
                <a:lnTo>
                  <a:pt x="3464" y="32"/>
                </a:lnTo>
                <a:lnTo>
                  <a:pt x="3472" y="32"/>
                </a:lnTo>
                <a:lnTo>
                  <a:pt x="3480" y="24"/>
                </a:lnTo>
                <a:lnTo>
                  <a:pt x="3488" y="24"/>
                </a:lnTo>
                <a:lnTo>
                  <a:pt x="3504" y="24"/>
                </a:lnTo>
                <a:lnTo>
                  <a:pt x="3513" y="24"/>
                </a:lnTo>
                <a:lnTo>
                  <a:pt x="3521" y="24"/>
                </a:lnTo>
                <a:lnTo>
                  <a:pt x="3529" y="24"/>
                </a:lnTo>
                <a:lnTo>
                  <a:pt x="3537" y="24"/>
                </a:lnTo>
                <a:lnTo>
                  <a:pt x="3553" y="24"/>
                </a:lnTo>
                <a:lnTo>
                  <a:pt x="3561" y="24"/>
                </a:lnTo>
                <a:lnTo>
                  <a:pt x="3569" y="24"/>
                </a:lnTo>
                <a:lnTo>
                  <a:pt x="3577" y="24"/>
                </a:lnTo>
                <a:lnTo>
                  <a:pt x="3585" y="16"/>
                </a:lnTo>
                <a:lnTo>
                  <a:pt x="3601" y="16"/>
                </a:lnTo>
                <a:lnTo>
                  <a:pt x="3609" y="16"/>
                </a:lnTo>
                <a:lnTo>
                  <a:pt x="3617" y="16"/>
                </a:lnTo>
                <a:lnTo>
                  <a:pt x="3625" y="16"/>
                </a:lnTo>
                <a:lnTo>
                  <a:pt x="3633" y="16"/>
                </a:lnTo>
                <a:lnTo>
                  <a:pt x="3649" y="16"/>
                </a:lnTo>
                <a:lnTo>
                  <a:pt x="3658" y="16"/>
                </a:lnTo>
                <a:lnTo>
                  <a:pt x="3666" y="16"/>
                </a:lnTo>
                <a:lnTo>
                  <a:pt x="3674" y="16"/>
                </a:lnTo>
                <a:lnTo>
                  <a:pt x="3682" y="8"/>
                </a:lnTo>
                <a:lnTo>
                  <a:pt x="3698" y="8"/>
                </a:lnTo>
                <a:lnTo>
                  <a:pt x="3706" y="8"/>
                </a:lnTo>
                <a:lnTo>
                  <a:pt x="3714" y="8"/>
                </a:lnTo>
                <a:lnTo>
                  <a:pt x="3722" y="8"/>
                </a:lnTo>
                <a:lnTo>
                  <a:pt x="3730" y="8"/>
                </a:lnTo>
                <a:lnTo>
                  <a:pt x="3746" y="8"/>
                </a:lnTo>
                <a:lnTo>
                  <a:pt x="3754" y="8"/>
                </a:lnTo>
                <a:lnTo>
                  <a:pt x="3762" y="8"/>
                </a:lnTo>
                <a:lnTo>
                  <a:pt x="3770" y="8"/>
                </a:lnTo>
                <a:lnTo>
                  <a:pt x="3778" y="8"/>
                </a:lnTo>
                <a:lnTo>
                  <a:pt x="3794" y="0"/>
                </a:lnTo>
                <a:lnTo>
                  <a:pt x="3803" y="0"/>
                </a:lnTo>
                <a:lnTo>
                  <a:pt x="3811" y="0"/>
                </a:lnTo>
                <a:lnTo>
                  <a:pt x="3819" y="0"/>
                </a:lnTo>
                <a:lnTo>
                  <a:pt x="3827" y="0"/>
                </a:lnTo>
                <a:lnTo>
                  <a:pt x="3843" y="0"/>
                </a:lnTo>
                <a:lnTo>
                  <a:pt x="3851" y="0"/>
                </a:lnTo>
                <a:lnTo>
                  <a:pt x="3859" y="0"/>
                </a:lnTo>
                <a:lnTo>
                  <a:pt x="3867" y="0"/>
                </a:lnTo>
                <a:lnTo>
                  <a:pt x="3883" y="0"/>
                </a:lnTo>
              </a:path>
            </a:pathLst>
          </a:custGeom>
          <a:noFill/>
          <a:ln w="38100">
            <a:solidFill>
              <a:srgbClr val="0000FF"/>
            </a:solidFill>
            <a:round/>
            <a:headEnd/>
            <a:tailEnd/>
          </a:ln>
        </p:spPr>
        <p:txBody>
          <a:bodyPr/>
          <a:lstStyle/>
          <a:p>
            <a:endParaRPr lang="en-US"/>
          </a:p>
        </p:txBody>
      </p:sp>
      <p:sp>
        <p:nvSpPr>
          <p:cNvPr id="20502" name="Rectangle 23"/>
          <p:cNvSpPr>
            <a:spLocks noChangeArrowheads="1"/>
          </p:cNvSpPr>
          <p:nvPr/>
        </p:nvSpPr>
        <p:spPr bwMode="auto">
          <a:xfrm>
            <a:off x="1014413" y="6035675"/>
            <a:ext cx="452437" cy="244475"/>
          </a:xfrm>
          <a:prstGeom prst="rect">
            <a:avLst/>
          </a:prstGeom>
          <a:noFill/>
          <a:ln w="9525">
            <a:noFill/>
            <a:miter lim="800000"/>
            <a:headEnd/>
            <a:tailEnd/>
          </a:ln>
        </p:spPr>
        <p:txBody>
          <a:bodyPr wrap="none" lIns="0" tIns="0" rIns="0" bIns="0">
            <a:spAutoFit/>
          </a:bodyPr>
          <a:lstStyle/>
          <a:p>
            <a:pPr eaLnBrk="1" hangingPunct="1"/>
            <a:r>
              <a:rPr lang="en-US" sz="1600">
                <a:solidFill>
                  <a:srgbClr val="000000"/>
                </a:solidFill>
                <a:latin typeface="Arial" pitchFamily="34" charset="0"/>
                <a:cs typeface="Arial" pitchFamily="34" charset="0"/>
              </a:rPr>
              <a:t>2000</a:t>
            </a:r>
            <a:endParaRPr lang="en-US" sz="1800">
              <a:latin typeface="Arial" pitchFamily="34" charset="0"/>
              <a:cs typeface="Arial" pitchFamily="34" charset="0"/>
            </a:endParaRPr>
          </a:p>
        </p:txBody>
      </p:sp>
      <p:sp>
        <p:nvSpPr>
          <p:cNvPr id="20503" name="Rectangle 24"/>
          <p:cNvSpPr>
            <a:spLocks noChangeArrowheads="1"/>
          </p:cNvSpPr>
          <p:nvPr/>
        </p:nvSpPr>
        <p:spPr bwMode="auto">
          <a:xfrm>
            <a:off x="2243138" y="6035675"/>
            <a:ext cx="452437" cy="244475"/>
          </a:xfrm>
          <a:prstGeom prst="rect">
            <a:avLst/>
          </a:prstGeom>
          <a:noFill/>
          <a:ln w="9525">
            <a:noFill/>
            <a:miter lim="800000"/>
            <a:headEnd/>
            <a:tailEnd/>
          </a:ln>
        </p:spPr>
        <p:txBody>
          <a:bodyPr wrap="none" lIns="0" tIns="0" rIns="0" bIns="0">
            <a:spAutoFit/>
          </a:bodyPr>
          <a:lstStyle/>
          <a:p>
            <a:pPr eaLnBrk="1" hangingPunct="1"/>
            <a:r>
              <a:rPr lang="en-US" sz="1600">
                <a:solidFill>
                  <a:srgbClr val="000000"/>
                </a:solidFill>
                <a:latin typeface="Arial" pitchFamily="34" charset="0"/>
                <a:cs typeface="Arial" pitchFamily="34" charset="0"/>
              </a:rPr>
              <a:t>2020</a:t>
            </a:r>
            <a:endParaRPr lang="en-US" sz="1800">
              <a:latin typeface="Arial" pitchFamily="34" charset="0"/>
              <a:cs typeface="Arial" pitchFamily="34" charset="0"/>
            </a:endParaRPr>
          </a:p>
        </p:txBody>
      </p:sp>
      <p:sp>
        <p:nvSpPr>
          <p:cNvPr id="20504" name="Rectangle 25"/>
          <p:cNvSpPr>
            <a:spLocks noChangeArrowheads="1"/>
          </p:cNvSpPr>
          <p:nvPr/>
        </p:nvSpPr>
        <p:spPr bwMode="auto">
          <a:xfrm>
            <a:off x="3470275" y="6035675"/>
            <a:ext cx="452438" cy="244475"/>
          </a:xfrm>
          <a:prstGeom prst="rect">
            <a:avLst/>
          </a:prstGeom>
          <a:noFill/>
          <a:ln w="9525">
            <a:noFill/>
            <a:miter lim="800000"/>
            <a:headEnd/>
            <a:tailEnd/>
          </a:ln>
        </p:spPr>
        <p:txBody>
          <a:bodyPr wrap="none" lIns="0" tIns="0" rIns="0" bIns="0">
            <a:spAutoFit/>
          </a:bodyPr>
          <a:lstStyle/>
          <a:p>
            <a:pPr eaLnBrk="1" hangingPunct="1"/>
            <a:r>
              <a:rPr lang="en-US" sz="1600">
                <a:solidFill>
                  <a:srgbClr val="000000"/>
                </a:solidFill>
                <a:latin typeface="Arial" pitchFamily="34" charset="0"/>
                <a:cs typeface="Arial" pitchFamily="34" charset="0"/>
              </a:rPr>
              <a:t>2040</a:t>
            </a:r>
            <a:endParaRPr lang="en-US" sz="1800">
              <a:latin typeface="Arial" pitchFamily="34" charset="0"/>
              <a:cs typeface="Arial" pitchFamily="34" charset="0"/>
            </a:endParaRPr>
          </a:p>
        </p:txBody>
      </p:sp>
      <p:sp>
        <p:nvSpPr>
          <p:cNvPr id="20505" name="Rectangle 26"/>
          <p:cNvSpPr>
            <a:spLocks noChangeArrowheads="1"/>
          </p:cNvSpPr>
          <p:nvPr/>
        </p:nvSpPr>
        <p:spPr bwMode="auto">
          <a:xfrm>
            <a:off x="4710113" y="6035675"/>
            <a:ext cx="452437" cy="244475"/>
          </a:xfrm>
          <a:prstGeom prst="rect">
            <a:avLst/>
          </a:prstGeom>
          <a:noFill/>
          <a:ln w="9525">
            <a:noFill/>
            <a:miter lim="800000"/>
            <a:headEnd/>
            <a:tailEnd/>
          </a:ln>
        </p:spPr>
        <p:txBody>
          <a:bodyPr wrap="none" lIns="0" tIns="0" rIns="0" bIns="0">
            <a:spAutoFit/>
          </a:bodyPr>
          <a:lstStyle/>
          <a:p>
            <a:pPr eaLnBrk="1" hangingPunct="1"/>
            <a:r>
              <a:rPr lang="en-US" sz="1600">
                <a:solidFill>
                  <a:srgbClr val="000000"/>
                </a:solidFill>
                <a:latin typeface="Arial" pitchFamily="34" charset="0"/>
                <a:cs typeface="Arial" pitchFamily="34" charset="0"/>
              </a:rPr>
              <a:t>2060</a:t>
            </a:r>
            <a:endParaRPr lang="en-US" sz="1800">
              <a:latin typeface="Arial" pitchFamily="34" charset="0"/>
              <a:cs typeface="Arial" pitchFamily="34" charset="0"/>
            </a:endParaRPr>
          </a:p>
        </p:txBody>
      </p:sp>
      <p:sp>
        <p:nvSpPr>
          <p:cNvPr id="20506" name="Rectangle 27"/>
          <p:cNvSpPr>
            <a:spLocks noChangeArrowheads="1"/>
          </p:cNvSpPr>
          <p:nvPr/>
        </p:nvSpPr>
        <p:spPr bwMode="auto">
          <a:xfrm>
            <a:off x="5938838" y="6035675"/>
            <a:ext cx="452437" cy="244475"/>
          </a:xfrm>
          <a:prstGeom prst="rect">
            <a:avLst/>
          </a:prstGeom>
          <a:noFill/>
          <a:ln w="9525">
            <a:noFill/>
            <a:miter lim="800000"/>
            <a:headEnd/>
            <a:tailEnd/>
          </a:ln>
        </p:spPr>
        <p:txBody>
          <a:bodyPr wrap="none" lIns="0" tIns="0" rIns="0" bIns="0">
            <a:spAutoFit/>
          </a:bodyPr>
          <a:lstStyle/>
          <a:p>
            <a:pPr eaLnBrk="1" hangingPunct="1"/>
            <a:r>
              <a:rPr lang="en-US" sz="1600">
                <a:solidFill>
                  <a:srgbClr val="000000"/>
                </a:solidFill>
                <a:latin typeface="Arial" pitchFamily="34" charset="0"/>
                <a:cs typeface="Arial" pitchFamily="34" charset="0"/>
              </a:rPr>
              <a:t>2080</a:t>
            </a:r>
            <a:endParaRPr lang="en-US" sz="1800">
              <a:latin typeface="Arial" pitchFamily="34" charset="0"/>
              <a:cs typeface="Arial" pitchFamily="34" charset="0"/>
            </a:endParaRPr>
          </a:p>
        </p:txBody>
      </p:sp>
      <p:sp>
        <p:nvSpPr>
          <p:cNvPr id="20507" name="Rectangle 28"/>
          <p:cNvSpPr>
            <a:spLocks noChangeArrowheads="1"/>
          </p:cNvSpPr>
          <p:nvPr/>
        </p:nvSpPr>
        <p:spPr bwMode="auto">
          <a:xfrm>
            <a:off x="7178675" y="6035675"/>
            <a:ext cx="452438" cy="244475"/>
          </a:xfrm>
          <a:prstGeom prst="rect">
            <a:avLst/>
          </a:prstGeom>
          <a:noFill/>
          <a:ln w="9525">
            <a:noFill/>
            <a:miter lim="800000"/>
            <a:headEnd/>
            <a:tailEnd/>
          </a:ln>
        </p:spPr>
        <p:txBody>
          <a:bodyPr wrap="none" lIns="0" tIns="0" rIns="0" bIns="0">
            <a:spAutoFit/>
          </a:bodyPr>
          <a:lstStyle/>
          <a:p>
            <a:pPr eaLnBrk="1" hangingPunct="1"/>
            <a:r>
              <a:rPr lang="en-US" sz="1600">
                <a:solidFill>
                  <a:srgbClr val="000000"/>
                </a:solidFill>
                <a:latin typeface="Arial" pitchFamily="34" charset="0"/>
                <a:cs typeface="Arial" pitchFamily="34" charset="0"/>
              </a:rPr>
              <a:t>2100</a:t>
            </a:r>
            <a:endParaRPr lang="en-US" sz="1800">
              <a:latin typeface="Arial" pitchFamily="34" charset="0"/>
              <a:cs typeface="Arial" pitchFamily="34" charset="0"/>
            </a:endParaRPr>
          </a:p>
        </p:txBody>
      </p:sp>
      <p:sp>
        <p:nvSpPr>
          <p:cNvPr id="20508" name="Rectangle 29"/>
          <p:cNvSpPr>
            <a:spLocks noChangeArrowheads="1"/>
          </p:cNvSpPr>
          <p:nvPr/>
        </p:nvSpPr>
        <p:spPr bwMode="auto">
          <a:xfrm>
            <a:off x="3854450" y="6278563"/>
            <a:ext cx="1038225" cy="244475"/>
          </a:xfrm>
          <a:prstGeom prst="rect">
            <a:avLst/>
          </a:prstGeom>
          <a:noFill/>
          <a:ln w="9525">
            <a:noFill/>
            <a:miter lim="800000"/>
            <a:headEnd/>
            <a:tailEnd/>
          </a:ln>
        </p:spPr>
        <p:txBody>
          <a:bodyPr wrap="none" lIns="0" tIns="0" rIns="0" bIns="0">
            <a:spAutoFit/>
          </a:bodyPr>
          <a:lstStyle/>
          <a:p>
            <a:pPr eaLnBrk="1" hangingPunct="1"/>
            <a:r>
              <a:rPr lang="en-US" sz="1600">
                <a:solidFill>
                  <a:srgbClr val="000000"/>
                </a:solidFill>
                <a:latin typeface="Arial" pitchFamily="34" charset="0"/>
                <a:cs typeface="Arial" pitchFamily="34" charset="0"/>
              </a:rPr>
              <a:t>Time (year)</a:t>
            </a:r>
            <a:endParaRPr lang="en-US" sz="1800">
              <a:latin typeface="Arial" pitchFamily="34" charset="0"/>
              <a:cs typeface="Arial" pitchFamily="34" charset="0"/>
            </a:endParaRPr>
          </a:p>
        </p:txBody>
      </p:sp>
      <p:sp>
        <p:nvSpPr>
          <p:cNvPr id="20509" name="Rectangle 30"/>
          <p:cNvSpPr>
            <a:spLocks noChangeArrowheads="1"/>
          </p:cNvSpPr>
          <p:nvPr/>
        </p:nvSpPr>
        <p:spPr bwMode="auto">
          <a:xfrm rot="-5400000">
            <a:off x="78582" y="3740944"/>
            <a:ext cx="614362" cy="152400"/>
          </a:xfrm>
          <a:prstGeom prst="rect">
            <a:avLst/>
          </a:prstGeom>
          <a:noFill/>
          <a:ln w="9525">
            <a:noFill/>
            <a:miter lim="800000"/>
            <a:headEnd/>
            <a:tailEnd/>
          </a:ln>
        </p:spPr>
        <p:txBody>
          <a:bodyPr wrap="none" lIns="0" tIns="0" rIns="0" bIns="0">
            <a:spAutoFit/>
          </a:bodyPr>
          <a:lstStyle/>
          <a:p>
            <a:pPr eaLnBrk="1" hangingPunct="1"/>
            <a:r>
              <a:rPr lang="en-US" sz="1000">
                <a:solidFill>
                  <a:srgbClr val="000000"/>
                </a:solidFill>
                <a:latin typeface="Arial" pitchFamily="34" charset="0"/>
                <a:cs typeface="Arial" pitchFamily="34" charset="0"/>
              </a:rPr>
              <a:t>tonsC/year</a:t>
            </a:r>
            <a:endParaRPr lang="en-US" sz="1800">
              <a:latin typeface="Arial" pitchFamily="34" charset="0"/>
              <a:cs typeface="Arial" pitchFamily="34" charset="0"/>
            </a:endParaRPr>
          </a:p>
        </p:txBody>
      </p:sp>
      <p:sp>
        <p:nvSpPr>
          <p:cNvPr id="1120287" name="Rectangle 31"/>
          <p:cNvSpPr>
            <a:spLocks noChangeArrowheads="1"/>
          </p:cNvSpPr>
          <p:nvPr/>
        </p:nvSpPr>
        <p:spPr bwMode="auto">
          <a:xfrm>
            <a:off x="3638550" y="1925638"/>
            <a:ext cx="3641725" cy="365125"/>
          </a:xfrm>
          <a:prstGeom prst="rect">
            <a:avLst/>
          </a:prstGeom>
          <a:noFill/>
          <a:ln w="9525">
            <a:noFill/>
            <a:miter lim="800000"/>
            <a:headEnd/>
            <a:tailEnd/>
          </a:ln>
        </p:spPr>
        <p:txBody>
          <a:bodyPr wrap="none" lIns="0" tIns="0" rIns="0" bIns="0">
            <a:spAutoFit/>
          </a:bodyPr>
          <a:lstStyle/>
          <a:p>
            <a:pPr eaLnBrk="1" hangingPunct="1"/>
            <a:r>
              <a:rPr lang="en-US">
                <a:solidFill>
                  <a:srgbClr val="0000FF"/>
                </a:solidFill>
                <a:latin typeface="Arial" pitchFamily="34" charset="0"/>
                <a:cs typeface="Arial" pitchFamily="34" charset="0"/>
              </a:rPr>
              <a:t>Business as Usual (BAU)</a:t>
            </a:r>
          </a:p>
        </p:txBody>
      </p:sp>
      <p:sp>
        <p:nvSpPr>
          <p:cNvPr id="1120288" name="Line 32"/>
          <p:cNvSpPr>
            <a:spLocks noChangeShapeType="1"/>
          </p:cNvSpPr>
          <p:nvPr/>
        </p:nvSpPr>
        <p:spPr bwMode="auto">
          <a:xfrm>
            <a:off x="6381750" y="2306638"/>
            <a:ext cx="685800" cy="1143000"/>
          </a:xfrm>
          <a:prstGeom prst="line">
            <a:avLst/>
          </a:prstGeom>
          <a:noFill/>
          <a:ln w="9525">
            <a:solidFill>
              <a:srgbClr val="0000FF"/>
            </a:solidFill>
            <a:round/>
            <a:headEnd/>
            <a:tailEnd type="triangle" w="med" len="med"/>
          </a:ln>
        </p:spPr>
        <p:txBody>
          <a:bodyPr/>
          <a:lstStyle/>
          <a:p>
            <a:endParaRPr lang="en-US"/>
          </a:p>
        </p:txBody>
      </p:sp>
      <p:sp>
        <p:nvSpPr>
          <p:cNvPr id="1120289" name="Line 33"/>
          <p:cNvSpPr>
            <a:spLocks noChangeShapeType="1"/>
          </p:cNvSpPr>
          <p:nvPr/>
        </p:nvSpPr>
        <p:spPr bwMode="auto">
          <a:xfrm>
            <a:off x="4019550" y="2992438"/>
            <a:ext cx="1371600" cy="838200"/>
          </a:xfrm>
          <a:prstGeom prst="line">
            <a:avLst/>
          </a:prstGeom>
          <a:noFill/>
          <a:ln w="9525">
            <a:solidFill>
              <a:srgbClr val="FF0000"/>
            </a:solidFill>
            <a:round/>
            <a:headEnd/>
            <a:tailEnd type="triangle" w="med" len="med"/>
          </a:ln>
        </p:spPr>
        <p:txBody>
          <a:bodyPr/>
          <a:lstStyle/>
          <a:p>
            <a:endParaRPr lang="en-US"/>
          </a:p>
        </p:txBody>
      </p:sp>
      <p:sp>
        <p:nvSpPr>
          <p:cNvPr id="1120290" name="Rectangle 34"/>
          <p:cNvSpPr>
            <a:spLocks noChangeArrowheads="1"/>
          </p:cNvSpPr>
          <p:nvPr/>
        </p:nvSpPr>
        <p:spPr bwMode="auto">
          <a:xfrm>
            <a:off x="2190750" y="2611438"/>
            <a:ext cx="2895600" cy="365125"/>
          </a:xfrm>
          <a:prstGeom prst="rect">
            <a:avLst/>
          </a:prstGeom>
          <a:noFill/>
          <a:ln w="9525">
            <a:noFill/>
            <a:miter lim="800000"/>
            <a:headEnd/>
            <a:tailEnd/>
          </a:ln>
        </p:spPr>
        <p:txBody>
          <a:bodyPr wrap="none" lIns="0" tIns="0" rIns="0" bIns="0">
            <a:spAutoFit/>
          </a:bodyPr>
          <a:lstStyle/>
          <a:p>
            <a:pPr eaLnBrk="1" hangingPunct="1"/>
            <a:r>
              <a:rPr lang="en-US">
                <a:solidFill>
                  <a:srgbClr val="FF0000"/>
                </a:solidFill>
                <a:latin typeface="Arial" pitchFamily="34" charset="0"/>
                <a:cs typeface="Arial" pitchFamily="34" charset="0"/>
              </a:rPr>
              <a:t>Stop growth in 2070</a:t>
            </a:r>
          </a:p>
        </p:txBody>
      </p:sp>
      <p:sp>
        <p:nvSpPr>
          <p:cNvPr id="1120291" name="Line 35"/>
          <p:cNvSpPr>
            <a:spLocks noChangeShapeType="1"/>
          </p:cNvSpPr>
          <p:nvPr/>
        </p:nvSpPr>
        <p:spPr bwMode="auto">
          <a:xfrm flipH="1">
            <a:off x="7448550" y="4745038"/>
            <a:ext cx="457200" cy="304800"/>
          </a:xfrm>
          <a:prstGeom prst="line">
            <a:avLst/>
          </a:prstGeom>
          <a:noFill/>
          <a:ln w="9525">
            <a:solidFill>
              <a:srgbClr val="008000"/>
            </a:solidFill>
            <a:round/>
            <a:headEnd/>
            <a:tailEnd type="triangle" w="med" len="med"/>
          </a:ln>
        </p:spPr>
        <p:txBody>
          <a:bodyPr/>
          <a:lstStyle/>
          <a:p>
            <a:endParaRPr lang="en-US"/>
          </a:p>
        </p:txBody>
      </p:sp>
      <p:sp>
        <p:nvSpPr>
          <p:cNvPr id="1120292" name="Rectangle 36"/>
          <p:cNvSpPr>
            <a:spLocks noChangeArrowheads="1"/>
          </p:cNvSpPr>
          <p:nvPr/>
        </p:nvSpPr>
        <p:spPr bwMode="auto">
          <a:xfrm>
            <a:off x="1200150" y="3297238"/>
            <a:ext cx="3522663" cy="730250"/>
          </a:xfrm>
          <a:prstGeom prst="rect">
            <a:avLst/>
          </a:prstGeom>
          <a:noFill/>
          <a:ln w="9525">
            <a:noFill/>
            <a:miter lim="800000"/>
            <a:headEnd/>
            <a:tailEnd/>
          </a:ln>
        </p:spPr>
        <p:txBody>
          <a:bodyPr wrap="none" lIns="0" tIns="0" rIns="0" bIns="0">
            <a:spAutoFit/>
          </a:bodyPr>
          <a:lstStyle/>
          <a:p>
            <a:pPr eaLnBrk="1" hangingPunct="1"/>
            <a:r>
              <a:rPr lang="en-US">
                <a:solidFill>
                  <a:srgbClr val="008000"/>
                </a:solidFill>
                <a:latin typeface="Arial" pitchFamily="34" charset="0"/>
                <a:cs typeface="Arial" pitchFamily="34" charset="0"/>
              </a:rPr>
              <a:t>Stop growth in 2040 and</a:t>
            </a:r>
          </a:p>
          <a:p>
            <a:pPr eaLnBrk="1" hangingPunct="1"/>
            <a:r>
              <a:rPr lang="en-US">
                <a:solidFill>
                  <a:srgbClr val="008000"/>
                </a:solidFill>
                <a:latin typeface="Arial" pitchFamily="34" charset="0"/>
                <a:cs typeface="Arial" pitchFamily="34" charset="0"/>
              </a:rPr>
              <a:t>Start reduction in 2050</a:t>
            </a:r>
          </a:p>
        </p:txBody>
      </p:sp>
      <p:sp>
        <p:nvSpPr>
          <p:cNvPr id="1120293" name="Line 37"/>
          <p:cNvSpPr>
            <a:spLocks noChangeShapeType="1"/>
          </p:cNvSpPr>
          <p:nvPr/>
        </p:nvSpPr>
        <p:spPr bwMode="auto">
          <a:xfrm flipH="1">
            <a:off x="7448550" y="5278438"/>
            <a:ext cx="381000" cy="304800"/>
          </a:xfrm>
          <a:prstGeom prst="line">
            <a:avLst/>
          </a:prstGeom>
          <a:noFill/>
          <a:ln w="9525">
            <a:solidFill>
              <a:schemeClr val="tx1"/>
            </a:solidFill>
            <a:round/>
            <a:headEnd/>
            <a:tailEnd type="triangle" w="med" len="med"/>
          </a:ln>
        </p:spPr>
        <p:txBody>
          <a:bodyPr/>
          <a:lstStyle/>
          <a:p>
            <a:endParaRPr lang="en-US"/>
          </a:p>
        </p:txBody>
      </p:sp>
      <p:sp>
        <p:nvSpPr>
          <p:cNvPr id="1120294" name="Rectangle 38"/>
          <p:cNvSpPr>
            <a:spLocks noChangeArrowheads="1"/>
          </p:cNvSpPr>
          <p:nvPr/>
        </p:nvSpPr>
        <p:spPr bwMode="auto">
          <a:xfrm>
            <a:off x="7453313" y="3830638"/>
            <a:ext cx="1473200" cy="1095375"/>
          </a:xfrm>
          <a:prstGeom prst="rect">
            <a:avLst/>
          </a:prstGeom>
          <a:noFill/>
          <a:ln w="9525">
            <a:noFill/>
            <a:miter lim="800000"/>
            <a:headEnd/>
            <a:tailEnd/>
          </a:ln>
        </p:spPr>
        <p:txBody>
          <a:bodyPr wrap="none" lIns="0" tIns="0" rIns="0" bIns="0">
            <a:spAutoFit/>
          </a:bodyPr>
          <a:lstStyle/>
          <a:p>
            <a:pPr algn="ctr" eaLnBrk="1" hangingPunct="1"/>
            <a:r>
              <a:rPr lang="en-US">
                <a:solidFill>
                  <a:srgbClr val="008000"/>
                </a:solidFill>
                <a:latin typeface="Arial" pitchFamily="34" charset="0"/>
                <a:cs typeface="Arial" pitchFamily="34" charset="0"/>
              </a:rPr>
              <a:t>Annual </a:t>
            </a:r>
          </a:p>
          <a:p>
            <a:pPr algn="ctr" eaLnBrk="1" hangingPunct="1"/>
            <a:r>
              <a:rPr lang="en-US">
                <a:solidFill>
                  <a:srgbClr val="008000"/>
                </a:solidFill>
                <a:latin typeface="Arial" pitchFamily="34" charset="0"/>
                <a:cs typeface="Arial" pitchFamily="34" charset="0"/>
              </a:rPr>
              <a:t>reduction </a:t>
            </a:r>
          </a:p>
          <a:p>
            <a:pPr algn="ctr" eaLnBrk="1" hangingPunct="1"/>
            <a:r>
              <a:rPr lang="en-US">
                <a:solidFill>
                  <a:srgbClr val="008000"/>
                </a:solidFill>
                <a:latin typeface="Arial" pitchFamily="34" charset="0"/>
                <a:cs typeface="Arial" pitchFamily="34" charset="0"/>
              </a:rPr>
              <a:t>1%</a:t>
            </a:r>
          </a:p>
        </p:txBody>
      </p:sp>
      <p:sp>
        <p:nvSpPr>
          <p:cNvPr id="1120295" name="Rectangle 39"/>
          <p:cNvSpPr>
            <a:spLocks noChangeArrowheads="1"/>
          </p:cNvSpPr>
          <p:nvPr/>
        </p:nvSpPr>
        <p:spPr bwMode="auto">
          <a:xfrm>
            <a:off x="8027988" y="5049838"/>
            <a:ext cx="441325" cy="730250"/>
          </a:xfrm>
          <a:prstGeom prst="rect">
            <a:avLst/>
          </a:prstGeom>
          <a:noFill/>
          <a:ln w="9525">
            <a:noFill/>
            <a:miter lim="800000"/>
            <a:headEnd/>
            <a:tailEnd/>
          </a:ln>
        </p:spPr>
        <p:txBody>
          <a:bodyPr wrap="none" lIns="0" tIns="0" rIns="0" bIns="0">
            <a:spAutoFit/>
          </a:bodyPr>
          <a:lstStyle/>
          <a:p>
            <a:pPr algn="ctr" eaLnBrk="1" hangingPunct="1"/>
            <a:r>
              <a:rPr lang="en-US">
                <a:solidFill>
                  <a:schemeClr val="bg2"/>
                </a:solidFill>
                <a:latin typeface="Arial" pitchFamily="34" charset="0"/>
                <a:cs typeface="Arial" pitchFamily="34" charset="0"/>
              </a:rPr>
              <a:t>3%</a:t>
            </a:r>
            <a:endParaRPr lang="en-US">
              <a:latin typeface="Arial" pitchFamily="34" charset="0"/>
              <a:cs typeface="Arial" pitchFamily="34" charset="0"/>
            </a:endParaRPr>
          </a:p>
          <a:p>
            <a:pPr algn="ctr" eaLnBrk="1" hangingPunct="1"/>
            <a:r>
              <a:rPr lang="en-US">
                <a:latin typeface="Arial" pitchFamily="34" charset="0"/>
                <a:cs typeface="Arial" pitchFamily="34" charset="0"/>
              </a:rPr>
              <a:t>5%</a:t>
            </a:r>
            <a:endParaRPr lang="en-US">
              <a:solidFill>
                <a:srgbClr val="800D1B"/>
              </a:solidFill>
              <a:latin typeface="Arial" pitchFamily="34" charset="0"/>
              <a:cs typeface="Arial" pitchFamily="34" charset="0"/>
            </a:endParaRPr>
          </a:p>
        </p:txBody>
      </p:sp>
      <p:sp>
        <p:nvSpPr>
          <p:cNvPr id="1120296" name="Line 40"/>
          <p:cNvSpPr>
            <a:spLocks noChangeShapeType="1"/>
          </p:cNvSpPr>
          <p:nvPr/>
        </p:nvSpPr>
        <p:spPr bwMode="auto">
          <a:xfrm flipH="1">
            <a:off x="7448550" y="5583238"/>
            <a:ext cx="457200" cy="228600"/>
          </a:xfrm>
          <a:prstGeom prst="line">
            <a:avLst/>
          </a:prstGeom>
          <a:noFill/>
          <a:ln w="9525">
            <a:solidFill>
              <a:schemeClr val="tx1"/>
            </a:solidFill>
            <a:round/>
            <a:headEnd/>
            <a:tailEnd type="triangle" w="med" len="med"/>
          </a:ln>
        </p:spPr>
        <p:txBody>
          <a:bodyPr/>
          <a:lstStyle/>
          <a:p>
            <a:endParaRPr lang="en-US"/>
          </a:p>
        </p:txBody>
      </p:sp>
      <p:sp>
        <p:nvSpPr>
          <p:cNvPr id="1120297" name="Line 41"/>
          <p:cNvSpPr>
            <a:spLocks noChangeShapeType="1"/>
          </p:cNvSpPr>
          <p:nvPr/>
        </p:nvSpPr>
        <p:spPr bwMode="auto">
          <a:xfrm>
            <a:off x="3409950" y="4059238"/>
            <a:ext cx="228600" cy="381000"/>
          </a:xfrm>
          <a:prstGeom prst="line">
            <a:avLst/>
          </a:prstGeom>
          <a:noFill/>
          <a:ln w="9525">
            <a:solidFill>
              <a:srgbClr val="008000"/>
            </a:solidFill>
            <a:round/>
            <a:headEnd/>
            <a:tailEnd type="triangle" w="med" len="med"/>
          </a:ln>
        </p:spPr>
        <p:txBody>
          <a:bodyPr/>
          <a:lstStyle/>
          <a:p>
            <a:endParaRPr lang="en-US"/>
          </a:p>
        </p:txBody>
      </p:sp>
      <p:sp>
        <p:nvSpPr>
          <p:cNvPr id="1120298" name="Line 42"/>
          <p:cNvSpPr>
            <a:spLocks noChangeShapeType="1"/>
          </p:cNvSpPr>
          <p:nvPr/>
        </p:nvSpPr>
        <p:spPr bwMode="auto">
          <a:xfrm>
            <a:off x="3562350" y="4059238"/>
            <a:ext cx="609600" cy="381000"/>
          </a:xfrm>
          <a:prstGeom prst="line">
            <a:avLst/>
          </a:prstGeom>
          <a:noFill/>
          <a:ln w="9525">
            <a:solidFill>
              <a:srgbClr val="008000"/>
            </a:solidFill>
            <a:round/>
            <a:headEnd/>
            <a:tailEnd type="triangle" w="med" len="med"/>
          </a:ln>
        </p:spPr>
        <p:txBody>
          <a:bodyPr/>
          <a:lstStyle/>
          <a:p>
            <a:endParaRPr lang="en-US"/>
          </a:p>
        </p:txBody>
      </p:sp>
      <p:sp>
        <p:nvSpPr>
          <p:cNvPr id="20522" name="Title 1"/>
          <p:cNvSpPr>
            <a:spLocks noGrp="1"/>
          </p:cNvSpPr>
          <p:nvPr>
            <p:ph type="title"/>
          </p:nvPr>
        </p:nvSpPr>
        <p:spPr>
          <a:xfrm>
            <a:off x="457200" y="0"/>
            <a:ext cx="8229600" cy="1143000"/>
          </a:xfrm>
        </p:spPr>
        <p:txBody>
          <a:bodyPr/>
          <a:lstStyle/>
          <a:p>
            <a:r>
              <a:rPr lang="en-US" smtClean="0"/>
              <a:t>Examples of Possible Pledges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120278"/>
                                        </p:tgtEl>
                                        <p:attrNameLst>
                                          <p:attrName>style.visibility</p:attrName>
                                        </p:attrNameLst>
                                      </p:cBhvr>
                                      <p:to>
                                        <p:strVal val="visible"/>
                                      </p:to>
                                    </p:set>
                                    <p:animEffect transition="in" filter="wipe(left)">
                                      <p:cBhvr>
                                        <p:cTn id="7" dur="1000"/>
                                        <p:tgtEl>
                                          <p:spTgt spid="1120278"/>
                                        </p:tgtEl>
                                      </p:cBhvr>
                                    </p:animEffect>
                                  </p:childTnLst>
                                </p:cTn>
                              </p:par>
                            </p:childTnLst>
                          </p:cTn>
                        </p:par>
                        <p:par>
                          <p:cTn id="8" fill="hold" nodeType="afterGroup">
                            <p:stCondLst>
                              <p:cond delay="1000"/>
                            </p:stCondLst>
                            <p:childTnLst>
                              <p:par>
                                <p:cTn id="9" presetID="22" presetClass="entr" presetSubtype="1" fill="hold" grpId="0" nodeType="afterEffect">
                                  <p:stCondLst>
                                    <p:cond delay="0"/>
                                  </p:stCondLst>
                                  <p:childTnLst>
                                    <p:set>
                                      <p:cBhvr>
                                        <p:cTn id="10" dur="1" fill="hold">
                                          <p:stCondLst>
                                            <p:cond delay="0"/>
                                          </p:stCondLst>
                                        </p:cTn>
                                        <p:tgtEl>
                                          <p:spTgt spid="1120288"/>
                                        </p:tgtEl>
                                        <p:attrNameLst>
                                          <p:attrName>style.visibility</p:attrName>
                                        </p:attrNameLst>
                                      </p:cBhvr>
                                      <p:to>
                                        <p:strVal val="visible"/>
                                      </p:to>
                                    </p:set>
                                    <p:animEffect transition="in" filter="wipe(up)">
                                      <p:cBhvr>
                                        <p:cTn id="11" dur="1000"/>
                                        <p:tgtEl>
                                          <p:spTgt spid="1120288"/>
                                        </p:tgtEl>
                                      </p:cBhvr>
                                    </p:animEffect>
                                  </p:childTnLst>
                                </p:cTn>
                              </p:par>
                            </p:childTnLst>
                          </p:cTn>
                        </p:par>
                        <p:par>
                          <p:cTn id="12" fill="hold" nodeType="afterGroup">
                            <p:stCondLst>
                              <p:cond delay="2000"/>
                            </p:stCondLst>
                            <p:childTnLst>
                              <p:par>
                                <p:cTn id="13" presetID="22" presetClass="entr" presetSubtype="4" fill="hold" grpId="0" nodeType="afterEffect">
                                  <p:stCondLst>
                                    <p:cond delay="0"/>
                                  </p:stCondLst>
                                  <p:childTnLst>
                                    <p:set>
                                      <p:cBhvr>
                                        <p:cTn id="14" dur="1" fill="hold">
                                          <p:stCondLst>
                                            <p:cond delay="0"/>
                                          </p:stCondLst>
                                        </p:cTn>
                                        <p:tgtEl>
                                          <p:spTgt spid="1120287"/>
                                        </p:tgtEl>
                                        <p:attrNameLst>
                                          <p:attrName>style.visibility</p:attrName>
                                        </p:attrNameLst>
                                      </p:cBhvr>
                                      <p:to>
                                        <p:strVal val="visible"/>
                                      </p:to>
                                    </p:set>
                                    <p:animEffect transition="in" filter="wipe(down)">
                                      <p:cBhvr>
                                        <p:cTn id="15" dur="1000"/>
                                        <p:tgtEl>
                                          <p:spTgt spid="1120287"/>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22" presetClass="entr" presetSubtype="4" fill="hold" grpId="0" nodeType="clickEffect">
                                  <p:stCondLst>
                                    <p:cond delay="0"/>
                                  </p:stCondLst>
                                  <p:childTnLst>
                                    <p:set>
                                      <p:cBhvr>
                                        <p:cTn id="19" dur="1" fill="hold">
                                          <p:stCondLst>
                                            <p:cond delay="0"/>
                                          </p:stCondLst>
                                        </p:cTn>
                                        <p:tgtEl>
                                          <p:spTgt spid="1120277"/>
                                        </p:tgtEl>
                                        <p:attrNameLst>
                                          <p:attrName>style.visibility</p:attrName>
                                        </p:attrNameLst>
                                      </p:cBhvr>
                                      <p:to>
                                        <p:strVal val="visible"/>
                                      </p:to>
                                    </p:set>
                                    <p:animEffect transition="in" filter="wipe(down)">
                                      <p:cBhvr>
                                        <p:cTn id="20" dur="1000"/>
                                        <p:tgtEl>
                                          <p:spTgt spid="1120277"/>
                                        </p:tgtEl>
                                      </p:cBhvr>
                                    </p:animEffect>
                                  </p:childTnLst>
                                </p:cTn>
                              </p:par>
                            </p:childTnLst>
                          </p:cTn>
                        </p:par>
                        <p:par>
                          <p:cTn id="21" fill="hold" nodeType="afterGroup">
                            <p:stCondLst>
                              <p:cond delay="1000"/>
                            </p:stCondLst>
                            <p:childTnLst>
                              <p:par>
                                <p:cTn id="22" presetID="22" presetClass="entr" presetSubtype="8" fill="hold" grpId="0" nodeType="afterEffect">
                                  <p:stCondLst>
                                    <p:cond delay="0"/>
                                  </p:stCondLst>
                                  <p:childTnLst>
                                    <p:set>
                                      <p:cBhvr>
                                        <p:cTn id="23" dur="1" fill="hold">
                                          <p:stCondLst>
                                            <p:cond delay="0"/>
                                          </p:stCondLst>
                                        </p:cTn>
                                        <p:tgtEl>
                                          <p:spTgt spid="1120289"/>
                                        </p:tgtEl>
                                        <p:attrNameLst>
                                          <p:attrName>style.visibility</p:attrName>
                                        </p:attrNameLst>
                                      </p:cBhvr>
                                      <p:to>
                                        <p:strVal val="visible"/>
                                      </p:to>
                                    </p:set>
                                    <p:animEffect transition="in" filter="wipe(left)">
                                      <p:cBhvr>
                                        <p:cTn id="24" dur="1000"/>
                                        <p:tgtEl>
                                          <p:spTgt spid="1120289"/>
                                        </p:tgtEl>
                                      </p:cBhvr>
                                    </p:animEffect>
                                  </p:childTnLst>
                                </p:cTn>
                              </p:par>
                            </p:childTnLst>
                          </p:cTn>
                        </p:par>
                        <p:par>
                          <p:cTn id="25" fill="hold" nodeType="afterGroup">
                            <p:stCondLst>
                              <p:cond delay="2000"/>
                            </p:stCondLst>
                            <p:childTnLst>
                              <p:par>
                                <p:cTn id="26" presetID="22" presetClass="entr" presetSubtype="1" fill="hold" grpId="0" nodeType="afterEffect">
                                  <p:stCondLst>
                                    <p:cond delay="0"/>
                                  </p:stCondLst>
                                  <p:childTnLst>
                                    <p:set>
                                      <p:cBhvr>
                                        <p:cTn id="27" dur="1" fill="hold">
                                          <p:stCondLst>
                                            <p:cond delay="0"/>
                                          </p:stCondLst>
                                        </p:cTn>
                                        <p:tgtEl>
                                          <p:spTgt spid="1120290"/>
                                        </p:tgtEl>
                                        <p:attrNameLst>
                                          <p:attrName>style.visibility</p:attrName>
                                        </p:attrNameLst>
                                      </p:cBhvr>
                                      <p:to>
                                        <p:strVal val="visible"/>
                                      </p:to>
                                    </p:set>
                                    <p:animEffect transition="in" filter="wipe(up)">
                                      <p:cBhvr>
                                        <p:cTn id="28" dur="1000"/>
                                        <p:tgtEl>
                                          <p:spTgt spid="1120290"/>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22" presetClass="entr" presetSubtype="1" fill="hold" grpId="0" nodeType="clickEffect">
                                  <p:stCondLst>
                                    <p:cond delay="0"/>
                                  </p:stCondLst>
                                  <p:childTnLst>
                                    <p:set>
                                      <p:cBhvr>
                                        <p:cTn id="32" dur="1" fill="hold">
                                          <p:stCondLst>
                                            <p:cond delay="0"/>
                                          </p:stCondLst>
                                        </p:cTn>
                                        <p:tgtEl>
                                          <p:spTgt spid="1120276"/>
                                        </p:tgtEl>
                                        <p:attrNameLst>
                                          <p:attrName>style.visibility</p:attrName>
                                        </p:attrNameLst>
                                      </p:cBhvr>
                                      <p:to>
                                        <p:strVal val="visible"/>
                                      </p:to>
                                    </p:set>
                                    <p:animEffect transition="in" filter="wipe(up)">
                                      <p:cBhvr>
                                        <p:cTn id="33" dur="1000"/>
                                        <p:tgtEl>
                                          <p:spTgt spid="1120276"/>
                                        </p:tgtEl>
                                      </p:cBhvr>
                                    </p:animEffect>
                                  </p:childTnLst>
                                </p:cTn>
                              </p:par>
                            </p:childTnLst>
                          </p:cTn>
                        </p:par>
                        <p:par>
                          <p:cTn id="34" fill="hold" nodeType="afterGroup">
                            <p:stCondLst>
                              <p:cond delay="1000"/>
                            </p:stCondLst>
                            <p:childTnLst>
                              <p:par>
                                <p:cTn id="35" presetID="22" presetClass="entr" presetSubtype="4" fill="hold" grpId="0" nodeType="afterEffect">
                                  <p:stCondLst>
                                    <p:cond delay="0"/>
                                  </p:stCondLst>
                                  <p:childTnLst>
                                    <p:set>
                                      <p:cBhvr>
                                        <p:cTn id="36" dur="1" fill="hold">
                                          <p:stCondLst>
                                            <p:cond delay="0"/>
                                          </p:stCondLst>
                                        </p:cTn>
                                        <p:tgtEl>
                                          <p:spTgt spid="1120297"/>
                                        </p:tgtEl>
                                        <p:attrNameLst>
                                          <p:attrName>style.visibility</p:attrName>
                                        </p:attrNameLst>
                                      </p:cBhvr>
                                      <p:to>
                                        <p:strVal val="visible"/>
                                      </p:to>
                                    </p:set>
                                    <p:animEffect transition="in" filter="wipe(down)">
                                      <p:cBhvr>
                                        <p:cTn id="37" dur="1000"/>
                                        <p:tgtEl>
                                          <p:spTgt spid="1120297"/>
                                        </p:tgtEl>
                                      </p:cBhvr>
                                    </p:animEffect>
                                  </p:childTnLst>
                                </p:cTn>
                              </p:par>
                            </p:childTnLst>
                          </p:cTn>
                        </p:par>
                        <p:par>
                          <p:cTn id="38" fill="hold" nodeType="afterGroup">
                            <p:stCondLst>
                              <p:cond delay="2000"/>
                            </p:stCondLst>
                            <p:childTnLst>
                              <p:par>
                                <p:cTn id="39" presetID="22" presetClass="entr" presetSubtype="4" fill="hold" grpId="0" nodeType="afterEffect">
                                  <p:stCondLst>
                                    <p:cond delay="0"/>
                                  </p:stCondLst>
                                  <p:childTnLst>
                                    <p:set>
                                      <p:cBhvr>
                                        <p:cTn id="40" dur="1" fill="hold">
                                          <p:stCondLst>
                                            <p:cond delay="0"/>
                                          </p:stCondLst>
                                        </p:cTn>
                                        <p:tgtEl>
                                          <p:spTgt spid="1120298"/>
                                        </p:tgtEl>
                                        <p:attrNameLst>
                                          <p:attrName>style.visibility</p:attrName>
                                        </p:attrNameLst>
                                      </p:cBhvr>
                                      <p:to>
                                        <p:strVal val="visible"/>
                                      </p:to>
                                    </p:set>
                                    <p:animEffect transition="in" filter="wipe(down)">
                                      <p:cBhvr>
                                        <p:cTn id="41" dur="1000"/>
                                        <p:tgtEl>
                                          <p:spTgt spid="1120298"/>
                                        </p:tgtEl>
                                      </p:cBhvr>
                                    </p:animEffect>
                                  </p:childTnLst>
                                </p:cTn>
                              </p:par>
                              <p:par>
                                <p:cTn id="42" presetID="22" presetClass="entr" presetSubtype="4" fill="hold" grpId="0" nodeType="withEffect">
                                  <p:stCondLst>
                                    <p:cond delay="0"/>
                                  </p:stCondLst>
                                  <p:childTnLst>
                                    <p:set>
                                      <p:cBhvr>
                                        <p:cTn id="43" dur="1" fill="hold">
                                          <p:stCondLst>
                                            <p:cond delay="0"/>
                                          </p:stCondLst>
                                        </p:cTn>
                                        <p:tgtEl>
                                          <p:spTgt spid="1120292"/>
                                        </p:tgtEl>
                                        <p:attrNameLst>
                                          <p:attrName>style.visibility</p:attrName>
                                        </p:attrNameLst>
                                      </p:cBhvr>
                                      <p:to>
                                        <p:strVal val="visible"/>
                                      </p:to>
                                    </p:set>
                                    <p:animEffect transition="in" filter="wipe(down)">
                                      <p:cBhvr>
                                        <p:cTn id="44" dur="1000"/>
                                        <p:tgtEl>
                                          <p:spTgt spid="1120292"/>
                                        </p:tgtEl>
                                      </p:cBhvr>
                                    </p:animEffect>
                                  </p:childTnLst>
                                </p:cTn>
                              </p:par>
                              <p:par>
                                <p:cTn id="45" presetID="22" presetClass="entr" presetSubtype="4" fill="hold" grpId="0" nodeType="withEffect">
                                  <p:stCondLst>
                                    <p:cond delay="0"/>
                                  </p:stCondLst>
                                  <p:childTnLst>
                                    <p:set>
                                      <p:cBhvr>
                                        <p:cTn id="46" dur="1" fill="hold">
                                          <p:stCondLst>
                                            <p:cond delay="0"/>
                                          </p:stCondLst>
                                        </p:cTn>
                                        <p:tgtEl>
                                          <p:spTgt spid="1120291"/>
                                        </p:tgtEl>
                                        <p:attrNameLst>
                                          <p:attrName>style.visibility</p:attrName>
                                        </p:attrNameLst>
                                      </p:cBhvr>
                                      <p:to>
                                        <p:strVal val="visible"/>
                                      </p:to>
                                    </p:set>
                                    <p:animEffect transition="in" filter="wipe(down)">
                                      <p:cBhvr>
                                        <p:cTn id="47" dur="1000"/>
                                        <p:tgtEl>
                                          <p:spTgt spid="1120291"/>
                                        </p:tgtEl>
                                      </p:cBhvr>
                                    </p:animEffect>
                                  </p:childTnLst>
                                </p:cTn>
                              </p:par>
                              <p:par>
                                <p:cTn id="48" presetID="22" presetClass="entr" presetSubtype="4" fill="hold" grpId="0" nodeType="withEffect">
                                  <p:stCondLst>
                                    <p:cond delay="0"/>
                                  </p:stCondLst>
                                  <p:childTnLst>
                                    <p:set>
                                      <p:cBhvr>
                                        <p:cTn id="49" dur="1" fill="hold">
                                          <p:stCondLst>
                                            <p:cond delay="0"/>
                                          </p:stCondLst>
                                        </p:cTn>
                                        <p:tgtEl>
                                          <p:spTgt spid="1120294"/>
                                        </p:tgtEl>
                                        <p:attrNameLst>
                                          <p:attrName>style.visibility</p:attrName>
                                        </p:attrNameLst>
                                      </p:cBhvr>
                                      <p:to>
                                        <p:strVal val="visible"/>
                                      </p:to>
                                    </p:set>
                                    <p:animEffect transition="in" filter="wipe(down)">
                                      <p:cBhvr>
                                        <p:cTn id="50" dur="1000"/>
                                        <p:tgtEl>
                                          <p:spTgt spid="1120294"/>
                                        </p:tgtEl>
                                      </p:cBhvr>
                                    </p:animEffect>
                                  </p:childTnLst>
                                </p:cTn>
                              </p:par>
                            </p:childTnLst>
                          </p:cTn>
                        </p:par>
                      </p:childTnLst>
                    </p:cTn>
                  </p:par>
                  <p:par>
                    <p:cTn id="51" fill="hold" nodeType="clickPar">
                      <p:stCondLst>
                        <p:cond delay="indefinite"/>
                      </p:stCondLst>
                      <p:childTnLst>
                        <p:par>
                          <p:cTn id="52" fill="hold" nodeType="withGroup">
                            <p:stCondLst>
                              <p:cond delay="0"/>
                            </p:stCondLst>
                            <p:childTnLst>
                              <p:par>
                                <p:cTn id="53" presetID="22" presetClass="entr" presetSubtype="1" fill="hold" grpId="0" nodeType="clickEffect">
                                  <p:stCondLst>
                                    <p:cond delay="0"/>
                                  </p:stCondLst>
                                  <p:childTnLst>
                                    <p:set>
                                      <p:cBhvr>
                                        <p:cTn id="54" dur="1" fill="hold">
                                          <p:stCondLst>
                                            <p:cond delay="0"/>
                                          </p:stCondLst>
                                        </p:cTn>
                                        <p:tgtEl>
                                          <p:spTgt spid="1120275"/>
                                        </p:tgtEl>
                                        <p:attrNameLst>
                                          <p:attrName>style.visibility</p:attrName>
                                        </p:attrNameLst>
                                      </p:cBhvr>
                                      <p:to>
                                        <p:strVal val="visible"/>
                                      </p:to>
                                    </p:set>
                                    <p:animEffect transition="in" filter="wipe(up)">
                                      <p:cBhvr>
                                        <p:cTn id="55" dur="1000"/>
                                        <p:tgtEl>
                                          <p:spTgt spid="1120275"/>
                                        </p:tgtEl>
                                      </p:cBhvr>
                                    </p:animEffect>
                                  </p:childTnLst>
                                </p:cTn>
                              </p:par>
                              <p:par>
                                <p:cTn id="56" presetID="22" presetClass="entr" presetSubtype="1" fill="hold" grpId="0" nodeType="withEffect">
                                  <p:stCondLst>
                                    <p:cond delay="0"/>
                                  </p:stCondLst>
                                  <p:childTnLst>
                                    <p:set>
                                      <p:cBhvr>
                                        <p:cTn id="57" dur="1" fill="hold">
                                          <p:stCondLst>
                                            <p:cond delay="0"/>
                                          </p:stCondLst>
                                        </p:cTn>
                                        <p:tgtEl>
                                          <p:spTgt spid="1120274"/>
                                        </p:tgtEl>
                                        <p:attrNameLst>
                                          <p:attrName>style.visibility</p:attrName>
                                        </p:attrNameLst>
                                      </p:cBhvr>
                                      <p:to>
                                        <p:strVal val="visible"/>
                                      </p:to>
                                    </p:set>
                                    <p:animEffect transition="in" filter="wipe(up)">
                                      <p:cBhvr>
                                        <p:cTn id="58" dur="1000"/>
                                        <p:tgtEl>
                                          <p:spTgt spid="1120274"/>
                                        </p:tgtEl>
                                      </p:cBhvr>
                                    </p:animEffect>
                                  </p:childTnLst>
                                </p:cTn>
                              </p:par>
                              <p:par>
                                <p:cTn id="59" presetID="22" presetClass="entr" presetSubtype="4" fill="hold" grpId="0" nodeType="withEffect">
                                  <p:stCondLst>
                                    <p:cond delay="0"/>
                                  </p:stCondLst>
                                  <p:childTnLst>
                                    <p:set>
                                      <p:cBhvr>
                                        <p:cTn id="60" dur="1" fill="hold">
                                          <p:stCondLst>
                                            <p:cond delay="0"/>
                                          </p:stCondLst>
                                        </p:cTn>
                                        <p:tgtEl>
                                          <p:spTgt spid="1120293"/>
                                        </p:tgtEl>
                                        <p:attrNameLst>
                                          <p:attrName>style.visibility</p:attrName>
                                        </p:attrNameLst>
                                      </p:cBhvr>
                                      <p:to>
                                        <p:strVal val="visible"/>
                                      </p:to>
                                    </p:set>
                                    <p:animEffect transition="in" filter="wipe(down)">
                                      <p:cBhvr>
                                        <p:cTn id="61" dur="1000"/>
                                        <p:tgtEl>
                                          <p:spTgt spid="1120293"/>
                                        </p:tgtEl>
                                      </p:cBhvr>
                                    </p:animEffect>
                                  </p:childTnLst>
                                </p:cTn>
                              </p:par>
                              <p:par>
                                <p:cTn id="62" presetID="22" presetClass="entr" presetSubtype="4" fill="hold" grpId="0" nodeType="withEffect">
                                  <p:stCondLst>
                                    <p:cond delay="0"/>
                                  </p:stCondLst>
                                  <p:childTnLst>
                                    <p:set>
                                      <p:cBhvr>
                                        <p:cTn id="63" dur="1" fill="hold">
                                          <p:stCondLst>
                                            <p:cond delay="0"/>
                                          </p:stCondLst>
                                        </p:cTn>
                                        <p:tgtEl>
                                          <p:spTgt spid="1120296"/>
                                        </p:tgtEl>
                                        <p:attrNameLst>
                                          <p:attrName>style.visibility</p:attrName>
                                        </p:attrNameLst>
                                      </p:cBhvr>
                                      <p:to>
                                        <p:strVal val="visible"/>
                                      </p:to>
                                    </p:set>
                                    <p:animEffect transition="in" filter="wipe(down)">
                                      <p:cBhvr>
                                        <p:cTn id="64" dur="1000"/>
                                        <p:tgtEl>
                                          <p:spTgt spid="1120296"/>
                                        </p:tgtEl>
                                      </p:cBhvr>
                                    </p:animEffect>
                                  </p:childTnLst>
                                </p:cTn>
                              </p:par>
                              <p:par>
                                <p:cTn id="65" presetID="22" presetClass="entr" presetSubtype="1" fill="hold" grpId="0" nodeType="withEffect">
                                  <p:stCondLst>
                                    <p:cond delay="0"/>
                                  </p:stCondLst>
                                  <p:childTnLst>
                                    <p:set>
                                      <p:cBhvr>
                                        <p:cTn id="66" dur="1" fill="hold">
                                          <p:stCondLst>
                                            <p:cond delay="0"/>
                                          </p:stCondLst>
                                        </p:cTn>
                                        <p:tgtEl>
                                          <p:spTgt spid="1120295"/>
                                        </p:tgtEl>
                                        <p:attrNameLst>
                                          <p:attrName>style.visibility</p:attrName>
                                        </p:attrNameLst>
                                      </p:cBhvr>
                                      <p:to>
                                        <p:strVal val="visible"/>
                                      </p:to>
                                    </p:set>
                                    <p:animEffect transition="in" filter="wipe(up)">
                                      <p:cBhvr>
                                        <p:cTn id="67" dur="1000"/>
                                        <p:tgtEl>
                                          <p:spTgt spid="112029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0274" grpId="0" animBg="1"/>
      <p:bldP spid="1120275" grpId="0" animBg="1"/>
      <p:bldP spid="1120276" grpId="0" animBg="1"/>
      <p:bldP spid="1120277" grpId="0" animBg="1"/>
      <p:bldP spid="1120278" grpId="0" animBg="1"/>
      <p:bldP spid="1120287" grpId="0"/>
      <p:bldP spid="1120288" grpId="0" animBg="1"/>
      <p:bldP spid="1120289" grpId="0" animBg="1"/>
      <p:bldP spid="1120290" grpId="0"/>
      <p:bldP spid="1120291" grpId="0" animBg="1"/>
      <p:bldP spid="1120292" grpId="0"/>
      <p:bldP spid="1120293" grpId="0" animBg="1"/>
      <p:bldP spid="1120294" grpId="0"/>
      <p:bldP spid="1120295" grpId="0"/>
      <p:bldP spid="1120296" grpId="0" animBg="1"/>
      <p:bldP spid="1120297" grpId="0" animBg="1"/>
      <p:bldP spid="1120298"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AutoShape 2"/>
          <p:cNvSpPr>
            <a:spLocks noChangeAspect="1" noChangeArrowheads="1" noTextEdit="1"/>
          </p:cNvSpPr>
          <p:nvPr/>
        </p:nvSpPr>
        <p:spPr bwMode="auto">
          <a:xfrm>
            <a:off x="685800" y="990600"/>
            <a:ext cx="7651750" cy="5368925"/>
          </a:xfrm>
          <a:prstGeom prst="rect">
            <a:avLst/>
          </a:prstGeom>
          <a:noFill/>
          <a:ln w="9525">
            <a:noFill/>
            <a:miter lim="800000"/>
            <a:headEnd/>
            <a:tailEnd/>
          </a:ln>
        </p:spPr>
        <p:txBody>
          <a:bodyPr/>
          <a:lstStyle/>
          <a:p>
            <a:endParaRPr lang="en-US"/>
          </a:p>
        </p:txBody>
      </p:sp>
      <p:sp>
        <p:nvSpPr>
          <p:cNvPr id="22530" name="Rectangle 3"/>
          <p:cNvSpPr>
            <a:spLocks noChangeArrowheads="1"/>
          </p:cNvSpPr>
          <p:nvPr/>
        </p:nvSpPr>
        <p:spPr bwMode="auto">
          <a:xfrm>
            <a:off x="2779713" y="1131888"/>
            <a:ext cx="3611562" cy="304800"/>
          </a:xfrm>
          <a:prstGeom prst="rect">
            <a:avLst/>
          </a:prstGeom>
          <a:noFill/>
          <a:ln w="9525">
            <a:noFill/>
            <a:miter lim="800000"/>
            <a:headEnd/>
            <a:tailEnd/>
          </a:ln>
        </p:spPr>
        <p:txBody>
          <a:bodyPr wrap="none" lIns="0" tIns="0" rIns="0" bIns="0">
            <a:spAutoFit/>
          </a:bodyPr>
          <a:lstStyle/>
          <a:p>
            <a:pPr eaLnBrk="1" hangingPunct="1"/>
            <a:r>
              <a:rPr lang="en-US" sz="2000">
                <a:solidFill>
                  <a:srgbClr val="000000"/>
                </a:solidFill>
                <a:latin typeface="Times New Roman" pitchFamily="18" charset="0"/>
                <a:cs typeface="Arial" pitchFamily="34" charset="0"/>
              </a:rPr>
              <a:t>Global Land Use Annual emissions</a:t>
            </a:r>
            <a:endParaRPr lang="en-US" sz="1800">
              <a:latin typeface="Arial" pitchFamily="34" charset="0"/>
              <a:cs typeface="Arial" pitchFamily="34" charset="0"/>
            </a:endParaRPr>
          </a:p>
        </p:txBody>
      </p:sp>
      <p:sp>
        <p:nvSpPr>
          <p:cNvPr id="22531" name="Rectangle 4"/>
          <p:cNvSpPr>
            <a:spLocks noChangeArrowheads="1"/>
          </p:cNvSpPr>
          <p:nvPr/>
        </p:nvSpPr>
        <p:spPr bwMode="auto">
          <a:xfrm>
            <a:off x="1690688" y="1535113"/>
            <a:ext cx="6245225" cy="3665537"/>
          </a:xfrm>
          <a:prstGeom prst="rect">
            <a:avLst/>
          </a:prstGeom>
          <a:solidFill>
            <a:srgbClr val="FFFFFF"/>
          </a:solidFill>
          <a:ln w="0">
            <a:solidFill>
              <a:srgbClr val="FFFFFF"/>
            </a:solidFill>
            <a:miter lim="800000"/>
            <a:headEnd/>
            <a:tailEnd/>
          </a:ln>
        </p:spPr>
        <p:txBody>
          <a:bodyPr/>
          <a:lstStyle/>
          <a:p>
            <a:endParaRPr lang="en-US"/>
          </a:p>
        </p:txBody>
      </p:sp>
      <p:sp>
        <p:nvSpPr>
          <p:cNvPr id="22532" name="Rectangle 5"/>
          <p:cNvSpPr>
            <a:spLocks noChangeArrowheads="1"/>
          </p:cNvSpPr>
          <p:nvPr/>
        </p:nvSpPr>
        <p:spPr bwMode="auto">
          <a:xfrm>
            <a:off x="1690688" y="1535113"/>
            <a:ext cx="6256337" cy="3676650"/>
          </a:xfrm>
          <a:prstGeom prst="rect">
            <a:avLst/>
          </a:prstGeom>
          <a:noFill/>
          <a:ln w="23813">
            <a:solidFill>
              <a:srgbClr val="000000"/>
            </a:solidFill>
            <a:miter lim="800000"/>
            <a:headEnd/>
            <a:tailEnd/>
          </a:ln>
        </p:spPr>
        <p:txBody>
          <a:bodyPr/>
          <a:lstStyle/>
          <a:p>
            <a:endParaRPr lang="en-US"/>
          </a:p>
        </p:txBody>
      </p:sp>
      <p:sp>
        <p:nvSpPr>
          <p:cNvPr id="22533" name="Line 6"/>
          <p:cNvSpPr>
            <a:spLocks noChangeShapeType="1"/>
          </p:cNvSpPr>
          <p:nvPr/>
        </p:nvSpPr>
        <p:spPr bwMode="auto">
          <a:xfrm>
            <a:off x="1690688" y="2444750"/>
            <a:ext cx="6245225" cy="1588"/>
          </a:xfrm>
          <a:prstGeom prst="line">
            <a:avLst/>
          </a:prstGeom>
          <a:noFill/>
          <a:ln w="0">
            <a:solidFill>
              <a:srgbClr val="C0C0C0"/>
            </a:solidFill>
            <a:round/>
            <a:headEnd/>
            <a:tailEnd/>
          </a:ln>
        </p:spPr>
        <p:txBody>
          <a:bodyPr/>
          <a:lstStyle/>
          <a:p>
            <a:endParaRPr lang="en-US"/>
          </a:p>
        </p:txBody>
      </p:sp>
      <p:sp>
        <p:nvSpPr>
          <p:cNvPr id="22534" name="Line 7"/>
          <p:cNvSpPr>
            <a:spLocks noChangeShapeType="1"/>
          </p:cNvSpPr>
          <p:nvPr/>
        </p:nvSpPr>
        <p:spPr bwMode="auto">
          <a:xfrm>
            <a:off x="1690688" y="3367088"/>
            <a:ext cx="6245225" cy="1587"/>
          </a:xfrm>
          <a:prstGeom prst="line">
            <a:avLst/>
          </a:prstGeom>
          <a:noFill/>
          <a:ln w="0">
            <a:solidFill>
              <a:srgbClr val="C0C0C0"/>
            </a:solidFill>
            <a:round/>
            <a:headEnd/>
            <a:tailEnd/>
          </a:ln>
        </p:spPr>
        <p:txBody>
          <a:bodyPr/>
          <a:lstStyle/>
          <a:p>
            <a:endParaRPr lang="en-US"/>
          </a:p>
        </p:txBody>
      </p:sp>
      <p:sp>
        <p:nvSpPr>
          <p:cNvPr id="22535" name="Line 8"/>
          <p:cNvSpPr>
            <a:spLocks noChangeShapeType="1"/>
          </p:cNvSpPr>
          <p:nvPr/>
        </p:nvSpPr>
        <p:spPr bwMode="auto">
          <a:xfrm>
            <a:off x="1690688" y="4278313"/>
            <a:ext cx="6245225" cy="1587"/>
          </a:xfrm>
          <a:prstGeom prst="line">
            <a:avLst/>
          </a:prstGeom>
          <a:noFill/>
          <a:ln w="0">
            <a:solidFill>
              <a:srgbClr val="C0C0C0"/>
            </a:solidFill>
            <a:round/>
            <a:headEnd/>
            <a:tailEnd/>
          </a:ln>
        </p:spPr>
        <p:txBody>
          <a:bodyPr/>
          <a:lstStyle/>
          <a:p>
            <a:endParaRPr lang="en-US"/>
          </a:p>
        </p:txBody>
      </p:sp>
      <p:sp>
        <p:nvSpPr>
          <p:cNvPr id="22536" name="Rectangle 9"/>
          <p:cNvSpPr>
            <a:spLocks noChangeArrowheads="1"/>
          </p:cNvSpPr>
          <p:nvPr/>
        </p:nvSpPr>
        <p:spPr bwMode="auto">
          <a:xfrm>
            <a:off x="1289050" y="1535113"/>
            <a:ext cx="269875" cy="228600"/>
          </a:xfrm>
          <a:prstGeom prst="rect">
            <a:avLst/>
          </a:prstGeom>
          <a:noFill/>
          <a:ln w="9525">
            <a:noFill/>
            <a:miter lim="800000"/>
            <a:headEnd/>
            <a:tailEnd/>
          </a:ln>
        </p:spPr>
        <p:txBody>
          <a:bodyPr wrap="none" lIns="0" tIns="0" rIns="0" bIns="0">
            <a:spAutoFit/>
          </a:bodyPr>
          <a:lstStyle/>
          <a:p>
            <a:pPr eaLnBrk="1" hangingPunct="1"/>
            <a:r>
              <a:rPr lang="en-US" sz="1500">
                <a:solidFill>
                  <a:srgbClr val="000000"/>
                </a:solidFill>
                <a:latin typeface="Times New Roman" pitchFamily="18" charset="0"/>
                <a:cs typeface="Arial" pitchFamily="34" charset="0"/>
              </a:rPr>
              <a:t>2 B</a:t>
            </a:r>
            <a:endParaRPr lang="en-US" sz="1800">
              <a:latin typeface="Arial" pitchFamily="34" charset="0"/>
              <a:cs typeface="Arial" pitchFamily="34" charset="0"/>
            </a:endParaRPr>
          </a:p>
        </p:txBody>
      </p:sp>
      <p:sp>
        <p:nvSpPr>
          <p:cNvPr id="22537" name="Rectangle 10"/>
          <p:cNvSpPr>
            <a:spLocks noChangeArrowheads="1"/>
          </p:cNvSpPr>
          <p:nvPr/>
        </p:nvSpPr>
        <p:spPr bwMode="auto">
          <a:xfrm>
            <a:off x="1147763" y="2386013"/>
            <a:ext cx="412750" cy="228600"/>
          </a:xfrm>
          <a:prstGeom prst="rect">
            <a:avLst/>
          </a:prstGeom>
          <a:noFill/>
          <a:ln w="9525">
            <a:noFill/>
            <a:miter lim="800000"/>
            <a:headEnd/>
            <a:tailEnd/>
          </a:ln>
        </p:spPr>
        <p:txBody>
          <a:bodyPr wrap="none" lIns="0" tIns="0" rIns="0" bIns="0">
            <a:spAutoFit/>
          </a:bodyPr>
          <a:lstStyle/>
          <a:p>
            <a:pPr eaLnBrk="1" hangingPunct="1"/>
            <a:r>
              <a:rPr lang="en-US" sz="1500">
                <a:solidFill>
                  <a:srgbClr val="000000"/>
                </a:solidFill>
                <a:latin typeface="Times New Roman" pitchFamily="18" charset="0"/>
                <a:cs typeface="Arial" pitchFamily="34" charset="0"/>
              </a:rPr>
              <a:t>1.5 B</a:t>
            </a:r>
            <a:endParaRPr lang="en-US" sz="1800">
              <a:latin typeface="Arial" pitchFamily="34" charset="0"/>
              <a:cs typeface="Arial" pitchFamily="34" charset="0"/>
            </a:endParaRPr>
          </a:p>
        </p:txBody>
      </p:sp>
      <p:sp>
        <p:nvSpPr>
          <p:cNvPr id="22538" name="Rectangle 11"/>
          <p:cNvSpPr>
            <a:spLocks noChangeArrowheads="1"/>
          </p:cNvSpPr>
          <p:nvPr/>
        </p:nvSpPr>
        <p:spPr bwMode="auto">
          <a:xfrm>
            <a:off x="1289050" y="3249613"/>
            <a:ext cx="269875" cy="228600"/>
          </a:xfrm>
          <a:prstGeom prst="rect">
            <a:avLst/>
          </a:prstGeom>
          <a:noFill/>
          <a:ln w="9525">
            <a:noFill/>
            <a:miter lim="800000"/>
            <a:headEnd/>
            <a:tailEnd/>
          </a:ln>
        </p:spPr>
        <p:txBody>
          <a:bodyPr wrap="none" lIns="0" tIns="0" rIns="0" bIns="0">
            <a:spAutoFit/>
          </a:bodyPr>
          <a:lstStyle/>
          <a:p>
            <a:pPr eaLnBrk="1" hangingPunct="1"/>
            <a:r>
              <a:rPr lang="en-US" sz="1500">
                <a:solidFill>
                  <a:srgbClr val="000000"/>
                </a:solidFill>
                <a:latin typeface="Times New Roman" pitchFamily="18" charset="0"/>
                <a:cs typeface="Arial" pitchFamily="34" charset="0"/>
              </a:rPr>
              <a:t>1 B</a:t>
            </a:r>
            <a:endParaRPr lang="en-US" sz="1800">
              <a:latin typeface="Arial" pitchFamily="34" charset="0"/>
              <a:cs typeface="Arial" pitchFamily="34" charset="0"/>
            </a:endParaRPr>
          </a:p>
        </p:txBody>
      </p:sp>
      <p:sp>
        <p:nvSpPr>
          <p:cNvPr id="22539" name="Rectangle 12"/>
          <p:cNvSpPr>
            <a:spLocks noChangeArrowheads="1"/>
          </p:cNvSpPr>
          <p:nvPr/>
        </p:nvSpPr>
        <p:spPr bwMode="auto">
          <a:xfrm>
            <a:off x="1052513" y="4113213"/>
            <a:ext cx="503237" cy="228600"/>
          </a:xfrm>
          <a:prstGeom prst="rect">
            <a:avLst/>
          </a:prstGeom>
          <a:noFill/>
          <a:ln w="9525">
            <a:noFill/>
            <a:miter lim="800000"/>
            <a:headEnd/>
            <a:tailEnd/>
          </a:ln>
        </p:spPr>
        <p:txBody>
          <a:bodyPr wrap="none" lIns="0" tIns="0" rIns="0" bIns="0">
            <a:spAutoFit/>
          </a:bodyPr>
          <a:lstStyle/>
          <a:p>
            <a:pPr eaLnBrk="1" hangingPunct="1"/>
            <a:r>
              <a:rPr lang="en-US" sz="1500">
                <a:solidFill>
                  <a:srgbClr val="000000"/>
                </a:solidFill>
                <a:latin typeface="Times New Roman" pitchFamily="18" charset="0"/>
                <a:cs typeface="Arial" pitchFamily="34" charset="0"/>
              </a:rPr>
              <a:t>500 M</a:t>
            </a:r>
            <a:endParaRPr lang="en-US" sz="1800">
              <a:latin typeface="Arial" pitchFamily="34" charset="0"/>
              <a:cs typeface="Arial" pitchFamily="34" charset="0"/>
            </a:endParaRPr>
          </a:p>
        </p:txBody>
      </p:sp>
      <p:sp>
        <p:nvSpPr>
          <p:cNvPr id="22540" name="Rectangle 13"/>
          <p:cNvSpPr>
            <a:spLocks noChangeArrowheads="1"/>
          </p:cNvSpPr>
          <p:nvPr/>
        </p:nvSpPr>
        <p:spPr bwMode="auto">
          <a:xfrm>
            <a:off x="1193800" y="4975225"/>
            <a:ext cx="349250" cy="228600"/>
          </a:xfrm>
          <a:prstGeom prst="rect">
            <a:avLst/>
          </a:prstGeom>
          <a:noFill/>
          <a:ln w="9525">
            <a:noFill/>
            <a:miter lim="800000"/>
            <a:headEnd/>
            <a:tailEnd/>
          </a:ln>
        </p:spPr>
        <p:txBody>
          <a:bodyPr wrap="none" lIns="0" tIns="0" rIns="0" bIns="0">
            <a:spAutoFit/>
          </a:bodyPr>
          <a:lstStyle/>
          <a:p>
            <a:pPr eaLnBrk="1" hangingPunct="1"/>
            <a:r>
              <a:rPr lang="en-US" sz="1500">
                <a:solidFill>
                  <a:srgbClr val="000000"/>
                </a:solidFill>
                <a:latin typeface="Times New Roman" pitchFamily="18" charset="0"/>
                <a:cs typeface="Arial" pitchFamily="34" charset="0"/>
              </a:rPr>
              <a:t>-100</a:t>
            </a:r>
            <a:endParaRPr lang="en-US" sz="1800">
              <a:latin typeface="Arial" pitchFamily="34" charset="0"/>
              <a:cs typeface="Arial" pitchFamily="34" charset="0"/>
            </a:endParaRPr>
          </a:p>
        </p:txBody>
      </p:sp>
      <p:sp>
        <p:nvSpPr>
          <p:cNvPr id="22541" name="Line 14"/>
          <p:cNvSpPr>
            <a:spLocks noChangeShapeType="1"/>
          </p:cNvSpPr>
          <p:nvPr/>
        </p:nvSpPr>
        <p:spPr bwMode="auto">
          <a:xfrm>
            <a:off x="2932113" y="1535113"/>
            <a:ext cx="1587" cy="3665537"/>
          </a:xfrm>
          <a:prstGeom prst="line">
            <a:avLst/>
          </a:prstGeom>
          <a:noFill/>
          <a:ln w="0">
            <a:solidFill>
              <a:srgbClr val="C0C0C0"/>
            </a:solidFill>
            <a:round/>
            <a:headEnd/>
            <a:tailEnd/>
          </a:ln>
        </p:spPr>
        <p:txBody>
          <a:bodyPr/>
          <a:lstStyle/>
          <a:p>
            <a:endParaRPr lang="en-US"/>
          </a:p>
        </p:txBody>
      </p:sp>
      <p:sp>
        <p:nvSpPr>
          <p:cNvPr id="22542" name="Line 15"/>
          <p:cNvSpPr>
            <a:spLocks noChangeShapeType="1"/>
          </p:cNvSpPr>
          <p:nvPr/>
        </p:nvSpPr>
        <p:spPr bwMode="auto">
          <a:xfrm>
            <a:off x="4186238" y="1535113"/>
            <a:ext cx="1587" cy="3665537"/>
          </a:xfrm>
          <a:prstGeom prst="line">
            <a:avLst/>
          </a:prstGeom>
          <a:noFill/>
          <a:ln w="0">
            <a:solidFill>
              <a:srgbClr val="C0C0C0"/>
            </a:solidFill>
            <a:round/>
            <a:headEnd/>
            <a:tailEnd/>
          </a:ln>
        </p:spPr>
        <p:txBody>
          <a:bodyPr/>
          <a:lstStyle/>
          <a:p>
            <a:endParaRPr lang="en-US"/>
          </a:p>
        </p:txBody>
      </p:sp>
      <p:sp>
        <p:nvSpPr>
          <p:cNvPr id="22543" name="Line 16"/>
          <p:cNvSpPr>
            <a:spLocks noChangeShapeType="1"/>
          </p:cNvSpPr>
          <p:nvPr/>
        </p:nvSpPr>
        <p:spPr bwMode="auto">
          <a:xfrm>
            <a:off x="5427663" y="1535113"/>
            <a:ext cx="1587" cy="3665537"/>
          </a:xfrm>
          <a:prstGeom prst="line">
            <a:avLst/>
          </a:prstGeom>
          <a:noFill/>
          <a:ln w="0">
            <a:solidFill>
              <a:srgbClr val="C0C0C0"/>
            </a:solidFill>
            <a:round/>
            <a:headEnd/>
            <a:tailEnd/>
          </a:ln>
        </p:spPr>
        <p:txBody>
          <a:bodyPr/>
          <a:lstStyle/>
          <a:p>
            <a:endParaRPr lang="en-US"/>
          </a:p>
        </p:txBody>
      </p:sp>
      <p:sp>
        <p:nvSpPr>
          <p:cNvPr id="22544" name="Line 17"/>
          <p:cNvSpPr>
            <a:spLocks noChangeShapeType="1"/>
          </p:cNvSpPr>
          <p:nvPr/>
        </p:nvSpPr>
        <p:spPr bwMode="auto">
          <a:xfrm>
            <a:off x="6681788" y="1535113"/>
            <a:ext cx="1587" cy="3665537"/>
          </a:xfrm>
          <a:prstGeom prst="line">
            <a:avLst/>
          </a:prstGeom>
          <a:noFill/>
          <a:ln w="0">
            <a:solidFill>
              <a:srgbClr val="C0C0C0"/>
            </a:solidFill>
            <a:round/>
            <a:headEnd/>
            <a:tailEnd/>
          </a:ln>
        </p:spPr>
        <p:txBody>
          <a:bodyPr/>
          <a:lstStyle/>
          <a:p>
            <a:endParaRPr lang="en-US"/>
          </a:p>
        </p:txBody>
      </p:sp>
      <p:sp>
        <p:nvSpPr>
          <p:cNvPr id="1121298" name="Freeform 18"/>
          <p:cNvSpPr>
            <a:spLocks/>
          </p:cNvSpPr>
          <p:nvPr/>
        </p:nvSpPr>
        <p:spPr bwMode="auto">
          <a:xfrm>
            <a:off x="1690688" y="2386013"/>
            <a:ext cx="6245225" cy="2543175"/>
          </a:xfrm>
          <a:custGeom>
            <a:avLst/>
            <a:gdLst>
              <a:gd name="T0" fmla="*/ 2147483647 w 3934"/>
              <a:gd name="T1" fmla="*/ 2147483647 h 1602"/>
              <a:gd name="T2" fmla="*/ 2147483647 w 3934"/>
              <a:gd name="T3" fmla="*/ 2147483647 h 1602"/>
              <a:gd name="T4" fmla="*/ 2147483647 w 3934"/>
              <a:gd name="T5" fmla="*/ 2147483647 h 1602"/>
              <a:gd name="T6" fmla="*/ 2147483647 w 3934"/>
              <a:gd name="T7" fmla="*/ 2147483647 h 1602"/>
              <a:gd name="T8" fmla="*/ 2147483647 w 3934"/>
              <a:gd name="T9" fmla="*/ 2147483647 h 1602"/>
              <a:gd name="T10" fmla="*/ 2147483647 w 3934"/>
              <a:gd name="T11" fmla="*/ 2147483647 h 1602"/>
              <a:gd name="T12" fmla="*/ 2147483647 w 3934"/>
              <a:gd name="T13" fmla="*/ 2147483647 h 1602"/>
              <a:gd name="T14" fmla="*/ 2147483647 w 3934"/>
              <a:gd name="T15" fmla="*/ 2147483647 h 1602"/>
              <a:gd name="T16" fmla="*/ 2147483647 w 3934"/>
              <a:gd name="T17" fmla="*/ 2147483647 h 1602"/>
              <a:gd name="T18" fmla="*/ 2147483647 w 3934"/>
              <a:gd name="T19" fmla="*/ 2147483647 h 1602"/>
              <a:gd name="T20" fmla="*/ 2147483647 w 3934"/>
              <a:gd name="T21" fmla="*/ 2147483647 h 1602"/>
              <a:gd name="T22" fmla="*/ 2147483647 w 3934"/>
              <a:gd name="T23" fmla="*/ 2147483647 h 1602"/>
              <a:gd name="T24" fmla="*/ 2147483647 w 3934"/>
              <a:gd name="T25" fmla="*/ 2147483647 h 1602"/>
              <a:gd name="T26" fmla="*/ 2147483647 w 3934"/>
              <a:gd name="T27" fmla="*/ 2147483647 h 1602"/>
              <a:gd name="T28" fmla="*/ 2147483647 w 3934"/>
              <a:gd name="T29" fmla="*/ 2147483647 h 1602"/>
              <a:gd name="T30" fmla="*/ 2147483647 w 3934"/>
              <a:gd name="T31" fmla="*/ 2147483647 h 1602"/>
              <a:gd name="T32" fmla="*/ 2147483647 w 3934"/>
              <a:gd name="T33" fmla="*/ 2147483647 h 1602"/>
              <a:gd name="T34" fmla="*/ 2147483647 w 3934"/>
              <a:gd name="T35" fmla="*/ 2147483647 h 1602"/>
              <a:gd name="T36" fmla="*/ 2147483647 w 3934"/>
              <a:gd name="T37" fmla="*/ 2147483647 h 1602"/>
              <a:gd name="T38" fmla="*/ 2147483647 w 3934"/>
              <a:gd name="T39" fmla="*/ 2147483647 h 1602"/>
              <a:gd name="T40" fmla="*/ 2147483647 w 3934"/>
              <a:gd name="T41" fmla="*/ 2147483647 h 1602"/>
              <a:gd name="T42" fmla="*/ 2147483647 w 3934"/>
              <a:gd name="T43" fmla="*/ 2147483647 h 1602"/>
              <a:gd name="T44" fmla="*/ 2147483647 w 3934"/>
              <a:gd name="T45" fmla="*/ 2147483647 h 1602"/>
              <a:gd name="T46" fmla="*/ 2147483647 w 3934"/>
              <a:gd name="T47" fmla="*/ 2147483647 h 1602"/>
              <a:gd name="T48" fmla="*/ 2147483647 w 3934"/>
              <a:gd name="T49" fmla="*/ 2147483647 h 1602"/>
              <a:gd name="T50" fmla="*/ 2147483647 w 3934"/>
              <a:gd name="T51" fmla="*/ 2147483647 h 1602"/>
              <a:gd name="T52" fmla="*/ 2147483647 w 3934"/>
              <a:gd name="T53" fmla="*/ 2147483647 h 1602"/>
              <a:gd name="T54" fmla="*/ 2147483647 w 3934"/>
              <a:gd name="T55" fmla="*/ 2147483647 h 1602"/>
              <a:gd name="T56" fmla="*/ 2147483647 w 3934"/>
              <a:gd name="T57" fmla="*/ 2147483647 h 1602"/>
              <a:gd name="T58" fmla="*/ 2147483647 w 3934"/>
              <a:gd name="T59" fmla="*/ 2147483647 h 1602"/>
              <a:gd name="T60" fmla="*/ 2147483647 w 3934"/>
              <a:gd name="T61" fmla="*/ 2147483647 h 1602"/>
              <a:gd name="T62" fmla="*/ 2147483647 w 3934"/>
              <a:gd name="T63" fmla="*/ 2147483647 h 1602"/>
              <a:gd name="T64" fmla="*/ 2147483647 w 3934"/>
              <a:gd name="T65" fmla="*/ 2147483647 h 1602"/>
              <a:gd name="T66" fmla="*/ 2147483647 w 3934"/>
              <a:gd name="T67" fmla="*/ 2147483647 h 1602"/>
              <a:gd name="T68" fmla="*/ 2147483647 w 3934"/>
              <a:gd name="T69" fmla="*/ 2147483647 h 1602"/>
              <a:gd name="T70" fmla="*/ 2147483647 w 3934"/>
              <a:gd name="T71" fmla="*/ 2147483647 h 1602"/>
              <a:gd name="T72" fmla="*/ 2147483647 w 3934"/>
              <a:gd name="T73" fmla="*/ 2147483647 h 1602"/>
              <a:gd name="T74" fmla="*/ 2147483647 w 3934"/>
              <a:gd name="T75" fmla="*/ 2147483647 h 1602"/>
              <a:gd name="T76" fmla="*/ 2147483647 w 3934"/>
              <a:gd name="T77" fmla="*/ 2147483647 h 1602"/>
              <a:gd name="T78" fmla="*/ 2147483647 w 3934"/>
              <a:gd name="T79" fmla="*/ 2147483647 h 1602"/>
              <a:gd name="T80" fmla="*/ 2147483647 w 3934"/>
              <a:gd name="T81" fmla="*/ 2147483647 h 1602"/>
              <a:gd name="T82" fmla="*/ 2147483647 w 3934"/>
              <a:gd name="T83" fmla="*/ 2147483647 h 1602"/>
              <a:gd name="T84" fmla="*/ 2147483647 w 3934"/>
              <a:gd name="T85" fmla="*/ 2147483647 h 1602"/>
              <a:gd name="T86" fmla="*/ 2147483647 w 3934"/>
              <a:gd name="T87" fmla="*/ 2147483647 h 1602"/>
              <a:gd name="T88" fmla="*/ 2147483647 w 3934"/>
              <a:gd name="T89" fmla="*/ 2147483647 h 1602"/>
              <a:gd name="T90" fmla="*/ 2147483647 w 3934"/>
              <a:gd name="T91" fmla="*/ 2147483647 h 1602"/>
              <a:gd name="T92" fmla="*/ 2147483647 w 3934"/>
              <a:gd name="T93" fmla="*/ 2147483647 h 1602"/>
              <a:gd name="T94" fmla="*/ 2147483647 w 3934"/>
              <a:gd name="T95" fmla="*/ 2147483647 h 1602"/>
              <a:gd name="T96" fmla="*/ 2147483647 w 3934"/>
              <a:gd name="T97" fmla="*/ 2147483647 h 1602"/>
              <a:gd name="T98" fmla="*/ 2147483647 w 3934"/>
              <a:gd name="T99" fmla="*/ 2147483647 h 1602"/>
              <a:gd name="T100" fmla="*/ 2147483647 w 3934"/>
              <a:gd name="T101" fmla="*/ 2147483647 h 1602"/>
              <a:gd name="T102" fmla="*/ 2147483647 w 3934"/>
              <a:gd name="T103" fmla="*/ 2147483647 h 1602"/>
              <a:gd name="T104" fmla="*/ 2147483647 w 3934"/>
              <a:gd name="T105" fmla="*/ 2147483647 h 1602"/>
              <a:gd name="T106" fmla="*/ 2147483647 w 3934"/>
              <a:gd name="T107" fmla="*/ 2147483647 h 1602"/>
              <a:gd name="T108" fmla="*/ 2147483647 w 3934"/>
              <a:gd name="T109" fmla="*/ 2147483647 h 1602"/>
              <a:gd name="T110" fmla="*/ 2147483647 w 3934"/>
              <a:gd name="T111" fmla="*/ 2147483647 h 1602"/>
              <a:gd name="T112" fmla="*/ 2147483647 w 3934"/>
              <a:gd name="T113" fmla="*/ 2147483647 h 1602"/>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3934"/>
              <a:gd name="T172" fmla="*/ 0 h 1602"/>
              <a:gd name="T173" fmla="*/ 3934 w 3934"/>
              <a:gd name="T174" fmla="*/ 1602 h 1602"/>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3934" h="1602">
                <a:moveTo>
                  <a:pt x="0" y="142"/>
                </a:moveTo>
                <a:lnTo>
                  <a:pt x="8" y="149"/>
                </a:lnTo>
                <a:lnTo>
                  <a:pt x="15" y="156"/>
                </a:lnTo>
                <a:lnTo>
                  <a:pt x="23" y="164"/>
                </a:lnTo>
                <a:lnTo>
                  <a:pt x="37" y="171"/>
                </a:lnTo>
                <a:lnTo>
                  <a:pt x="45" y="134"/>
                </a:lnTo>
                <a:lnTo>
                  <a:pt x="52" y="97"/>
                </a:lnTo>
                <a:lnTo>
                  <a:pt x="67" y="52"/>
                </a:lnTo>
                <a:lnTo>
                  <a:pt x="75" y="15"/>
                </a:lnTo>
                <a:lnTo>
                  <a:pt x="82" y="15"/>
                </a:lnTo>
                <a:lnTo>
                  <a:pt x="97" y="22"/>
                </a:lnTo>
                <a:lnTo>
                  <a:pt x="105" y="22"/>
                </a:lnTo>
                <a:lnTo>
                  <a:pt x="112" y="22"/>
                </a:lnTo>
                <a:lnTo>
                  <a:pt x="127" y="15"/>
                </a:lnTo>
                <a:lnTo>
                  <a:pt x="134" y="7"/>
                </a:lnTo>
                <a:lnTo>
                  <a:pt x="142" y="0"/>
                </a:lnTo>
                <a:lnTo>
                  <a:pt x="157" y="0"/>
                </a:lnTo>
                <a:lnTo>
                  <a:pt x="164" y="15"/>
                </a:lnTo>
                <a:lnTo>
                  <a:pt x="172" y="37"/>
                </a:lnTo>
                <a:lnTo>
                  <a:pt x="186" y="52"/>
                </a:lnTo>
                <a:lnTo>
                  <a:pt x="194" y="75"/>
                </a:lnTo>
                <a:lnTo>
                  <a:pt x="201" y="75"/>
                </a:lnTo>
                <a:lnTo>
                  <a:pt x="216" y="75"/>
                </a:lnTo>
                <a:lnTo>
                  <a:pt x="224" y="75"/>
                </a:lnTo>
                <a:lnTo>
                  <a:pt x="231" y="75"/>
                </a:lnTo>
                <a:lnTo>
                  <a:pt x="246" y="75"/>
                </a:lnTo>
                <a:lnTo>
                  <a:pt x="254" y="75"/>
                </a:lnTo>
                <a:lnTo>
                  <a:pt x="261" y="75"/>
                </a:lnTo>
                <a:lnTo>
                  <a:pt x="268" y="75"/>
                </a:lnTo>
                <a:lnTo>
                  <a:pt x="283" y="75"/>
                </a:lnTo>
                <a:lnTo>
                  <a:pt x="291" y="75"/>
                </a:lnTo>
                <a:lnTo>
                  <a:pt x="298" y="75"/>
                </a:lnTo>
                <a:lnTo>
                  <a:pt x="313" y="75"/>
                </a:lnTo>
                <a:lnTo>
                  <a:pt x="321" y="75"/>
                </a:lnTo>
                <a:lnTo>
                  <a:pt x="328" y="75"/>
                </a:lnTo>
                <a:lnTo>
                  <a:pt x="343" y="75"/>
                </a:lnTo>
                <a:lnTo>
                  <a:pt x="350" y="75"/>
                </a:lnTo>
                <a:lnTo>
                  <a:pt x="358" y="75"/>
                </a:lnTo>
                <a:lnTo>
                  <a:pt x="373" y="97"/>
                </a:lnTo>
                <a:lnTo>
                  <a:pt x="380" y="119"/>
                </a:lnTo>
                <a:lnTo>
                  <a:pt x="388" y="149"/>
                </a:lnTo>
                <a:lnTo>
                  <a:pt x="403" y="171"/>
                </a:lnTo>
                <a:lnTo>
                  <a:pt x="410" y="194"/>
                </a:lnTo>
                <a:lnTo>
                  <a:pt x="417" y="216"/>
                </a:lnTo>
                <a:lnTo>
                  <a:pt x="432" y="231"/>
                </a:lnTo>
                <a:lnTo>
                  <a:pt x="440" y="253"/>
                </a:lnTo>
                <a:lnTo>
                  <a:pt x="447" y="276"/>
                </a:lnTo>
                <a:lnTo>
                  <a:pt x="462" y="298"/>
                </a:lnTo>
                <a:lnTo>
                  <a:pt x="470" y="320"/>
                </a:lnTo>
                <a:lnTo>
                  <a:pt x="477" y="343"/>
                </a:lnTo>
                <a:lnTo>
                  <a:pt x="492" y="358"/>
                </a:lnTo>
                <a:lnTo>
                  <a:pt x="499" y="380"/>
                </a:lnTo>
                <a:lnTo>
                  <a:pt x="507" y="402"/>
                </a:lnTo>
                <a:lnTo>
                  <a:pt x="514" y="417"/>
                </a:lnTo>
                <a:lnTo>
                  <a:pt x="529" y="440"/>
                </a:lnTo>
                <a:lnTo>
                  <a:pt x="537" y="454"/>
                </a:lnTo>
                <a:lnTo>
                  <a:pt x="544" y="477"/>
                </a:lnTo>
                <a:lnTo>
                  <a:pt x="559" y="492"/>
                </a:lnTo>
                <a:lnTo>
                  <a:pt x="566" y="507"/>
                </a:lnTo>
                <a:lnTo>
                  <a:pt x="574" y="529"/>
                </a:lnTo>
                <a:lnTo>
                  <a:pt x="589" y="544"/>
                </a:lnTo>
                <a:lnTo>
                  <a:pt x="596" y="559"/>
                </a:lnTo>
                <a:lnTo>
                  <a:pt x="604" y="581"/>
                </a:lnTo>
                <a:lnTo>
                  <a:pt x="619" y="596"/>
                </a:lnTo>
                <a:lnTo>
                  <a:pt x="626" y="611"/>
                </a:lnTo>
                <a:lnTo>
                  <a:pt x="633" y="626"/>
                </a:lnTo>
                <a:lnTo>
                  <a:pt x="648" y="648"/>
                </a:lnTo>
                <a:lnTo>
                  <a:pt x="656" y="663"/>
                </a:lnTo>
                <a:lnTo>
                  <a:pt x="663" y="678"/>
                </a:lnTo>
                <a:lnTo>
                  <a:pt x="678" y="693"/>
                </a:lnTo>
                <a:lnTo>
                  <a:pt x="686" y="708"/>
                </a:lnTo>
                <a:lnTo>
                  <a:pt x="693" y="723"/>
                </a:lnTo>
                <a:lnTo>
                  <a:pt x="708" y="738"/>
                </a:lnTo>
                <a:lnTo>
                  <a:pt x="715" y="752"/>
                </a:lnTo>
                <a:lnTo>
                  <a:pt x="723" y="767"/>
                </a:lnTo>
                <a:lnTo>
                  <a:pt x="738" y="782"/>
                </a:lnTo>
                <a:lnTo>
                  <a:pt x="745" y="790"/>
                </a:lnTo>
                <a:lnTo>
                  <a:pt x="753" y="805"/>
                </a:lnTo>
                <a:lnTo>
                  <a:pt x="760" y="819"/>
                </a:lnTo>
                <a:lnTo>
                  <a:pt x="775" y="834"/>
                </a:lnTo>
                <a:lnTo>
                  <a:pt x="782" y="849"/>
                </a:lnTo>
                <a:lnTo>
                  <a:pt x="790" y="857"/>
                </a:lnTo>
                <a:lnTo>
                  <a:pt x="805" y="872"/>
                </a:lnTo>
                <a:lnTo>
                  <a:pt x="812" y="886"/>
                </a:lnTo>
                <a:lnTo>
                  <a:pt x="820" y="894"/>
                </a:lnTo>
                <a:lnTo>
                  <a:pt x="835" y="909"/>
                </a:lnTo>
                <a:lnTo>
                  <a:pt x="842" y="924"/>
                </a:lnTo>
                <a:lnTo>
                  <a:pt x="850" y="931"/>
                </a:lnTo>
                <a:lnTo>
                  <a:pt x="864" y="946"/>
                </a:lnTo>
                <a:lnTo>
                  <a:pt x="872" y="954"/>
                </a:lnTo>
                <a:lnTo>
                  <a:pt x="879" y="968"/>
                </a:lnTo>
                <a:lnTo>
                  <a:pt x="894" y="983"/>
                </a:lnTo>
                <a:lnTo>
                  <a:pt x="902" y="991"/>
                </a:lnTo>
                <a:lnTo>
                  <a:pt x="909" y="998"/>
                </a:lnTo>
                <a:lnTo>
                  <a:pt x="924" y="1013"/>
                </a:lnTo>
                <a:lnTo>
                  <a:pt x="931" y="1021"/>
                </a:lnTo>
                <a:lnTo>
                  <a:pt x="939" y="1035"/>
                </a:lnTo>
                <a:lnTo>
                  <a:pt x="954" y="1043"/>
                </a:lnTo>
                <a:lnTo>
                  <a:pt x="961" y="1050"/>
                </a:lnTo>
                <a:lnTo>
                  <a:pt x="969" y="1065"/>
                </a:lnTo>
                <a:lnTo>
                  <a:pt x="984" y="1073"/>
                </a:lnTo>
                <a:lnTo>
                  <a:pt x="991" y="1080"/>
                </a:lnTo>
                <a:lnTo>
                  <a:pt x="998" y="1095"/>
                </a:lnTo>
                <a:lnTo>
                  <a:pt x="1006" y="1103"/>
                </a:lnTo>
                <a:lnTo>
                  <a:pt x="1021" y="1110"/>
                </a:lnTo>
                <a:lnTo>
                  <a:pt x="1028" y="1125"/>
                </a:lnTo>
                <a:lnTo>
                  <a:pt x="1036" y="1132"/>
                </a:lnTo>
                <a:lnTo>
                  <a:pt x="1051" y="1140"/>
                </a:lnTo>
                <a:lnTo>
                  <a:pt x="1058" y="1147"/>
                </a:lnTo>
                <a:lnTo>
                  <a:pt x="1066" y="1155"/>
                </a:lnTo>
                <a:lnTo>
                  <a:pt x="1080" y="1162"/>
                </a:lnTo>
                <a:lnTo>
                  <a:pt x="1088" y="1177"/>
                </a:lnTo>
                <a:lnTo>
                  <a:pt x="1095" y="1184"/>
                </a:lnTo>
                <a:lnTo>
                  <a:pt x="1110" y="1192"/>
                </a:lnTo>
                <a:lnTo>
                  <a:pt x="1118" y="1199"/>
                </a:lnTo>
                <a:lnTo>
                  <a:pt x="1125" y="1207"/>
                </a:lnTo>
                <a:lnTo>
                  <a:pt x="1140" y="1214"/>
                </a:lnTo>
                <a:lnTo>
                  <a:pt x="1147" y="1222"/>
                </a:lnTo>
                <a:lnTo>
                  <a:pt x="1155" y="1229"/>
                </a:lnTo>
                <a:lnTo>
                  <a:pt x="1170" y="1237"/>
                </a:lnTo>
                <a:lnTo>
                  <a:pt x="1177" y="1244"/>
                </a:lnTo>
                <a:lnTo>
                  <a:pt x="1185" y="1252"/>
                </a:lnTo>
                <a:lnTo>
                  <a:pt x="1200" y="1259"/>
                </a:lnTo>
                <a:lnTo>
                  <a:pt x="1207" y="1266"/>
                </a:lnTo>
                <a:lnTo>
                  <a:pt x="1215" y="1274"/>
                </a:lnTo>
                <a:lnTo>
                  <a:pt x="1229" y="1281"/>
                </a:lnTo>
                <a:lnTo>
                  <a:pt x="1237" y="1289"/>
                </a:lnTo>
                <a:lnTo>
                  <a:pt x="1244" y="1296"/>
                </a:lnTo>
                <a:lnTo>
                  <a:pt x="1252" y="1304"/>
                </a:lnTo>
                <a:lnTo>
                  <a:pt x="1267" y="1311"/>
                </a:lnTo>
                <a:lnTo>
                  <a:pt x="1274" y="1311"/>
                </a:lnTo>
                <a:lnTo>
                  <a:pt x="1282" y="1319"/>
                </a:lnTo>
                <a:lnTo>
                  <a:pt x="1296" y="1326"/>
                </a:lnTo>
                <a:lnTo>
                  <a:pt x="1304" y="1333"/>
                </a:lnTo>
                <a:lnTo>
                  <a:pt x="1311" y="1341"/>
                </a:lnTo>
                <a:lnTo>
                  <a:pt x="1326" y="1348"/>
                </a:lnTo>
                <a:lnTo>
                  <a:pt x="1334" y="1348"/>
                </a:lnTo>
                <a:lnTo>
                  <a:pt x="1341" y="1356"/>
                </a:lnTo>
                <a:lnTo>
                  <a:pt x="1356" y="1363"/>
                </a:lnTo>
                <a:lnTo>
                  <a:pt x="1364" y="1371"/>
                </a:lnTo>
                <a:lnTo>
                  <a:pt x="1371" y="1371"/>
                </a:lnTo>
                <a:lnTo>
                  <a:pt x="1386" y="1378"/>
                </a:lnTo>
                <a:lnTo>
                  <a:pt x="1393" y="1386"/>
                </a:lnTo>
                <a:lnTo>
                  <a:pt x="1401" y="1393"/>
                </a:lnTo>
                <a:lnTo>
                  <a:pt x="1416" y="1393"/>
                </a:lnTo>
                <a:lnTo>
                  <a:pt x="1423" y="1400"/>
                </a:lnTo>
                <a:lnTo>
                  <a:pt x="1431" y="1408"/>
                </a:lnTo>
                <a:lnTo>
                  <a:pt x="1445" y="1408"/>
                </a:lnTo>
                <a:lnTo>
                  <a:pt x="1453" y="1415"/>
                </a:lnTo>
                <a:lnTo>
                  <a:pt x="1460" y="1423"/>
                </a:lnTo>
                <a:lnTo>
                  <a:pt x="1475" y="1423"/>
                </a:lnTo>
                <a:lnTo>
                  <a:pt x="1483" y="1430"/>
                </a:lnTo>
                <a:lnTo>
                  <a:pt x="1490" y="1438"/>
                </a:lnTo>
                <a:lnTo>
                  <a:pt x="1498" y="1438"/>
                </a:lnTo>
                <a:lnTo>
                  <a:pt x="1513" y="1445"/>
                </a:lnTo>
                <a:lnTo>
                  <a:pt x="1520" y="1453"/>
                </a:lnTo>
                <a:lnTo>
                  <a:pt x="1527" y="1453"/>
                </a:lnTo>
                <a:lnTo>
                  <a:pt x="1542" y="1460"/>
                </a:lnTo>
                <a:lnTo>
                  <a:pt x="1550" y="1460"/>
                </a:lnTo>
                <a:lnTo>
                  <a:pt x="1557" y="1468"/>
                </a:lnTo>
                <a:lnTo>
                  <a:pt x="1572" y="1475"/>
                </a:lnTo>
                <a:lnTo>
                  <a:pt x="1580" y="1475"/>
                </a:lnTo>
                <a:lnTo>
                  <a:pt x="1587" y="1482"/>
                </a:lnTo>
                <a:lnTo>
                  <a:pt x="1602" y="1482"/>
                </a:lnTo>
                <a:lnTo>
                  <a:pt x="1609" y="1490"/>
                </a:lnTo>
                <a:lnTo>
                  <a:pt x="1617" y="1490"/>
                </a:lnTo>
                <a:lnTo>
                  <a:pt x="1632" y="1497"/>
                </a:lnTo>
                <a:lnTo>
                  <a:pt x="1639" y="1497"/>
                </a:lnTo>
                <a:lnTo>
                  <a:pt x="1647" y="1505"/>
                </a:lnTo>
                <a:lnTo>
                  <a:pt x="1662" y="1505"/>
                </a:lnTo>
                <a:lnTo>
                  <a:pt x="1669" y="1512"/>
                </a:lnTo>
                <a:lnTo>
                  <a:pt x="1676" y="1512"/>
                </a:lnTo>
                <a:lnTo>
                  <a:pt x="1691" y="1520"/>
                </a:lnTo>
                <a:lnTo>
                  <a:pt x="1699" y="1520"/>
                </a:lnTo>
                <a:lnTo>
                  <a:pt x="1706" y="1527"/>
                </a:lnTo>
                <a:lnTo>
                  <a:pt x="1721" y="1527"/>
                </a:lnTo>
                <a:lnTo>
                  <a:pt x="1729" y="1535"/>
                </a:lnTo>
                <a:lnTo>
                  <a:pt x="1736" y="1535"/>
                </a:lnTo>
                <a:lnTo>
                  <a:pt x="1743" y="1542"/>
                </a:lnTo>
                <a:lnTo>
                  <a:pt x="1758" y="1542"/>
                </a:lnTo>
                <a:lnTo>
                  <a:pt x="1766" y="1542"/>
                </a:lnTo>
                <a:lnTo>
                  <a:pt x="1773" y="1549"/>
                </a:lnTo>
                <a:lnTo>
                  <a:pt x="1788" y="1549"/>
                </a:lnTo>
                <a:lnTo>
                  <a:pt x="1796" y="1557"/>
                </a:lnTo>
                <a:lnTo>
                  <a:pt x="1803" y="1557"/>
                </a:lnTo>
                <a:lnTo>
                  <a:pt x="1818" y="1557"/>
                </a:lnTo>
                <a:lnTo>
                  <a:pt x="1825" y="1564"/>
                </a:lnTo>
                <a:lnTo>
                  <a:pt x="1833" y="1564"/>
                </a:lnTo>
                <a:lnTo>
                  <a:pt x="1848" y="1572"/>
                </a:lnTo>
                <a:lnTo>
                  <a:pt x="1855" y="1572"/>
                </a:lnTo>
                <a:lnTo>
                  <a:pt x="1863" y="1572"/>
                </a:lnTo>
                <a:lnTo>
                  <a:pt x="1878" y="1579"/>
                </a:lnTo>
                <a:lnTo>
                  <a:pt x="1885" y="1579"/>
                </a:lnTo>
                <a:lnTo>
                  <a:pt x="1892" y="1579"/>
                </a:lnTo>
                <a:lnTo>
                  <a:pt x="1907" y="1587"/>
                </a:lnTo>
                <a:lnTo>
                  <a:pt x="1915" y="1587"/>
                </a:lnTo>
                <a:lnTo>
                  <a:pt x="1922" y="1587"/>
                </a:lnTo>
                <a:lnTo>
                  <a:pt x="1937" y="1594"/>
                </a:lnTo>
                <a:lnTo>
                  <a:pt x="1945" y="1594"/>
                </a:lnTo>
                <a:lnTo>
                  <a:pt x="1952" y="1594"/>
                </a:lnTo>
                <a:lnTo>
                  <a:pt x="1967" y="1602"/>
                </a:lnTo>
                <a:lnTo>
                  <a:pt x="1974" y="1602"/>
                </a:lnTo>
                <a:lnTo>
                  <a:pt x="1982" y="1602"/>
                </a:lnTo>
                <a:lnTo>
                  <a:pt x="1989" y="1602"/>
                </a:lnTo>
                <a:lnTo>
                  <a:pt x="2004" y="1602"/>
                </a:lnTo>
                <a:lnTo>
                  <a:pt x="2012" y="1602"/>
                </a:lnTo>
                <a:lnTo>
                  <a:pt x="2019" y="1602"/>
                </a:lnTo>
                <a:lnTo>
                  <a:pt x="2034" y="1602"/>
                </a:lnTo>
                <a:lnTo>
                  <a:pt x="2041" y="1602"/>
                </a:lnTo>
                <a:lnTo>
                  <a:pt x="2049" y="1602"/>
                </a:lnTo>
                <a:lnTo>
                  <a:pt x="2064" y="1602"/>
                </a:lnTo>
                <a:lnTo>
                  <a:pt x="2071" y="1602"/>
                </a:lnTo>
                <a:lnTo>
                  <a:pt x="2079" y="1602"/>
                </a:lnTo>
                <a:lnTo>
                  <a:pt x="2094" y="1602"/>
                </a:lnTo>
                <a:lnTo>
                  <a:pt x="2101" y="1602"/>
                </a:lnTo>
                <a:lnTo>
                  <a:pt x="2109" y="1602"/>
                </a:lnTo>
                <a:lnTo>
                  <a:pt x="2123" y="1602"/>
                </a:lnTo>
                <a:lnTo>
                  <a:pt x="2131" y="1602"/>
                </a:lnTo>
                <a:lnTo>
                  <a:pt x="2138" y="1602"/>
                </a:lnTo>
                <a:lnTo>
                  <a:pt x="2153" y="1602"/>
                </a:lnTo>
                <a:lnTo>
                  <a:pt x="2161" y="1602"/>
                </a:lnTo>
                <a:lnTo>
                  <a:pt x="2168" y="1602"/>
                </a:lnTo>
                <a:lnTo>
                  <a:pt x="2183" y="1602"/>
                </a:lnTo>
                <a:lnTo>
                  <a:pt x="2190" y="1602"/>
                </a:lnTo>
                <a:lnTo>
                  <a:pt x="2198" y="1602"/>
                </a:lnTo>
                <a:lnTo>
                  <a:pt x="2213" y="1602"/>
                </a:lnTo>
                <a:lnTo>
                  <a:pt x="2220" y="1602"/>
                </a:lnTo>
                <a:lnTo>
                  <a:pt x="2228" y="1602"/>
                </a:lnTo>
                <a:lnTo>
                  <a:pt x="2235" y="1602"/>
                </a:lnTo>
                <a:lnTo>
                  <a:pt x="2250" y="1602"/>
                </a:lnTo>
                <a:lnTo>
                  <a:pt x="2258" y="1602"/>
                </a:lnTo>
                <a:lnTo>
                  <a:pt x="2265" y="1602"/>
                </a:lnTo>
                <a:lnTo>
                  <a:pt x="2280" y="1602"/>
                </a:lnTo>
                <a:lnTo>
                  <a:pt x="2287" y="1602"/>
                </a:lnTo>
                <a:lnTo>
                  <a:pt x="2295" y="1602"/>
                </a:lnTo>
                <a:lnTo>
                  <a:pt x="2310" y="1602"/>
                </a:lnTo>
                <a:lnTo>
                  <a:pt x="2317" y="1602"/>
                </a:lnTo>
                <a:lnTo>
                  <a:pt x="2325" y="1602"/>
                </a:lnTo>
                <a:lnTo>
                  <a:pt x="2339" y="1602"/>
                </a:lnTo>
                <a:lnTo>
                  <a:pt x="2347" y="1602"/>
                </a:lnTo>
                <a:lnTo>
                  <a:pt x="2354" y="1602"/>
                </a:lnTo>
                <a:lnTo>
                  <a:pt x="2369" y="1602"/>
                </a:lnTo>
                <a:lnTo>
                  <a:pt x="2377" y="1602"/>
                </a:lnTo>
                <a:lnTo>
                  <a:pt x="2384" y="1602"/>
                </a:lnTo>
                <a:lnTo>
                  <a:pt x="2399" y="1602"/>
                </a:lnTo>
                <a:lnTo>
                  <a:pt x="2407" y="1602"/>
                </a:lnTo>
                <a:lnTo>
                  <a:pt x="2414" y="1602"/>
                </a:lnTo>
                <a:lnTo>
                  <a:pt x="2429" y="1602"/>
                </a:lnTo>
                <a:lnTo>
                  <a:pt x="2436" y="1602"/>
                </a:lnTo>
                <a:lnTo>
                  <a:pt x="2444" y="1602"/>
                </a:lnTo>
                <a:lnTo>
                  <a:pt x="2459" y="1602"/>
                </a:lnTo>
                <a:lnTo>
                  <a:pt x="2466" y="1602"/>
                </a:lnTo>
                <a:lnTo>
                  <a:pt x="2474" y="1602"/>
                </a:lnTo>
                <a:lnTo>
                  <a:pt x="2481" y="1602"/>
                </a:lnTo>
                <a:lnTo>
                  <a:pt x="2496" y="1602"/>
                </a:lnTo>
                <a:lnTo>
                  <a:pt x="2503" y="1602"/>
                </a:lnTo>
                <a:lnTo>
                  <a:pt x="2511" y="1602"/>
                </a:lnTo>
                <a:lnTo>
                  <a:pt x="2526" y="1602"/>
                </a:lnTo>
                <a:lnTo>
                  <a:pt x="2533" y="1602"/>
                </a:lnTo>
                <a:lnTo>
                  <a:pt x="2541" y="1602"/>
                </a:lnTo>
                <a:lnTo>
                  <a:pt x="2556" y="1602"/>
                </a:lnTo>
                <a:lnTo>
                  <a:pt x="2563" y="1602"/>
                </a:lnTo>
                <a:lnTo>
                  <a:pt x="2570" y="1602"/>
                </a:lnTo>
                <a:lnTo>
                  <a:pt x="2585" y="1602"/>
                </a:lnTo>
                <a:lnTo>
                  <a:pt x="2593" y="1602"/>
                </a:lnTo>
                <a:lnTo>
                  <a:pt x="2600" y="1602"/>
                </a:lnTo>
                <a:lnTo>
                  <a:pt x="2615" y="1602"/>
                </a:lnTo>
                <a:lnTo>
                  <a:pt x="2623" y="1602"/>
                </a:lnTo>
                <a:lnTo>
                  <a:pt x="2630" y="1602"/>
                </a:lnTo>
                <a:lnTo>
                  <a:pt x="2645" y="1602"/>
                </a:lnTo>
                <a:lnTo>
                  <a:pt x="2652" y="1602"/>
                </a:lnTo>
                <a:lnTo>
                  <a:pt x="2660" y="1602"/>
                </a:lnTo>
                <a:lnTo>
                  <a:pt x="2675" y="1602"/>
                </a:lnTo>
                <a:lnTo>
                  <a:pt x="2682" y="1602"/>
                </a:lnTo>
                <a:lnTo>
                  <a:pt x="2690" y="1602"/>
                </a:lnTo>
                <a:lnTo>
                  <a:pt x="2704" y="1602"/>
                </a:lnTo>
                <a:lnTo>
                  <a:pt x="2712" y="1602"/>
                </a:lnTo>
                <a:lnTo>
                  <a:pt x="2719" y="1602"/>
                </a:lnTo>
                <a:lnTo>
                  <a:pt x="2727" y="1602"/>
                </a:lnTo>
                <a:lnTo>
                  <a:pt x="2742" y="1602"/>
                </a:lnTo>
                <a:lnTo>
                  <a:pt x="2749" y="1602"/>
                </a:lnTo>
                <a:lnTo>
                  <a:pt x="2757" y="1602"/>
                </a:lnTo>
                <a:lnTo>
                  <a:pt x="2772" y="1602"/>
                </a:lnTo>
                <a:lnTo>
                  <a:pt x="2779" y="1602"/>
                </a:lnTo>
                <a:lnTo>
                  <a:pt x="2786" y="1602"/>
                </a:lnTo>
                <a:lnTo>
                  <a:pt x="2801" y="1602"/>
                </a:lnTo>
                <a:lnTo>
                  <a:pt x="2809" y="1602"/>
                </a:lnTo>
                <a:lnTo>
                  <a:pt x="2816" y="1602"/>
                </a:lnTo>
                <a:lnTo>
                  <a:pt x="2831" y="1602"/>
                </a:lnTo>
                <a:lnTo>
                  <a:pt x="2839" y="1602"/>
                </a:lnTo>
                <a:lnTo>
                  <a:pt x="2846" y="1602"/>
                </a:lnTo>
                <a:lnTo>
                  <a:pt x="2861" y="1602"/>
                </a:lnTo>
                <a:lnTo>
                  <a:pt x="2868" y="1602"/>
                </a:lnTo>
                <a:lnTo>
                  <a:pt x="2876" y="1602"/>
                </a:lnTo>
                <a:lnTo>
                  <a:pt x="2891" y="1602"/>
                </a:lnTo>
                <a:lnTo>
                  <a:pt x="2898" y="1602"/>
                </a:lnTo>
                <a:lnTo>
                  <a:pt x="2906" y="1602"/>
                </a:lnTo>
                <a:lnTo>
                  <a:pt x="2921" y="1602"/>
                </a:lnTo>
                <a:lnTo>
                  <a:pt x="2928" y="1602"/>
                </a:lnTo>
                <a:lnTo>
                  <a:pt x="2935" y="1602"/>
                </a:lnTo>
                <a:lnTo>
                  <a:pt x="2950" y="1602"/>
                </a:lnTo>
                <a:lnTo>
                  <a:pt x="2958" y="1602"/>
                </a:lnTo>
                <a:lnTo>
                  <a:pt x="2965" y="1602"/>
                </a:lnTo>
                <a:lnTo>
                  <a:pt x="2973" y="1602"/>
                </a:lnTo>
                <a:lnTo>
                  <a:pt x="2988" y="1602"/>
                </a:lnTo>
                <a:lnTo>
                  <a:pt x="2995" y="1602"/>
                </a:lnTo>
                <a:lnTo>
                  <a:pt x="3002" y="1602"/>
                </a:lnTo>
                <a:lnTo>
                  <a:pt x="3017" y="1602"/>
                </a:lnTo>
                <a:lnTo>
                  <a:pt x="3025" y="1602"/>
                </a:lnTo>
                <a:lnTo>
                  <a:pt x="3032" y="1602"/>
                </a:lnTo>
                <a:lnTo>
                  <a:pt x="3047" y="1602"/>
                </a:lnTo>
                <a:lnTo>
                  <a:pt x="3055" y="1602"/>
                </a:lnTo>
                <a:lnTo>
                  <a:pt x="3062" y="1602"/>
                </a:lnTo>
                <a:lnTo>
                  <a:pt x="3077" y="1602"/>
                </a:lnTo>
                <a:lnTo>
                  <a:pt x="3084" y="1602"/>
                </a:lnTo>
                <a:lnTo>
                  <a:pt x="3092" y="1602"/>
                </a:lnTo>
                <a:lnTo>
                  <a:pt x="3107" y="1602"/>
                </a:lnTo>
                <a:lnTo>
                  <a:pt x="3114" y="1602"/>
                </a:lnTo>
                <a:lnTo>
                  <a:pt x="3122" y="1602"/>
                </a:lnTo>
                <a:lnTo>
                  <a:pt x="3137" y="1602"/>
                </a:lnTo>
                <a:lnTo>
                  <a:pt x="3144" y="1602"/>
                </a:lnTo>
                <a:lnTo>
                  <a:pt x="3151" y="1602"/>
                </a:lnTo>
                <a:lnTo>
                  <a:pt x="3166" y="1602"/>
                </a:lnTo>
                <a:lnTo>
                  <a:pt x="3174" y="1602"/>
                </a:lnTo>
                <a:lnTo>
                  <a:pt x="3181" y="1602"/>
                </a:lnTo>
                <a:lnTo>
                  <a:pt x="3196" y="1602"/>
                </a:lnTo>
                <a:lnTo>
                  <a:pt x="3204" y="1602"/>
                </a:lnTo>
                <a:lnTo>
                  <a:pt x="3211" y="1602"/>
                </a:lnTo>
                <a:lnTo>
                  <a:pt x="3219" y="1602"/>
                </a:lnTo>
                <a:lnTo>
                  <a:pt x="3233" y="1602"/>
                </a:lnTo>
                <a:lnTo>
                  <a:pt x="3241" y="1602"/>
                </a:lnTo>
                <a:lnTo>
                  <a:pt x="3248" y="1602"/>
                </a:lnTo>
                <a:lnTo>
                  <a:pt x="3263" y="1602"/>
                </a:lnTo>
                <a:lnTo>
                  <a:pt x="3271" y="1602"/>
                </a:lnTo>
                <a:lnTo>
                  <a:pt x="3278" y="1602"/>
                </a:lnTo>
                <a:lnTo>
                  <a:pt x="3293" y="1602"/>
                </a:lnTo>
                <a:lnTo>
                  <a:pt x="3300" y="1602"/>
                </a:lnTo>
                <a:lnTo>
                  <a:pt x="3308" y="1602"/>
                </a:lnTo>
                <a:lnTo>
                  <a:pt x="3323" y="1602"/>
                </a:lnTo>
                <a:lnTo>
                  <a:pt x="3330" y="1602"/>
                </a:lnTo>
                <a:lnTo>
                  <a:pt x="3338" y="1602"/>
                </a:lnTo>
                <a:lnTo>
                  <a:pt x="3353" y="1602"/>
                </a:lnTo>
                <a:lnTo>
                  <a:pt x="3360" y="1602"/>
                </a:lnTo>
                <a:lnTo>
                  <a:pt x="3368" y="1602"/>
                </a:lnTo>
                <a:lnTo>
                  <a:pt x="3382" y="1602"/>
                </a:lnTo>
                <a:lnTo>
                  <a:pt x="3390" y="1602"/>
                </a:lnTo>
                <a:lnTo>
                  <a:pt x="3397" y="1602"/>
                </a:lnTo>
                <a:lnTo>
                  <a:pt x="3412" y="1602"/>
                </a:lnTo>
                <a:lnTo>
                  <a:pt x="3420" y="1602"/>
                </a:lnTo>
                <a:lnTo>
                  <a:pt x="3427" y="1602"/>
                </a:lnTo>
                <a:lnTo>
                  <a:pt x="3442" y="1602"/>
                </a:lnTo>
                <a:lnTo>
                  <a:pt x="3449" y="1602"/>
                </a:lnTo>
                <a:lnTo>
                  <a:pt x="3457" y="1602"/>
                </a:lnTo>
                <a:lnTo>
                  <a:pt x="3464" y="1602"/>
                </a:lnTo>
                <a:lnTo>
                  <a:pt x="3479" y="1602"/>
                </a:lnTo>
                <a:lnTo>
                  <a:pt x="3487" y="1602"/>
                </a:lnTo>
                <a:lnTo>
                  <a:pt x="3494" y="1602"/>
                </a:lnTo>
                <a:lnTo>
                  <a:pt x="3509" y="1602"/>
                </a:lnTo>
                <a:lnTo>
                  <a:pt x="3517" y="1602"/>
                </a:lnTo>
                <a:lnTo>
                  <a:pt x="3524" y="1602"/>
                </a:lnTo>
                <a:lnTo>
                  <a:pt x="3539" y="1602"/>
                </a:lnTo>
                <a:lnTo>
                  <a:pt x="3546" y="1602"/>
                </a:lnTo>
                <a:lnTo>
                  <a:pt x="3554" y="1602"/>
                </a:lnTo>
                <a:lnTo>
                  <a:pt x="3569" y="1602"/>
                </a:lnTo>
                <a:lnTo>
                  <a:pt x="3576" y="1602"/>
                </a:lnTo>
                <a:lnTo>
                  <a:pt x="3584" y="1602"/>
                </a:lnTo>
                <a:lnTo>
                  <a:pt x="3598" y="1602"/>
                </a:lnTo>
                <a:lnTo>
                  <a:pt x="3606" y="1602"/>
                </a:lnTo>
                <a:lnTo>
                  <a:pt x="3613" y="1602"/>
                </a:lnTo>
                <a:lnTo>
                  <a:pt x="3628" y="1602"/>
                </a:lnTo>
                <a:lnTo>
                  <a:pt x="3636" y="1602"/>
                </a:lnTo>
                <a:lnTo>
                  <a:pt x="3643" y="1602"/>
                </a:lnTo>
                <a:lnTo>
                  <a:pt x="3658" y="1602"/>
                </a:lnTo>
                <a:lnTo>
                  <a:pt x="3666" y="1602"/>
                </a:lnTo>
                <a:lnTo>
                  <a:pt x="3673" y="1602"/>
                </a:lnTo>
                <a:lnTo>
                  <a:pt x="3688" y="1602"/>
                </a:lnTo>
                <a:lnTo>
                  <a:pt x="3695" y="1602"/>
                </a:lnTo>
                <a:lnTo>
                  <a:pt x="3703" y="1602"/>
                </a:lnTo>
                <a:lnTo>
                  <a:pt x="3710" y="1602"/>
                </a:lnTo>
                <a:lnTo>
                  <a:pt x="3725" y="1602"/>
                </a:lnTo>
                <a:lnTo>
                  <a:pt x="3733" y="1602"/>
                </a:lnTo>
                <a:lnTo>
                  <a:pt x="3740" y="1602"/>
                </a:lnTo>
                <a:lnTo>
                  <a:pt x="3755" y="1602"/>
                </a:lnTo>
                <a:lnTo>
                  <a:pt x="3762" y="1602"/>
                </a:lnTo>
                <a:lnTo>
                  <a:pt x="3770" y="1602"/>
                </a:lnTo>
                <a:lnTo>
                  <a:pt x="3785" y="1602"/>
                </a:lnTo>
                <a:lnTo>
                  <a:pt x="3792" y="1602"/>
                </a:lnTo>
                <a:lnTo>
                  <a:pt x="3800" y="1602"/>
                </a:lnTo>
                <a:lnTo>
                  <a:pt x="3815" y="1602"/>
                </a:lnTo>
                <a:lnTo>
                  <a:pt x="3822" y="1602"/>
                </a:lnTo>
                <a:lnTo>
                  <a:pt x="3829" y="1602"/>
                </a:lnTo>
                <a:lnTo>
                  <a:pt x="3844" y="1602"/>
                </a:lnTo>
                <a:lnTo>
                  <a:pt x="3852" y="1602"/>
                </a:lnTo>
                <a:lnTo>
                  <a:pt x="3859" y="1602"/>
                </a:lnTo>
                <a:lnTo>
                  <a:pt x="3874" y="1602"/>
                </a:lnTo>
                <a:lnTo>
                  <a:pt x="3882" y="1602"/>
                </a:lnTo>
                <a:lnTo>
                  <a:pt x="3889" y="1602"/>
                </a:lnTo>
                <a:lnTo>
                  <a:pt x="3904" y="1602"/>
                </a:lnTo>
                <a:lnTo>
                  <a:pt x="3911" y="1602"/>
                </a:lnTo>
                <a:lnTo>
                  <a:pt x="3919" y="1602"/>
                </a:lnTo>
                <a:lnTo>
                  <a:pt x="3934" y="1602"/>
                </a:lnTo>
              </a:path>
            </a:pathLst>
          </a:custGeom>
          <a:noFill/>
          <a:ln w="34925">
            <a:solidFill>
              <a:srgbClr val="008000"/>
            </a:solidFill>
            <a:round/>
            <a:headEnd/>
            <a:tailEnd/>
          </a:ln>
        </p:spPr>
        <p:txBody>
          <a:bodyPr/>
          <a:lstStyle/>
          <a:p>
            <a:endParaRPr lang="en-US"/>
          </a:p>
        </p:txBody>
      </p:sp>
      <p:sp>
        <p:nvSpPr>
          <p:cNvPr id="1121299" name="Freeform 19"/>
          <p:cNvSpPr>
            <a:spLocks/>
          </p:cNvSpPr>
          <p:nvPr/>
        </p:nvSpPr>
        <p:spPr bwMode="auto">
          <a:xfrm>
            <a:off x="1690688" y="2386013"/>
            <a:ext cx="6245225" cy="1323975"/>
          </a:xfrm>
          <a:custGeom>
            <a:avLst/>
            <a:gdLst>
              <a:gd name="T0" fmla="*/ 2147483647 w 3934"/>
              <a:gd name="T1" fmla="*/ 2147483647 h 834"/>
              <a:gd name="T2" fmla="*/ 2147483647 w 3934"/>
              <a:gd name="T3" fmla="*/ 2147483647 h 834"/>
              <a:gd name="T4" fmla="*/ 2147483647 w 3934"/>
              <a:gd name="T5" fmla="*/ 2147483647 h 834"/>
              <a:gd name="T6" fmla="*/ 2147483647 w 3934"/>
              <a:gd name="T7" fmla="*/ 2147483647 h 834"/>
              <a:gd name="T8" fmla="*/ 2147483647 w 3934"/>
              <a:gd name="T9" fmla="*/ 2147483647 h 834"/>
              <a:gd name="T10" fmla="*/ 2147483647 w 3934"/>
              <a:gd name="T11" fmla="*/ 2147483647 h 834"/>
              <a:gd name="T12" fmla="*/ 2147483647 w 3934"/>
              <a:gd name="T13" fmla="*/ 2147483647 h 834"/>
              <a:gd name="T14" fmla="*/ 2147483647 w 3934"/>
              <a:gd name="T15" fmla="*/ 2147483647 h 834"/>
              <a:gd name="T16" fmla="*/ 2147483647 w 3934"/>
              <a:gd name="T17" fmla="*/ 2147483647 h 834"/>
              <a:gd name="T18" fmla="*/ 2147483647 w 3934"/>
              <a:gd name="T19" fmla="*/ 2147483647 h 834"/>
              <a:gd name="T20" fmla="*/ 2147483647 w 3934"/>
              <a:gd name="T21" fmla="*/ 2147483647 h 834"/>
              <a:gd name="T22" fmla="*/ 2147483647 w 3934"/>
              <a:gd name="T23" fmla="*/ 2147483647 h 834"/>
              <a:gd name="T24" fmla="*/ 2147483647 w 3934"/>
              <a:gd name="T25" fmla="*/ 2147483647 h 834"/>
              <a:gd name="T26" fmla="*/ 2147483647 w 3934"/>
              <a:gd name="T27" fmla="*/ 2147483647 h 834"/>
              <a:gd name="T28" fmla="*/ 2147483647 w 3934"/>
              <a:gd name="T29" fmla="*/ 2147483647 h 834"/>
              <a:gd name="T30" fmla="*/ 2147483647 w 3934"/>
              <a:gd name="T31" fmla="*/ 2147483647 h 834"/>
              <a:gd name="T32" fmla="*/ 2147483647 w 3934"/>
              <a:gd name="T33" fmla="*/ 2147483647 h 834"/>
              <a:gd name="T34" fmla="*/ 2147483647 w 3934"/>
              <a:gd name="T35" fmla="*/ 2147483647 h 834"/>
              <a:gd name="T36" fmla="*/ 2147483647 w 3934"/>
              <a:gd name="T37" fmla="*/ 2147483647 h 834"/>
              <a:gd name="T38" fmla="*/ 2147483647 w 3934"/>
              <a:gd name="T39" fmla="*/ 2147483647 h 834"/>
              <a:gd name="T40" fmla="*/ 2147483647 w 3934"/>
              <a:gd name="T41" fmla="*/ 2147483647 h 834"/>
              <a:gd name="T42" fmla="*/ 2147483647 w 3934"/>
              <a:gd name="T43" fmla="*/ 2147483647 h 834"/>
              <a:gd name="T44" fmla="*/ 2147483647 w 3934"/>
              <a:gd name="T45" fmla="*/ 2147483647 h 834"/>
              <a:gd name="T46" fmla="*/ 2147483647 w 3934"/>
              <a:gd name="T47" fmla="*/ 2147483647 h 834"/>
              <a:gd name="T48" fmla="*/ 2147483647 w 3934"/>
              <a:gd name="T49" fmla="*/ 2147483647 h 834"/>
              <a:gd name="T50" fmla="*/ 2147483647 w 3934"/>
              <a:gd name="T51" fmla="*/ 2147483647 h 834"/>
              <a:gd name="T52" fmla="*/ 2147483647 w 3934"/>
              <a:gd name="T53" fmla="*/ 2147483647 h 834"/>
              <a:gd name="T54" fmla="*/ 2147483647 w 3934"/>
              <a:gd name="T55" fmla="*/ 2147483647 h 834"/>
              <a:gd name="T56" fmla="*/ 2147483647 w 3934"/>
              <a:gd name="T57" fmla="*/ 2147483647 h 834"/>
              <a:gd name="T58" fmla="*/ 2147483647 w 3934"/>
              <a:gd name="T59" fmla="*/ 2147483647 h 834"/>
              <a:gd name="T60" fmla="*/ 2147483647 w 3934"/>
              <a:gd name="T61" fmla="*/ 2147483647 h 834"/>
              <a:gd name="T62" fmla="*/ 2147483647 w 3934"/>
              <a:gd name="T63" fmla="*/ 2147483647 h 834"/>
              <a:gd name="T64" fmla="*/ 2147483647 w 3934"/>
              <a:gd name="T65" fmla="*/ 2147483647 h 834"/>
              <a:gd name="T66" fmla="*/ 2147483647 w 3934"/>
              <a:gd name="T67" fmla="*/ 2147483647 h 834"/>
              <a:gd name="T68" fmla="*/ 2147483647 w 3934"/>
              <a:gd name="T69" fmla="*/ 2147483647 h 834"/>
              <a:gd name="T70" fmla="*/ 2147483647 w 3934"/>
              <a:gd name="T71" fmla="*/ 2147483647 h 834"/>
              <a:gd name="T72" fmla="*/ 2147483647 w 3934"/>
              <a:gd name="T73" fmla="*/ 2147483647 h 834"/>
              <a:gd name="T74" fmla="*/ 2147483647 w 3934"/>
              <a:gd name="T75" fmla="*/ 2147483647 h 834"/>
              <a:gd name="T76" fmla="*/ 2147483647 w 3934"/>
              <a:gd name="T77" fmla="*/ 2147483647 h 834"/>
              <a:gd name="T78" fmla="*/ 2147483647 w 3934"/>
              <a:gd name="T79" fmla="*/ 2147483647 h 834"/>
              <a:gd name="T80" fmla="*/ 2147483647 w 3934"/>
              <a:gd name="T81" fmla="*/ 2147483647 h 834"/>
              <a:gd name="T82" fmla="*/ 2147483647 w 3934"/>
              <a:gd name="T83" fmla="*/ 2147483647 h 834"/>
              <a:gd name="T84" fmla="*/ 2147483647 w 3934"/>
              <a:gd name="T85" fmla="*/ 2147483647 h 834"/>
              <a:gd name="T86" fmla="*/ 2147483647 w 3934"/>
              <a:gd name="T87" fmla="*/ 2147483647 h 834"/>
              <a:gd name="T88" fmla="*/ 2147483647 w 3934"/>
              <a:gd name="T89" fmla="*/ 2147483647 h 834"/>
              <a:gd name="T90" fmla="*/ 2147483647 w 3934"/>
              <a:gd name="T91" fmla="*/ 2147483647 h 834"/>
              <a:gd name="T92" fmla="*/ 2147483647 w 3934"/>
              <a:gd name="T93" fmla="*/ 2147483647 h 834"/>
              <a:gd name="T94" fmla="*/ 2147483647 w 3934"/>
              <a:gd name="T95" fmla="*/ 2147483647 h 834"/>
              <a:gd name="T96" fmla="*/ 2147483647 w 3934"/>
              <a:gd name="T97" fmla="*/ 2147483647 h 834"/>
              <a:gd name="T98" fmla="*/ 2147483647 w 3934"/>
              <a:gd name="T99" fmla="*/ 2147483647 h 834"/>
              <a:gd name="T100" fmla="*/ 2147483647 w 3934"/>
              <a:gd name="T101" fmla="*/ 2147483647 h 834"/>
              <a:gd name="T102" fmla="*/ 2147483647 w 3934"/>
              <a:gd name="T103" fmla="*/ 2147483647 h 834"/>
              <a:gd name="T104" fmla="*/ 2147483647 w 3934"/>
              <a:gd name="T105" fmla="*/ 2147483647 h 834"/>
              <a:gd name="T106" fmla="*/ 2147483647 w 3934"/>
              <a:gd name="T107" fmla="*/ 2147483647 h 834"/>
              <a:gd name="T108" fmla="*/ 2147483647 w 3934"/>
              <a:gd name="T109" fmla="*/ 2147483647 h 834"/>
              <a:gd name="T110" fmla="*/ 2147483647 w 3934"/>
              <a:gd name="T111" fmla="*/ 2147483647 h 834"/>
              <a:gd name="T112" fmla="*/ 2147483647 w 3934"/>
              <a:gd name="T113" fmla="*/ 2147483647 h 834"/>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3934"/>
              <a:gd name="T172" fmla="*/ 0 h 834"/>
              <a:gd name="T173" fmla="*/ 3934 w 3934"/>
              <a:gd name="T174" fmla="*/ 834 h 834"/>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3934" h="834">
                <a:moveTo>
                  <a:pt x="0" y="142"/>
                </a:moveTo>
                <a:lnTo>
                  <a:pt x="8" y="149"/>
                </a:lnTo>
                <a:lnTo>
                  <a:pt x="15" y="156"/>
                </a:lnTo>
                <a:lnTo>
                  <a:pt x="23" y="164"/>
                </a:lnTo>
                <a:lnTo>
                  <a:pt x="37" y="171"/>
                </a:lnTo>
                <a:lnTo>
                  <a:pt x="45" y="134"/>
                </a:lnTo>
                <a:lnTo>
                  <a:pt x="52" y="97"/>
                </a:lnTo>
                <a:lnTo>
                  <a:pt x="67" y="52"/>
                </a:lnTo>
                <a:lnTo>
                  <a:pt x="75" y="15"/>
                </a:lnTo>
                <a:lnTo>
                  <a:pt x="82" y="15"/>
                </a:lnTo>
                <a:lnTo>
                  <a:pt x="97" y="22"/>
                </a:lnTo>
                <a:lnTo>
                  <a:pt x="105" y="22"/>
                </a:lnTo>
                <a:lnTo>
                  <a:pt x="112" y="22"/>
                </a:lnTo>
                <a:lnTo>
                  <a:pt x="127" y="15"/>
                </a:lnTo>
                <a:lnTo>
                  <a:pt x="134" y="7"/>
                </a:lnTo>
                <a:lnTo>
                  <a:pt x="142" y="0"/>
                </a:lnTo>
                <a:lnTo>
                  <a:pt x="157" y="0"/>
                </a:lnTo>
                <a:lnTo>
                  <a:pt x="164" y="15"/>
                </a:lnTo>
                <a:lnTo>
                  <a:pt x="172" y="37"/>
                </a:lnTo>
                <a:lnTo>
                  <a:pt x="186" y="52"/>
                </a:lnTo>
                <a:lnTo>
                  <a:pt x="194" y="75"/>
                </a:lnTo>
                <a:lnTo>
                  <a:pt x="201" y="75"/>
                </a:lnTo>
                <a:lnTo>
                  <a:pt x="216" y="75"/>
                </a:lnTo>
                <a:lnTo>
                  <a:pt x="224" y="75"/>
                </a:lnTo>
                <a:lnTo>
                  <a:pt x="231" y="75"/>
                </a:lnTo>
                <a:lnTo>
                  <a:pt x="246" y="75"/>
                </a:lnTo>
                <a:lnTo>
                  <a:pt x="254" y="75"/>
                </a:lnTo>
                <a:lnTo>
                  <a:pt x="261" y="75"/>
                </a:lnTo>
                <a:lnTo>
                  <a:pt x="268" y="75"/>
                </a:lnTo>
                <a:lnTo>
                  <a:pt x="283" y="75"/>
                </a:lnTo>
                <a:lnTo>
                  <a:pt x="291" y="75"/>
                </a:lnTo>
                <a:lnTo>
                  <a:pt x="298" y="75"/>
                </a:lnTo>
                <a:lnTo>
                  <a:pt x="313" y="75"/>
                </a:lnTo>
                <a:lnTo>
                  <a:pt x="321" y="75"/>
                </a:lnTo>
                <a:lnTo>
                  <a:pt x="328" y="75"/>
                </a:lnTo>
                <a:lnTo>
                  <a:pt x="343" y="75"/>
                </a:lnTo>
                <a:lnTo>
                  <a:pt x="350" y="75"/>
                </a:lnTo>
                <a:lnTo>
                  <a:pt x="358" y="75"/>
                </a:lnTo>
                <a:lnTo>
                  <a:pt x="373" y="82"/>
                </a:lnTo>
                <a:lnTo>
                  <a:pt x="380" y="89"/>
                </a:lnTo>
                <a:lnTo>
                  <a:pt x="388" y="97"/>
                </a:lnTo>
                <a:lnTo>
                  <a:pt x="403" y="97"/>
                </a:lnTo>
                <a:lnTo>
                  <a:pt x="410" y="104"/>
                </a:lnTo>
                <a:lnTo>
                  <a:pt x="417" y="112"/>
                </a:lnTo>
                <a:lnTo>
                  <a:pt x="432" y="119"/>
                </a:lnTo>
                <a:lnTo>
                  <a:pt x="440" y="127"/>
                </a:lnTo>
                <a:lnTo>
                  <a:pt x="447" y="127"/>
                </a:lnTo>
                <a:lnTo>
                  <a:pt x="462" y="134"/>
                </a:lnTo>
                <a:lnTo>
                  <a:pt x="470" y="142"/>
                </a:lnTo>
                <a:lnTo>
                  <a:pt x="477" y="149"/>
                </a:lnTo>
                <a:lnTo>
                  <a:pt x="492" y="156"/>
                </a:lnTo>
                <a:lnTo>
                  <a:pt x="499" y="156"/>
                </a:lnTo>
                <a:lnTo>
                  <a:pt x="507" y="164"/>
                </a:lnTo>
                <a:lnTo>
                  <a:pt x="514" y="171"/>
                </a:lnTo>
                <a:lnTo>
                  <a:pt x="529" y="179"/>
                </a:lnTo>
                <a:lnTo>
                  <a:pt x="537" y="186"/>
                </a:lnTo>
                <a:lnTo>
                  <a:pt x="544" y="186"/>
                </a:lnTo>
                <a:lnTo>
                  <a:pt x="559" y="194"/>
                </a:lnTo>
                <a:lnTo>
                  <a:pt x="566" y="201"/>
                </a:lnTo>
                <a:lnTo>
                  <a:pt x="574" y="209"/>
                </a:lnTo>
                <a:lnTo>
                  <a:pt x="589" y="209"/>
                </a:lnTo>
                <a:lnTo>
                  <a:pt x="596" y="216"/>
                </a:lnTo>
                <a:lnTo>
                  <a:pt x="604" y="224"/>
                </a:lnTo>
                <a:lnTo>
                  <a:pt x="619" y="231"/>
                </a:lnTo>
                <a:lnTo>
                  <a:pt x="626" y="231"/>
                </a:lnTo>
                <a:lnTo>
                  <a:pt x="633" y="238"/>
                </a:lnTo>
                <a:lnTo>
                  <a:pt x="648" y="246"/>
                </a:lnTo>
                <a:lnTo>
                  <a:pt x="656" y="253"/>
                </a:lnTo>
                <a:lnTo>
                  <a:pt x="663" y="253"/>
                </a:lnTo>
                <a:lnTo>
                  <a:pt x="678" y="261"/>
                </a:lnTo>
                <a:lnTo>
                  <a:pt x="686" y="268"/>
                </a:lnTo>
                <a:lnTo>
                  <a:pt x="693" y="276"/>
                </a:lnTo>
                <a:lnTo>
                  <a:pt x="708" y="276"/>
                </a:lnTo>
                <a:lnTo>
                  <a:pt x="715" y="283"/>
                </a:lnTo>
                <a:lnTo>
                  <a:pt x="723" y="291"/>
                </a:lnTo>
                <a:lnTo>
                  <a:pt x="738" y="298"/>
                </a:lnTo>
                <a:lnTo>
                  <a:pt x="745" y="298"/>
                </a:lnTo>
                <a:lnTo>
                  <a:pt x="753" y="305"/>
                </a:lnTo>
                <a:lnTo>
                  <a:pt x="760" y="313"/>
                </a:lnTo>
                <a:lnTo>
                  <a:pt x="775" y="313"/>
                </a:lnTo>
                <a:lnTo>
                  <a:pt x="782" y="320"/>
                </a:lnTo>
                <a:lnTo>
                  <a:pt x="790" y="328"/>
                </a:lnTo>
                <a:lnTo>
                  <a:pt x="805" y="335"/>
                </a:lnTo>
                <a:lnTo>
                  <a:pt x="812" y="335"/>
                </a:lnTo>
                <a:lnTo>
                  <a:pt x="820" y="343"/>
                </a:lnTo>
                <a:lnTo>
                  <a:pt x="835" y="350"/>
                </a:lnTo>
                <a:lnTo>
                  <a:pt x="842" y="350"/>
                </a:lnTo>
                <a:lnTo>
                  <a:pt x="850" y="358"/>
                </a:lnTo>
                <a:lnTo>
                  <a:pt x="864" y="365"/>
                </a:lnTo>
                <a:lnTo>
                  <a:pt x="872" y="365"/>
                </a:lnTo>
                <a:lnTo>
                  <a:pt x="879" y="372"/>
                </a:lnTo>
                <a:lnTo>
                  <a:pt x="894" y="380"/>
                </a:lnTo>
                <a:lnTo>
                  <a:pt x="902" y="380"/>
                </a:lnTo>
                <a:lnTo>
                  <a:pt x="909" y="387"/>
                </a:lnTo>
                <a:lnTo>
                  <a:pt x="924" y="395"/>
                </a:lnTo>
                <a:lnTo>
                  <a:pt x="931" y="395"/>
                </a:lnTo>
                <a:lnTo>
                  <a:pt x="939" y="402"/>
                </a:lnTo>
                <a:lnTo>
                  <a:pt x="954" y="410"/>
                </a:lnTo>
                <a:lnTo>
                  <a:pt x="961" y="410"/>
                </a:lnTo>
                <a:lnTo>
                  <a:pt x="969" y="417"/>
                </a:lnTo>
                <a:lnTo>
                  <a:pt x="984" y="425"/>
                </a:lnTo>
                <a:lnTo>
                  <a:pt x="991" y="425"/>
                </a:lnTo>
                <a:lnTo>
                  <a:pt x="998" y="432"/>
                </a:lnTo>
                <a:lnTo>
                  <a:pt x="1006" y="440"/>
                </a:lnTo>
                <a:lnTo>
                  <a:pt x="1021" y="440"/>
                </a:lnTo>
                <a:lnTo>
                  <a:pt x="1028" y="447"/>
                </a:lnTo>
                <a:lnTo>
                  <a:pt x="1036" y="454"/>
                </a:lnTo>
                <a:lnTo>
                  <a:pt x="1051" y="454"/>
                </a:lnTo>
                <a:lnTo>
                  <a:pt x="1058" y="462"/>
                </a:lnTo>
                <a:lnTo>
                  <a:pt x="1066" y="469"/>
                </a:lnTo>
                <a:lnTo>
                  <a:pt x="1080" y="469"/>
                </a:lnTo>
                <a:lnTo>
                  <a:pt x="1088" y="477"/>
                </a:lnTo>
                <a:lnTo>
                  <a:pt x="1095" y="484"/>
                </a:lnTo>
                <a:lnTo>
                  <a:pt x="1110" y="484"/>
                </a:lnTo>
                <a:lnTo>
                  <a:pt x="1118" y="492"/>
                </a:lnTo>
                <a:lnTo>
                  <a:pt x="1125" y="492"/>
                </a:lnTo>
                <a:lnTo>
                  <a:pt x="1140" y="499"/>
                </a:lnTo>
                <a:lnTo>
                  <a:pt x="1147" y="507"/>
                </a:lnTo>
                <a:lnTo>
                  <a:pt x="1155" y="507"/>
                </a:lnTo>
                <a:lnTo>
                  <a:pt x="1170" y="514"/>
                </a:lnTo>
                <a:lnTo>
                  <a:pt x="1177" y="521"/>
                </a:lnTo>
                <a:lnTo>
                  <a:pt x="1185" y="521"/>
                </a:lnTo>
                <a:lnTo>
                  <a:pt x="1200" y="529"/>
                </a:lnTo>
                <a:lnTo>
                  <a:pt x="1207" y="529"/>
                </a:lnTo>
                <a:lnTo>
                  <a:pt x="1215" y="536"/>
                </a:lnTo>
                <a:lnTo>
                  <a:pt x="1229" y="544"/>
                </a:lnTo>
                <a:lnTo>
                  <a:pt x="1237" y="544"/>
                </a:lnTo>
                <a:lnTo>
                  <a:pt x="1244" y="551"/>
                </a:lnTo>
                <a:lnTo>
                  <a:pt x="1252" y="551"/>
                </a:lnTo>
                <a:lnTo>
                  <a:pt x="1267" y="559"/>
                </a:lnTo>
                <a:lnTo>
                  <a:pt x="1274" y="566"/>
                </a:lnTo>
                <a:lnTo>
                  <a:pt x="1282" y="566"/>
                </a:lnTo>
                <a:lnTo>
                  <a:pt x="1296" y="574"/>
                </a:lnTo>
                <a:lnTo>
                  <a:pt x="1304" y="574"/>
                </a:lnTo>
                <a:lnTo>
                  <a:pt x="1311" y="581"/>
                </a:lnTo>
                <a:lnTo>
                  <a:pt x="1326" y="581"/>
                </a:lnTo>
                <a:lnTo>
                  <a:pt x="1334" y="589"/>
                </a:lnTo>
                <a:lnTo>
                  <a:pt x="1341" y="596"/>
                </a:lnTo>
                <a:lnTo>
                  <a:pt x="1356" y="596"/>
                </a:lnTo>
                <a:lnTo>
                  <a:pt x="1364" y="603"/>
                </a:lnTo>
                <a:lnTo>
                  <a:pt x="1371" y="603"/>
                </a:lnTo>
                <a:lnTo>
                  <a:pt x="1386" y="611"/>
                </a:lnTo>
                <a:lnTo>
                  <a:pt x="1393" y="618"/>
                </a:lnTo>
                <a:lnTo>
                  <a:pt x="1401" y="618"/>
                </a:lnTo>
                <a:lnTo>
                  <a:pt x="1416" y="626"/>
                </a:lnTo>
                <a:lnTo>
                  <a:pt x="1423" y="626"/>
                </a:lnTo>
                <a:lnTo>
                  <a:pt x="1431" y="633"/>
                </a:lnTo>
                <a:lnTo>
                  <a:pt x="1445" y="633"/>
                </a:lnTo>
                <a:lnTo>
                  <a:pt x="1453" y="641"/>
                </a:lnTo>
                <a:lnTo>
                  <a:pt x="1460" y="641"/>
                </a:lnTo>
                <a:lnTo>
                  <a:pt x="1475" y="648"/>
                </a:lnTo>
                <a:lnTo>
                  <a:pt x="1483" y="648"/>
                </a:lnTo>
                <a:lnTo>
                  <a:pt x="1490" y="656"/>
                </a:lnTo>
                <a:lnTo>
                  <a:pt x="1498" y="663"/>
                </a:lnTo>
                <a:lnTo>
                  <a:pt x="1513" y="663"/>
                </a:lnTo>
                <a:lnTo>
                  <a:pt x="1520" y="670"/>
                </a:lnTo>
                <a:lnTo>
                  <a:pt x="1527" y="670"/>
                </a:lnTo>
                <a:lnTo>
                  <a:pt x="1542" y="678"/>
                </a:lnTo>
                <a:lnTo>
                  <a:pt x="1550" y="678"/>
                </a:lnTo>
                <a:lnTo>
                  <a:pt x="1557" y="685"/>
                </a:lnTo>
                <a:lnTo>
                  <a:pt x="1572" y="685"/>
                </a:lnTo>
                <a:lnTo>
                  <a:pt x="1580" y="693"/>
                </a:lnTo>
                <a:lnTo>
                  <a:pt x="1587" y="693"/>
                </a:lnTo>
                <a:lnTo>
                  <a:pt x="1602" y="700"/>
                </a:lnTo>
                <a:lnTo>
                  <a:pt x="1609" y="700"/>
                </a:lnTo>
                <a:lnTo>
                  <a:pt x="1617" y="708"/>
                </a:lnTo>
                <a:lnTo>
                  <a:pt x="1632" y="708"/>
                </a:lnTo>
                <a:lnTo>
                  <a:pt x="1639" y="715"/>
                </a:lnTo>
                <a:lnTo>
                  <a:pt x="1647" y="723"/>
                </a:lnTo>
                <a:lnTo>
                  <a:pt x="1662" y="723"/>
                </a:lnTo>
                <a:lnTo>
                  <a:pt x="1669" y="730"/>
                </a:lnTo>
                <a:lnTo>
                  <a:pt x="1676" y="730"/>
                </a:lnTo>
                <a:lnTo>
                  <a:pt x="1691" y="738"/>
                </a:lnTo>
                <a:lnTo>
                  <a:pt x="1699" y="738"/>
                </a:lnTo>
                <a:lnTo>
                  <a:pt x="1706" y="745"/>
                </a:lnTo>
                <a:lnTo>
                  <a:pt x="1721" y="745"/>
                </a:lnTo>
                <a:lnTo>
                  <a:pt x="1729" y="752"/>
                </a:lnTo>
                <a:lnTo>
                  <a:pt x="1736" y="752"/>
                </a:lnTo>
                <a:lnTo>
                  <a:pt x="1743" y="760"/>
                </a:lnTo>
                <a:lnTo>
                  <a:pt x="1758" y="760"/>
                </a:lnTo>
                <a:lnTo>
                  <a:pt x="1766" y="767"/>
                </a:lnTo>
                <a:lnTo>
                  <a:pt x="1773" y="767"/>
                </a:lnTo>
                <a:lnTo>
                  <a:pt x="1788" y="775"/>
                </a:lnTo>
                <a:lnTo>
                  <a:pt x="1796" y="775"/>
                </a:lnTo>
                <a:lnTo>
                  <a:pt x="1803" y="782"/>
                </a:lnTo>
                <a:lnTo>
                  <a:pt x="1818" y="782"/>
                </a:lnTo>
                <a:lnTo>
                  <a:pt x="1825" y="790"/>
                </a:lnTo>
                <a:lnTo>
                  <a:pt x="1833" y="790"/>
                </a:lnTo>
                <a:lnTo>
                  <a:pt x="1848" y="790"/>
                </a:lnTo>
                <a:lnTo>
                  <a:pt x="1855" y="797"/>
                </a:lnTo>
                <a:lnTo>
                  <a:pt x="1863" y="797"/>
                </a:lnTo>
                <a:lnTo>
                  <a:pt x="1878" y="805"/>
                </a:lnTo>
                <a:lnTo>
                  <a:pt x="1885" y="805"/>
                </a:lnTo>
                <a:lnTo>
                  <a:pt x="1892" y="812"/>
                </a:lnTo>
                <a:lnTo>
                  <a:pt x="1907" y="812"/>
                </a:lnTo>
                <a:lnTo>
                  <a:pt x="1915" y="819"/>
                </a:lnTo>
                <a:lnTo>
                  <a:pt x="1922" y="819"/>
                </a:lnTo>
                <a:lnTo>
                  <a:pt x="1937" y="827"/>
                </a:lnTo>
                <a:lnTo>
                  <a:pt x="1945" y="827"/>
                </a:lnTo>
                <a:lnTo>
                  <a:pt x="1952" y="834"/>
                </a:lnTo>
                <a:lnTo>
                  <a:pt x="1967" y="834"/>
                </a:lnTo>
                <a:lnTo>
                  <a:pt x="1974" y="834"/>
                </a:lnTo>
                <a:lnTo>
                  <a:pt x="1982" y="834"/>
                </a:lnTo>
                <a:lnTo>
                  <a:pt x="1989" y="834"/>
                </a:lnTo>
                <a:lnTo>
                  <a:pt x="2004" y="834"/>
                </a:lnTo>
                <a:lnTo>
                  <a:pt x="2012" y="834"/>
                </a:lnTo>
                <a:lnTo>
                  <a:pt x="2019" y="834"/>
                </a:lnTo>
                <a:lnTo>
                  <a:pt x="2034" y="834"/>
                </a:lnTo>
                <a:lnTo>
                  <a:pt x="2041" y="834"/>
                </a:lnTo>
                <a:lnTo>
                  <a:pt x="2049" y="834"/>
                </a:lnTo>
                <a:lnTo>
                  <a:pt x="2064" y="834"/>
                </a:lnTo>
                <a:lnTo>
                  <a:pt x="2071" y="834"/>
                </a:lnTo>
                <a:lnTo>
                  <a:pt x="2079" y="834"/>
                </a:lnTo>
                <a:lnTo>
                  <a:pt x="2094" y="834"/>
                </a:lnTo>
                <a:lnTo>
                  <a:pt x="2101" y="834"/>
                </a:lnTo>
                <a:lnTo>
                  <a:pt x="2109" y="834"/>
                </a:lnTo>
                <a:lnTo>
                  <a:pt x="2123" y="834"/>
                </a:lnTo>
                <a:lnTo>
                  <a:pt x="2131" y="834"/>
                </a:lnTo>
                <a:lnTo>
                  <a:pt x="2138" y="834"/>
                </a:lnTo>
                <a:lnTo>
                  <a:pt x="2153" y="834"/>
                </a:lnTo>
                <a:lnTo>
                  <a:pt x="2161" y="834"/>
                </a:lnTo>
                <a:lnTo>
                  <a:pt x="2168" y="834"/>
                </a:lnTo>
                <a:lnTo>
                  <a:pt x="2183" y="834"/>
                </a:lnTo>
                <a:lnTo>
                  <a:pt x="2190" y="834"/>
                </a:lnTo>
                <a:lnTo>
                  <a:pt x="2198" y="834"/>
                </a:lnTo>
                <a:lnTo>
                  <a:pt x="2213" y="834"/>
                </a:lnTo>
                <a:lnTo>
                  <a:pt x="2220" y="834"/>
                </a:lnTo>
                <a:lnTo>
                  <a:pt x="2228" y="834"/>
                </a:lnTo>
                <a:lnTo>
                  <a:pt x="2235" y="834"/>
                </a:lnTo>
                <a:lnTo>
                  <a:pt x="2250" y="834"/>
                </a:lnTo>
                <a:lnTo>
                  <a:pt x="2258" y="834"/>
                </a:lnTo>
                <a:lnTo>
                  <a:pt x="2265" y="834"/>
                </a:lnTo>
                <a:lnTo>
                  <a:pt x="2280" y="834"/>
                </a:lnTo>
                <a:lnTo>
                  <a:pt x="2287" y="834"/>
                </a:lnTo>
                <a:lnTo>
                  <a:pt x="2295" y="834"/>
                </a:lnTo>
                <a:lnTo>
                  <a:pt x="2310" y="834"/>
                </a:lnTo>
                <a:lnTo>
                  <a:pt x="2317" y="834"/>
                </a:lnTo>
                <a:lnTo>
                  <a:pt x="2325" y="834"/>
                </a:lnTo>
                <a:lnTo>
                  <a:pt x="2339" y="834"/>
                </a:lnTo>
                <a:lnTo>
                  <a:pt x="2347" y="834"/>
                </a:lnTo>
                <a:lnTo>
                  <a:pt x="2354" y="834"/>
                </a:lnTo>
                <a:lnTo>
                  <a:pt x="2369" y="834"/>
                </a:lnTo>
                <a:lnTo>
                  <a:pt x="2377" y="834"/>
                </a:lnTo>
                <a:lnTo>
                  <a:pt x="2384" y="834"/>
                </a:lnTo>
                <a:lnTo>
                  <a:pt x="2399" y="834"/>
                </a:lnTo>
                <a:lnTo>
                  <a:pt x="2407" y="834"/>
                </a:lnTo>
                <a:lnTo>
                  <a:pt x="2414" y="834"/>
                </a:lnTo>
                <a:lnTo>
                  <a:pt x="2429" y="834"/>
                </a:lnTo>
                <a:lnTo>
                  <a:pt x="2436" y="834"/>
                </a:lnTo>
                <a:lnTo>
                  <a:pt x="2444" y="834"/>
                </a:lnTo>
                <a:lnTo>
                  <a:pt x="2459" y="834"/>
                </a:lnTo>
                <a:lnTo>
                  <a:pt x="2466" y="834"/>
                </a:lnTo>
                <a:lnTo>
                  <a:pt x="2474" y="834"/>
                </a:lnTo>
                <a:lnTo>
                  <a:pt x="2481" y="834"/>
                </a:lnTo>
                <a:lnTo>
                  <a:pt x="2496" y="834"/>
                </a:lnTo>
                <a:lnTo>
                  <a:pt x="2503" y="834"/>
                </a:lnTo>
                <a:lnTo>
                  <a:pt x="2511" y="834"/>
                </a:lnTo>
                <a:lnTo>
                  <a:pt x="2526" y="834"/>
                </a:lnTo>
                <a:lnTo>
                  <a:pt x="2533" y="834"/>
                </a:lnTo>
                <a:lnTo>
                  <a:pt x="2541" y="834"/>
                </a:lnTo>
                <a:lnTo>
                  <a:pt x="2556" y="834"/>
                </a:lnTo>
                <a:lnTo>
                  <a:pt x="2563" y="834"/>
                </a:lnTo>
                <a:lnTo>
                  <a:pt x="2570" y="834"/>
                </a:lnTo>
                <a:lnTo>
                  <a:pt x="2585" y="834"/>
                </a:lnTo>
                <a:lnTo>
                  <a:pt x="2593" y="834"/>
                </a:lnTo>
                <a:lnTo>
                  <a:pt x="2600" y="834"/>
                </a:lnTo>
                <a:lnTo>
                  <a:pt x="2615" y="834"/>
                </a:lnTo>
                <a:lnTo>
                  <a:pt x="2623" y="834"/>
                </a:lnTo>
                <a:lnTo>
                  <a:pt x="2630" y="834"/>
                </a:lnTo>
                <a:lnTo>
                  <a:pt x="2645" y="834"/>
                </a:lnTo>
                <a:lnTo>
                  <a:pt x="2652" y="834"/>
                </a:lnTo>
                <a:lnTo>
                  <a:pt x="2660" y="834"/>
                </a:lnTo>
                <a:lnTo>
                  <a:pt x="2675" y="834"/>
                </a:lnTo>
                <a:lnTo>
                  <a:pt x="2682" y="834"/>
                </a:lnTo>
                <a:lnTo>
                  <a:pt x="2690" y="834"/>
                </a:lnTo>
                <a:lnTo>
                  <a:pt x="2704" y="834"/>
                </a:lnTo>
                <a:lnTo>
                  <a:pt x="2712" y="834"/>
                </a:lnTo>
                <a:lnTo>
                  <a:pt x="2719" y="834"/>
                </a:lnTo>
                <a:lnTo>
                  <a:pt x="2727" y="834"/>
                </a:lnTo>
                <a:lnTo>
                  <a:pt x="2742" y="834"/>
                </a:lnTo>
                <a:lnTo>
                  <a:pt x="2749" y="834"/>
                </a:lnTo>
                <a:lnTo>
                  <a:pt x="2757" y="834"/>
                </a:lnTo>
                <a:lnTo>
                  <a:pt x="2772" y="834"/>
                </a:lnTo>
                <a:lnTo>
                  <a:pt x="2779" y="834"/>
                </a:lnTo>
                <a:lnTo>
                  <a:pt x="2786" y="834"/>
                </a:lnTo>
                <a:lnTo>
                  <a:pt x="2801" y="834"/>
                </a:lnTo>
                <a:lnTo>
                  <a:pt x="2809" y="834"/>
                </a:lnTo>
                <a:lnTo>
                  <a:pt x="2816" y="834"/>
                </a:lnTo>
                <a:lnTo>
                  <a:pt x="2831" y="834"/>
                </a:lnTo>
                <a:lnTo>
                  <a:pt x="2839" y="834"/>
                </a:lnTo>
                <a:lnTo>
                  <a:pt x="2846" y="834"/>
                </a:lnTo>
                <a:lnTo>
                  <a:pt x="2861" y="834"/>
                </a:lnTo>
                <a:lnTo>
                  <a:pt x="2868" y="834"/>
                </a:lnTo>
                <a:lnTo>
                  <a:pt x="2876" y="834"/>
                </a:lnTo>
                <a:lnTo>
                  <a:pt x="2891" y="834"/>
                </a:lnTo>
                <a:lnTo>
                  <a:pt x="2898" y="834"/>
                </a:lnTo>
                <a:lnTo>
                  <a:pt x="2906" y="834"/>
                </a:lnTo>
                <a:lnTo>
                  <a:pt x="2921" y="834"/>
                </a:lnTo>
                <a:lnTo>
                  <a:pt x="2928" y="834"/>
                </a:lnTo>
                <a:lnTo>
                  <a:pt x="2935" y="834"/>
                </a:lnTo>
                <a:lnTo>
                  <a:pt x="2950" y="834"/>
                </a:lnTo>
                <a:lnTo>
                  <a:pt x="2958" y="834"/>
                </a:lnTo>
                <a:lnTo>
                  <a:pt x="2965" y="834"/>
                </a:lnTo>
                <a:lnTo>
                  <a:pt x="2973" y="834"/>
                </a:lnTo>
                <a:lnTo>
                  <a:pt x="2988" y="834"/>
                </a:lnTo>
                <a:lnTo>
                  <a:pt x="2995" y="834"/>
                </a:lnTo>
                <a:lnTo>
                  <a:pt x="3002" y="834"/>
                </a:lnTo>
                <a:lnTo>
                  <a:pt x="3017" y="834"/>
                </a:lnTo>
                <a:lnTo>
                  <a:pt x="3025" y="834"/>
                </a:lnTo>
                <a:lnTo>
                  <a:pt x="3032" y="834"/>
                </a:lnTo>
                <a:lnTo>
                  <a:pt x="3047" y="834"/>
                </a:lnTo>
                <a:lnTo>
                  <a:pt x="3055" y="834"/>
                </a:lnTo>
                <a:lnTo>
                  <a:pt x="3062" y="834"/>
                </a:lnTo>
                <a:lnTo>
                  <a:pt x="3077" y="834"/>
                </a:lnTo>
                <a:lnTo>
                  <a:pt x="3084" y="834"/>
                </a:lnTo>
                <a:lnTo>
                  <a:pt x="3092" y="834"/>
                </a:lnTo>
                <a:lnTo>
                  <a:pt x="3107" y="834"/>
                </a:lnTo>
                <a:lnTo>
                  <a:pt x="3114" y="834"/>
                </a:lnTo>
                <a:lnTo>
                  <a:pt x="3122" y="834"/>
                </a:lnTo>
                <a:lnTo>
                  <a:pt x="3137" y="834"/>
                </a:lnTo>
                <a:lnTo>
                  <a:pt x="3144" y="834"/>
                </a:lnTo>
                <a:lnTo>
                  <a:pt x="3151" y="834"/>
                </a:lnTo>
                <a:lnTo>
                  <a:pt x="3166" y="834"/>
                </a:lnTo>
                <a:lnTo>
                  <a:pt x="3174" y="834"/>
                </a:lnTo>
                <a:lnTo>
                  <a:pt x="3181" y="834"/>
                </a:lnTo>
                <a:lnTo>
                  <a:pt x="3196" y="834"/>
                </a:lnTo>
                <a:lnTo>
                  <a:pt x="3204" y="834"/>
                </a:lnTo>
                <a:lnTo>
                  <a:pt x="3211" y="834"/>
                </a:lnTo>
                <a:lnTo>
                  <a:pt x="3219" y="834"/>
                </a:lnTo>
                <a:lnTo>
                  <a:pt x="3233" y="834"/>
                </a:lnTo>
                <a:lnTo>
                  <a:pt x="3241" y="834"/>
                </a:lnTo>
                <a:lnTo>
                  <a:pt x="3248" y="834"/>
                </a:lnTo>
                <a:lnTo>
                  <a:pt x="3263" y="834"/>
                </a:lnTo>
                <a:lnTo>
                  <a:pt x="3271" y="834"/>
                </a:lnTo>
                <a:lnTo>
                  <a:pt x="3278" y="834"/>
                </a:lnTo>
                <a:lnTo>
                  <a:pt x="3293" y="834"/>
                </a:lnTo>
                <a:lnTo>
                  <a:pt x="3300" y="834"/>
                </a:lnTo>
                <a:lnTo>
                  <a:pt x="3308" y="834"/>
                </a:lnTo>
                <a:lnTo>
                  <a:pt x="3323" y="834"/>
                </a:lnTo>
                <a:lnTo>
                  <a:pt x="3330" y="834"/>
                </a:lnTo>
                <a:lnTo>
                  <a:pt x="3338" y="834"/>
                </a:lnTo>
                <a:lnTo>
                  <a:pt x="3353" y="834"/>
                </a:lnTo>
                <a:lnTo>
                  <a:pt x="3360" y="834"/>
                </a:lnTo>
                <a:lnTo>
                  <a:pt x="3368" y="834"/>
                </a:lnTo>
                <a:lnTo>
                  <a:pt x="3382" y="834"/>
                </a:lnTo>
                <a:lnTo>
                  <a:pt x="3390" y="834"/>
                </a:lnTo>
                <a:lnTo>
                  <a:pt x="3397" y="834"/>
                </a:lnTo>
                <a:lnTo>
                  <a:pt x="3412" y="834"/>
                </a:lnTo>
                <a:lnTo>
                  <a:pt x="3420" y="834"/>
                </a:lnTo>
                <a:lnTo>
                  <a:pt x="3427" y="834"/>
                </a:lnTo>
                <a:lnTo>
                  <a:pt x="3442" y="834"/>
                </a:lnTo>
                <a:lnTo>
                  <a:pt x="3449" y="834"/>
                </a:lnTo>
                <a:lnTo>
                  <a:pt x="3457" y="834"/>
                </a:lnTo>
                <a:lnTo>
                  <a:pt x="3464" y="834"/>
                </a:lnTo>
                <a:lnTo>
                  <a:pt x="3479" y="834"/>
                </a:lnTo>
                <a:lnTo>
                  <a:pt x="3487" y="834"/>
                </a:lnTo>
                <a:lnTo>
                  <a:pt x="3494" y="834"/>
                </a:lnTo>
                <a:lnTo>
                  <a:pt x="3509" y="834"/>
                </a:lnTo>
                <a:lnTo>
                  <a:pt x="3517" y="834"/>
                </a:lnTo>
                <a:lnTo>
                  <a:pt x="3524" y="834"/>
                </a:lnTo>
                <a:lnTo>
                  <a:pt x="3539" y="834"/>
                </a:lnTo>
                <a:lnTo>
                  <a:pt x="3546" y="834"/>
                </a:lnTo>
                <a:lnTo>
                  <a:pt x="3554" y="834"/>
                </a:lnTo>
                <a:lnTo>
                  <a:pt x="3569" y="834"/>
                </a:lnTo>
                <a:lnTo>
                  <a:pt x="3576" y="834"/>
                </a:lnTo>
                <a:lnTo>
                  <a:pt x="3584" y="834"/>
                </a:lnTo>
                <a:lnTo>
                  <a:pt x="3598" y="834"/>
                </a:lnTo>
                <a:lnTo>
                  <a:pt x="3606" y="834"/>
                </a:lnTo>
                <a:lnTo>
                  <a:pt x="3613" y="834"/>
                </a:lnTo>
                <a:lnTo>
                  <a:pt x="3628" y="834"/>
                </a:lnTo>
                <a:lnTo>
                  <a:pt x="3636" y="834"/>
                </a:lnTo>
                <a:lnTo>
                  <a:pt x="3643" y="834"/>
                </a:lnTo>
                <a:lnTo>
                  <a:pt x="3658" y="834"/>
                </a:lnTo>
                <a:lnTo>
                  <a:pt x="3666" y="834"/>
                </a:lnTo>
                <a:lnTo>
                  <a:pt x="3673" y="834"/>
                </a:lnTo>
                <a:lnTo>
                  <a:pt x="3688" y="834"/>
                </a:lnTo>
                <a:lnTo>
                  <a:pt x="3695" y="834"/>
                </a:lnTo>
                <a:lnTo>
                  <a:pt x="3703" y="834"/>
                </a:lnTo>
                <a:lnTo>
                  <a:pt x="3710" y="834"/>
                </a:lnTo>
                <a:lnTo>
                  <a:pt x="3725" y="834"/>
                </a:lnTo>
                <a:lnTo>
                  <a:pt x="3733" y="834"/>
                </a:lnTo>
                <a:lnTo>
                  <a:pt x="3740" y="834"/>
                </a:lnTo>
                <a:lnTo>
                  <a:pt x="3755" y="834"/>
                </a:lnTo>
                <a:lnTo>
                  <a:pt x="3762" y="834"/>
                </a:lnTo>
                <a:lnTo>
                  <a:pt x="3770" y="834"/>
                </a:lnTo>
                <a:lnTo>
                  <a:pt x="3785" y="834"/>
                </a:lnTo>
                <a:lnTo>
                  <a:pt x="3792" y="834"/>
                </a:lnTo>
                <a:lnTo>
                  <a:pt x="3800" y="834"/>
                </a:lnTo>
                <a:lnTo>
                  <a:pt x="3815" y="834"/>
                </a:lnTo>
                <a:lnTo>
                  <a:pt x="3822" y="834"/>
                </a:lnTo>
                <a:lnTo>
                  <a:pt x="3829" y="834"/>
                </a:lnTo>
                <a:lnTo>
                  <a:pt x="3844" y="834"/>
                </a:lnTo>
                <a:lnTo>
                  <a:pt x="3852" y="834"/>
                </a:lnTo>
                <a:lnTo>
                  <a:pt x="3859" y="834"/>
                </a:lnTo>
                <a:lnTo>
                  <a:pt x="3874" y="834"/>
                </a:lnTo>
                <a:lnTo>
                  <a:pt x="3882" y="834"/>
                </a:lnTo>
                <a:lnTo>
                  <a:pt x="3889" y="834"/>
                </a:lnTo>
                <a:lnTo>
                  <a:pt x="3904" y="834"/>
                </a:lnTo>
                <a:lnTo>
                  <a:pt x="3911" y="834"/>
                </a:lnTo>
                <a:lnTo>
                  <a:pt x="3919" y="834"/>
                </a:lnTo>
                <a:lnTo>
                  <a:pt x="3934" y="834"/>
                </a:lnTo>
              </a:path>
            </a:pathLst>
          </a:custGeom>
          <a:noFill/>
          <a:ln w="34925">
            <a:solidFill>
              <a:srgbClr val="FF0000"/>
            </a:solidFill>
            <a:round/>
            <a:headEnd/>
            <a:tailEnd/>
          </a:ln>
        </p:spPr>
        <p:txBody>
          <a:bodyPr/>
          <a:lstStyle/>
          <a:p>
            <a:endParaRPr lang="en-US"/>
          </a:p>
        </p:txBody>
      </p:sp>
      <p:sp>
        <p:nvSpPr>
          <p:cNvPr id="1121300" name="Freeform 20"/>
          <p:cNvSpPr>
            <a:spLocks/>
          </p:cNvSpPr>
          <p:nvPr/>
        </p:nvSpPr>
        <p:spPr bwMode="auto">
          <a:xfrm>
            <a:off x="1690688" y="2386013"/>
            <a:ext cx="6245225" cy="271462"/>
          </a:xfrm>
          <a:custGeom>
            <a:avLst/>
            <a:gdLst>
              <a:gd name="T0" fmla="*/ 2147483647 w 3934"/>
              <a:gd name="T1" fmla="*/ 2147483647 h 171"/>
              <a:gd name="T2" fmla="*/ 2147483647 w 3934"/>
              <a:gd name="T3" fmla="*/ 2147483647 h 171"/>
              <a:gd name="T4" fmla="*/ 2147483647 w 3934"/>
              <a:gd name="T5" fmla="*/ 2147483647 h 171"/>
              <a:gd name="T6" fmla="*/ 2147483647 w 3934"/>
              <a:gd name="T7" fmla="*/ 2147483647 h 171"/>
              <a:gd name="T8" fmla="*/ 2147483647 w 3934"/>
              <a:gd name="T9" fmla="*/ 2147483647 h 171"/>
              <a:gd name="T10" fmla="*/ 2147483647 w 3934"/>
              <a:gd name="T11" fmla="*/ 2147483647 h 171"/>
              <a:gd name="T12" fmla="*/ 2147483647 w 3934"/>
              <a:gd name="T13" fmla="*/ 2147483647 h 171"/>
              <a:gd name="T14" fmla="*/ 2147483647 w 3934"/>
              <a:gd name="T15" fmla="*/ 2147483647 h 171"/>
              <a:gd name="T16" fmla="*/ 2147483647 w 3934"/>
              <a:gd name="T17" fmla="*/ 2147483647 h 171"/>
              <a:gd name="T18" fmla="*/ 2147483647 w 3934"/>
              <a:gd name="T19" fmla="*/ 2147483647 h 171"/>
              <a:gd name="T20" fmla="*/ 2147483647 w 3934"/>
              <a:gd name="T21" fmla="*/ 2147483647 h 171"/>
              <a:gd name="T22" fmla="*/ 2147483647 w 3934"/>
              <a:gd name="T23" fmla="*/ 2147483647 h 171"/>
              <a:gd name="T24" fmla="*/ 2147483647 w 3934"/>
              <a:gd name="T25" fmla="*/ 2147483647 h 171"/>
              <a:gd name="T26" fmla="*/ 2147483647 w 3934"/>
              <a:gd name="T27" fmla="*/ 2147483647 h 171"/>
              <a:gd name="T28" fmla="*/ 2147483647 w 3934"/>
              <a:gd name="T29" fmla="*/ 2147483647 h 171"/>
              <a:gd name="T30" fmla="*/ 2147483647 w 3934"/>
              <a:gd name="T31" fmla="*/ 2147483647 h 171"/>
              <a:gd name="T32" fmla="*/ 2147483647 w 3934"/>
              <a:gd name="T33" fmla="*/ 2147483647 h 171"/>
              <a:gd name="T34" fmla="*/ 2147483647 w 3934"/>
              <a:gd name="T35" fmla="*/ 2147483647 h 171"/>
              <a:gd name="T36" fmla="*/ 2147483647 w 3934"/>
              <a:gd name="T37" fmla="*/ 2147483647 h 171"/>
              <a:gd name="T38" fmla="*/ 2147483647 w 3934"/>
              <a:gd name="T39" fmla="*/ 2147483647 h 171"/>
              <a:gd name="T40" fmla="*/ 2147483647 w 3934"/>
              <a:gd name="T41" fmla="*/ 2147483647 h 171"/>
              <a:gd name="T42" fmla="*/ 2147483647 w 3934"/>
              <a:gd name="T43" fmla="*/ 2147483647 h 171"/>
              <a:gd name="T44" fmla="*/ 2147483647 w 3934"/>
              <a:gd name="T45" fmla="*/ 2147483647 h 171"/>
              <a:gd name="T46" fmla="*/ 2147483647 w 3934"/>
              <a:gd name="T47" fmla="*/ 2147483647 h 171"/>
              <a:gd name="T48" fmla="*/ 2147483647 w 3934"/>
              <a:gd name="T49" fmla="*/ 2147483647 h 171"/>
              <a:gd name="T50" fmla="*/ 2147483647 w 3934"/>
              <a:gd name="T51" fmla="*/ 2147483647 h 171"/>
              <a:gd name="T52" fmla="*/ 2147483647 w 3934"/>
              <a:gd name="T53" fmla="*/ 2147483647 h 171"/>
              <a:gd name="T54" fmla="*/ 2147483647 w 3934"/>
              <a:gd name="T55" fmla="*/ 2147483647 h 171"/>
              <a:gd name="T56" fmla="*/ 2147483647 w 3934"/>
              <a:gd name="T57" fmla="*/ 2147483647 h 171"/>
              <a:gd name="T58" fmla="*/ 2147483647 w 3934"/>
              <a:gd name="T59" fmla="*/ 2147483647 h 171"/>
              <a:gd name="T60" fmla="*/ 2147483647 w 3934"/>
              <a:gd name="T61" fmla="*/ 2147483647 h 171"/>
              <a:gd name="T62" fmla="*/ 2147483647 w 3934"/>
              <a:gd name="T63" fmla="*/ 2147483647 h 171"/>
              <a:gd name="T64" fmla="*/ 2147483647 w 3934"/>
              <a:gd name="T65" fmla="*/ 2147483647 h 171"/>
              <a:gd name="T66" fmla="*/ 2147483647 w 3934"/>
              <a:gd name="T67" fmla="*/ 2147483647 h 171"/>
              <a:gd name="T68" fmla="*/ 2147483647 w 3934"/>
              <a:gd name="T69" fmla="*/ 2147483647 h 171"/>
              <a:gd name="T70" fmla="*/ 2147483647 w 3934"/>
              <a:gd name="T71" fmla="*/ 2147483647 h 171"/>
              <a:gd name="T72" fmla="*/ 2147483647 w 3934"/>
              <a:gd name="T73" fmla="*/ 2147483647 h 171"/>
              <a:gd name="T74" fmla="*/ 2147483647 w 3934"/>
              <a:gd name="T75" fmla="*/ 2147483647 h 171"/>
              <a:gd name="T76" fmla="*/ 2147483647 w 3934"/>
              <a:gd name="T77" fmla="*/ 2147483647 h 171"/>
              <a:gd name="T78" fmla="*/ 2147483647 w 3934"/>
              <a:gd name="T79" fmla="*/ 2147483647 h 171"/>
              <a:gd name="T80" fmla="*/ 2147483647 w 3934"/>
              <a:gd name="T81" fmla="*/ 2147483647 h 171"/>
              <a:gd name="T82" fmla="*/ 2147483647 w 3934"/>
              <a:gd name="T83" fmla="*/ 2147483647 h 171"/>
              <a:gd name="T84" fmla="*/ 2147483647 w 3934"/>
              <a:gd name="T85" fmla="*/ 2147483647 h 171"/>
              <a:gd name="T86" fmla="*/ 2147483647 w 3934"/>
              <a:gd name="T87" fmla="*/ 2147483647 h 171"/>
              <a:gd name="T88" fmla="*/ 2147483647 w 3934"/>
              <a:gd name="T89" fmla="*/ 2147483647 h 171"/>
              <a:gd name="T90" fmla="*/ 2147483647 w 3934"/>
              <a:gd name="T91" fmla="*/ 2147483647 h 171"/>
              <a:gd name="T92" fmla="*/ 2147483647 w 3934"/>
              <a:gd name="T93" fmla="*/ 2147483647 h 171"/>
              <a:gd name="T94" fmla="*/ 2147483647 w 3934"/>
              <a:gd name="T95" fmla="*/ 2147483647 h 171"/>
              <a:gd name="T96" fmla="*/ 2147483647 w 3934"/>
              <a:gd name="T97" fmla="*/ 2147483647 h 171"/>
              <a:gd name="T98" fmla="*/ 2147483647 w 3934"/>
              <a:gd name="T99" fmla="*/ 2147483647 h 171"/>
              <a:gd name="T100" fmla="*/ 2147483647 w 3934"/>
              <a:gd name="T101" fmla="*/ 2147483647 h 171"/>
              <a:gd name="T102" fmla="*/ 2147483647 w 3934"/>
              <a:gd name="T103" fmla="*/ 2147483647 h 171"/>
              <a:gd name="T104" fmla="*/ 2147483647 w 3934"/>
              <a:gd name="T105" fmla="*/ 2147483647 h 171"/>
              <a:gd name="T106" fmla="*/ 2147483647 w 3934"/>
              <a:gd name="T107" fmla="*/ 2147483647 h 171"/>
              <a:gd name="T108" fmla="*/ 2147483647 w 3934"/>
              <a:gd name="T109" fmla="*/ 2147483647 h 171"/>
              <a:gd name="T110" fmla="*/ 2147483647 w 3934"/>
              <a:gd name="T111" fmla="*/ 2147483647 h 171"/>
              <a:gd name="T112" fmla="*/ 2147483647 w 3934"/>
              <a:gd name="T113" fmla="*/ 2147483647 h 171"/>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3934"/>
              <a:gd name="T172" fmla="*/ 0 h 171"/>
              <a:gd name="T173" fmla="*/ 3934 w 3934"/>
              <a:gd name="T174" fmla="*/ 171 h 171"/>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3934" h="171">
                <a:moveTo>
                  <a:pt x="0" y="142"/>
                </a:moveTo>
                <a:lnTo>
                  <a:pt x="8" y="149"/>
                </a:lnTo>
                <a:lnTo>
                  <a:pt x="15" y="156"/>
                </a:lnTo>
                <a:lnTo>
                  <a:pt x="23" y="164"/>
                </a:lnTo>
                <a:lnTo>
                  <a:pt x="37" y="171"/>
                </a:lnTo>
                <a:lnTo>
                  <a:pt x="45" y="134"/>
                </a:lnTo>
                <a:lnTo>
                  <a:pt x="52" y="97"/>
                </a:lnTo>
                <a:lnTo>
                  <a:pt x="67" y="52"/>
                </a:lnTo>
                <a:lnTo>
                  <a:pt x="75" y="15"/>
                </a:lnTo>
                <a:lnTo>
                  <a:pt x="82" y="15"/>
                </a:lnTo>
                <a:lnTo>
                  <a:pt x="97" y="22"/>
                </a:lnTo>
                <a:lnTo>
                  <a:pt x="105" y="22"/>
                </a:lnTo>
                <a:lnTo>
                  <a:pt x="112" y="22"/>
                </a:lnTo>
                <a:lnTo>
                  <a:pt x="127" y="15"/>
                </a:lnTo>
                <a:lnTo>
                  <a:pt x="134" y="7"/>
                </a:lnTo>
                <a:lnTo>
                  <a:pt x="142" y="0"/>
                </a:lnTo>
                <a:lnTo>
                  <a:pt x="157" y="0"/>
                </a:lnTo>
                <a:lnTo>
                  <a:pt x="164" y="15"/>
                </a:lnTo>
                <a:lnTo>
                  <a:pt x="172" y="37"/>
                </a:lnTo>
                <a:lnTo>
                  <a:pt x="186" y="52"/>
                </a:lnTo>
                <a:lnTo>
                  <a:pt x="194" y="75"/>
                </a:lnTo>
                <a:lnTo>
                  <a:pt x="201" y="75"/>
                </a:lnTo>
                <a:lnTo>
                  <a:pt x="216" y="75"/>
                </a:lnTo>
                <a:lnTo>
                  <a:pt x="224" y="75"/>
                </a:lnTo>
                <a:lnTo>
                  <a:pt x="231" y="75"/>
                </a:lnTo>
                <a:lnTo>
                  <a:pt x="246" y="75"/>
                </a:lnTo>
                <a:lnTo>
                  <a:pt x="254" y="75"/>
                </a:lnTo>
                <a:lnTo>
                  <a:pt x="261" y="75"/>
                </a:lnTo>
                <a:lnTo>
                  <a:pt x="268" y="75"/>
                </a:lnTo>
                <a:lnTo>
                  <a:pt x="283" y="75"/>
                </a:lnTo>
                <a:lnTo>
                  <a:pt x="291" y="75"/>
                </a:lnTo>
                <a:lnTo>
                  <a:pt x="298" y="75"/>
                </a:lnTo>
                <a:lnTo>
                  <a:pt x="313" y="75"/>
                </a:lnTo>
                <a:lnTo>
                  <a:pt x="321" y="75"/>
                </a:lnTo>
                <a:lnTo>
                  <a:pt x="328" y="75"/>
                </a:lnTo>
                <a:lnTo>
                  <a:pt x="343" y="75"/>
                </a:lnTo>
                <a:lnTo>
                  <a:pt x="350" y="75"/>
                </a:lnTo>
                <a:lnTo>
                  <a:pt x="358" y="75"/>
                </a:lnTo>
                <a:lnTo>
                  <a:pt x="373" y="75"/>
                </a:lnTo>
                <a:lnTo>
                  <a:pt x="380" y="75"/>
                </a:lnTo>
                <a:lnTo>
                  <a:pt x="388" y="75"/>
                </a:lnTo>
                <a:lnTo>
                  <a:pt x="403" y="75"/>
                </a:lnTo>
                <a:lnTo>
                  <a:pt x="410" y="75"/>
                </a:lnTo>
                <a:lnTo>
                  <a:pt x="417" y="75"/>
                </a:lnTo>
                <a:lnTo>
                  <a:pt x="432" y="75"/>
                </a:lnTo>
                <a:lnTo>
                  <a:pt x="440" y="75"/>
                </a:lnTo>
                <a:lnTo>
                  <a:pt x="447" y="75"/>
                </a:lnTo>
                <a:lnTo>
                  <a:pt x="462" y="75"/>
                </a:lnTo>
                <a:lnTo>
                  <a:pt x="470" y="75"/>
                </a:lnTo>
                <a:lnTo>
                  <a:pt x="477" y="75"/>
                </a:lnTo>
                <a:lnTo>
                  <a:pt x="492" y="75"/>
                </a:lnTo>
                <a:lnTo>
                  <a:pt x="499" y="75"/>
                </a:lnTo>
                <a:lnTo>
                  <a:pt x="507" y="75"/>
                </a:lnTo>
                <a:lnTo>
                  <a:pt x="514" y="75"/>
                </a:lnTo>
                <a:lnTo>
                  <a:pt x="529" y="75"/>
                </a:lnTo>
                <a:lnTo>
                  <a:pt x="537" y="75"/>
                </a:lnTo>
                <a:lnTo>
                  <a:pt x="544" y="75"/>
                </a:lnTo>
                <a:lnTo>
                  <a:pt x="559" y="75"/>
                </a:lnTo>
                <a:lnTo>
                  <a:pt x="566" y="75"/>
                </a:lnTo>
                <a:lnTo>
                  <a:pt x="574" y="75"/>
                </a:lnTo>
                <a:lnTo>
                  <a:pt x="589" y="75"/>
                </a:lnTo>
                <a:lnTo>
                  <a:pt x="596" y="75"/>
                </a:lnTo>
                <a:lnTo>
                  <a:pt x="604" y="75"/>
                </a:lnTo>
                <a:lnTo>
                  <a:pt x="619" y="75"/>
                </a:lnTo>
                <a:lnTo>
                  <a:pt x="626" y="75"/>
                </a:lnTo>
                <a:lnTo>
                  <a:pt x="633" y="75"/>
                </a:lnTo>
                <a:lnTo>
                  <a:pt x="648" y="75"/>
                </a:lnTo>
                <a:lnTo>
                  <a:pt x="656" y="75"/>
                </a:lnTo>
                <a:lnTo>
                  <a:pt x="663" y="75"/>
                </a:lnTo>
                <a:lnTo>
                  <a:pt x="678" y="75"/>
                </a:lnTo>
                <a:lnTo>
                  <a:pt x="686" y="75"/>
                </a:lnTo>
                <a:lnTo>
                  <a:pt x="693" y="75"/>
                </a:lnTo>
                <a:lnTo>
                  <a:pt x="708" y="75"/>
                </a:lnTo>
                <a:lnTo>
                  <a:pt x="715" y="75"/>
                </a:lnTo>
                <a:lnTo>
                  <a:pt x="723" y="75"/>
                </a:lnTo>
                <a:lnTo>
                  <a:pt x="738" y="75"/>
                </a:lnTo>
                <a:lnTo>
                  <a:pt x="745" y="75"/>
                </a:lnTo>
                <a:lnTo>
                  <a:pt x="753" y="75"/>
                </a:lnTo>
                <a:lnTo>
                  <a:pt x="760" y="75"/>
                </a:lnTo>
                <a:lnTo>
                  <a:pt x="775" y="75"/>
                </a:lnTo>
                <a:lnTo>
                  <a:pt x="782" y="75"/>
                </a:lnTo>
                <a:lnTo>
                  <a:pt x="790" y="75"/>
                </a:lnTo>
                <a:lnTo>
                  <a:pt x="805" y="75"/>
                </a:lnTo>
                <a:lnTo>
                  <a:pt x="812" y="75"/>
                </a:lnTo>
                <a:lnTo>
                  <a:pt x="820" y="75"/>
                </a:lnTo>
                <a:lnTo>
                  <a:pt x="835" y="75"/>
                </a:lnTo>
                <a:lnTo>
                  <a:pt x="842" y="75"/>
                </a:lnTo>
                <a:lnTo>
                  <a:pt x="850" y="75"/>
                </a:lnTo>
                <a:lnTo>
                  <a:pt x="864" y="75"/>
                </a:lnTo>
                <a:lnTo>
                  <a:pt x="872" y="75"/>
                </a:lnTo>
                <a:lnTo>
                  <a:pt x="879" y="75"/>
                </a:lnTo>
                <a:lnTo>
                  <a:pt x="894" y="75"/>
                </a:lnTo>
                <a:lnTo>
                  <a:pt x="902" y="75"/>
                </a:lnTo>
                <a:lnTo>
                  <a:pt x="909" y="75"/>
                </a:lnTo>
                <a:lnTo>
                  <a:pt x="924" y="75"/>
                </a:lnTo>
                <a:lnTo>
                  <a:pt x="931" y="75"/>
                </a:lnTo>
                <a:lnTo>
                  <a:pt x="939" y="75"/>
                </a:lnTo>
                <a:lnTo>
                  <a:pt x="954" y="75"/>
                </a:lnTo>
                <a:lnTo>
                  <a:pt x="961" y="75"/>
                </a:lnTo>
                <a:lnTo>
                  <a:pt x="969" y="75"/>
                </a:lnTo>
                <a:lnTo>
                  <a:pt x="984" y="75"/>
                </a:lnTo>
                <a:lnTo>
                  <a:pt x="991" y="75"/>
                </a:lnTo>
                <a:lnTo>
                  <a:pt x="998" y="75"/>
                </a:lnTo>
                <a:lnTo>
                  <a:pt x="1006" y="75"/>
                </a:lnTo>
                <a:lnTo>
                  <a:pt x="1021" y="75"/>
                </a:lnTo>
                <a:lnTo>
                  <a:pt x="1028" y="75"/>
                </a:lnTo>
                <a:lnTo>
                  <a:pt x="1036" y="75"/>
                </a:lnTo>
                <a:lnTo>
                  <a:pt x="1051" y="75"/>
                </a:lnTo>
                <a:lnTo>
                  <a:pt x="1058" y="75"/>
                </a:lnTo>
                <a:lnTo>
                  <a:pt x="1066" y="75"/>
                </a:lnTo>
                <a:lnTo>
                  <a:pt x="1080" y="75"/>
                </a:lnTo>
                <a:lnTo>
                  <a:pt x="1088" y="75"/>
                </a:lnTo>
                <a:lnTo>
                  <a:pt x="1095" y="75"/>
                </a:lnTo>
                <a:lnTo>
                  <a:pt x="1110" y="75"/>
                </a:lnTo>
                <a:lnTo>
                  <a:pt x="1118" y="75"/>
                </a:lnTo>
                <a:lnTo>
                  <a:pt x="1125" y="75"/>
                </a:lnTo>
                <a:lnTo>
                  <a:pt x="1140" y="75"/>
                </a:lnTo>
                <a:lnTo>
                  <a:pt x="1147" y="75"/>
                </a:lnTo>
                <a:lnTo>
                  <a:pt x="1155" y="75"/>
                </a:lnTo>
                <a:lnTo>
                  <a:pt x="1170" y="75"/>
                </a:lnTo>
                <a:lnTo>
                  <a:pt x="1177" y="75"/>
                </a:lnTo>
                <a:lnTo>
                  <a:pt x="1185" y="75"/>
                </a:lnTo>
                <a:lnTo>
                  <a:pt x="1200" y="75"/>
                </a:lnTo>
                <a:lnTo>
                  <a:pt x="1207" y="75"/>
                </a:lnTo>
                <a:lnTo>
                  <a:pt x="1215" y="75"/>
                </a:lnTo>
                <a:lnTo>
                  <a:pt x="1229" y="75"/>
                </a:lnTo>
                <a:lnTo>
                  <a:pt x="1237" y="75"/>
                </a:lnTo>
                <a:lnTo>
                  <a:pt x="1244" y="75"/>
                </a:lnTo>
                <a:lnTo>
                  <a:pt x="1252" y="75"/>
                </a:lnTo>
                <a:lnTo>
                  <a:pt x="1267" y="75"/>
                </a:lnTo>
                <a:lnTo>
                  <a:pt x="1274" y="75"/>
                </a:lnTo>
                <a:lnTo>
                  <a:pt x="1282" y="75"/>
                </a:lnTo>
                <a:lnTo>
                  <a:pt x="1296" y="75"/>
                </a:lnTo>
                <a:lnTo>
                  <a:pt x="1304" y="75"/>
                </a:lnTo>
                <a:lnTo>
                  <a:pt x="1311" y="75"/>
                </a:lnTo>
                <a:lnTo>
                  <a:pt x="1326" y="75"/>
                </a:lnTo>
                <a:lnTo>
                  <a:pt x="1334" y="75"/>
                </a:lnTo>
                <a:lnTo>
                  <a:pt x="1341" y="75"/>
                </a:lnTo>
                <a:lnTo>
                  <a:pt x="1356" y="75"/>
                </a:lnTo>
                <a:lnTo>
                  <a:pt x="1364" y="75"/>
                </a:lnTo>
                <a:lnTo>
                  <a:pt x="1371" y="75"/>
                </a:lnTo>
                <a:lnTo>
                  <a:pt x="1386" y="75"/>
                </a:lnTo>
                <a:lnTo>
                  <a:pt x="1393" y="75"/>
                </a:lnTo>
                <a:lnTo>
                  <a:pt x="1401" y="75"/>
                </a:lnTo>
                <a:lnTo>
                  <a:pt x="1416" y="75"/>
                </a:lnTo>
                <a:lnTo>
                  <a:pt x="1423" y="75"/>
                </a:lnTo>
                <a:lnTo>
                  <a:pt x="1431" y="75"/>
                </a:lnTo>
                <a:lnTo>
                  <a:pt x="1445" y="75"/>
                </a:lnTo>
                <a:lnTo>
                  <a:pt x="1453" y="75"/>
                </a:lnTo>
                <a:lnTo>
                  <a:pt x="1460" y="75"/>
                </a:lnTo>
                <a:lnTo>
                  <a:pt x="1475" y="75"/>
                </a:lnTo>
                <a:lnTo>
                  <a:pt x="1483" y="75"/>
                </a:lnTo>
                <a:lnTo>
                  <a:pt x="1490" y="75"/>
                </a:lnTo>
                <a:lnTo>
                  <a:pt x="1498" y="75"/>
                </a:lnTo>
                <a:lnTo>
                  <a:pt x="1513" y="75"/>
                </a:lnTo>
                <a:lnTo>
                  <a:pt x="1520" y="75"/>
                </a:lnTo>
                <a:lnTo>
                  <a:pt x="1527" y="75"/>
                </a:lnTo>
                <a:lnTo>
                  <a:pt x="1542" y="75"/>
                </a:lnTo>
                <a:lnTo>
                  <a:pt x="1550" y="75"/>
                </a:lnTo>
                <a:lnTo>
                  <a:pt x="1557" y="75"/>
                </a:lnTo>
                <a:lnTo>
                  <a:pt x="1572" y="75"/>
                </a:lnTo>
                <a:lnTo>
                  <a:pt x="1580" y="75"/>
                </a:lnTo>
                <a:lnTo>
                  <a:pt x="1587" y="75"/>
                </a:lnTo>
                <a:lnTo>
                  <a:pt x="1602" y="75"/>
                </a:lnTo>
                <a:lnTo>
                  <a:pt x="1609" y="75"/>
                </a:lnTo>
                <a:lnTo>
                  <a:pt x="1617" y="75"/>
                </a:lnTo>
                <a:lnTo>
                  <a:pt x="1632" y="75"/>
                </a:lnTo>
                <a:lnTo>
                  <a:pt x="1639" y="75"/>
                </a:lnTo>
                <a:lnTo>
                  <a:pt x="1647" y="75"/>
                </a:lnTo>
                <a:lnTo>
                  <a:pt x="1662" y="75"/>
                </a:lnTo>
                <a:lnTo>
                  <a:pt x="1669" y="75"/>
                </a:lnTo>
                <a:lnTo>
                  <a:pt x="1676" y="75"/>
                </a:lnTo>
                <a:lnTo>
                  <a:pt x="1691" y="75"/>
                </a:lnTo>
                <a:lnTo>
                  <a:pt x="1699" y="75"/>
                </a:lnTo>
                <a:lnTo>
                  <a:pt x="1706" y="75"/>
                </a:lnTo>
                <a:lnTo>
                  <a:pt x="1721" y="75"/>
                </a:lnTo>
                <a:lnTo>
                  <a:pt x="1729" y="75"/>
                </a:lnTo>
                <a:lnTo>
                  <a:pt x="1736" y="75"/>
                </a:lnTo>
                <a:lnTo>
                  <a:pt x="1743" y="75"/>
                </a:lnTo>
                <a:lnTo>
                  <a:pt x="1758" y="75"/>
                </a:lnTo>
                <a:lnTo>
                  <a:pt x="1766" y="75"/>
                </a:lnTo>
                <a:lnTo>
                  <a:pt x="1773" y="75"/>
                </a:lnTo>
                <a:lnTo>
                  <a:pt x="1788" y="75"/>
                </a:lnTo>
                <a:lnTo>
                  <a:pt x="1796" y="75"/>
                </a:lnTo>
                <a:lnTo>
                  <a:pt x="1803" y="75"/>
                </a:lnTo>
                <a:lnTo>
                  <a:pt x="1818" y="75"/>
                </a:lnTo>
                <a:lnTo>
                  <a:pt x="1825" y="75"/>
                </a:lnTo>
                <a:lnTo>
                  <a:pt x="1833" y="75"/>
                </a:lnTo>
                <a:lnTo>
                  <a:pt x="1848" y="75"/>
                </a:lnTo>
                <a:lnTo>
                  <a:pt x="1855" y="75"/>
                </a:lnTo>
                <a:lnTo>
                  <a:pt x="1863" y="75"/>
                </a:lnTo>
                <a:lnTo>
                  <a:pt x="1878" y="75"/>
                </a:lnTo>
                <a:lnTo>
                  <a:pt x="1885" y="75"/>
                </a:lnTo>
                <a:lnTo>
                  <a:pt x="1892" y="75"/>
                </a:lnTo>
                <a:lnTo>
                  <a:pt x="1907" y="75"/>
                </a:lnTo>
                <a:lnTo>
                  <a:pt x="1915" y="75"/>
                </a:lnTo>
                <a:lnTo>
                  <a:pt x="1922" y="75"/>
                </a:lnTo>
                <a:lnTo>
                  <a:pt x="1937" y="75"/>
                </a:lnTo>
                <a:lnTo>
                  <a:pt x="1945" y="75"/>
                </a:lnTo>
                <a:lnTo>
                  <a:pt x="1952" y="75"/>
                </a:lnTo>
                <a:lnTo>
                  <a:pt x="1967" y="75"/>
                </a:lnTo>
                <a:lnTo>
                  <a:pt x="1974" y="75"/>
                </a:lnTo>
                <a:lnTo>
                  <a:pt x="1982" y="75"/>
                </a:lnTo>
                <a:lnTo>
                  <a:pt x="1989" y="75"/>
                </a:lnTo>
                <a:lnTo>
                  <a:pt x="2004" y="75"/>
                </a:lnTo>
                <a:lnTo>
                  <a:pt x="2012" y="75"/>
                </a:lnTo>
                <a:lnTo>
                  <a:pt x="2019" y="75"/>
                </a:lnTo>
                <a:lnTo>
                  <a:pt x="2034" y="75"/>
                </a:lnTo>
                <a:lnTo>
                  <a:pt x="2041" y="75"/>
                </a:lnTo>
                <a:lnTo>
                  <a:pt x="2049" y="75"/>
                </a:lnTo>
                <a:lnTo>
                  <a:pt x="2064" y="75"/>
                </a:lnTo>
                <a:lnTo>
                  <a:pt x="2071" y="75"/>
                </a:lnTo>
                <a:lnTo>
                  <a:pt x="2079" y="75"/>
                </a:lnTo>
                <a:lnTo>
                  <a:pt x="2094" y="75"/>
                </a:lnTo>
                <a:lnTo>
                  <a:pt x="2101" y="75"/>
                </a:lnTo>
                <a:lnTo>
                  <a:pt x="2109" y="75"/>
                </a:lnTo>
                <a:lnTo>
                  <a:pt x="2123" y="75"/>
                </a:lnTo>
                <a:lnTo>
                  <a:pt x="2131" y="75"/>
                </a:lnTo>
                <a:lnTo>
                  <a:pt x="2138" y="75"/>
                </a:lnTo>
                <a:lnTo>
                  <a:pt x="2153" y="75"/>
                </a:lnTo>
                <a:lnTo>
                  <a:pt x="2161" y="75"/>
                </a:lnTo>
                <a:lnTo>
                  <a:pt x="2168" y="75"/>
                </a:lnTo>
                <a:lnTo>
                  <a:pt x="2183" y="75"/>
                </a:lnTo>
                <a:lnTo>
                  <a:pt x="2190" y="75"/>
                </a:lnTo>
                <a:lnTo>
                  <a:pt x="2198" y="75"/>
                </a:lnTo>
                <a:lnTo>
                  <a:pt x="2213" y="75"/>
                </a:lnTo>
                <a:lnTo>
                  <a:pt x="2220" y="75"/>
                </a:lnTo>
                <a:lnTo>
                  <a:pt x="2228" y="75"/>
                </a:lnTo>
                <a:lnTo>
                  <a:pt x="2235" y="75"/>
                </a:lnTo>
                <a:lnTo>
                  <a:pt x="2250" y="75"/>
                </a:lnTo>
                <a:lnTo>
                  <a:pt x="2258" y="75"/>
                </a:lnTo>
                <a:lnTo>
                  <a:pt x="2265" y="75"/>
                </a:lnTo>
                <a:lnTo>
                  <a:pt x="2280" y="75"/>
                </a:lnTo>
                <a:lnTo>
                  <a:pt x="2287" y="75"/>
                </a:lnTo>
                <a:lnTo>
                  <a:pt x="2295" y="75"/>
                </a:lnTo>
                <a:lnTo>
                  <a:pt x="2310" y="75"/>
                </a:lnTo>
                <a:lnTo>
                  <a:pt x="2317" y="75"/>
                </a:lnTo>
                <a:lnTo>
                  <a:pt x="2325" y="75"/>
                </a:lnTo>
                <a:lnTo>
                  <a:pt x="2339" y="75"/>
                </a:lnTo>
                <a:lnTo>
                  <a:pt x="2347" y="75"/>
                </a:lnTo>
                <a:lnTo>
                  <a:pt x="2354" y="75"/>
                </a:lnTo>
                <a:lnTo>
                  <a:pt x="2369" y="75"/>
                </a:lnTo>
                <a:lnTo>
                  <a:pt x="2377" y="75"/>
                </a:lnTo>
                <a:lnTo>
                  <a:pt x="2384" y="75"/>
                </a:lnTo>
                <a:lnTo>
                  <a:pt x="2399" y="75"/>
                </a:lnTo>
                <a:lnTo>
                  <a:pt x="2407" y="75"/>
                </a:lnTo>
                <a:lnTo>
                  <a:pt x="2414" y="75"/>
                </a:lnTo>
                <a:lnTo>
                  <a:pt x="2429" y="75"/>
                </a:lnTo>
                <a:lnTo>
                  <a:pt x="2436" y="75"/>
                </a:lnTo>
                <a:lnTo>
                  <a:pt x="2444" y="75"/>
                </a:lnTo>
                <a:lnTo>
                  <a:pt x="2459" y="75"/>
                </a:lnTo>
                <a:lnTo>
                  <a:pt x="2466" y="75"/>
                </a:lnTo>
                <a:lnTo>
                  <a:pt x="2474" y="75"/>
                </a:lnTo>
                <a:lnTo>
                  <a:pt x="2481" y="75"/>
                </a:lnTo>
                <a:lnTo>
                  <a:pt x="2496" y="75"/>
                </a:lnTo>
                <a:lnTo>
                  <a:pt x="2503" y="75"/>
                </a:lnTo>
                <a:lnTo>
                  <a:pt x="2511" y="75"/>
                </a:lnTo>
                <a:lnTo>
                  <a:pt x="2526" y="75"/>
                </a:lnTo>
                <a:lnTo>
                  <a:pt x="2533" y="75"/>
                </a:lnTo>
                <a:lnTo>
                  <a:pt x="2541" y="75"/>
                </a:lnTo>
                <a:lnTo>
                  <a:pt x="2556" y="75"/>
                </a:lnTo>
                <a:lnTo>
                  <a:pt x="2563" y="75"/>
                </a:lnTo>
                <a:lnTo>
                  <a:pt x="2570" y="75"/>
                </a:lnTo>
                <a:lnTo>
                  <a:pt x="2585" y="75"/>
                </a:lnTo>
                <a:lnTo>
                  <a:pt x="2593" y="75"/>
                </a:lnTo>
                <a:lnTo>
                  <a:pt x="2600" y="75"/>
                </a:lnTo>
                <a:lnTo>
                  <a:pt x="2615" y="75"/>
                </a:lnTo>
                <a:lnTo>
                  <a:pt x="2623" y="75"/>
                </a:lnTo>
                <a:lnTo>
                  <a:pt x="2630" y="75"/>
                </a:lnTo>
                <a:lnTo>
                  <a:pt x="2645" y="75"/>
                </a:lnTo>
                <a:lnTo>
                  <a:pt x="2652" y="75"/>
                </a:lnTo>
                <a:lnTo>
                  <a:pt x="2660" y="75"/>
                </a:lnTo>
                <a:lnTo>
                  <a:pt x="2675" y="75"/>
                </a:lnTo>
                <a:lnTo>
                  <a:pt x="2682" y="75"/>
                </a:lnTo>
                <a:lnTo>
                  <a:pt x="2690" y="75"/>
                </a:lnTo>
                <a:lnTo>
                  <a:pt x="2704" y="75"/>
                </a:lnTo>
                <a:lnTo>
                  <a:pt x="2712" y="75"/>
                </a:lnTo>
                <a:lnTo>
                  <a:pt x="2719" y="75"/>
                </a:lnTo>
                <a:lnTo>
                  <a:pt x="2727" y="75"/>
                </a:lnTo>
                <a:lnTo>
                  <a:pt x="2742" y="75"/>
                </a:lnTo>
                <a:lnTo>
                  <a:pt x="2749" y="75"/>
                </a:lnTo>
                <a:lnTo>
                  <a:pt x="2757" y="75"/>
                </a:lnTo>
                <a:lnTo>
                  <a:pt x="2772" y="75"/>
                </a:lnTo>
                <a:lnTo>
                  <a:pt x="2779" y="75"/>
                </a:lnTo>
                <a:lnTo>
                  <a:pt x="2786" y="75"/>
                </a:lnTo>
                <a:lnTo>
                  <a:pt x="2801" y="75"/>
                </a:lnTo>
                <a:lnTo>
                  <a:pt x="2809" y="75"/>
                </a:lnTo>
                <a:lnTo>
                  <a:pt x="2816" y="75"/>
                </a:lnTo>
                <a:lnTo>
                  <a:pt x="2831" y="75"/>
                </a:lnTo>
                <a:lnTo>
                  <a:pt x="2839" y="75"/>
                </a:lnTo>
                <a:lnTo>
                  <a:pt x="2846" y="75"/>
                </a:lnTo>
                <a:lnTo>
                  <a:pt x="2861" y="75"/>
                </a:lnTo>
                <a:lnTo>
                  <a:pt x="2868" y="75"/>
                </a:lnTo>
                <a:lnTo>
                  <a:pt x="2876" y="75"/>
                </a:lnTo>
                <a:lnTo>
                  <a:pt x="2891" y="75"/>
                </a:lnTo>
                <a:lnTo>
                  <a:pt x="2898" y="75"/>
                </a:lnTo>
                <a:lnTo>
                  <a:pt x="2906" y="75"/>
                </a:lnTo>
                <a:lnTo>
                  <a:pt x="2921" y="75"/>
                </a:lnTo>
                <a:lnTo>
                  <a:pt x="2928" y="75"/>
                </a:lnTo>
                <a:lnTo>
                  <a:pt x="2935" y="75"/>
                </a:lnTo>
                <a:lnTo>
                  <a:pt x="2950" y="75"/>
                </a:lnTo>
                <a:lnTo>
                  <a:pt x="2958" y="75"/>
                </a:lnTo>
                <a:lnTo>
                  <a:pt x="2965" y="75"/>
                </a:lnTo>
                <a:lnTo>
                  <a:pt x="2973" y="75"/>
                </a:lnTo>
                <a:lnTo>
                  <a:pt x="2988" y="75"/>
                </a:lnTo>
                <a:lnTo>
                  <a:pt x="2995" y="75"/>
                </a:lnTo>
                <a:lnTo>
                  <a:pt x="3002" y="75"/>
                </a:lnTo>
                <a:lnTo>
                  <a:pt x="3017" y="75"/>
                </a:lnTo>
                <a:lnTo>
                  <a:pt x="3025" y="75"/>
                </a:lnTo>
                <a:lnTo>
                  <a:pt x="3032" y="75"/>
                </a:lnTo>
                <a:lnTo>
                  <a:pt x="3047" y="75"/>
                </a:lnTo>
                <a:lnTo>
                  <a:pt x="3055" y="75"/>
                </a:lnTo>
                <a:lnTo>
                  <a:pt x="3062" y="75"/>
                </a:lnTo>
                <a:lnTo>
                  <a:pt x="3077" y="75"/>
                </a:lnTo>
                <a:lnTo>
                  <a:pt x="3084" y="75"/>
                </a:lnTo>
                <a:lnTo>
                  <a:pt x="3092" y="75"/>
                </a:lnTo>
                <a:lnTo>
                  <a:pt x="3107" y="75"/>
                </a:lnTo>
                <a:lnTo>
                  <a:pt x="3114" y="75"/>
                </a:lnTo>
                <a:lnTo>
                  <a:pt x="3122" y="75"/>
                </a:lnTo>
                <a:lnTo>
                  <a:pt x="3137" y="75"/>
                </a:lnTo>
                <a:lnTo>
                  <a:pt x="3144" y="75"/>
                </a:lnTo>
                <a:lnTo>
                  <a:pt x="3151" y="75"/>
                </a:lnTo>
                <a:lnTo>
                  <a:pt x="3166" y="75"/>
                </a:lnTo>
                <a:lnTo>
                  <a:pt x="3174" y="75"/>
                </a:lnTo>
                <a:lnTo>
                  <a:pt x="3181" y="75"/>
                </a:lnTo>
                <a:lnTo>
                  <a:pt x="3196" y="75"/>
                </a:lnTo>
                <a:lnTo>
                  <a:pt x="3204" y="75"/>
                </a:lnTo>
                <a:lnTo>
                  <a:pt x="3211" y="75"/>
                </a:lnTo>
                <a:lnTo>
                  <a:pt x="3219" y="75"/>
                </a:lnTo>
                <a:lnTo>
                  <a:pt x="3233" y="75"/>
                </a:lnTo>
                <a:lnTo>
                  <a:pt x="3241" y="75"/>
                </a:lnTo>
                <a:lnTo>
                  <a:pt x="3248" y="75"/>
                </a:lnTo>
                <a:lnTo>
                  <a:pt x="3263" y="75"/>
                </a:lnTo>
                <a:lnTo>
                  <a:pt x="3271" y="75"/>
                </a:lnTo>
                <a:lnTo>
                  <a:pt x="3278" y="75"/>
                </a:lnTo>
                <a:lnTo>
                  <a:pt x="3293" y="75"/>
                </a:lnTo>
                <a:lnTo>
                  <a:pt x="3300" y="75"/>
                </a:lnTo>
                <a:lnTo>
                  <a:pt x="3308" y="75"/>
                </a:lnTo>
                <a:lnTo>
                  <a:pt x="3323" y="75"/>
                </a:lnTo>
                <a:lnTo>
                  <a:pt x="3330" y="75"/>
                </a:lnTo>
                <a:lnTo>
                  <a:pt x="3338" y="75"/>
                </a:lnTo>
                <a:lnTo>
                  <a:pt x="3353" y="75"/>
                </a:lnTo>
                <a:lnTo>
                  <a:pt x="3360" y="75"/>
                </a:lnTo>
                <a:lnTo>
                  <a:pt x="3368" y="75"/>
                </a:lnTo>
                <a:lnTo>
                  <a:pt x="3382" y="75"/>
                </a:lnTo>
                <a:lnTo>
                  <a:pt x="3390" y="75"/>
                </a:lnTo>
                <a:lnTo>
                  <a:pt x="3397" y="75"/>
                </a:lnTo>
                <a:lnTo>
                  <a:pt x="3412" y="75"/>
                </a:lnTo>
                <a:lnTo>
                  <a:pt x="3420" y="75"/>
                </a:lnTo>
                <a:lnTo>
                  <a:pt x="3427" y="75"/>
                </a:lnTo>
                <a:lnTo>
                  <a:pt x="3442" y="75"/>
                </a:lnTo>
                <a:lnTo>
                  <a:pt x="3449" y="75"/>
                </a:lnTo>
                <a:lnTo>
                  <a:pt x="3457" y="75"/>
                </a:lnTo>
                <a:lnTo>
                  <a:pt x="3464" y="75"/>
                </a:lnTo>
                <a:lnTo>
                  <a:pt x="3479" y="75"/>
                </a:lnTo>
                <a:lnTo>
                  <a:pt x="3487" y="75"/>
                </a:lnTo>
                <a:lnTo>
                  <a:pt x="3494" y="75"/>
                </a:lnTo>
                <a:lnTo>
                  <a:pt x="3509" y="75"/>
                </a:lnTo>
                <a:lnTo>
                  <a:pt x="3517" y="75"/>
                </a:lnTo>
                <a:lnTo>
                  <a:pt x="3524" y="75"/>
                </a:lnTo>
                <a:lnTo>
                  <a:pt x="3539" y="75"/>
                </a:lnTo>
                <a:lnTo>
                  <a:pt x="3546" y="75"/>
                </a:lnTo>
                <a:lnTo>
                  <a:pt x="3554" y="75"/>
                </a:lnTo>
                <a:lnTo>
                  <a:pt x="3569" y="75"/>
                </a:lnTo>
                <a:lnTo>
                  <a:pt x="3576" y="75"/>
                </a:lnTo>
                <a:lnTo>
                  <a:pt x="3584" y="75"/>
                </a:lnTo>
                <a:lnTo>
                  <a:pt x="3598" y="75"/>
                </a:lnTo>
                <a:lnTo>
                  <a:pt x="3606" y="75"/>
                </a:lnTo>
                <a:lnTo>
                  <a:pt x="3613" y="75"/>
                </a:lnTo>
                <a:lnTo>
                  <a:pt x="3628" y="75"/>
                </a:lnTo>
                <a:lnTo>
                  <a:pt x="3636" y="75"/>
                </a:lnTo>
                <a:lnTo>
                  <a:pt x="3643" y="75"/>
                </a:lnTo>
                <a:lnTo>
                  <a:pt x="3658" y="75"/>
                </a:lnTo>
                <a:lnTo>
                  <a:pt x="3666" y="75"/>
                </a:lnTo>
                <a:lnTo>
                  <a:pt x="3673" y="75"/>
                </a:lnTo>
                <a:lnTo>
                  <a:pt x="3688" y="75"/>
                </a:lnTo>
                <a:lnTo>
                  <a:pt x="3695" y="75"/>
                </a:lnTo>
                <a:lnTo>
                  <a:pt x="3703" y="75"/>
                </a:lnTo>
                <a:lnTo>
                  <a:pt x="3710" y="75"/>
                </a:lnTo>
                <a:lnTo>
                  <a:pt x="3725" y="75"/>
                </a:lnTo>
                <a:lnTo>
                  <a:pt x="3733" y="75"/>
                </a:lnTo>
                <a:lnTo>
                  <a:pt x="3740" y="75"/>
                </a:lnTo>
                <a:lnTo>
                  <a:pt x="3755" y="75"/>
                </a:lnTo>
                <a:lnTo>
                  <a:pt x="3762" y="75"/>
                </a:lnTo>
                <a:lnTo>
                  <a:pt x="3770" y="75"/>
                </a:lnTo>
                <a:lnTo>
                  <a:pt x="3785" y="75"/>
                </a:lnTo>
                <a:lnTo>
                  <a:pt x="3792" y="75"/>
                </a:lnTo>
                <a:lnTo>
                  <a:pt x="3800" y="75"/>
                </a:lnTo>
                <a:lnTo>
                  <a:pt x="3815" y="75"/>
                </a:lnTo>
                <a:lnTo>
                  <a:pt x="3822" y="75"/>
                </a:lnTo>
                <a:lnTo>
                  <a:pt x="3829" y="75"/>
                </a:lnTo>
                <a:lnTo>
                  <a:pt x="3844" y="75"/>
                </a:lnTo>
                <a:lnTo>
                  <a:pt x="3852" y="75"/>
                </a:lnTo>
                <a:lnTo>
                  <a:pt x="3859" y="75"/>
                </a:lnTo>
                <a:lnTo>
                  <a:pt x="3874" y="75"/>
                </a:lnTo>
                <a:lnTo>
                  <a:pt x="3882" y="75"/>
                </a:lnTo>
                <a:lnTo>
                  <a:pt x="3889" y="75"/>
                </a:lnTo>
                <a:lnTo>
                  <a:pt x="3904" y="75"/>
                </a:lnTo>
                <a:lnTo>
                  <a:pt x="3911" y="75"/>
                </a:lnTo>
                <a:lnTo>
                  <a:pt x="3919" y="75"/>
                </a:lnTo>
                <a:lnTo>
                  <a:pt x="3934" y="75"/>
                </a:lnTo>
              </a:path>
            </a:pathLst>
          </a:custGeom>
          <a:noFill/>
          <a:ln w="34925">
            <a:solidFill>
              <a:srgbClr val="0000FF"/>
            </a:solidFill>
            <a:round/>
            <a:headEnd/>
            <a:tailEnd/>
          </a:ln>
        </p:spPr>
        <p:txBody>
          <a:bodyPr/>
          <a:lstStyle/>
          <a:p>
            <a:endParaRPr lang="en-US"/>
          </a:p>
        </p:txBody>
      </p:sp>
      <p:sp>
        <p:nvSpPr>
          <p:cNvPr id="22548" name="Rectangle 21"/>
          <p:cNvSpPr>
            <a:spLocks noChangeArrowheads="1"/>
          </p:cNvSpPr>
          <p:nvPr/>
        </p:nvSpPr>
        <p:spPr bwMode="auto">
          <a:xfrm>
            <a:off x="1501775" y="5248275"/>
            <a:ext cx="381000" cy="228600"/>
          </a:xfrm>
          <a:prstGeom prst="rect">
            <a:avLst/>
          </a:prstGeom>
          <a:noFill/>
          <a:ln w="9525">
            <a:noFill/>
            <a:miter lim="800000"/>
            <a:headEnd/>
            <a:tailEnd/>
          </a:ln>
        </p:spPr>
        <p:txBody>
          <a:bodyPr wrap="none" lIns="0" tIns="0" rIns="0" bIns="0">
            <a:spAutoFit/>
          </a:bodyPr>
          <a:lstStyle/>
          <a:p>
            <a:pPr eaLnBrk="1" hangingPunct="1"/>
            <a:r>
              <a:rPr lang="en-US" sz="1500">
                <a:solidFill>
                  <a:srgbClr val="000000"/>
                </a:solidFill>
                <a:latin typeface="Times New Roman" pitchFamily="18" charset="0"/>
                <a:cs typeface="Arial" pitchFamily="34" charset="0"/>
              </a:rPr>
              <a:t>2000</a:t>
            </a:r>
            <a:endParaRPr lang="en-US" sz="1800">
              <a:latin typeface="Arial" pitchFamily="34" charset="0"/>
              <a:cs typeface="Arial" pitchFamily="34" charset="0"/>
            </a:endParaRPr>
          </a:p>
        </p:txBody>
      </p:sp>
      <p:sp>
        <p:nvSpPr>
          <p:cNvPr id="22549" name="Rectangle 22"/>
          <p:cNvSpPr>
            <a:spLocks noChangeArrowheads="1"/>
          </p:cNvSpPr>
          <p:nvPr/>
        </p:nvSpPr>
        <p:spPr bwMode="auto">
          <a:xfrm>
            <a:off x="2743200" y="5248275"/>
            <a:ext cx="381000" cy="228600"/>
          </a:xfrm>
          <a:prstGeom prst="rect">
            <a:avLst/>
          </a:prstGeom>
          <a:noFill/>
          <a:ln w="9525">
            <a:noFill/>
            <a:miter lim="800000"/>
            <a:headEnd/>
            <a:tailEnd/>
          </a:ln>
        </p:spPr>
        <p:txBody>
          <a:bodyPr wrap="none" lIns="0" tIns="0" rIns="0" bIns="0">
            <a:spAutoFit/>
          </a:bodyPr>
          <a:lstStyle/>
          <a:p>
            <a:pPr eaLnBrk="1" hangingPunct="1"/>
            <a:r>
              <a:rPr lang="en-US" sz="1500">
                <a:solidFill>
                  <a:srgbClr val="000000"/>
                </a:solidFill>
                <a:latin typeface="Times New Roman" pitchFamily="18" charset="0"/>
                <a:cs typeface="Arial" pitchFamily="34" charset="0"/>
              </a:rPr>
              <a:t>2020</a:t>
            </a:r>
            <a:endParaRPr lang="en-US" sz="1800">
              <a:latin typeface="Arial" pitchFamily="34" charset="0"/>
              <a:cs typeface="Arial" pitchFamily="34" charset="0"/>
            </a:endParaRPr>
          </a:p>
        </p:txBody>
      </p:sp>
      <p:sp>
        <p:nvSpPr>
          <p:cNvPr id="22550" name="Rectangle 23"/>
          <p:cNvSpPr>
            <a:spLocks noChangeArrowheads="1"/>
          </p:cNvSpPr>
          <p:nvPr/>
        </p:nvSpPr>
        <p:spPr bwMode="auto">
          <a:xfrm>
            <a:off x="3997325" y="5248275"/>
            <a:ext cx="381000" cy="228600"/>
          </a:xfrm>
          <a:prstGeom prst="rect">
            <a:avLst/>
          </a:prstGeom>
          <a:noFill/>
          <a:ln w="9525">
            <a:noFill/>
            <a:miter lim="800000"/>
            <a:headEnd/>
            <a:tailEnd/>
          </a:ln>
        </p:spPr>
        <p:txBody>
          <a:bodyPr wrap="none" lIns="0" tIns="0" rIns="0" bIns="0">
            <a:spAutoFit/>
          </a:bodyPr>
          <a:lstStyle/>
          <a:p>
            <a:pPr eaLnBrk="1" hangingPunct="1"/>
            <a:r>
              <a:rPr lang="en-US" sz="1500">
                <a:solidFill>
                  <a:srgbClr val="000000"/>
                </a:solidFill>
                <a:latin typeface="Times New Roman" pitchFamily="18" charset="0"/>
                <a:cs typeface="Arial" pitchFamily="34" charset="0"/>
              </a:rPr>
              <a:t>2040</a:t>
            </a:r>
            <a:endParaRPr lang="en-US" sz="1800">
              <a:latin typeface="Arial" pitchFamily="34" charset="0"/>
              <a:cs typeface="Arial" pitchFamily="34" charset="0"/>
            </a:endParaRPr>
          </a:p>
        </p:txBody>
      </p:sp>
      <p:sp>
        <p:nvSpPr>
          <p:cNvPr id="22551" name="Rectangle 24"/>
          <p:cNvSpPr>
            <a:spLocks noChangeArrowheads="1"/>
          </p:cNvSpPr>
          <p:nvPr/>
        </p:nvSpPr>
        <p:spPr bwMode="auto">
          <a:xfrm>
            <a:off x="5238750" y="5248275"/>
            <a:ext cx="381000" cy="228600"/>
          </a:xfrm>
          <a:prstGeom prst="rect">
            <a:avLst/>
          </a:prstGeom>
          <a:noFill/>
          <a:ln w="9525">
            <a:noFill/>
            <a:miter lim="800000"/>
            <a:headEnd/>
            <a:tailEnd/>
          </a:ln>
        </p:spPr>
        <p:txBody>
          <a:bodyPr wrap="none" lIns="0" tIns="0" rIns="0" bIns="0">
            <a:spAutoFit/>
          </a:bodyPr>
          <a:lstStyle/>
          <a:p>
            <a:pPr eaLnBrk="1" hangingPunct="1"/>
            <a:r>
              <a:rPr lang="en-US" sz="1500">
                <a:solidFill>
                  <a:srgbClr val="000000"/>
                </a:solidFill>
                <a:latin typeface="Times New Roman" pitchFamily="18" charset="0"/>
                <a:cs typeface="Arial" pitchFamily="34" charset="0"/>
              </a:rPr>
              <a:t>2060</a:t>
            </a:r>
            <a:endParaRPr lang="en-US" sz="1800">
              <a:latin typeface="Arial" pitchFamily="34" charset="0"/>
              <a:cs typeface="Arial" pitchFamily="34" charset="0"/>
            </a:endParaRPr>
          </a:p>
        </p:txBody>
      </p:sp>
      <p:sp>
        <p:nvSpPr>
          <p:cNvPr id="22552" name="Rectangle 25"/>
          <p:cNvSpPr>
            <a:spLocks noChangeArrowheads="1"/>
          </p:cNvSpPr>
          <p:nvPr/>
        </p:nvSpPr>
        <p:spPr bwMode="auto">
          <a:xfrm>
            <a:off x="6492875" y="5248275"/>
            <a:ext cx="381000" cy="228600"/>
          </a:xfrm>
          <a:prstGeom prst="rect">
            <a:avLst/>
          </a:prstGeom>
          <a:noFill/>
          <a:ln w="9525">
            <a:noFill/>
            <a:miter lim="800000"/>
            <a:headEnd/>
            <a:tailEnd/>
          </a:ln>
        </p:spPr>
        <p:txBody>
          <a:bodyPr wrap="none" lIns="0" tIns="0" rIns="0" bIns="0">
            <a:spAutoFit/>
          </a:bodyPr>
          <a:lstStyle/>
          <a:p>
            <a:pPr eaLnBrk="1" hangingPunct="1"/>
            <a:r>
              <a:rPr lang="en-US" sz="1500">
                <a:solidFill>
                  <a:srgbClr val="000000"/>
                </a:solidFill>
                <a:latin typeface="Times New Roman" pitchFamily="18" charset="0"/>
                <a:cs typeface="Arial" pitchFamily="34" charset="0"/>
              </a:rPr>
              <a:t>2080</a:t>
            </a:r>
            <a:endParaRPr lang="en-US" sz="1800">
              <a:latin typeface="Arial" pitchFamily="34" charset="0"/>
              <a:cs typeface="Arial" pitchFamily="34" charset="0"/>
            </a:endParaRPr>
          </a:p>
        </p:txBody>
      </p:sp>
      <p:sp>
        <p:nvSpPr>
          <p:cNvPr id="22553" name="Rectangle 26"/>
          <p:cNvSpPr>
            <a:spLocks noChangeArrowheads="1"/>
          </p:cNvSpPr>
          <p:nvPr/>
        </p:nvSpPr>
        <p:spPr bwMode="auto">
          <a:xfrm>
            <a:off x="7747000" y="5248275"/>
            <a:ext cx="381000" cy="228600"/>
          </a:xfrm>
          <a:prstGeom prst="rect">
            <a:avLst/>
          </a:prstGeom>
          <a:noFill/>
          <a:ln w="9525">
            <a:noFill/>
            <a:miter lim="800000"/>
            <a:headEnd/>
            <a:tailEnd/>
          </a:ln>
        </p:spPr>
        <p:txBody>
          <a:bodyPr wrap="none" lIns="0" tIns="0" rIns="0" bIns="0">
            <a:spAutoFit/>
          </a:bodyPr>
          <a:lstStyle/>
          <a:p>
            <a:pPr eaLnBrk="1" hangingPunct="1"/>
            <a:r>
              <a:rPr lang="en-US" sz="1500">
                <a:solidFill>
                  <a:srgbClr val="000000"/>
                </a:solidFill>
                <a:latin typeface="Times New Roman" pitchFamily="18" charset="0"/>
                <a:cs typeface="Arial" pitchFamily="34" charset="0"/>
              </a:rPr>
              <a:t>2100</a:t>
            </a:r>
            <a:endParaRPr lang="en-US" sz="1800">
              <a:latin typeface="Arial" pitchFamily="34" charset="0"/>
              <a:cs typeface="Arial" pitchFamily="34" charset="0"/>
            </a:endParaRPr>
          </a:p>
        </p:txBody>
      </p:sp>
      <p:sp>
        <p:nvSpPr>
          <p:cNvPr id="22554" name="Rectangle 27"/>
          <p:cNvSpPr>
            <a:spLocks noChangeArrowheads="1"/>
          </p:cNvSpPr>
          <p:nvPr/>
        </p:nvSpPr>
        <p:spPr bwMode="auto">
          <a:xfrm>
            <a:off x="4398963" y="5472113"/>
            <a:ext cx="904875" cy="228600"/>
          </a:xfrm>
          <a:prstGeom prst="rect">
            <a:avLst/>
          </a:prstGeom>
          <a:noFill/>
          <a:ln w="9525">
            <a:noFill/>
            <a:miter lim="800000"/>
            <a:headEnd/>
            <a:tailEnd/>
          </a:ln>
        </p:spPr>
        <p:txBody>
          <a:bodyPr wrap="none" lIns="0" tIns="0" rIns="0" bIns="0">
            <a:spAutoFit/>
          </a:bodyPr>
          <a:lstStyle/>
          <a:p>
            <a:pPr eaLnBrk="1" hangingPunct="1"/>
            <a:r>
              <a:rPr lang="en-US" sz="1500">
                <a:solidFill>
                  <a:srgbClr val="000000"/>
                </a:solidFill>
                <a:latin typeface="Times New Roman" pitchFamily="18" charset="0"/>
                <a:cs typeface="Arial" pitchFamily="34" charset="0"/>
              </a:rPr>
              <a:t>Time (year)</a:t>
            </a:r>
            <a:endParaRPr lang="en-US" sz="1800">
              <a:latin typeface="Arial" pitchFamily="34" charset="0"/>
              <a:cs typeface="Arial" pitchFamily="34" charset="0"/>
            </a:endParaRPr>
          </a:p>
        </p:txBody>
      </p:sp>
      <p:sp>
        <p:nvSpPr>
          <p:cNvPr id="22555" name="Rectangle 28"/>
          <p:cNvSpPr>
            <a:spLocks noChangeArrowheads="1"/>
          </p:cNvSpPr>
          <p:nvPr/>
        </p:nvSpPr>
        <p:spPr bwMode="auto">
          <a:xfrm rot="-5400000">
            <a:off x="482601" y="3290887"/>
            <a:ext cx="652462" cy="182563"/>
          </a:xfrm>
          <a:prstGeom prst="rect">
            <a:avLst/>
          </a:prstGeom>
          <a:noFill/>
          <a:ln w="9525">
            <a:noFill/>
            <a:miter lim="800000"/>
            <a:headEnd/>
            <a:tailEnd/>
          </a:ln>
        </p:spPr>
        <p:txBody>
          <a:bodyPr wrap="none" lIns="0" tIns="0" rIns="0" bIns="0">
            <a:spAutoFit/>
          </a:bodyPr>
          <a:lstStyle/>
          <a:p>
            <a:pPr eaLnBrk="1" hangingPunct="1"/>
            <a:r>
              <a:rPr lang="en-US" sz="1200">
                <a:solidFill>
                  <a:srgbClr val="000000"/>
                </a:solidFill>
                <a:latin typeface="Times New Roman" pitchFamily="18" charset="0"/>
                <a:cs typeface="Arial" pitchFamily="34" charset="0"/>
              </a:rPr>
              <a:t>TonC/year</a:t>
            </a:r>
            <a:endParaRPr lang="en-US" sz="1800">
              <a:latin typeface="Arial" pitchFamily="34" charset="0"/>
              <a:cs typeface="Arial" pitchFamily="34" charset="0"/>
            </a:endParaRPr>
          </a:p>
        </p:txBody>
      </p:sp>
      <p:sp>
        <p:nvSpPr>
          <p:cNvPr id="1121309" name="Rectangle 29"/>
          <p:cNvSpPr>
            <a:spLocks noChangeArrowheads="1"/>
          </p:cNvSpPr>
          <p:nvPr/>
        </p:nvSpPr>
        <p:spPr bwMode="auto">
          <a:xfrm>
            <a:off x="4191000" y="3276600"/>
            <a:ext cx="3730625" cy="365125"/>
          </a:xfrm>
          <a:prstGeom prst="rect">
            <a:avLst/>
          </a:prstGeom>
          <a:noFill/>
          <a:ln w="9525">
            <a:noFill/>
            <a:miter lim="800000"/>
            <a:headEnd/>
            <a:tailEnd/>
          </a:ln>
        </p:spPr>
        <p:txBody>
          <a:bodyPr wrap="none" lIns="0" tIns="0" rIns="0" bIns="0">
            <a:spAutoFit/>
          </a:bodyPr>
          <a:lstStyle/>
          <a:p>
            <a:pPr eaLnBrk="1" hangingPunct="1"/>
            <a:r>
              <a:rPr lang="en-US">
                <a:solidFill>
                  <a:srgbClr val="FF0000"/>
                </a:solidFill>
                <a:latin typeface="Times New Roman" pitchFamily="18" charset="0"/>
                <a:cs typeface="Arial" pitchFamily="34" charset="0"/>
              </a:rPr>
              <a:t>Global land use change = 0.5</a:t>
            </a:r>
            <a:endParaRPr lang="en-US">
              <a:solidFill>
                <a:srgbClr val="FF0000"/>
              </a:solidFill>
              <a:latin typeface="Arial" pitchFamily="34" charset="0"/>
              <a:cs typeface="Arial" pitchFamily="34" charset="0"/>
            </a:endParaRPr>
          </a:p>
        </p:txBody>
      </p:sp>
      <p:sp>
        <p:nvSpPr>
          <p:cNvPr id="1121310" name="Rectangle 30"/>
          <p:cNvSpPr>
            <a:spLocks noChangeArrowheads="1"/>
          </p:cNvSpPr>
          <p:nvPr/>
        </p:nvSpPr>
        <p:spPr bwMode="auto">
          <a:xfrm>
            <a:off x="4343400" y="4495800"/>
            <a:ext cx="3502025" cy="365125"/>
          </a:xfrm>
          <a:prstGeom prst="rect">
            <a:avLst/>
          </a:prstGeom>
          <a:noFill/>
          <a:ln w="9525">
            <a:noFill/>
            <a:miter lim="800000"/>
            <a:headEnd/>
            <a:tailEnd/>
          </a:ln>
        </p:spPr>
        <p:txBody>
          <a:bodyPr wrap="none" lIns="0" tIns="0" rIns="0" bIns="0">
            <a:spAutoFit/>
          </a:bodyPr>
          <a:lstStyle/>
          <a:p>
            <a:pPr eaLnBrk="1" hangingPunct="1"/>
            <a:r>
              <a:rPr lang="en-US">
                <a:solidFill>
                  <a:srgbClr val="008000"/>
                </a:solidFill>
                <a:latin typeface="Times New Roman" pitchFamily="18" charset="0"/>
                <a:cs typeface="Arial" pitchFamily="34" charset="0"/>
              </a:rPr>
              <a:t>Global land use change = 0</a:t>
            </a:r>
          </a:p>
        </p:txBody>
      </p:sp>
      <p:sp>
        <p:nvSpPr>
          <p:cNvPr id="1121311" name="Rectangle 31"/>
          <p:cNvSpPr>
            <a:spLocks noChangeArrowheads="1"/>
          </p:cNvSpPr>
          <p:nvPr/>
        </p:nvSpPr>
        <p:spPr bwMode="auto">
          <a:xfrm>
            <a:off x="4648200" y="2133600"/>
            <a:ext cx="2946400" cy="365125"/>
          </a:xfrm>
          <a:prstGeom prst="rect">
            <a:avLst/>
          </a:prstGeom>
          <a:noFill/>
          <a:ln w="9525">
            <a:noFill/>
            <a:miter lim="800000"/>
            <a:headEnd/>
            <a:tailEnd/>
          </a:ln>
        </p:spPr>
        <p:txBody>
          <a:bodyPr wrap="none" lIns="0" tIns="0" rIns="0" bIns="0">
            <a:spAutoFit/>
          </a:bodyPr>
          <a:lstStyle/>
          <a:p>
            <a:pPr eaLnBrk="1" hangingPunct="1"/>
            <a:r>
              <a:rPr lang="en-US">
                <a:solidFill>
                  <a:srgbClr val="0000FF"/>
                </a:solidFill>
                <a:latin typeface="Times New Roman" pitchFamily="18" charset="0"/>
                <a:cs typeface="Arial" pitchFamily="34" charset="0"/>
              </a:rPr>
              <a:t>Business as Usual (1.0)</a:t>
            </a:r>
            <a:endParaRPr lang="en-US">
              <a:solidFill>
                <a:srgbClr val="0000FF"/>
              </a:solidFill>
              <a:latin typeface="Arial" pitchFamily="34" charset="0"/>
              <a:cs typeface="Arial" pitchFamily="34" charset="0"/>
            </a:endParaRPr>
          </a:p>
        </p:txBody>
      </p:sp>
      <p:sp>
        <p:nvSpPr>
          <p:cNvPr id="22559" name="Title 1"/>
          <p:cNvSpPr txBox="1">
            <a:spLocks/>
          </p:cNvSpPr>
          <p:nvPr/>
        </p:nvSpPr>
        <p:spPr bwMode="auto">
          <a:xfrm>
            <a:off x="457200" y="0"/>
            <a:ext cx="8229600" cy="1143000"/>
          </a:xfrm>
          <a:prstGeom prst="rect">
            <a:avLst/>
          </a:prstGeom>
          <a:noFill/>
          <a:ln w="9525">
            <a:noFill/>
            <a:miter lim="800000"/>
            <a:headEnd/>
            <a:tailEnd/>
          </a:ln>
        </p:spPr>
        <p:txBody>
          <a:bodyPr/>
          <a:lstStyle/>
          <a:p>
            <a:pPr algn="ctr" defTabSz="457200" eaLnBrk="1" hangingPunct="1"/>
            <a:r>
              <a:rPr lang="en-US" sz="4400">
                <a:latin typeface="Calibri" pitchFamily="34" charset="0"/>
              </a:rPr>
              <a:t>Examples of Possible Pledges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121300"/>
                                        </p:tgtEl>
                                        <p:attrNameLst>
                                          <p:attrName>style.visibility</p:attrName>
                                        </p:attrNameLst>
                                      </p:cBhvr>
                                      <p:to>
                                        <p:strVal val="visible"/>
                                      </p:to>
                                    </p:set>
                                    <p:animEffect transition="in" filter="wipe(left)">
                                      <p:cBhvr>
                                        <p:cTn id="7" dur="500"/>
                                        <p:tgtEl>
                                          <p:spTgt spid="112130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1121309"/>
                                        </p:tgtEl>
                                        <p:attrNameLst>
                                          <p:attrName>style.visibility</p:attrName>
                                        </p:attrNameLst>
                                      </p:cBhvr>
                                      <p:to>
                                        <p:strVal val="visible"/>
                                      </p:to>
                                    </p:set>
                                    <p:animEffect transition="in" filter="wipe(down)">
                                      <p:cBhvr>
                                        <p:cTn id="12" dur="500"/>
                                        <p:tgtEl>
                                          <p:spTgt spid="1121309"/>
                                        </p:tgtEl>
                                      </p:cBhvr>
                                    </p:animEffect>
                                  </p:childTnLst>
                                </p:cTn>
                              </p:par>
                              <p:par>
                                <p:cTn id="13" presetID="22" presetClass="entr" presetSubtype="8" fill="hold" grpId="0" nodeType="withEffect">
                                  <p:stCondLst>
                                    <p:cond delay="0"/>
                                  </p:stCondLst>
                                  <p:childTnLst>
                                    <p:set>
                                      <p:cBhvr>
                                        <p:cTn id="14" dur="1" fill="hold">
                                          <p:stCondLst>
                                            <p:cond delay="0"/>
                                          </p:stCondLst>
                                        </p:cTn>
                                        <p:tgtEl>
                                          <p:spTgt spid="1121299"/>
                                        </p:tgtEl>
                                        <p:attrNameLst>
                                          <p:attrName>style.visibility</p:attrName>
                                        </p:attrNameLst>
                                      </p:cBhvr>
                                      <p:to>
                                        <p:strVal val="visible"/>
                                      </p:to>
                                    </p:set>
                                    <p:animEffect transition="in" filter="wipe(left)">
                                      <p:cBhvr>
                                        <p:cTn id="15" dur="500"/>
                                        <p:tgtEl>
                                          <p:spTgt spid="1121299"/>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22" presetClass="entr" presetSubtype="4" fill="hold" grpId="0" nodeType="clickEffect">
                                  <p:stCondLst>
                                    <p:cond delay="0"/>
                                  </p:stCondLst>
                                  <p:childTnLst>
                                    <p:set>
                                      <p:cBhvr>
                                        <p:cTn id="19" dur="1" fill="hold">
                                          <p:stCondLst>
                                            <p:cond delay="0"/>
                                          </p:stCondLst>
                                        </p:cTn>
                                        <p:tgtEl>
                                          <p:spTgt spid="1121310"/>
                                        </p:tgtEl>
                                        <p:attrNameLst>
                                          <p:attrName>style.visibility</p:attrName>
                                        </p:attrNameLst>
                                      </p:cBhvr>
                                      <p:to>
                                        <p:strVal val="visible"/>
                                      </p:to>
                                    </p:set>
                                    <p:animEffect transition="in" filter="wipe(down)">
                                      <p:cBhvr>
                                        <p:cTn id="20" dur="500"/>
                                        <p:tgtEl>
                                          <p:spTgt spid="1121310"/>
                                        </p:tgtEl>
                                      </p:cBhvr>
                                    </p:animEffect>
                                  </p:childTnLst>
                                </p:cTn>
                              </p:par>
                              <p:par>
                                <p:cTn id="21" presetID="22" presetClass="entr" presetSubtype="8" fill="hold" grpId="0" nodeType="withEffect">
                                  <p:stCondLst>
                                    <p:cond delay="0"/>
                                  </p:stCondLst>
                                  <p:childTnLst>
                                    <p:set>
                                      <p:cBhvr>
                                        <p:cTn id="22" dur="1" fill="hold">
                                          <p:stCondLst>
                                            <p:cond delay="0"/>
                                          </p:stCondLst>
                                        </p:cTn>
                                        <p:tgtEl>
                                          <p:spTgt spid="1121298"/>
                                        </p:tgtEl>
                                        <p:attrNameLst>
                                          <p:attrName>style.visibility</p:attrName>
                                        </p:attrNameLst>
                                      </p:cBhvr>
                                      <p:to>
                                        <p:strVal val="visible"/>
                                      </p:to>
                                    </p:set>
                                    <p:animEffect transition="in" filter="wipe(left)">
                                      <p:cBhvr>
                                        <p:cTn id="23" dur="500"/>
                                        <p:tgtEl>
                                          <p:spTgt spid="1121298"/>
                                        </p:tgtEl>
                                      </p:cBhvr>
                                    </p:animEffect>
                                  </p:childTnLst>
                                </p:cTn>
                              </p:par>
                              <p:par>
                                <p:cTn id="24" presetID="22" presetClass="entr" presetSubtype="4" fill="hold" grpId="0" nodeType="withEffect">
                                  <p:stCondLst>
                                    <p:cond delay="0"/>
                                  </p:stCondLst>
                                  <p:childTnLst>
                                    <p:set>
                                      <p:cBhvr>
                                        <p:cTn id="25" dur="1" fill="hold">
                                          <p:stCondLst>
                                            <p:cond delay="0"/>
                                          </p:stCondLst>
                                        </p:cTn>
                                        <p:tgtEl>
                                          <p:spTgt spid="1121311"/>
                                        </p:tgtEl>
                                        <p:attrNameLst>
                                          <p:attrName>style.visibility</p:attrName>
                                        </p:attrNameLst>
                                      </p:cBhvr>
                                      <p:to>
                                        <p:strVal val="visible"/>
                                      </p:to>
                                    </p:set>
                                    <p:animEffect transition="in" filter="wipe(down)">
                                      <p:cBhvr>
                                        <p:cTn id="26" dur="500"/>
                                        <p:tgtEl>
                                          <p:spTgt spid="11213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1298" grpId="0" animBg="1"/>
      <p:bldP spid="1121299" grpId="0" animBg="1"/>
      <p:bldP spid="1121300" grpId="0" animBg="1"/>
      <p:bldP spid="1121309" grpId="0"/>
      <p:bldP spid="1121310" grpId="0"/>
      <p:bldP spid="1121311"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a:xfrm>
            <a:off x="228600" y="152400"/>
            <a:ext cx="8763000" cy="685800"/>
          </a:xfrm>
        </p:spPr>
        <p:txBody>
          <a:bodyPr rtlCol="0">
            <a:normAutofit fontScale="90000"/>
          </a:bodyPr>
          <a:lstStyle/>
          <a:p>
            <a:pPr fontAlgn="auto">
              <a:spcAft>
                <a:spcPts val="0"/>
              </a:spcAft>
              <a:defRPr/>
            </a:pPr>
            <a:r>
              <a:rPr lang="en-US">
                <a:latin typeface="Arial" charset="0"/>
                <a:ea typeface="+mj-ea"/>
              </a:rPr>
              <a:t>Task 2: Burden Sharing</a:t>
            </a:r>
          </a:p>
        </p:txBody>
      </p:sp>
      <p:sp>
        <p:nvSpPr>
          <p:cNvPr id="24578" name="Rectangle 3"/>
          <p:cNvSpPr>
            <a:spLocks noGrp="1" noChangeArrowheads="1"/>
          </p:cNvSpPr>
          <p:nvPr>
            <p:ph idx="1"/>
          </p:nvPr>
        </p:nvSpPr>
        <p:spPr>
          <a:xfrm>
            <a:off x="228600" y="990600"/>
            <a:ext cx="8915400" cy="5562600"/>
          </a:xfrm>
        </p:spPr>
        <p:txBody>
          <a:bodyPr/>
          <a:lstStyle/>
          <a:p>
            <a:pPr>
              <a:lnSpc>
                <a:spcPct val="90000"/>
              </a:lnSpc>
            </a:pPr>
            <a:r>
              <a:rPr lang="en-US" sz="2800" b="1" smtClean="0">
                <a:latin typeface="Arial" pitchFamily="34" charset="0"/>
              </a:rPr>
              <a:t>We are creating the </a:t>
            </a:r>
            <a:r>
              <a:rPr lang="ja-JP" altLang="en-US" sz="2800" b="1" smtClean="0">
                <a:latin typeface="Arial" pitchFamily="34" charset="0"/>
              </a:rPr>
              <a:t>“</a:t>
            </a:r>
            <a:r>
              <a:rPr lang="en-US" altLang="ja-JP" sz="2800" b="1" smtClean="0">
                <a:latin typeface="Arial" pitchFamily="34" charset="0"/>
              </a:rPr>
              <a:t>UN Global Fund for Mitigation and Adaptation</a:t>
            </a:r>
            <a:r>
              <a:rPr lang="ja-JP" altLang="en-US" sz="2800" b="1" smtClean="0">
                <a:latin typeface="Arial" pitchFamily="34" charset="0"/>
              </a:rPr>
              <a:t>”</a:t>
            </a:r>
            <a:r>
              <a:rPr lang="en-US" altLang="ja-JP" sz="2800" b="1" smtClean="0">
                <a:latin typeface="Arial" pitchFamily="34" charset="0"/>
              </a:rPr>
              <a:t> for</a:t>
            </a:r>
          </a:p>
          <a:p>
            <a:pPr lvl="2">
              <a:lnSpc>
                <a:spcPct val="90000"/>
              </a:lnSpc>
            </a:pPr>
            <a:r>
              <a:rPr lang="en-US" b="1" smtClean="0">
                <a:latin typeface="Arial" pitchFamily="34" charset="0"/>
              </a:rPr>
              <a:t>Disaster relief</a:t>
            </a:r>
          </a:p>
          <a:p>
            <a:pPr lvl="2">
              <a:lnSpc>
                <a:spcPct val="90000"/>
              </a:lnSpc>
            </a:pPr>
            <a:r>
              <a:rPr lang="en-US" b="1" smtClean="0">
                <a:latin typeface="Arial" pitchFamily="34" charset="0"/>
              </a:rPr>
              <a:t>Food and water</a:t>
            </a:r>
          </a:p>
          <a:p>
            <a:pPr lvl="2">
              <a:lnSpc>
                <a:spcPct val="90000"/>
              </a:lnSpc>
            </a:pPr>
            <a:r>
              <a:rPr lang="en-US" b="1" smtClean="0">
                <a:latin typeface="Arial" pitchFamily="34" charset="0"/>
              </a:rPr>
              <a:t>Immigration and refugees</a:t>
            </a:r>
          </a:p>
          <a:p>
            <a:pPr lvl="2">
              <a:lnSpc>
                <a:spcPct val="90000"/>
              </a:lnSpc>
            </a:pPr>
            <a:r>
              <a:rPr lang="en-US" b="1" smtClean="0">
                <a:latin typeface="Arial" pitchFamily="34" charset="0"/>
              </a:rPr>
              <a:t>Mitigation — Investing in any necessary non-cost-saving mitigation to achieve Task 1 goals</a:t>
            </a:r>
          </a:p>
          <a:p>
            <a:pPr>
              <a:lnSpc>
                <a:spcPct val="90000"/>
              </a:lnSpc>
            </a:pPr>
            <a:r>
              <a:rPr lang="en-US" sz="2800" b="1" smtClean="0">
                <a:latin typeface="Arial" pitchFamily="34" charset="0"/>
              </a:rPr>
              <a:t>Total cost is $100 Billion per year (ramping up to that level by 2020)</a:t>
            </a:r>
          </a:p>
          <a:p>
            <a:pPr>
              <a:lnSpc>
                <a:spcPct val="90000"/>
              </a:lnSpc>
            </a:pPr>
            <a:r>
              <a:rPr lang="en-US" sz="2800" b="1" smtClean="0">
                <a:latin typeface="Arial" pitchFamily="34" charset="0"/>
              </a:rPr>
              <a:t>How much will you contribute?</a:t>
            </a:r>
          </a:p>
          <a:p>
            <a:pPr>
              <a:lnSpc>
                <a:spcPct val="90000"/>
              </a:lnSpc>
            </a:pPr>
            <a:r>
              <a:rPr lang="en-US" sz="2800" b="1" smtClean="0">
                <a:latin typeface="Arial" pitchFamily="34" charset="0"/>
              </a:rPr>
              <a:t>How much should others contribute?</a:t>
            </a:r>
          </a:p>
          <a:p>
            <a:pPr>
              <a:lnSpc>
                <a:spcPct val="90000"/>
              </a:lnSpc>
            </a:pPr>
            <a:r>
              <a:rPr lang="en-US" sz="2800" b="1" smtClean="0">
                <a:latin typeface="Arial" pitchFamily="34" charset="0"/>
              </a:rPr>
              <a:t>Terms?</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Title 1"/>
          <p:cNvSpPr>
            <a:spLocks noGrp="1"/>
          </p:cNvSpPr>
          <p:nvPr>
            <p:ph type="title"/>
          </p:nvPr>
        </p:nvSpPr>
        <p:spPr>
          <a:xfrm>
            <a:off x="228600" y="0"/>
            <a:ext cx="8763000" cy="973138"/>
          </a:xfrm>
        </p:spPr>
        <p:txBody>
          <a:bodyPr rtlCol="0">
            <a:normAutofit fontScale="90000"/>
          </a:bodyPr>
          <a:lstStyle/>
          <a:p>
            <a:pPr fontAlgn="auto">
              <a:spcAft>
                <a:spcPts val="0"/>
              </a:spcAft>
              <a:defRPr/>
            </a:pPr>
            <a:r>
              <a:rPr lang="en-US" sz="3600" b="1" i="1" dirty="0" smtClean="0">
                <a:latin typeface="Arial" charset="0"/>
                <a:ea typeface="+mj-ea"/>
                <a:cs typeface="Arial" charset="0"/>
              </a:rPr>
              <a:t>World Climate:</a:t>
            </a:r>
            <a:r>
              <a:rPr lang="en-US" sz="3600" b="1" dirty="0" smtClean="0">
                <a:latin typeface="Arial" charset="0"/>
                <a:ea typeface="+mj-ea"/>
                <a:cs typeface="Arial" charset="0"/>
              </a:rPr>
              <a:t>  INDC </a:t>
            </a:r>
            <a:br>
              <a:rPr lang="en-US" sz="3600" b="1" dirty="0" smtClean="0">
                <a:latin typeface="Arial" charset="0"/>
                <a:ea typeface="+mj-ea"/>
                <a:cs typeface="Arial" charset="0"/>
              </a:rPr>
            </a:br>
            <a:r>
              <a:rPr lang="en-US" sz="2200" b="1" dirty="0" smtClean="0">
                <a:latin typeface="Arial" charset="0"/>
                <a:ea typeface="+mj-ea"/>
                <a:cs typeface="Arial" charset="0"/>
              </a:rPr>
              <a:t>(Intended Nationally-Determined Commitment)</a:t>
            </a:r>
            <a:endParaRPr lang="en-US" sz="2200" b="1" dirty="0">
              <a:latin typeface="Arial" charset="0"/>
              <a:ea typeface="+mj-ea"/>
              <a:cs typeface="Arial" charset="0"/>
            </a:endParaRPr>
          </a:p>
        </p:txBody>
      </p:sp>
      <p:sp>
        <p:nvSpPr>
          <p:cNvPr id="3075" name="Content Placeholder 2"/>
          <p:cNvSpPr>
            <a:spLocks noGrp="1"/>
          </p:cNvSpPr>
          <p:nvPr>
            <p:ph idx="1"/>
          </p:nvPr>
        </p:nvSpPr>
        <p:spPr>
          <a:xfrm>
            <a:off x="304800" y="985838"/>
            <a:ext cx="8567738" cy="5262562"/>
          </a:xfrm>
        </p:spPr>
        <p:txBody>
          <a:bodyPr>
            <a:normAutofit lnSpcReduction="10000"/>
          </a:bodyPr>
          <a:lstStyle/>
          <a:p>
            <a:pPr>
              <a:lnSpc>
                <a:spcPct val="90000"/>
              </a:lnSpc>
              <a:spcBef>
                <a:spcPts val="163"/>
              </a:spcBef>
              <a:spcAft>
                <a:spcPts val="1200"/>
              </a:spcAft>
            </a:pPr>
            <a:r>
              <a:rPr lang="en-US" sz="2200" b="1" smtClean="0">
                <a:latin typeface="Arial" pitchFamily="34" charset="0"/>
                <a:cs typeface="Arial" pitchFamily="34" charset="0"/>
              </a:rPr>
              <a:t>Region:  ____________</a:t>
            </a:r>
          </a:p>
          <a:p>
            <a:pPr>
              <a:lnSpc>
                <a:spcPct val="90000"/>
              </a:lnSpc>
              <a:spcBef>
                <a:spcPts val="163"/>
              </a:spcBef>
              <a:spcAft>
                <a:spcPts val="1800"/>
              </a:spcAft>
            </a:pPr>
            <a:r>
              <a:rPr lang="en-US" sz="2200" b="1" smtClean="0">
                <a:latin typeface="Arial" pitchFamily="34" charset="0"/>
                <a:cs typeface="Arial" pitchFamily="34" charset="0"/>
              </a:rPr>
              <a:t>CO</a:t>
            </a:r>
            <a:r>
              <a:rPr lang="en-US" sz="2200" b="1" baseline="-25000" smtClean="0">
                <a:latin typeface="Arial" pitchFamily="34" charset="0"/>
                <a:cs typeface="Arial" pitchFamily="34" charset="0"/>
              </a:rPr>
              <a:t>2</a:t>
            </a:r>
            <a:r>
              <a:rPr lang="en-US" sz="2200" b="1" smtClean="0">
                <a:latin typeface="Arial" pitchFamily="34" charset="0"/>
                <a:cs typeface="Arial" pitchFamily="34" charset="0"/>
              </a:rPr>
              <a:t> Emissions growth stop year: 	    _______</a:t>
            </a:r>
          </a:p>
          <a:p>
            <a:pPr>
              <a:lnSpc>
                <a:spcPct val="90000"/>
              </a:lnSpc>
              <a:spcBef>
                <a:spcPts val="163"/>
              </a:spcBef>
              <a:spcAft>
                <a:spcPts val="1800"/>
              </a:spcAft>
            </a:pPr>
            <a:r>
              <a:rPr lang="en-US" sz="2200" b="1" smtClean="0">
                <a:latin typeface="Arial" pitchFamily="34" charset="0"/>
                <a:cs typeface="Arial" pitchFamily="34" charset="0"/>
              </a:rPr>
              <a:t>CO</a:t>
            </a:r>
            <a:r>
              <a:rPr lang="en-US" sz="2200" b="1" baseline="-25000" smtClean="0">
                <a:latin typeface="Arial" pitchFamily="34" charset="0"/>
                <a:cs typeface="Arial" pitchFamily="34" charset="0"/>
              </a:rPr>
              <a:t>2</a:t>
            </a:r>
            <a:r>
              <a:rPr lang="en-US" sz="2200" b="1" smtClean="0">
                <a:latin typeface="Arial" pitchFamily="34" charset="0"/>
                <a:cs typeface="Arial" pitchFamily="34" charset="0"/>
              </a:rPr>
              <a:t> Emissions decline start year: 	    _______</a:t>
            </a:r>
          </a:p>
          <a:p>
            <a:pPr>
              <a:lnSpc>
                <a:spcPct val="90000"/>
              </a:lnSpc>
              <a:spcBef>
                <a:spcPts val="163"/>
              </a:spcBef>
              <a:spcAft>
                <a:spcPts val="1800"/>
              </a:spcAft>
            </a:pPr>
            <a:r>
              <a:rPr lang="en-US" sz="2200" b="1" smtClean="0">
                <a:latin typeface="Arial" pitchFamily="34" charset="0"/>
                <a:cs typeface="Arial" pitchFamily="34" charset="0"/>
              </a:rPr>
              <a:t>Fractional rate of decline (%/year):</a:t>
            </a:r>
            <a:r>
              <a:rPr lang="en-US" sz="2600" b="1" smtClean="0">
                <a:latin typeface="Arial" pitchFamily="34" charset="0"/>
                <a:cs typeface="Arial" pitchFamily="34" charset="0"/>
              </a:rPr>
              <a:t>     ______</a:t>
            </a:r>
          </a:p>
          <a:p>
            <a:pPr>
              <a:lnSpc>
                <a:spcPct val="90000"/>
              </a:lnSpc>
            </a:pPr>
            <a:r>
              <a:rPr lang="en-US" sz="2200" b="1" smtClean="0">
                <a:latin typeface="Arial" pitchFamily="34" charset="0"/>
                <a:cs typeface="Arial" pitchFamily="34" charset="0"/>
              </a:rPr>
              <a:t>REDD+ (Reduction in Emissions from Deforestation </a:t>
            </a:r>
            <a:br>
              <a:rPr lang="en-US" sz="2200" b="1" smtClean="0">
                <a:latin typeface="Arial" pitchFamily="34" charset="0"/>
                <a:cs typeface="Arial" pitchFamily="34" charset="0"/>
              </a:rPr>
            </a:br>
            <a:r>
              <a:rPr lang="en-US" sz="2200" b="1" smtClean="0">
                <a:latin typeface="Arial" pitchFamily="34" charset="0"/>
                <a:cs typeface="Arial" pitchFamily="34" charset="0"/>
              </a:rPr>
              <a:t>and land Degradation)			</a:t>
            </a:r>
            <a:r>
              <a:rPr lang="en-US" sz="2400" b="1" smtClean="0">
                <a:latin typeface="Arial" pitchFamily="34" charset="0"/>
                <a:cs typeface="Arial" pitchFamily="34" charset="0"/>
              </a:rPr>
              <a:t>		         ______ </a:t>
            </a:r>
          </a:p>
          <a:p>
            <a:pPr marL="457200" lvl="1" indent="0">
              <a:lnSpc>
                <a:spcPct val="90000"/>
              </a:lnSpc>
              <a:buFontTx/>
              <a:buNone/>
            </a:pPr>
            <a:r>
              <a:rPr lang="en-US" sz="1400" b="1" smtClean="0">
                <a:latin typeface="Arial" pitchFamily="34" charset="0"/>
                <a:cs typeface="Arial" pitchFamily="34" charset="0"/>
              </a:rPr>
              <a:t>India, Other Developed, Other Developing only:</a:t>
            </a:r>
            <a:br>
              <a:rPr lang="en-US" sz="1400" b="1" smtClean="0">
                <a:latin typeface="Arial" pitchFamily="34" charset="0"/>
                <a:cs typeface="Arial" pitchFamily="34" charset="0"/>
              </a:rPr>
            </a:br>
            <a:r>
              <a:rPr lang="en-US" sz="1400" b="1" smtClean="0">
                <a:latin typeface="Arial" pitchFamily="34" charset="0"/>
                <a:cs typeface="Arial" pitchFamily="34" charset="0"/>
              </a:rPr>
              <a:t>(1 = no reduction from BAU; 0 = maximum feasible reduction)	</a:t>
            </a:r>
          </a:p>
          <a:p>
            <a:pPr>
              <a:lnSpc>
                <a:spcPct val="90000"/>
              </a:lnSpc>
            </a:pPr>
            <a:r>
              <a:rPr lang="en-US" sz="2200" b="1" smtClean="0">
                <a:latin typeface="Arial" pitchFamily="34" charset="0"/>
                <a:cs typeface="Arial" pitchFamily="34" charset="0"/>
              </a:rPr>
              <a:t>Afforestation (net new forest area)      _______ </a:t>
            </a:r>
          </a:p>
          <a:p>
            <a:pPr marL="457200" lvl="1" indent="0">
              <a:lnSpc>
                <a:spcPct val="90000"/>
              </a:lnSpc>
              <a:spcAft>
                <a:spcPts val="1200"/>
              </a:spcAft>
              <a:buFontTx/>
              <a:buNone/>
            </a:pPr>
            <a:r>
              <a:rPr lang="en-US" sz="1400" b="1" smtClean="0">
                <a:latin typeface="Arial" pitchFamily="34" charset="0"/>
                <a:cs typeface="Arial" pitchFamily="34" charset="0"/>
              </a:rPr>
              <a:t>All nations/regions:  (0 = no new afforestation area; 1 = maximum feasible)	</a:t>
            </a:r>
          </a:p>
          <a:p>
            <a:pPr>
              <a:lnSpc>
                <a:spcPct val="90000"/>
              </a:lnSpc>
              <a:spcBef>
                <a:spcPts val="163"/>
              </a:spcBef>
              <a:spcAft>
                <a:spcPts val="1800"/>
              </a:spcAft>
            </a:pPr>
            <a:r>
              <a:rPr lang="en-US" sz="2200" b="1" smtClean="0">
                <a:latin typeface="Arial" pitchFamily="34" charset="0"/>
                <a:cs typeface="Arial" pitchFamily="34" charset="0"/>
              </a:rPr>
              <a:t>Your region</a:t>
            </a:r>
            <a:r>
              <a:rPr lang="en-US" altLang="en-US" sz="2200" b="1" smtClean="0">
                <a:latin typeface="Arial" pitchFamily="34" charset="0"/>
                <a:cs typeface="Arial" pitchFamily="34" charset="0"/>
              </a:rPr>
              <a:t>’</a:t>
            </a:r>
            <a:r>
              <a:rPr lang="en-US" sz="2200" b="1" smtClean="0">
                <a:latin typeface="Arial" pitchFamily="34" charset="0"/>
                <a:cs typeface="Arial" pitchFamily="34" charset="0"/>
              </a:rPr>
              <a:t>s contribution or request of the global fund for </a:t>
            </a:r>
            <a:br>
              <a:rPr lang="en-US" sz="2200" b="1" smtClean="0">
                <a:latin typeface="Arial" pitchFamily="34" charset="0"/>
                <a:cs typeface="Arial" pitchFamily="34" charset="0"/>
              </a:rPr>
            </a:br>
            <a:r>
              <a:rPr lang="en-US" sz="2200" b="1" smtClean="0">
                <a:latin typeface="Arial" pitchFamily="34" charset="0"/>
                <a:cs typeface="Arial" pitchFamily="34" charset="0"/>
              </a:rPr>
              <a:t>mitigation and adaptation ($B/year):    _______</a:t>
            </a:r>
            <a:br>
              <a:rPr lang="en-US" sz="2200" b="1" smtClean="0">
                <a:latin typeface="Arial" pitchFamily="34" charset="0"/>
                <a:cs typeface="Arial" pitchFamily="34" charset="0"/>
              </a:rPr>
            </a:br>
            <a:r>
              <a:rPr lang="en-US" sz="2200" b="1" smtClean="0">
                <a:latin typeface="Arial" pitchFamily="34" charset="0"/>
                <a:cs typeface="Arial" pitchFamily="34" charset="0"/>
              </a:rPr>
              <a:t>	</a:t>
            </a:r>
            <a:r>
              <a:rPr lang="en-US" sz="1400" b="1" smtClean="0">
                <a:latin typeface="Arial" pitchFamily="34" charset="0"/>
                <a:cs typeface="Arial" pitchFamily="34" charset="0"/>
              </a:rPr>
              <a:t>Global target is $100 billion/year by 2020</a:t>
            </a:r>
            <a:br>
              <a:rPr lang="en-US" sz="1400" b="1" smtClean="0">
                <a:latin typeface="Arial" pitchFamily="34" charset="0"/>
                <a:cs typeface="Arial" pitchFamily="34" charset="0"/>
              </a:rPr>
            </a:br>
            <a:r>
              <a:rPr lang="en-US" sz="1400" b="1" smtClean="0">
                <a:latin typeface="Arial" pitchFamily="34" charset="0"/>
                <a:cs typeface="Arial" pitchFamily="34" charset="0"/>
              </a:rPr>
              <a:t>	Developing nations: enter amount you require each year to undertake your INDC</a:t>
            </a:r>
            <a:endParaRPr lang="en-US" sz="2200" b="1" smtClean="0">
              <a:latin typeface="Arial" pitchFamily="34" charset="0"/>
              <a:cs typeface="Arial" pitchFamily="34" charset="0"/>
            </a:endParaRPr>
          </a:p>
        </p:txBody>
      </p:sp>
      <p:sp>
        <p:nvSpPr>
          <p:cNvPr id="26627" name="TextBox 1"/>
          <p:cNvSpPr txBox="1">
            <a:spLocks noChangeArrowheads="1"/>
          </p:cNvSpPr>
          <p:nvPr/>
        </p:nvSpPr>
        <p:spPr bwMode="auto">
          <a:xfrm>
            <a:off x="3386138" y="6426200"/>
            <a:ext cx="2693987" cy="307975"/>
          </a:xfrm>
          <a:prstGeom prst="rect">
            <a:avLst/>
          </a:prstGeom>
          <a:noFill/>
          <a:ln w="9525">
            <a:noFill/>
            <a:miter lim="800000"/>
            <a:headEnd/>
            <a:tailEnd/>
          </a:ln>
        </p:spPr>
        <p:txBody>
          <a:bodyPr wrap="none">
            <a:spAutoFit/>
          </a:bodyPr>
          <a:lstStyle/>
          <a:p>
            <a:r>
              <a:rPr lang="en-US" sz="1400"/>
              <a:t>MIT Sloan and Climate Interactive</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2"/>
          <p:cNvSpPr>
            <a:spLocks noGrp="1" noChangeArrowheads="1"/>
          </p:cNvSpPr>
          <p:nvPr>
            <p:ph type="title"/>
          </p:nvPr>
        </p:nvSpPr>
        <p:spPr>
          <a:xfrm>
            <a:off x="228600" y="152400"/>
            <a:ext cx="8763000" cy="838200"/>
          </a:xfrm>
        </p:spPr>
        <p:txBody>
          <a:bodyPr/>
          <a:lstStyle/>
          <a:p>
            <a:r>
              <a:rPr lang="en-US" smtClean="0">
                <a:latin typeface="Arial" pitchFamily="34" charset="0"/>
              </a:rPr>
              <a:t>After you prepare your proposal</a:t>
            </a:r>
          </a:p>
        </p:txBody>
      </p:sp>
      <p:sp>
        <p:nvSpPr>
          <p:cNvPr id="27650" name="Rectangle 3"/>
          <p:cNvSpPr>
            <a:spLocks noGrp="1" noChangeArrowheads="1"/>
          </p:cNvSpPr>
          <p:nvPr>
            <p:ph idx="1"/>
          </p:nvPr>
        </p:nvSpPr>
        <p:spPr>
          <a:xfrm>
            <a:off x="457200" y="1600200"/>
            <a:ext cx="8458200" cy="4267200"/>
          </a:xfrm>
        </p:spPr>
        <p:txBody>
          <a:bodyPr/>
          <a:lstStyle/>
          <a:p>
            <a:pPr marL="0" indent="0">
              <a:spcAft>
                <a:spcPts val="1200"/>
              </a:spcAft>
              <a:buFontTx/>
              <a:buNone/>
            </a:pPr>
            <a:r>
              <a:rPr lang="en-US" sz="3600" b="1" i="1" smtClean="0">
                <a:solidFill>
                  <a:srgbClr val="FF0000"/>
                </a:solidFill>
                <a:latin typeface="Arial" pitchFamily="34" charset="0"/>
              </a:rPr>
              <a:t>2 minute</a:t>
            </a:r>
            <a:r>
              <a:rPr lang="en-US" sz="3600" b="1" smtClean="0">
                <a:latin typeface="Arial" pitchFamily="34" charset="0"/>
              </a:rPr>
              <a:t> plenary presentation by representative of each delegation describing their emissions proposal, their Fund commitment and why.</a:t>
            </a:r>
          </a:p>
          <a:p>
            <a:pPr marL="0" indent="0">
              <a:buFontTx/>
              <a:buNone/>
            </a:pPr>
            <a:r>
              <a:rPr lang="en-US" sz="3600" b="1" smtClean="0">
                <a:latin typeface="Arial" pitchFamily="34" charset="0"/>
              </a:rPr>
              <a:t>Designate a representative to give your Bloc</a:t>
            </a:r>
            <a:r>
              <a:rPr lang="en-US" altLang="en-US" sz="3600" b="1" smtClean="0">
                <a:latin typeface="Arial" pitchFamily="34" charset="0"/>
              </a:rPr>
              <a:t>’</a:t>
            </a:r>
            <a:r>
              <a:rPr lang="en-US" altLang="ja-JP" sz="3600" b="1" smtClean="0">
                <a:latin typeface="Arial" pitchFamily="34" charset="0"/>
              </a:rPr>
              <a:t>s speech.</a:t>
            </a:r>
            <a:endParaRPr lang="en-US" sz="3600" b="1" smtClean="0">
              <a:latin typeface="Arial" pitchFamily="34"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2"/>
          <p:cNvSpPr>
            <a:spLocks noGrp="1" noChangeArrowheads="1"/>
          </p:cNvSpPr>
          <p:nvPr>
            <p:ph type="title"/>
          </p:nvPr>
        </p:nvSpPr>
        <p:spPr>
          <a:xfrm>
            <a:off x="228600" y="0"/>
            <a:ext cx="8763000" cy="685800"/>
          </a:xfrm>
        </p:spPr>
        <p:txBody>
          <a:bodyPr/>
          <a:lstStyle/>
          <a:p>
            <a:r>
              <a:rPr lang="en-US" sz="3600" smtClean="0">
                <a:latin typeface="Arial" pitchFamily="34" charset="0"/>
              </a:rPr>
              <a:t>Proposal Summary</a:t>
            </a:r>
            <a:endParaRPr lang="en-US" smtClean="0">
              <a:latin typeface="Arial" pitchFamily="34" charset="0"/>
            </a:endParaRPr>
          </a:p>
        </p:txBody>
      </p:sp>
      <p:graphicFrame>
        <p:nvGraphicFramePr>
          <p:cNvPr id="2" name="Table 1"/>
          <p:cNvGraphicFramePr>
            <a:graphicFrameLocks noGrp="1"/>
          </p:cNvGraphicFramePr>
          <p:nvPr/>
        </p:nvGraphicFramePr>
        <p:xfrm>
          <a:off x="25400" y="685800"/>
          <a:ext cx="9067800" cy="6043615"/>
        </p:xfrm>
        <a:graphic>
          <a:graphicData uri="http://schemas.openxmlformats.org/drawingml/2006/table">
            <a:tbl>
              <a:tblPr/>
              <a:tblGrid>
                <a:gridCol w="1295400"/>
                <a:gridCol w="1219200"/>
                <a:gridCol w="1219200"/>
                <a:gridCol w="1219200"/>
                <a:gridCol w="1143000"/>
                <a:gridCol w="1539875"/>
                <a:gridCol w="1431925"/>
              </a:tblGrid>
              <a:tr h="1584948">
                <a:tc>
                  <a:txBody>
                    <a:body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a:ln>
                          <a:noFill/>
                        </a:ln>
                        <a:solidFill>
                          <a:srgbClr val="000000"/>
                        </a:solidFill>
                        <a:effectLst/>
                        <a:latin typeface="Helvetica" charset="0"/>
                        <a:ea typeface="ＭＳ Ｐゴシック" charset="0"/>
                        <a:cs typeface="ＭＳ Ｐゴシック" charset="0"/>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a:ln>
                            <a:noFill/>
                          </a:ln>
                          <a:solidFill>
                            <a:srgbClr val="000000"/>
                          </a:solidFill>
                          <a:effectLst/>
                          <a:latin typeface="Helvetica" charset="0"/>
                          <a:ea typeface="ＭＳ Ｐゴシック" charset="0"/>
                          <a:cs typeface="ＭＳ Ｐゴシック" charset="0"/>
                        </a:rPr>
                        <a:t>Emissions Growth Stop Year</a:t>
                      </a:r>
                      <a:endParaRPr kumimoji="0" lang="en-US" sz="1600" b="0" i="0" u="none" strike="noStrike" cap="none" normalizeH="0" baseline="0">
                        <a:ln>
                          <a:noFill/>
                        </a:ln>
                        <a:solidFill>
                          <a:srgbClr val="0000FF"/>
                        </a:solidFill>
                        <a:effectLst/>
                        <a:latin typeface="Arial" charset="0"/>
                        <a:ea typeface="ＭＳ Ｐゴシック" charset="0"/>
                        <a:cs typeface="ＭＳ Ｐゴシック" charset="0"/>
                      </a:endParaRPr>
                    </a:p>
                  </a:txBody>
                  <a:tcPr marT="45714" marB="45714"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a:ln>
                            <a:noFill/>
                          </a:ln>
                          <a:solidFill>
                            <a:srgbClr val="000000"/>
                          </a:solidFill>
                          <a:effectLst/>
                          <a:latin typeface="Helvetica" charset="0"/>
                          <a:ea typeface="ＭＳ Ｐゴシック" charset="0"/>
                          <a:cs typeface="ＭＳ Ｐゴシック" charset="0"/>
                        </a:rPr>
                        <a:t>Emissions Reduction Start Year</a:t>
                      </a:r>
                      <a:endParaRPr kumimoji="0" lang="en-US" sz="1600" b="0" i="0" u="none" strike="noStrike" cap="none" normalizeH="0" baseline="0">
                        <a:ln>
                          <a:noFill/>
                        </a:ln>
                        <a:solidFill>
                          <a:srgbClr val="0000FF"/>
                        </a:solidFill>
                        <a:effectLst/>
                        <a:latin typeface="Arial" charset="0"/>
                        <a:ea typeface="ＭＳ Ｐゴシック" charset="0"/>
                        <a:cs typeface="ＭＳ Ｐゴシック" charset="0"/>
                      </a:endParaRPr>
                    </a:p>
                  </a:txBody>
                  <a:tcPr marT="45714" marB="45714"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a:ln>
                            <a:noFill/>
                          </a:ln>
                          <a:solidFill>
                            <a:srgbClr val="000000"/>
                          </a:solidFill>
                          <a:effectLst/>
                          <a:latin typeface="Helvetica" charset="0"/>
                          <a:ea typeface="ＭＳ Ｐゴシック" charset="0"/>
                          <a:cs typeface="ＭＳ Ｐゴシック" charset="0"/>
                        </a:rPr>
                        <a:t>Annual Emissions Reduction</a:t>
                      </a:r>
                      <a:br>
                        <a:rPr kumimoji="0" lang="en-US" sz="1600" b="1" i="0" u="none" strike="noStrike" cap="none" normalizeH="0" baseline="0">
                          <a:ln>
                            <a:noFill/>
                          </a:ln>
                          <a:solidFill>
                            <a:srgbClr val="000000"/>
                          </a:solidFill>
                          <a:effectLst/>
                          <a:latin typeface="Helvetica" charset="0"/>
                          <a:ea typeface="ＭＳ Ｐゴシック" charset="0"/>
                          <a:cs typeface="ＭＳ Ｐゴシック" charset="0"/>
                        </a:rPr>
                      </a:br>
                      <a:r>
                        <a:rPr kumimoji="0" lang="en-US" sz="1400" b="1" i="0" u="none" strike="noStrike" cap="none" normalizeH="0" baseline="0">
                          <a:ln>
                            <a:noFill/>
                          </a:ln>
                          <a:solidFill>
                            <a:srgbClr val="000000"/>
                          </a:solidFill>
                          <a:effectLst/>
                          <a:latin typeface="Helvetica" charset="0"/>
                          <a:ea typeface="ＭＳ Ｐゴシック" charset="0"/>
                          <a:cs typeface="ＭＳ Ｐゴシック" charset="0"/>
                        </a:rPr>
                        <a:t>(%/year)</a:t>
                      </a:r>
                      <a:endParaRPr kumimoji="0" lang="en-US" sz="1600" b="0" i="0" u="none" strike="noStrike" cap="none" normalizeH="0" baseline="0">
                        <a:ln>
                          <a:noFill/>
                        </a:ln>
                        <a:solidFill>
                          <a:srgbClr val="0000FF"/>
                        </a:solidFill>
                        <a:effectLst/>
                        <a:latin typeface="Arial" charset="0"/>
                        <a:ea typeface="ＭＳ Ｐゴシック" charset="0"/>
                        <a:cs typeface="ＭＳ Ｐゴシック" charset="0"/>
                      </a:endParaRPr>
                    </a:p>
                  </a:txBody>
                  <a:tcPr marT="45714" marB="45714"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a:ln>
                            <a:noFill/>
                          </a:ln>
                          <a:solidFill>
                            <a:srgbClr val="000000"/>
                          </a:solidFill>
                          <a:effectLst/>
                          <a:latin typeface="Helvetica" charset="0"/>
                          <a:ea typeface="ＭＳ Ｐゴシック" charset="0"/>
                          <a:cs typeface="ＭＳ Ｐゴシック" charset="0"/>
                        </a:rPr>
                        <a:t>REDD</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a:ln>
                            <a:noFill/>
                          </a:ln>
                          <a:solidFill>
                            <a:srgbClr val="000000"/>
                          </a:solidFill>
                          <a:effectLst/>
                          <a:latin typeface="Helvetica" charset="0"/>
                          <a:ea typeface="ＭＳ Ｐゴシック" charset="0"/>
                          <a:cs typeface="ＭＳ Ｐゴシック" charset="0"/>
                        </a:rPr>
                        <a:t>(1 = BAU; </a:t>
                      </a:r>
                      <a:br>
                        <a:rPr kumimoji="0" lang="en-US" sz="1400" b="1" i="0" u="none" strike="noStrike" cap="none" normalizeH="0" baseline="0">
                          <a:ln>
                            <a:noFill/>
                          </a:ln>
                          <a:solidFill>
                            <a:srgbClr val="000000"/>
                          </a:solidFill>
                          <a:effectLst/>
                          <a:latin typeface="Helvetica" charset="0"/>
                          <a:ea typeface="ＭＳ Ｐゴシック" charset="0"/>
                          <a:cs typeface="ＭＳ Ｐゴシック" charset="0"/>
                        </a:rPr>
                      </a:br>
                      <a:r>
                        <a:rPr kumimoji="0" lang="en-US" sz="1400" b="1" i="0" u="none" strike="noStrike" cap="none" normalizeH="0" baseline="0">
                          <a:ln>
                            <a:noFill/>
                          </a:ln>
                          <a:solidFill>
                            <a:srgbClr val="000000"/>
                          </a:solidFill>
                          <a:effectLst/>
                          <a:latin typeface="Helvetica" charset="0"/>
                          <a:ea typeface="ＭＳ Ｐゴシック" charset="0"/>
                          <a:cs typeface="ＭＳ Ｐゴシック" charset="0"/>
                        </a:rPr>
                        <a:t>0 = zero emissions)</a:t>
                      </a:r>
                      <a:endParaRPr kumimoji="0" lang="en-US" sz="1400" b="1" i="0" u="none" strike="noStrike" cap="none" normalizeH="0" baseline="0">
                        <a:ln>
                          <a:noFill/>
                        </a:ln>
                        <a:solidFill>
                          <a:srgbClr val="0000FF"/>
                        </a:solidFill>
                        <a:effectLst/>
                        <a:latin typeface="Arial" charset="0"/>
                        <a:ea typeface="ＭＳ Ｐゴシック" charset="0"/>
                        <a:cs typeface="ＭＳ Ｐゴシック" charset="0"/>
                      </a:endParaRPr>
                    </a:p>
                  </a:txBody>
                  <a:tcPr marT="45714" marB="45714"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a:ln>
                            <a:noFill/>
                          </a:ln>
                          <a:solidFill>
                            <a:srgbClr val="000000"/>
                          </a:solidFill>
                          <a:effectLst/>
                          <a:latin typeface="Helvetica" charset="0"/>
                          <a:ea typeface="ＭＳ Ｐゴシック" charset="0"/>
                          <a:cs typeface="ＭＳ Ｐゴシック" charset="0"/>
                        </a:rPr>
                        <a:t>New Afforestation Area</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a:ln>
                            <a:noFill/>
                          </a:ln>
                          <a:solidFill>
                            <a:srgbClr val="000000"/>
                          </a:solidFill>
                          <a:effectLst/>
                          <a:latin typeface="Helvetica" charset="0"/>
                          <a:ea typeface="ＭＳ Ｐゴシック" charset="0"/>
                          <a:cs typeface="ＭＳ Ｐゴシック" charset="0"/>
                        </a:rPr>
                        <a:t>(0-1 [max feasible])</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rgbClr val="0000FF"/>
                        </a:solidFill>
                        <a:effectLst/>
                        <a:latin typeface="Arial" charset="0"/>
                        <a:ea typeface="ＭＳ Ｐゴシック" charset="0"/>
                        <a:cs typeface="ＭＳ Ｐゴシック" charset="0"/>
                      </a:endParaRPr>
                    </a:p>
                  </a:txBody>
                  <a:tcPr marT="45714" marB="45714"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a:ln>
                            <a:noFill/>
                          </a:ln>
                          <a:solidFill>
                            <a:srgbClr val="000000"/>
                          </a:solidFill>
                          <a:effectLst/>
                          <a:latin typeface="Helvetica" charset="0"/>
                          <a:ea typeface="ＭＳ Ｐゴシック" charset="0"/>
                          <a:cs typeface="ＭＳ Ｐゴシック" charset="0"/>
                        </a:rPr>
                        <a:t>Contribution to (or Draw on) Fund</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a:ln>
                            <a:noFill/>
                          </a:ln>
                          <a:solidFill>
                            <a:srgbClr val="000000"/>
                          </a:solidFill>
                          <a:effectLst/>
                          <a:latin typeface="Helvetica" charset="0"/>
                          <a:ea typeface="ＭＳ Ｐゴシック" charset="0"/>
                          <a:cs typeface="ＭＳ Ｐゴシック" charset="0"/>
                        </a:rPr>
                        <a:t>($ Billion/yr)</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1" i="0" u="none" strike="noStrike" cap="none" normalizeH="0" baseline="0">
                        <a:ln>
                          <a:noFill/>
                        </a:ln>
                        <a:solidFill>
                          <a:srgbClr val="000000"/>
                        </a:solidFill>
                        <a:effectLst/>
                        <a:latin typeface="Helvetica" charset="0"/>
                        <a:ea typeface="ＭＳ Ｐゴシック" charset="0"/>
                        <a:cs typeface="ＭＳ Ｐゴシック" charset="0"/>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r>
              <a:tr h="62538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a:ln>
                            <a:noFill/>
                          </a:ln>
                          <a:solidFill>
                            <a:srgbClr val="000000"/>
                          </a:solidFill>
                          <a:effectLst/>
                          <a:latin typeface="Helvetica" charset="0"/>
                          <a:ea typeface="ＭＳ Ｐゴシック" charset="0"/>
                          <a:cs typeface="ＭＳ Ｐゴシック" charset="0"/>
                        </a:rPr>
                        <a:t>United States</a:t>
                      </a:r>
                      <a:endParaRPr kumimoji="0" lang="en-US" sz="1600" b="1" i="0" u="none" strike="noStrike" cap="none" normalizeH="0" baseline="0">
                        <a:ln>
                          <a:noFill/>
                        </a:ln>
                        <a:solidFill>
                          <a:schemeClr val="tx1"/>
                        </a:solidFill>
                        <a:effectLst/>
                        <a:latin typeface="Arial" charset="0"/>
                        <a:ea typeface="ＭＳ Ｐゴシック" charset="0"/>
                        <a:cs typeface="ＭＳ Ｐゴシック" charset="0"/>
                      </a:endParaRPr>
                    </a:p>
                  </a:txBody>
                  <a:tcPr marT="45714" marB="45714"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smtClean="0">
                          <a:ln>
                            <a:noFill/>
                          </a:ln>
                          <a:solidFill>
                            <a:srgbClr val="000000"/>
                          </a:solidFill>
                          <a:effectLst/>
                          <a:latin typeface="Helvetica" charset="0"/>
                          <a:ea typeface="ＭＳ Ｐゴシック" charset="0"/>
                          <a:cs typeface="ＭＳ Ｐゴシック" charset="0"/>
                        </a:rPr>
                        <a:t>2100</a:t>
                      </a:r>
                      <a:endParaRPr kumimoji="0" lang="en-US" sz="2800" b="0" i="0" u="none" strike="noStrike" cap="none" normalizeH="0" baseline="0" dirty="0">
                        <a:ln>
                          <a:noFill/>
                        </a:ln>
                        <a:solidFill>
                          <a:srgbClr val="000000"/>
                        </a:solidFill>
                        <a:effectLst/>
                        <a:latin typeface="Helvetica" charset="0"/>
                        <a:ea typeface="ＭＳ Ｐゴシック" charset="0"/>
                        <a:cs typeface="ＭＳ Ｐゴシック" charset="0"/>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smtClean="0">
                          <a:ln>
                            <a:noFill/>
                          </a:ln>
                          <a:solidFill>
                            <a:srgbClr val="000000"/>
                          </a:solidFill>
                          <a:effectLst/>
                          <a:latin typeface="Helvetica" charset="0"/>
                          <a:ea typeface="ＭＳ Ｐゴシック" charset="0"/>
                          <a:cs typeface="ＭＳ Ｐゴシック" charset="0"/>
                        </a:rPr>
                        <a:t>2100</a:t>
                      </a:r>
                      <a:endParaRPr kumimoji="0" lang="en-US" sz="2800" b="0" i="0" u="none" strike="noStrike" cap="none" normalizeH="0" baseline="0" dirty="0">
                        <a:ln>
                          <a:noFill/>
                        </a:ln>
                        <a:solidFill>
                          <a:srgbClr val="000000"/>
                        </a:solidFill>
                        <a:effectLst/>
                        <a:latin typeface="Helvetica" charset="0"/>
                        <a:ea typeface="ＭＳ Ｐゴシック" charset="0"/>
                        <a:cs typeface="ＭＳ Ｐゴシック" charset="0"/>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smtClean="0">
                          <a:ln>
                            <a:noFill/>
                          </a:ln>
                          <a:solidFill>
                            <a:srgbClr val="000000"/>
                          </a:solidFill>
                          <a:effectLst/>
                          <a:latin typeface="Helvetica" charset="0"/>
                          <a:ea typeface="ＭＳ Ｐゴシック" charset="0"/>
                          <a:cs typeface="ＭＳ Ｐゴシック" charset="0"/>
                        </a:rPr>
                        <a:t>-</a:t>
                      </a:r>
                      <a:endParaRPr kumimoji="0" lang="en-US" sz="2800" b="0" i="0" u="none" strike="noStrike" cap="none" normalizeH="0" baseline="0" dirty="0">
                        <a:ln>
                          <a:noFill/>
                        </a:ln>
                        <a:solidFill>
                          <a:srgbClr val="000000"/>
                        </a:solidFill>
                        <a:effectLst/>
                        <a:latin typeface="Helvetica" charset="0"/>
                        <a:ea typeface="ＭＳ Ｐゴシック" charset="0"/>
                        <a:cs typeface="ＭＳ Ｐゴシック" charset="0"/>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a:ln>
                            <a:noFill/>
                          </a:ln>
                          <a:solidFill>
                            <a:srgbClr val="000000"/>
                          </a:solidFill>
                          <a:effectLst/>
                          <a:latin typeface="Helvetica" charset="0"/>
                          <a:ea typeface="ＭＳ Ｐゴシック" charset="0"/>
                          <a:cs typeface="ＭＳ Ｐゴシック" charset="0"/>
                        </a:rPr>
                        <a:t>NA</a:t>
                      </a:r>
                    </a:p>
                  </a:txBody>
                  <a:tcPr marT="45714" marB="45714"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smtClean="0">
                          <a:ln>
                            <a:noFill/>
                          </a:ln>
                          <a:solidFill>
                            <a:srgbClr val="000000"/>
                          </a:solidFill>
                          <a:effectLst/>
                          <a:latin typeface="Helvetica" charset="0"/>
                          <a:ea typeface="ＭＳ Ｐゴシック" charset="0"/>
                          <a:cs typeface="ＭＳ Ｐゴシック" charset="0"/>
                        </a:rPr>
                        <a:t>0</a:t>
                      </a:r>
                      <a:endParaRPr kumimoji="0" lang="en-US" sz="2800" b="0" i="0" u="none" strike="noStrike" cap="none" normalizeH="0" baseline="0" dirty="0">
                        <a:ln>
                          <a:noFill/>
                        </a:ln>
                        <a:solidFill>
                          <a:srgbClr val="000000"/>
                        </a:solidFill>
                        <a:effectLst/>
                        <a:latin typeface="Helvetica" charset="0"/>
                        <a:ea typeface="ＭＳ Ｐゴシック" charset="0"/>
                        <a:cs typeface="ＭＳ Ｐゴシック" charset="0"/>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smtClean="0">
                          <a:ln>
                            <a:noFill/>
                          </a:ln>
                          <a:solidFill>
                            <a:srgbClr val="000000"/>
                          </a:solidFill>
                          <a:effectLst/>
                          <a:latin typeface="Helvetica" charset="0"/>
                          <a:ea typeface="ＭＳ Ｐゴシック" charset="0"/>
                          <a:cs typeface="ＭＳ Ｐゴシック" charset="0"/>
                        </a:rPr>
                        <a:t>0</a:t>
                      </a:r>
                      <a:endParaRPr kumimoji="0" lang="en-US" sz="2800" b="0" i="0" u="none" strike="noStrike" cap="none" normalizeH="0" baseline="0" dirty="0">
                        <a:ln>
                          <a:noFill/>
                        </a:ln>
                        <a:solidFill>
                          <a:srgbClr val="000000"/>
                        </a:solidFill>
                        <a:effectLst/>
                        <a:latin typeface="Helvetica" charset="0"/>
                        <a:ea typeface="ＭＳ Ｐゴシック" charset="0"/>
                        <a:cs typeface="ＭＳ Ｐゴシック" charset="0"/>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r>
              <a:tr h="668246">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a:ln>
                            <a:noFill/>
                          </a:ln>
                          <a:solidFill>
                            <a:srgbClr val="000000"/>
                          </a:solidFill>
                          <a:effectLst/>
                          <a:latin typeface="Helvetica" charset="0"/>
                          <a:ea typeface="ＭＳ Ｐゴシック" charset="0"/>
                          <a:cs typeface="ＭＳ Ｐゴシック" charset="0"/>
                        </a:rPr>
                        <a:t>European</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a:ln>
                            <a:noFill/>
                          </a:ln>
                          <a:solidFill>
                            <a:srgbClr val="000000"/>
                          </a:solidFill>
                          <a:effectLst/>
                          <a:latin typeface="Helvetica" charset="0"/>
                          <a:ea typeface="ＭＳ Ｐゴシック" charset="0"/>
                          <a:cs typeface="ＭＳ Ｐゴシック" charset="0"/>
                        </a:rPr>
                        <a:t>Union</a:t>
                      </a:r>
                      <a:endParaRPr kumimoji="0" lang="en-US" sz="1600" b="1" i="0" u="none" strike="noStrike" cap="none" normalizeH="0" baseline="0">
                        <a:ln>
                          <a:noFill/>
                        </a:ln>
                        <a:solidFill>
                          <a:schemeClr val="tx1"/>
                        </a:solidFill>
                        <a:effectLst/>
                        <a:latin typeface="Arial" charset="0"/>
                        <a:ea typeface="ＭＳ Ｐゴシック" charset="0"/>
                        <a:cs typeface="ＭＳ Ｐゴシック" charset="0"/>
                      </a:endParaRPr>
                    </a:p>
                  </a:txBody>
                  <a:tcPr marT="45714" marB="45714"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smtClean="0">
                          <a:ln>
                            <a:noFill/>
                          </a:ln>
                          <a:solidFill>
                            <a:srgbClr val="000000"/>
                          </a:solidFill>
                          <a:effectLst/>
                          <a:latin typeface="Helvetica" charset="0"/>
                          <a:ea typeface="ＭＳ Ｐゴシック" charset="0"/>
                          <a:cs typeface="ＭＳ Ｐゴシック" charset="0"/>
                        </a:rPr>
                        <a:t>2100</a:t>
                      </a:r>
                      <a:endParaRPr kumimoji="0" lang="en-US" sz="2800" b="0" i="0" u="none" strike="noStrike" cap="none" normalizeH="0" baseline="0" dirty="0">
                        <a:ln>
                          <a:noFill/>
                        </a:ln>
                        <a:solidFill>
                          <a:srgbClr val="000000"/>
                        </a:solidFill>
                        <a:effectLst/>
                        <a:latin typeface="Helvetica" charset="0"/>
                        <a:ea typeface="ＭＳ Ｐゴシック" charset="0"/>
                        <a:cs typeface="ＭＳ Ｐゴシック" charset="0"/>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smtClean="0">
                          <a:ln>
                            <a:noFill/>
                          </a:ln>
                          <a:solidFill>
                            <a:srgbClr val="000000"/>
                          </a:solidFill>
                          <a:effectLst/>
                          <a:latin typeface="Helvetica" charset="0"/>
                          <a:ea typeface="ＭＳ Ｐゴシック" charset="0"/>
                          <a:cs typeface="ＭＳ Ｐゴシック" charset="0"/>
                        </a:rPr>
                        <a:t>2100</a:t>
                      </a:r>
                      <a:endParaRPr kumimoji="0" lang="en-US" sz="2800" b="0" i="0" u="none" strike="noStrike" cap="none" normalizeH="0" baseline="0" dirty="0">
                        <a:ln>
                          <a:noFill/>
                        </a:ln>
                        <a:solidFill>
                          <a:srgbClr val="000000"/>
                        </a:solidFill>
                        <a:effectLst/>
                        <a:latin typeface="Helvetica" charset="0"/>
                        <a:ea typeface="ＭＳ Ｐゴシック" charset="0"/>
                        <a:cs typeface="ＭＳ Ｐゴシック" charset="0"/>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smtClean="0">
                          <a:ln>
                            <a:noFill/>
                          </a:ln>
                          <a:solidFill>
                            <a:srgbClr val="000000"/>
                          </a:solidFill>
                          <a:effectLst/>
                          <a:latin typeface="Helvetica" charset="0"/>
                          <a:ea typeface="ＭＳ Ｐゴシック" charset="0"/>
                          <a:cs typeface="ＭＳ Ｐゴシック" charset="0"/>
                        </a:rPr>
                        <a:t>-</a:t>
                      </a:r>
                      <a:endParaRPr kumimoji="0" lang="en-US" sz="2800" b="0" i="0" u="none" strike="noStrike" cap="none" normalizeH="0" baseline="0" dirty="0">
                        <a:ln>
                          <a:noFill/>
                        </a:ln>
                        <a:solidFill>
                          <a:srgbClr val="000000"/>
                        </a:solidFill>
                        <a:effectLst/>
                        <a:latin typeface="Helvetica" charset="0"/>
                        <a:ea typeface="ＭＳ Ｐゴシック" charset="0"/>
                        <a:cs typeface="ＭＳ Ｐゴシック" charset="0"/>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a:ln>
                            <a:noFill/>
                          </a:ln>
                          <a:solidFill>
                            <a:srgbClr val="000000"/>
                          </a:solidFill>
                          <a:effectLst/>
                          <a:latin typeface="Helvetica" charset="0"/>
                          <a:ea typeface="ＭＳ Ｐゴシック" charset="0"/>
                          <a:cs typeface="ＭＳ Ｐゴシック" charset="0"/>
                        </a:rPr>
                        <a:t>NA</a:t>
                      </a:r>
                    </a:p>
                  </a:txBody>
                  <a:tcPr marT="45714" marB="45714"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smtClean="0">
                          <a:ln>
                            <a:noFill/>
                          </a:ln>
                          <a:solidFill>
                            <a:srgbClr val="000000"/>
                          </a:solidFill>
                          <a:effectLst/>
                          <a:latin typeface="Helvetica" charset="0"/>
                          <a:ea typeface="ＭＳ Ｐゴシック" charset="0"/>
                          <a:cs typeface="ＭＳ Ｐゴシック" charset="0"/>
                        </a:rPr>
                        <a:t>0</a:t>
                      </a:r>
                      <a:endParaRPr kumimoji="0" lang="en-US" sz="2800" b="0" i="0" u="none" strike="noStrike" cap="none" normalizeH="0" baseline="0" dirty="0">
                        <a:ln>
                          <a:noFill/>
                        </a:ln>
                        <a:solidFill>
                          <a:srgbClr val="000000"/>
                        </a:solidFill>
                        <a:effectLst/>
                        <a:latin typeface="Helvetica" charset="0"/>
                        <a:ea typeface="ＭＳ Ｐゴシック" charset="0"/>
                        <a:cs typeface="ＭＳ Ｐゴシック" charset="0"/>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smtClean="0">
                          <a:ln>
                            <a:noFill/>
                          </a:ln>
                          <a:solidFill>
                            <a:srgbClr val="000000"/>
                          </a:solidFill>
                          <a:effectLst/>
                          <a:latin typeface="Helvetica" charset="0"/>
                          <a:ea typeface="ＭＳ Ｐゴシック" charset="0"/>
                          <a:cs typeface="ＭＳ Ｐゴシック" charset="0"/>
                        </a:rPr>
                        <a:t>0</a:t>
                      </a:r>
                      <a:endParaRPr kumimoji="0" lang="en-US" sz="2800" b="0" i="0" u="none" strike="noStrike" cap="none" normalizeH="0" baseline="0" dirty="0">
                        <a:ln>
                          <a:noFill/>
                        </a:ln>
                        <a:solidFill>
                          <a:srgbClr val="000000"/>
                        </a:solidFill>
                        <a:effectLst/>
                        <a:latin typeface="Helvetica" charset="0"/>
                        <a:ea typeface="ＭＳ Ｐゴシック" charset="0"/>
                        <a:cs typeface="ＭＳ Ｐゴシック" charset="0"/>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r>
              <a:tr h="634911">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a:ln>
                            <a:noFill/>
                          </a:ln>
                          <a:solidFill>
                            <a:srgbClr val="000000"/>
                          </a:solidFill>
                          <a:effectLst/>
                          <a:latin typeface="Helvetica" charset="0"/>
                          <a:ea typeface="ＭＳ Ｐゴシック" charset="0"/>
                          <a:cs typeface="ＭＳ Ｐゴシック" charset="0"/>
                        </a:rPr>
                        <a:t>Other Developed</a:t>
                      </a:r>
                      <a:endParaRPr kumimoji="0" lang="en-US" sz="1600" b="1" i="0" u="none" strike="noStrike" cap="none" normalizeH="0" baseline="0">
                        <a:ln>
                          <a:noFill/>
                        </a:ln>
                        <a:solidFill>
                          <a:srgbClr val="000000"/>
                        </a:solidFill>
                        <a:effectLst/>
                        <a:latin typeface="Arial" charset="0"/>
                        <a:ea typeface="ＭＳ Ｐゴシック" charset="0"/>
                        <a:cs typeface="ＭＳ Ｐゴシック" charset="0"/>
                      </a:endParaRPr>
                    </a:p>
                  </a:txBody>
                  <a:tcPr marT="45714" marB="45714"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smtClean="0">
                          <a:ln>
                            <a:noFill/>
                          </a:ln>
                          <a:solidFill>
                            <a:srgbClr val="000000"/>
                          </a:solidFill>
                          <a:effectLst/>
                          <a:latin typeface="Helvetica" charset="0"/>
                          <a:ea typeface="ＭＳ Ｐゴシック" charset="0"/>
                          <a:cs typeface="ＭＳ Ｐゴシック" charset="0"/>
                        </a:rPr>
                        <a:t>2100</a:t>
                      </a:r>
                      <a:endParaRPr kumimoji="0" lang="en-US" sz="2800" b="0" i="0" u="none" strike="noStrike" cap="none" normalizeH="0" baseline="0" dirty="0">
                        <a:ln>
                          <a:noFill/>
                        </a:ln>
                        <a:solidFill>
                          <a:srgbClr val="000000"/>
                        </a:solidFill>
                        <a:effectLst/>
                        <a:latin typeface="Helvetica" charset="0"/>
                        <a:ea typeface="ＭＳ Ｐゴシック" charset="0"/>
                        <a:cs typeface="ＭＳ Ｐゴシック" charset="0"/>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smtClean="0">
                          <a:ln>
                            <a:noFill/>
                          </a:ln>
                          <a:solidFill>
                            <a:srgbClr val="000000"/>
                          </a:solidFill>
                          <a:effectLst/>
                          <a:latin typeface="Helvetica" charset="0"/>
                          <a:ea typeface="ＭＳ Ｐゴシック" charset="0"/>
                          <a:cs typeface="ＭＳ Ｐゴシック" charset="0"/>
                        </a:rPr>
                        <a:t>2100</a:t>
                      </a:r>
                      <a:endParaRPr kumimoji="0" lang="en-US" sz="2800" b="0" i="0" u="none" strike="noStrike" cap="none" normalizeH="0" baseline="0" dirty="0">
                        <a:ln>
                          <a:noFill/>
                        </a:ln>
                        <a:solidFill>
                          <a:srgbClr val="000000"/>
                        </a:solidFill>
                        <a:effectLst/>
                        <a:latin typeface="Helvetica" charset="0"/>
                        <a:ea typeface="ＭＳ Ｐゴシック" charset="0"/>
                        <a:cs typeface="ＭＳ Ｐゴシック" charset="0"/>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smtClean="0">
                          <a:ln>
                            <a:noFill/>
                          </a:ln>
                          <a:solidFill>
                            <a:srgbClr val="000000"/>
                          </a:solidFill>
                          <a:effectLst/>
                          <a:latin typeface="Helvetica" charset="0"/>
                          <a:ea typeface="ＭＳ Ｐゴシック" charset="0"/>
                          <a:cs typeface="ＭＳ Ｐゴシック" charset="0"/>
                        </a:rPr>
                        <a:t>-</a:t>
                      </a:r>
                      <a:endParaRPr kumimoji="0" lang="en-US" sz="2800" b="0" i="0" u="none" strike="noStrike" cap="none" normalizeH="0" baseline="0" dirty="0">
                        <a:ln>
                          <a:noFill/>
                        </a:ln>
                        <a:solidFill>
                          <a:srgbClr val="000000"/>
                        </a:solidFill>
                        <a:effectLst/>
                        <a:latin typeface="Helvetica" charset="0"/>
                        <a:ea typeface="ＭＳ Ｐゴシック" charset="0"/>
                        <a:cs typeface="ＭＳ Ｐゴシック" charset="0"/>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smtClean="0">
                          <a:ln>
                            <a:noFill/>
                          </a:ln>
                          <a:solidFill>
                            <a:srgbClr val="000000"/>
                          </a:solidFill>
                          <a:effectLst/>
                          <a:latin typeface="Helvetica" charset="0"/>
                          <a:ea typeface="ＭＳ Ｐゴシック" charset="0"/>
                          <a:cs typeface="ＭＳ Ｐゴシック" charset="0"/>
                        </a:rPr>
                        <a:t>1</a:t>
                      </a:r>
                      <a:endParaRPr kumimoji="0" lang="en-US" sz="2800" b="0" i="0" u="none" strike="noStrike" cap="none" normalizeH="0" baseline="0" dirty="0">
                        <a:ln>
                          <a:noFill/>
                        </a:ln>
                        <a:solidFill>
                          <a:srgbClr val="000000"/>
                        </a:solidFill>
                        <a:effectLst/>
                        <a:latin typeface="Helvetica" charset="0"/>
                        <a:ea typeface="ＭＳ Ｐゴシック" charset="0"/>
                        <a:cs typeface="ＭＳ Ｐゴシック" charset="0"/>
                      </a:endParaRPr>
                    </a:p>
                  </a:txBody>
                  <a:tcPr marT="45714" marB="45714"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smtClean="0">
                          <a:ln>
                            <a:noFill/>
                          </a:ln>
                          <a:solidFill>
                            <a:srgbClr val="000000"/>
                          </a:solidFill>
                          <a:effectLst/>
                          <a:latin typeface="Helvetica" charset="0"/>
                          <a:ea typeface="ＭＳ Ｐゴシック" charset="0"/>
                          <a:cs typeface="ＭＳ Ｐゴシック" charset="0"/>
                        </a:rPr>
                        <a:t>0</a:t>
                      </a:r>
                      <a:endParaRPr kumimoji="0" lang="en-US" sz="2800" b="0" i="0" u="none" strike="noStrike" cap="none" normalizeH="0" baseline="0" dirty="0">
                        <a:ln>
                          <a:noFill/>
                        </a:ln>
                        <a:solidFill>
                          <a:srgbClr val="000000"/>
                        </a:solidFill>
                        <a:effectLst/>
                        <a:latin typeface="Helvetica" charset="0"/>
                        <a:ea typeface="ＭＳ Ｐゴシック" charset="0"/>
                        <a:cs typeface="ＭＳ Ｐゴシック" charset="0"/>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smtClean="0">
                          <a:ln>
                            <a:noFill/>
                          </a:ln>
                          <a:solidFill>
                            <a:srgbClr val="000000"/>
                          </a:solidFill>
                          <a:effectLst/>
                          <a:latin typeface="Helvetica" charset="0"/>
                          <a:ea typeface="ＭＳ Ｐゴシック" charset="0"/>
                          <a:cs typeface="ＭＳ Ｐゴシック" charset="0"/>
                        </a:rPr>
                        <a:t>0</a:t>
                      </a:r>
                      <a:endParaRPr kumimoji="0" lang="en-US" sz="2800" b="0" i="0" u="none" strike="noStrike" cap="none" normalizeH="0" baseline="0" dirty="0">
                        <a:ln>
                          <a:noFill/>
                        </a:ln>
                        <a:solidFill>
                          <a:srgbClr val="000000"/>
                        </a:solidFill>
                        <a:effectLst/>
                        <a:latin typeface="Helvetica" charset="0"/>
                        <a:ea typeface="ＭＳ Ｐゴシック" charset="0"/>
                        <a:cs typeface="ＭＳ Ｐゴシック" charset="0"/>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r>
              <a:tr h="52539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a:ln>
                            <a:noFill/>
                          </a:ln>
                          <a:solidFill>
                            <a:srgbClr val="000000"/>
                          </a:solidFill>
                          <a:effectLst/>
                          <a:latin typeface="Helvetica" charset="0"/>
                          <a:ea typeface="ＭＳ Ｐゴシック" charset="0"/>
                          <a:cs typeface="ＭＳ Ｐゴシック" charset="0"/>
                        </a:rPr>
                        <a:t>China</a:t>
                      </a:r>
                      <a:endParaRPr kumimoji="0" lang="en-US" sz="1600" b="1" i="0" u="none" strike="noStrike" cap="none" normalizeH="0" baseline="0">
                        <a:ln>
                          <a:noFill/>
                        </a:ln>
                        <a:solidFill>
                          <a:srgbClr val="000000"/>
                        </a:solidFill>
                        <a:effectLst/>
                        <a:latin typeface="Arial" charset="0"/>
                        <a:ea typeface="ＭＳ Ｐゴシック" charset="0"/>
                        <a:cs typeface="ＭＳ Ｐゴシック" charset="0"/>
                      </a:endParaRPr>
                    </a:p>
                  </a:txBody>
                  <a:tcPr marT="45714" marB="45714"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smtClean="0">
                          <a:ln>
                            <a:noFill/>
                          </a:ln>
                          <a:solidFill>
                            <a:srgbClr val="000000"/>
                          </a:solidFill>
                          <a:effectLst/>
                          <a:latin typeface="Helvetica" charset="0"/>
                          <a:ea typeface="ＭＳ Ｐゴシック" charset="0"/>
                          <a:cs typeface="ＭＳ Ｐゴシック" charset="0"/>
                        </a:rPr>
                        <a:t>2100</a:t>
                      </a:r>
                      <a:endParaRPr kumimoji="0" lang="en-US" sz="2800" b="0" i="0" u="none" strike="noStrike" cap="none" normalizeH="0" baseline="0" dirty="0">
                        <a:ln>
                          <a:noFill/>
                        </a:ln>
                        <a:solidFill>
                          <a:srgbClr val="000000"/>
                        </a:solidFill>
                        <a:effectLst/>
                        <a:latin typeface="Helvetica" charset="0"/>
                        <a:ea typeface="ＭＳ Ｐゴシック" charset="0"/>
                        <a:cs typeface="ＭＳ Ｐゴシック" charset="0"/>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smtClean="0">
                          <a:ln>
                            <a:noFill/>
                          </a:ln>
                          <a:solidFill>
                            <a:srgbClr val="000000"/>
                          </a:solidFill>
                          <a:effectLst/>
                          <a:latin typeface="Helvetica" charset="0"/>
                          <a:ea typeface="ＭＳ Ｐゴシック" charset="0"/>
                          <a:cs typeface="ＭＳ Ｐゴシック" charset="0"/>
                        </a:rPr>
                        <a:t>2100</a:t>
                      </a:r>
                      <a:endParaRPr kumimoji="0" lang="en-US" sz="2800" b="0" i="0" u="none" strike="noStrike" cap="none" normalizeH="0" baseline="0" dirty="0">
                        <a:ln>
                          <a:noFill/>
                        </a:ln>
                        <a:solidFill>
                          <a:srgbClr val="000000"/>
                        </a:solidFill>
                        <a:effectLst/>
                        <a:latin typeface="Helvetica" charset="0"/>
                        <a:ea typeface="ＭＳ Ｐゴシック" charset="0"/>
                        <a:cs typeface="ＭＳ Ｐゴシック" charset="0"/>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smtClean="0">
                          <a:ln>
                            <a:noFill/>
                          </a:ln>
                          <a:solidFill>
                            <a:srgbClr val="000000"/>
                          </a:solidFill>
                          <a:effectLst/>
                          <a:latin typeface="Helvetica" charset="0"/>
                          <a:ea typeface="ＭＳ Ｐゴシック" charset="0"/>
                          <a:cs typeface="ＭＳ Ｐゴシック" charset="0"/>
                        </a:rPr>
                        <a:t>-</a:t>
                      </a:r>
                      <a:endParaRPr kumimoji="0" lang="en-US" sz="2800" b="0" i="0" u="none" strike="noStrike" cap="none" normalizeH="0" baseline="0" dirty="0">
                        <a:ln>
                          <a:noFill/>
                        </a:ln>
                        <a:solidFill>
                          <a:srgbClr val="000000"/>
                        </a:solidFill>
                        <a:effectLst/>
                        <a:latin typeface="Helvetica" charset="0"/>
                        <a:ea typeface="ＭＳ Ｐゴシック" charset="0"/>
                        <a:cs typeface="ＭＳ Ｐゴシック" charset="0"/>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a:ln>
                            <a:noFill/>
                          </a:ln>
                          <a:solidFill>
                            <a:srgbClr val="000000"/>
                          </a:solidFill>
                          <a:effectLst/>
                          <a:latin typeface="Helvetica" charset="0"/>
                          <a:ea typeface="ＭＳ Ｐゴシック" charset="0"/>
                          <a:cs typeface="ＭＳ Ｐゴシック" charset="0"/>
                        </a:rPr>
                        <a:t>NA</a:t>
                      </a:r>
                    </a:p>
                  </a:txBody>
                  <a:tcPr marT="45714" marB="45714"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smtClean="0">
                          <a:ln>
                            <a:noFill/>
                          </a:ln>
                          <a:solidFill>
                            <a:srgbClr val="000000"/>
                          </a:solidFill>
                          <a:effectLst/>
                          <a:latin typeface="Helvetica" charset="0"/>
                          <a:ea typeface="ＭＳ Ｐゴシック" charset="0"/>
                          <a:cs typeface="ＭＳ Ｐゴシック" charset="0"/>
                        </a:rPr>
                        <a:t>0</a:t>
                      </a:r>
                      <a:endParaRPr kumimoji="0" lang="en-US" sz="2800" b="0" i="0" u="none" strike="noStrike" cap="none" normalizeH="0" baseline="0" dirty="0">
                        <a:ln>
                          <a:noFill/>
                        </a:ln>
                        <a:solidFill>
                          <a:srgbClr val="000000"/>
                        </a:solidFill>
                        <a:effectLst/>
                        <a:latin typeface="Helvetica" charset="0"/>
                        <a:ea typeface="ＭＳ Ｐゴシック" charset="0"/>
                        <a:cs typeface="ＭＳ Ｐゴシック" charset="0"/>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smtClean="0">
                          <a:ln>
                            <a:noFill/>
                          </a:ln>
                          <a:solidFill>
                            <a:srgbClr val="000000"/>
                          </a:solidFill>
                          <a:effectLst/>
                          <a:latin typeface="Helvetica" charset="0"/>
                          <a:ea typeface="ＭＳ Ｐゴシック" charset="0"/>
                          <a:cs typeface="ＭＳ Ｐゴシック" charset="0"/>
                        </a:rPr>
                        <a:t>0</a:t>
                      </a:r>
                      <a:endParaRPr kumimoji="0" lang="en-US" sz="2800" b="0" i="0" u="none" strike="noStrike" cap="none" normalizeH="0" baseline="0" dirty="0">
                        <a:ln>
                          <a:noFill/>
                        </a:ln>
                        <a:solidFill>
                          <a:srgbClr val="000000"/>
                        </a:solidFill>
                        <a:effectLst/>
                        <a:latin typeface="Helvetica" charset="0"/>
                        <a:ea typeface="ＭＳ Ｐゴシック" charset="0"/>
                        <a:cs typeface="ＭＳ Ｐゴシック" charset="0"/>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r>
              <a:tr h="56665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a:ln>
                            <a:noFill/>
                          </a:ln>
                          <a:solidFill>
                            <a:srgbClr val="000000"/>
                          </a:solidFill>
                          <a:effectLst/>
                          <a:latin typeface="Helvetica" charset="0"/>
                          <a:ea typeface="ＭＳ Ｐゴシック" charset="0"/>
                          <a:cs typeface="ＭＳ Ｐゴシック" charset="0"/>
                        </a:rPr>
                        <a:t>India</a:t>
                      </a:r>
                      <a:endParaRPr kumimoji="0" lang="en-US" sz="1600" b="1" i="0" u="none" strike="noStrike" cap="none" normalizeH="0" baseline="0">
                        <a:ln>
                          <a:noFill/>
                        </a:ln>
                        <a:solidFill>
                          <a:srgbClr val="000000"/>
                        </a:solidFill>
                        <a:effectLst/>
                        <a:latin typeface="Arial" charset="0"/>
                        <a:ea typeface="ＭＳ Ｐゴシック" charset="0"/>
                        <a:cs typeface="ＭＳ Ｐゴシック" charset="0"/>
                      </a:endParaRPr>
                    </a:p>
                  </a:txBody>
                  <a:tcPr marT="45714" marB="45714"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smtClean="0">
                          <a:ln>
                            <a:noFill/>
                          </a:ln>
                          <a:solidFill>
                            <a:srgbClr val="000000"/>
                          </a:solidFill>
                          <a:effectLst/>
                          <a:latin typeface="Helvetica" charset="0"/>
                          <a:ea typeface="ＭＳ Ｐゴシック" charset="0"/>
                          <a:cs typeface="ＭＳ Ｐゴシック" charset="0"/>
                        </a:rPr>
                        <a:t>2100</a:t>
                      </a:r>
                      <a:endParaRPr kumimoji="0" lang="en-US" sz="2800" b="0" i="0" u="none" strike="noStrike" cap="none" normalizeH="0" baseline="0" dirty="0">
                        <a:ln>
                          <a:noFill/>
                        </a:ln>
                        <a:solidFill>
                          <a:srgbClr val="000000"/>
                        </a:solidFill>
                        <a:effectLst/>
                        <a:latin typeface="Helvetica" charset="0"/>
                        <a:ea typeface="ＭＳ Ｐゴシック" charset="0"/>
                        <a:cs typeface="ＭＳ Ｐゴシック" charset="0"/>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smtClean="0">
                          <a:ln>
                            <a:noFill/>
                          </a:ln>
                          <a:solidFill>
                            <a:srgbClr val="000000"/>
                          </a:solidFill>
                          <a:effectLst/>
                          <a:latin typeface="Helvetica" charset="0"/>
                          <a:ea typeface="ＭＳ Ｐゴシック" charset="0"/>
                          <a:cs typeface="ＭＳ Ｐゴシック" charset="0"/>
                        </a:rPr>
                        <a:t>2100</a:t>
                      </a:r>
                      <a:endParaRPr kumimoji="0" lang="en-US" sz="2800" b="0" i="0" u="none" strike="noStrike" cap="none" normalizeH="0" baseline="0" dirty="0">
                        <a:ln>
                          <a:noFill/>
                        </a:ln>
                        <a:solidFill>
                          <a:srgbClr val="000000"/>
                        </a:solidFill>
                        <a:effectLst/>
                        <a:latin typeface="Helvetica" charset="0"/>
                        <a:ea typeface="ＭＳ Ｐゴシック" charset="0"/>
                        <a:cs typeface="ＭＳ Ｐゴシック" charset="0"/>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smtClean="0">
                          <a:ln>
                            <a:noFill/>
                          </a:ln>
                          <a:solidFill>
                            <a:srgbClr val="000000"/>
                          </a:solidFill>
                          <a:effectLst/>
                          <a:latin typeface="Helvetica" charset="0"/>
                          <a:ea typeface="ＭＳ Ｐゴシック" charset="0"/>
                          <a:cs typeface="ＭＳ Ｐゴシック" charset="0"/>
                        </a:rPr>
                        <a:t>-</a:t>
                      </a:r>
                      <a:endParaRPr kumimoji="0" lang="en-US" sz="2800" b="0" i="0" u="none" strike="noStrike" cap="none" normalizeH="0" baseline="0" dirty="0">
                        <a:ln>
                          <a:noFill/>
                        </a:ln>
                        <a:solidFill>
                          <a:srgbClr val="000000"/>
                        </a:solidFill>
                        <a:effectLst/>
                        <a:latin typeface="Helvetica" charset="0"/>
                        <a:ea typeface="ＭＳ Ｐゴシック" charset="0"/>
                        <a:cs typeface="ＭＳ Ｐゴシック" charset="0"/>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smtClean="0">
                          <a:ln>
                            <a:noFill/>
                          </a:ln>
                          <a:solidFill>
                            <a:srgbClr val="000000"/>
                          </a:solidFill>
                          <a:effectLst/>
                          <a:latin typeface="Helvetica" charset="0"/>
                          <a:ea typeface="ＭＳ Ｐゴシック" charset="0"/>
                          <a:cs typeface="ＭＳ Ｐゴシック" charset="0"/>
                        </a:rPr>
                        <a:t>1</a:t>
                      </a:r>
                      <a:endParaRPr kumimoji="0" lang="en-US" sz="2800" b="0" i="0" u="none" strike="noStrike" cap="none" normalizeH="0" baseline="0" dirty="0">
                        <a:ln>
                          <a:noFill/>
                        </a:ln>
                        <a:solidFill>
                          <a:srgbClr val="000000"/>
                        </a:solidFill>
                        <a:effectLst/>
                        <a:latin typeface="Helvetica" charset="0"/>
                        <a:ea typeface="ＭＳ Ｐゴシック" charset="0"/>
                        <a:cs typeface="ＭＳ Ｐゴシック" charset="0"/>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smtClean="0">
                          <a:ln>
                            <a:noFill/>
                          </a:ln>
                          <a:solidFill>
                            <a:srgbClr val="000000"/>
                          </a:solidFill>
                          <a:effectLst/>
                          <a:latin typeface="Helvetica" charset="0"/>
                          <a:ea typeface="ＭＳ Ｐゴシック" charset="0"/>
                          <a:cs typeface="ＭＳ Ｐゴシック" charset="0"/>
                        </a:rPr>
                        <a:t>0</a:t>
                      </a:r>
                      <a:endParaRPr kumimoji="0" lang="en-US" sz="2800" b="0" i="0" u="none" strike="noStrike" cap="none" normalizeH="0" baseline="0" dirty="0">
                        <a:ln>
                          <a:noFill/>
                        </a:ln>
                        <a:solidFill>
                          <a:srgbClr val="000000"/>
                        </a:solidFill>
                        <a:effectLst/>
                        <a:latin typeface="Helvetica" charset="0"/>
                        <a:ea typeface="ＭＳ Ｐゴシック" charset="0"/>
                        <a:cs typeface="ＭＳ Ｐゴシック" charset="0"/>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smtClean="0">
                          <a:ln>
                            <a:noFill/>
                          </a:ln>
                          <a:solidFill>
                            <a:srgbClr val="000000"/>
                          </a:solidFill>
                          <a:effectLst/>
                          <a:latin typeface="Helvetica" charset="0"/>
                          <a:ea typeface="ＭＳ Ｐゴシック" charset="0"/>
                          <a:cs typeface="ＭＳ Ｐゴシック" charset="0"/>
                        </a:rPr>
                        <a:t>0</a:t>
                      </a:r>
                      <a:endParaRPr kumimoji="0" lang="en-US" sz="2800" b="0" i="0" u="none" strike="noStrike" cap="none" normalizeH="0" baseline="0" dirty="0">
                        <a:ln>
                          <a:noFill/>
                        </a:ln>
                        <a:solidFill>
                          <a:srgbClr val="000000"/>
                        </a:solidFill>
                        <a:effectLst/>
                        <a:latin typeface="Helvetica" charset="0"/>
                        <a:ea typeface="ＭＳ Ｐゴシック" charset="0"/>
                        <a:cs typeface="ＭＳ Ｐゴシック" charset="0"/>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r>
              <a:tr h="719037">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a:ln>
                            <a:noFill/>
                          </a:ln>
                          <a:solidFill>
                            <a:srgbClr val="000000"/>
                          </a:solidFill>
                          <a:effectLst/>
                          <a:latin typeface="Helvetica" charset="0"/>
                          <a:ea typeface="ＭＳ Ｐゴシック" charset="0"/>
                          <a:cs typeface="ＭＳ Ｐゴシック" charset="0"/>
                        </a:rPr>
                        <a:t>Other Developing</a:t>
                      </a:r>
                      <a:endParaRPr kumimoji="0" lang="en-US" sz="1600" b="1" i="0" u="none" strike="noStrike" cap="none" normalizeH="0" baseline="0">
                        <a:ln>
                          <a:noFill/>
                        </a:ln>
                        <a:solidFill>
                          <a:srgbClr val="000000"/>
                        </a:solidFill>
                        <a:effectLst/>
                        <a:latin typeface="Arial" charset="0"/>
                        <a:ea typeface="ＭＳ Ｐゴシック" charset="0"/>
                        <a:cs typeface="ＭＳ Ｐゴシック" charset="0"/>
                      </a:endParaRPr>
                    </a:p>
                  </a:txBody>
                  <a:tcPr marT="45714" marB="45714"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smtClean="0">
                          <a:ln>
                            <a:noFill/>
                          </a:ln>
                          <a:solidFill>
                            <a:srgbClr val="000000"/>
                          </a:solidFill>
                          <a:effectLst/>
                          <a:latin typeface="Helvetica" charset="0"/>
                          <a:ea typeface="ＭＳ Ｐゴシック" charset="0"/>
                          <a:cs typeface="ＭＳ Ｐゴシック" charset="0"/>
                        </a:rPr>
                        <a:t>2100</a:t>
                      </a:r>
                      <a:endParaRPr kumimoji="0" lang="en-US" sz="2800" b="0" i="0" u="none" strike="noStrike" cap="none" normalizeH="0" baseline="0" dirty="0">
                        <a:ln>
                          <a:noFill/>
                        </a:ln>
                        <a:solidFill>
                          <a:srgbClr val="000000"/>
                        </a:solidFill>
                        <a:effectLst/>
                        <a:latin typeface="Helvetica" charset="0"/>
                        <a:ea typeface="ＭＳ Ｐゴシック" charset="0"/>
                        <a:cs typeface="ＭＳ Ｐゴシック" charset="0"/>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smtClean="0">
                          <a:ln>
                            <a:noFill/>
                          </a:ln>
                          <a:solidFill>
                            <a:srgbClr val="000000"/>
                          </a:solidFill>
                          <a:effectLst/>
                          <a:latin typeface="Helvetica" charset="0"/>
                          <a:ea typeface="ＭＳ Ｐゴシック" charset="0"/>
                          <a:cs typeface="ＭＳ Ｐゴシック" charset="0"/>
                        </a:rPr>
                        <a:t>2100</a:t>
                      </a:r>
                      <a:endParaRPr kumimoji="0" lang="en-US" sz="2800" b="0" i="0" u="none" strike="noStrike" cap="none" normalizeH="0" baseline="0" dirty="0">
                        <a:ln>
                          <a:noFill/>
                        </a:ln>
                        <a:solidFill>
                          <a:srgbClr val="000000"/>
                        </a:solidFill>
                        <a:effectLst/>
                        <a:latin typeface="Helvetica" charset="0"/>
                        <a:ea typeface="ＭＳ Ｐゴシック" charset="0"/>
                        <a:cs typeface="ＭＳ Ｐゴシック" charset="0"/>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smtClean="0">
                          <a:ln>
                            <a:noFill/>
                          </a:ln>
                          <a:solidFill>
                            <a:srgbClr val="000000"/>
                          </a:solidFill>
                          <a:effectLst/>
                          <a:latin typeface="Helvetica" charset="0"/>
                          <a:ea typeface="ＭＳ Ｐゴシック" charset="0"/>
                          <a:cs typeface="ＭＳ Ｐゴシック" charset="0"/>
                        </a:rPr>
                        <a:t>-</a:t>
                      </a:r>
                      <a:endParaRPr kumimoji="0" lang="en-US" sz="2800" b="0" i="0" u="none" strike="noStrike" cap="none" normalizeH="0" baseline="0" dirty="0">
                        <a:ln>
                          <a:noFill/>
                        </a:ln>
                        <a:solidFill>
                          <a:srgbClr val="000000"/>
                        </a:solidFill>
                        <a:effectLst/>
                        <a:latin typeface="Helvetica" charset="0"/>
                        <a:ea typeface="ＭＳ Ｐゴシック" charset="0"/>
                        <a:cs typeface="ＭＳ Ｐゴシック" charset="0"/>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smtClean="0">
                          <a:ln>
                            <a:noFill/>
                          </a:ln>
                          <a:solidFill>
                            <a:srgbClr val="000000"/>
                          </a:solidFill>
                          <a:effectLst/>
                          <a:latin typeface="Helvetica" charset="0"/>
                          <a:ea typeface="ＭＳ Ｐゴシック" charset="0"/>
                          <a:cs typeface="ＭＳ Ｐゴシック" charset="0"/>
                        </a:rPr>
                        <a:t>1</a:t>
                      </a:r>
                      <a:endParaRPr kumimoji="0" lang="en-US" sz="2800" b="0" i="0" u="none" strike="noStrike" cap="none" normalizeH="0" baseline="0" dirty="0">
                        <a:ln>
                          <a:noFill/>
                        </a:ln>
                        <a:solidFill>
                          <a:srgbClr val="000000"/>
                        </a:solidFill>
                        <a:effectLst/>
                        <a:latin typeface="Helvetica" charset="0"/>
                        <a:ea typeface="ＭＳ Ｐゴシック" charset="0"/>
                        <a:cs typeface="ＭＳ Ｐゴシック" charset="0"/>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smtClean="0">
                          <a:ln>
                            <a:noFill/>
                          </a:ln>
                          <a:solidFill>
                            <a:srgbClr val="000000"/>
                          </a:solidFill>
                          <a:effectLst/>
                          <a:latin typeface="Helvetica" charset="0"/>
                          <a:ea typeface="ＭＳ Ｐゴシック" charset="0"/>
                          <a:cs typeface="ＭＳ Ｐゴシック" charset="0"/>
                        </a:rPr>
                        <a:t>0</a:t>
                      </a:r>
                      <a:endParaRPr kumimoji="0" lang="en-US" sz="2800" b="0" i="0" u="none" strike="noStrike" cap="none" normalizeH="0" baseline="0" dirty="0">
                        <a:ln>
                          <a:noFill/>
                        </a:ln>
                        <a:solidFill>
                          <a:srgbClr val="000000"/>
                        </a:solidFill>
                        <a:effectLst/>
                        <a:latin typeface="Helvetica" charset="0"/>
                        <a:ea typeface="ＭＳ Ｐゴシック" charset="0"/>
                        <a:cs typeface="ＭＳ Ｐゴシック" charset="0"/>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smtClean="0">
                          <a:ln>
                            <a:noFill/>
                          </a:ln>
                          <a:solidFill>
                            <a:srgbClr val="000000"/>
                          </a:solidFill>
                          <a:effectLst/>
                          <a:latin typeface="Helvetica" charset="0"/>
                          <a:ea typeface="ＭＳ Ｐゴシック" charset="0"/>
                          <a:cs typeface="ＭＳ Ｐゴシック" charset="0"/>
                        </a:rPr>
                        <a:t>0</a:t>
                      </a:r>
                      <a:endParaRPr kumimoji="0" lang="en-US" sz="2800" b="0" i="0" u="none" strike="noStrike" cap="none" normalizeH="0" baseline="0" dirty="0">
                        <a:ln>
                          <a:noFill/>
                        </a:ln>
                        <a:solidFill>
                          <a:srgbClr val="000000"/>
                        </a:solidFill>
                        <a:effectLst/>
                        <a:latin typeface="Helvetica" charset="0"/>
                        <a:ea typeface="ＭＳ Ｐゴシック" charset="0"/>
                        <a:cs typeface="ＭＳ Ｐゴシック" charset="0"/>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r>
              <a:tr h="719037">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1" u="none" strike="noStrike" cap="none" normalizeH="0" baseline="0">
                          <a:ln>
                            <a:noFill/>
                          </a:ln>
                          <a:solidFill>
                            <a:srgbClr val="000000"/>
                          </a:solidFill>
                          <a:effectLst/>
                          <a:latin typeface="Helvetica" charset="0"/>
                          <a:ea typeface="ＭＳ Ｐゴシック" charset="0"/>
                          <a:cs typeface="ＭＳ Ｐゴシック" charset="0"/>
                        </a:rPr>
                        <a:t>Example</a:t>
                      </a:r>
                      <a:endParaRPr kumimoji="0" lang="en-US" sz="1600" b="0" i="1" u="none" strike="noStrike" cap="none" normalizeH="0" baseline="0">
                        <a:ln>
                          <a:noFill/>
                        </a:ln>
                        <a:solidFill>
                          <a:srgbClr val="000000"/>
                        </a:solidFill>
                        <a:effectLst/>
                        <a:latin typeface="Arial" charset="0"/>
                        <a:ea typeface="ＭＳ Ｐゴシック" charset="0"/>
                        <a:cs typeface="ＭＳ Ｐゴシック" charset="0"/>
                      </a:endParaRPr>
                    </a:p>
                  </a:txBody>
                  <a:tcPr marT="45714" marB="45714"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600" b="0" i="1" u="none" strike="noStrike" cap="none" normalizeH="0" baseline="0">
                          <a:ln>
                            <a:noFill/>
                          </a:ln>
                          <a:solidFill>
                            <a:srgbClr val="000000"/>
                          </a:solidFill>
                          <a:effectLst/>
                          <a:latin typeface="Helvetica" charset="0"/>
                          <a:ea typeface="ＭＳ Ｐゴシック" charset="0"/>
                          <a:cs typeface="ＭＳ Ｐゴシック" charset="0"/>
                        </a:rPr>
                        <a:t>2075</a:t>
                      </a:r>
                      <a:endParaRPr kumimoji="0" lang="en-US" sz="1600" b="0" i="1" u="none" strike="noStrike" cap="none" normalizeH="0" baseline="0">
                        <a:ln>
                          <a:noFill/>
                        </a:ln>
                        <a:solidFill>
                          <a:schemeClr val="tx1"/>
                        </a:solidFill>
                        <a:effectLst/>
                        <a:latin typeface="Helvetica" charset="0"/>
                        <a:ea typeface="ＭＳ Ｐゴシック" charset="0"/>
                        <a:cs typeface="ＭＳ Ｐゴシック" charset="0"/>
                      </a:endParaRPr>
                    </a:p>
                  </a:txBody>
                  <a:tcPr marT="45714" marB="45714"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600" b="0" i="1" u="none" strike="noStrike" cap="none" normalizeH="0" baseline="0">
                          <a:ln>
                            <a:noFill/>
                          </a:ln>
                          <a:solidFill>
                            <a:srgbClr val="000000"/>
                          </a:solidFill>
                          <a:effectLst/>
                          <a:latin typeface="Helvetica" charset="0"/>
                          <a:ea typeface="ＭＳ Ｐゴシック" charset="0"/>
                          <a:cs typeface="ＭＳ Ｐゴシック" charset="0"/>
                        </a:rPr>
                        <a:t>2085</a:t>
                      </a:r>
                      <a:endParaRPr kumimoji="0" lang="en-US" sz="1600" b="0" i="1" u="none" strike="noStrike" cap="none" normalizeH="0" baseline="0">
                        <a:ln>
                          <a:noFill/>
                        </a:ln>
                        <a:solidFill>
                          <a:schemeClr val="tx1"/>
                        </a:solidFill>
                        <a:effectLst/>
                        <a:latin typeface="Helvetica" charset="0"/>
                        <a:ea typeface="ＭＳ Ｐゴシック" charset="0"/>
                        <a:cs typeface="ＭＳ Ｐゴシック" charset="0"/>
                      </a:endParaRPr>
                    </a:p>
                  </a:txBody>
                  <a:tcPr marT="45714" marB="45714"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600" b="0" i="1" u="none" strike="noStrike" cap="none" normalizeH="0" baseline="0">
                          <a:ln>
                            <a:noFill/>
                          </a:ln>
                          <a:solidFill>
                            <a:srgbClr val="000000"/>
                          </a:solidFill>
                          <a:effectLst/>
                          <a:latin typeface="Helvetica" charset="0"/>
                          <a:ea typeface="ＭＳ Ｐゴシック" charset="0"/>
                          <a:cs typeface="ＭＳ Ｐゴシック" charset="0"/>
                        </a:rPr>
                        <a:t>1.0%/year</a:t>
                      </a:r>
                      <a:endParaRPr kumimoji="0" lang="en-US" sz="1600" b="0" i="1" u="none" strike="noStrike" cap="none" normalizeH="0" baseline="0">
                        <a:ln>
                          <a:noFill/>
                        </a:ln>
                        <a:solidFill>
                          <a:schemeClr val="tx1"/>
                        </a:solidFill>
                        <a:effectLst/>
                        <a:latin typeface="Helvetica" charset="0"/>
                        <a:ea typeface="ＭＳ Ｐゴシック" charset="0"/>
                        <a:cs typeface="ＭＳ Ｐゴシック" charset="0"/>
                      </a:endParaRPr>
                    </a:p>
                  </a:txBody>
                  <a:tcPr marT="45714" marB="45714"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600" b="0" i="1" u="none" strike="noStrike" cap="none" normalizeH="0" baseline="0">
                          <a:ln>
                            <a:noFill/>
                          </a:ln>
                          <a:solidFill>
                            <a:srgbClr val="000000"/>
                          </a:solidFill>
                          <a:effectLst/>
                          <a:latin typeface="Helvetica" charset="0"/>
                          <a:ea typeface="ＭＳ Ｐゴシック" charset="0"/>
                          <a:cs typeface="ＭＳ Ｐゴシック" charset="0"/>
                        </a:rPr>
                        <a:t>0.8</a:t>
                      </a:r>
                      <a:endParaRPr kumimoji="0" lang="en-US" sz="1600" b="0" i="1" u="none" strike="noStrike" cap="none" normalizeH="0" baseline="0">
                        <a:ln>
                          <a:noFill/>
                        </a:ln>
                        <a:solidFill>
                          <a:schemeClr val="tx1"/>
                        </a:solidFill>
                        <a:effectLst/>
                        <a:latin typeface="Helvetica" charset="0"/>
                        <a:ea typeface="ＭＳ Ｐゴシック" charset="0"/>
                        <a:cs typeface="ＭＳ Ｐゴシック" charset="0"/>
                      </a:endParaRPr>
                    </a:p>
                  </a:txBody>
                  <a:tcPr marT="45714" marB="45714"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600" b="0" i="1" u="none" strike="noStrike" cap="none" normalizeH="0" baseline="0">
                          <a:ln>
                            <a:noFill/>
                          </a:ln>
                          <a:solidFill>
                            <a:srgbClr val="000000"/>
                          </a:solidFill>
                          <a:effectLst/>
                          <a:latin typeface="Helvetica" charset="0"/>
                          <a:ea typeface="ＭＳ Ｐゴシック" charset="0"/>
                          <a:cs typeface="ＭＳ Ｐゴシック" charset="0"/>
                        </a:rPr>
                        <a:t>0.1</a:t>
                      </a:r>
                      <a:endParaRPr kumimoji="0" lang="en-US" sz="1600" b="0" i="1" u="none" strike="noStrike" cap="none" normalizeH="0" baseline="0">
                        <a:ln>
                          <a:noFill/>
                        </a:ln>
                        <a:solidFill>
                          <a:schemeClr val="tx1"/>
                        </a:solidFill>
                        <a:effectLst/>
                        <a:latin typeface="Helvetica" charset="0"/>
                        <a:ea typeface="ＭＳ Ｐゴシック" charset="0"/>
                        <a:cs typeface="ＭＳ Ｐゴシック" charset="0"/>
                      </a:endParaRPr>
                    </a:p>
                  </a:txBody>
                  <a:tcPr marT="45714" marB="45714"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600" b="0" i="1" u="none" strike="noStrike" cap="none" normalizeH="0" baseline="0" dirty="0">
                          <a:ln>
                            <a:noFill/>
                          </a:ln>
                          <a:solidFill>
                            <a:srgbClr val="000000"/>
                          </a:solidFill>
                          <a:effectLst/>
                          <a:latin typeface="Helvetica" charset="0"/>
                          <a:ea typeface="ＭＳ Ｐゴシック" charset="0"/>
                          <a:cs typeface="ＭＳ Ｐゴシック" charset="0"/>
                        </a:rPr>
                        <a:t>$10 B/</a:t>
                      </a:r>
                      <a:r>
                        <a:rPr kumimoji="0" lang="en-US" sz="1600" b="0" i="1" u="none" strike="noStrike" cap="none" normalizeH="0" baseline="0" dirty="0" err="1">
                          <a:ln>
                            <a:noFill/>
                          </a:ln>
                          <a:solidFill>
                            <a:srgbClr val="000000"/>
                          </a:solidFill>
                          <a:effectLst/>
                          <a:latin typeface="Helvetica" charset="0"/>
                          <a:ea typeface="ＭＳ Ｐゴシック" charset="0"/>
                          <a:cs typeface="ＭＳ Ｐゴシック" charset="0"/>
                        </a:rPr>
                        <a:t>yr</a:t>
                      </a:r>
                      <a:endParaRPr kumimoji="0" lang="en-US" sz="1600" b="0" i="1" u="none" strike="noStrike" cap="none" normalizeH="0" baseline="0" dirty="0">
                        <a:ln>
                          <a:noFill/>
                        </a:ln>
                        <a:solidFill>
                          <a:schemeClr val="tx1"/>
                        </a:solidFill>
                        <a:effectLst/>
                        <a:latin typeface="Helvetica" charset="0"/>
                        <a:ea typeface="ＭＳ Ｐゴシック" charset="0"/>
                        <a:cs typeface="ＭＳ Ｐゴシック" charset="0"/>
                      </a:endParaRPr>
                    </a:p>
                  </a:txBody>
                  <a:tcPr marT="45714" marB="45714"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r>
            </a:tbl>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2"/>
          <p:cNvSpPr>
            <a:spLocks noGrp="1" noChangeArrowheads="1"/>
          </p:cNvSpPr>
          <p:nvPr>
            <p:ph type="title"/>
          </p:nvPr>
        </p:nvSpPr>
        <p:spPr>
          <a:xfrm>
            <a:off x="228600" y="0"/>
            <a:ext cx="8763000" cy="685800"/>
          </a:xfrm>
        </p:spPr>
        <p:txBody>
          <a:bodyPr/>
          <a:lstStyle/>
          <a:p>
            <a:r>
              <a:rPr lang="en-US" sz="3600" smtClean="0">
                <a:latin typeface="Arial" pitchFamily="34" charset="0"/>
              </a:rPr>
              <a:t>Proposal Summary</a:t>
            </a:r>
            <a:endParaRPr lang="en-US" smtClean="0">
              <a:latin typeface="Arial" pitchFamily="34" charset="0"/>
            </a:endParaRPr>
          </a:p>
        </p:txBody>
      </p:sp>
      <p:graphicFrame>
        <p:nvGraphicFramePr>
          <p:cNvPr id="2" name="Table 1"/>
          <p:cNvGraphicFramePr>
            <a:graphicFrameLocks noGrp="1"/>
          </p:cNvGraphicFramePr>
          <p:nvPr/>
        </p:nvGraphicFramePr>
        <p:xfrm>
          <a:off x="25400" y="685800"/>
          <a:ext cx="9067800" cy="3223960"/>
        </p:xfrm>
        <a:graphic>
          <a:graphicData uri="http://schemas.openxmlformats.org/drawingml/2006/table">
            <a:tbl>
              <a:tblPr/>
              <a:tblGrid>
                <a:gridCol w="1295400"/>
                <a:gridCol w="1219200"/>
                <a:gridCol w="1219200"/>
                <a:gridCol w="1219200"/>
                <a:gridCol w="1143000"/>
                <a:gridCol w="1539875"/>
                <a:gridCol w="1431925"/>
              </a:tblGrid>
              <a:tr h="1295400">
                <a:tc>
                  <a:txBody>
                    <a:body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dirty="0">
                        <a:ln>
                          <a:noFill/>
                        </a:ln>
                        <a:solidFill>
                          <a:srgbClr val="000000"/>
                        </a:solidFill>
                        <a:effectLst/>
                        <a:latin typeface="Helvetica" charset="0"/>
                        <a:ea typeface="ＭＳ Ｐゴシック" charset="0"/>
                        <a:cs typeface="ＭＳ Ｐゴシック" charset="0"/>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dirty="0">
                          <a:ln>
                            <a:noFill/>
                          </a:ln>
                          <a:solidFill>
                            <a:srgbClr val="000000"/>
                          </a:solidFill>
                          <a:effectLst/>
                          <a:latin typeface="Helvetica" charset="0"/>
                          <a:ea typeface="ＭＳ Ｐゴシック" charset="0"/>
                          <a:cs typeface="ＭＳ Ｐゴシック" charset="0"/>
                        </a:rPr>
                        <a:t>Emissions Growth Stop Year</a:t>
                      </a:r>
                      <a:endParaRPr kumimoji="0" lang="en-US" sz="1600" b="0" i="0" u="none" strike="noStrike" cap="none" normalizeH="0" baseline="0" dirty="0">
                        <a:ln>
                          <a:noFill/>
                        </a:ln>
                        <a:solidFill>
                          <a:srgbClr val="0000FF"/>
                        </a:solidFill>
                        <a:effectLst/>
                        <a:latin typeface="Arial" charset="0"/>
                        <a:ea typeface="ＭＳ Ｐゴシック" charset="0"/>
                        <a:cs typeface="ＭＳ Ｐゴシック" charset="0"/>
                      </a:endParaRPr>
                    </a:p>
                  </a:txBody>
                  <a:tcPr marT="45714" marB="45714"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dirty="0">
                          <a:ln>
                            <a:noFill/>
                          </a:ln>
                          <a:solidFill>
                            <a:srgbClr val="000000"/>
                          </a:solidFill>
                          <a:effectLst/>
                          <a:latin typeface="Helvetica" charset="0"/>
                          <a:ea typeface="ＭＳ Ｐゴシック" charset="0"/>
                          <a:cs typeface="ＭＳ Ｐゴシック" charset="0"/>
                        </a:rPr>
                        <a:t>Emissions Reduction Start Year</a:t>
                      </a:r>
                      <a:endParaRPr kumimoji="0" lang="en-US" sz="1600" b="0" i="0" u="none" strike="noStrike" cap="none" normalizeH="0" baseline="0" dirty="0">
                        <a:ln>
                          <a:noFill/>
                        </a:ln>
                        <a:solidFill>
                          <a:srgbClr val="0000FF"/>
                        </a:solidFill>
                        <a:effectLst/>
                        <a:latin typeface="Arial" charset="0"/>
                        <a:ea typeface="ＭＳ Ｐゴシック" charset="0"/>
                        <a:cs typeface="ＭＳ Ｐゴシック" charset="0"/>
                      </a:endParaRPr>
                    </a:p>
                  </a:txBody>
                  <a:tcPr marT="45714" marB="45714"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dirty="0">
                          <a:ln>
                            <a:noFill/>
                          </a:ln>
                          <a:solidFill>
                            <a:srgbClr val="000000"/>
                          </a:solidFill>
                          <a:effectLst/>
                          <a:latin typeface="Helvetica" charset="0"/>
                          <a:ea typeface="ＭＳ Ｐゴシック" charset="0"/>
                          <a:cs typeface="ＭＳ Ｐゴシック" charset="0"/>
                        </a:rPr>
                        <a:t>Annual Emissions Reduction</a:t>
                      </a:r>
                      <a:br>
                        <a:rPr kumimoji="0" lang="en-US" sz="1600" b="1" i="0" u="none" strike="noStrike" cap="none" normalizeH="0" baseline="0" dirty="0">
                          <a:ln>
                            <a:noFill/>
                          </a:ln>
                          <a:solidFill>
                            <a:srgbClr val="000000"/>
                          </a:solidFill>
                          <a:effectLst/>
                          <a:latin typeface="Helvetica" charset="0"/>
                          <a:ea typeface="ＭＳ Ｐゴシック" charset="0"/>
                          <a:cs typeface="ＭＳ Ｐゴシック" charset="0"/>
                        </a:rPr>
                      </a:br>
                      <a:r>
                        <a:rPr kumimoji="0" lang="en-US" sz="1400" b="1" i="0" u="none" strike="noStrike" cap="none" normalizeH="0" baseline="0" dirty="0">
                          <a:ln>
                            <a:noFill/>
                          </a:ln>
                          <a:solidFill>
                            <a:srgbClr val="000000"/>
                          </a:solidFill>
                          <a:effectLst/>
                          <a:latin typeface="Helvetica" charset="0"/>
                          <a:ea typeface="ＭＳ Ｐゴシック" charset="0"/>
                          <a:cs typeface="ＭＳ Ｐゴシック" charset="0"/>
                        </a:rPr>
                        <a:t>(%/year)</a:t>
                      </a:r>
                      <a:endParaRPr kumimoji="0" lang="en-US" sz="1600" b="0" i="0" u="none" strike="noStrike" cap="none" normalizeH="0" baseline="0" dirty="0">
                        <a:ln>
                          <a:noFill/>
                        </a:ln>
                        <a:solidFill>
                          <a:srgbClr val="0000FF"/>
                        </a:solidFill>
                        <a:effectLst/>
                        <a:latin typeface="Arial" charset="0"/>
                        <a:ea typeface="ＭＳ Ｐゴシック" charset="0"/>
                        <a:cs typeface="ＭＳ Ｐゴシック" charset="0"/>
                      </a:endParaRPr>
                    </a:p>
                  </a:txBody>
                  <a:tcPr marT="45714" marB="45714"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dirty="0">
                          <a:ln>
                            <a:noFill/>
                          </a:ln>
                          <a:solidFill>
                            <a:srgbClr val="000000"/>
                          </a:solidFill>
                          <a:effectLst/>
                          <a:latin typeface="Helvetica" charset="0"/>
                          <a:ea typeface="ＭＳ Ｐゴシック" charset="0"/>
                          <a:cs typeface="ＭＳ Ｐゴシック" charset="0"/>
                        </a:rPr>
                        <a:t>REDD</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dirty="0">
                          <a:ln>
                            <a:noFill/>
                          </a:ln>
                          <a:solidFill>
                            <a:srgbClr val="000000"/>
                          </a:solidFill>
                          <a:effectLst/>
                          <a:latin typeface="Helvetica" charset="0"/>
                          <a:ea typeface="ＭＳ Ｐゴシック" charset="0"/>
                          <a:cs typeface="ＭＳ Ｐゴシック" charset="0"/>
                        </a:rPr>
                        <a:t>(1 = BAU; </a:t>
                      </a:r>
                      <a:br>
                        <a:rPr kumimoji="0" lang="en-US" sz="1400" b="1" i="0" u="none" strike="noStrike" cap="none" normalizeH="0" baseline="0" dirty="0">
                          <a:ln>
                            <a:noFill/>
                          </a:ln>
                          <a:solidFill>
                            <a:srgbClr val="000000"/>
                          </a:solidFill>
                          <a:effectLst/>
                          <a:latin typeface="Helvetica" charset="0"/>
                          <a:ea typeface="ＭＳ Ｐゴシック" charset="0"/>
                          <a:cs typeface="ＭＳ Ｐゴシック" charset="0"/>
                        </a:rPr>
                      </a:br>
                      <a:r>
                        <a:rPr kumimoji="0" lang="en-US" sz="1400" b="1" i="0" u="none" strike="noStrike" cap="none" normalizeH="0" baseline="0" dirty="0">
                          <a:ln>
                            <a:noFill/>
                          </a:ln>
                          <a:solidFill>
                            <a:srgbClr val="000000"/>
                          </a:solidFill>
                          <a:effectLst/>
                          <a:latin typeface="Helvetica" charset="0"/>
                          <a:ea typeface="ＭＳ Ｐゴシック" charset="0"/>
                          <a:cs typeface="ＭＳ Ｐゴシック" charset="0"/>
                        </a:rPr>
                        <a:t>0 = zero emissions)</a:t>
                      </a:r>
                      <a:endParaRPr kumimoji="0" lang="en-US" sz="1400" b="1" i="0" u="none" strike="noStrike" cap="none" normalizeH="0" baseline="0" dirty="0">
                        <a:ln>
                          <a:noFill/>
                        </a:ln>
                        <a:solidFill>
                          <a:srgbClr val="0000FF"/>
                        </a:solidFill>
                        <a:effectLst/>
                        <a:latin typeface="Arial" charset="0"/>
                        <a:ea typeface="ＭＳ Ｐゴシック" charset="0"/>
                        <a:cs typeface="ＭＳ Ｐゴシック" charset="0"/>
                      </a:endParaRPr>
                    </a:p>
                  </a:txBody>
                  <a:tcPr marT="45714" marB="45714"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dirty="0">
                          <a:ln>
                            <a:noFill/>
                          </a:ln>
                          <a:solidFill>
                            <a:srgbClr val="000000"/>
                          </a:solidFill>
                          <a:effectLst/>
                          <a:latin typeface="Helvetica" charset="0"/>
                          <a:ea typeface="ＭＳ Ｐゴシック" charset="0"/>
                          <a:cs typeface="ＭＳ Ｐゴシック" charset="0"/>
                        </a:rPr>
                        <a:t>New </a:t>
                      </a:r>
                      <a:r>
                        <a:rPr kumimoji="0" lang="en-US" sz="1600" b="1" i="0" u="none" strike="noStrike" cap="none" normalizeH="0" baseline="0" dirty="0" err="1">
                          <a:ln>
                            <a:noFill/>
                          </a:ln>
                          <a:solidFill>
                            <a:srgbClr val="000000"/>
                          </a:solidFill>
                          <a:effectLst/>
                          <a:latin typeface="Helvetica" charset="0"/>
                          <a:ea typeface="ＭＳ Ｐゴシック" charset="0"/>
                          <a:cs typeface="ＭＳ Ｐゴシック" charset="0"/>
                        </a:rPr>
                        <a:t>Afforestation</a:t>
                      </a:r>
                      <a:r>
                        <a:rPr kumimoji="0" lang="en-US" sz="1600" b="1" i="0" u="none" strike="noStrike" cap="none" normalizeH="0" baseline="0" dirty="0">
                          <a:ln>
                            <a:noFill/>
                          </a:ln>
                          <a:solidFill>
                            <a:srgbClr val="000000"/>
                          </a:solidFill>
                          <a:effectLst/>
                          <a:latin typeface="Helvetica" charset="0"/>
                          <a:ea typeface="ＭＳ Ｐゴシック" charset="0"/>
                          <a:cs typeface="ＭＳ Ｐゴシック" charset="0"/>
                        </a:rPr>
                        <a:t> Area</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dirty="0">
                          <a:ln>
                            <a:noFill/>
                          </a:ln>
                          <a:solidFill>
                            <a:srgbClr val="000000"/>
                          </a:solidFill>
                          <a:effectLst/>
                          <a:latin typeface="Helvetica" charset="0"/>
                          <a:ea typeface="ＭＳ Ｐゴシック" charset="0"/>
                          <a:cs typeface="ＭＳ Ｐゴシック" charset="0"/>
                        </a:rPr>
                        <a:t>(0-1 [max feasible</a:t>
                      </a:r>
                      <a:r>
                        <a:rPr kumimoji="0" lang="en-US" sz="1400" b="1" i="0" u="none" strike="noStrike" cap="none" normalizeH="0" baseline="0" dirty="0" smtClean="0">
                          <a:ln>
                            <a:noFill/>
                          </a:ln>
                          <a:solidFill>
                            <a:srgbClr val="000000"/>
                          </a:solidFill>
                          <a:effectLst/>
                          <a:latin typeface="Helvetica" charset="0"/>
                          <a:ea typeface="ＭＳ Ｐゴシック" charset="0"/>
                          <a:cs typeface="ＭＳ Ｐゴシック" charset="0"/>
                        </a:rPr>
                        <a:t>])</a:t>
                      </a:r>
                      <a:endParaRPr kumimoji="0" lang="en-US" sz="1400" b="1" i="0" u="none" strike="noStrike" cap="none" normalizeH="0" baseline="0" dirty="0">
                        <a:ln>
                          <a:noFill/>
                        </a:ln>
                        <a:solidFill>
                          <a:srgbClr val="000000"/>
                        </a:solidFill>
                        <a:effectLst/>
                        <a:latin typeface="Helvetica" charset="0"/>
                        <a:ea typeface="ＭＳ Ｐゴシック" charset="0"/>
                        <a:cs typeface="ＭＳ Ｐゴシック" charset="0"/>
                      </a:endParaRPr>
                    </a:p>
                  </a:txBody>
                  <a:tcPr marT="45714" marB="45714"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dirty="0">
                          <a:ln>
                            <a:noFill/>
                          </a:ln>
                          <a:solidFill>
                            <a:srgbClr val="000000"/>
                          </a:solidFill>
                          <a:effectLst/>
                          <a:latin typeface="Helvetica" charset="0"/>
                          <a:ea typeface="ＭＳ Ｐゴシック" charset="0"/>
                          <a:cs typeface="ＭＳ Ｐゴシック" charset="0"/>
                        </a:rPr>
                        <a:t>Contribution to (or Draw on) Fund</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dirty="0">
                          <a:ln>
                            <a:noFill/>
                          </a:ln>
                          <a:solidFill>
                            <a:srgbClr val="000000"/>
                          </a:solidFill>
                          <a:effectLst/>
                          <a:latin typeface="Helvetica" charset="0"/>
                          <a:ea typeface="ＭＳ Ｐゴシック" charset="0"/>
                          <a:cs typeface="ＭＳ Ｐゴシック" charset="0"/>
                        </a:rPr>
                        <a:t>($ Billion/yr</a:t>
                      </a:r>
                      <a:r>
                        <a:rPr kumimoji="0" lang="en-US" sz="1400" b="1" i="0" u="none" strike="noStrike" cap="none" normalizeH="0" baseline="0" dirty="0" smtClean="0">
                          <a:ln>
                            <a:noFill/>
                          </a:ln>
                          <a:solidFill>
                            <a:srgbClr val="000000"/>
                          </a:solidFill>
                          <a:effectLst/>
                          <a:latin typeface="Helvetica" charset="0"/>
                          <a:ea typeface="ＭＳ Ｐゴシック" charset="0"/>
                          <a:cs typeface="ＭＳ Ｐゴシック" charset="0"/>
                        </a:rPr>
                        <a:t>)</a:t>
                      </a:r>
                      <a:endParaRPr kumimoji="0" lang="en-US" sz="1400" b="1" i="0" u="none" strike="noStrike" cap="none" normalizeH="0" baseline="0" dirty="0">
                        <a:ln>
                          <a:noFill/>
                        </a:ln>
                        <a:solidFill>
                          <a:srgbClr val="000000"/>
                        </a:solidFill>
                        <a:effectLst/>
                        <a:latin typeface="Helvetica" charset="0"/>
                        <a:ea typeface="ＭＳ Ｐゴシック" charset="0"/>
                        <a:cs typeface="ＭＳ Ｐゴシック" charset="0"/>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r>
              <a:tr h="62539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rgbClr val="000000"/>
                          </a:solidFill>
                          <a:effectLst/>
                          <a:latin typeface="Helvetica" charset="0"/>
                          <a:ea typeface="ＭＳ Ｐゴシック" charset="0"/>
                          <a:cs typeface="ＭＳ Ｐゴシック" charset="0"/>
                        </a:rPr>
                        <a:t>Developed</a:t>
                      </a:r>
                      <a:endParaRPr kumimoji="0" lang="en-US" sz="1600" b="1" i="0" u="none" strike="noStrike" cap="none" normalizeH="0" baseline="0" dirty="0">
                        <a:ln>
                          <a:noFill/>
                        </a:ln>
                        <a:solidFill>
                          <a:schemeClr val="tx1"/>
                        </a:solidFill>
                        <a:effectLst/>
                        <a:latin typeface="Arial" charset="0"/>
                        <a:ea typeface="ＭＳ Ｐゴシック" charset="0"/>
                        <a:cs typeface="ＭＳ Ｐゴシック" charset="0"/>
                      </a:endParaRPr>
                    </a:p>
                  </a:txBody>
                  <a:tcPr marT="45714" marB="45714"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rgbClr val="000000"/>
                        </a:solidFill>
                        <a:effectLst/>
                        <a:latin typeface="Helvetica" charset="0"/>
                        <a:ea typeface="ＭＳ Ｐゴシック" charset="0"/>
                        <a:cs typeface="ＭＳ Ｐゴシック" charset="0"/>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rgbClr val="000000"/>
                        </a:solidFill>
                        <a:effectLst/>
                        <a:latin typeface="Helvetica" charset="0"/>
                        <a:ea typeface="ＭＳ Ｐゴシック" charset="0"/>
                        <a:cs typeface="ＭＳ Ｐゴシック" charset="0"/>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rgbClr val="000000"/>
                        </a:solidFill>
                        <a:effectLst/>
                        <a:latin typeface="Helvetica" charset="0"/>
                        <a:ea typeface="ＭＳ Ｐゴシック" charset="0"/>
                        <a:cs typeface="ＭＳ Ｐゴシック" charset="0"/>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dirty="0">
                        <a:ln>
                          <a:noFill/>
                        </a:ln>
                        <a:solidFill>
                          <a:srgbClr val="000000"/>
                        </a:solidFill>
                        <a:effectLst/>
                        <a:latin typeface="Helvetica" charset="0"/>
                        <a:ea typeface="ＭＳ Ｐゴシック" charset="0"/>
                        <a:cs typeface="ＭＳ Ｐゴシック" charset="0"/>
                      </a:endParaRPr>
                    </a:p>
                  </a:txBody>
                  <a:tcPr marT="45714" marB="45714"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rgbClr val="000000"/>
                        </a:solidFill>
                        <a:effectLst/>
                        <a:latin typeface="Helvetica" charset="0"/>
                        <a:ea typeface="ＭＳ Ｐゴシック" charset="0"/>
                        <a:cs typeface="ＭＳ Ｐゴシック" charset="0"/>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rgbClr val="000000"/>
                        </a:solidFill>
                        <a:effectLst/>
                        <a:latin typeface="Helvetica" charset="0"/>
                        <a:ea typeface="ＭＳ Ｐゴシック" charset="0"/>
                        <a:cs typeface="ＭＳ Ｐゴシック" charset="0"/>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r>
              <a:tr h="668251">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rgbClr val="000000"/>
                          </a:solidFill>
                          <a:effectLst/>
                          <a:latin typeface="Helvetica" charset="0"/>
                          <a:ea typeface="ＭＳ Ｐゴシック" charset="0"/>
                          <a:cs typeface="ＭＳ Ｐゴシック" charset="0"/>
                        </a:rPr>
                        <a:t>Developing A</a:t>
                      </a:r>
                      <a:endParaRPr kumimoji="0" lang="en-US" sz="1600" b="1" i="0" u="none" strike="noStrike" cap="none" normalizeH="0" baseline="0" dirty="0">
                        <a:ln>
                          <a:noFill/>
                        </a:ln>
                        <a:solidFill>
                          <a:schemeClr val="tx1"/>
                        </a:solidFill>
                        <a:effectLst/>
                        <a:latin typeface="Arial" charset="0"/>
                        <a:ea typeface="ＭＳ Ｐゴシック" charset="0"/>
                        <a:cs typeface="ＭＳ Ｐゴシック" charset="0"/>
                      </a:endParaRPr>
                    </a:p>
                  </a:txBody>
                  <a:tcPr marT="45714" marB="45714"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rgbClr val="000000"/>
                        </a:solidFill>
                        <a:effectLst/>
                        <a:latin typeface="Helvetica" charset="0"/>
                        <a:ea typeface="ＭＳ Ｐゴシック" charset="0"/>
                        <a:cs typeface="ＭＳ Ｐゴシック" charset="0"/>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rgbClr val="000000"/>
                        </a:solidFill>
                        <a:effectLst/>
                        <a:latin typeface="Helvetica" charset="0"/>
                        <a:ea typeface="ＭＳ Ｐゴシック" charset="0"/>
                        <a:cs typeface="ＭＳ Ｐゴシック" charset="0"/>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rgbClr val="000000"/>
                        </a:solidFill>
                        <a:effectLst/>
                        <a:latin typeface="Helvetica" charset="0"/>
                        <a:ea typeface="ＭＳ Ｐゴシック" charset="0"/>
                        <a:cs typeface="ＭＳ Ｐゴシック" charset="0"/>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dirty="0">
                        <a:ln>
                          <a:noFill/>
                        </a:ln>
                        <a:solidFill>
                          <a:srgbClr val="000000"/>
                        </a:solidFill>
                        <a:effectLst/>
                        <a:latin typeface="Helvetica" charset="0"/>
                        <a:ea typeface="ＭＳ Ｐゴシック" charset="0"/>
                        <a:cs typeface="ＭＳ Ｐゴシック" charset="0"/>
                      </a:endParaRPr>
                    </a:p>
                  </a:txBody>
                  <a:tcPr marT="45714" marB="45714"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rgbClr val="000000"/>
                        </a:solidFill>
                        <a:effectLst/>
                        <a:latin typeface="Helvetica" charset="0"/>
                        <a:ea typeface="ＭＳ Ｐゴシック" charset="0"/>
                        <a:cs typeface="ＭＳ Ｐゴシック" charset="0"/>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rgbClr val="000000"/>
                        </a:solidFill>
                        <a:effectLst/>
                        <a:latin typeface="Helvetica" charset="0"/>
                        <a:ea typeface="ＭＳ Ｐゴシック" charset="0"/>
                        <a:cs typeface="ＭＳ Ｐゴシック" charset="0"/>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r>
              <a:tr h="634916">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rgbClr val="000000"/>
                          </a:solidFill>
                          <a:effectLst/>
                          <a:latin typeface="Helvetica" charset="0"/>
                          <a:ea typeface="ＭＳ Ｐゴシック" charset="0"/>
                          <a:cs typeface="ＭＳ Ｐゴシック" charset="0"/>
                        </a:rPr>
                        <a:t>Developing B</a:t>
                      </a:r>
                      <a:endParaRPr kumimoji="0" lang="en-US" sz="1600" b="1" i="0" u="none" strike="noStrike" cap="none" normalizeH="0" baseline="0" dirty="0">
                        <a:ln>
                          <a:noFill/>
                        </a:ln>
                        <a:solidFill>
                          <a:srgbClr val="000000"/>
                        </a:solidFill>
                        <a:effectLst/>
                        <a:latin typeface="Arial" charset="0"/>
                        <a:ea typeface="ＭＳ Ｐゴシック" charset="0"/>
                        <a:cs typeface="ＭＳ Ｐゴシック" charset="0"/>
                      </a:endParaRPr>
                    </a:p>
                  </a:txBody>
                  <a:tcPr marT="45714" marB="45714"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rgbClr val="000000"/>
                        </a:solidFill>
                        <a:effectLst/>
                        <a:latin typeface="Helvetica" charset="0"/>
                        <a:ea typeface="ＭＳ Ｐゴシック" charset="0"/>
                        <a:cs typeface="ＭＳ Ｐゴシック" charset="0"/>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rgbClr val="000000"/>
                        </a:solidFill>
                        <a:effectLst/>
                        <a:latin typeface="Helvetica" charset="0"/>
                        <a:ea typeface="ＭＳ Ｐゴシック" charset="0"/>
                        <a:cs typeface="ＭＳ Ｐゴシック" charset="0"/>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rgbClr val="000000"/>
                        </a:solidFill>
                        <a:effectLst/>
                        <a:latin typeface="Helvetica" charset="0"/>
                        <a:ea typeface="ＭＳ Ｐゴシック" charset="0"/>
                        <a:cs typeface="ＭＳ Ｐゴシック" charset="0"/>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a:ln>
                          <a:noFill/>
                        </a:ln>
                        <a:solidFill>
                          <a:srgbClr val="000000"/>
                        </a:solidFill>
                        <a:effectLst/>
                        <a:latin typeface="Helvetica" charset="0"/>
                        <a:ea typeface="ＭＳ Ｐゴシック" charset="0"/>
                        <a:cs typeface="ＭＳ Ｐゴシック" charset="0"/>
                      </a:endParaRPr>
                    </a:p>
                  </a:txBody>
                  <a:tcPr marT="45714" marB="45714"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rgbClr val="000000"/>
                        </a:solidFill>
                        <a:effectLst/>
                        <a:latin typeface="Helvetica" charset="0"/>
                        <a:ea typeface="ＭＳ Ｐゴシック" charset="0"/>
                        <a:cs typeface="ＭＳ Ｐゴシック" charset="0"/>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a:ln>
                          <a:noFill/>
                        </a:ln>
                        <a:solidFill>
                          <a:srgbClr val="000000"/>
                        </a:solidFill>
                        <a:effectLst/>
                        <a:latin typeface="Helvetica" charset="0"/>
                        <a:ea typeface="ＭＳ Ｐゴシック" charset="0"/>
                        <a:cs typeface="ＭＳ Ｐゴシック" charset="0"/>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r>
            </a:tbl>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3" name="Picture 3" descr="bathtub_CO2.jpg"/>
          <p:cNvPicPr>
            <a:picLocks noChangeAspect="1"/>
          </p:cNvPicPr>
          <p:nvPr/>
        </p:nvPicPr>
        <p:blipFill>
          <a:blip r:embed="rId3"/>
          <a:srcRect/>
          <a:stretch>
            <a:fillRect/>
          </a:stretch>
        </p:blipFill>
        <p:spPr bwMode="auto">
          <a:xfrm>
            <a:off x="0" y="0"/>
            <a:ext cx="9144000" cy="65055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5" name="Content Placeholder 2"/>
          <p:cNvSpPr>
            <a:spLocks noGrp="1"/>
          </p:cNvSpPr>
          <p:nvPr>
            <p:ph idx="1"/>
          </p:nvPr>
        </p:nvSpPr>
        <p:spPr>
          <a:xfrm>
            <a:off x="0" y="1600200"/>
            <a:ext cx="8915400" cy="2133600"/>
          </a:xfrm>
        </p:spPr>
        <p:txBody>
          <a:bodyPr rtlCol="0">
            <a:normAutofit fontScale="92500" lnSpcReduction="10000"/>
          </a:bodyPr>
          <a:lstStyle/>
          <a:p>
            <a:pPr algn="ctr" fontAlgn="auto">
              <a:spcAft>
                <a:spcPts val="0"/>
              </a:spcAft>
              <a:buFontTx/>
              <a:buNone/>
              <a:defRPr/>
            </a:pPr>
            <a:r>
              <a:rPr lang="en-US" sz="3700" b="1" dirty="0" smtClean="0">
                <a:solidFill>
                  <a:srgbClr val="083B74"/>
                </a:solidFill>
                <a:latin typeface="Arial" charset="0"/>
                <a:ea typeface="+mn-ea"/>
              </a:rPr>
              <a:t>For more information or to lead the exercise yourself, contact:</a:t>
            </a:r>
          </a:p>
          <a:p>
            <a:pPr algn="ctr" fontAlgn="auto">
              <a:spcAft>
                <a:spcPts val="0"/>
              </a:spcAft>
              <a:buFontTx/>
              <a:buNone/>
              <a:defRPr/>
            </a:pPr>
            <a:r>
              <a:rPr lang="en-US" sz="6600" b="1" dirty="0" err="1" smtClean="0">
                <a:solidFill>
                  <a:srgbClr val="083B74"/>
                </a:solidFill>
                <a:latin typeface="Arial" charset="0"/>
                <a:ea typeface="+mn-ea"/>
              </a:rPr>
              <a:t>climateinteractive.org</a:t>
            </a:r>
            <a:endParaRPr lang="en-US" sz="6600" b="1" dirty="0" smtClean="0">
              <a:solidFill>
                <a:srgbClr val="083B74"/>
              </a:solidFill>
              <a:latin typeface="Arial" charset="0"/>
              <a:ea typeface="+mn-ea"/>
            </a:endParaRPr>
          </a:p>
          <a:p>
            <a:pPr algn="ctr" fontAlgn="auto">
              <a:spcAft>
                <a:spcPts val="0"/>
              </a:spcAft>
              <a:buFontTx/>
              <a:buNone/>
              <a:defRPr/>
            </a:pPr>
            <a:endParaRPr lang="en-US" dirty="0" smtClean="0">
              <a:solidFill>
                <a:srgbClr val="083B74"/>
              </a:solidFill>
              <a:latin typeface="Arial" charset="0"/>
              <a:ea typeface="+mn-ea"/>
            </a:endParaRPr>
          </a:p>
          <a:p>
            <a:pPr fontAlgn="auto">
              <a:spcAft>
                <a:spcPts val="0"/>
              </a:spcAft>
              <a:buFontTx/>
              <a:buNone/>
              <a:defRPr/>
            </a:pPr>
            <a:endParaRPr lang="en-US" sz="3600" dirty="0" smtClean="0">
              <a:solidFill>
                <a:srgbClr val="083B74"/>
              </a:solidFill>
              <a:latin typeface="Arial" charset="0"/>
              <a:ea typeface="+mn-ea"/>
            </a:endParaRPr>
          </a:p>
          <a:p>
            <a:pPr fontAlgn="auto">
              <a:spcAft>
                <a:spcPts val="0"/>
              </a:spcAft>
              <a:buFont typeface="Arial"/>
              <a:buChar char="•"/>
              <a:defRPr/>
            </a:pPr>
            <a:endParaRPr lang="en-US" sz="3600" dirty="0" smtClean="0">
              <a:solidFill>
                <a:srgbClr val="083B74"/>
              </a:solidFill>
              <a:latin typeface="Arial" charset="0"/>
              <a:ea typeface="+mn-ea"/>
            </a:endParaRPr>
          </a:p>
        </p:txBody>
      </p:sp>
      <p:pic>
        <p:nvPicPr>
          <p:cNvPr id="34818" name="Picture 3"/>
          <p:cNvPicPr>
            <a:picLocks noChangeAspect="1"/>
          </p:cNvPicPr>
          <p:nvPr/>
        </p:nvPicPr>
        <p:blipFill>
          <a:blip r:embed="rId3"/>
          <a:srcRect/>
          <a:stretch>
            <a:fillRect/>
          </a:stretch>
        </p:blipFill>
        <p:spPr bwMode="auto">
          <a:xfrm>
            <a:off x="1909763" y="4191000"/>
            <a:ext cx="5481637" cy="24384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Title 1"/>
          <p:cNvSpPr>
            <a:spLocks noGrp="1"/>
          </p:cNvSpPr>
          <p:nvPr>
            <p:ph type="title"/>
          </p:nvPr>
        </p:nvSpPr>
        <p:spPr/>
        <p:txBody>
          <a:bodyPr/>
          <a:lstStyle/>
          <a:p>
            <a:r>
              <a:rPr lang="en-US" sz="6600" smtClean="0">
                <a:latin typeface="Arial" pitchFamily="34" charset="0"/>
              </a:rPr>
              <a:t>Agenda </a:t>
            </a:r>
          </a:p>
        </p:txBody>
      </p:sp>
      <p:sp>
        <p:nvSpPr>
          <p:cNvPr id="6146" name="Content Placeholder 2"/>
          <p:cNvSpPr>
            <a:spLocks noGrp="1"/>
          </p:cNvSpPr>
          <p:nvPr>
            <p:ph idx="1"/>
          </p:nvPr>
        </p:nvSpPr>
        <p:spPr/>
        <p:txBody>
          <a:bodyPr/>
          <a:lstStyle/>
          <a:p>
            <a:pPr marL="742950" indent="-742950">
              <a:buFont typeface="News Gothic MT" charset="0"/>
              <a:buAutoNum type="arabicPeriod"/>
            </a:pPr>
            <a:r>
              <a:rPr lang="en-US" sz="4000" b="1" smtClean="0">
                <a:latin typeface="Arial" pitchFamily="34" charset="0"/>
              </a:rPr>
              <a:t>Introduction and schedule</a:t>
            </a:r>
          </a:p>
          <a:p>
            <a:pPr marL="742950" indent="-742950">
              <a:buFont typeface="News Gothic MT" charset="0"/>
              <a:buAutoNum type="arabicPeriod"/>
            </a:pPr>
            <a:r>
              <a:rPr lang="en-US" sz="4000" b="1" smtClean="0">
                <a:latin typeface="Arial" pitchFamily="34" charset="0"/>
              </a:rPr>
              <a:t>Roles</a:t>
            </a:r>
          </a:p>
          <a:p>
            <a:pPr marL="742950" indent="-742950">
              <a:buFont typeface="News Gothic MT" charset="0"/>
              <a:buAutoNum type="arabicPeriod"/>
            </a:pPr>
            <a:r>
              <a:rPr lang="en-US" sz="4000" b="1" smtClean="0">
                <a:latin typeface="Arial" pitchFamily="34" charset="0"/>
              </a:rPr>
              <a:t>The Negotiation </a:t>
            </a:r>
          </a:p>
          <a:p>
            <a:pPr marL="742950" indent="-742950">
              <a:buFont typeface="News Gothic MT" charset="0"/>
              <a:buAutoNum type="arabicPeriod"/>
            </a:pPr>
            <a:r>
              <a:rPr lang="en-US" sz="4000" b="1" smtClean="0">
                <a:latin typeface="Arial" pitchFamily="34" charset="0"/>
              </a:rPr>
              <a:t>Debrief</a:t>
            </a: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Title 1"/>
          <p:cNvSpPr>
            <a:spLocks noGrp="1"/>
          </p:cNvSpPr>
          <p:nvPr>
            <p:ph type="title"/>
          </p:nvPr>
        </p:nvSpPr>
        <p:spPr>
          <a:xfrm>
            <a:off x="228600" y="609600"/>
            <a:ext cx="8458200" cy="639763"/>
          </a:xfrm>
        </p:spPr>
        <p:txBody>
          <a:bodyPr rtlCol="0">
            <a:normAutofit fontScale="90000"/>
          </a:bodyPr>
          <a:lstStyle/>
          <a:p>
            <a:pPr fontAlgn="auto">
              <a:spcAft>
                <a:spcPts val="0"/>
              </a:spcAft>
              <a:defRPr/>
            </a:pPr>
            <a:r>
              <a:rPr lang="en-US" sz="3600" dirty="0" smtClean="0">
                <a:latin typeface="Arial" charset="0"/>
                <a:ea typeface="+mj-ea"/>
              </a:rPr>
              <a:t>We Will Test Pledges in C-ROADS, a Scientifically-Reviewed Simulator</a:t>
            </a:r>
          </a:p>
        </p:txBody>
      </p:sp>
      <p:sp>
        <p:nvSpPr>
          <p:cNvPr id="7170" name="Content Placeholder 2"/>
          <p:cNvSpPr>
            <a:spLocks noGrp="1"/>
          </p:cNvSpPr>
          <p:nvPr>
            <p:ph idx="1"/>
          </p:nvPr>
        </p:nvSpPr>
        <p:spPr>
          <a:xfrm>
            <a:off x="228600" y="1752600"/>
            <a:ext cx="8458200" cy="4525963"/>
          </a:xfrm>
        </p:spPr>
        <p:txBody>
          <a:bodyPr/>
          <a:lstStyle/>
          <a:p>
            <a:pPr>
              <a:lnSpc>
                <a:spcPct val="90000"/>
              </a:lnSpc>
              <a:buFontTx/>
              <a:buNone/>
            </a:pPr>
            <a:r>
              <a:rPr lang="en-US" sz="2600" b="1" smtClean="0">
                <a:latin typeface="Arial" pitchFamily="34" charset="0"/>
              </a:rPr>
              <a:t>External Review found that C-ROADS:</a:t>
            </a:r>
          </a:p>
          <a:p>
            <a:pPr>
              <a:lnSpc>
                <a:spcPct val="90000"/>
              </a:lnSpc>
            </a:pPr>
            <a:r>
              <a:rPr lang="ja-JP" altLang="en-US" sz="2600" b="1" smtClean="0">
                <a:latin typeface="Arial" pitchFamily="34" charset="0"/>
              </a:rPr>
              <a:t>“</a:t>
            </a:r>
            <a:r>
              <a:rPr lang="en-US" altLang="ja-JP" sz="2600" b="1" smtClean="0">
                <a:latin typeface="Arial" pitchFamily="34" charset="0"/>
              </a:rPr>
              <a:t>reproduces the response properties of state-of- the-art three dimensional climate models very well</a:t>
            </a:r>
            <a:r>
              <a:rPr lang="ja-JP" altLang="en-US" sz="2600" b="1" smtClean="0">
                <a:latin typeface="Arial" pitchFamily="34" charset="0"/>
              </a:rPr>
              <a:t>”</a:t>
            </a:r>
            <a:r>
              <a:rPr lang="en-US" altLang="ja-JP" sz="2600" b="1" smtClean="0">
                <a:latin typeface="Arial" pitchFamily="34" charset="0"/>
              </a:rPr>
              <a:t> </a:t>
            </a:r>
          </a:p>
          <a:p>
            <a:pPr>
              <a:lnSpc>
                <a:spcPct val="90000"/>
              </a:lnSpc>
            </a:pPr>
            <a:r>
              <a:rPr lang="ja-JP" altLang="en-US" sz="2600" b="1" smtClean="0">
                <a:latin typeface="Arial" pitchFamily="34" charset="0"/>
              </a:rPr>
              <a:t>“</a:t>
            </a:r>
            <a:r>
              <a:rPr lang="en-US" altLang="ja-JP" sz="2600" b="1" smtClean="0">
                <a:latin typeface="Arial" pitchFamily="34" charset="0"/>
              </a:rPr>
              <a:t>Given the models capabilities and its close alignment with a range of scenarios published in the Fourth Assessment Report of the IPCC we support its widespread use among a broad range of users and recommend that it be considered as an official United Nations tool.</a:t>
            </a:r>
            <a:r>
              <a:rPr lang="ja-JP" altLang="en-US" sz="2600" b="1" smtClean="0">
                <a:latin typeface="Arial" pitchFamily="34" charset="0"/>
              </a:rPr>
              <a:t>”</a:t>
            </a:r>
            <a:endParaRPr lang="en-US" sz="2600" b="1" smtClean="0">
              <a:latin typeface="Arial" pitchFamily="34" charset="0"/>
            </a:endParaRPr>
          </a:p>
        </p:txBody>
      </p:sp>
      <p:sp>
        <p:nvSpPr>
          <p:cNvPr id="7171" name="TextBox 3"/>
          <p:cNvSpPr txBox="1">
            <a:spLocks noChangeArrowheads="1"/>
          </p:cNvSpPr>
          <p:nvPr/>
        </p:nvSpPr>
        <p:spPr bwMode="auto">
          <a:xfrm>
            <a:off x="57150" y="6443663"/>
            <a:ext cx="9086850" cy="261937"/>
          </a:xfrm>
          <a:prstGeom prst="rect">
            <a:avLst/>
          </a:prstGeom>
          <a:noFill/>
          <a:ln w="9525">
            <a:noFill/>
            <a:miter lim="800000"/>
            <a:headEnd/>
            <a:tailEnd/>
          </a:ln>
        </p:spPr>
        <p:txBody>
          <a:bodyPr>
            <a:spAutoFit/>
          </a:bodyPr>
          <a:lstStyle/>
          <a:p>
            <a:r>
              <a:rPr lang="en-US" sz="1100"/>
              <a:t>Full report: http://climateinteractive.org/simulations/C-ROADS/technical/scientific-review/C-ROADS%20Scientific%20Review%20Summary-1.pdf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2"/>
          <p:cNvSpPr>
            <a:spLocks noGrp="1" noChangeArrowheads="1"/>
          </p:cNvSpPr>
          <p:nvPr>
            <p:ph type="title"/>
          </p:nvPr>
        </p:nvSpPr>
        <p:spPr>
          <a:xfrm>
            <a:off x="228600" y="152400"/>
            <a:ext cx="8763000" cy="762000"/>
          </a:xfrm>
        </p:spPr>
        <p:txBody>
          <a:bodyPr/>
          <a:lstStyle/>
          <a:p>
            <a:r>
              <a:rPr lang="en-US" smtClean="0">
                <a:latin typeface="Arial" pitchFamily="34" charset="0"/>
              </a:rPr>
              <a:t>3-Region Negotiation Parties</a:t>
            </a:r>
          </a:p>
        </p:txBody>
      </p:sp>
      <p:sp>
        <p:nvSpPr>
          <p:cNvPr id="8194" name="Rectangle 3"/>
          <p:cNvSpPr>
            <a:spLocks noGrp="1" noChangeArrowheads="1"/>
          </p:cNvSpPr>
          <p:nvPr>
            <p:ph idx="1"/>
          </p:nvPr>
        </p:nvSpPr>
        <p:spPr>
          <a:xfrm>
            <a:off x="76200" y="990600"/>
            <a:ext cx="8915400" cy="5715000"/>
          </a:xfrm>
        </p:spPr>
        <p:txBody>
          <a:bodyPr/>
          <a:lstStyle/>
          <a:p>
            <a:pPr>
              <a:lnSpc>
                <a:spcPct val="90000"/>
              </a:lnSpc>
            </a:pPr>
            <a:r>
              <a:rPr lang="en-US" b="1" smtClean="0">
                <a:latin typeface="Arial" pitchFamily="34" charset="0"/>
              </a:rPr>
              <a:t>Developed Nations</a:t>
            </a:r>
            <a:endParaRPr lang="en-US" smtClean="0">
              <a:latin typeface="Arial" pitchFamily="34" charset="0"/>
            </a:endParaRPr>
          </a:p>
          <a:p>
            <a:pPr marL="573088" lvl="1" indent="-115888">
              <a:lnSpc>
                <a:spcPct val="90000"/>
              </a:lnSpc>
              <a:buFontTx/>
              <a:buNone/>
            </a:pPr>
            <a:r>
              <a:rPr lang="en-US" smtClean="0">
                <a:latin typeface="Arial" pitchFamily="34" charset="0"/>
              </a:rPr>
              <a:t>	Led by </a:t>
            </a:r>
            <a:r>
              <a:rPr lang="en-US" b="1" smtClean="0">
                <a:latin typeface="Arial" pitchFamily="34" charset="0"/>
              </a:rPr>
              <a:t>US, EU, Japan</a:t>
            </a:r>
            <a:r>
              <a:rPr lang="en-US" smtClean="0">
                <a:latin typeface="Arial" pitchFamily="34" charset="0"/>
              </a:rPr>
              <a:t>, but also Russia/FSUs/ Eastern Europe, South Korea</a:t>
            </a:r>
            <a:r>
              <a:rPr lang="en-US" sz="2400" smtClean="0">
                <a:latin typeface="Arial" pitchFamily="34" charset="0"/>
              </a:rPr>
              <a:t>, </a:t>
            </a:r>
            <a:r>
              <a:rPr lang="en-US" smtClean="0">
                <a:latin typeface="Arial" pitchFamily="34" charset="0"/>
              </a:rPr>
              <a:t>Australia/NZ, Canada</a:t>
            </a:r>
          </a:p>
          <a:p>
            <a:pPr>
              <a:lnSpc>
                <a:spcPct val="90000"/>
              </a:lnSpc>
            </a:pPr>
            <a:r>
              <a:rPr lang="en-US" b="1" smtClean="0">
                <a:latin typeface="Arial" pitchFamily="34" charset="0"/>
              </a:rPr>
              <a:t>Developing A</a:t>
            </a:r>
          </a:p>
          <a:p>
            <a:pPr marL="573088" lvl="1" indent="-115888">
              <a:lnSpc>
                <a:spcPct val="90000"/>
              </a:lnSpc>
              <a:buFontTx/>
              <a:buNone/>
            </a:pPr>
            <a:r>
              <a:rPr lang="en-US" smtClean="0">
                <a:latin typeface="Arial" pitchFamily="34" charset="0"/>
              </a:rPr>
              <a:t>	Led by </a:t>
            </a:r>
            <a:r>
              <a:rPr lang="en-US" b="1" smtClean="0">
                <a:latin typeface="Arial" pitchFamily="34" charset="0"/>
              </a:rPr>
              <a:t>China, India, Brazil</a:t>
            </a:r>
            <a:r>
              <a:rPr lang="en-US" smtClean="0">
                <a:latin typeface="Arial" pitchFamily="34" charset="0"/>
              </a:rPr>
              <a:t>, but also South Africa, Mexico, Indonesia, Phillipines, Thailand, Taiwan, Hong Kong, Malaysia, Pakistan, Singapore</a:t>
            </a:r>
          </a:p>
          <a:p>
            <a:pPr>
              <a:lnSpc>
                <a:spcPct val="90000"/>
              </a:lnSpc>
            </a:pPr>
            <a:r>
              <a:rPr lang="en-US" b="1" smtClean="0">
                <a:latin typeface="Arial" pitchFamily="34" charset="0"/>
              </a:rPr>
              <a:t>Developing B</a:t>
            </a:r>
            <a:endParaRPr lang="en-US" smtClean="0">
              <a:latin typeface="Arial" pitchFamily="34" charset="0"/>
            </a:endParaRPr>
          </a:p>
          <a:p>
            <a:pPr marL="573088" lvl="1" indent="-115888">
              <a:lnSpc>
                <a:spcPct val="90000"/>
              </a:lnSpc>
              <a:buFontTx/>
              <a:buNone/>
            </a:pPr>
            <a:r>
              <a:rPr lang="en-US" smtClean="0">
                <a:latin typeface="Arial" pitchFamily="34" charset="0"/>
              </a:rPr>
              <a:t>	</a:t>
            </a:r>
            <a:r>
              <a:rPr lang="en-US" b="1" smtClean="0">
                <a:latin typeface="Arial" pitchFamily="34" charset="0"/>
              </a:rPr>
              <a:t>Small Island Nations and </a:t>
            </a:r>
            <a:r>
              <a:rPr lang="ja-JP" altLang="en-US" b="1" smtClean="0">
                <a:latin typeface="Arial" pitchFamily="34" charset="0"/>
              </a:rPr>
              <a:t>“</a:t>
            </a:r>
            <a:r>
              <a:rPr lang="en-US" altLang="ja-JP" b="1" smtClean="0">
                <a:latin typeface="Arial" pitchFamily="34" charset="0"/>
              </a:rPr>
              <a:t>LDCs</a:t>
            </a:r>
            <a:r>
              <a:rPr lang="ja-JP" altLang="en-US" b="1" smtClean="0">
                <a:latin typeface="Arial" pitchFamily="34" charset="0"/>
              </a:rPr>
              <a:t>”</a:t>
            </a:r>
            <a:r>
              <a:rPr lang="en-US" altLang="ja-JP" b="1" smtClean="0">
                <a:latin typeface="Arial" pitchFamily="34" charset="0"/>
              </a:rPr>
              <a:t>,</a:t>
            </a:r>
            <a:r>
              <a:rPr lang="en-US" altLang="ja-JP" smtClean="0">
                <a:latin typeface="Arial" pitchFamily="34" charset="0"/>
              </a:rPr>
              <a:t> representing Other Small Asia, Central/South America, Middle East, Bangladesh</a:t>
            </a:r>
            <a:endParaRPr lang="en-US" b="1" smtClean="0">
              <a:latin typeface="Arial" pitchFamily="34" charset="0"/>
            </a:endParaRP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Rectangle 2"/>
          <p:cNvSpPr>
            <a:spLocks noGrp="1" noChangeArrowheads="1"/>
          </p:cNvSpPr>
          <p:nvPr>
            <p:ph type="title"/>
          </p:nvPr>
        </p:nvSpPr>
        <p:spPr>
          <a:xfrm>
            <a:off x="228600" y="228600"/>
            <a:ext cx="8763000" cy="457200"/>
          </a:xfrm>
        </p:spPr>
        <p:txBody>
          <a:bodyPr rtlCol="0">
            <a:normAutofit fontScale="90000"/>
          </a:bodyPr>
          <a:lstStyle/>
          <a:p>
            <a:pPr fontAlgn="auto">
              <a:spcAft>
                <a:spcPts val="0"/>
              </a:spcAft>
              <a:defRPr/>
            </a:pPr>
            <a:r>
              <a:rPr lang="en-US" dirty="0" smtClean="0">
                <a:latin typeface="Arial" charset="0"/>
                <a:ea typeface="+mj-ea"/>
              </a:rPr>
              <a:t>6-Region Negotiating </a:t>
            </a:r>
            <a:r>
              <a:rPr lang="en-US" dirty="0">
                <a:latin typeface="Arial" charset="0"/>
                <a:ea typeface="+mj-ea"/>
              </a:rPr>
              <a:t>Parties</a:t>
            </a:r>
          </a:p>
        </p:txBody>
      </p:sp>
      <p:sp>
        <p:nvSpPr>
          <p:cNvPr id="10242" name="Rectangle 3"/>
          <p:cNvSpPr>
            <a:spLocks noGrp="1" noChangeArrowheads="1"/>
          </p:cNvSpPr>
          <p:nvPr>
            <p:ph idx="1"/>
          </p:nvPr>
        </p:nvSpPr>
        <p:spPr>
          <a:xfrm>
            <a:off x="76200" y="914400"/>
            <a:ext cx="8915400" cy="5715000"/>
          </a:xfrm>
        </p:spPr>
        <p:txBody>
          <a:bodyPr/>
          <a:lstStyle/>
          <a:p>
            <a:pPr>
              <a:lnSpc>
                <a:spcPct val="90000"/>
              </a:lnSpc>
              <a:spcBef>
                <a:spcPts val="600"/>
              </a:spcBef>
            </a:pPr>
            <a:r>
              <a:rPr lang="en-US" b="1" smtClean="0">
                <a:latin typeface="Arial" pitchFamily="34" charset="0"/>
              </a:rPr>
              <a:t>United States</a:t>
            </a:r>
          </a:p>
          <a:p>
            <a:pPr>
              <a:lnSpc>
                <a:spcPct val="90000"/>
              </a:lnSpc>
              <a:spcBef>
                <a:spcPts val="600"/>
              </a:spcBef>
            </a:pPr>
            <a:r>
              <a:rPr lang="en-US" b="1" smtClean="0">
                <a:latin typeface="Arial" pitchFamily="34" charset="0"/>
              </a:rPr>
              <a:t>European Union</a:t>
            </a:r>
          </a:p>
          <a:p>
            <a:pPr>
              <a:lnSpc>
                <a:spcPct val="90000"/>
              </a:lnSpc>
              <a:spcBef>
                <a:spcPts val="600"/>
              </a:spcBef>
            </a:pPr>
            <a:r>
              <a:rPr lang="en-US" b="1" smtClean="0">
                <a:latin typeface="Arial" pitchFamily="34" charset="0"/>
              </a:rPr>
              <a:t>Other Developed Nations</a:t>
            </a:r>
            <a:endParaRPr lang="en-US" smtClean="0">
              <a:latin typeface="Arial" pitchFamily="34" charset="0"/>
            </a:endParaRPr>
          </a:p>
          <a:p>
            <a:pPr marL="573088" lvl="1" indent="-115888">
              <a:lnSpc>
                <a:spcPct val="90000"/>
              </a:lnSpc>
              <a:buFontTx/>
              <a:buNone/>
            </a:pPr>
            <a:r>
              <a:rPr lang="en-US" b="1" smtClean="0">
                <a:latin typeface="Arial" pitchFamily="34" charset="0"/>
              </a:rPr>
              <a:t>	</a:t>
            </a:r>
            <a:r>
              <a:rPr lang="en-US" sz="2400" smtClean="0">
                <a:latin typeface="Arial" pitchFamily="34" charset="0"/>
              </a:rPr>
              <a:t>Australia/NZ, Canada, Other Europe, Japan, Russia &amp; Former Soviet Republics, South Korea</a:t>
            </a:r>
            <a:r>
              <a:rPr lang="en-US" sz="2000" smtClean="0">
                <a:latin typeface="Arial" pitchFamily="34" charset="0"/>
              </a:rPr>
              <a:t>, </a:t>
            </a:r>
            <a:r>
              <a:rPr lang="en-US" sz="2400" smtClean="0">
                <a:latin typeface="Arial" pitchFamily="34" charset="0"/>
              </a:rPr>
              <a:t>United Kingdom </a:t>
            </a:r>
            <a:endParaRPr lang="en-US" smtClean="0">
              <a:latin typeface="Arial" pitchFamily="34" charset="0"/>
            </a:endParaRPr>
          </a:p>
          <a:p>
            <a:pPr>
              <a:lnSpc>
                <a:spcPct val="90000"/>
              </a:lnSpc>
              <a:spcBef>
                <a:spcPts val="600"/>
              </a:spcBef>
            </a:pPr>
            <a:r>
              <a:rPr lang="en-US" b="1" smtClean="0">
                <a:latin typeface="Arial" pitchFamily="34" charset="0"/>
              </a:rPr>
              <a:t>China</a:t>
            </a:r>
          </a:p>
          <a:p>
            <a:pPr>
              <a:lnSpc>
                <a:spcPct val="90000"/>
              </a:lnSpc>
              <a:spcBef>
                <a:spcPts val="600"/>
              </a:spcBef>
            </a:pPr>
            <a:r>
              <a:rPr lang="en-US" b="1" smtClean="0">
                <a:latin typeface="Arial" pitchFamily="34" charset="0"/>
              </a:rPr>
              <a:t>India</a:t>
            </a:r>
          </a:p>
          <a:p>
            <a:pPr>
              <a:lnSpc>
                <a:spcPct val="90000"/>
              </a:lnSpc>
              <a:spcBef>
                <a:spcPts val="600"/>
              </a:spcBef>
            </a:pPr>
            <a:r>
              <a:rPr lang="en-US" b="1" smtClean="0">
                <a:latin typeface="Arial" pitchFamily="34" charset="0"/>
              </a:rPr>
              <a:t>Other Developing Nations</a:t>
            </a:r>
          </a:p>
          <a:p>
            <a:pPr marL="573088" lvl="1" indent="-115888">
              <a:lnSpc>
                <a:spcPct val="90000"/>
              </a:lnSpc>
              <a:buFontTx/>
              <a:buNone/>
            </a:pPr>
            <a:r>
              <a:rPr lang="en-US" smtClean="0">
                <a:latin typeface="Arial" pitchFamily="34" charset="0"/>
              </a:rPr>
              <a:t>	</a:t>
            </a:r>
            <a:r>
              <a:rPr lang="en-US" sz="2400" smtClean="0">
                <a:latin typeface="Arial" pitchFamily="34" charset="0"/>
              </a:rPr>
              <a:t>Led by Brazil, Mexico, South Africa, Indonesia, and Pakistan, with other nations of Africa, Central and South America, southeast Asia, the Middle East, island states of the Pacific, Indian Ocean, and Caribbean</a:t>
            </a:r>
            <a:r>
              <a:rPr lang="en-US" smtClean="0">
                <a:latin typeface="Arial" pitchFamily="34" charset="0"/>
              </a:rPr>
              <a:t> </a:t>
            </a:r>
            <a:endParaRPr lang="en-US" b="1" smtClean="0">
              <a:latin typeface="Arial" pitchFamily="34" charset="0"/>
            </a:endParaRP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3"/>
          <p:cNvSpPr>
            <a:spLocks noGrp="1" noChangeArrowheads="1"/>
          </p:cNvSpPr>
          <p:nvPr>
            <p:ph type="title"/>
          </p:nvPr>
        </p:nvSpPr>
        <p:spPr>
          <a:xfrm>
            <a:off x="228600" y="152400"/>
            <a:ext cx="8763000" cy="762000"/>
          </a:xfrm>
        </p:spPr>
        <p:txBody>
          <a:bodyPr rtlCol="0">
            <a:normAutofit fontScale="90000"/>
          </a:bodyPr>
          <a:lstStyle/>
          <a:p>
            <a:pPr fontAlgn="auto">
              <a:spcAft>
                <a:spcPts val="0"/>
              </a:spcAft>
              <a:defRPr/>
            </a:pPr>
            <a:r>
              <a:rPr lang="en-US" sz="6600">
                <a:latin typeface="Arial" charset="0"/>
                <a:ea typeface="+mj-ea"/>
              </a:rPr>
              <a:t>Process</a:t>
            </a:r>
          </a:p>
        </p:txBody>
      </p:sp>
      <p:sp>
        <p:nvSpPr>
          <p:cNvPr id="12290" name="Rectangle 2"/>
          <p:cNvSpPr>
            <a:spLocks noGrp="1" noChangeArrowheads="1"/>
          </p:cNvSpPr>
          <p:nvPr>
            <p:ph idx="1"/>
          </p:nvPr>
        </p:nvSpPr>
        <p:spPr>
          <a:xfrm>
            <a:off x="152400" y="1066800"/>
            <a:ext cx="8839200" cy="5334000"/>
          </a:xfrm>
        </p:spPr>
        <p:txBody>
          <a:bodyPr/>
          <a:lstStyle/>
          <a:p>
            <a:pPr>
              <a:lnSpc>
                <a:spcPct val="80000"/>
              </a:lnSpc>
              <a:spcAft>
                <a:spcPts val="1800"/>
              </a:spcAft>
            </a:pPr>
            <a:r>
              <a:rPr lang="en-US" sz="3600" b="1" smtClean="0">
                <a:latin typeface="Arial" pitchFamily="34" charset="0"/>
              </a:rPr>
              <a:t>Introduce yourselves to members of your delegation</a:t>
            </a:r>
            <a:endParaRPr lang="en-US" sz="3600" smtClean="0">
              <a:latin typeface="Arial" pitchFamily="34" charset="0"/>
            </a:endParaRPr>
          </a:p>
          <a:p>
            <a:pPr>
              <a:lnSpc>
                <a:spcPct val="80000"/>
              </a:lnSpc>
              <a:spcAft>
                <a:spcPts val="1800"/>
              </a:spcAft>
            </a:pPr>
            <a:r>
              <a:rPr lang="en-US" sz="3600" b="1" smtClean="0">
                <a:latin typeface="Arial" pitchFamily="34" charset="0"/>
              </a:rPr>
              <a:t>Read Briefing Memo for your nation or bloc</a:t>
            </a:r>
          </a:p>
          <a:p>
            <a:pPr>
              <a:lnSpc>
                <a:spcPct val="80000"/>
              </a:lnSpc>
            </a:pPr>
            <a:r>
              <a:rPr lang="en-US" sz="3600" b="1" smtClean="0">
                <a:latin typeface="Arial" pitchFamily="34" charset="0"/>
              </a:rPr>
              <a:t>Begin to formulate your negotiating strategy</a:t>
            </a:r>
          </a:p>
          <a:p>
            <a:pPr lvl="1">
              <a:lnSpc>
                <a:spcPct val="80000"/>
              </a:lnSpc>
            </a:pPr>
            <a:r>
              <a:rPr lang="en-US" b="1" smtClean="0">
                <a:latin typeface="Arial" pitchFamily="34" charset="0"/>
              </a:rPr>
              <a:t>What are your vital interests?  What is politically feasible in your nation/bloc?</a:t>
            </a:r>
          </a:p>
          <a:p>
            <a:pPr lvl="1">
              <a:lnSpc>
                <a:spcPct val="80000"/>
              </a:lnSpc>
            </a:pPr>
            <a:r>
              <a:rPr lang="en-US" b="1" smtClean="0">
                <a:latin typeface="Arial" pitchFamily="34" charset="0"/>
              </a:rPr>
              <a:t>What do you need from the other nations/blocs?  What can you offer them?</a:t>
            </a:r>
            <a:endParaRPr lang="en-US" smtClean="0">
              <a:latin typeface="Arial"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2"/>
          <p:cNvSpPr>
            <a:spLocks noGrp="1" noChangeArrowheads="1"/>
          </p:cNvSpPr>
          <p:nvPr>
            <p:ph type="title"/>
          </p:nvPr>
        </p:nvSpPr>
        <p:spPr>
          <a:xfrm>
            <a:off x="228600" y="0"/>
            <a:ext cx="8763000" cy="1828800"/>
          </a:xfrm>
        </p:spPr>
        <p:txBody>
          <a:bodyPr/>
          <a:lstStyle/>
          <a:p>
            <a:r>
              <a:rPr lang="en-US" smtClean="0">
                <a:latin typeface="Arial" pitchFamily="34" charset="0"/>
              </a:rPr>
              <a:t>Welcome Delegates</a:t>
            </a:r>
            <a:br>
              <a:rPr lang="en-US" smtClean="0">
                <a:latin typeface="Arial" pitchFamily="34" charset="0"/>
              </a:rPr>
            </a:br>
            <a:r>
              <a:rPr lang="en-US" sz="1600" smtClean="0">
                <a:latin typeface="Arial" pitchFamily="34" charset="0"/>
              </a:rPr>
              <a:t/>
            </a:r>
            <a:br>
              <a:rPr lang="en-US" sz="1600" smtClean="0">
                <a:latin typeface="Arial" pitchFamily="34" charset="0"/>
              </a:rPr>
            </a:br>
            <a:r>
              <a:rPr lang="en-US" smtClean="0">
                <a:latin typeface="Arial" pitchFamily="34" charset="0"/>
              </a:rPr>
              <a:t>UN Climate Summit</a:t>
            </a:r>
          </a:p>
        </p:txBody>
      </p:sp>
      <p:pic>
        <p:nvPicPr>
          <p:cNvPr id="14338" name="Picture 2" descr="http://upload.wikimedia.org/wikipedia/commons/thumb/c/c5/Un-flag-square.png/600px-Un-flag-square.png"/>
          <p:cNvPicPr>
            <a:picLocks noChangeAspect="1" noChangeArrowheads="1"/>
          </p:cNvPicPr>
          <p:nvPr/>
        </p:nvPicPr>
        <p:blipFill>
          <a:blip r:embed="rId3"/>
          <a:srcRect/>
          <a:stretch>
            <a:fillRect/>
          </a:stretch>
        </p:blipFill>
        <p:spPr bwMode="auto">
          <a:xfrm>
            <a:off x="2489200" y="2438400"/>
            <a:ext cx="4267200" cy="42672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title"/>
          </p:nvPr>
        </p:nvSpPr>
        <p:spPr/>
        <p:txBody>
          <a:bodyPr/>
          <a:lstStyle/>
          <a:p>
            <a:r>
              <a:rPr lang="en-US" smtClean="0">
                <a:latin typeface="Arial" pitchFamily="34" charset="0"/>
              </a:rPr>
              <a:t>Your Goals</a:t>
            </a:r>
          </a:p>
        </p:txBody>
      </p:sp>
      <p:sp>
        <p:nvSpPr>
          <p:cNvPr id="16386" name="Rectangle 3"/>
          <p:cNvSpPr>
            <a:spLocks noGrp="1" noChangeArrowheads="1"/>
          </p:cNvSpPr>
          <p:nvPr>
            <p:ph idx="1"/>
          </p:nvPr>
        </p:nvSpPr>
        <p:spPr>
          <a:xfrm>
            <a:off x="304800" y="1371600"/>
            <a:ext cx="8534400" cy="4800600"/>
          </a:xfrm>
        </p:spPr>
        <p:txBody>
          <a:bodyPr/>
          <a:lstStyle/>
          <a:p>
            <a:pPr>
              <a:lnSpc>
                <a:spcPct val="90000"/>
              </a:lnSpc>
              <a:spcAft>
                <a:spcPts val="600"/>
              </a:spcAft>
            </a:pPr>
            <a:r>
              <a:rPr lang="en-US" sz="3600" b="1" dirty="0" smtClean="0">
                <a:latin typeface="Arial" pitchFamily="34" charset="0"/>
              </a:rPr>
              <a:t>Achieve emissions reduction commitments to stabilize GHG levels by 2100 at a level that limits global warming to no more than </a:t>
            </a:r>
            <a:r>
              <a:rPr lang="en-US" sz="3600" b="1" dirty="0" smtClean="0">
                <a:latin typeface="Arial" pitchFamily="34" charset="0"/>
              </a:rPr>
              <a:t>2°C </a:t>
            </a:r>
            <a:r>
              <a:rPr lang="en-US" sz="3600" b="1" dirty="0" smtClean="0">
                <a:latin typeface="Arial" pitchFamily="34" charset="0"/>
              </a:rPr>
              <a:t>above preindustrial levels.</a:t>
            </a:r>
          </a:p>
          <a:p>
            <a:pPr>
              <a:lnSpc>
                <a:spcPct val="90000"/>
              </a:lnSpc>
              <a:spcAft>
                <a:spcPts val="600"/>
              </a:spcAft>
            </a:pPr>
            <a:r>
              <a:rPr lang="en-US" sz="3600" b="1" dirty="0" smtClean="0">
                <a:latin typeface="Arial" pitchFamily="34" charset="0"/>
              </a:rPr>
              <a:t>Agree on a deal to share costs of mitigation and adaptation fund to aid less developed nations.</a:t>
            </a:r>
          </a:p>
          <a:p>
            <a:pPr>
              <a:lnSpc>
                <a:spcPct val="90000"/>
              </a:lnSpc>
            </a:pPr>
            <a:endParaRPr lang="en-US" b="1" dirty="0" smtClean="0">
              <a:latin typeface="Arial" pitchFamily="34" charset="0"/>
            </a:endParaRPr>
          </a:p>
          <a:p>
            <a:pPr>
              <a:lnSpc>
                <a:spcPct val="90000"/>
              </a:lnSpc>
            </a:pPr>
            <a:endParaRPr lang="en-US" b="1" dirty="0" smtClean="0">
              <a:latin typeface="Arial" pitchFamily="34" charset="0"/>
            </a:endParaRPr>
          </a:p>
          <a:p>
            <a:pPr>
              <a:lnSpc>
                <a:spcPct val="90000"/>
              </a:lnSpc>
            </a:pPr>
            <a:endParaRPr lang="en-US" b="1" dirty="0" smtClean="0">
              <a:latin typeface="Arial"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a:xfrm>
            <a:off x="228600" y="152400"/>
            <a:ext cx="8763000" cy="685800"/>
          </a:xfrm>
        </p:spPr>
        <p:txBody>
          <a:bodyPr rtlCol="0">
            <a:normAutofit fontScale="90000"/>
          </a:bodyPr>
          <a:lstStyle/>
          <a:p>
            <a:pPr fontAlgn="auto">
              <a:spcAft>
                <a:spcPts val="0"/>
              </a:spcAft>
              <a:defRPr/>
            </a:pPr>
            <a:r>
              <a:rPr lang="en-US" sz="4300" smtClean="0">
                <a:latin typeface="Arial" charset="0"/>
                <a:ea typeface="+mj-ea"/>
              </a:rPr>
              <a:t>Task 1: Emissions</a:t>
            </a:r>
            <a:endParaRPr lang="en-US" sz="4100" smtClean="0">
              <a:latin typeface="Arial" charset="0"/>
              <a:ea typeface="+mj-ea"/>
            </a:endParaRPr>
          </a:p>
        </p:txBody>
      </p:sp>
      <p:sp>
        <p:nvSpPr>
          <p:cNvPr id="56323" name="Rectangle 3"/>
          <p:cNvSpPr>
            <a:spLocks noGrp="1" noChangeArrowheads="1"/>
          </p:cNvSpPr>
          <p:nvPr>
            <p:ph sz="half" idx="1"/>
          </p:nvPr>
        </p:nvSpPr>
        <p:spPr>
          <a:xfrm>
            <a:off x="152400" y="838200"/>
            <a:ext cx="8686800" cy="5562600"/>
          </a:xfrm>
        </p:spPr>
        <p:txBody>
          <a:bodyPr>
            <a:normAutofit/>
          </a:bodyPr>
          <a:lstStyle/>
          <a:p>
            <a:pPr>
              <a:lnSpc>
                <a:spcPct val="90000"/>
              </a:lnSpc>
            </a:pPr>
            <a:r>
              <a:rPr lang="en-US" sz="2400" b="1" i="1" smtClean="0">
                <a:latin typeface="Arial" pitchFamily="34" charset="0"/>
              </a:rPr>
              <a:t>Each delegation will set its own fossil fuel emissions targets.</a:t>
            </a:r>
            <a:r>
              <a:rPr lang="en-US" sz="2400" smtClean="0">
                <a:latin typeface="Arial" pitchFamily="34" charset="0"/>
              </a:rPr>
              <a:t> </a:t>
            </a:r>
            <a:r>
              <a:rPr lang="en-US" sz="2400" b="1" i="1" smtClean="0">
                <a:latin typeface="Arial" pitchFamily="34" charset="0"/>
              </a:rPr>
              <a:t>You will set:</a:t>
            </a:r>
            <a:endParaRPr lang="en-US" b="1" i="1" smtClean="0">
              <a:latin typeface="Arial" pitchFamily="34" charset="0"/>
            </a:endParaRPr>
          </a:p>
          <a:p>
            <a:pPr marL="914400" lvl="2" indent="-342900">
              <a:lnSpc>
                <a:spcPct val="90000"/>
              </a:lnSpc>
              <a:buFont typeface="Lucida Grande" charset="0"/>
              <a:buChar char="–"/>
            </a:pPr>
            <a:r>
              <a:rPr lang="en-US" sz="2400" b="1" smtClean="0">
                <a:latin typeface="Arial" pitchFamily="34" charset="0"/>
              </a:rPr>
              <a:t>In what year will GHG emissions in your bloc stop growing (if any)?</a:t>
            </a:r>
          </a:p>
          <a:p>
            <a:pPr marL="914400" lvl="2" indent="-342900">
              <a:lnSpc>
                <a:spcPct val="90000"/>
              </a:lnSpc>
              <a:buFont typeface="Lucida Grande" charset="0"/>
              <a:buChar char="–"/>
            </a:pPr>
            <a:r>
              <a:rPr lang="en-US" sz="2400" b="1" smtClean="0">
                <a:latin typeface="Arial" pitchFamily="34" charset="0"/>
              </a:rPr>
              <a:t>In what year (if desired), will your GHG emissions begin to fall?</a:t>
            </a:r>
          </a:p>
          <a:p>
            <a:pPr marL="914400" lvl="2" indent="-342900">
              <a:lnSpc>
                <a:spcPct val="90000"/>
              </a:lnSpc>
              <a:buFont typeface="Lucida Grande" charset="0"/>
              <a:buChar char="–"/>
            </a:pPr>
            <a:r>
              <a:rPr lang="en-US" sz="2400" b="1" smtClean="0">
                <a:latin typeface="Arial" pitchFamily="34" charset="0"/>
              </a:rPr>
              <a:t>If emissions will fall, at what rate (% per year)?</a:t>
            </a:r>
            <a:endParaRPr lang="en-US" sz="1600" smtClean="0">
              <a:latin typeface="Arial" pitchFamily="34" charset="0"/>
            </a:endParaRPr>
          </a:p>
          <a:p>
            <a:pPr>
              <a:lnSpc>
                <a:spcPct val="90000"/>
              </a:lnSpc>
            </a:pPr>
            <a:r>
              <a:rPr lang="en-US" sz="2400" b="1" i="1" smtClean="0">
                <a:latin typeface="Arial" pitchFamily="34" charset="0"/>
              </a:rPr>
              <a:t>REDD policies:</a:t>
            </a:r>
            <a:endParaRPr lang="en-US" sz="2400" smtClean="0">
              <a:latin typeface="Arial" pitchFamily="34" charset="0"/>
            </a:endParaRPr>
          </a:p>
          <a:p>
            <a:pPr marL="862013" lvl="1" indent="-342900">
              <a:lnSpc>
                <a:spcPct val="90000"/>
              </a:lnSpc>
            </a:pPr>
            <a:r>
              <a:rPr lang="en-US" b="1" i="1" smtClean="0">
                <a:latin typeface="Arial" pitchFamily="34" charset="0"/>
              </a:rPr>
              <a:t>Deforestation</a:t>
            </a:r>
            <a:r>
              <a:rPr lang="en-US" b="1" smtClean="0">
                <a:latin typeface="Arial" pitchFamily="34" charset="0"/>
              </a:rPr>
              <a:t>:  0 – 1 scale.  1 continues BAU deforestation path, 0 gradually eliminates deforestation over coming decades.</a:t>
            </a:r>
          </a:p>
          <a:p>
            <a:pPr marL="862013" lvl="1" indent="-342900">
              <a:lnSpc>
                <a:spcPct val="90000"/>
              </a:lnSpc>
            </a:pPr>
            <a:r>
              <a:rPr lang="en-US" b="1" i="1" smtClean="0">
                <a:latin typeface="Arial" pitchFamily="34" charset="0"/>
              </a:rPr>
              <a:t>Afforestation</a:t>
            </a:r>
            <a:r>
              <a:rPr lang="en-US" b="1" smtClean="0">
                <a:latin typeface="Arial" pitchFamily="34" charset="0"/>
              </a:rPr>
              <a:t>: 0 – 1 scale.  0 = no new area set aside for afforestation; 1 = maximum feasible afforestation area. </a:t>
            </a:r>
          </a:p>
          <a:p>
            <a:pPr>
              <a:lnSpc>
                <a:spcPct val="90000"/>
              </a:lnSpc>
            </a:pPr>
            <a:endParaRPr lang="en-US" sz="1600" smtClean="0">
              <a:latin typeface="Arial" pitchFamily="34"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25445</TotalTime>
  <Words>740</Words>
  <Application>Microsoft Office PowerPoint</Application>
  <PresentationFormat>On-screen Show (4:3)</PresentationFormat>
  <Paragraphs>208</Paragraphs>
  <Slides>18</Slides>
  <Notes>18</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18</vt:i4>
      </vt:variant>
    </vt:vector>
  </HeadingPairs>
  <TitlesOfParts>
    <vt:vector size="27" baseType="lpstr">
      <vt:lpstr>Times</vt:lpstr>
      <vt:lpstr>MS PGothic</vt:lpstr>
      <vt:lpstr>Arial</vt:lpstr>
      <vt:lpstr>Calibri</vt:lpstr>
      <vt:lpstr>News Gothic MT</vt:lpstr>
      <vt:lpstr>Lucida Grande</vt:lpstr>
      <vt:lpstr>Times New Roman</vt:lpstr>
      <vt:lpstr>Helvetica</vt:lpstr>
      <vt:lpstr>Office Theme</vt:lpstr>
      <vt:lpstr>World Climate: Negotiating a Global Climate Agreement using the C-ROADS Climate Policy Simulation</vt:lpstr>
      <vt:lpstr>Agenda </vt:lpstr>
      <vt:lpstr>We Will Test Pledges in C-ROADS, a Scientifically-Reviewed Simulator</vt:lpstr>
      <vt:lpstr>3-Region Negotiation Parties</vt:lpstr>
      <vt:lpstr>6-Region Negotiating Parties</vt:lpstr>
      <vt:lpstr>Process</vt:lpstr>
      <vt:lpstr>Welcome Delegates  UN Climate Summit</vt:lpstr>
      <vt:lpstr>Your Goals</vt:lpstr>
      <vt:lpstr>Task 1: Emissions</vt:lpstr>
      <vt:lpstr>Examples of Possible Pledges</vt:lpstr>
      <vt:lpstr>Slide 11</vt:lpstr>
      <vt:lpstr>Task 2: Burden Sharing</vt:lpstr>
      <vt:lpstr>World Climate:  INDC  (Intended Nationally-Determined Commitment)</vt:lpstr>
      <vt:lpstr>After you prepare your proposal</vt:lpstr>
      <vt:lpstr>Proposal Summary</vt:lpstr>
      <vt:lpstr>Proposal Summary</vt:lpstr>
      <vt:lpstr>Slide 17</vt:lpstr>
      <vt:lpstr>Slide 18</vt:lpstr>
    </vt:vector>
  </TitlesOfParts>
  <Company>MIT Sloan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Systems Citizens for a Warming World: Schools, System Dynamics, and Sustainability</dc:title>
  <dc:creator>robock</dc:creator>
  <cp:lastModifiedBy>Alan Robock</cp:lastModifiedBy>
  <cp:revision>632</cp:revision>
  <cp:lastPrinted>2011-10-12T13:38:57Z</cp:lastPrinted>
  <dcterms:created xsi:type="dcterms:W3CDTF">2011-06-23T13:55:43Z</dcterms:created>
  <dcterms:modified xsi:type="dcterms:W3CDTF">2015-11-29T22:50:56Z</dcterms:modified>
</cp:coreProperties>
</file>