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61" r:id="rId4"/>
    <p:sldId id="258" r:id="rId5"/>
    <p:sldId id="278" r:id="rId6"/>
    <p:sldId id="29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306" r:id="rId27"/>
    <p:sldId id="307" r:id="rId28"/>
    <p:sldId id="308" r:id="rId29"/>
    <p:sldId id="259" r:id="rId30"/>
    <p:sldId id="262" r:id="rId31"/>
    <p:sldId id="263" r:id="rId32"/>
    <p:sldId id="264" r:id="rId33"/>
    <p:sldId id="299" r:id="rId34"/>
    <p:sldId id="300" r:id="rId35"/>
    <p:sldId id="301" r:id="rId36"/>
    <p:sldId id="302" r:id="rId37"/>
    <p:sldId id="265" r:id="rId38"/>
    <p:sldId id="266" r:id="rId39"/>
    <p:sldId id="267" r:id="rId40"/>
    <p:sldId id="304" r:id="rId41"/>
    <p:sldId id="303" r:id="rId42"/>
    <p:sldId id="268" r:id="rId43"/>
    <p:sldId id="305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33CC33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6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55B89-8B7E-4DBF-8D85-98E77B3BBA29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9E784-56FE-42C7-98E3-69D661C58254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69456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9684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EB389-3599-4512-88C5-E029B40E31F2}" type="slidenum">
              <a:rPr lang="en-US"/>
              <a:pPr/>
              <a:t>10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78983-5AB0-44BE-840C-C6947A3DFE60}" type="slidenum">
              <a:rPr lang="en-US"/>
              <a:pPr/>
              <a:t>11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00E5D-829D-4C2C-B094-8D489ABB7C9F}" type="slidenum">
              <a:rPr lang="en-US"/>
              <a:pPr/>
              <a:t>12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B1FD2-0F02-47B4-A480-3A59AC4445FA}" type="slidenum">
              <a:rPr lang="en-US"/>
              <a:pPr/>
              <a:t>13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D008B-AEED-41C2-B88E-F6A97FC460BF}" type="slidenum">
              <a:rPr lang="en-US"/>
              <a:pPr/>
              <a:t>14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FD16F-2DBA-48F9-98B4-2CA7182F7D69}" type="slidenum">
              <a:rPr lang="en-US"/>
              <a:pPr/>
              <a:t>15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FD915-7EB4-45B6-98B9-45E01CB32A1D}" type="slidenum">
              <a:rPr lang="en-US"/>
              <a:pPr/>
              <a:t>16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A295D-A4A4-45DE-9096-F11E7E29F244}" type="slidenum">
              <a:rPr lang="en-US"/>
              <a:pPr/>
              <a:t>17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13A73-C0FA-4C43-B746-8335890FE6B7}" type="slidenum">
              <a:rPr lang="en-US"/>
              <a:pPr/>
              <a:t>18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F963DB-A5F6-436E-AE8E-E890B998D91A}" type="slidenum">
              <a:rPr lang="en-US"/>
              <a:pPr/>
              <a:t>19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249232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D68C6-C9E2-49C7-B2A3-BCF8B64BA1AE}" type="slidenum">
              <a:rPr lang="en-US"/>
              <a:pPr/>
              <a:t>20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4ED87-859D-4AFE-A501-C7E4F42B977D}" type="slidenum">
              <a:rPr lang="en-US"/>
              <a:pPr/>
              <a:t>21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6CC14-DF3B-44EB-B00D-EF71E5DCD104}" type="slidenum">
              <a:rPr lang="en-US"/>
              <a:pPr/>
              <a:t>22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8C2BC-D629-4ACD-9245-69AFCE138827}" type="slidenum">
              <a:rPr lang="en-US"/>
              <a:pPr/>
              <a:t>23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D10F4-9CC1-4FB4-B1A5-B139AF31FC3D}" type="slidenum">
              <a:rPr lang="en-US"/>
              <a:pPr/>
              <a:t>24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AD0D95-44E7-4B0C-80D4-33B7E4886D39}" type="slidenum">
              <a:rPr lang="en-US"/>
              <a:pPr/>
              <a:t>25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1833" y="686543"/>
            <a:ext cx="4554335" cy="3428022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1833" y="686543"/>
            <a:ext cx="4554335" cy="342802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B444C-8736-4EDF-A7B4-D82EF351983F}" type="slidenum">
              <a:rPr lang="en-US"/>
              <a:pPr/>
              <a:t>28</a:t>
            </a:fld>
            <a:endParaRPr lang="en-US"/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892"/>
            <a:ext cx="5486400" cy="41145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68865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752376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339697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86858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838013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957085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3950920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27499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740649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40</a:t>
            </a:fld>
            <a:endParaRPr lang="fr-B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41</a:t>
            </a:fld>
            <a:endParaRPr lang="fr-B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003651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682193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9496300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99338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175221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2381142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21058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752376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7471661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5321973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9E784-56FE-42C7-98E3-69D661C58254}" type="slidenum">
              <a:rPr lang="fr-BE" smtClean="0"/>
              <a:pPr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524492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6058B-82DB-4492-A4EE-9CA313F11B03}" type="slidenum">
              <a:rPr lang="en-US"/>
              <a:pPr/>
              <a:t>6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3DDE6-7DD8-4E85-9FB1-92E16D637A9B}" type="slidenum">
              <a:rPr lang="en-US"/>
              <a:pPr/>
              <a:t>7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4C92F-2502-48D9-887E-86345CDB5E61}" type="slidenum">
              <a:rPr lang="en-US"/>
              <a:pPr/>
              <a:t>8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1F680-A59B-4AC2-87A8-CFFE401B8876}" type="slidenum">
              <a:rPr lang="en-US"/>
              <a:pPr/>
              <a:t>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1833" y="686543"/>
            <a:ext cx="4554335" cy="3428022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49294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67881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02220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01234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71142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6982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16429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52920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8016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4678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42171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A9770-80E2-4503-BDEC-EB426478ED23}" type="datetimeFigureOut">
              <a:rPr lang="fr-BE" smtClean="0"/>
              <a:pPr/>
              <a:t>7/09/2015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57399-66ED-48B8-8138-F8B91C03E9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7783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 descr="Vue3.JPG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5318" y="500692"/>
            <a:ext cx="9442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GB" altLang="fr-FR" sz="4400" b="1" dirty="0">
                <a:latin typeface="Helvetica" panose="020B0604020202020204" pitchFamily="34" charset="0"/>
              </a:rPr>
              <a:t>Chapter 1</a:t>
            </a:r>
          </a:p>
          <a:p>
            <a:r>
              <a:rPr lang="en-GB" altLang="fr-FR" sz="4400" b="1" dirty="0">
                <a:latin typeface="Helvetica" panose="020B0604020202020204" pitchFamily="34" charset="0"/>
              </a:rPr>
              <a:t>Description of the climate system and of its components</a:t>
            </a:r>
            <a:r>
              <a:rPr lang="en-GB" altLang="fr-FR" sz="4400" b="1" dirty="0"/>
              <a:t> </a:t>
            </a:r>
            <a:endParaRPr lang="en-US" altLang="fr-FR" sz="4400" b="1" dirty="0"/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-1" y="6396335"/>
            <a:ext cx="990282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b="1" dirty="0" smtClean="0"/>
              <a:t>Climate </a:t>
            </a:r>
            <a:r>
              <a:rPr lang="en-GB" b="1" dirty="0"/>
              <a:t>system dynamics </a:t>
            </a:r>
            <a:r>
              <a:rPr lang="en-GB" b="1"/>
              <a:t>and </a:t>
            </a:r>
            <a:r>
              <a:rPr lang="en-GB" b="1" smtClean="0"/>
              <a:t>modelling</a:t>
            </a:r>
            <a:r>
              <a:rPr lang="en-GB" b="1"/>
              <a:t> </a:t>
            </a:r>
            <a:r>
              <a:rPr lang="en-GB" b="1" smtClean="0"/>
              <a:t>                  </a:t>
            </a:r>
            <a:r>
              <a:rPr lang="en-GB" b="1" dirty="0" smtClean="0"/>
              <a:t>Hugues Goosse</a:t>
            </a:r>
            <a:endParaRPr lang="en-US" altLang="fr-FR" b="1" dirty="0"/>
          </a:p>
        </p:txBody>
      </p:sp>
    </p:spTree>
    <p:extLst>
      <p:ext uri="{BB962C8B-B14F-4D97-AF65-F5344CB8AC3E}">
        <p14:creationId xmlns:p14="http://schemas.microsoft.com/office/powerpoint/2010/main" xmlns="" val="6502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BromoBatokSemuru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BromoBatokSemuru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BromoBatokSemuru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BromoBat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romoClim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BromoClim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-1447800"/>
            <a:ext cx="6502400" cy="9753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BromoClim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romoClim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-1447800"/>
            <a:ext cx="6502400" cy="9753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romoClimb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-1447800"/>
            <a:ext cx="6502400" cy="9753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romoClimb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fr-FR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fr-BE" altLang="fr-F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7800" y="2307592"/>
            <a:ext cx="8841509" cy="22713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en-US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of </a:t>
            </a:r>
            <a:r>
              <a:rPr lang="en-US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the main components of the climate system </a:t>
            </a:r>
            <a:endParaRPr lang="en-US" alt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30000"/>
              </a:spcAft>
            </a:pPr>
            <a:endParaRPr lang="en-US" alt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30000"/>
              </a:spcAft>
            </a:pPr>
            <a:r>
              <a:rPr lang="en-US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 </a:t>
            </a:r>
            <a:r>
              <a:rPr lang="en-US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some processes </a:t>
            </a:r>
            <a:r>
              <a:rPr lang="en-US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that will be useful in the next chapters.</a:t>
            </a:r>
            <a:endParaRPr lang="en-GB" alt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xmlns="" val="9490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romoClim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romoClimb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romoClimb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-347663"/>
            <a:ext cx="4854575" cy="72818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teamGeothermalPipesDeingPlate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52400"/>
            <a:ext cx="9955213" cy="6637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BubblingMudDeingPlate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26988"/>
            <a:ext cx="10247313" cy="6831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89916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ct val="30000"/>
              </a:spcAft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2800" b="1" dirty="0"/>
              <a:t>Global Emission of Sulfur Gases [Tg S yr</a:t>
            </a:r>
            <a:r>
              <a:rPr lang="en-US" sz="2800" b="1" baseline="30000" dirty="0"/>
              <a:t>-1</a:t>
            </a:r>
            <a:r>
              <a:rPr lang="en-US" sz="2800" b="1" dirty="0"/>
              <a:t>]</a:t>
            </a:r>
          </a:p>
          <a:p>
            <a:pPr algn="ctr">
              <a:spcAft>
                <a:spcPct val="30000"/>
              </a:spcAft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endParaRPr lang="en-US" sz="1200" b="1" dirty="0"/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b="1" dirty="0"/>
              <a:t>		       Northern	     Southern	  Global</a:t>
            </a:r>
          </a:p>
          <a:p>
            <a:pPr>
              <a:spcAft>
                <a:spcPct val="40000"/>
              </a:spcAft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b="1" dirty="0"/>
              <a:t>Source	                  Global	    Hemisphere	   </a:t>
            </a:r>
            <a:r>
              <a:rPr lang="en-US" sz="1800" b="1" dirty="0" err="1"/>
              <a:t>Hemisphere</a:t>
            </a:r>
            <a:r>
              <a:rPr lang="en-US" sz="1800" b="1" dirty="0"/>
              <a:t>	  (</a:t>
            </a:r>
            <a:r>
              <a:rPr lang="en-US" sz="1800" b="1" dirty="0" err="1"/>
              <a:t>Andreae</a:t>
            </a:r>
            <a:r>
              <a:rPr lang="en-US" sz="1800" b="1" dirty="0"/>
              <a:t>, 1990)</a:t>
            </a:r>
            <a:endParaRPr lang="en-US" sz="1800" dirty="0"/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Fuel combustion and	77.6	69.8	7.8	80±10</a:t>
            </a:r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    industrial activities</a:t>
            </a:r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Biomass burning	2.3	1.3	1.0	&gt;2.5</a:t>
            </a:r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Volcanoes	9.6	7.6	2.0	9.6-13</a:t>
            </a:r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Marine biosphere	11.9	5.3	6.6	35-57</a:t>
            </a:r>
          </a:p>
          <a:p>
            <a:pPr>
              <a:spcAft>
                <a:spcPct val="25000"/>
              </a:spcAft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dirty="0"/>
              <a:t>Terrestrial biosphere	</a:t>
            </a:r>
            <a:r>
              <a:rPr lang="en-US" sz="1800" u="sng" dirty="0"/>
              <a:t>    0.9</a:t>
            </a:r>
            <a:r>
              <a:rPr lang="en-US" sz="1800" dirty="0"/>
              <a:t>	</a:t>
            </a:r>
            <a:r>
              <a:rPr lang="en-US" sz="1800" u="sng" dirty="0"/>
              <a:t>   0.5</a:t>
            </a:r>
            <a:r>
              <a:rPr lang="en-US" sz="1800" dirty="0"/>
              <a:t>	 </a:t>
            </a:r>
            <a:r>
              <a:rPr lang="en-US" sz="1800" u="sng" dirty="0"/>
              <a:t>  0.3</a:t>
            </a:r>
            <a:r>
              <a:rPr lang="en-US" sz="1800" dirty="0"/>
              <a:t>	</a:t>
            </a:r>
            <a:r>
              <a:rPr lang="en-US" sz="1800" u="sng" dirty="0"/>
              <a:t>4.8-13</a:t>
            </a:r>
          </a:p>
          <a:p>
            <a:pPr>
              <a:tabLst>
                <a:tab pos="3032125" algn="dec"/>
                <a:tab pos="4348163" algn="dec"/>
                <a:tab pos="5599113" algn="dec"/>
                <a:tab pos="7427913" algn="ctr"/>
              </a:tabLst>
            </a:pPr>
            <a:r>
              <a:rPr lang="en-US" sz="1800" b="1" dirty="0"/>
              <a:t>Total	102.2	84.5	17.7	128-148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838200" y="5486400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From Spiro </a:t>
            </a:r>
            <a:r>
              <a:rPr lang="en-US" sz="1800" i="1" dirty="0"/>
              <a:t>et al. </a:t>
            </a:r>
            <a:r>
              <a:rPr lang="en-US" sz="1800" dirty="0"/>
              <a:t>(1992), © American Geophysical Union and </a:t>
            </a:r>
            <a:r>
              <a:rPr lang="en-US" sz="1800" dirty="0" err="1"/>
              <a:t>Andreae</a:t>
            </a:r>
            <a:r>
              <a:rPr lang="en-US" sz="1800" dirty="0"/>
              <a:t> (1990), reprinted with permission from Elsevier Publishers.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3586" name="Picture 2" descr="GLOBALVIEW 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0348" y="-304800"/>
            <a:ext cx="9870463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DK_101207_1510.jpg"/>
          <p:cNvPicPr>
            <a:picLocks noChangeAspect="1"/>
          </p:cNvPicPr>
          <p:nvPr/>
        </p:nvPicPr>
        <p:blipFill>
          <a:blip r:embed="rId3" cstate="print">
            <a:lum bright="5000"/>
          </a:blip>
          <a:srcRect b="8955"/>
          <a:stretch>
            <a:fillRect/>
          </a:stretch>
        </p:blipFill>
        <p:spPr>
          <a:xfrm>
            <a:off x="-1079174" y="-2895600"/>
            <a:ext cx="10908974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8579"/>
            <a:ext cx="807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Jonathan Kingston for the </a:t>
            </a:r>
            <a:r>
              <a:rPr lang="en-US" sz="1000" i="1" dirty="0" smtClean="0"/>
              <a:t>New York Times</a:t>
            </a:r>
            <a:r>
              <a:rPr lang="en-US" sz="1000" dirty="0" smtClean="0"/>
              <a:t>, http://www.kingstonimages.com/</a:t>
            </a:r>
            <a:endParaRPr lang="en-US" sz="1000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797" y="1328123"/>
            <a:ext cx="7201577" cy="552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17" y="0"/>
            <a:ext cx="89868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42397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9125" y="616219"/>
            <a:ext cx="9144000" cy="17912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Composition and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most cases, dry air can be considered as a 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 gas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water </a:t>
            </a:r>
            <a:r>
              <a:rPr lang="en-I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air at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strongly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temperature.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5509" y="30510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025" name="Picture 1" descr="humidsa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62" r="32120" b="27457"/>
          <a:stretch/>
        </p:blipFill>
        <p:spPr bwMode="auto">
          <a:xfrm>
            <a:off x="428171" y="2340385"/>
            <a:ext cx="6509011" cy="441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81899" y="2694920"/>
            <a:ext cx="45617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Saturation vapour pressure over water surface as a function of the temperature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0744" y="6458858"/>
            <a:ext cx="103777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(Celsius)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47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fr-FR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fr-BE" alt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altLang="fr-FR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fr-BE" altLang="fr-F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0543" y="1522862"/>
            <a:ext cx="8841509" cy="44504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GB" altLang="fr-FR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alt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traditionally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as a description in terms of the </a:t>
            </a:r>
            <a:r>
              <a:rPr lang="en-GB" alt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and variability 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alt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atmospheric variables 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such as temperature, precipitation and wind. </a:t>
            </a:r>
            <a:endParaRPr lang="en-GB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Now the entire climate system is included in the definition</a:t>
            </a:r>
            <a:endParaRPr lang="en-GB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GB" altLang="fr-FR" dirty="0"/>
          </a:p>
          <a:p>
            <a:pPr algn="l">
              <a:spcAft>
                <a:spcPct val="30000"/>
              </a:spcAft>
            </a:pP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xmlns="" val="17623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47719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3803" y="600582"/>
            <a:ext cx="9144000" cy="9417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profile</a:t>
            </a:r>
          </a:p>
          <a:p>
            <a:pPr marL="0">
              <a:spcAft>
                <a:spcPct val="30000"/>
              </a:spcAf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E" dirty="0" smtClean="0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smtClean="0">
                <a:latin typeface="Arial" panose="020B0604020202020204" pitchFamily="34" charset="0"/>
                <a:cs typeface="Arial" panose="020B0604020202020204" pitchFamily="34" charset="0"/>
              </a:rPr>
              <a:t>is generally close to hydrostatic equilibrium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4098" name="Picture 2" descr="Hydrostatic_equilibr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8722" y="1787556"/>
            <a:ext cx="5783569" cy="37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972" y="5684481"/>
            <a:ext cx="8912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Balance of gravity and pressure forces on a small element of surface S and height dh. The increase in pressure between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h+dh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h is equal to the weight of the element divided by its surface.</a:t>
            </a:r>
            <a:endParaRPr lang="fr-BE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4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73964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442" y="515492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profile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442" y="966736"/>
            <a:ext cx="892639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troposphere, the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smtClean="0">
                <a:latin typeface="Arial" panose="020B0604020202020204" pitchFamily="34" charset="0"/>
                <a:cs typeface="Arial" panose="020B0604020202020204" pitchFamily="34" charset="0"/>
              </a:rPr>
              <a:t>decreases with height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4757" y="5688449"/>
            <a:ext cx="874407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global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mean value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lapse rate </a:t>
            </a:r>
            <a:r>
              <a:rPr lang="en-GB" i="1" dirty="0">
                <a:latin typeface="Symbol" panose="05050102010706020507" pitchFamily="18" charset="2"/>
                <a:cs typeface="Arial" panose="020B0604020202020204" pitchFamily="34" charset="0"/>
              </a:rPr>
              <a:t>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troposphere 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 km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62375" y="2958260"/>
            <a:ext cx="354985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spcAft>
                <a:spcPct val="30000"/>
              </a:spcAf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temperature profile in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atmosphere as a function of the height (or of the pressure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98302649"/>
              </p:ext>
            </p:extLst>
          </p:nvPr>
        </p:nvGraphicFramePr>
        <p:xfrm>
          <a:off x="3419842" y="6107202"/>
          <a:ext cx="1234985" cy="750798"/>
        </p:xfrm>
        <a:graphic>
          <a:graphicData uri="http://schemas.openxmlformats.org/presentationml/2006/ole">
            <p:oleObj spid="_x0000_s3109" name="Equation" r:id="rId4" imgW="634725" imgH="393529" progId="">
              <p:embed/>
            </p:oleObj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866" y="1372583"/>
            <a:ext cx="4884059" cy="421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1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941697"/>
            <a:ext cx="91215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lapse rate determines the vertical stability of the atmosphere.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952" y="1832164"/>
            <a:ext cx="7683767" cy="376151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8060" y="1601331"/>
            <a:ext cx="831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78082" y="1634195"/>
            <a:ext cx="831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3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1408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3201" y="87086"/>
            <a:ext cx="272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Fig. </a:t>
            </a:r>
            <a:r>
              <a:rPr lang="en-US" sz="2000" dirty="0" smtClean="0"/>
              <a:t>2.9 (Cook, 2013)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5410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Seasonal, zonal mean</a:t>
            </a:r>
            <a:br>
              <a:rPr lang="en-US" dirty="0" smtClean="0"/>
            </a:br>
            <a:r>
              <a:rPr lang="en-US" dirty="0" smtClean="0"/>
              <a:t>air temperature (K)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2534" y="3168134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 (mb)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911009"/>
            <a:ext cx="9144000" cy="138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9200" y="5410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Seasonal, zonal mean</a:t>
            </a:r>
            <a:br>
              <a:rPr lang="en-US" dirty="0" smtClean="0"/>
            </a:br>
            <a:r>
              <a:rPr lang="en-US" dirty="0" smtClean="0"/>
              <a:t>air temperature (K)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2534" y="3168134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 (mb)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03201" y="87086"/>
            <a:ext cx="272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Fig. </a:t>
            </a:r>
            <a:r>
              <a:rPr lang="en-US" sz="2000" dirty="0" smtClean="0"/>
              <a:t>2.9 (Cook, 2013)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241" y="494387"/>
            <a:ext cx="8577072" cy="30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906" y="3592600"/>
            <a:ext cx="8764524" cy="301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1" y="72570"/>
            <a:ext cx="605971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/>
              <a:t>Global mean surface air temperature (</a:t>
            </a:r>
            <a:r>
              <a:rPr lang="en-US" sz="2400" b="1" dirty="0" smtClean="0"/>
              <a:t>°</a:t>
            </a:r>
            <a:r>
              <a:rPr lang="en-US" sz="2400" b="1" dirty="0" smtClean="0"/>
              <a:t>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857" y="537029"/>
            <a:ext cx="8636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DJF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3" y="3635829"/>
            <a:ext cx="83457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JJA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5943" y="130629"/>
            <a:ext cx="246742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Fig. 1.4 (</a:t>
            </a:r>
            <a:r>
              <a:rPr lang="en-US" dirty="0" err="1" smtClean="0"/>
              <a:t>Goosse</a:t>
            </a:r>
            <a:r>
              <a:rPr lang="en-US" dirty="0" smtClean="0"/>
              <a:t>, 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" y="-9837057"/>
            <a:ext cx="9150349" cy="1474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73371" y="5892800"/>
            <a:ext cx="233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Fig. </a:t>
            </a:r>
            <a:r>
              <a:rPr lang="en-US" sz="2000" dirty="0" smtClean="0"/>
              <a:t>2.7 (Cook, 2013)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5029200"/>
            <a:ext cx="3048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Seasonal</a:t>
            </a:r>
            <a:br>
              <a:rPr lang="en-US" dirty="0" smtClean="0"/>
            </a:br>
            <a:r>
              <a:rPr lang="en-US" dirty="0" smtClean="0"/>
              <a:t>900 mb air temperature  (K)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652595"/>
            <a:ext cx="8147307" cy="9417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circulation of the atmosphere</a:t>
            </a:r>
          </a:p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Importance of “convective” motion at various scales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93630" y="169362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5123" name="Image 2" descr="Figure_Gloss_conv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487" y="1922228"/>
            <a:ext cx="6651217" cy="27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3343" y="4942633"/>
            <a:ext cx="61851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Schematic representation of convection in a fluid heated from below and cooled from above.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056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91215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circulation of the atmosphere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45871" y="6042392"/>
            <a:ext cx="61851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Schematic representation of the annual mean general atmospheric circulation.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1495" y="1296815"/>
            <a:ext cx="5013932" cy="46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6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91215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circulation of the atmosphere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06256" y="5489437"/>
            <a:ext cx="6785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10m winds (arrows, in m/s) and sea level pressure (colours, in hPa) averaged over December, January, and February</a:t>
            </a:r>
            <a:r>
              <a:rPr lang="en-US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 descr="Figure1-5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12" y="1372583"/>
            <a:ext cx="8058406" cy="38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5243" y="1141750"/>
            <a:ext cx="831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8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GB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GB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climate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612275"/>
            <a:ext cx="8214302" cy="13111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Climate is now more and more defined in a wider sense as the </a:t>
            </a: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whole </a:t>
            </a:r>
            <a:r>
              <a:rPr lang="en-US" altLang="fr-FR" i="1" dirty="0" smtClean="0"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r>
              <a:rPr lang="en-US" altLang="fr-FR" i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fr-FR" dirty="0"/>
          </a:p>
          <a:p>
            <a:pPr algn="l">
              <a:spcAft>
                <a:spcPct val="30000"/>
              </a:spcAft>
            </a:pPr>
            <a:endParaRPr lang="en-GB" altLang="fr-FR" dirty="0"/>
          </a:p>
        </p:txBody>
      </p:sp>
      <p:pic>
        <p:nvPicPr>
          <p:cNvPr id="8" name="Image 1" descr="ar4-wg1-faqs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024" y="1539017"/>
            <a:ext cx="8445854" cy="469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05509" y="6290846"/>
            <a:ext cx="244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Figure: </a:t>
            </a:r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IPCC(2007)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982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Image image1x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114" y="93020"/>
            <a:ext cx="6623735" cy="3143665"/>
          </a:xfrm>
          <a:prstGeom prst="rect">
            <a:avLst/>
          </a:prstGeom>
          <a:noFill/>
        </p:spPr>
      </p:pic>
      <p:pic>
        <p:nvPicPr>
          <p:cNvPr id="113668" name="Picture 4" descr="Image image1x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7746" y="3363913"/>
            <a:ext cx="6711491" cy="344328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4942" y="1755631"/>
            <a:ext cx="179980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10 m 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winds (arrows, in m/s) and sea level pressure (</a:t>
            </a:r>
            <a:r>
              <a:rPr lang="en-IE" altLang="fr-FR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colors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in hPa) averaged over 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(a) December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January, and 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February</a:t>
            </a:r>
            <a:r>
              <a:rPr lang="en-US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and (b) June, July, and August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7369" y="558799"/>
            <a:ext cx="3991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DJF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5429" y="5275942"/>
            <a:ext cx="31205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JJA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image1x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9487" y="0"/>
            <a:ext cx="4745262" cy="3459903"/>
          </a:xfrm>
          <a:prstGeom prst="rect">
            <a:avLst/>
          </a:prstGeom>
          <a:noFill/>
        </p:spPr>
      </p:pic>
      <p:pic>
        <p:nvPicPr>
          <p:cNvPr id="31748" name="Picture 4" descr="Image image1x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2229" y="3301311"/>
            <a:ext cx="4805136" cy="3513147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4941" y="2448128"/>
            <a:ext cx="321494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fr-FR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Indian Monsoon</a:t>
            </a:r>
            <a:endParaRPr lang="en-IE" altLang="fr-FR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altLang="fr-FR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10 m 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winds (arrows, in m/s) and sea level pressure (</a:t>
            </a:r>
            <a:r>
              <a:rPr lang="en-IE" altLang="fr-FR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colors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in hPa) averaged over 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(a) January</a:t>
            </a:r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and (b) July</a:t>
            </a:r>
            <a:endParaRPr kumimoji="0" lang="en-GB" altLang="fr-FR" sz="1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986971"/>
            <a:ext cx="8781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IE" alt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January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323772" y="4767942"/>
            <a:ext cx="5225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July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26810" y="6282278"/>
            <a:ext cx="6271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Annual mean</a:t>
            </a:r>
            <a:r>
              <a:rPr kumimoji="0" lang="en-GB" altLang="fr-FR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GB" altLang="fr-FR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recipitation in cm per year</a:t>
            </a:r>
            <a:endParaRPr kumimoji="0" lang="en-US" altLang="fr-FR" sz="32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preci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89" t="14815" r="9027" b="7408"/>
          <a:stretch>
            <a:fillRect/>
          </a:stretch>
        </p:blipFill>
        <p:spPr bwMode="auto">
          <a:xfrm>
            <a:off x="580856" y="1184090"/>
            <a:ext cx="8196991" cy="509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26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mage image1x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77" y="569005"/>
            <a:ext cx="8693191" cy="2928938"/>
          </a:xfrm>
          <a:prstGeom prst="rect">
            <a:avLst/>
          </a:prstGeom>
          <a:noFill/>
        </p:spPr>
      </p:pic>
      <p:pic>
        <p:nvPicPr>
          <p:cNvPr id="115716" name="Picture 4" descr="Image image1x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40" y="3653970"/>
            <a:ext cx="8828317" cy="29427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4514" y="130628"/>
            <a:ext cx="54864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/>
              <a:t>Seasonal mean total precipitation (cm)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5828" y="551544"/>
            <a:ext cx="5370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/>
              <a:t>DJF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6971" y="3599543"/>
            <a:ext cx="61685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/>
              <a:t>JJA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Oceanic circulation at surface: role of the wind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55207" y="5806294"/>
            <a:ext cx="7488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Schematic representation of the wind-driven circulation at </a:t>
            </a:r>
            <a:r>
              <a:rPr lang="en-US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mid-latitudes</a:t>
            </a:r>
            <a:endParaRPr kumimoji="0" lang="en-US" altLang="fr-FR" sz="32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 descr="Figure1-Wind-drivenCirculation-schemat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849" y="1719772"/>
            <a:ext cx="7116076" cy="355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85296" y="3267958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 gyre</a:t>
            </a:r>
            <a:endParaRPr lang="en-IE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5207" y="238906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endParaRPr lang="en-IE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23535" y="3597753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</a:t>
            </a:r>
            <a:b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</a:t>
            </a:r>
            <a:b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endParaRPr lang="en-IE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276709" y="3498790"/>
            <a:ext cx="828136" cy="59875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36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Oceanic circulation at surface: role of the wind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35243" y="6176168"/>
            <a:ext cx="8313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Surface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currents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derived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satellite-tracked surface drifting buoy observations </a:t>
            </a:r>
            <a:endParaRPr kumimoji="0" lang="en-US" altLang="fr-FR" sz="32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2" name="Picture 2" descr="map_drif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09"/>
          <a:stretch/>
        </p:blipFill>
        <p:spPr bwMode="auto">
          <a:xfrm>
            <a:off x="55360" y="1033203"/>
            <a:ext cx="9088640" cy="516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66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Role of the wind in upwelling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908431" y="1379705"/>
            <a:ext cx="3493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Coastal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upwelling in the Northern Hemisphere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Figure1-Upwel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39" y="2249425"/>
            <a:ext cx="8663686" cy="34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45387" y="1537566"/>
            <a:ext cx="2924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Equatorial upwelling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2013" y="2188466"/>
            <a:ext cx="831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414662" y="2210702"/>
            <a:ext cx="831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6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global thermohaline circulation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2290" name="Picture 2" descr="Figure1-TH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1" y="1681553"/>
            <a:ext cx="9011398" cy="31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3683" y="5357567"/>
            <a:ext cx="5883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b</a:t>
            </a:r>
            <a:r>
              <a:rPr lang="da-DK" alt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ased </a:t>
            </a:r>
            <a:r>
              <a:rPr lang="da-DK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Rahmstorf (2002) and Kuhlbrodt et al. (2007). </a:t>
            </a:r>
            <a:endParaRPr lang="fr-FR" altLang="fr-F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6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Temperature and salinity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3314" name="Picture 2" descr="Figure1-1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137" y="1330545"/>
            <a:ext cx="6569725" cy="236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igure1-11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21" y="3965590"/>
            <a:ext cx="6596291" cy="235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2899" y="3814794"/>
            <a:ext cx="55209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Annual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 sea surface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salinity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(psu)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2899" y="1158414"/>
            <a:ext cx="55209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Annual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 sea surface temperature (°C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Dynamics of the surface layer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4338" name="Picture 2" descr="Figure1-mixed-layer-proce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00" y="1267839"/>
            <a:ext cx="7730479" cy="420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0392" y="5615294"/>
            <a:ext cx="756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Schematic illustration of the processes governing the time development of the mixed layer depth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51522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fr-FR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fr-BE" alt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altLang="fr-FR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fr-BE" altLang="fr-F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0543" y="652005"/>
            <a:ext cx="8841509" cy="44504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Aft>
                <a:spcPct val="30000"/>
              </a:spcAft>
            </a:pPr>
            <a:endParaRPr lang="en-US" alt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r>
              <a:rPr lang="en-US" alt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years </a:t>
            </a: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is the classical period for </a:t>
            </a:r>
            <a:r>
              <a:rPr lang="en-US" alt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 the statistics </a:t>
            </a: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used to defined climate but this period is indicative.</a:t>
            </a:r>
          </a:p>
          <a:p>
            <a:pPr algn="l">
              <a:spcAft>
                <a:spcPct val="30000"/>
              </a:spcAft>
            </a:pPr>
            <a:endParaRPr lang="en-US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Problem: with global warming, we will always be warmer than “normal” (= mean)</a:t>
            </a:r>
          </a:p>
          <a:p>
            <a:pPr algn="l">
              <a:spcAft>
                <a:spcPct val="30000"/>
              </a:spcAft>
            </a:pPr>
            <a:endParaRPr lang="en-US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 definition of El Niño</a:t>
            </a:r>
          </a:p>
          <a:p>
            <a:pPr algn="l">
              <a:spcAft>
                <a:spcPct val="30000"/>
              </a:spcAft>
            </a:pPr>
            <a:endParaRPr lang="en-US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r>
              <a:rPr lang="en-US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For paleoclimate, longer time periods are also used.</a:t>
            </a:r>
          </a:p>
          <a:p>
            <a:pPr algn="l">
              <a:spcAft>
                <a:spcPct val="30000"/>
              </a:spcAft>
            </a:pPr>
            <a:endParaRPr lang="en-US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US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30000"/>
              </a:spcAft>
            </a:pPr>
            <a:endParaRPr lang="en-US" altLang="fr-FR" dirty="0" smtClean="0"/>
          </a:p>
          <a:p>
            <a:pPr algn="l">
              <a:spcAft>
                <a:spcPct val="30000"/>
              </a:spcAft>
            </a:pP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xmlns="" val="17623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57572"/>
            <a:ext cx="814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Dynamics of the surface layer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992536" y="4647592"/>
            <a:ext cx="756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Monthly mean temperature profiles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mid-latitude site in the Northern Hemisphere (50° N, 145° W).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M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74" y="1358898"/>
            <a:ext cx="8343170" cy="3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05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51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cryosphere</a:t>
            </a:r>
          </a:p>
          <a:p>
            <a:pPr algn="l"/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24072"/>
            <a:ext cx="814730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cryosphere includes sea ice, lake ice, ice sheets, ice caps, glaciers, permafrost.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578139" y="5873115"/>
            <a:ext cx="7565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distribution of sea ice, snow and land ice in January in the Northern Hemisphere. Source: Atlas of the Cryosphere, National Snow and Ice Data Center (NSIDC), http://nsidc.org/data/atlas/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Image 6" descr="cryosphere_atlas_north11951995132451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38" y="1714872"/>
            <a:ext cx="4071499" cy="407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 5" descr="cryosphere_atlas_northleg1195199513245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9419" y="2745886"/>
            <a:ext cx="4265622" cy="117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47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75"/>
          <p:cNvSpPr>
            <a:spLocks noChangeShapeType="1"/>
          </p:cNvSpPr>
          <p:nvPr/>
        </p:nvSpPr>
        <p:spPr bwMode="auto">
          <a:xfrm>
            <a:off x="0" y="418476"/>
            <a:ext cx="8912225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6" name="Rectangle 3085"/>
          <p:cNvSpPr>
            <a:spLocks noChangeArrowheads="1"/>
          </p:cNvSpPr>
          <p:nvPr/>
        </p:nvSpPr>
        <p:spPr bwMode="auto">
          <a:xfrm>
            <a:off x="7327301" y="6519446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I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 1 Page </a:t>
            </a:r>
            <a:fld id="{18AC5F4A-67CE-418F-B404-AF4EB1219899}" type="slidenum">
              <a:rPr lang="en-IE" altLang="fr-FR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52</a:t>
            </a:fld>
            <a:endParaRPr lang="en-I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077"/>
          <p:cNvSpPr txBox="1">
            <a:spLocks noChangeArrowheads="1"/>
          </p:cNvSpPr>
          <p:nvPr/>
        </p:nvSpPr>
        <p:spPr bwMode="auto">
          <a:xfrm>
            <a:off x="-3803" y="-104744"/>
            <a:ext cx="8845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land surface and the terrestrial biosphere</a:t>
            </a:r>
            <a:r>
              <a:rPr lang="en-US" altLang="fr-FR" sz="28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endParaRPr lang="en-US" altLang="fr-FR" sz="2800" b="1" dirty="0">
              <a:solidFill>
                <a:srgbClr val="002060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803" y="524072"/>
            <a:ext cx="814730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62000" indent="-7620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spcAft>
                <a:spcPct val="300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topography, the surface type, the distance to the coast strongly influence the climate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4754" y="51057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098244" y="5932987"/>
            <a:ext cx="756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 surface albedo from Moderate Resolution Imaging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Spectroradiometer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(MODIS) satellite data. 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albedo_MODI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83" t="12500" r="21111" b="22223"/>
          <a:stretch>
            <a:fillRect/>
          </a:stretch>
        </p:blipFill>
        <p:spPr bwMode="auto">
          <a:xfrm>
            <a:off x="1043469" y="1401491"/>
            <a:ext cx="7620140" cy="459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39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"/>
            <a:ext cx="6450013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PettyFig1"/>
          <p:cNvPicPr>
            <a:picLocks noChangeAspect="1" noChangeArrowheads="1"/>
          </p:cNvPicPr>
          <p:nvPr/>
        </p:nvPicPr>
        <p:blipFill>
          <a:blip r:embed="rId3" cstate="print">
            <a:lum bright="-6000" contrast="14000"/>
          </a:blip>
          <a:srcRect/>
          <a:stretch>
            <a:fillRect/>
          </a:stretch>
        </p:blipFill>
        <p:spPr bwMode="auto">
          <a:xfrm>
            <a:off x="381000" y="0"/>
            <a:ext cx="8382000" cy="6791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urningTeakForestJ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romoBatokSemuru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753600" cy="6502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Gunung</a:t>
            </a:r>
            <a:r>
              <a:rPr lang="en-US" sz="1800" dirty="0" smtClean="0"/>
              <a:t> </a:t>
            </a:r>
            <a:r>
              <a:rPr lang="en-US" sz="1800" dirty="0" err="1" smtClean="0"/>
              <a:t>Bromo</a:t>
            </a:r>
            <a:r>
              <a:rPr lang="en-US" sz="1800" dirty="0" smtClean="0"/>
              <a:t> (left, steaming), </a:t>
            </a:r>
            <a:r>
              <a:rPr lang="en-US" sz="1800" dirty="0" err="1" smtClean="0"/>
              <a:t>Gunung</a:t>
            </a:r>
            <a:r>
              <a:rPr lang="en-US" sz="1800" dirty="0" smtClean="0"/>
              <a:t> </a:t>
            </a:r>
            <a:r>
              <a:rPr lang="en-US" sz="1800" dirty="0" err="1" smtClean="0"/>
              <a:t>Batok</a:t>
            </a:r>
            <a:r>
              <a:rPr lang="en-US" sz="1800" dirty="0" smtClean="0"/>
              <a:t> (closest), and </a:t>
            </a:r>
            <a:r>
              <a:rPr lang="en-US" sz="1800" dirty="0" err="1" smtClean="0"/>
              <a:t>Gunung</a:t>
            </a:r>
            <a:r>
              <a:rPr lang="en-US" sz="1800" dirty="0" smtClean="0"/>
              <a:t> </a:t>
            </a:r>
            <a:r>
              <a:rPr lang="en-US" sz="1800" dirty="0" err="1" smtClean="0"/>
              <a:t>Semuru</a:t>
            </a:r>
            <a:r>
              <a:rPr lang="en-US" sz="1800" dirty="0" smtClean="0"/>
              <a:t> (on horizon, erupting), eastern Java, Indonesia. Photo was taken at sunrise on July 24, 2000, during a field trip after the IAVCEI General Assembly in Bali. </a:t>
            </a:r>
            <a:r>
              <a:rPr lang="en-US" sz="1800" dirty="0" err="1" smtClean="0"/>
              <a:t>Bromo</a:t>
            </a:r>
            <a:r>
              <a:rPr lang="en-US" sz="1800" dirty="0" smtClean="0"/>
              <a:t> was continuously emitting water, sulfur gases, and other material, which filled the larger, older crater, trapped by the crater walls and an atmospheric inversion.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</a:spPr>
      <a:bodyPr wrap="square" lIns="0" tIns="0" rIns="0" bIns="0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1071</Words>
  <Application>Microsoft Office PowerPoint</Application>
  <PresentationFormat>On-screen Show (4:3)</PresentationFormat>
  <Paragraphs>225</Paragraphs>
  <Slides>52</Slides>
  <Notes>52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Thème Office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UCL/ELIC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PHY2153 Introduction to climate physics and climate modelling</dc:title>
  <dc:creator>Hugues Goosse</dc:creator>
  <cp:lastModifiedBy>Alan Robock</cp:lastModifiedBy>
  <cp:revision>59</cp:revision>
  <dcterms:created xsi:type="dcterms:W3CDTF">2014-09-09T15:01:18Z</dcterms:created>
  <dcterms:modified xsi:type="dcterms:W3CDTF">2015-09-08T02:06:44Z</dcterms:modified>
</cp:coreProperties>
</file>