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1"/>
  </p:notesMasterIdLst>
  <p:sldIdLst>
    <p:sldId id="256" r:id="rId3"/>
    <p:sldId id="257" r:id="rId4"/>
    <p:sldId id="313" r:id="rId5"/>
    <p:sldId id="314" r:id="rId6"/>
    <p:sldId id="315" r:id="rId7"/>
    <p:sldId id="258" r:id="rId8"/>
    <p:sldId id="259" r:id="rId9"/>
    <p:sldId id="260" r:id="rId10"/>
    <p:sldId id="261" r:id="rId11"/>
    <p:sldId id="301" r:id="rId12"/>
    <p:sldId id="302" r:id="rId13"/>
    <p:sldId id="303" r:id="rId14"/>
    <p:sldId id="262" r:id="rId15"/>
    <p:sldId id="263" r:id="rId16"/>
    <p:sldId id="264" r:id="rId17"/>
    <p:sldId id="265" r:id="rId18"/>
    <p:sldId id="267" r:id="rId19"/>
    <p:sldId id="269" r:id="rId20"/>
    <p:sldId id="268" r:id="rId21"/>
    <p:sldId id="270" r:id="rId22"/>
    <p:sldId id="271" r:id="rId23"/>
    <p:sldId id="272" r:id="rId24"/>
    <p:sldId id="332" r:id="rId25"/>
    <p:sldId id="333" r:id="rId26"/>
    <p:sldId id="273" r:id="rId27"/>
    <p:sldId id="274" r:id="rId28"/>
    <p:sldId id="275" r:id="rId29"/>
    <p:sldId id="334" r:id="rId30"/>
    <p:sldId id="278" r:id="rId31"/>
    <p:sldId id="276" r:id="rId32"/>
    <p:sldId id="312" r:id="rId33"/>
    <p:sldId id="335" r:id="rId34"/>
    <p:sldId id="277" r:id="rId35"/>
    <p:sldId id="279" r:id="rId36"/>
    <p:sldId id="280"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282" r:id="rId50"/>
    <p:sldId id="283" r:id="rId51"/>
    <p:sldId id="305" r:id="rId52"/>
    <p:sldId id="306" r:id="rId53"/>
    <p:sldId id="307" r:id="rId54"/>
    <p:sldId id="308" r:id="rId55"/>
    <p:sldId id="309" r:id="rId56"/>
    <p:sldId id="310" r:id="rId57"/>
    <p:sldId id="311" r:id="rId58"/>
    <p:sldId id="328" r:id="rId59"/>
    <p:sldId id="329" r:id="rId60"/>
    <p:sldId id="330" r:id="rId61"/>
    <p:sldId id="331" r:id="rId62"/>
    <p:sldId id="284" r:id="rId63"/>
    <p:sldId id="285" r:id="rId64"/>
    <p:sldId id="304" r:id="rId65"/>
    <p:sldId id="286" r:id="rId66"/>
    <p:sldId id="287" r:id="rId67"/>
    <p:sldId id="288" r:id="rId68"/>
    <p:sldId id="289" r:id="rId69"/>
    <p:sldId id="290" r:id="rId70"/>
    <p:sldId id="291" r:id="rId71"/>
    <p:sldId id="292" r:id="rId72"/>
    <p:sldId id="293" r:id="rId73"/>
    <p:sldId id="300" r:id="rId74"/>
    <p:sldId id="294" r:id="rId75"/>
    <p:sldId id="295" r:id="rId76"/>
    <p:sldId id="296" r:id="rId77"/>
    <p:sldId id="297" r:id="rId78"/>
    <p:sldId id="298" r:id="rId79"/>
    <p:sldId id="299" r:id="rId8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a:srgbClr val="008000"/>
    <a:srgbClr val="33CC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4660"/>
  </p:normalViewPr>
  <p:slideViewPr>
    <p:cSldViewPr snapToGrid="0">
      <p:cViewPr varScale="1">
        <p:scale>
          <a:sx n="108" d="100"/>
          <a:sy n="108" d="100"/>
        </p:scale>
        <p:origin x="-557" y="-6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emf"/><Relationship Id="rId4" Type="http://schemas.openxmlformats.org/officeDocument/2006/relationships/image" Target="../media/image8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89.wmf"/><Relationship Id="rId1" Type="http://schemas.openxmlformats.org/officeDocument/2006/relationships/image" Target="../media/image9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55B89-8B7E-4DBF-8D85-98E77B3BBA29}" type="datetimeFigureOut">
              <a:rPr lang="fr-BE" smtClean="0"/>
              <a:pPr/>
              <a:t>30/09/2015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9E784-56FE-42C7-98E3-69D661C58254}" type="slidenum">
              <a:rPr lang="fr-BE" smtClean="0"/>
              <a:pPr/>
              <a:t>‹#›</a:t>
            </a:fld>
            <a:endParaRPr lang="fr-BE"/>
          </a:p>
        </p:txBody>
      </p:sp>
    </p:spTree>
    <p:extLst>
      <p:ext uri="{BB962C8B-B14F-4D97-AF65-F5344CB8AC3E}">
        <p14:creationId xmlns="" xmlns:p14="http://schemas.microsoft.com/office/powerpoint/2010/main" val="269456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a:t>
            </a:fld>
            <a:endParaRPr lang="fr-BE"/>
          </a:p>
        </p:txBody>
      </p:sp>
    </p:spTree>
    <p:extLst>
      <p:ext uri="{BB962C8B-B14F-4D97-AF65-F5344CB8AC3E}">
        <p14:creationId xmlns="" xmlns:p14="http://schemas.microsoft.com/office/powerpoint/2010/main" val="409684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F4918-3F63-45D3-9BBB-E4A1CAB90213}" type="slidenum">
              <a:rPr lang="en-US"/>
              <a:pPr/>
              <a:t>10</a:t>
            </a:fld>
            <a:endParaRPr lang="en-US"/>
          </a:p>
        </p:txBody>
      </p:sp>
      <p:sp>
        <p:nvSpPr>
          <p:cNvPr id="1389570" name="Rectangle 2"/>
          <p:cNvSpPr>
            <a:spLocks noGrp="1" noRot="1" noChangeAspect="1" noChangeArrowheads="1" noTextEdit="1"/>
          </p:cNvSpPr>
          <p:nvPr>
            <p:ph type="sldImg"/>
          </p:nvPr>
        </p:nvSpPr>
        <p:spPr>
          <a:xfrm>
            <a:off x="1143000" y="685800"/>
            <a:ext cx="4572000" cy="3429000"/>
          </a:xfrm>
          <a:ln/>
        </p:spPr>
      </p:sp>
      <p:sp>
        <p:nvSpPr>
          <p:cNvPr id="138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A8CF4-D1ED-4B08-88CE-9800EE1CDBB5}" type="slidenum">
              <a:rPr lang="en-US"/>
              <a:pPr/>
              <a:t>11</a:t>
            </a:fld>
            <a:endParaRPr lang="en-US"/>
          </a:p>
        </p:txBody>
      </p:sp>
      <p:sp>
        <p:nvSpPr>
          <p:cNvPr id="1391618" name="Rectangle 2"/>
          <p:cNvSpPr>
            <a:spLocks noGrp="1" noRot="1" noChangeAspect="1" noChangeArrowheads="1" noTextEdit="1"/>
          </p:cNvSpPr>
          <p:nvPr>
            <p:ph type="sldImg"/>
          </p:nvPr>
        </p:nvSpPr>
        <p:spPr>
          <a:xfrm>
            <a:off x="1143000" y="685800"/>
            <a:ext cx="4572000" cy="3429000"/>
          </a:xfrm>
          <a:ln/>
        </p:spPr>
      </p:sp>
      <p:sp>
        <p:nvSpPr>
          <p:cNvPr id="139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A40FA-1D80-4567-8BFA-071A9CAC62A4}" type="slidenum">
              <a:rPr lang="en-US"/>
              <a:pPr/>
              <a:t>12</a:t>
            </a:fld>
            <a:endParaRPr lang="en-US"/>
          </a:p>
        </p:txBody>
      </p:sp>
      <p:sp>
        <p:nvSpPr>
          <p:cNvPr id="1393666" name="Rectangle 2"/>
          <p:cNvSpPr>
            <a:spLocks noGrp="1" noRot="1" noChangeAspect="1" noChangeArrowheads="1" noTextEdit="1"/>
          </p:cNvSpPr>
          <p:nvPr>
            <p:ph type="sldImg"/>
          </p:nvPr>
        </p:nvSpPr>
        <p:spPr>
          <a:xfrm>
            <a:off x="1143000" y="685800"/>
            <a:ext cx="4572000" cy="3429000"/>
          </a:xfrm>
          <a:ln/>
        </p:spPr>
      </p:sp>
      <p:sp>
        <p:nvSpPr>
          <p:cNvPr id="139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13</a:t>
            </a:fld>
            <a:endParaRPr lang="fr-BE"/>
          </a:p>
        </p:txBody>
      </p:sp>
    </p:spTree>
    <p:extLst>
      <p:ext uri="{BB962C8B-B14F-4D97-AF65-F5344CB8AC3E}">
        <p14:creationId xmlns="" xmlns:p14="http://schemas.microsoft.com/office/powerpoint/2010/main" val="3931069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14</a:t>
            </a:fld>
            <a:endParaRPr lang="fr-BE"/>
          </a:p>
        </p:txBody>
      </p:sp>
    </p:spTree>
    <p:extLst>
      <p:ext uri="{BB962C8B-B14F-4D97-AF65-F5344CB8AC3E}">
        <p14:creationId xmlns="" xmlns:p14="http://schemas.microsoft.com/office/powerpoint/2010/main" val="7009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15</a:t>
            </a:fld>
            <a:endParaRPr lang="fr-BE"/>
          </a:p>
        </p:txBody>
      </p:sp>
    </p:spTree>
    <p:extLst>
      <p:ext uri="{BB962C8B-B14F-4D97-AF65-F5344CB8AC3E}">
        <p14:creationId xmlns="" xmlns:p14="http://schemas.microsoft.com/office/powerpoint/2010/main" val="140277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16</a:t>
            </a:fld>
            <a:endParaRPr lang="fr-BE"/>
          </a:p>
        </p:txBody>
      </p:sp>
    </p:spTree>
    <p:extLst>
      <p:ext uri="{BB962C8B-B14F-4D97-AF65-F5344CB8AC3E}">
        <p14:creationId xmlns="" xmlns:p14="http://schemas.microsoft.com/office/powerpoint/2010/main" val="3789131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17</a:t>
            </a:fld>
            <a:endParaRPr lang="fr-BE"/>
          </a:p>
        </p:txBody>
      </p:sp>
    </p:spTree>
    <p:extLst>
      <p:ext uri="{BB962C8B-B14F-4D97-AF65-F5344CB8AC3E}">
        <p14:creationId xmlns="" xmlns:p14="http://schemas.microsoft.com/office/powerpoint/2010/main" val="82647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F9E784-56FE-42C7-98E3-69D661C58254}" type="slidenum">
              <a:rPr lang="fr-BE" smtClean="0"/>
              <a:pPr/>
              <a:t>18</a:t>
            </a:fld>
            <a:endParaRPr lang="fr-B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19</a:t>
            </a:fld>
            <a:endParaRPr lang="fr-BE"/>
          </a:p>
        </p:txBody>
      </p:sp>
    </p:spTree>
    <p:extLst>
      <p:ext uri="{BB962C8B-B14F-4D97-AF65-F5344CB8AC3E}">
        <p14:creationId xmlns="" xmlns:p14="http://schemas.microsoft.com/office/powerpoint/2010/main" val="385436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a:t>
            </a:fld>
            <a:endParaRPr lang="fr-BE"/>
          </a:p>
        </p:txBody>
      </p:sp>
    </p:spTree>
    <p:extLst>
      <p:ext uri="{BB962C8B-B14F-4D97-AF65-F5344CB8AC3E}">
        <p14:creationId xmlns="" xmlns:p14="http://schemas.microsoft.com/office/powerpoint/2010/main" val="324923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20</a:t>
            </a:fld>
            <a:endParaRPr lang="fr-BE"/>
          </a:p>
        </p:txBody>
      </p:sp>
    </p:spTree>
    <p:extLst>
      <p:ext uri="{BB962C8B-B14F-4D97-AF65-F5344CB8AC3E}">
        <p14:creationId xmlns="" xmlns:p14="http://schemas.microsoft.com/office/powerpoint/2010/main" val="3006908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21</a:t>
            </a:fld>
            <a:endParaRPr lang="fr-BE"/>
          </a:p>
        </p:txBody>
      </p:sp>
    </p:spTree>
    <p:extLst>
      <p:ext uri="{BB962C8B-B14F-4D97-AF65-F5344CB8AC3E}">
        <p14:creationId xmlns="" xmlns:p14="http://schemas.microsoft.com/office/powerpoint/2010/main" val="2073842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22</a:t>
            </a:fld>
            <a:endParaRPr lang="fr-BE"/>
          </a:p>
        </p:txBody>
      </p:sp>
    </p:spTree>
    <p:extLst>
      <p:ext uri="{BB962C8B-B14F-4D97-AF65-F5344CB8AC3E}">
        <p14:creationId xmlns="" xmlns:p14="http://schemas.microsoft.com/office/powerpoint/2010/main" val="295373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25</a:t>
            </a:fld>
            <a:endParaRPr lang="fr-BE"/>
          </a:p>
        </p:txBody>
      </p:sp>
    </p:spTree>
    <p:extLst>
      <p:ext uri="{BB962C8B-B14F-4D97-AF65-F5344CB8AC3E}">
        <p14:creationId xmlns="" xmlns:p14="http://schemas.microsoft.com/office/powerpoint/2010/main" val="834564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26</a:t>
            </a:fld>
            <a:endParaRPr lang="fr-BE"/>
          </a:p>
        </p:txBody>
      </p:sp>
    </p:spTree>
    <p:extLst>
      <p:ext uri="{BB962C8B-B14F-4D97-AF65-F5344CB8AC3E}">
        <p14:creationId xmlns="" xmlns:p14="http://schemas.microsoft.com/office/powerpoint/2010/main" val="4041632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27</a:t>
            </a:fld>
            <a:endParaRPr lang="fr-BE"/>
          </a:p>
        </p:txBody>
      </p:sp>
    </p:spTree>
    <p:extLst>
      <p:ext uri="{BB962C8B-B14F-4D97-AF65-F5344CB8AC3E}">
        <p14:creationId xmlns="" xmlns:p14="http://schemas.microsoft.com/office/powerpoint/2010/main" val="50777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29</a:t>
            </a:fld>
            <a:endParaRPr lang="fr-BE"/>
          </a:p>
        </p:txBody>
      </p:sp>
    </p:spTree>
    <p:extLst>
      <p:ext uri="{BB962C8B-B14F-4D97-AF65-F5344CB8AC3E}">
        <p14:creationId xmlns="" xmlns:p14="http://schemas.microsoft.com/office/powerpoint/2010/main" val="233390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30</a:t>
            </a:fld>
            <a:endParaRPr lang="fr-BE"/>
          </a:p>
        </p:txBody>
      </p:sp>
    </p:spTree>
    <p:extLst>
      <p:ext uri="{BB962C8B-B14F-4D97-AF65-F5344CB8AC3E}">
        <p14:creationId xmlns="" xmlns:p14="http://schemas.microsoft.com/office/powerpoint/2010/main" val="1066907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F9E784-56FE-42C7-98E3-69D661C58254}" type="slidenum">
              <a:rPr lang="fr-BE" smtClean="0"/>
              <a:pPr/>
              <a:t>31</a:t>
            </a:fld>
            <a:endParaRPr lang="fr-B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F9E784-56FE-42C7-98E3-69D661C58254}" type="slidenum">
              <a:rPr lang="fr-BE" smtClean="0"/>
              <a:pPr/>
              <a:t>32</a:t>
            </a:fld>
            <a:endParaRPr lang="fr-B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33</a:t>
            </a:fld>
            <a:endParaRPr lang="fr-BE"/>
          </a:p>
        </p:txBody>
      </p:sp>
    </p:spTree>
    <p:extLst>
      <p:ext uri="{BB962C8B-B14F-4D97-AF65-F5344CB8AC3E}">
        <p14:creationId xmlns="" xmlns:p14="http://schemas.microsoft.com/office/powerpoint/2010/main" val="3332973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34</a:t>
            </a:fld>
            <a:endParaRPr lang="fr-BE"/>
          </a:p>
        </p:txBody>
      </p:sp>
    </p:spTree>
    <p:extLst>
      <p:ext uri="{BB962C8B-B14F-4D97-AF65-F5344CB8AC3E}">
        <p14:creationId xmlns="" xmlns:p14="http://schemas.microsoft.com/office/powerpoint/2010/main" val="2456028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35</a:t>
            </a:fld>
            <a:endParaRPr lang="fr-BE"/>
          </a:p>
        </p:txBody>
      </p:sp>
    </p:spTree>
    <p:extLst>
      <p:ext uri="{BB962C8B-B14F-4D97-AF65-F5344CB8AC3E}">
        <p14:creationId xmlns="" xmlns:p14="http://schemas.microsoft.com/office/powerpoint/2010/main" val="121777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48</a:t>
            </a:fld>
            <a:endParaRPr lang="fr-BE"/>
          </a:p>
        </p:txBody>
      </p:sp>
    </p:spTree>
    <p:extLst>
      <p:ext uri="{BB962C8B-B14F-4D97-AF65-F5344CB8AC3E}">
        <p14:creationId xmlns="" xmlns:p14="http://schemas.microsoft.com/office/powerpoint/2010/main" val="3287692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49</a:t>
            </a:fld>
            <a:endParaRPr lang="fr-BE"/>
          </a:p>
        </p:txBody>
      </p:sp>
    </p:spTree>
    <p:extLst>
      <p:ext uri="{BB962C8B-B14F-4D97-AF65-F5344CB8AC3E}">
        <p14:creationId xmlns="" xmlns:p14="http://schemas.microsoft.com/office/powerpoint/2010/main" val="48795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E0F5341-15C9-4EA1-AAF0-A1A45D29D514}" type="slidenum">
              <a:rPr lang="en-US" smtClean="0"/>
              <a:pPr/>
              <a:t>50</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29B3A365-90C0-4135-9D0E-BB7702731D99}" type="slidenum">
              <a:rPr lang="en-US" smtClean="0"/>
              <a:pPr/>
              <a:t>51</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F7C154DF-C8AB-4941-8F91-E84DA25E0B11}" type="slidenum">
              <a:rPr lang="en-US" smtClean="0"/>
              <a:pPr/>
              <a:t>52</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1B927AD-95A6-4DA2-A966-F31126BDD69E}" type="slidenum">
              <a:rPr lang="en-US" smtClean="0"/>
              <a:pPr/>
              <a:t>53</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3B9121E-EB4A-47EA-98A2-65B2C8CF4B54}" type="slidenum">
              <a:rPr lang="en-US" smtClean="0"/>
              <a:pPr/>
              <a:t>54</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B5C836B5-012A-445A-A639-2FF0B98F36D2}" type="slidenum">
              <a:rPr lang="en-US" smtClean="0"/>
              <a:pPr/>
              <a:t>55</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83395E3-BFFB-47D2-8010-E8CEA170E1E9}" type="slidenum">
              <a:rPr lang="en-US" smtClean="0"/>
              <a:pPr/>
              <a:t>56</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661C1CA-0EAB-4A2E-8304-6DD8C3145BF0}" type="slidenum">
              <a:rPr lang="en-US" smtClean="0"/>
              <a:pPr/>
              <a:t>57</a:t>
            </a:fld>
            <a:endParaRPr lang="en-US" smtClean="0"/>
          </a:p>
        </p:txBody>
      </p:sp>
      <p:sp>
        <p:nvSpPr>
          <p:cNvPr id="169987" name="Rectangle 2"/>
          <p:cNvSpPr>
            <a:spLocks noGrp="1" noRot="1" noChangeAspect="1" noChangeArrowheads="1" noTextEdit="1"/>
          </p:cNvSpPr>
          <p:nvPr>
            <p:ph type="sldImg"/>
          </p:nvPr>
        </p:nvSpPr>
        <p:spPr>
          <a:xfrm>
            <a:off x="1143000" y="685800"/>
            <a:ext cx="4572000" cy="3429000"/>
          </a:xfrm>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B2543E6-E45B-4609-80B3-BE9E5EA0E072}" type="slidenum">
              <a:rPr lang="en-US" smtClean="0"/>
              <a:pPr/>
              <a:t>59</a:t>
            </a:fld>
            <a:endParaRPr lang="en-US" smtClean="0"/>
          </a:p>
        </p:txBody>
      </p:sp>
      <p:sp>
        <p:nvSpPr>
          <p:cNvPr id="171011" name="Rectangle 2"/>
          <p:cNvSpPr>
            <a:spLocks noGrp="1" noRot="1" noChangeAspect="1" noChangeArrowheads="1" noTextEdit="1"/>
          </p:cNvSpPr>
          <p:nvPr>
            <p:ph type="sldImg"/>
          </p:nvPr>
        </p:nvSpPr>
        <p:spPr>
          <a:xfrm>
            <a:off x="1143000" y="685800"/>
            <a:ext cx="4572000" cy="3429000"/>
          </a:xfrm>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a:t>
            </a:fld>
            <a:endParaRPr lang="fr-BE"/>
          </a:p>
        </p:txBody>
      </p:sp>
    </p:spTree>
    <p:extLst>
      <p:ext uri="{BB962C8B-B14F-4D97-AF65-F5344CB8AC3E}">
        <p14:creationId xmlns="" xmlns:p14="http://schemas.microsoft.com/office/powerpoint/2010/main" val="3287692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C92DA08-23A9-4DAB-BC2C-FB9FCD36F014}" type="slidenum">
              <a:rPr lang="en-US" smtClean="0"/>
              <a:pPr/>
              <a:t>60</a:t>
            </a:fld>
            <a:endParaRPr lang="en-US" smtClean="0"/>
          </a:p>
        </p:txBody>
      </p:sp>
      <p:sp>
        <p:nvSpPr>
          <p:cNvPr id="180227" name="Rectangle 2"/>
          <p:cNvSpPr>
            <a:spLocks noGrp="1" noRot="1" noChangeAspect="1" noChangeArrowheads="1" noTextEdit="1"/>
          </p:cNvSpPr>
          <p:nvPr>
            <p:ph type="sldImg"/>
          </p:nvPr>
        </p:nvSpPr>
        <p:spPr>
          <a:xfrm>
            <a:off x="1151833" y="686543"/>
            <a:ext cx="4554335" cy="3428022"/>
          </a:xfrm>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61</a:t>
            </a:fld>
            <a:endParaRPr lang="fr-BE"/>
          </a:p>
        </p:txBody>
      </p:sp>
    </p:spTree>
    <p:extLst>
      <p:ext uri="{BB962C8B-B14F-4D97-AF65-F5344CB8AC3E}">
        <p14:creationId xmlns="" xmlns:p14="http://schemas.microsoft.com/office/powerpoint/2010/main" val="2499648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62</a:t>
            </a:fld>
            <a:endParaRPr lang="fr-BE"/>
          </a:p>
        </p:txBody>
      </p:sp>
    </p:spTree>
    <p:extLst>
      <p:ext uri="{BB962C8B-B14F-4D97-AF65-F5344CB8AC3E}">
        <p14:creationId xmlns="" xmlns:p14="http://schemas.microsoft.com/office/powerpoint/2010/main" val="2116384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64</a:t>
            </a:fld>
            <a:endParaRPr lang="fr-BE"/>
          </a:p>
        </p:txBody>
      </p:sp>
    </p:spTree>
    <p:extLst>
      <p:ext uri="{BB962C8B-B14F-4D97-AF65-F5344CB8AC3E}">
        <p14:creationId xmlns="" xmlns:p14="http://schemas.microsoft.com/office/powerpoint/2010/main" val="3762431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65</a:t>
            </a:fld>
            <a:endParaRPr lang="fr-BE"/>
          </a:p>
        </p:txBody>
      </p:sp>
    </p:spTree>
    <p:extLst>
      <p:ext uri="{BB962C8B-B14F-4D97-AF65-F5344CB8AC3E}">
        <p14:creationId xmlns="" xmlns:p14="http://schemas.microsoft.com/office/powerpoint/2010/main" val="756902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66</a:t>
            </a:fld>
            <a:endParaRPr lang="fr-BE"/>
          </a:p>
        </p:txBody>
      </p:sp>
    </p:spTree>
    <p:extLst>
      <p:ext uri="{BB962C8B-B14F-4D97-AF65-F5344CB8AC3E}">
        <p14:creationId xmlns="" xmlns:p14="http://schemas.microsoft.com/office/powerpoint/2010/main" val="2063270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67</a:t>
            </a:fld>
            <a:endParaRPr lang="fr-BE"/>
          </a:p>
        </p:txBody>
      </p:sp>
    </p:spTree>
    <p:extLst>
      <p:ext uri="{BB962C8B-B14F-4D97-AF65-F5344CB8AC3E}">
        <p14:creationId xmlns="" xmlns:p14="http://schemas.microsoft.com/office/powerpoint/2010/main" val="3332856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68</a:t>
            </a:fld>
            <a:endParaRPr lang="fr-BE"/>
          </a:p>
        </p:txBody>
      </p:sp>
    </p:spTree>
    <p:extLst>
      <p:ext uri="{BB962C8B-B14F-4D97-AF65-F5344CB8AC3E}">
        <p14:creationId xmlns="" xmlns:p14="http://schemas.microsoft.com/office/powerpoint/2010/main" val="1225820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69</a:t>
            </a:fld>
            <a:endParaRPr lang="fr-BE"/>
          </a:p>
        </p:txBody>
      </p:sp>
    </p:spTree>
    <p:extLst>
      <p:ext uri="{BB962C8B-B14F-4D97-AF65-F5344CB8AC3E}">
        <p14:creationId xmlns="" xmlns:p14="http://schemas.microsoft.com/office/powerpoint/2010/main" val="344964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a:t>
            </a:fld>
            <a:endParaRPr lang="fr-BE"/>
          </a:p>
        </p:txBody>
      </p:sp>
    </p:spTree>
    <p:extLst>
      <p:ext uri="{BB962C8B-B14F-4D97-AF65-F5344CB8AC3E}">
        <p14:creationId xmlns="" xmlns:p14="http://schemas.microsoft.com/office/powerpoint/2010/main" val="21163848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70</a:t>
            </a:fld>
            <a:endParaRPr lang="fr-BE"/>
          </a:p>
        </p:txBody>
      </p:sp>
    </p:spTree>
    <p:extLst>
      <p:ext uri="{BB962C8B-B14F-4D97-AF65-F5344CB8AC3E}">
        <p14:creationId xmlns="" xmlns:p14="http://schemas.microsoft.com/office/powerpoint/2010/main" val="1235816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71</a:t>
            </a:fld>
            <a:endParaRPr lang="fr-BE"/>
          </a:p>
        </p:txBody>
      </p:sp>
    </p:spTree>
    <p:extLst>
      <p:ext uri="{BB962C8B-B14F-4D97-AF65-F5344CB8AC3E}">
        <p14:creationId xmlns="" xmlns:p14="http://schemas.microsoft.com/office/powerpoint/2010/main" val="31429556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72</a:t>
            </a:fld>
            <a:endParaRPr lang="fr-BE"/>
          </a:p>
        </p:txBody>
      </p:sp>
    </p:spTree>
    <p:extLst>
      <p:ext uri="{BB962C8B-B14F-4D97-AF65-F5344CB8AC3E}">
        <p14:creationId xmlns="" xmlns:p14="http://schemas.microsoft.com/office/powerpoint/2010/main" val="1394475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73</a:t>
            </a:fld>
            <a:endParaRPr lang="fr-BE"/>
          </a:p>
        </p:txBody>
      </p:sp>
    </p:spTree>
    <p:extLst>
      <p:ext uri="{BB962C8B-B14F-4D97-AF65-F5344CB8AC3E}">
        <p14:creationId xmlns="" xmlns:p14="http://schemas.microsoft.com/office/powerpoint/2010/main" val="127926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74</a:t>
            </a:fld>
            <a:endParaRPr lang="fr-BE"/>
          </a:p>
        </p:txBody>
      </p:sp>
    </p:spTree>
    <p:extLst>
      <p:ext uri="{BB962C8B-B14F-4D97-AF65-F5344CB8AC3E}">
        <p14:creationId xmlns="" xmlns:p14="http://schemas.microsoft.com/office/powerpoint/2010/main" val="41372209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75</a:t>
            </a:fld>
            <a:endParaRPr lang="fr-BE"/>
          </a:p>
        </p:txBody>
      </p:sp>
    </p:spTree>
    <p:extLst>
      <p:ext uri="{BB962C8B-B14F-4D97-AF65-F5344CB8AC3E}">
        <p14:creationId xmlns="" xmlns:p14="http://schemas.microsoft.com/office/powerpoint/2010/main" val="2317399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76</a:t>
            </a:fld>
            <a:endParaRPr lang="fr-BE"/>
          </a:p>
        </p:txBody>
      </p:sp>
    </p:spTree>
    <p:extLst>
      <p:ext uri="{BB962C8B-B14F-4D97-AF65-F5344CB8AC3E}">
        <p14:creationId xmlns="" xmlns:p14="http://schemas.microsoft.com/office/powerpoint/2010/main" val="1138471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77</a:t>
            </a:fld>
            <a:endParaRPr lang="fr-BE"/>
          </a:p>
        </p:txBody>
      </p:sp>
    </p:spTree>
    <p:extLst>
      <p:ext uri="{BB962C8B-B14F-4D97-AF65-F5344CB8AC3E}">
        <p14:creationId xmlns="" xmlns:p14="http://schemas.microsoft.com/office/powerpoint/2010/main" val="529063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78</a:t>
            </a:fld>
            <a:endParaRPr lang="fr-BE"/>
          </a:p>
        </p:txBody>
      </p:sp>
    </p:spTree>
    <p:extLst>
      <p:ext uri="{BB962C8B-B14F-4D97-AF65-F5344CB8AC3E}">
        <p14:creationId xmlns="" xmlns:p14="http://schemas.microsoft.com/office/powerpoint/2010/main" val="121386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8</a:t>
            </a:fld>
            <a:endParaRPr lang="fr-BE"/>
          </a:p>
        </p:txBody>
      </p:sp>
    </p:spTree>
    <p:extLst>
      <p:ext uri="{BB962C8B-B14F-4D97-AF65-F5344CB8AC3E}">
        <p14:creationId xmlns="" xmlns:p14="http://schemas.microsoft.com/office/powerpoint/2010/main" val="162201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pPr/>
              <a:t>9</a:t>
            </a:fld>
            <a:endParaRPr lang="fr-BE"/>
          </a:p>
        </p:txBody>
      </p:sp>
    </p:spTree>
    <p:extLst>
      <p:ext uri="{BB962C8B-B14F-4D97-AF65-F5344CB8AC3E}">
        <p14:creationId xmlns="" xmlns:p14="http://schemas.microsoft.com/office/powerpoint/2010/main" val="315550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249294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367881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202220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99426"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a:effectLst/>
        </p:spPr>
      </p:pic>
      <p:sp>
        <p:nvSpPr>
          <p:cNvPr id="99942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smtClean="0"/>
              <a:t>Click to edit Master title style</a:t>
            </a:r>
            <a:endParaRPr lang="en-US"/>
          </a:p>
        </p:txBody>
      </p:sp>
      <p:sp>
        <p:nvSpPr>
          <p:cNvPr id="99942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2012343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4"/>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145C7CA4-00CC-41EC-8E3A-301DEF74B28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271142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116982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316429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152920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28016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404678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pPr/>
              <a:t>30/09/2015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142171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A9770-80E2-4503-BDEC-EB426478ED23}" type="datetimeFigureOut">
              <a:rPr lang="fr-BE" smtClean="0"/>
              <a:pPr/>
              <a:t>30/09/2015</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57399-66ED-48B8-8138-F8B91C03E9D8}" type="slidenum">
              <a:rPr lang="fr-BE" smtClean="0"/>
              <a:pPr/>
              <a:t>‹#›</a:t>
            </a:fld>
            <a:endParaRPr lang="fr-BE"/>
          </a:p>
        </p:txBody>
      </p:sp>
    </p:spTree>
    <p:extLst>
      <p:ext uri="{BB962C8B-B14F-4D97-AF65-F5344CB8AC3E}">
        <p14:creationId xmlns="" xmlns:p14="http://schemas.microsoft.com/office/powerpoint/2010/main" val="778385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99CCFF">
                <a:gamma/>
                <a:tint val="40000"/>
                <a:invGamma/>
              </a:srgbClr>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998402" name="Picture 2" descr="RU_units-banner_red2"/>
          <p:cNvPicPr>
            <a:picLocks noChangeAspect="1" noChangeArrowheads="1"/>
          </p:cNvPicPr>
          <p:nvPr/>
        </p:nvPicPr>
        <p:blipFill>
          <a:blip r:embed="rId14" cstate="print"/>
          <a:srcRect/>
          <a:stretch>
            <a:fillRect/>
          </a:stretch>
        </p:blipFill>
        <p:spPr bwMode="auto">
          <a:xfrm>
            <a:off x="0" y="6238875"/>
            <a:ext cx="9172575" cy="619125"/>
          </a:xfrm>
          <a:prstGeom prst="rect">
            <a:avLst/>
          </a:prstGeom>
          <a:noFill/>
        </p:spPr>
      </p:pic>
      <p:sp>
        <p:nvSpPr>
          <p:cNvPr id="998403"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8404"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8405" name="Text Box 5"/>
          <p:cNvSpPr txBox="1">
            <a:spLocks noChangeArrowheads="1"/>
          </p:cNvSpPr>
          <p:nvPr/>
        </p:nvSpPr>
        <p:spPr bwMode="auto">
          <a:xfrm>
            <a:off x="5929313" y="6346825"/>
            <a:ext cx="3124200" cy="457200"/>
          </a:xfrm>
          <a:prstGeom prst="rect">
            <a:avLst/>
          </a:prstGeom>
          <a:noFill/>
          <a:ln w="9525">
            <a:noFill/>
            <a:miter lim="800000"/>
            <a:headEnd/>
            <a:tailEnd/>
          </a:ln>
          <a:effectLst/>
        </p:spPr>
        <p:txBody>
          <a:bodyPr>
            <a:spAutoFit/>
          </a:bodyPr>
          <a:lstStyle/>
          <a:p>
            <a:pPr algn="r"/>
            <a:r>
              <a:rPr lang="en-US" sz="1200">
                <a:solidFill>
                  <a:schemeClr val="bg1"/>
                </a:solidFill>
              </a:rPr>
              <a:t>Alan Robock</a:t>
            </a:r>
          </a:p>
          <a:p>
            <a:pPr algn="r"/>
            <a:r>
              <a:rPr lang="en-US" sz="1200">
                <a:solidFill>
                  <a:schemeClr val="bg1"/>
                </a:solidFill>
              </a:rPr>
              <a:t>Department of Environmental Sciences</a:t>
            </a:r>
            <a:endParaRPr lang="en-US">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Comic Sans MS" pitchFamily="66" charset="0"/>
        </a:defRPr>
      </a:lvl2pPr>
      <a:lvl3pPr algn="l" rtl="0" eaLnBrk="1" fontAlgn="base" hangingPunct="1">
        <a:spcBef>
          <a:spcPct val="0"/>
        </a:spcBef>
        <a:spcAft>
          <a:spcPct val="0"/>
        </a:spcAft>
        <a:defRPr sz="3000">
          <a:solidFill>
            <a:schemeClr val="tx2"/>
          </a:solidFill>
          <a:latin typeface="Comic Sans MS" pitchFamily="66" charset="0"/>
        </a:defRPr>
      </a:lvl3pPr>
      <a:lvl4pPr algn="l" rtl="0" eaLnBrk="1" fontAlgn="base" hangingPunct="1">
        <a:spcBef>
          <a:spcPct val="0"/>
        </a:spcBef>
        <a:spcAft>
          <a:spcPct val="0"/>
        </a:spcAft>
        <a:defRPr sz="3000">
          <a:solidFill>
            <a:schemeClr val="tx2"/>
          </a:solidFill>
          <a:latin typeface="Comic Sans MS" pitchFamily="66" charset="0"/>
        </a:defRPr>
      </a:lvl4pPr>
      <a:lvl5pPr algn="l" rtl="0" eaLnBrk="1" fontAlgn="base" hangingPunct="1">
        <a:spcBef>
          <a:spcPct val="0"/>
        </a:spcBef>
        <a:spcAft>
          <a:spcPct val="0"/>
        </a:spcAft>
        <a:defRPr sz="3000">
          <a:solidFill>
            <a:schemeClr val="tx2"/>
          </a:solidFill>
          <a:latin typeface="Comic Sans MS" pitchFamily="66"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mn-ea"/>
          <a:cs typeface="+mn-cs"/>
        </a:defRPr>
      </a:lvl1pPr>
      <a:lvl2pPr marL="742950" indent="-285750" algn="l" rtl="0" eaLnBrk="1" fontAlgn="base" hangingPunct="1">
        <a:spcBef>
          <a:spcPct val="20000"/>
        </a:spcBef>
        <a:spcAft>
          <a:spcPct val="0"/>
        </a:spcAft>
        <a:buChar char="–"/>
        <a:defRPr>
          <a:solidFill>
            <a:schemeClr val="tx2"/>
          </a:solidFill>
          <a:latin typeface="+mn-lt"/>
        </a:defRPr>
      </a:lvl2pPr>
      <a:lvl3pPr marL="1143000" indent="-228600" algn="l" rtl="0" eaLnBrk="1" fontAlgn="base" hangingPunct="1">
        <a:spcBef>
          <a:spcPct val="20000"/>
        </a:spcBef>
        <a:spcAft>
          <a:spcPct val="0"/>
        </a:spcAft>
        <a:buChar char="•"/>
        <a:defRPr sz="1600">
          <a:solidFill>
            <a:schemeClr val="tx2"/>
          </a:solidFill>
          <a:latin typeface="+mn-lt"/>
        </a:defRPr>
      </a:lvl3pPr>
      <a:lvl4pPr marL="1600200" indent="-228600" algn="l" rtl="0" eaLnBrk="1" fontAlgn="base" hangingPunct="1">
        <a:spcBef>
          <a:spcPct val="20000"/>
        </a:spcBef>
        <a:spcAft>
          <a:spcPct val="0"/>
        </a:spcAft>
        <a:buChar char="–"/>
        <a:defRPr sz="1400">
          <a:solidFill>
            <a:schemeClr val="tx2"/>
          </a:solidFill>
          <a:latin typeface="+mn-lt"/>
        </a:defRPr>
      </a:lvl4pPr>
      <a:lvl5pPr marL="2057400" indent="-228600" algn="l" rtl="0" eaLnBrk="1" fontAlgn="base" hangingPunct="1">
        <a:spcBef>
          <a:spcPct val="20000"/>
        </a:spcBef>
        <a:spcAft>
          <a:spcPct val="0"/>
        </a:spcAft>
        <a:buChar char="»"/>
        <a:defRPr sz="1400">
          <a:solidFill>
            <a:schemeClr val="tx2"/>
          </a:solidFill>
          <a:latin typeface="+mn-lt"/>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2.png"/><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mlDrawing" Target="../drawings/vmlDrawing10.vml"/><Relationship Id="rId4" Type="http://schemas.openxmlformats.org/officeDocument/2006/relationships/oleObject" Target="../embeddings/oleObject17.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21.bin"/><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2.bin"/><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vmlDrawing" Target="../drawings/vmlDrawing13.vml"/><Relationship Id="rId4" Type="http://schemas.openxmlformats.org/officeDocument/2006/relationships/oleObject" Target="../embeddings/oleObject23.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esrl.noaa.gov/gmd/aggi/"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76.jpeg"/><Relationship Id="rId4" Type="http://schemas.openxmlformats.org/officeDocument/2006/relationships/oleObject" Target="../embeddings/oleObject24.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66.xml"/><Relationship Id="rId7"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 Id="rId9" Type="http://schemas.openxmlformats.org/officeDocument/2006/relationships/oleObject" Target="../embeddings/oleObject30.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4.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5.bin"/></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6.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37.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lum contrast="-2000"/>
            <a:extLst>
              <a:ext uri="{BEBA8EAE-BF5A-486C-A8C5-ECC9F3942E4B}">
                <a14:imgProps xmlns="" xmlns:a14="http://schemas.microsoft.com/office/drawing/2010/main">
                  <a14:imgLayer r:embed="rId4">
                    <a14:imgEffect>
                      <a14:brightnessContrast bright="9000" contrast="-1000"/>
                    </a14:imgEffect>
                  </a14:imgLayer>
                </a14:imgProps>
              </a:ext>
              <a:ext uri="{28A0092B-C50C-407E-A947-70E740481C1C}">
                <a14:useLocalDpi xmlns="" xmlns:a14="http://schemas.microsoft.com/office/drawing/2010/main" val="0"/>
              </a:ext>
            </a:extLst>
          </a:blip>
          <a:srcRect b="29057"/>
          <a:stretch/>
        </p:blipFill>
        <p:spPr>
          <a:xfrm>
            <a:off x="0" y="0"/>
            <a:ext cx="9144000" cy="6858000"/>
          </a:xfrm>
          <a:prstGeom prst="rect">
            <a:avLst/>
          </a:prstGeom>
        </p:spPr>
      </p:pic>
      <p:sp>
        <p:nvSpPr>
          <p:cNvPr id="9" name="Text Box 12"/>
          <p:cNvSpPr txBox="1">
            <a:spLocks noChangeArrowheads="1"/>
          </p:cNvSpPr>
          <p:nvPr/>
        </p:nvSpPr>
        <p:spPr bwMode="auto">
          <a:xfrm>
            <a:off x="100790" y="614150"/>
            <a:ext cx="874991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2400"/>
              </a:spcAft>
            </a:pPr>
            <a:r>
              <a:rPr lang="en-GB" altLang="fr-FR" sz="4400" b="1" dirty="0">
                <a:latin typeface="Helvetica" panose="020B0604020202020204" pitchFamily="34" charset="0"/>
              </a:rPr>
              <a:t>Chapter </a:t>
            </a:r>
            <a:r>
              <a:rPr lang="en-GB" altLang="fr-FR" sz="4400" b="1" dirty="0" smtClean="0">
                <a:latin typeface="Helvetica" panose="020B0604020202020204" pitchFamily="34" charset="0"/>
              </a:rPr>
              <a:t>2</a:t>
            </a:r>
            <a:endParaRPr lang="en-GB" altLang="fr-FR" sz="4400" b="1" dirty="0">
              <a:latin typeface="Helvetica" panose="020B0604020202020204" pitchFamily="34" charset="0"/>
            </a:endParaRPr>
          </a:p>
          <a:p>
            <a:r>
              <a:rPr lang="en-GB" altLang="fr-FR" sz="4000" b="1" dirty="0" smtClean="0">
                <a:latin typeface="Helvetica" panose="020B0604020202020204" pitchFamily="34" charset="0"/>
                <a:cs typeface="Helvetica" panose="020B0604020202020204" pitchFamily="34" charset="0"/>
              </a:rPr>
              <a:t>Energy </a:t>
            </a:r>
            <a:r>
              <a:rPr lang="en-GB" altLang="fr-FR" sz="4000" b="1" dirty="0">
                <a:latin typeface="Helvetica" panose="020B0604020202020204" pitchFamily="34" charset="0"/>
                <a:cs typeface="Helvetica" panose="020B0604020202020204" pitchFamily="34" charset="0"/>
              </a:rPr>
              <a:t>balance, hydrological </a:t>
            </a:r>
            <a:r>
              <a:rPr lang="en-GB" altLang="fr-FR" sz="4000" b="1" dirty="0" smtClean="0">
                <a:latin typeface="Helvetica" panose="020B0604020202020204" pitchFamily="34" charset="0"/>
                <a:cs typeface="Helvetica" panose="020B0604020202020204" pitchFamily="34" charset="0"/>
              </a:rPr>
              <a:t/>
            </a:r>
            <a:br>
              <a:rPr lang="en-GB" altLang="fr-FR" sz="4000" b="1" dirty="0" smtClean="0">
                <a:latin typeface="Helvetica" panose="020B0604020202020204" pitchFamily="34" charset="0"/>
                <a:cs typeface="Helvetica" panose="020B0604020202020204" pitchFamily="34" charset="0"/>
              </a:rPr>
            </a:br>
            <a:r>
              <a:rPr lang="en-GB" altLang="fr-FR" sz="4000" b="1" dirty="0" smtClean="0">
                <a:latin typeface="Helvetica" panose="020B0604020202020204" pitchFamily="34" charset="0"/>
                <a:cs typeface="Helvetica" panose="020B0604020202020204" pitchFamily="34" charset="0"/>
              </a:rPr>
              <a:t>and </a:t>
            </a:r>
            <a:r>
              <a:rPr lang="en-GB" altLang="fr-FR" sz="4000" b="1" dirty="0">
                <a:latin typeface="Helvetica" panose="020B0604020202020204" pitchFamily="34" charset="0"/>
                <a:cs typeface="Helvetica" panose="020B0604020202020204" pitchFamily="34" charset="0"/>
              </a:rPr>
              <a:t>carbon </a:t>
            </a:r>
            <a:r>
              <a:rPr lang="en-GB" altLang="fr-FR" sz="4000" b="1" dirty="0" smtClean="0">
                <a:latin typeface="Helvetica" panose="020B0604020202020204" pitchFamily="34" charset="0"/>
                <a:cs typeface="Helvetica" panose="020B0604020202020204" pitchFamily="34" charset="0"/>
              </a:rPr>
              <a:t>cycles </a:t>
            </a:r>
            <a:endParaRPr lang="en-GB" altLang="fr-FR" sz="4000" b="1" dirty="0">
              <a:latin typeface="Helvetica" panose="020B0604020202020204" pitchFamily="34" charset="0"/>
              <a:cs typeface="Helvetica" panose="020B0604020202020204" pitchFamily="34" charset="0"/>
            </a:endParaRPr>
          </a:p>
        </p:txBody>
      </p:sp>
      <p:sp>
        <p:nvSpPr>
          <p:cNvPr id="5" name="Text Box 12"/>
          <p:cNvSpPr txBox="1">
            <a:spLocks noChangeArrowheads="1"/>
          </p:cNvSpPr>
          <p:nvPr/>
        </p:nvSpPr>
        <p:spPr bwMode="auto">
          <a:xfrm>
            <a:off x="-1" y="6396335"/>
            <a:ext cx="9144001" cy="461665"/>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b="1" dirty="0" smtClean="0"/>
              <a:t>Climate </a:t>
            </a:r>
            <a:r>
              <a:rPr lang="en-GB" b="1" dirty="0"/>
              <a:t>system dynamics and </a:t>
            </a:r>
            <a:r>
              <a:rPr lang="en-GB" b="1" dirty="0" smtClean="0"/>
              <a:t>modelling                      Hugues Goosse</a:t>
            </a:r>
            <a:endParaRPr lang="en-US" altLang="fr-FR" b="1" dirty="0"/>
          </a:p>
        </p:txBody>
      </p:sp>
    </p:spTree>
    <p:extLst>
      <p:ext uri="{BB962C8B-B14F-4D97-AF65-F5344CB8AC3E}">
        <p14:creationId xmlns="" xmlns:p14="http://schemas.microsoft.com/office/powerpoint/2010/main" val="65027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rot="-5535271">
            <a:off x="-938213" y="1928813"/>
            <a:ext cx="3933825" cy="2209800"/>
            <a:chOff x="1231" y="36"/>
            <a:chExt cx="928" cy="535"/>
          </a:xfrm>
        </p:grpSpPr>
        <p:grpSp>
          <p:nvGrpSpPr>
            <p:cNvPr id="3" name="Group 3"/>
            <p:cNvGrpSpPr>
              <a:grpSpLocks/>
            </p:cNvGrpSpPr>
            <p:nvPr/>
          </p:nvGrpSpPr>
          <p:grpSpPr bwMode="auto">
            <a:xfrm rot="-767562">
              <a:off x="1679" y="42"/>
              <a:ext cx="480" cy="472"/>
              <a:chOff x="1679" y="42"/>
              <a:chExt cx="480" cy="472"/>
            </a:xfrm>
          </p:grpSpPr>
          <p:sp>
            <p:nvSpPr>
              <p:cNvPr id="1388548" name="Arc 4"/>
              <p:cNvSpPr>
                <a:spLocks/>
              </p:cNvSpPr>
              <p:nvPr/>
            </p:nvSpPr>
            <p:spPr bwMode="auto">
              <a:xfrm rot="6300000">
                <a:off x="1654" y="67"/>
                <a:ext cx="433" cy="384"/>
              </a:xfrm>
              <a:custGeom>
                <a:avLst/>
                <a:gdLst>
                  <a:gd name="G0" fmla="+- 50 0 0"/>
                  <a:gd name="G1" fmla="+- 21600 0 0"/>
                  <a:gd name="G2" fmla="+- 21600 0 0"/>
                  <a:gd name="T0" fmla="*/ 0 w 21650"/>
                  <a:gd name="T1" fmla="*/ 0 h 21600"/>
                  <a:gd name="T2" fmla="*/ 21650 w 21650"/>
                  <a:gd name="T3" fmla="*/ 21600 h 21600"/>
                  <a:gd name="T4" fmla="*/ 50 w 21650"/>
                  <a:gd name="T5" fmla="*/ 21600 h 21600"/>
                </a:gdLst>
                <a:ahLst/>
                <a:cxnLst>
                  <a:cxn ang="0">
                    <a:pos x="T0" y="T1"/>
                  </a:cxn>
                  <a:cxn ang="0">
                    <a:pos x="T2" y="T3"/>
                  </a:cxn>
                  <a:cxn ang="0">
                    <a:pos x="T4" y="T5"/>
                  </a:cxn>
                </a:cxnLst>
                <a:rect l="0" t="0" r="r" b="b"/>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close/>
                  </a:path>
                </a:pathLst>
              </a:custGeom>
              <a:solidFill>
                <a:srgbClr val="FFFF00"/>
              </a:solidFill>
              <a:ln w="25400" cap="rnd">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49" name="Line 5"/>
              <p:cNvSpPr>
                <a:spLocks noChangeShapeType="1"/>
              </p:cNvSpPr>
              <p:nvPr/>
            </p:nvSpPr>
            <p:spPr bwMode="auto">
              <a:xfrm>
                <a:off x="1702" y="418"/>
                <a:ext cx="0" cy="96"/>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0" name="Line 6"/>
              <p:cNvSpPr>
                <a:spLocks noChangeShapeType="1"/>
              </p:cNvSpPr>
              <p:nvPr/>
            </p:nvSpPr>
            <p:spPr bwMode="auto">
              <a:xfrm>
                <a:off x="1787" y="411"/>
                <a:ext cx="22" cy="94"/>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1" name="Line 7"/>
              <p:cNvSpPr>
                <a:spLocks noChangeShapeType="1"/>
              </p:cNvSpPr>
              <p:nvPr/>
            </p:nvSpPr>
            <p:spPr bwMode="auto">
              <a:xfrm>
                <a:off x="1874" y="382"/>
                <a:ext cx="40" cy="88"/>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2" name="Line 8"/>
              <p:cNvSpPr>
                <a:spLocks noChangeShapeType="1"/>
              </p:cNvSpPr>
              <p:nvPr/>
            </p:nvSpPr>
            <p:spPr bwMode="auto">
              <a:xfrm>
                <a:off x="1960" y="332"/>
                <a:ext cx="60" cy="76"/>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3" name="Line 9"/>
              <p:cNvSpPr>
                <a:spLocks noChangeShapeType="1"/>
              </p:cNvSpPr>
              <p:nvPr/>
            </p:nvSpPr>
            <p:spPr bwMode="auto">
              <a:xfrm>
                <a:off x="2024" y="265"/>
                <a:ext cx="76" cy="58"/>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4" name="Line 10"/>
              <p:cNvSpPr>
                <a:spLocks noChangeShapeType="1"/>
              </p:cNvSpPr>
              <p:nvPr/>
            </p:nvSpPr>
            <p:spPr bwMode="auto">
              <a:xfrm>
                <a:off x="2069" y="194"/>
                <a:ext cx="90" cy="32"/>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grpSp>
        <p:sp>
          <p:nvSpPr>
            <p:cNvPr id="1388555" name="Arc 11"/>
            <p:cNvSpPr>
              <a:spLocks/>
            </p:cNvSpPr>
            <p:nvPr/>
          </p:nvSpPr>
          <p:spPr bwMode="auto">
            <a:xfrm rot="16350365" flipH="1">
              <a:off x="1276" y="61"/>
              <a:ext cx="433" cy="384"/>
            </a:xfrm>
            <a:custGeom>
              <a:avLst/>
              <a:gdLst>
                <a:gd name="G0" fmla="+- 50 0 0"/>
                <a:gd name="G1" fmla="+- 21600 0 0"/>
                <a:gd name="G2" fmla="+- 21600 0 0"/>
                <a:gd name="T0" fmla="*/ 0 w 21650"/>
                <a:gd name="T1" fmla="*/ 0 h 21600"/>
                <a:gd name="T2" fmla="*/ 21650 w 21650"/>
                <a:gd name="T3" fmla="*/ 21600 h 21600"/>
                <a:gd name="T4" fmla="*/ 50 w 21650"/>
                <a:gd name="T5" fmla="*/ 21600 h 21600"/>
              </a:gdLst>
              <a:ahLst/>
              <a:cxnLst>
                <a:cxn ang="0">
                  <a:pos x="T0" y="T1"/>
                </a:cxn>
                <a:cxn ang="0">
                  <a:pos x="T2" y="T3"/>
                </a:cxn>
                <a:cxn ang="0">
                  <a:pos x="T4" y="T5"/>
                </a:cxn>
              </a:cxnLst>
              <a:rect l="0" t="0" r="r" b="b"/>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close/>
                </a:path>
              </a:pathLst>
            </a:custGeom>
            <a:solidFill>
              <a:srgbClr val="FFFF00"/>
            </a:solidFill>
            <a:ln w="25400" cap="rnd">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6" name="Line 12"/>
            <p:cNvSpPr>
              <a:spLocks noChangeShapeType="1"/>
            </p:cNvSpPr>
            <p:nvPr/>
          </p:nvSpPr>
          <p:spPr bwMode="auto">
            <a:xfrm rot="1050365">
              <a:off x="1591" y="453"/>
              <a:ext cx="3" cy="97"/>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7" name="Line 13"/>
            <p:cNvSpPr>
              <a:spLocks noChangeShapeType="1"/>
            </p:cNvSpPr>
            <p:nvPr/>
          </p:nvSpPr>
          <p:spPr bwMode="auto">
            <a:xfrm rot="1050365" flipH="1">
              <a:off x="1492" y="418"/>
              <a:ext cx="22" cy="94"/>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8" name="Line 14"/>
            <p:cNvSpPr>
              <a:spLocks noChangeShapeType="1"/>
            </p:cNvSpPr>
            <p:nvPr/>
          </p:nvSpPr>
          <p:spPr bwMode="auto">
            <a:xfrm rot="1050365" flipH="1">
              <a:off x="1401" y="361"/>
              <a:ext cx="40" cy="88"/>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59" name="Line 15"/>
            <p:cNvSpPr>
              <a:spLocks noChangeShapeType="1"/>
            </p:cNvSpPr>
            <p:nvPr/>
          </p:nvSpPr>
          <p:spPr bwMode="auto">
            <a:xfrm rot="1050365" flipH="1">
              <a:off x="1316" y="285"/>
              <a:ext cx="60" cy="76"/>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60" name="Line 16"/>
            <p:cNvSpPr>
              <a:spLocks noChangeShapeType="1"/>
            </p:cNvSpPr>
            <p:nvPr/>
          </p:nvSpPr>
          <p:spPr bwMode="auto">
            <a:xfrm rot="1050365" flipH="1">
              <a:off x="1262" y="200"/>
              <a:ext cx="76" cy="58"/>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61" name="Line 17"/>
            <p:cNvSpPr>
              <a:spLocks noChangeShapeType="1"/>
            </p:cNvSpPr>
            <p:nvPr/>
          </p:nvSpPr>
          <p:spPr bwMode="auto">
            <a:xfrm rot="1050365" flipH="1">
              <a:off x="1231" y="117"/>
              <a:ext cx="90" cy="32"/>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sp>
          <p:nvSpPr>
            <p:cNvPr id="1388562" name="Line 18"/>
            <p:cNvSpPr>
              <a:spLocks noChangeShapeType="1"/>
            </p:cNvSpPr>
            <p:nvPr/>
          </p:nvSpPr>
          <p:spPr bwMode="auto">
            <a:xfrm rot="1050365">
              <a:off x="1658" y="485"/>
              <a:ext cx="21" cy="86"/>
            </a:xfrm>
            <a:prstGeom prst="line">
              <a:avLst/>
            </a:prstGeom>
            <a:noFill/>
            <a:ln w="25400">
              <a:solidFill>
                <a:srgbClr val="FFFF00"/>
              </a:solidFill>
              <a:round/>
              <a:headEnd type="none" w="sm" len="sm"/>
              <a:tailEnd type="none" w="sm" len="sm"/>
            </a:ln>
            <a:effectLst/>
          </p:spPr>
          <p:txBody>
            <a:bodyPr wrap="none" anchor="ctr"/>
            <a:lstStyle/>
            <a:p>
              <a:endParaRPr lang="en-US" sz="2000">
                <a:latin typeface="Comic Sans MS" pitchFamily="66" charset="0"/>
              </a:endParaRPr>
            </a:p>
          </p:txBody>
        </p:sp>
      </p:grpSp>
      <p:sp>
        <p:nvSpPr>
          <p:cNvPr id="1388563" name="Text Box 19"/>
          <p:cNvSpPr txBox="1">
            <a:spLocks noChangeArrowheads="1"/>
          </p:cNvSpPr>
          <p:nvPr/>
        </p:nvSpPr>
        <p:spPr bwMode="auto">
          <a:xfrm>
            <a:off x="3733800" y="1600200"/>
            <a:ext cx="1371600" cy="400110"/>
          </a:xfrm>
          <a:prstGeom prst="rect">
            <a:avLst/>
          </a:prstGeom>
          <a:noFill/>
          <a:ln w="9525">
            <a:noFill/>
            <a:miter lim="800000"/>
            <a:headEnd/>
            <a:tailEnd/>
          </a:ln>
          <a:effectLst/>
        </p:spPr>
        <p:txBody>
          <a:bodyPr>
            <a:spAutoFit/>
          </a:bodyPr>
          <a:lstStyle/>
          <a:p>
            <a:pPr>
              <a:spcBef>
                <a:spcPct val="50000"/>
              </a:spcBef>
            </a:pPr>
            <a:r>
              <a:rPr lang="en-US" sz="2000" dirty="0">
                <a:latin typeface="Comic Sans MS" pitchFamily="66" charset="0"/>
              </a:rPr>
              <a:t>A = </a:t>
            </a:r>
            <a:r>
              <a:rPr lang="en-US" sz="2000" dirty="0">
                <a:latin typeface="Symbol" pitchFamily="18" charset="2"/>
              </a:rPr>
              <a:t>p</a:t>
            </a:r>
            <a:r>
              <a:rPr lang="en-US" sz="2000" dirty="0">
                <a:latin typeface="Comic Sans MS" pitchFamily="66" charset="0"/>
              </a:rPr>
              <a:t> r</a:t>
            </a:r>
            <a:r>
              <a:rPr lang="en-US" sz="2000" baseline="30000" dirty="0">
                <a:latin typeface="Comic Sans MS" pitchFamily="66" charset="0"/>
              </a:rPr>
              <a:t>2</a:t>
            </a:r>
            <a:endParaRPr lang="en-US" sz="2000" dirty="0">
              <a:latin typeface="Comic Sans MS" pitchFamily="66" charset="0"/>
            </a:endParaRPr>
          </a:p>
        </p:txBody>
      </p:sp>
      <p:grpSp>
        <p:nvGrpSpPr>
          <p:cNvPr id="4" name="Group 20"/>
          <p:cNvGrpSpPr>
            <a:grpSpLocks/>
          </p:cNvGrpSpPr>
          <p:nvPr/>
        </p:nvGrpSpPr>
        <p:grpSpPr bwMode="auto">
          <a:xfrm>
            <a:off x="4038600" y="2438400"/>
            <a:ext cx="762000" cy="1524000"/>
            <a:chOff x="2592" y="1536"/>
            <a:chExt cx="480" cy="960"/>
          </a:xfrm>
        </p:grpSpPr>
        <p:sp>
          <p:nvSpPr>
            <p:cNvPr id="1388565" name="Oval 21"/>
            <p:cNvSpPr>
              <a:spLocks noChangeArrowheads="1"/>
            </p:cNvSpPr>
            <p:nvPr/>
          </p:nvSpPr>
          <p:spPr bwMode="auto">
            <a:xfrm>
              <a:off x="2592" y="1536"/>
              <a:ext cx="480" cy="960"/>
            </a:xfrm>
            <a:prstGeom prst="ellipse">
              <a:avLst/>
            </a:prstGeom>
            <a:noFill/>
            <a:ln w="28575">
              <a:solidFill>
                <a:schemeClr val="tx1"/>
              </a:solidFill>
              <a:round/>
              <a:headEnd/>
              <a:tailEnd/>
            </a:ln>
            <a:effectLst/>
          </p:spPr>
          <p:txBody>
            <a:bodyPr wrap="none" anchor="ctr"/>
            <a:lstStyle/>
            <a:p>
              <a:endParaRPr lang="en-US" sz="2000">
                <a:latin typeface="Comic Sans MS" pitchFamily="66" charset="0"/>
              </a:endParaRPr>
            </a:p>
          </p:txBody>
        </p:sp>
        <p:sp>
          <p:nvSpPr>
            <p:cNvPr id="1388566" name="Line 22"/>
            <p:cNvSpPr>
              <a:spLocks noChangeShapeType="1"/>
            </p:cNvSpPr>
            <p:nvPr/>
          </p:nvSpPr>
          <p:spPr bwMode="auto">
            <a:xfrm flipV="1">
              <a:off x="2832" y="1728"/>
              <a:ext cx="192" cy="288"/>
            </a:xfrm>
            <a:prstGeom prst="line">
              <a:avLst/>
            </a:prstGeom>
            <a:noFill/>
            <a:ln w="12700">
              <a:solidFill>
                <a:schemeClr val="tx1"/>
              </a:solidFill>
              <a:round/>
              <a:headEnd/>
              <a:tailEnd type="triangle" w="lg" len="med"/>
            </a:ln>
            <a:effectLst/>
          </p:spPr>
          <p:txBody>
            <a:bodyPr wrap="none" anchor="ctr"/>
            <a:lstStyle/>
            <a:p>
              <a:endParaRPr lang="en-US" sz="2000">
                <a:latin typeface="Comic Sans MS" pitchFamily="66" charset="0"/>
              </a:endParaRPr>
            </a:p>
          </p:txBody>
        </p:sp>
        <p:sp>
          <p:nvSpPr>
            <p:cNvPr id="1388567" name="Text Box 23"/>
            <p:cNvSpPr txBox="1">
              <a:spLocks noChangeArrowheads="1"/>
            </p:cNvSpPr>
            <p:nvPr/>
          </p:nvSpPr>
          <p:spPr bwMode="auto">
            <a:xfrm>
              <a:off x="2736" y="1587"/>
              <a:ext cx="194" cy="252"/>
            </a:xfrm>
            <a:prstGeom prst="rect">
              <a:avLst/>
            </a:prstGeom>
            <a:noFill/>
            <a:ln w="9525">
              <a:noFill/>
              <a:miter lim="800000"/>
              <a:headEnd/>
              <a:tailEnd/>
            </a:ln>
            <a:effectLst/>
          </p:spPr>
          <p:txBody>
            <a:bodyPr wrap="none">
              <a:spAutoFit/>
            </a:bodyPr>
            <a:lstStyle/>
            <a:p>
              <a:r>
                <a:rPr lang="en-US" sz="2000">
                  <a:latin typeface="Comic Sans MS" pitchFamily="66" charset="0"/>
                </a:rPr>
                <a:t>r</a:t>
              </a:r>
            </a:p>
          </p:txBody>
        </p:sp>
      </p:grpSp>
      <p:sp>
        <p:nvSpPr>
          <p:cNvPr id="1388568" name="Text Box 24"/>
          <p:cNvSpPr txBox="1">
            <a:spLocks noChangeArrowheads="1"/>
          </p:cNvSpPr>
          <p:nvPr/>
        </p:nvSpPr>
        <p:spPr bwMode="auto">
          <a:xfrm>
            <a:off x="6705600" y="1524000"/>
            <a:ext cx="1676400" cy="400110"/>
          </a:xfrm>
          <a:prstGeom prst="rect">
            <a:avLst/>
          </a:prstGeom>
          <a:noFill/>
          <a:ln w="9525">
            <a:noFill/>
            <a:miter lim="800000"/>
            <a:headEnd/>
            <a:tailEnd/>
          </a:ln>
          <a:effectLst/>
        </p:spPr>
        <p:txBody>
          <a:bodyPr>
            <a:spAutoFit/>
          </a:bodyPr>
          <a:lstStyle/>
          <a:p>
            <a:pPr>
              <a:spcBef>
                <a:spcPct val="50000"/>
              </a:spcBef>
            </a:pPr>
            <a:r>
              <a:rPr lang="en-US" sz="2000" dirty="0">
                <a:latin typeface="Comic Sans MS" pitchFamily="66" charset="0"/>
              </a:rPr>
              <a:t>A = 4</a:t>
            </a:r>
            <a:r>
              <a:rPr lang="en-US" sz="2000" dirty="0">
                <a:latin typeface="Symbol" pitchFamily="18" charset="2"/>
              </a:rPr>
              <a:t>p</a:t>
            </a:r>
            <a:r>
              <a:rPr lang="en-US" sz="2000" dirty="0">
                <a:latin typeface="Comic Sans MS" pitchFamily="66" charset="0"/>
              </a:rPr>
              <a:t> r</a:t>
            </a:r>
            <a:r>
              <a:rPr lang="en-US" sz="2000" baseline="30000" dirty="0">
                <a:latin typeface="Comic Sans MS" pitchFamily="66" charset="0"/>
              </a:rPr>
              <a:t>2</a:t>
            </a:r>
            <a:endParaRPr lang="en-US" sz="2000" dirty="0">
              <a:latin typeface="Comic Sans MS" pitchFamily="66" charset="0"/>
            </a:endParaRPr>
          </a:p>
        </p:txBody>
      </p:sp>
      <p:sp>
        <p:nvSpPr>
          <p:cNvPr id="1388569" name="Text Box 25"/>
          <p:cNvSpPr txBox="1">
            <a:spLocks noChangeArrowheads="1"/>
          </p:cNvSpPr>
          <p:nvPr/>
        </p:nvSpPr>
        <p:spPr bwMode="auto">
          <a:xfrm>
            <a:off x="2895600" y="381000"/>
            <a:ext cx="3429000" cy="523220"/>
          </a:xfrm>
          <a:prstGeom prst="rect">
            <a:avLst/>
          </a:prstGeom>
          <a:noFill/>
          <a:ln w="57150" cmpd="thickThin">
            <a:solidFill>
              <a:schemeClr val="tx1"/>
            </a:solidFill>
            <a:miter lim="800000"/>
            <a:headEnd/>
            <a:tailEnd/>
          </a:ln>
          <a:effectLst/>
        </p:spPr>
        <p:txBody>
          <a:bodyPr>
            <a:spAutoFit/>
          </a:bodyPr>
          <a:lstStyle/>
          <a:p>
            <a:pPr algn="ctr">
              <a:spcBef>
                <a:spcPct val="50000"/>
              </a:spcBef>
            </a:pPr>
            <a:r>
              <a:rPr lang="en-US" sz="2800">
                <a:latin typeface="Comic Sans MS" pitchFamily="66" charset="0"/>
              </a:rPr>
              <a:t>Greenhouse Effect</a:t>
            </a:r>
            <a:endParaRPr lang="en-US" sz="2800" u="sng">
              <a:latin typeface="Comic Sans MS" pitchFamily="66" charset="0"/>
            </a:endParaRPr>
          </a:p>
        </p:txBody>
      </p:sp>
      <p:sp>
        <p:nvSpPr>
          <p:cNvPr id="1388570" name="Oval 26"/>
          <p:cNvSpPr>
            <a:spLocks noChangeArrowheads="1"/>
          </p:cNvSpPr>
          <p:nvPr/>
        </p:nvSpPr>
        <p:spPr bwMode="auto">
          <a:xfrm>
            <a:off x="6705600" y="2438400"/>
            <a:ext cx="1600200" cy="1524000"/>
          </a:xfrm>
          <a:prstGeom prst="ellipse">
            <a:avLst/>
          </a:prstGeom>
          <a:noFill/>
          <a:ln w="28575">
            <a:solidFill>
              <a:schemeClr val="tx1"/>
            </a:solidFill>
            <a:round/>
            <a:headEnd/>
            <a:tailEnd/>
          </a:ln>
          <a:effectLst/>
        </p:spPr>
        <p:txBody>
          <a:bodyPr wrap="none" anchor="ctr"/>
          <a:lstStyle/>
          <a:p>
            <a:endParaRPr lang="en-US" sz="2000">
              <a:latin typeface="Comic Sans MS" pitchFamily="66" charset="0"/>
            </a:endParaRPr>
          </a:p>
        </p:txBody>
      </p:sp>
      <p:sp>
        <p:nvSpPr>
          <p:cNvPr id="1388571" name="Line 27"/>
          <p:cNvSpPr>
            <a:spLocks noChangeShapeType="1"/>
          </p:cNvSpPr>
          <p:nvPr/>
        </p:nvSpPr>
        <p:spPr bwMode="auto">
          <a:xfrm flipV="1">
            <a:off x="7010400" y="2209800"/>
            <a:ext cx="990600" cy="1981200"/>
          </a:xfrm>
          <a:prstGeom prst="line">
            <a:avLst/>
          </a:prstGeom>
          <a:noFill/>
          <a:ln w="28575">
            <a:solidFill>
              <a:schemeClr val="tx1"/>
            </a:solidFill>
            <a:round/>
            <a:headEnd/>
            <a:tailEnd/>
          </a:ln>
          <a:effectLst/>
        </p:spPr>
        <p:txBody>
          <a:bodyPr wrap="none" anchor="ctr"/>
          <a:lstStyle/>
          <a:p>
            <a:endParaRPr lang="en-US" sz="2000">
              <a:latin typeface="Comic Sans MS" pitchFamily="66" charset="0"/>
            </a:endParaRPr>
          </a:p>
        </p:txBody>
      </p:sp>
      <p:sp>
        <p:nvSpPr>
          <p:cNvPr id="1388572" name="Text Box 28"/>
          <p:cNvSpPr txBox="1">
            <a:spLocks noChangeArrowheads="1"/>
          </p:cNvSpPr>
          <p:nvPr/>
        </p:nvSpPr>
        <p:spPr bwMode="auto">
          <a:xfrm>
            <a:off x="7467600" y="3200400"/>
            <a:ext cx="533400" cy="400110"/>
          </a:xfrm>
          <a:prstGeom prst="rect">
            <a:avLst/>
          </a:prstGeom>
          <a:noFill/>
          <a:ln w="9525">
            <a:noFill/>
            <a:miter lim="800000"/>
            <a:headEnd/>
            <a:tailEnd/>
          </a:ln>
          <a:effectLst/>
        </p:spPr>
        <p:txBody>
          <a:bodyPr>
            <a:spAutoFit/>
          </a:bodyPr>
          <a:lstStyle/>
          <a:p>
            <a:pPr>
              <a:spcBef>
                <a:spcPct val="50000"/>
              </a:spcBef>
            </a:pPr>
            <a:r>
              <a:rPr lang="en-US" sz="2000">
                <a:latin typeface="Comic Sans MS" pitchFamily="66" charset="0"/>
              </a:rPr>
              <a:t>T</a:t>
            </a:r>
            <a:r>
              <a:rPr lang="en-US" sz="2000" baseline="-25000">
                <a:latin typeface="Comic Sans MS" pitchFamily="66" charset="0"/>
              </a:rPr>
              <a:t>s</a:t>
            </a:r>
            <a:endParaRPr lang="en-US" sz="2000">
              <a:latin typeface="Comic Sans MS" pitchFamily="66" charset="0"/>
            </a:endParaRPr>
          </a:p>
        </p:txBody>
      </p:sp>
      <p:grpSp>
        <p:nvGrpSpPr>
          <p:cNvPr id="5" name="Group 29"/>
          <p:cNvGrpSpPr>
            <a:grpSpLocks/>
          </p:cNvGrpSpPr>
          <p:nvPr/>
        </p:nvGrpSpPr>
        <p:grpSpPr bwMode="auto">
          <a:xfrm>
            <a:off x="6248400" y="2057400"/>
            <a:ext cx="2590800" cy="2762251"/>
            <a:chOff x="3936" y="1296"/>
            <a:chExt cx="1632" cy="1740"/>
          </a:xfrm>
        </p:grpSpPr>
        <p:sp>
          <p:nvSpPr>
            <p:cNvPr id="1388574" name="Freeform 30"/>
            <p:cNvSpPr>
              <a:spLocks/>
            </p:cNvSpPr>
            <p:nvPr/>
          </p:nvSpPr>
          <p:spPr bwMode="auto">
            <a:xfrm rot="9254776">
              <a:off x="4385" y="1296"/>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75" name="Freeform 31"/>
            <p:cNvSpPr>
              <a:spLocks/>
            </p:cNvSpPr>
            <p:nvPr/>
          </p:nvSpPr>
          <p:spPr bwMode="auto">
            <a:xfrm rot="-2473545">
              <a:off x="5088" y="2208"/>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76" name="Freeform 32"/>
            <p:cNvSpPr>
              <a:spLocks/>
            </p:cNvSpPr>
            <p:nvPr/>
          </p:nvSpPr>
          <p:spPr bwMode="auto">
            <a:xfrm rot="11227108">
              <a:off x="4656" y="1296"/>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77" name="Freeform 33"/>
            <p:cNvSpPr>
              <a:spLocks/>
            </p:cNvSpPr>
            <p:nvPr/>
          </p:nvSpPr>
          <p:spPr bwMode="auto">
            <a:xfrm rot="-673895">
              <a:off x="4704" y="2352"/>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78" name="Freeform 34"/>
            <p:cNvSpPr>
              <a:spLocks/>
            </p:cNvSpPr>
            <p:nvPr/>
          </p:nvSpPr>
          <p:spPr bwMode="auto">
            <a:xfrm rot="-5485810">
              <a:off x="5195" y="1813"/>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79" name="Freeform 35"/>
            <p:cNvSpPr>
              <a:spLocks/>
            </p:cNvSpPr>
            <p:nvPr/>
          </p:nvSpPr>
          <p:spPr bwMode="auto">
            <a:xfrm rot="5235797">
              <a:off x="4091" y="1813"/>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0" name="Freeform 36"/>
            <p:cNvSpPr>
              <a:spLocks/>
            </p:cNvSpPr>
            <p:nvPr/>
          </p:nvSpPr>
          <p:spPr bwMode="auto">
            <a:xfrm rot="-8489400">
              <a:off x="5088" y="1392"/>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1" name="Freeform 37"/>
            <p:cNvSpPr>
              <a:spLocks/>
            </p:cNvSpPr>
            <p:nvPr/>
          </p:nvSpPr>
          <p:spPr bwMode="auto">
            <a:xfrm rot="3292154">
              <a:off x="4176" y="2112"/>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9933FF"/>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2" name="Text Box 38"/>
            <p:cNvSpPr txBox="1">
              <a:spLocks noChangeArrowheads="1"/>
            </p:cNvSpPr>
            <p:nvPr/>
          </p:nvSpPr>
          <p:spPr bwMode="auto">
            <a:xfrm>
              <a:off x="4080" y="2784"/>
              <a:ext cx="1488" cy="252"/>
            </a:xfrm>
            <a:prstGeom prst="rect">
              <a:avLst/>
            </a:prstGeom>
            <a:noFill/>
            <a:ln w="9525">
              <a:noFill/>
              <a:miter lim="800000"/>
              <a:headEnd/>
              <a:tailEnd/>
            </a:ln>
            <a:effectLst/>
          </p:spPr>
          <p:txBody>
            <a:bodyPr>
              <a:spAutoFit/>
            </a:bodyPr>
            <a:lstStyle/>
            <a:p>
              <a:r>
                <a:rPr lang="en-US" sz="2000" dirty="0">
                  <a:solidFill>
                    <a:srgbClr val="9933FF"/>
                  </a:solidFill>
                  <a:latin typeface="Comic Sans MS" pitchFamily="66" charset="0"/>
                </a:rPr>
                <a:t>Emission = </a:t>
              </a:r>
              <a:r>
                <a:rPr lang="en-US" sz="2000" dirty="0">
                  <a:solidFill>
                    <a:srgbClr val="9933FF"/>
                  </a:solidFill>
                  <a:latin typeface="Symbol" pitchFamily="18" charset="2"/>
                </a:rPr>
                <a:t>s</a:t>
              </a:r>
              <a:r>
                <a:rPr lang="en-US" sz="2000" dirty="0">
                  <a:solidFill>
                    <a:srgbClr val="9933FF"/>
                  </a:solidFill>
                  <a:latin typeface="Comic Sans MS" pitchFamily="66" charset="0"/>
                </a:rPr>
                <a:t>T</a:t>
              </a:r>
              <a:r>
                <a:rPr lang="en-US" sz="2000" baseline="-25000" dirty="0">
                  <a:solidFill>
                    <a:srgbClr val="9933FF"/>
                  </a:solidFill>
                  <a:latin typeface="Comic Sans MS" pitchFamily="66" charset="0"/>
                </a:rPr>
                <a:t>e</a:t>
              </a:r>
              <a:r>
                <a:rPr lang="en-US" sz="2000" baseline="50000" dirty="0">
                  <a:solidFill>
                    <a:srgbClr val="9933FF"/>
                  </a:solidFill>
                  <a:latin typeface="Comic Sans MS" pitchFamily="66" charset="0"/>
                </a:rPr>
                <a:t>4</a:t>
              </a:r>
              <a:endParaRPr lang="en-US" sz="2000" dirty="0">
                <a:latin typeface="Comic Sans MS" pitchFamily="66" charset="0"/>
              </a:endParaRPr>
            </a:p>
          </p:txBody>
        </p:sp>
      </p:grpSp>
      <p:grpSp>
        <p:nvGrpSpPr>
          <p:cNvPr id="6" name="Group 39"/>
          <p:cNvGrpSpPr>
            <a:grpSpLocks/>
          </p:cNvGrpSpPr>
          <p:nvPr/>
        </p:nvGrpSpPr>
        <p:grpSpPr bwMode="auto">
          <a:xfrm>
            <a:off x="3733800" y="2590802"/>
            <a:ext cx="2590800" cy="1924051"/>
            <a:chOff x="2352" y="1632"/>
            <a:chExt cx="1632" cy="1212"/>
          </a:xfrm>
        </p:grpSpPr>
        <p:sp>
          <p:nvSpPr>
            <p:cNvPr id="1388584" name="Text Box 40"/>
            <p:cNvSpPr txBox="1">
              <a:spLocks noChangeArrowheads="1"/>
            </p:cNvSpPr>
            <p:nvPr/>
          </p:nvSpPr>
          <p:spPr bwMode="auto">
            <a:xfrm>
              <a:off x="2352" y="2592"/>
              <a:ext cx="1632" cy="252"/>
            </a:xfrm>
            <a:prstGeom prst="rect">
              <a:avLst/>
            </a:prstGeom>
            <a:noFill/>
            <a:ln w="9525">
              <a:noFill/>
              <a:miter lim="800000"/>
              <a:headEnd/>
              <a:tailEnd/>
            </a:ln>
            <a:effectLst/>
          </p:spPr>
          <p:txBody>
            <a:bodyPr>
              <a:spAutoFit/>
            </a:bodyPr>
            <a:lstStyle/>
            <a:p>
              <a:pPr>
                <a:spcBef>
                  <a:spcPct val="50000"/>
                </a:spcBef>
              </a:pPr>
              <a:r>
                <a:rPr lang="en-US" sz="2000" dirty="0">
                  <a:solidFill>
                    <a:srgbClr val="C00000"/>
                  </a:solidFill>
                  <a:latin typeface="Comic Sans MS" pitchFamily="66" charset="0"/>
                </a:rPr>
                <a:t>S</a:t>
              </a:r>
              <a:r>
                <a:rPr lang="en-US" sz="2000" baseline="-25000" dirty="0">
                  <a:solidFill>
                    <a:srgbClr val="C00000"/>
                  </a:solidFill>
                  <a:latin typeface="Comic Sans MS" pitchFamily="66" charset="0"/>
                </a:rPr>
                <a:t>0</a:t>
              </a:r>
              <a:r>
                <a:rPr lang="en-US" sz="2000" dirty="0">
                  <a:solidFill>
                    <a:srgbClr val="C00000"/>
                  </a:solidFill>
                  <a:latin typeface="Comic Sans MS" pitchFamily="66" charset="0"/>
                </a:rPr>
                <a:t> = </a:t>
              </a:r>
              <a:r>
                <a:rPr lang="en-US" sz="2000" dirty="0" smtClean="0">
                  <a:solidFill>
                    <a:srgbClr val="C00000"/>
                  </a:solidFill>
                  <a:latin typeface="Comic Sans MS" pitchFamily="66" charset="0"/>
                </a:rPr>
                <a:t>1361 </a:t>
              </a:r>
              <a:r>
                <a:rPr lang="en-US" sz="2000" dirty="0">
                  <a:solidFill>
                    <a:srgbClr val="C00000"/>
                  </a:solidFill>
                  <a:latin typeface="Comic Sans MS" pitchFamily="66" charset="0"/>
                </a:rPr>
                <a:t>W m</a:t>
              </a:r>
              <a:r>
                <a:rPr lang="en-US" sz="2000" baseline="30000" dirty="0">
                  <a:solidFill>
                    <a:srgbClr val="C00000"/>
                  </a:solidFill>
                  <a:latin typeface="Comic Sans MS" pitchFamily="66" charset="0"/>
                </a:rPr>
                <a:t>-2</a:t>
              </a:r>
            </a:p>
          </p:txBody>
        </p:sp>
        <p:grpSp>
          <p:nvGrpSpPr>
            <p:cNvPr id="7" name="Group 41"/>
            <p:cNvGrpSpPr>
              <a:grpSpLocks/>
            </p:cNvGrpSpPr>
            <p:nvPr/>
          </p:nvGrpSpPr>
          <p:grpSpPr bwMode="auto">
            <a:xfrm>
              <a:off x="3163" y="1632"/>
              <a:ext cx="394" cy="720"/>
              <a:chOff x="3163" y="1632"/>
              <a:chExt cx="394" cy="720"/>
            </a:xfrm>
          </p:grpSpPr>
          <p:sp>
            <p:nvSpPr>
              <p:cNvPr id="1388586" name="Freeform 42"/>
              <p:cNvSpPr>
                <a:spLocks/>
              </p:cNvSpPr>
              <p:nvPr/>
            </p:nvSpPr>
            <p:spPr bwMode="auto">
              <a:xfrm rot="15955395">
                <a:off x="3323" y="1477"/>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C00000"/>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7" name="Freeform 43"/>
              <p:cNvSpPr>
                <a:spLocks/>
              </p:cNvSpPr>
              <p:nvPr/>
            </p:nvSpPr>
            <p:spPr bwMode="auto">
              <a:xfrm rot="15955395">
                <a:off x="3323" y="1686"/>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C00000"/>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8" name="Freeform 44"/>
              <p:cNvSpPr>
                <a:spLocks/>
              </p:cNvSpPr>
              <p:nvPr/>
            </p:nvSpPr>
            <p:spPr bwMode="auto">
              <a:xfrm rot="15955395">
                <a:off x="3318" y="1909"/>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C00000"/>
                </a:solidFill>
                <a:prstDash val="solid"/>
                <a:round/>
                <a:headEnd type="none" w="sm" len="sm"/>
                <a:tailEnd type="triangle" w="sm" len="med"/>
              </a:ln>
              <a:effectLst/>
            </p:spPr>
            <p:txBody>
              <a:bodyPr wrap="none" anchor="ctr"/>
              <a:lstStyle/>
              <a:p>
                <a:endParaRPr lang="en-US" sz="2000">
                  <a:latin typeface="Comic Sans MS" pitchFamily="66" charset="0"/>
                </a:endParaRPr>
              </a:p>
            </p:txBody>
          </p:sp>
          <p:sp>
            <p:nvSpPr>
              <p:cNvPr id="1388589" name="Freeform 45"/>
              <p:cNvSpPr>
                <a:spLocks/>
              </p:cNvSpPr>
              <p:nvPr/>
            </p:nvSpPr>
            <p:spPr bwMode="auto">
              <a:xfrm rot="15955395">
                <a:off x="3318" y="2118"/>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C00000"/>
                </a:solidFill>
                <a:prstDash val="solid"/>
                <a:round/>
                <a:headEnd type="none" w="sm" len="sm"/>
                <a:tailEnd type="triangle" w="sm" len="med"/>
              </a:ln>
              <a:effectLst/>
            </p:spPr>
            <p:txBody>
              <a:bodyPr wrap="none" anchor="ctr"/>
              <a:lstStyle/>
              <a:p>
                <a:endParaRPr lang="en-US" sz="2000">
                  <a:latin typeface="Comic Sans MS" pitchFamily="66" charset="0"/>
                </a:endParaRPr>
              </a:p>
            </p:txBody>
          </p:sp>
        </p:grpSp>
      </p:grpSp>
      <p:grpSp>
        <p:nvGrpSpPr>
          <p:cNvPr id="8" name="Group 46"/>
          <p:cNvGrpSpPr>
            <a:grpSpLocks/>
          </p:cNvGrpSpPr>
          <p:nvPr/>
        </p:nvGrpSpPr>
        <p:grpSpPr bwMode="auto">
          <a:xfrm>
            <a:off x="3886200" y="2209800"/>
            <a:ext cx="4114800" cy="3143251"/>
            <a:chOff x="2448" y="1392"/>
            <a:chExt cx="2592" cy="1980"/>
          </a:xfrm>
        </p:grpSpPr>
        <p:grpSp>
          <p:nvGrpSpPr>
            <p:cNvPr id="9" name="Group 47"/>
            <p:cNvGrpSpPr>
              <a:grpSpLocks/>
            </p:cNvGrpSpPr>
            <p:nvPr/>
          </p:nvGrpSpPr>
          <p:grpSpPr bwMode="auto">
            <a:xfrm>
              <a:off x="4128" y="1392"/>
              <a:ext cx="384" cy="492"/>
              <a:chOff x="4128" y="1392"/>
              <a:chExt cx="384" cy="492"/>
            </a:xfrm>
          </p:grpSpPr>
          <p:sp>
            <p:nvSpPr>
              <p:cNvPr id="1388592" name="Freeform 48"/>
              <p:cNvSpPr>
                <a:spLocks/>
              </p:cNvSpPr>
              <p:nvPr/>
            </p:nvSpPr>
            <p:spPr bwMode="auto">
              <a:xfrm rot="8149678">
                <a:off x="4128" y="1392"/>
                <a:ext cx="79" cy="389"/>
              </a:xfrm>
              <a:custGeom>
                <a:avLst/>
                <a:gdLst/>
                <a:ahLst/>
                <a:cxnLst>
                  <a:cxn ang="0">
                    <a:pos x="29" y="0"/>
                  </a:cxn>
                  <a:cxn ang="0">
                    <a:pos x="76" y="66"/>
                  </a:cxn>
                  <a:cxn ang="0">
                    <a:pos x="8" y="124"/>
                  </a:cxn>
                  <a:cxn ang="0">
                    <a:pos x="65" y="209"/>
                  </a:cxn>
                  <a:cxn ang="0">
                    <a:pos x="3" y="268"/>
                  </a:cxn>
                  <a:cxn ang="0">
                    <a:pos x="48" y="346"/>
                  </a:cxn>
                  <a:cxn ang="0">
                    <a:pos x="57" y="389"/>
                  </a:cxn>
                </a:cxnLst>
                <a:rect l="0" t="0" r="r" b="b"/>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28575" cap="flat" cmpd="sng">
                <a:solidFill>
                  <a:srgbClr val="C00000"/>
                </a:solidFill>
                <a:prstDash val="solid"/>
                <a:round/>
                <a:headEnd type="none" w="sm" len="sm"/>
                <a:tailEnd type="triangle" w="sm" len="med"/>
              </a:ln>
              <a:effectLst/>
            </p:spPr>
            <p:txBody>
              <a:bodyPr wrap="none" anchor="ctr"/>
              <a:lstStyle/>
              <a:p>
                <a:endParaRPr lang="en-US" sz="2000" dirty="0">
                  <a:latin typeface="Comic Sans MS" pitchFamily="66" charset="0"/>
                </a:endParaRPr>
              </a:p>
            </p:txBody>
          </p:sp>
          <p:sp>
            <p:nvSpPr>
              <p:cNvPr id="1388593" name="Text Box 49"/>
              <p:cNvSpPr txBox="1">
                <a:spLocks noChangeArrowheads="1"/>
              </p:cNvSpPr>
              <p:nvPr/>
            </p:nvSpPr>
            <p:spPr bwMode="auto">
              <a:xfrm>
                <a:off x="4272" y="1632"/>
                <a:ext cx="240" cy="252"/>
              </a:xfrm>
              <a:prstGeom prst="rect">
                <a:avLst/>
              </a:prstGeom>
              <a:noFill/>
              <a:ln w="9525">
                <a:noFill/>
                <a:miter lim="800000"/>
                <a:headEnd/>
                <a:tailEnd/>
              </a:ln>
              <a:effectLst/>
            </p:spPr>
            <p:txBody>
              <a:bodyPr>
                <a:spAutoFit/>
              </a:bodyPr>
              <a:lstStyle/>
              <a:p>
                <a:pPr>
                  <a:spcBef>
                    <a:spcPct val="50000"/>
                  </a:spcBef>
                </a:pPr>
                <a:r>
                  <a:rPr lang="en-US" sz="2000" dirty="0">
                    <a:solidFill>
                      <a:srgbClr val="C00000"/>
                    </a:solidFill>
                    <a:latin typeface="Symbol" pitchFamily="18" charset="2"/>
                  </a:rPr>
                  <a:t>a</a:t>
                </a:r>
              </a:p>
            </p:txBody>
          </p:sp>
        </p:grpSp>
        <p:sp>
          <p:nvSpPr>
            <p:cNvPr id="1388594" name="Text Box 50"/>
            <p:cNvSpPr txBox="1">
              <a:spLocks noChangeArrowheads="1"/>
            </p:cNvSpPr>
            <p:nvPr/>
          </p:nvSpPr>
          <p:spPr bwMode="auto">
            <a:xfrm>
              <a:off x="2448" y="3120"/>
              <a:ext cx="2592" cy="252"/>
            </a:xfrm>
            <a:prstGeom prst="rect">
              <a:avLst/>
            </a:prstGeom>
            <a:noFill/>
            <a:ln w="9525">
              <a:noFill/>
              <a:miter lim="800000"/>
              <a:headEnd/>
              <a:tailEnd/>
            </a:ln>
            <a:effectLst/>
          </p:spPr>
          <p:txBody>
            <a:bodyPr>
              <a:spAutoFit/>
            </a:bodyPr>
            <a:lstStyle/>
            <a:p>
              <a:pPr>
                <a:spcBef>
                  <a:spcPct val="50000"/>
                </a:spcBef>
              </a:pPr>
              <a:r>
                <a:rPr lang="en-US" sz="2000" dirty="0">
                  <a:solidFill>
                    <a:srgbClr val="C00000"/>
                  </a:solidFill>
                  <a:latin typeface="Symbol" pitchFamily="18" charset="2"/>
                </a:rPr>
                <a:t>a</a:t>
              </a:r>
              <a:r>
                <a:rPr lang="en-US" sz="2000" dirty="0">
                  <a:solidFill>
                    <a:srgbClr val="C00000"/>
                  </a:solidFill>
                  <a:latin typeface="Comic Sans MS" pitchFamily="66" charset="0"/>
                </a:rPr>
                <a:t> = planetary albedo (0.30)</a:t>
              </a:r>
            </a:p>
          </p:txBody>
        </p:sp>
      </p:grpSp>
      <p:sp>
        <p:nvSpPr>
          <p:cNvPr id="1388595" name="Text Box 51"/>
          <p:cNvSpPr txBox="1">
            <a:spLocks noChangeArrowheads="1"/>
          </p:cNvSpPr>
          <p:nvPr/>
        </p:nvSpPr>
        <p:spPr bwMode="auto">
          <a:xfrm>
            <a:off x="381000" y="2895600"/>
            <a:ext cx="990600" cy="400110"/>
          </a:xfrm>
          <a:prstGeom prst="rect">
            <a:avLst/>
          </a:prstGeom>
          <a:noFill/>
          <a:ln w="9525">
            <a:noFill/>
            <a:miter lim="800000"/>
            <a:headEnd/>
            <a:tailEnd/>
          </a:ln>
          <a:effectLst/>
        </p:spPr>
        <p:txBody>
          <a:bodyPr>
            <a:spAutoFit/>
          </a:bodyPr>
          <a:lstStyle/>
          <a:p>
            <a:pPr>
              <a:spcBef>
                <a:spcPct val="50000"/>
              </a:spcBef>
            </a:pPr>
            <a:r>
              <a:rPr lang="en-US" sz="2000" b="1">
                <a:solidFill>
                  <a:schemeClr val="accent2"/>
                </a:solidFill>
                <a:latin typeface="Comic Sans MS" pitchFamily="66" charset="0"/>
              </a:rPr>
              <a:t>Sun</a:t>
            </a:r>
          </a:p>
        </p:txBody>
      </p:sp>
      <p:sp>
        <p:nvSpPr>
          <p:cNvPr id="1388596" name="Text Box 52"/>
          <p:cNvSpPr txBox="1">
            <a:spLocks noChangeArrowheads="1"/>
          </p:cNvSpPr>
          <p:nvPr/>
        </p:nvSpPr>
        <p:spPr bwMode="auto">
          <a:xfrm>
            <a:off x="7162800" y="5562600"/>
            <a:ext cx="1371600" cy="400110"/>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0000FF"/>
                </a:solidFill>
                <a:latin typeface="Comic Sans MS" pitchFamily="66" charset="0"/>
              </a:rPr>
              <a:t>Earth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390594" name="Picture 2" descr="Envelope"/>
          <p:cNvPicPr>
            <a:picLocks noChangeAspect="1" noChangeArrowheads="1"/>
          </p:cNvPicPr>
          <p:nvPr/>
        </p:nvPicPr>
        <p:blipFill>
          <a:blip r:embed="rId4" cstate="print"/>
          <a:srcRect/>
          <a:stretch>
            <a:fillRect/>
          </a:stretch>
        </p:blipFill>
        <p:spPr bwMode="auto">
          <a:xfrm>
            <a:off x="3124200" y="0"/>
            <a:ext cx="4191000" cy="6858000"/>
          </a:xfrm>
          <a:prstGeom prst="rect">
            <a:avLst/>
          </a:prstGeom>
          <a:noFill/>
        </p:spPr>
      </p:pic>
      <p:sp>
        <p:nvSpPr>
          <p:cNvPr id="1390595" name="Text Box 3"/>
          <p:cNvSpPr txBox="1">
            <a:spLocks noChangeArrowheads="1"/>
          </p:cNvSpPr>
          <p:nvPr/>
        </p:nvSpPr>
        <p:spPr bwMode="auto">
          <a:xfrm>
            <a:off x="3200400" y="174625"/>
            <a:ext cx="4191000" cy="6683375"/>
          </a:xfrm>
          <a:prstGeom prst="rect">
            <a:avLst/>
          </a:prstGeom>
          <a:noFill/>
          <a:ln w="9525">
            <a:noFill/>
            <a:miter lim="800000"/>
            <a:headEnd/>
            <a:tailEnd/>
          </a:ln>
          <a:effectLst/>
        </p:spPr>
        <p:txBody>
          <a:bodyPr>
            <a:spAutoFit/>
          </a:bodyPr>
          <a:lstStyle/>
          <a:p>
            <a:pPr marL="687388" indent="-687388" algn="ctr" defTabSz="1096963">
              <a:tabLst>
                <a:tab pos="225425" algn="r"/>
                <a:tab pos="344488" algn="ctr"/>
                <a:tab pos="515938" algn="l"/>
              </a:tabLst>
            </a:pPr>
            <a:r>
              <a:rPr lang="en-US" sz="1800" b="1" dirty="0">
                <a:latin typeface="Comic Sans MS" pitchFamily="66" charset="0"/>
              </a:rPr>
              <a:t>Global Energy Balance</a:t>
            </a:r>
            <a:endParaRPr lang="en-US" sz="1800" dirty="0">
              <a:latin typeface="Comic Sans MS" pitchFamily="66" charset="0"/>
            </a:endParaRPr>
          </a:p>
          <a:p>
            <a:pPr marL="687388" indent="-687388" algn="just" defTabSz="1096963">
              <a:tabLst>
                <a:tab pos="225425" algn="r"/>
                <a:tab pos="344488" algn="ctr"/>
                <a:tab pos="515938" algn="l"/>
              </a:tabLst>
            </a:pPr>
            <a:endParaRPr lang="en-US" sz="1800" dirty="0">
              <a:latin typeface="Comic Sans MS" pitchFamily="66" charset="0"/>
            </a:endParaRPr>
          </a:p>
          <a:p>
            <a:pPr marL="687388" indent="-687388" algn="just" defTabSz="1096963">
              <a:tabLst>
                <a:tab pos="225425" algn="r"/>
                <a:tab pos="344488" algn="ctr"/>
                <a:tab pos="515938" algn="l"/>
              </a:tabLst>
            </a:pPr>
            <a:r>
              <a:rPr lang="en-US" sz="1800" dirty="0">
                <a:latin typeface="Comic Sans MS" pitchFamily="66" charset="0"/>
              </a:rPr>
              <a:t>	</a:t>
            </a:r>
            <a:r>
              <a:rPr lang="en-US" sz="1800" b="1" dirty="0">
                <a:solidFill>
                  <a:srgbClr val="C00000"/>
                </a:solidFill>
                <a:latin typeface="Comic Sans MS" pitchFamily="66" charset="0"/>
              </a:rPr>
              <a:t>Incoming Energy</a:t>
            </a:r>
            <a:r>
              <a:rPr lang="en-US" sz="1800" b="1" dirty="0">
                <a:latin typeface="Comic Sans MS" pitchFamily="66" charset="0"/>
              </a:rPr>
              <a:t> = </a:t>
            </a:r>
            <a:r>
              <a:rPr lang="en-US" sz="1800" b="1" dirty="0">
                <a:solidFill>
                  <a:srgbClr val="9933FF"/>
                </a:solidFill>
                <a:latin typeface="Comic Sans MS" pitchFamily="66" charset="0"/>
              </a:rPr>
              <a:t>Outgoing Energy</a:t>
            </a:r>
            <a:endParaRPr lang="en-US" sz="1800" b="1" dirty="0">
              <a:latin typeface="Comic Sans MS" pitchFamily="66" charset="0"/>
            </a:endParaRPr>
          </a:p>
          <a:p>
            <a:pPr marL="687388" indent="-687388" algn="just" defTabSz="1096963">
              <a:tabLst>
                <a:tab pos="225425" algn="r"/>
                <a:tab pos="344488" algn="ctr"/>
                <a:tab pos="515938" algn="l"/>
              </a:tabLst>
            </a:pPr>
            <a:endParaRPr lang="en-US" sz="1800" b="1" dirty="0">
              <a:latin typeface="Times New Roman" pitchFamily="18" charset="0"/>
            </a:endParaRPr>
          </a:p>
          <a:p>
            <a:pPr marL="687388" indent="-687388" algn="ctr" defTabSz="1096963">
              <a:tabLst>
                <a:tab pos="225425" algn="r"/>
                <a:tab pos="344488" algn="ctr"/>
                <a:tab pos="515938" algn="l"/>
              </a:tabLst>
            </a:pPr>
            <a:r>
              <a:rPr lang="en-US" sz="1800" b="1" dirty="0">
                <a:solidFill>
                  <a:srgbClr val="C00000"/>
                </a:solidFill>
                <a:latin typeface="Symbol" pitchFamily="18" charset="2"/>
              </a:rPr>
              <a:t>p</a:t>
            </a:r>
            <a:r>
              <a:rPr lang="en-US" sz="1800" b="1" dirty="0">
                <a:solidFill>
                  <a:srgbClr val="C00000"/>
                </a:solidFill>
              </a:rPr>
              <a:t>r</a:t>
            </a:r>
            <a:r>
              <a:rPr lang="en-US" sz="1800" b="1" baseline="30000" dirty="0">
                <a:solidFill>
                  <a:srgbClr val="C00000"/>
                </a:solidFill>
              </a:rPr>
              <a:t>2</a:t>
            </a:r>
            <a:r>
              <a:rPr lang="en-US" sz="1800" b="1" dirty="0">
                <a:solidFill>
                  <a:srgbClr val="C00000"/>
                </a:solidFill>
              </a:rPr>
              <a:t> S</a:t>
            </a:r>
            <a:r>
              <a:rPr lang="en-US" sz="1800" b="1" baseline="-25000" dirty="0">
                <a:solidFill>
                  <a:srgbClr val="C00000"/>
                </a:solidFill>
              </a:rPr>
              <a:t>0 </a:t>
            </a:r>
            <a:r>
              <a:rPr lang="en-US" sz="1800" b="1" dirty="0">
                <a:solidFill>
                  <a:srgbClr val="C00000"/>
                </a:solidFill>
              </a:rPr>
              <a:t>(1-</a:t>
            </a:r>
            <a:r>
              <a:rPr lang="en-US" sz="1800" b="1" dirty="0">
                <a:solidFill>
                  <a:srgbClr val="C00000"/>
                </a:solidFill>
                <a:latin typeface="Symbol" pitchFamily="18" charset="2"/>
              </a:rPr>
              <a:t>a</a:t>
            </a:r>
            <a:r>
              <a:rPr lang="en-US" sz="1800" b="1" dirty="0">
                <a:solidFill>
                  <a:srgbClr val="C00000"/>
                </a:solidFill>
              </a:rPr>
              <a:t>)</a:t>
            </a:r>
            <a:r>
              <a:rPr lang="en-US" sz="1800" b="1" dirty="0"/>
              <a:t> = </a:t>
            </a:r>
            <a:r>
              <a:rPr lang="en-US" sz="1800" b="1" dirty="0">
                <a:solidFill>
                  <a:srgbClr val="9933FF"/>
                </a:solidFill>
              </a:rPr>
              <a:t>4</a:t>
            </a:r>
            <a:r>
              <a:rPr lang="en-US" sz="1800" b="1" dirty="0">
                <a:solidFill>
                  <a:srgbClr val="9933FF"/>
                </a:solidFill>
                <a:latin typeface="Symbol" pitchFamily="18" charset="2"/>
              </a:rPr>
              <a:t>p</a:t>
            </a:r>
            <a:r>
              <a:rPr lang="en-US" sz="1800" b="1" dirty="0">
                <a:solidFill>
                  <a:srgbClr val="9933FF"/>
                </a:solidFill>
              </a:rPr>
              <a:t>r</a:t>
            </a:r>
            <a:r>
              <a:rPr lang="en-US" sz="1800" b="1" baseline="30000" dirty="0">
                <a:solidFill>
                  <a:srgbClr val="9933FF"/>
                </a:solidFill>
              </a:rPr>
              <a:t>2</a:t>
            </a:r>
            <a:r>
              <a:rPr lang="en-US" sz="1800" b="1" dirty="0">
                <a:solidFill>
                  <a:srgbClr val="9933FF"/>
                </a:solidFill>
              </a:rPr>
              <a:t> </a:t>
            </a:r>
            <a:r>
              <a:rPr lang="en-US" sz="1800" b="1" dirty="0">
                <a:solidFill>
                  <a:srgbClr val="9933FF"/>
                </a:solidFill>
                <a:latin typeface="Symbol" pitchFamily="18" charset="2"/>
              </a:rPr>
              <a:t>s</a:t>
            </a:r>
            <a:r>
              <a:rPr lang="en-US" sz="1800" b="1" dirty="0">
                <a:solidFill>
                  <a:srgbClr val="9933FF"/>
                </a:solidFill>
              </a:rPr>
              <a:t>T</a:t>
            </a:r>
            <a:r>
              <a:rPr lang="en-US" sz="1800" b="1" baseline="-25000" dirty="0">
                <a:solidFill>
                  <a:srgbClr val="9933FF"/>
                </a:solidFill>
              </a:rPr>
              <a:t>e</a:t>
            </a:r>
            <a:r>
              <a:rPr lang="en-US" sz="1800" b="1" baseline="50000" dirty="0">
                <a:solidFill>
                  <a:srgbClr val="9933FF"/>
                </a:solidFill>
              </a:rPr>
              <a:t>4</a:t>
            </a:r>
            <a:endParaRPr lang="en-US" sz="1800" b="1" dirty="0">
              <a:latin typeface="Times New Roman" pitchFamily="18" charset="0"/>
            </a:endParaRPr>
          </a:p>
          <a:p>
            <a:pPr marL="687388" indent="-687388" algn="just" defTabSz="1096963">
              <a:tabLst>
                <a:tab pos="225425" algn="r"/>
                <a:tab pos="344488" algn="ctr"/>
                <a:tab pos="515938" algn="l"/>
              </a:tabLst>
            </a:pPr>
            <a:r>
              <a:rPr lang="en-US" sz="1800" b="1" dirty="0">
                <a:solidFill>
                  <a:srgbClr val="9933FF"/>
                </a:solidFill>
              </a:rPr>
              <a:t> </a:t>
            </a:r>
            <a:endParaRPr lang="en-US" sz="1800" b="1" dirty="0">
              <a:latin typeface="Times New Roman" pitchFamily="18" charset="0"/>
            </a:endParaRPr>
          </a:p>
          <a:p>
            <a:pPr marL="687388" indent="-687388" algn="just" defTabSz="1096963">
              <a:tabLst>
                <a:tab pos="225425" algn="r"/>
                <a:tab pos="344488" algn="ctr"/>
                <a:tab pos="515938" algn="l"/>
              </a:tabLst>
            </a:pPr>
            <a:endParaRPr lang="en-US" sz="1800" b="1" dirty="0">
              <a:latin typeface="Times New Roman" pitchFamily="18" charset="0"/>
            </a:endParaRPr>
          </a:p>
          <a:p>
            <a:pPr marL="687388" indent="-687388" algn="just" defTabSz="1096963">
              <a:tabLst>
                <a:tab pos="225425" algn="r"/>
                <a:tab pos="344488" algn="ctr"/>
                <a:tab pos="515938" algn="l"/>
              </a:tabLst>
            </a:pPr>
            <a:endParaRPr lang="en-US" sz="1800" b="1" dirty="0">
              <a:latin typeface="Times New Roman" pitchFamily="18" charset="0"/>
            </a:endParaRPr>
          </a:p>
          <a:p>
            <a:pPr marL="687388" indent="-687388" algn="just" defTabSz="1096963">
              <a:tabLst>
                <a:tab pos="225425" algn="r"/>
                <a:tab pos="344488" algn="ctr"/>
                <a:tab pos="515938" algn="l"/>
              </a:tabLst>
            </a:pPr>
            <a:r>
              <a:rPr lang="en-US" sz="1800" b="1" dirty="0"/>
              <a:t>	</a:t>
            </a:r>
            <a:r>
              <a:rPr lang="en-US" sz="1800" b="1" dirty="0">
                <a:latin typeface="Comic Sans MS" pitchFamily="66" charset="0"/>
              </a:rPr>
              <a:t>r	=	radius of Earth</a:t>
            </a:r>
          </a:p>
          <a:p>
            <a:pPr marL="687388" indent="-687388" algn="just" defTabSz="1096963">
              <a:tabLst>
                <a:tab pos="225425" algn="r"/>
                <a:tab pos="344488" algn="ctr"/>
                <a:tab pos="515938" algn="l"/>
              </a:tabLst>
            </a:pPr>
            <a:r>
              <a:rPr lang="en-US" sz="1800" b="1" dirty="0">
                <a:latin typeface="Comic Sans MS" pitchFamily="66" charset="0"/>
              </a:rPr>
              <a:t>	 S</a:t>
            </a:r>
            <a:r>
              <a:rPr lang="en-US" sz="1800" b="1" baseline="-25000" dirty="0">
                <a:latin typeface="Comic Sans MS" pitchFamily="66" charset="0"/>
              </a:rPr>
              <a:t>0 </a:t>
            </a:r>
            <a:r>
              <a:rPr lang="en-US" sz="1800" b="1" dirty="0">
                <a:latin typeface="Comic Sans MS" pitchFamily="66" charset="0"/>
              </a:rPr>
              <a:t>= solar constant (</a:t>
            </a:r>
            <a:r>
              <a:rPr lang="en-US" sz="1800" b="1" dirty="0" smtClean="0">
                <a:latin typeface="Comic Sans MS" pitchFamily="66" charset="0"/>
              </a:rPr>
              <a:t>1361 </a:t>
            </a:r>
            <a:r>
              <a:rPr lang="en-US" sz="1800" b="1" dirty="0">
                <a:latin typeface="Comic Sans MS" pitchFamily="66" charset="0"/>
              </a:rPr>
              <a:t>W/m</a:t>
            </a:r>
            <a:r>
              <a:rPr lang="en-US" sz="1800" b="1" baseline="30000" dirty="0">
                <a:latin typeface="Comic Sans MS" pitchFamily="66" charset="0"/>
              </a:rPr>
              <a:t>2</a:t>
            </a:r>
            <a:r>
              <a:rPr lang="en-US" sz="1800" b="1" dirty="0">
                <a:latin typeface="Comic Sans MS" pitchFamily="66" charset="0"/>
              </a:rPr>
              <a:t>)</a:t>
            </a:r>
          </a:p>
          <a:p>
            <a:pPr marL="687388" indent="-687388" algn="just" defTabSz="1096963">
              <a:tabLst>
                <a:tab pos="225425" algn="r"/>
                <a:tab pos="344488" algn="ctr"/>
                <a:tab pos="515938" algn="l"/>
              </a:tabLst>
            </a:pPr>
            <a:r>
              <a:rPr lang="en-US" sz="1800" b="1" dirty="0">
                <a:latin typeface="Times New Roman" pitchFamily="18" charset="0"/>
              </a:rPr>
              <a:t>	</a:t>
            </a:r>
            <a:r>
              <a:rPr lang="en-US" sz="1800" b="1" dirty="0">
                <a:latin typeface="Symbol" pitchFamily="18" charset="2"/>
              </a:rPr>
              <a:t>a</a:t>
            </a:r>
            <a:r>
              <a:rPr lang="en-US" sz="1800" b="1" dirty="0">
                <a:latin typeface="Comic Sans MS" pitchFamily="66" charset="0"/>
              </a:rPr>
              <a:t>	=	planetary albedo (0.30)</a:t>
            </a:r>
          </a:p>
          <a:p>
            <a:pPr marL="687388" indent="-687388" algn="just" defTabSz="1096963">
              <a:tabLst>
                <a:tab pos="225425" algn="r"/>
                <a:tab pos="344488" algn="ctr"/>
                <a:tab pos="515938" algn="l"/>
              </a:tabLst>
            </a:pPr>
            <a:r>
              <a:rPr lang="en-US" sz="1800" b="1" dirty="0">
                <a:latin typeface="Times New Roman" pitchFamily="18" charset="0"/>
              </a:rPr>
              <a:t>	</a:t>
            </a:r>
            <a:r>
              <a:rPr lang="en-US" sz="1800" b="1" i="1" dirty="0">
                <a:latin typeface="Symbol" pitchFamily="18" charset="2"/>
              </a:rPr>
              <a:t>s</a:t>
            </a:r>
            <a:r>
              <a:rPr lang="en-US" sz="1800" b="1" dirty="0">
                <a:latin typeface="Times New Roman" pitchFamily="18" charset="0"/>
              </a:rPr>
              <a:t>	</a:t>
            </a:r>
            <a:r>
              <a:rPr lang="en-US" sz="1800" b="1" dirty="0">
                <a:latin typeface="Comic Sans MS" pitchFamily="66" charset="0"/>
              </a:rPr>
              <a:t>=	Stefan-Boltzmann constant</a:t>
            </a:r>
          </a:p>
          <a:p>
            <a:pPr marL="687388" indent="-687388" algn="just" defTabSz="1096963">
              <a:tabLst>
                <a:tab pos="225425" algn="r"/>
                <a:tab pos="344488" algn="ctr"/>
                <a:tab pos="515938" algn="l"/>
              </a:tabLst>
            </a:pPr>
            <a:r>
              <a:rPr lang="en-US" sz="1800" b="1" dirty="0">
                <a:latin typeface="Comic Sans MS" pitchFamily="66" charset="0"/>
              </a:rPr>
              <a:t>			(5.67 x 10</a:t>
            </a:r>
            <a:r>
              <a:rPr lang="en-US" sz="1800" b="1" baseline="30000" dirty="0">
                <a:latin typeface="Comic Sans MS" pitchFamily="66" charset="0"/>
              </a:rPr>
              <a:t>8</a:t>
            </a:r>
            <a:r>
              <a:rPr lang="en-US" sz="1800" b="1" dirty="0">
                <a:latin typeface="Comic Sans MS" pitchFamily="66" charset="0"/>
              </a:rPr>
              <a:t> W m</a:t>
            </a:r>
            <a:r>
              <a:rPr lang="en-US" sz="1800" b="1" baseline="30000" dirty="0">
                <a:latin typeface="Comic Sans MS" pitchFamily="66" charset="0"/>
              </a:rPr>
              <a:t>-2</a:t>
            </a:r>
            <a:r>
              <a:rPr lang="en-US" sz="1800" b="1" dirty="0">
                <a:latin typeface="Comic Sans MS" pitchFamily="66" charset="0"/>
              </a:rPr>
              <a:t> K</a:t>
            </a:r>
            <a:r>
              <a:rPr lang="en-US" sz="1800" b="1" baseline="30000" dirty="0">
                <a:latin typeface="Comic Sans MS" pitchFamily="66" charset="0"/>
              </a:rPr>
              <a:t>-4</a:t>
            </a:r>
            <a:r>
              <a:rPr lang="en-US" sz="1800" b="1" dirty="0">
                <a:latin typeface="Comic Sans MS" pitchFamily="66" charset="0"/>
              </a:rPr>
              <a:t>)</a:t>
            </a:r>
          </a:p>
          <a:p>
            <a:pPr marL="687388" indent="-687388" defTabSz="1096963">
              <a:tabLst>
                <a:tab pos="225425" algn="r"/>
                <a:tab pos="344488" algn="ctr"/>
                <a:tab pos="515938" algn="l"/>
              </a:tabLst>
            </a:pPr>
            <a:r>
              <a:rPr lang="en-US" sz="1800" b="1" dirty="0">
                <a:latin typeface="Comic Sans MS" pitchFamily="66" charset="0"/>
              </a:rPr>
              <a:t>	T</a:t>
            </a:r>
            <a:r>
              <a:rPr lang="en-US" sz="1800" b="1" baseline="-25000" dirty="0">
                <a:latin typeface="Comic Sans MS" pitchFamily="66" charset="0"/>
              </a:rPr>
              <a:t>e</a:t>
            </a:r>
            <a:r>
              <a:rPr lang="en-US" sz="1800" b="1" dirty="0">
                <a:latin typeface="Comic Sans MS" pitchFamily="66" charset="0"/>
              </a:rPr>
              <a:t>	=	effective temperature of </a:t>
            </a:r>
            <a:r>
              <a:rPr lang="en-US" sz="1800" b="1" dirty="0" smtClean="0">
                <a:latin typeface="Comic Sans MS" pitchFamily="66" charset="0"/>
              </a:rPr>
              <a:t>Earth</a:t>
            </a:r>
            <a:endParaRPr lang="en-US" sz="1800" b="1" dirty="0">
              <a:latin typeface="Comic Sans MS" pitchFamily="66" charset="0"/>
            </a:endParaRPr>
          </a:p>
          <a:p>
            <a:pPr marL="687388" indent="-687388" defTabSz="1096963">
              <a:tabLst>
                <a:tab pos="225425" algn="r"/>
                <a:tab pos="344488" algn="ctr"/>
                <a:tab pos="515938" algn="l"/>
              </a:tabLst>
            </a:pPr>
            <a:r>
              <a:rPr lang="en-US" sz="1800" b="1" dirty="0">
                <a:latin typeface="Comic Sans MS" pitchFamily="66" charset="0"/>
              </a:rPr>
              <a:t>	T</a:t>
            </a:r>
            <a:r>
              <a:rPr lang="en-US" sz="1800" b="1" baseline="-25000" dirty="0">
                <a:latin typeface="Comic Sans MS" pitchFamily="66" charset="0"/>
              </a:rPr>
              <a:t>s</a:t>
            </a:r>
            <a:r>
              <a:rPr lang="en-US" sz="1800" b="1" dirty="0">
                <a:latin typeface="Comic Sans MS" pitchFamily="66" charset="0"/>
              </a:rPr>
              <a:t>	=	observed global average surface temperature</a:t>
            </a:r>
          </a:p>
          <a:p>
            <a:pPr marL="687388" indent="-687388" algn="just" defTabSz="1096963">
              <a:tabLst>
                <a:tab pos="225425" algn="r"/>
                <a:tab pos="344488" algn="ctr"/>
                <a:tab pos="515938" algn="l"/>
              </a:tabLst>
            </a:pPr>
            <a:endParaRPr lang="en-US" sz="1800" b="1" dirty="0">
              <a:latin typeface="Comic Sans MS" pitchFamily="66" charset="0"/>
            </a:endParaRPr>
          </a:p>
          <a:p>
            <a:pPr marL="687388" indent="-687388" algn="ctr" defTabSz="1096963">
              <a:tabLst>
                <a:tab pos="225425" algn="r"/>
                <a:tab pos="344488" algn="ctr"/>
                <a:tab pos="515938" algn="l"/>
              </a:tabLst>
            </a:pPr>
            <a:r>
              <a:rPr lang="en-US" sz="1800" b="1" u="sng" dirty="0">
                <a:solidFill>
                  <a:srgbClr val="FF0000"/>
                </a:solidFill>
                <a:latin typeface="Comic Sans MS" pitchFamily="66" charset="0"/>
              </a:rPr>
              <a:t>Greenhouse Effect</a:t>
            </a:r>
            <a:endParaRPr lang="en-US" sz="1800" b="1" dirty="0">
              <a:latin typeface="Comic Sans MS" pitchFamily="66" charset="0"/>
            </a:endParaRPr>
          </a:p>
          <a:p>
            <a:pPr marL="687388" indent="-687388" algn="just" defTabSz="1096963">
              <a:tabLst>
                <a:tab pos="225425" algn="r"/>
                <a:tab pos="344488" algn="ctr"/>
                <a:tab pos="515938" algn="l"/>
              </a:tabLst>
            </a:pPr>
            <a:endParaRPr lang="en-US" sz="1800" b="1" dirty="0">
              <a:latin typeface="Comic Sans MS" pitchFamily="66" charset="0"/>
            </a:endParaRPr>
          </a:p>
          <a:p>
            <a:pPr marL="687388" indent="-687388" algn="just" defTabSz="1096963">
              <a:tabLst>
                <a:tab pos="225425" algn="r"/>
                <a:tab pos="344488" algn="ctr"/>
                <a:tab pos="515938" algn="l"/>
              </a:tabLst>
            </a:pPr>
            <a:r>
              <a:rPr lang="en-US" sz="1800" b="1" dirty="0">
                <a:latin typeface="Comic Sans MS" pitchFamily="66" charset="0"/>
              </a:rPr>
              <a:t>	T</a:t>
            </a:r>
            <a:r>
              <a:rPr lang="en-US" sz="1800" b="1" baseline="-25000" dirty="0">
                <a:latin typeface="Comic Sans MS" pitchFamily="66" charset="0"/>
              </a:rPr>
              <a:t>s</a:t>
            </a:r>
            <a:r>
              <a:rPr lang="en-US" sz="1800" b="1" dirty="0">
                <a:latin typeface="Comic Sans MS" pitchFamily="66" charset="0"/>
              </a:rPr>
              <a:t>	=	288 K</a:t>
            </a:r>
          </a:p>
          <a:p>
            <a:pPr marL="687388" indent="-687388" algn="just" defTabSz="1096963">
              <a:tabLst>
                <a:tab pos="225425" algn="r"/>
                <a:tab pos="344488" algn="ctr"/>
                <a:tab pos="515938" algn="l"/>
              </a:tabLst>
            </a:pPr>
            <a:r>
              <a:rPr lang="en-US" sz="1800" b="1" dirty="0">
                <a:latin typeface="Comic Sans MS" pitchFamily="66" charset="0"/>
              </a:rPr>
              <a:t>	T</a:t>
            </a:r>
            <a:r>
              <a:rPr lang="en-US" sz="1800" b="1" baseline="-25000" dirty="0">
                <a:latin typeface="Comic Sans MS" pitchFamily="66" charset="0"/>
              </a:rPr>
              <a:t>e</a:t>
            </a:r>
            <a:r>
              <a:rPr lang="en-US" sz="1800" b="1" dirty="0">
                <a:latin typeface="Comic Sans MS" pitchFamily="66" charset="0"/>
              </a:rPr>
              <a:t>	=	</a:t>
            </a:r>
            <a:r>
              <a:rPr lang="en-US" sz="1800" b="1" u="sng" dirty="0">
                <a:latin typeface="Comic Sans MS" pitchFamily="66" charset="0"/>
              </a:rPr>
              <a:t>255 K</a:t>
            </a:r>
            <a:endParaRPr lang="en-US" sz="1800" b="1" dirty="0">
              <a:latin typeface="Comic Sans MS" pitchFamily="66" charset="0"/>
            </a:endParaRPr>
          </a:p>
          <a:p>
            <a:pPr marL="687388" indent="-687388" defTabSz="1096963">
              <a:tabLst>
                <a:tab pos="225425" algn="r"/>
                <a:tab pos="344488" algn="ctr"/>
                <a:tab pos="515938" algn="l"/>
              </a:tabLst>
            </a:pPr>
            <a:r>
              <a:rPr lang="en-US" sz="1800" b="1" dirty="0">
                <a:latin typeface="Comic Sans MS" pitchFamily="66" charset="0"/>
              </a:rPr>
              <a:t>			 </a:t>
            </a:r>
            <a:r>
              <a:rPr lang="en-US" sz="1800" b="1" dirty="0">
                <a:solidFill>
                  <a:srgbClr val="FF0000"/>
                </a:solidFill>
                <a:latin typeface="Comic Sans MS" pitchFamily="66" charset="0"/>
              </a:rPr>
              <a:t>33 K  (33C° = 59F°)</a:t>
            </a:r>
            <a:endParaRPr lang="en-US" sz="1800" b="1" dirty="0">
              <a:latin typeface="Comic Sans MS" pitchFamily="66" charset="0"/>
            </a:endParaRPr>
          </a:p>
          <a:p>
            <a:pPr marL="687388" indent="-687388" algn="just" defTabSz="1096963">
              <a:tabLst>
                <a:tab pos="225425" algn="r"/>
                <a:tab pos="344488" algn="ctr"/>
                <a:tab pos="515938" algn="l"/>
              </a:tabLst>
            </a:pPr>
            <a:r>
              <a:rPr lang="en-US" sz="1800" b="1" dirty="0"/>
              <a:t> </a:t>
            </a:r>
          </a:p>
        </p:txBody>
      </p:sp>
      <p:sp>
        <p:nvSpPr>
          <p:cNvPr id="1390596" name="Text Box 4"/>
          <p:cNvSpPr txBox="1">
            <a:spLocks noChangeArrowheads="1"/>
          </p:cNvSpPr>
          <p:nvPr/>
        </p:nvSpPr>
        <p:spPr bwMode="auto">
          <a:xfrm>
            <a:off x="228600" y="228600"/>
            <a:ext cx="2209800" cy="954107"/>
          </a:xfrm>
          <a:prstGeom prst="rect">
            <a:avLst/>
          </a:prstGeom>
          <a:noFill/>
          <a:ln w="57150" cmpd="thickThin">
            <a:solidFill>
              <a:schemeClr val="tx1"/>
            </a:solidFill>
            <a:miter lim="800000"/>
            <a:headEnd/>
            <a:tailEnd/>
          </a:ln>
          <a:effectLst/>
        </p:spPr>
        <p:txBody>
          <a:bodyPr>
            <a:spAutoFit/>
          </a:bodyPr>
          <a:lstStyle/>
          <a:p>
            <a:pPr algn="ctr">
              <a:spcBef>
                <a:spcPct val="50000"/>
              </a:spcBef>
            </a:pPr>
            <a:r>
              <a:rPr lang="en-US" sz="2800">
                <a:latin typeface="Comic Sans MS" pitchFamily="66" charset="0"/>
              </a:rPr>
              <a:t>Greenhouse </a:t>
            </a:r>
          </a:p>
          <a:p>
            <a:pPr algn="ctr"/>
            <a:r>
              <a:rPr lang="en-US" sz="2800">
                <a:latin typeface="Comic Sans MS" pitchFamily="66" charset="0"/>
              </a:rPr>
              <a:t>Effect</a:t>
            </a:r>
            <a:endParaRPr lang="en-US" sz="2800" u="sng">
              <a:latin typeface="Comic Sans MS" pitchFamily="66" charset="0"/>
            </a:endParaRPr>
          </a:p>
        </p:txBody>
      </p:sp>
      <p:graphicFrame>
        <p:nvGraphicFramePr>
          <p:cNvPr id="1390597" name="Object 5"/>
          <p:cNvGraphicFramePr>
            <a:graphicFrameLocks noChangeAspect="1"/>
          </p:cNvGraphicFramePr>
          <p:nvPr/>
        </p:nvGraphicFramePr>
        <p:xfrm>
          <a:off x="3910013" y="1660525"/>
          <a:ext cx="2619375" cy="701675"/>
        </p:xfrm>
        <a:graphic>
          <a:graphicData uri="http://schemas.openxmlformats.org/presentationml/2006/ole">
            <p:oleObj spid="_x0000_s106498" name="Equation" r:id="rId5" imgW="1650770" imgH="444247" progId="Equation.3">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95300" y="398463"/>
            <a:ext cx="4294188" cy="1470025"/>
            <a:chOff x="312" y="251"/>
            <a:chExt cx="2705" cy="926"/>
          </a:xfrm>
        </p:grpSpPr>
        <p:sp>
          <p:nvSpPr>
            <p:cNvPr id="1392643" name="Text Box 3"/>
            <p:cNvSpPr txBox="1">
              <a:spLocks noChangeArrowheads="1"/>
            </p:cNvSpPr>
            <p:nvPr/>
          </p:nvSpPr>
          <p:spPr bwMode="auto">
            <a:xfrm>
              <a:off x="336" y="251"/>
              <a:ext cx="2681" cy="252"/>
            </a:xfrm>
            <a:prstGeom prst="rect">
              <a:avLst/>
            </a:prstGeom>
            <a:noFill/>
            <a:ln w="9525">
              <a:noFill/>
              <a:miter lim="800000"/>
              <a:headEnd/>
              <a:tailEnd/>
            </a:ln>
            <a:effectLst/>
          </p:spPr>
          <p:txBody>
            <a:bodyPr wrap="none">
              <a:spAutoFit/>
            </a:bodyPr>
            <a:lstStyle/>
            <a:p>
              <a:r>
                <a:rPr lang="en-US" sz="2000" dirty="0">
                  <a:latin typeface="Comic Sans MS" pitchFamily="66" charset="0"/>
                </a:rPr>
                <a:t>S</a:t>
              </a:r>
              <a:r>
                <a:rPr lang="en-US" sz="2000" baseline="-25000" dirty="0">
                  <a:latin typeface="Comic Sans MS" pitchFamily="66" charset="0"/>
                </a:rPr>
                <a:t>0</a:t>
              </a:r>
              <a:r>
                <a:rPr lang="en-US" sz="2000" dirty="0">
                  <a:latin typeface="Comic Sans MS" pitchFamily="66" charset="0"/>
                </a:rPr>
                <a:t> = “solar constant” = </a:t>
              </a:r>
              <a:r>
                <a:rPr lang="en-US" sz="2000" dirty="0" smtClean="0">
                  <a:latin typeface="Comic Sans MS" pitchFamily="66" charset="0"/>
                </a:rPr>
                <a:t>1361 </a:t>
              </a:r>
              <a:r>
                <a:rPr lang="en-US" sz="2000" dirty="0">
                  <a:latin typeface="Comic Sans MS" pitchFamily="66" charset="0"/>
                </a:rPr>
                <a:t>W/m</a:t>
              </a:r>
              <a:r>
                <a:rPr lang="en-US" sz="2000" baseline="30000" dirty="0">
                  <a:latin typeface="Comic Sans MS" pitchFamily="66" charset="0"/>
                </a:rPr>
                <a:t>2</a:t>
              </a:r>
              <a:endParaRPr lang="en-US" dirty="0">
                <a:latin typeface="Comic Sans MS" pitchFamily="66" charset="0"/>
              </a:endParaRPr>
            </a:p>
          </p:txBody>
        </p:sp>
        <p:sp>
          <p:nvSpPr>
            <p:cNvPr id="1392644" name="Text Box 4"/>
            <p:cNvSpPr txBox="1">
              <a:spLocks noChangeArrowheads="1"/>
            </p:cNvSpPr>
            <p:nvPr/>
          </p:nvSpPr>
          <p:spPr bwMode="auto">
            <a:xfrm>
              <a:off x="384" y="501"/>
              <a:ext cx="2135" cy="250"/>
            </a:xfrm>
            <a:prstGeom prst="rect">
              <a:avLst/>
            </a:prstGeom>
            <a:noFill/>
            <a:ln w="9525">
              <a:noFill/>
              <a:miter lim="800000"/>
              <a:headEnd/>
              <a:tailEnd/>
            </a:ln>
            <a:effectLst/>
          </p:spPr>
          <p:txBody>
            <a:bodyPr wrap="none">
              <a:spAutoFit/>
            </a:bodyPr>
            <a:lstStyle/>
            <a:p>
              <a:r>
                <a:rPr lang="en-US" sz="2000" dirty="0">
                  <a:latin typeface="Symbol" pitchFamily="18" charset="2"/>
                </a:rPr>
                <a:t>a</a:t>
              </a:r>
              <a:r>
                <a:rPr lang="en-US" sz="2000" dirty="0">
                  <a:latin typeface="Times New Roman" pitchFamily="18" charset="0"/>
                </a:rPr>
                <a:t> </a:t>
              </a:r>
              <a:r>
                <a:rPr lang="en-US" sz="2000" dirty="0">
                  <a:latin typeface="Comic Sans MS" pitchFamily="66" charset="0"/>
                </a:rPr>
                <a:t>= planetary albedo = 0.30</a:t>
              </a:r>
              <a:endParaRPr lang="en-US" dirty="0">
                <a:latin typeface="Comic Sans MS" pitchFamily="66" charset="0"/>
              </a:endParaRPr>
            </a:p>
          </p:txBody>
        </p:sp>
        <p:sp>
          <p:nvSpPr>
            <p:cNvPr id="1392645" name="Text Box 5"/>
            <p:cNvSpPr txBox="1">
              <a:spLocks noChangeArrowheads="1"/>
            </p:cNvSpPr>
            <p:nvPr/>
          </p:nvSpPr>
          <p:spPr bwMode="auto">
            <a:xfrm>
              <a:off x="312" y="731"/>
              <a:ext cx="2178" cy="446"/>
            </a:xfrm>
            <a:prstGeom prst="rect">
              <a:avLst/>
            </a:prstGeom>
            <a:noFill/>
            <a:ln w="9525">
              <a:noFill/>
              <a:miter lim="800000"/>
              <a:headEnd/>
              <a:tailEnd/>
            </a:ln>
            <a:effectLst/>
          </p:spPr>
          <p:txBody>
            <a:bodyPr wrap="none">
              <a:spAutoFit/>
            </a:bodyPr>
            <a:lstStyle/>
            <a:p>
              <a:r>
                <a:rPr lang="en-US" sz="2000" dirty="0">
                  <a:latin typeface="Comic Sans MS" pitchFamily="66" charset="0"/>
                </a:rPr>
                <a:t>T</a:t>
              </a:r>
              <a:r>
                <a:rPr lang="en-US" sz="2000" baseline="-25000" dirty="0">
                  <a:latin typeface="Comic Sans MS" pitchFamily="66" charset="0"/>
                </a:rPr>
                <a:t>e</a:t>
              </a:r>
              <a:r>
                <a:rPr lang="en-US" sz="2000" dirty="0">
                  <a:latin typeface="Comic Sans MS" pitchFamily="66" charset="0"/>
                </a:rPr>
                <a:t> = effective temperature</a:t>
              </a:r>
            </a:p>
            <a:p>
              <a:r>
                <a:rPr lang="en-US" sz="2000" dirty="0">
                  <a:latin typeface="Comic Sans MS" pitchFamily="66" charset="0"/>
                </a:rPr>
                <a:t>T</a:t>
              </a:r>
              <a:r>
                <a:rPr lang="en-US" sz="2000" baseline="-25000" dirty="0">
                  <a:latin typeface="Comic Sans MS" pitchFamily="66" charset="0"/>
                </a:rPr>
                <a:t>s</a:t>
              </a:r>
              <a:r>
                <a:rPr lang="en-US" sz="2000" dirty="0">
                  <a:latin typeface="Comic Sans MS" pitchFamily="66" charset="0"/>
                </a:rPr>
                <a:t> = surface temperature</a:t>
              </a:r>
              <a:r>
                <a:rPr lang="en-US" dirty="0">
                  <a:latin typeface="Comic Sans MS" pitchFamily="66" charset="0"/>
                </a:rPr>
                <a:t> </a:t>
              </a:r>
            </a:p>
          </p:txBody>
        </p:sp>
      </p:grpSp>
      <p:grpSp>
        <p:nvGrpSpPr>
          <p:cNvPr id="3" name="Group 6"/>
          <p:cNvGrpSpPr>
            <a:grpSpLocks/>
          </p:cNvGrpSpPr>
          <p:nvPr/>
        </p:nvGrpSpPr>
        <p:grpSpPr bwMode="auto">
          <a:xfrm>
            <a:off x="4343400" y="609600"/>
            <a:ext cx="4419600" cy="5554663"/>
            <a:chOff x="2736" y="384"/>
            <a:chExt cx="2784" cy="3499"/>
          </a:xfrm>
        </p:grpSpPr>
        <p:graphicFrame>
          <p:nvGraphicFramePr>
            <p:cNvPr id="1392647" name="Object 7"/>
            <p:cNvGraphicFramePr>
              <a:graphicFrameLocks noChangeAspect="1"/>
            </p:cNvGraphicFramePr>
            <p:nvPr/>
          </p:nvGraphicFramePr>
          <p:xfrm>
            <a:off x="2736" y="1440"/>
            <a:ext cx="816" cy="494"/>
          </p:xfrm>
          <a:graphic>
            <a:graphicData uri="http://schemas.openxmlformats.org/presentationml/2006/ole">
              <p:oleObj spid="_x0000_s107522" name="Equation" r:id="rId4" imgW="647631" imgH="393539" progId="Equation.3">
                <p:embed/>
              </p:oleObj>
            </a:graphicData>
          </a:graphic>
        </p:graphicFrame>
        <p:grpSp>
          <p:nvGrpSpPr>
            <p:cNvPr id="4" name="Group 8"/>
            <p:cNvGrpSpPr>
              <a:grpSpLocks/>
            </p:cNvGrpSpPr>
            <p:nvPr/>
          </p:nvGrpSpPr>
          <p:grpSpPr bwMode="auto">
            <a:xfrm>
              <a:off x="3024" y="384"/>
              <a:ext cx="2496" cy="3499"/>
              <a:chOff x="3024" y="384"/>
              <a:chExt cx="2496" cy="3499"/>
            </a:xfrm>
          </p:grpSpPr>
          <p:sp>
            <p:nvSpPr>
              <p:cNvPr id="1392649" name="Rectangle 9"/>
              <p:cNvSpPr>
                <a:spLocks noChangeArrowheads="1"/>
              </p:cNvSpPr>
              <p:nvPr/>
            </p:nvSpPr>
            <p:spPr bwMode="auto">
              <a:xfrm>
                <a:off x="3888" y="2112"/>
                <a:ext cx="1632" cy="288"/>
              </a:xfrm>
              <a:prstGeom prst="rect">
                <a:avLst/>
              </a:prstGeom>
              <a:solidFill>
                <a:srgbClr val="DDDDDD"/>
              </a:solidFill>
              <a:ln w="9525">
                <a:noFill/>
                <a:miter lim="800000"/>
                <a:headEnd/>
                <a:tailEnd/>
              </a:ln>
              <a:effectLst/>
            </p:spPr>
            <p:txBody>
              <a:bodyPr wrap="none" anchor="ctr"/>
              <a:lstStyle/>
              <a:p>
                <a:pPr algn="ctr"/>
                <a:r>
                  <a:rPr lang="en-US" sz="2000">
                    <a:latin typeface="Comic Sans MS" pitchFamily="66" charset="0"/>
                  </a:rPr>
                  <a:t>Greenhouse gases</a:t>
                </a:r>
                <a:endParaRPr lang="en-US">
                  <a:latin typeface="Comic Sans MS" pitchFamily="66" charset="0"/>
                </a:endParaRPr>
              </a:p>
            </p:txBody>
          </p:sp>
          <p:sp>
            <p:nvSpPr>
              <p:cNvPr id="1392650" name="Text Box 10"/>
              <p:cNvSpPr txBox="1">
                <a:spLocks noChangeArrowheads="1"/>
              </p:cNvSpPr>
              <p:nvPr/>
            </p:nvSpPr>
            <p:spPr bwMode="auto">
              <a:xfrm>
                <a:off x="3312" y="384"/>
                <a:ext cx="2160" cy="330"/>
              </a:xfrm>
              <a:prstGeom prst="rect">
                <a:avLst/>
              </a:prstGeom>
              <a:noFill/>
              <a:ln w="57150" cmpd="thickThin">
                <a:solidFill>
                  <a:schemeClr val="tx1"/>
                </a:solidFill>
                <a:miter lim="800000"/>
                <a:headEnd/>
                <a:tailEnd/>
              </a:ln>
              <a:effectLst/>
            </p:spPr>
            <p:txBody>
              <a:bodyPr>
                <a:spAutoFit/>
              </a:bodyPr>
              <a:lstStyle/>
              <a:p>
                <a:pPr>
                  <a:spcBef>
                    <a:spcPct val="50000"/>
                  </a:spcBef>
                </a:pPr>
                <a:r>
                  <a:rPr lang="en-US" sz="2800">
                    <a:latin typeface="Comic Sans MS" pitchFamily="66" charset="0"/>
                  </a:rPr>
                  <a:t>Greenhouse Effect</a:t>
                </a:r>
                <a:endParaRPr lang="en-US" sz="2800" u="sng">
                  <a:latin typeface="Comic Sans MS" pitchFamily="66" charset="0"/>
                </a:endParaRPr>
              </a:p>
            </p:txBody>
          </p:sp>
          <p:sp>
            <p:nvSpPr>
              <p:cNvPr id="1392651" name="Freeform 11"/>
              <p:cNvSpPr>
                <a:spLocks/>
              </p:cNvSpPr>
              <p:nvPr/>
            </p:nvSpPr>
            <p:spPr bwMode="auto">
              <a:xfrm>
                <a:off x="3168" y="1872"/>
                <a:ext cx="480" cy="1632"/>
              </a:xfrm>
              <a:custGeom>
                <a:avLst/>
                <a:gdLst/>
                <a:ahLst/>
                <a:cxnLst>
                  <a:cxn ang="0">
                    <a:pos x="0" y="0"/>
                  </a:cxn>
                  <a:cxn ang="0">
                    <a:pos x="84" y="84"/>
                  </a:cxn>
                  <a:cxn ang="0">
                    <a:pos x="30" y="174"/>
                  </a:cxn>
                  <a:cxn ang="0">
                    <a:pos x="114" y="210"/>
                  </a:cxn>
                  <a:cxn ang="0">
                    <a:pos x="90" y="306"/>
                  </a:cxn>
                  <a:cxn ang="0">
                    <a:pos x="180" y="354"/>
                  </a:cxn>
                  <a:cxn ang="0">
                    <a:pos x="132" y="450"/>
                  </a:cxn>
                  <a:cxn ang="0">
                    <a:pos x="252" y="474"/>
                  </a:cxn>
                  <a:cxn ang="0">
                    <a:pos x="225" y="528"/>
                  </a:cxn>
                  <a:cxn ang="0">
                    <a:pos x="198" y="576"/>
                  </a:cxn>
                  <a:cxn ang="0">
                    <a:pos x="306" y="624"/>
                  </a:cxn>
                  <a:cxn ang="0">
                    <a:pos x="282" y="744"/>
                  </a:cxn>
                  <a:cxn ang="0">
                    <a:pos x="372" y="774"/>
                  </a:cxn>
                  <a:cxn ang="0">
                    <a:pos x="342" y="882"/>
                  </a:cxn>
                  <a:cxn ang="0">
                    <a:pos x="450" y="918"/>
                  </a:cxn>
                  <a:cxn ang="0">
                    <a:pos x="408" y="1002"/>
                  </a:cxn>
                  <a:cxn ang="0">
                    <a:pos x="516" y="1023"/>
                  </a:cxn>
                  <a:cxn ang="0">
                    <a:pos x="519" y="1044"/>
                  </a:cxn>
                  <a:cxn ang="0">
                    <a:pos x="480" y="1128"/>
                  </a:cxn>
                  <a:cxn ang="0">
                    <a:pos x="576" y="1179"/>
                  </a:cxn>
                  <a:cxn ang="0">
                    <a:pos x="558" y="1290"/>
                  </a:cxn>
                  <a:cxn ang="0">
                    <a:pos x="672" y="1311"/>
                  </a:cxn>
                  <a:cxn ang="0">
                    <a:pos x="642" y="1434"/>
                  </a:cxn>
                  <a:cxn ang="0">
                    <a:pos x="738" y="1464"/>
                  </a:cxn>
                  <a:cxn ang="0">
                    <a:pos x="738" y="1566"/>
                  </a:cxn>
                  <a:cxn ang="0">
                    <a:pos x="828" y="1596"/>
                  </a:cxn>
                  <a:cxn ang="0">
                    <a:pos x="816" y="1668"/>
                  </a:cxn>
                </a:cxnLst>
                <a:rect l="0" t="0" r="r" b="b"/>
                <a:pathLst>
                  <a:path w="841" h="1668">
                    <a:moveTo>
                      <a:pt x="0" y="0"/>
                    </a:moveTo>
                    <a:cubicBezTo>
                      <a:pt x="39" y="27"/>
                      <a:pt x="79" y="55"/>
                      <a:pt x="84" y="84"/>
                    </a:cubicBezTo>
                    <a:cubicBezTo>
                      <a:pt x="89" y="113"/>
                      <a:pt x="25" y="153"/>
                      <a:pt x="30" y="174"/>
                    </a:cubicBezTo>
                    <a:cubicBezTo>
                      <a:pt x="35" y="195"/>
                      <a:pt x="104" y="188"/>
                      <a:pt x="114" y="210"/>
                    </a:cubicBezTo>
                    <a:cubicBezTo>
                      <a:pt x="124" y="232"/>
                      <a:pt x="79" y="282"/>
                      <a:pt x="90" y="306"/>
                    </a:cubicBezTo>
                    <a:cubicBezTo>
                      <a:pt x="101" y="330"/>
                      <a:pt x="173" y="330"/>
                      <a:pt x="180" y="354"/>
                    </a:cubicBezTo>
                    <a:cubicBezTo>
                      <a:pt x="187" y="378"/>
                      <a:pt x="120" y="430"/>
                      <a:pt x="132" y="450"/>
                    </a:cubicBezTo>
                    <a:cubicBezTo>
                      <a:pt x="144" y="470"/>
                      <a:pt x="236" y="461"/>
                      <a:pt x="252" y="474"/>
                    </a:cubicBezTo>
                    <a:cubicBezTo>
                      <a:pt x="268" y="487"/>
                      <a:pt x="234" y="511"/>
                      <a:pt x="225" y="528"/>
                    </a:cubicBezTo>
                    <a:cubicBezTo>
                      <a:pt x="216" y="545"/>
                      <a:pt x="185" y="560"/>
                      <a:pt x="198" y="576"/>
                    </a:cubicBezTo>
                    <a:cubicBezTo>
                      <a:pt x="211" y="592"/>
                      <a:pt x="292" y="596"/>
                      <a:pt x="306" y="624"/>
                    </a:cubicBezTo>
                    <a:cubicBezTo>
                      <a:pt x="320" y="652"/>
                      <a:pt x="271" y="719"/>
                      <a:pt x="282" y="744"/>
                    </a:cubicBezTo>
                    <a:cubicBezTo>
                      <a:pt x="293" y="769"/>
                      <a:pt x="362" y="751"/>
                      <a:pt x="372" y="774"/>
                    </a:cubicBezTo>
                    <a:cubicBezTo>
                      <a:pt x="382" y="797"/>
                      <a:pt x="329" y="858"/>
                      <a:pt x="342" y="882"/>
                    </a:cubicBezTo>
                    <a:cubicBezTo>
                      <a:pt x="355" y="906"/>
                      <a:pt x="439" y="898"/>
                      <a:pt x="450" y="918"/>
                    </a:cubicBezTo>
                    <a:cubicBezTo>
                      <a:pt x="461" y="938"/>
                      <a:pt x="397" y="985"/>
                      <a:pt x="408" y="1002"/>
                    </a:cubicBezTo>
                    <a:cubicBezTo>
                      <a:pt x="419" y="1019"/>
                      <a:pt x="498" y="1016"/>
                      <a:pt x="516" y="1023"/>
                    </a:cubicBezTo>
                    <a:cubicBezTo>
                      <a:pt x="534" y="1030"/>
                      <a:pt x="525" y="1027"/>
                      <a:pt x="519" y="1044"/>
                    </a:cubicBezTo>
                    <a:cubicBezTo>
                      <a:pt x="513" y="1061"/>
                      <a:pt x="471" y="1106"/>
                      <a:pt x="480" y="1128"/>
                    </a:cubicBezTo>
                    <a:cubicBezTo>
                      <a:pt x="489" y="1150"/>
                      <a:pt x="563" y="1152"/>
                      <a:pt x="576" y="1179"/>
                    </a:cubicBezTo>
                    <a:cubicBezTo>
                      <a:pt x="589" y="1206"/>
                      <a:pt x="542" y="1268"/>
                      <a:pt x="558" y="1290"/>
                    </a:cubicBezTo>
                    <a:cubicBezTo>
                      <a:pt x="574" y="1312"/>
                      <a:pt x="658" y="1287"/>
                      <a:pt x="672" y="1311"/>
                    </a:cubicBezTo>
                    <a:cubicBezTo>
                      <a:pt x="686" y="1335"/>
                      <a:pt x="631" y="1409"/>
                      <a:pt x="642" y="1434"/>
                    </a:cubicBezTo>
                    <a:cubicBezTo>
                      <a:pt x="653" y="1459"/>
                      <a:pt x="722" y="1442"/>
                      <a:pt x="738" y="1464"/>
                    </a:cubicBezTo>
                    <a:cubicBezTo>
                      <a:pt x="754" y="1486"/>
                      <a:pt x="723" y="1544"/>
                      <a:pt x="738" y="1566"/>
                    </a:cubicBezTo>
                    <a:cubicBezTo>
                      <a:pt x="753" y="1588"/>
                      <a:pt x="815" y="1579"/>
                      <a:pt x="828" y="1596"/>
                    </a:cubicBezTo>
                    <a:cubicBezTo>
                      <a:pt x="841" y="1613"/>
                      <a:pt x="818" y="1653"/>
                      <a:pt x="816" y="1668"/>
                    </a:cubicBezTo>
                  </a:path>
                </a:pathLst>
              </a:custGeom>
              <a:noFill/>
              <a:ln w="38100" cap="flat" cmpd="sng">
                <a:solidFill>
                  <a:srgbClr val="FF9933"/>
                </a:solidFill>
                <a:prstDash val="solid"/>
                <a:round/>
                <a:headEnd type="none" w="sm" len="sm"/>
                <a:tailEnd type="triangle" w="med" len="med"/>
              </a:ln>
              <a:effectLst/>
            </p:spPr>
            <p:txBody>
              <a:bodyPr wrap="none" anchor="ctr"/>
              <a:lstStyle/>
              <a:p>
                <a:endParaRPr lang="en-US">
                  <a:latin typeface="Comic Sans MS" pitchFamily="66" charset="0"/>
                </a:endParaRPr>
              </a:p>
            </p:txBody>
          </p:sp>
          <p:sp>
            <p:nvSpPr>
              <p:cNvPr id="1392652" name="Line 12"/>
              <p:cNvSpPr>
                <a:spLocks noChangeShapeType="1"/>
              </p:cNvSpPr>
              <p:nvPr/>
            </p:nvSpPr>
            <p:spPr bwMode="auto">
              <a:xfrm>
                <a:off x="3024" y="3552"/>
                <a:ext cx="2064" cy="0"/>
              </a:xfrm>
              <a:prstGeom prst="line">
                <a:avLst/>
              </a:prstGeom>
              <a:noFill/>
              <a:ln w="76200">
                <a:solidFill>
                  <a:schemeClr val="tx1"/>
                </a:solidFill>
                <a:round/>
                <a:headEnd/>
                <a:tailEnd/>
              </a:ln>
              <a:effectLst/>
            </p:spPr>
            <p:txBody>
              <a:bodyPr wrap="none" anchor="ctr"/>
              <a:lstStyle/>
              <a:p>
                <a:endParaRPr lang="en-US">
                  <a:latin typeface="Comic Sans MS" pitchFamily="66" charset="0"/>
                </a:endParaRPr>
              </a:p>
            </p:txBody>
          </p:sp>
          <p:sp>
            <p:nvSpPr>
              <p:cNvPr id="1392653" name="Text Box 13"/>
              <p:cNvSpPr txBox="1">
                <a:spLocks noChangeArrowheads="1"/>
              </p:cNvSpPr>
              <p:nvPr/>
            </p:nvSpPr>
            <p:spPr bwMode="auto">
              <a:xfrm>
                <a:off x="4906" y="2784"/>
                <a:ext cx="566" cy="233"/>
              </a:xfrm>
              <a:prstGeom prst="rect">
                <a:avLst/>
              </a:prstGeom>
              <a:noFill/>
              <a:ln w="9525">
                <a:noFill/>
                <a:miter lim="800000"/>
                <a:headEnd/>
                <a:tailEnd/>
              </a:ln>
              <a:effectLst/>
            </p:spPr>
            <p:txBody>
              <a:bodyPr>
                <a:spAutoFit/>
              </a:bodyPr>
              <a:lstStyle/>
              <a:p>
                <a:r>
                  <a:rPr lang="en-US" dirty="0">
                    <a:latin typeface="Symbol" pitchFamily="18" charset="2"/>
                  </a:rPr>
                  <a:t>s</a:t>
                </a:r>
                <a:r>
                  <a:rPr lang="en-US" dirty="0">
                    <a:latin typeface="Comic Sans MS" pitchFamily="66" charset="0"/>
                  </a:rPr>
                  <a:t>T</a:t>
                </a:r>
                <a:r>
                  <a:rPr lang="en-US" baseline="-25000" dirty="0">
                    <a:latin typeface="Comic Sans MS" pitchFamily="66" charset="0"/>
                  </a:rPr>
                  <a:t>s</a:t>
                </a:r>
                <a:r>
                  <a:rPr lang="en-US" baseline="30000" dirty="0">
                    <a:latin typeface="Comic Sans MS" pitchFamily="66" charset="0"/>
                  </a:rPr>
                  <a:t>4</a:t>
                </a:r>
                <a:endParaRPr lang="en-US" dirty="0">
                  <a:latin typeface="Comic Sans MS" pitchFamily="66" charset="0"/>
                </a:endParaRPr>
              </a:p>
            </p:txBody>
          </p:sp>
          <p:sp>
            <p:nvSpPr>
              <p:cNvPr id="1392654" name="Text Box 14"/>
              <p:cNvSpPr txBox="1">
                <a:spLocks noChangeArrowheads="1"/>
              </p:cNvSpPr>
              <p:nvPr/>
            </p:nvSpPr>
            <p:spPr bwMode="auto">
              <a:xfrm>
                <a:off x="4762" y="1104"/>
                <a:ext cx="566" cy="233"/>
              </a:xfrm>
              <a:prstGeom prst="rect">
                <a:avLst/>
              </a:prstGeom>
              <a:noFill/>
              <a:ln w="9525">
                <a:noFill/>
                <a:miter lim="800000"/>
                <a:headEnd/>
                <a:tailEnd/>
              </a:ln>
              <a:effectLst/>
            </p:spPr>
            <p:txBody>
              <a:bodyPr>
                <a:spAutoFit/>
              </a:bodyPr>
              <a:lstStyle/>
              <a:p>
                <a:r>
                  <a:rPr lang="en-US" dirty="0">
                    <a:latin typeface="Symbol" pitchFamily="18" charset="2"/>
                  </a:rPr>
                  <a:t>s</a:t>
                </a:r>
                <a:r>
                  <a:rPr lang="en-US" dirty="0">
                    <a:latin typeface="Comic Sans MS" pitchFamily="66" charset="0"/>
                  </a:rPr>
                  <a:t>T</a:t>
                </a:r>
                <a:r>
                  <a:rPr lang="en-US" baseline="-25000" dirty="0">
                    <a:latin typeface="Comic Sans MS" pitchFamily="66" charset="0"/>
                  </a:rPr>
                  <a:t>e</a:t>
                </a:r>
                <a:r>
                  <a:rPr lang="en-US" baseline="30000" dirty="0">
                    <a:latin typeface="Comic Sans MS" pitchFamily="66" charset="0"/>
                  </a:rPr>
                  <a:t>4</a:t>
                </a:r>
                <a:endParaRPr lang="en-US" dirty="0">
                  <a:latin typeface="Comic Sans MS" pitchFamily="66" charset="0"/>
                </a:endParaRPr>
              </a:p>
            </p:txBody>
          </p:sp>
          <p:sp>
            <p:nvSpPr>
              <p:cNvPr id="1392655" name="Text Box 15"/>
              <p:cNvSpPr txBox="1">
                <a:spLocks noChangeArrowheads="1"/>
              </p:cNvSpPr>
              <p:nvPr/>
            </p:nvSpPr>
            <p:spPr bwMode="auto">
              <a:xfrm>
                <a:off x="3120" y="3633"/>
                <a:ext cx="2304" cy="250"/>
              </a:xfrm>
              <a:prstGeom prst="rect">
                <a:avLst/>
              </a:prstGeom>
              <a:noFill/>
              <a:ln w="9525">
                <a:noFill/>
                <a:miter lim="800000"/>
                <a:headEnd/>
                <a:tailEnd/>
              </a:ln>
              <a:effectLst/>
            </p:spPr>
            <p:txBody>
              <a:bodyPr>
                <a:spAutoFit/>
              </a:bodyPr>
              <a:lstStyle/>
              <a:p>
                <a:r>
                  <a:rPr lang="en-US" sz="2000">
                    <a:latin typeface="Comic Sans MS" pitchFamily="66" charset="0"/>
                  </a:rPr>
                  <a:t>T</a:t>
                </a:r>
                <a:r>
                  <a:rPr lang="en-US" sz="2000" baseline="-25000">
                    <a:latin typeface="Comic Sans MS" pitchFamily="66" charset="0"/>
                  </a:rPr>
                  <a:t>s</a:t>
                </a:r>
                <a:r>
                  <a:rPr lang="en-US" sz="2000">
                    <a:latin typeface="Comic Sans MS" pitchFamily="66" charset="0"/>
                  </a:rPr>
                  <a:t> = 288K = 15°C  (Observed)</a:t>
                </a:r>
              </a:p>
            </p:txBody>
          </p:sp>
          <p:sp>
            <p:nvSpPr>
              <p:cNvPr id="1392656" name="Freeform 16"/>
              <p:cNvSpPr>
                <a:spLocks/>
              </p:cNvSpPr>
              <p:nvPr/>
            </p:nvSpPr>
            <p:spPr bwMode="auto">
              <a:xfrm>
                <a:off x="4580" y="1056"/>
                <a:ext cx="220" cy="1023"/>
              </a:xfrm>
              <a:custGeom>
                <a:avLst/>
                <a:gdLst/>
                <a:ahLst/>
                <a:cxnLst>
                  <a:cxn ang="0">
                    <a:pos x="15" y="1023"/>
                  </a:cxn>
                  <a:cxn ang="0">
                    <a:pos x="172" y="852"/>
                  </a:cxn>
                  <a:cxn ang="0">
                    <a:pos x="172" y="756"/>
                  </a:cxn>
                  <a:cxn ang="0">
                    <a:pos x="135" y="726"/>
                  </a:cxn>
                  <a:cxn ang="0">
                    <a:pos x="9" y="615"/>
                  </a:cxn>
                  <a:cxn ang="0">
                    <a:pos x="187" y="447"/>
                  </a:cxn>
                  <a:cxn ang="0">
                    <a:pos x="205" y="357"/>
                  </a:cxn>
                  <a:cxn ang="0">
                    <a:pos x="163" y="309"/>
                  </a:cxn>
                  <a:cxn ang="0">
                    <a:pos x="39" y="217"/>
                  </a:cxn>
                  <a:cxn ang="0">
                    <a:pos x="64" y="108"/>
                  </a:cxn>
                  <a:cxn ang="0">
                    <a:pos x="118" y="0"/>
                  </a:cxn>
                </a:cxnLst>
                <a:rect l="0" t="0" r="r" b="b"/>
                <a:pathLst>
                  <a:path w="220" h="1023">
                    <a:moveTo>
                      <a:pt x="15" y="1023"/>
                    </a:moveTo>
                    <a:cubicBezTo>
                      <a:pt x="41" y="995"/>
                      <a:pt x="146" y="896"/>
                      <a:pt x="172" y="852"/>
                    </a:cubicBezTo>
                    <a:cubicBezTo>
                      <a:pt x="198" y="808"/>
                      <a:pt x="178" y="777"/>
                      <a:pt x="172" y="756"/>
                    </a:cubicBezTo>
                    <a:cubicBezTo>
                      <a:pt x="166" y="735"/>
                      <a:pt x="162" y="749"/>
                      <a:pt x="135" y="726"/>
                    </a:cubicBezTo>
                    <a:cubicBezTo>
                      <a:pt x="108" y="703"/>
                      <a:pt x="0" y="661"/>
                      <a:pt x="9" y="615"/>
                    </a:cubicBezTo>
                    <a:cubicBezTo>
                      <a:pt x="18" y="569"/>
                      <a:pt x="154" y="490"/>
                      <a:pt x="187" y="447"/>
                    </a:cubicBezTo>
                    <a:cubicBezTo>
                      <a:pt x="220" y="404"/>
                      <a:pt x="209" y="380"/>
                      <a:pt x="205" y="357"/>
                    </a:cubicBezTo>
                    <a:cubicBezTo>
                      <a:pt x="201" y="334"/>
                      <a:pt x="191" y="332"/>
                      <a:pt x="163" y="309"/>
                    </a:cubicBezTo>
                    <a:cubicBezTo>
                      <a:pt x="135" y="286"/>
                      <a:pt x="56" y="251"/>
                      <a:pt x="39" y="217"/>
                    </a:cubicBezTo>
                    <a:cubicBezTo>
                      <a:pt x="22" y="183"/>
                      <a:pt x="51" y="144"/>
                      <a:pt x="64" y="108"/>
                    </a:cubicBezTo>
                    <a:cubicBezTo>
                      <a:pt x="77" y="72"/>
                      <a:pt x="107" y="23"/>
                      <a:pt x="118" y="0"/>
                    </a:cubicBezTo>
                  </a:path>
                </a:pathLst>
              </a:custGeom>
              <a:noFill/>
              <a:ln w="76200" cap="flat" cmpd="sng">
                <a:solidFill>
                  <a:srgbClr val="9933FF"/>
                </a:solidFill>
                <a:prstDash val="solid"/>
                <a:round/>
                <a:headEnd type="none" w="sm" len="sm"/>
                <a:tailEnd type="arrow" w="med" len="med"/>
              </a:ln>
              <a:effectLst/>
            </p:spPr>
            <p:txBody>
              <a:bodyPr wrap="none" anchor="ctr"/>
              <a:lstStyle/>
              <a:p>
                <a:endParaRPr lang="en-US">
                  <a:latin typeface="Comic Sans MS" pitchFamily="66" charset="0"/>
                </a:endParaRPr>
              </a:p>
            </p:txBody>
          </p:sp>
          <p:sp>
            <p:nvSpPr>
              <p:cNvPr id="1392657" name="Freeform 17"/>
              <p:cNvSpPr>
                <a:spLocks/>
              </p:cNvSpPr>
              <p:nvPr/>
            </p:nvSpPr>
            <p:spPr bwMode="auto">
              <a:xfrm rot="-10624547">
                <a:off x="4292" y="2448"/>
                <a:ext cx="220" cy="1023"/>
              </a:xfrm>
              <a:custGeom>
                <a:avLst/>
                <a:gdLst/>
                <a:ahLst/>
                <a:cxnLst>
                  <a:cxn ang="0">
                    <a:pos x="15" y="1023"/>
                  </a:cxn>
                  <a:cxn ang="0">
                    <a:pos x="172" y="852"/>
                  </a:cxn>
                  <a:cxn ang="0">
                    <a:pos x="172" y="756"/>
                  </a:cxn>
                  <a:cxn ang="0">
                    <a:pos x="135" y="726"/>
                  </a:cxn>
                  <a:cxn ang="0">
                    <a:pos x="9" y="615"/>
                  </a:cxn>
                  <a:cxn ang="0">
                    <a:pos x="187" y="447"/>
                  </a:cxn>
                  <a:cxn ang="0">
                    <a:pos x="205" y="357"/>
                  </a:cxn>
                  <a:cxn ang="0">
                    <a:pos x="163" y="309"/>
                  </a:cxn>
                  <a:cxn ang="0">
                    <a:pos x="39" y="217"/>
                  </a:cxn>
                  <a:cxn ang="0">
                    <a:pos x="64" y="108"/>
                  </a:cxn>
                  <a:cxn ang="0">
                    <a:pos x="118" y="0"/>
                  </a:cxn>
                </a:cxnLst>
                <a:rect l="0" t="0" r="r" b="b"/>
                <a:pathLst>
                  <a:path w="220" h="1023">
                    <a:moveTo>
                      <a:pt x="15" y="1023"/>
                    </a:moveTo>
                    <a:cubicBezTo>
                      <a:pt x="41" y="995"/>
                      <a:pt x="146" y="896"/>
                      <a:pt x="172" y="852"/>
                    </a:cubicBezTo>
                    <a:cubicBezTo>
                      <a:pt x="198" y="808"/>
                      <a:pt x="178" y="777"/>
                      <a:pt x="172" y="756"/>
                    </a:cubicBezTo>
                    <a:cubicBezTo>
                      <a:pt x="166" y="735"/>
                      <a:pt x="162" y="749"/>
                      <a:pt x="135" y="726"/>
                    </a:cubicBezTo>
                    <a:cubicBezTo>
                      <a:pt x="108" y="703"/>
                      <a:pt x="0" y="661"/>
                      <a:pt x="9" y="615"/>
                    </a:cubicBezTo>
                    <a:cubicBezTo>
                      <a:pt x="18" y="569"/>
                      <a:pt x="154" y="490"/>
                      <a:pt x="187" y="447"/>
                    </a:cubicBezTo>
                    <a:cubicBezTo>
                      <a:pt x="220" y="404"/>
                      <a:pt x="209" y="380"/>
                      <a:pt x="205" y="357"/>
                    </a:cubicBezTo>
                    <a:cubicBezTo>
                      <a:pt x="201" y="334"/>
                      <a:pt x="191" y="332"/>
                      <a:pt x="163" y="309"/>
                    </a:cubicBezTo>
                    <a:cubicBezTo>
                      <a:pt x="135" y="286"/>
                      <a:pt x="56" y="251"/>
                      <a:pt x="39" y="217"/>
                    </a:cubicBezTo>
                    <a:cubicBezTo>
                      <a:pt x="22" y="183"/>
                      <a:pt x="51" y="144"/>
                      <a:pt x="64" y="108"/>
                    </a:cubicBezTo>
                    <a:cubicBezTo>
                      <a:pt x="77" y="72"/>
                      <a:pt x="107" y="23"/>
                      <a:pt x="118" y="0"/>
                    </a:cubicBezTo>
                  </a:path>
                </a:pathLst>
              </a:custGeom>
              <a:noFill/>
              <a:ln w="76200" cap="flat" cmpd="sng">
                <a:solidFill>
                  <a:srgbClr val="9933FF"/>
                </a:solidFill>
                <a:prstDash val="solid"/>
                <a:round/>
                <a:headEnd type="none" w="sm" len="sm"/>
                <a:tailEnd type="arrow" w="med" len="med"/>
              </a:ln>
              <a:effectLst/>
            </p:spPr>
            <p:txBody>
              <a:bodyPr wrap="none" anchor="ctr"/>
              <a:lstStyle/>
              <a:p>
                <a:endParaRPr lang="en-US">
                  <a:latin typeface="Comic Sans MS" pitchFamily="66" charset="0"/>
                </a:endParaRPr>
              </a:p>
            </p:txBody>
          </p:sp>
          <p:sp>
            <p:nvSpPr>
              <p:cNvPr id="1392658" name="Freeform 18"/>
              <p:cNvSpPr>
                <a:spLocks/>
              </p:cNvSpPr>
              <p:nvPr/>
            </p:nvSpPr>
            <p:spPr bwMode="auto">
              <a:xfrm>
                <a:off x="4724" y="2448"/>
                <a:ext cx="220" cy="1023"/>
              </a:xfrm>
              <a:custGeom>
                <a:avLst/>
                <a:gdLst/>
                <a:ahLst/>
                <a:cxnLst>
                  <a:cxn ang="0">
                    <a:pos x="15" y="1023"/>
                  </a:cxn>
                  <a:cxn ang="0">
                    <a:pos x="172" y="852"/>
                  </a:cxn>
                  <a:cxn ang="0">
                    <a:pos x="172" y="756"/>
                  </a:cxn>
                  <a:cxn ang="0">
                    <a:pos x="135" y="726"/>
                  </a:cxn>
                  <a:cxn ang="0">
                    <a:pos x="9" y="615"/>
                  </a:cxn>
                  <a:cxn ang="0">
                    <a:pos x="187" y="447"/>
                  </a:cxn>
                  <a:cxn ang="0">
                    <a:pos x="205" y="357"/>
                  </a:cxn>
                  <a:cxn ang="0">
                    <a:pos x="163" y="309"/>
                  </a:cxn>
                  <a:cxn ang="0">
                    <a:pos x="39" y="217"/>
                  </a:cxn>
                  <a:cxn ang="0">
                    <a:pos x="64" y="108"/>
                  </a:cxn>
                  <a:cxn ang="0">
                    <a:pos x="118" y="0"/>
                  </a:cxn>
                </a:cxnLst>
                <a:rect l="0" t="0" r="r" b="b"/>
                <a:pathLst>
                  <a:path w="220" h="1023">
                    <a:moveTo>
                      <a:pt x="15" y="1023"/>
                    </a:moveTo>
                    <a:cubicBezTo>
                      <a:pt x="41" y="995"/>
                      <a:pt x="146" y="896"/>
                      <a:pt x="172" y="852"/>
                    </a:cubicBezTo>
                    <a:cubicBezTo>
                      <a:pt x="198" y="808"/>
                      <a:pt x="178" y="777"/>
                      <a:pt x="172" y="756"/>
                    </a:cubicBezTo>
                    <a:cubicBezTo>
                      <a:pt x="166" y="735"/>
                      <a:pt x="162" y="749"/>
                      <a:pt x="135" y="726"/>
                    </a:cubicBezTo>
                    <a:cubicBezTo>
                      <a:pt x="108" y="703"/>
                      <a:pt x="0" y="661"/>
                      <a:pt x="9" y="615"/>
                    </a:cubicBezTo>
                    <a:cubicBezTo>
                      <a:pt x="18" y="569"/>
                      <a:pt x="154" y="490"/>
                      <a:pt x="187" y="447"/>
                    </a:cubicBezTo>
                    <a:cubicBezTo>
                      <a:pt x="220" y="404"/>
                      <a:pt x="209" y="380"/>
                      <a:pt x="205" y="357"/>
                    </a:cubicBezTo>
                    <a:cubicBezTo>
                      <a:pt x="201" y="334"/>
                      <a:pt x="191" y="332"/>
                      <a:pt x="163" y="309"/>
                    </a:cubicBezTo>
                    <a:cubicBezTo>
                      <a:pt x="135" y="286"/>
                      <a:pt x="56" y="251"/>
                      <a:pt x="39" y="217"/>
                    </a:cubicBezTo>
                    <a:cubicBezTo>
                      <a:pt x="22" y="183"/>
                      <a:pt x="51" y="144"/>
                      <a:pt x="64" y="108"/>
                    </a:cubicBezTo>
                    <a:cubicBezTo>
                      <a:pt x="77" y="72"/>
                      <a:pt x="107" y="23"/>
                      <a:pt x="118" y="0"/>
                    </a:cubicBezTo>
                  </a:path>
                </a:pathLst>
              </a:custGeom>
              <a:noFill/>
              <a:ln w="76200" cap="flat" cmpd="sng">
                <a:solidFill>
                  <a:srgbClr val="9933FF"/>
                </a:solidFill>
                <a:prstDash val="solid"/>
                <a:round/>
                <a:headEnd type="none" w="sm" len="sm"/>
                <a:tailEnd type="arrow" w="med" len="med"/>
              </a:ln>
              <a:effectLst/>
            </p:spPr>
            <p:txBody>
              <a:bodyPr wrap="none" anchor="ctr"/>
              <a:lstStyle/>
              <a:p>
                <a:endParaRPr lang="en-US">
                  <a:latin typeface="Comic Sans MS" pitchFamily="66" charset="0"/>
                </a:endParaRPr>
              </a:p>
            </p:txBody>
          </p:sp>
          <p:sp>
            <p:nvSpPr>
              <p:cNvPr id="1392659" name="Freeform 19"/>
              <p:cNvSpPr>
                <a:spLocks/>
              </p:cNvSpPr>
              <p:nvPr/>
            </p:nvSpPr>
            <p:spPr bwMode="auto">
              <a:xfrm>
                <a:off x="3783" y="2772"/>
                <a:ext cx="300" cy="699"/>
              </a:xfrm>
              <a:custGeom>
                <a:avLst/>
                <a:gdLst/>
                <a:ahLst/>
                <a:cxnLst>
                  <a:cxn ang="0">
                    <a:pos x="63" y="684"/>
                  </a:cxn>
                  <a:cxn ang="0">
                    <a:pos x="180" y="666"/>
                  </a:cxn>
                  <a:cxn ang="0">
                    <a:pos x="219" y="645"/>
                  </a:cxn>
                  <a:cxn ang="0">
                    <a:pos x="237" y="624"/>
                  </a:cxn>
                  <a:cxn ang="0">
                    <a:pos x="249" y="594"/>
                  </a:cxn>
                  <a:cxn ang="0">
                    <a:pos x="243" y="540"/>
                  </a:cxn>
                  <a:cxn ang="0">
                    <a:pos x="225" y="495"/>
                  </a:cxn>
                  <a:cxn ang="0">
                    <a:pos x="126" y="477"/>
                  </a:cxn>
                  <a:cxn ang="0">
                    <a:pos x="51" y="471"/>
                  </a:cxn>
                  <a:cxn ang="0">
                    <a:pos x="33" y="501"/>
                  </a:cxn>
                  <a:cxn ang="0">
                    <a:pos x="36" y="552"/>
                  </a:cxn>
                  <a:cxn ang="0">
                    <a:pos x="129" y="579"/>
                  </a:cxn>
                  <a:cxn ang="0">
                    <a:pos x="219" y="567"/>
                  </a:cxn>
                  <a:cxn ang="0">
                    <a:pos x="246" y="546"/>
                  </a:cxn>
                  <a:cxn ang="0">
                    <a:pos x="258" y="537"/>
                  </a:cxn>
                  <a:cxn ang="0">
                    <a:pos x="279" y="504"/>
                  </a:cxn>
                  <a:cxn ang="0">
                    <a:pos x="300" y="429"/>
                  </a:cxn>
                  <a:cxn ang="0">
                    <a:pos x="270" y="354"/>
                  </a:cxn>
                  <a:cxn ang="0">
                    <a:pos x="201" y="333"/>
                  </a:cxn>
                  <a:cxn ang="0">
                    <a:pos x="114" y="318"/>
                  </a:cxn>
                  <a:cxn ang="0">
                    <a:pos x="15" y="351"/>
                  </a:cxn>
                  <a:cxn ang="0">
                    <a:pos x="27" y="381"/>
                  </a:cxn>
                  <a:cxn ang="0">
                    <a:pos x="123" y="402"/>
                  </a:cxn>
                  <a:cxn ang="0">
                    <a:pos x="198" y="396"/>
                  </a:cxn>
                  <a:cxn ang="0">
                    <a:pos x="255" y="360"/>
                  </a:cxn>
                  <a:cxn ang="0">
                    <a:pos x="279" y="330"/>
                  </a:cxn>
                  <a:cxn ang="0">
                    <a:pos x="246" y="207"/>
                  </a:cxn>
                  <a:cxn ang="0">
                    <a:pos x="192" y="177"/>
                  </a:cxn>
                  <a:cxn ang="0">
                    <a:pos x="129" y="162"/>
                  </a:cxn>
                  <a:cxn ang="0">
                    <a:pos x="42" y="210"/>
                  </a:cxn>
                  <a:cxn ang="0">
                    <a:pos x="39" y="261"/>
                  </a:cxn>
                  <a:cxn ang="0">
                    <a:pos x="132" y="273"/>
                  </a:cxn>
                  <a:cxn ang="0">
                    <a:pos x="246" y="249"/>
                  </a:cxn>
                  <a:cxn ang="0">
                    <a:pos x="258" y="204"/>
                  </a:cxn>
                  <a:cxn ang="0">
                    <a:pos x="261" y="0"/>
                  </a:cxn>
                </a:cxnLst>
                <a:rect l="0" t="0" r="r" b="b"/>
                <a:pathLst>
                  <a:path w="300" h="684">
                    <a:moveTo>
                      <a:pt x="63" y="684"/>
                    </a:moveTo>
                    <a:cubicBezTo>
                      <a:pt x="97" y="682"/>
                      <a:pt x="148" y="684"/>
                      <a:pt x="180" y="666"/>
                    </a:cubicBezTo>
                    <a:cubicBezTo>
                      <a:pt x="224" y="642"/>
                      <a:pt x="186" y="658"/>
                      <a:pt x="219" y="645"/>
                    </a:cubicBezTo>
                    <a:cubicBezTo>
                      <a:pt x="225" y="639"/>
                      <a:pt x="233" y="632"/>
                      <a:pt x="237" y="624"/>
                    </a:cubicBezTo>
                    <a:cubicBezTo>
                      <a:pt x="242" y="614"/>
                      <a:pt x="249" y="594"/>
                      <a:pt x="249" y="594"/>
                    </a:cubicBezTo>
                    <a:cubicBezTo>
                      <a:pt x="247" y="576"/>
                      <a:pt x="248" y="557"/>
                      <a:pt x="243" y="540"/>
                    </a:cubicBezTo>
                    <a:cubicBezTo>
                      <a:pt x="237" y="522"/>
                      <a:pt x="236" y="510"/>
                      <a:pt x="225" y="495"/>
                    </a:cubicBezTo>
                    <a:cubicBezTo>
                      <a:pt x="208" y="472"/>
                      <a:pt x="153" y="480"/>
                      <a:pt x="126" y="477"/>
                    </a:cubicBezTo>
                    <a:cubicBezTo>
                      <a:pt x="94" y="464"/>
                      <a:pt x="98" y="468"/>
                      <a:pt x="51" y="471"/>
                    </a:cubicBezTo>
                    <a:cubicBezTo>
                      <a:pt x="41" y="481"/>
                      <a:pt x="41" y="490"/>
                      <a:pt x="33" y="501"/>
                    </a:cubicBezTo>
                    <a:cubicBezTo>
                      <a:pt x="34" y="518"/>
                      <a:pt x="32" y="535"/>
                      <a:pt x="36" y="552"/>
                    </a:cubicBezTo>
                    <a:cubicBezTo>
                      <a:pt x="40" y="570"/>
                      <a:pt x="119" y="578"/>
                      <a:pt x="129" y="579"/>
                    </a:cubicBezTo>
                    <a:cubicBezTo>
                      <a:pt x="190" y="576"/>
                      <a:pt x="180" y="577"/>
                      <a:pt x="219" y="567"/>
                    </a:cubicBezTo>
                    <a:cubicBezTo>
                      <a:pt x="228" y="560"/>
                      <a:pt x="237" y="553"/>
                      <a:pt x="246" y="546"/>
                    </a:cubicBezTo>
                    <a:cubicBezTo>
                      <a:pt x="250" y="543"/>
                      <a:pt x="258" y="537"/>
                      <a:pt x="258" y="537"/>
                    </a:cubicBezTo>
                    <a:cubicBezTo>
                      <a:pt x="262" y="525"/>
                      <a:pt x="279" y="504"/>
                      <a:pt x="279" y="504"/>
                    </a:cubicBezTo>
                    <a:cubicBezTo>
                      <a:pt x="283" y="451"/>
                      <a:pt x="297" y="483"/>
                      <a:pt x="300" y="429"/>
                    </a:cubicBezTo>
                    <a:cubicBezTo>
                      <a:pt x="292" y="417"/>
                      <a:pt x="285" y="358"/>
                      <a:pt x="270" y="354"/>
                    </a:cubicBezTo>
                    <a:cubicBezTo>
                      <a:pt x="255" y="345"/>
                      <a:pt x="218" y="336"/>
                      <a:pt x="201" y="333"/>
                    </a:cubicBezTo>
                    <a:cubicBezTo>
                      <a:pt x="165" y="315"/>
                      <a:pt x="156" y="297"/>
                      <a:pt x="114" y="318"/>
                    </a:cubicBezTo>
                    <a:cubicBezTo>
                      <a:pt x="108" y="303"/>
                      <a:pt x="19" y="345"/>
                      <a:pt x="15" y="351"/>
                    </a:cubicBezTo>
                    <a:cubicBezTo>
                      <a:pt x="0" y="375"/>
                      <a:pt x="16" y="377"/>
                      <a:pt x="27" y="381"/>
                    </a:cubicBezTo>
                    <a:cubicBezTo>
                      <a:pt x="53" y="401"/>
                      <a:pt x="92" y="399"/>
                      <a:pt x="123" y="402"/>
                    </a:cubicBezTo>
                    <a:cubicBezTo>
                      <a:pt x="148" y="400"/>
                      <a:pt x="173" y="400"/>
                      <a:pt x="198" y="396"/>
                    </a:cubicBezTo>
                    <a:cubicBezTo>
                      <a:pt x="220" y="392"/>
                      <a:pt x="235" y="367"/>
                      <a:pt x="255" y="360"/>
                    </a:cubicBezTo>
                    <a:cubicBezTo>
                      <a:pt x="262" y="349"/>
                      <a:pt x="270" y="339"/>
                      <a:pt x="279" y="330"/>
                    </a:cubicBezTo>
                    <a:cubicBezTo>
                      <a:pt x="274" y="288"/>
                      <a:pt x="289" y="221"/>
                      <a:pt x="246" y="207"/>
                    </a:cubicBezTo>
                    <a:cubicBezTo>
                      <a:pt x="229" y="190"/>
                      <a:pt x="215" y="180"/>
                      <a:pt x="192" y="177"/>
                    </a:cubicBezTo>
                    <a:cubicBezTo>
                      <a:pt x="173" y="171"/>
                      <a:pt x="150" y="164"/>
                      <a:pt x="129" y="162"/>
                    </a:cubicBezTo>
                    <a:cubicBezTo>
                      <a:pt x="102" y="155"/>
                      <a:pt x="70" y="208"/>
                      <a:pt x="42" y="210"/>
                    </a:cubicBezTo>
                    <a:cubicBezTo>
                      <a:pt x="38" y="221"/>
                      <a:pt x="29" y="251"/>
                      <a:pt x="39" y="261"/>
                    </a:cubicBezTo>
                    <a:cubicBezTo>
                      <a:pt x="52" y="274"/>
                      <a:pt x="123" y="272"/>
                      <a:pt x="132" y="273"/>
                    </a:cubicBezTo>
                    <a:cubicBezTo>
                      <a:pt x="257" y="269"/>
                      <a:pt x="195" y="283"/>
                      <a:pt x="246" y="249"/>
                    </a:cubicBezTo>
                    <a:cubicBezTo>
                      <a:pt x="251" y="234"/>
                      <a:pt x="255" y="220"/>
                      <a:pt x="258" y="204"/>
                    </a:cubicBezTo>
                    <a:cubicBezTo>
                      <a:pt x="257" y="178"/>
                      <a:pt x="261" y="42"/>
                      <a:pt x="261" y="0"/>
                    </a:cubicBezTo>
                  </a:path>
                </a:pathLst>
              </a:custGeom>
              <a:noFill/>
              <a:ln w="57150" cmpd="sng">
                <a:solidFill>
                  <a:schemeClr val="folHlink"/>
                </a:solidFill>
                <a:prstDash val="solid"/>
                <a:round/>
                <a:headEnd type="none" w="med" len="med"/>
                <a:tailEnd type="arrow" w="med" len="med"/>
              </a:ln>
              <a:effectLst/>
            </p:spPr>
            <p:txBody>
              <a:bodyPr wrap="none" anchor="ctr"/>
              <a:lstStyle/>
              <a:p>
                <a:endParaRPr lang="en-US">
                  <a:latin typeface="Comic Sans MS" pitchFamily="66" charset="0"/>
                </a:endParaRPr>
              </a:p>
            </p:txBody>
          </p:sp>
          <p:sp>
            <p:nvSpPr>
              <p:cNvPr id="1392660" name="Text Box 20"/>
              <p:cNvSpPr txBox="1">
                <a:spLocks noChangeArrowheads="1"/>
              </p:cNvSpPr>
              <p:nvPr/>
            </p:nvSpPr>
            <p:spPr bwMode="auto">
              <a:xfrm>
                <a:off x="3408" y="2454"/>
                <a:ext cx="864" cy="330"/>
              </a:xfrm>
              <a:prstGeom prst="rect">
                <a:avLst/>
              </a:prstGeom>
              <a:noFill/>
              <a:ln w="9525">
                <a:noFill/>
                <a:miter lim="800000"/>
                <a:headEnd/>
                <a:tailEnd/>
              </a:ln>
              <a:effectLst/>
            </p:spPr>
            <p:txBody>
              <a:bodyPr>
                <a:spAutoFit/>
              </a:bodyPr>
              <a:lstStyle/>
              <a:p>
                <a:pPr algn="ctr">
                  <a:spcBef>
                    <a:spcPct val="50000"/>
                  </a:spcBef>
                </a:pPr>
                <a:r>
                  <a:rPr lang="en-US" sz="1400">
                    <a:latin typeface="Comic Sans MS" pitchFamily="66" charset="0"/>
                  </a:rPr>
                  <a:t>Sensible and latent heat</a:t>
                </a:r>
              </a:p>
            </p:txBody>
          </p:sp>
        </p:grpSp>
      </p:grpSp>
      <p:grpSp>
        <p:nvGrpSpPr>
          <p:cNvPr id="5" name="Group 21"/>
          <p:cNvGrpSpPr>
            <a:grpSpLocks/>
          </p:cNvGrpSpPr>
          <p:nvPr/>
        </p:nvGrpSpPr>
        <p:grpSpPr bwMode="auto">
          <a:xfrm>
            <a:off x="533400" y="2286000"/>
            <a:ext cx="3962400" cy="3881438"/>
            <a:chOff x="336" y="1440"/>
            <a:chExt cx="2496" cy="2445"/>
          </a:xfrm>
        </p:grpSpPr>
        <p:sp>
          <p:nvSpPr>
            <p:cNvPr id="1392662" name="Line 22"/>
            <p:cNvSpPr>
              <a:spLocks noChangeShapeType="1"/>
            </p:cNvSpPr>
            <p:nvPr/>
          </p:nvSpPr>
          <p:spPr bwMode="auto">
            <a:xfrm>
              <a:off x="768" y="3552"/>
              <a:ext cx="2064" cy="0"/>
            </a:xfrm>
            <a:prstGeom prst="line">
              <a:avLst/>
            </a:prstGeom>
            <a:noFill/>
            <a:ln w="76200">
              <a:solidFill>
                <a:schemeClr val="tx1"/>
              </a:solidFill>
              <a:round/>
              <a:headEnd/>
              <a:tailEnd/>
            </a:ln>
            <a:effectLst/>
          </p:spPr>
          <p:txBody>
            <a:bodyPr wrap="none" anchor="ctr"/>
            <a:lstStyle/>
            <a:p>
              <a:endParaRPr lang="en-US"/>
            </a:p>
          </p:txBody>
        </p:sp>
        <p:sp>
          <p:nvSpPr>
            <p:cNvPr id="1392663" name="Freeform 23"/>
            <p:cNvSpPr>
              <a:spLocks/>
            </p:cNvSpPr>
            <p:nvPr/>
          </p:nvSpPr>
          <p:spPr bwMode="auto">
            <a:xfrm>
              <a:off x="816" y="1872"/>
              <a:ext cx="432" cy="1632"/>
            </a:xfrm>
            <a:custGeom>
              <a:avLst/>
              <a:gdLst/>
              <a:ahLst/>
              <a:cxnLst>
                <a:cxn ang="0">
                  <a:pos x="0" y="0"/>
                </a:cxn>
                <a:cxn ang="0">
                  <a:pos x="84" y="84"/>
                </a:cxn>
                <a:cxn ang="0">
                  <a:pos x="30" y="174"/>
                </a:cxn>
                <a:cxn ang="0">
                  <a:pos x="114" y="210"/>
                </a:cxn>
                <a:cxn ang="0">
                  <a:pos x="90" y="306"/>
                </a:cxn>
                <a:cxn ang="0">
                  <a:pos x="180" y="354"/>
                </a:cxn>
                <a:cxn ang="0">
                  <a:pos x="132" y="450"/>
                </a:cxn>
                <a:cxn ang="0">
                  <a:pos x="252" y="474"/>
                </a:cxn>
                <a:cxn ang="0">
                  <a:pos x="225" y="528"/>
                </a:cxn>
                <a:cxn ang="0">
                  <a:pos x="198" y="576"/>
                </a:cxn>
                <a:cxn ang="0">
                  <a:pos x="306" y="624"/>
                </a:cxn>
                <a:cxn ang="0">
                  <a:pos x="282" y="744"/>
                </a:cxn>
                <a:cxn ang="0">
                  <a:pos x="372" y="774"/>
                </a:cxn>
                <a:cxn ang="0">
                  <a:pos x="342" y="882"/>
                </a:cxn>
                <a:cxn ang="0">
                  <a:pos x="450" y="918"/>
                </a:cxn>
                <a:cxn ang="0">
                  <a:pos x="408" y="1002"/>
                </a:cxn>
                <a:cxn ang="0">
                  <a:pos x="516" y="1023"/>
                </a:cxn>
                <a:cxn ang="0">
                  <a:pos x="519" y="1044"/>
                </a:cxn>
                <a:cxn ang="0">
                  <a:pos x="480" y="1128"/>
                </a:cxn>
                <a:cxn ang="0">
                  <a:pos x="576" y="1179"/>
                </a:cxn>
                <a:cxn ang="0">
                  <a:pos x="558" y="1290"/>
                </a:cxn>
                <a:cxn ang="0">
                  <a:pos x="672" y="1311"/>
                </a:cxn>
                <a:cxn ang="0">
                  <a:pos x="642" y="1434"/>
                </a:cxn>
                <a:cxn ang="0">
                  <a:pos x="738" y="1464"/>
                </a:cxn>
                <a:cxn ang="0">
                  <a:pos x="738" y="1566"/>
                </a:cxn>
                <a:cxn ang="0">
                  <a:pos x="828" y="1596"/>
                </a:cxn>
                <a:cxn ang="0">
                  <a:pos x="816" y="1668"/>
                </a:cxn>
              </a:cxnLst>
              <a:rect l="0" t="0" r="r" b="b"/>
              <a:pathLst>
                <a:path w="841" h="1668">
                  <a:moveTo>
                    <a:pt x="0" y="0"/>
                  </a:moveTo>
                  <a:cubicBezTo>
                    <a:pt x="39" y="27"/>
                    <a:pt x="79" y="55"/>
                    <a:pt x="84" y="84"/>
                  </a:cubicBezTo>
                  <a:cubicBezTo>
                    <a:pt x="89" y="113"/>
                    <a:pt x="25" y="153"/>
                    <a:pt x="30" y="174"/>
                  </a:cubicBezTo>
                  <a:cubicBezTo>
                    <a:pt x="35" y="195"/>
                    <a:pt x="104" y="188"/>
                    <a:pt x="114" y="210"/>
                  </a:cubicBezTo>
                  <a:cubicBezTo>
                    <a:pt x="124" y="232"/>
                    <a:pt x="79" y="282"/>
                    <a:pt x="90" y="306"/>
                  </a:cubicBezTo>
                  <a:cubicBezTo>
                    <a:pt x="101" y="330"/>
                    <a:pt x="173" y="330"/>
                    <a:pt x="180" y="354"/>
                  </a:cubicBezTo>
                  <a:cubicBezTo>
                    <a:pt x="187" y="378"/>
                    <a:pt x="120" y="430"/>
                    <a:pt x="132" y="450"/>
                  </a:cubicBezTo>
                  <a:cubicBezTo>
                    <a:pt x="144" y="470"/>
                    <a:pt x="236" y="461"/>
                    <a:pt x="252" y="474"/>
                  </a:cubicBezTo>
                  <a:cubicBezTo>
                    <a:pt x="268" y="487"/>
                    <a:pt x="234" y="511"/>
                    <a:pt x="225" y="528"/>
                  </a:cubicBezTo>
                  <a:cubicBezTo>
                    <a:pt x="216" y="545"/>
                    <a:pt x="185" y="560"/>
                    <a:pt x="198" y="576"/>
                  </a:cubicBezTo>
                  <a:cubicBezTo>
                    <a:pt x="211" y="592"/>
                    <a:pt x="292" y="596"/>
                    <a:pt x="306" y="624"/>
                  </a:cubicBezTo>
                  <a:cubicBezTo>
                    <a:pt x="320" y="652"/>
                    <a:pt x="271" y="719"/>
                    <a:pt x="282" y="744"/>
                  </a:cubicBezTo>
                  <a:cubicBezTo>
                    <a:pt x="293" y="769"/>
                    <a:pt x="362" y="751"/>
                    <a:pt x="372" y="774"/>
                  </a:cubicBezTo>
                  <a:cubicBezTo>
                    <a:pt x="382" y="797"/>
                    <a:pt x="329" y="858"/>
                    <a:pt x="342" y="882"/>
                  </a:cubicBezTo>
                  <a:cubicBezTo>
                    <a:pt x="355" y="906"/>
                    <a:pt x="439" y="898"/>
                    <a:pt x="450" y="918"/>
                  </a:cubicBezTo>
                  <a:cubicBezTo>
                    <a:pt x="461" y="938"/>
                    <a:pt x="397" y="985"/>
                    <a:pt x="408" y="1002"/>
                  </a:cubicBezTo>
                  <a:cubicBezTo>
                    <a:pt x="419" y="1019"/>
                    <a:pt x="498" y="1016"/>
                    <a:pt x="516" y="1023"/>
                  </a:cubicBezTo>
                  <a:cubicBezTo>
                    <a:pt x="534" y="1030"/>
                    <a:pt x="525" y="1027"/>
                    <a:pt x="519" y="1044"/>
                  </a:cubicBezTo>
                  <a:cubicBezTo>
                    <a:pt x="513" y="1061"/>
                    <a:pt x="471" y="1106"/>
                    <a:pt x="480" y="1128"/>
                  </a:cubicBezTo>
                  <a:cubicBezTo>
                    <a:pt x="489" y="1150"/>
                    <a:pt x="563" y="1152"/>
                    <a:pt x="576" y="1179"/>
                  </a:cubicBezTo>
                  <a:cubicBezTo>
                    <a:pt x="589" y="1206"/>
                    <a:pt x="542" y="1268"/>
                    <a:pt x="558" y="1290"/>
                  </a:cubicBezTo>
                  <a:cubicBezTo>
                    <a:pt x="574" y="1312"/>
                    <a:pt x="658" y="1287"/>
                    <a:pt x="672" y="1311"/>
                  </a:cubicBezTo>
                  <a:cubicBezTo>
                    <a:pt x="686" y="1335"/>
                    <a:pt x="631" y="1409"/>
                    <a:pt x="642" y="1434"/>
                  </a:cubicBezTo>
                  <a:cubicBezTo>
                    <a:pt x="653" y="1459"/>
                    <a:pt x="722" y="1442"/>
                    <a:pt x="738" y="1464"/>
                  </a:cubicBezTo>
                  <a:cubicBezTo>
                    <a:pt x="754" y="1486"/>
                    <a:pt x="723" y="1544"/>
                    <a:pt x="738" y="1566"/>
                  </a:cubicBezTo>
                  <a:cubicBezTo>
                    <a:pt x="753" y="1588"/>
                    <a:pt x="815" y="1579"/>
                    <a:pt x="828" y="1596"/>
                  </a:cubicBezTo>
                  <a:cubicBezTo>
                    <a:pt x="841" y="1613"/>
                    <a:pt x="818" y="1653"/>
                    <a:pt x="816" y="1668"/>
                  </a:cubicBezTo>
                </a:path>
              </a:pathLst>
            </a:custGeom>
            <a:noFill/>
            <a:ln w="38100" cap="flat" cmpd="sng">
              <a:solidFill>
                <a:srgbClr val="FF9933"/>
              </a:solidFill>
              <a:prstDash val="solid"/>
              <a:round/>
              <a:headEnd type="none" w="sm" len="sm"/>
              <a:tailEnd type="triangle" w="med" len="med"/>
            </a:ln>
            <a:effectLst/>
          </p:spPr>
          <p:txBody>
            <a:bodyPr wrap="none" anchor="ctr"/>
            <a:lstStyle/>
            <a:p>
              <a:endParaRPr lang="en-US"/>
            </a:p>
          </p:txBody>
        </p:sp>
        <p:sp>
          <p:nvSpPr>
            <p:cNvPr id="1392664" name="Freeform 24"/>
            <p:cNvSpPr>
              <a:spLocks/>
            </p:cNvSpPr>
            <p:nvPr/>
          </p:nvSpPr>
          <p:spPr bwMode="auto">
            <a:xfrm>
              <a:off x="2016" y="1506"/>
              <a:ext cx="192" cy="1998"/>
            </a:xfrm>
            <a:custGeom>
              <a:avLst/>
              <a:gdLst/>
              <a:ahLst/>
              <a:cxnLst>
                <a:cxn ang="0">
                  <a:pos x="23" y="1998"/>
                </a:cxn>
                <a:cxn ang="0">
                  <a:pos x="143" y="1798"/>
                </a:cxn>
                <a:cxn ang="0">
                  <a:pos x="17" y="1603"/>
                </a:cxn>
                <a:cxn ang="0">
                  <a:pos x="143" y="1409"/>
                </a:cxn>
                <a:cxn ang="0">
                  <a:pos x="17" y="1190"/>
                </a:cxn>
                <a:cxn ang="0">
                  <a:pos x="155" y="1015"/>
                </a:cxn>
                <a:cxn ang="0">
                  <a:pos x="5" y="783"/>
                </a:cxn>
                <a:cxn ang="0">
                  <a:pos x="185" y="582"/>
                </a:cxn>
                <a:cxn ang="0">
                  <a:pos x="47" y="401"/>
                </a:cxn>
                <a:cxn ang="0">
                  <a:pos x="173" y="200"/>
                </a:cxn>
                <a:cxn ang="0">
                  <a:pos x="79" y="0"/>
                </a:cxn>
              </a:cxnLst>
              <a:rect l="0" t="0" r="r" b="b"/>
              <a:pathLst>
                <a:path w="192" h="1998">
                  <a:moveTo>
                    <a:pt x="23" y="1998"/>
                  </a:moveTo>
                  <a:cubicBezTo>
                    <a:pt x="83" y="1931"/>
                    <a:pt x="144" y="1863"/>
                    <a:pt x="143" y="1798"/>
                  </a:cubicBezTo>
                  <a:cubicBezTo>
                    <a:pt x="142" y="1732"/>
                    <a:pt x="17" y="1668"/>
                    <a:pt x="17" y="1603"/>
                  </a:cubicBezTo>
                  <a:cubicBezTo>
                    <a:pt x="17" y="1539"/>
                    <a:pt x="143" y="1478"/>
                    <a:pt x="143" y="1409"/>
                  </a:cubicBezTo>
                  <a:cubicBezTo>
                    <a:pt x="143" y="1340"/>
                    <a:pt x="15" y="1256"/>
                    <a:pt x="17" y="1190"/>
                  </a:cubicBezTo>
                  <a:cubicBezTo>
                    <a:pt x="19" y="1124"/>
                    <a:pt x="157" y="1083"/>
                    <a:pt x="155" y="1015"/>
                  </a:cubicBezTo>
                  <a:cubicBezTo>
                    <a:pt x="153" y="947"/>
                    <a:pt x="0" y="855"/>
                    <a:pt x="5" y="783"/>
                  </a:cubicBezTo>
                  <a:cubicBezTo>
                    <a:pt x="10" y="711"/>
                    <a:pt x="178" y="646"/>
                    <a:pt x="185" y="582"/>
                  </a:cubicBezTo>
                  <a:cubicBezTo>
                    <a:pt x="192" y="519"/>
                    <a:pt x="49" y="465"/>
                    <a:pt x="47" y="401"/>
                  </a:cubicBezTo>
                  <a:cubicBezTo>
                    <a:pt x="45" y="337"/>
                    <a:pt x="168" y="267"/>
                    <a:pt x="173" y="200"/>
                  </a:cubicBezTo>
                  <a:cubicBezTo>
                    <a:pt x="178" y="133"/>
                    <a:pt x="99" y="42"/>
                    <a:pt x="79" y="0"/>
                  </a:cubicBezTo>
                </a:path>
              </a:pathLst>
            </a:custGeom>
            <a:noFill/>
            <a:ln w="76200" cap="flat" cmpd="sng">
              <a:solidFill>
                <a:srgbClr val="9933FF"/>
              </a:solidFill>
              <a:prstDash val="solid"/>
              <a:round/>
              <a:headEnd type="none" w="sm" len="sm"/>
              <a:tailEnd type="arrow" w="med" len="med"/>
            </a:ln>
            <a:effectLst/>
          </p:spPr>
          <p:txBody>
            <a:bodyPr wrap="none" anchor="ctr"/>
            <a:lstStyle/>
            <a:p>
              <a:endParaRPr lang="en-US"/>
            </a:p>
          </p:txBody>
        </p:sp>
        <p:sp>
          <p:nvSpPr>
            <p:cNvPr id="1392665" name="Text Box 25"/>
            <p:cNvSpPr txBox="1">
              <a:spLocks noChangeArrowheads="1"/>
            </p:cNvSpPr>
            <p:nvPr/>
          </p:nvSpPr>
          <p:spPr bwMode="auto">
            <a:xfrm>
              <a:off x="1536" y="1872"/>
              <a:ext cx="528" cy="233"/>
            </a:xfrm>
            <a:prstGeom prst="rect">
              <a:avLst/>
            </a:prstGeom>
            <a:noFill/>
            <a:ln w="9525">
              <a:noFill/>
              <a:miter lim="800000"/>
              <a:headEnd/>
              <a:tailEnd/>
            </a:ln>
            <a:effectLst/>
          </p:spPr>
          <p:txBody>
            <a:bodyPr>
              <a:spAutoFit/>
            </a:bodyPr>
            <a:lstStyle/>
            <a:p>
              <a:r>
                <a:rPr lang="en-US" dirty="0">
                  <a:latin typeface="Symbol" pitchFamily="18" charset="2"/>
                </a:rPr>
                <a:t>s</a:t>
              </a:r>
              <a:r>
                <a:rPr lang="en-US" dirty="0">
                  <a:latin typeface="Comic Sans MS" pitchFamily="66" charset="0"/>
                </a:rPr>
                <a:t>T</a:t>
              </a:r>
              <a:r>
                <a:rPr lang="en-US" baseline="-25000" dirty="0">
                  <a:latin typeface="Comic Sans MS" pitchFamily="66" charset="0"/>
                </a:rPr>
                <a:t>e</a:t>
              </a:r>
              <a:r>
                <a:rPr lang="en-US" baseline="30000" dirty="0">
                  <a:latin typeface="Comic Sans MS" pitchFamily="66" charset="0"/>
                </a:rPr>
                <a:t>4</a:t>
              </a:r>
              <a:endParaRPr lang="en-US" dirty="0">
                <a:latin typeface="Comic Sans MS" pitchFamily="66" charset="0"/>
              </a:endParaRPr>
            </a:p>
          </p:txBody>
        </p:sp>
        <p:sp>
          <p:nvSpPr>
            <p:cNvPr id="1392666" name="Text Box 26"/>
            <p:cNvSpPr txBox="1">
              <a:spLocks noChangeArrowheads="1"/>
            </p:cNvSpPr>
            <p:nvPr/>
          </p:nvSpPr>
          <p:spPr bwMode="auto">
            <a:xfrm>
              <a:off x="1008" y="3633"/>
              <a:ext cx="1784" cy="252"/>
            </a:xfrm>
            <a:prstGeom prst="rect">
              <a:avLst/>
            </a:prstGeom>
            <a:noFill/>
            <a:ln w="9525">
              <a:noFill/>
              <a:miter lim="800000"/>
              <a:headEnd/>
              <a:tailEnd/>
            </a:ln>
            <a:effectLst/>
          </p:spPr>
          <p:txBody>
            <a:bodyPr wrap="none">
              <a:spAutoFit/>
            </a:bodyPr>
            <a:lstStyle/>
            <a:p>
              <a:r>
                <a:rPr lang="en-US" sz="2000" dirty="0">
                  <a:latin typeface="Comic Sans MS" pitchFamily="66" charset="0"/>
                </a:rPr>
                <a:t>T</a:t>
              </a:r>
              <a:r>
                <a:rPr lang="en-US" sz="2000" baseline="-25000" dirty="0">
                  <a:latin typeface="Comic Sans MS" pitchFamily="66" charset="0"/>
                </a:rPr>
                <a:t>s</a:t>
              </a:r>
              <a:r>
                <a:rPr lang="en-US" sz="2000" dirty="0">
                  <a:latin typeface="Comic Sans MS" pitchFamily="66" charset="0"/>
                </a:rPr>
                <a:t> = T</a:t>
              </a:r>
              <a:r>
                <a:rPr lang="en-US" sz="2000" baseline="-25000" dirty="0">
                  <a:latin typeface="Comic Sans MS" pitchFamily="66" charset="0"/>
                </a:rPr>
                <a:t>e</a:t>
              </a:r>
              <a:r>
                <a:rPr lang="en-US" sz="2000" dirty="0">
                  <a:latin typeface="Comic Sans MS" pitchFamily="66" charset="0"/>
                </a:rPr>
                <a:t> = 255K = -18°C</a:t>
              </a:r>
            </a:p>
          </p:txBody>
        </p:sp>
        <p:graphicFrame>
          <p:nvGraphicFramePr>
            <p:cNvPr id="1392667" name="Object 27"/>
            <p:cNvGraphicFramePr>
              <a:graphicFrameLocks noChangeAspect="1"/>
            </p:cNvGraphicFramePr>
            <p:nvPr/>
          </p:nvGraphicFramePr>
          <p:xfrm>
            <a:off x="336" y="1440"/>
            <a:ext cx="816" cy="494"/>
          </p:xfrm>
          <a:graphic>
            <a:graphicData uri="http://schemas.openxmlformats.org/presentationml/2006/ole">
              <p:oleObj spid="_x0000_s107523" name="Equation" r:id="rId5" imgW="647631" imgH="393539" progId="Equation.3">
                <p:embed/>
              </p:oleObj>
            </a:graphicData>
          </a:graphic>
        </p:graphicFrame>
      </p:grpSp>
      <p:grpSp>
        <p:nvGrpSpPr>
          <p:cNvPr id="6" name="Group 28"/>
          <p:cNvGrpSpPr>
            <a:grpSpLocks/>
          </p:cNvGrpSpPr>
          <p:nvPr/>
        </p:nvGrpSpPr>
        <p:grpSpPr bwMode="auto">
          <a:xfrm>
            <a:off x="5257800" y="609600"/>
            <a:ext cx="3429000" cy="4900613"/>
            <a:chOff x="3312" y="384"/>
            <a:chExt cx="2160" cy="3087"/>
          </a:xfrm>
        </p:grpSpPr>
        <p:grpSp>
          <p:nvGrpSpPr>
            <p:cNvPr id="7" name="Group 29"/>
            <p:cNvGrpSpPr>
              <a:grpSpLocks/>
            </p:cNvGrpSpPr>
            <p:nvPr/>
          </p:nvGrpSpPr>
          <p:grpSpPr bwMode="auto">
            <a:xfrm>
              <a:off x="4296" y="2448"/>
              <a:ext cx="648" cy="1023"/>
              <a:chOff x="4296" y="2448"/>
              <a:chExt cx="648" cy="1023"/>
            </a:xfrm>
          </p:grpSpPr>
          <p:sp>
            <p:nvSpPr>
              <p:cNvPr id="1392670" name="Freeform 30"/>
              <p:cNvSpPr>
                <a:spLocks/>
              </p:cNvSpPr>
              <p:nvPr/>
            </p:nvSpPr>
            <p:spPr bwMode="auto">
              <a:xfrm rot="-10624547">
                <a:off x="4296" y="2448"/>
                <a:ext cx="220" cy="1023"/>
              </a:xfrm>
              <a:custGeom>
                <a:avLst/>
                <a:gdLst/>
                <a:ahLst/>
                <a:cxnLst>
                  <a:cxn ang="0">
                    <a:pos x="15" y="1023"/>
                  </a:cxn>
                  <a:cxn ang="0">
                    <a:pos x="172" y="852"/>
                  </a:cxn>
                  <a:cxn ang="0">
                    <a:pos x="172" y="756"/>
                  </a:cxn>
                  <a:cxn ang="0">
                    <a:pos x="135" y="726"/>
                  </a:cxn>
                  <a:cxn ang="0">
                    <a:pos x="9" y="615"/>
                  </a:cxn>
                  <a:cxn ang="0">
                    <a:pos x="187" y="447"/>
                  </a:cxn>
                  <a:cxn ang="0">
                    <a:pos x="205" y="357"/>
                  </a:cxn>
                  <a:cxn ang="0">
                    <a:pos x="163" y="309"/>
                  </a:cxn>
                  <a:cxn ang="0">
                    <a:pos x="39" y="217"/>
                  </a:cxn>
                  <a:cxn ang="0">
                    <a:pos x="64" y="108"/>
                  </a:cxn>
                  <a:cxn ang="0">
                    <a:pos x="118" y="0"/>
                  </a:cxn>
                </a:cxnLst>
                <a:rect l="0" t="0" r="r" b="b"/>
                <a:pathLst>
                  <a:path w="220" h="1023">
                    <a:moveTo>
                      <a:pt x="15" y="1023"/>
                    </a:moveTo>
                    <a:cubicBezTo>
                      <a:pt x="41" y="995"/>
                      <a:pt x="146" y="896"/>
                      <a:pt x="172" y="852"/>
                    </a:cubicBezTo>
                    <a:cubicBezTo>
                      <a:pt x="198" y="808"/>
                      <a:pt x="178" y="777"/>
                      <a:pt x="172" y="756"/>
                    </a:cubicBezTo>
                    <a:cubicBezTo>
                      <a:pt x="166" y="735"/>
                      <a:pt x="162" y="749"/>
                      <a:pt x="135" y="726"/>
                    </a:cubicBezTo>
                    <a:cubicBezTo>
                      <a:pt x="108" y="703"/>
                      <a:pt x="0" y="661"/>
                      <a:pt x="9" y="615"/>
                    </a:cubicBezTo>
                    <a:cubicBezTo>
                      <a:pt x="18" y="569"/>
                      <a:pt x="154" y="490"/>
                      <a:pt x="187" y="447"/>
                    </a:cubicBezTo>
                    <a:cubicBezTo>
                      <a:pt x="220" y="404"/>
                      <a:pt x="209" y="380"/>
                      <a:pt x="205" y="357"/>
                    </a:cubicBezTo>
                    <a:cubicBezTo>
                      <a:pt x="201" y="334"/>
                      <a:pt x="191" y="332"/>
                      <a:pt x="163" y="309"/>
                    </a:cubicBezTo>
                    <a:cubicBezTo>
                      <a:pt x="135" y="286"/>
                      <a:pt x="56" y="251"/>
                      <a:pt x="39" y="217"/>
                    </a:cubicBezTo>
                    <a:cubicBezTo>
                      <a:pt x="22" y="183"/>
                      <a:pt x="51" y="144"/>
                      <a:pt x="64" y="108"/>
                    </a:cubicBezTo>
                    <a:cubicBezTo>
                      <a:pt x="77" y="72"/>
                      <a:pt x="107" y="23"/>
                      <a:pt x="118" y="0"/>
                    </a:cubicBezTo>
                  </a:path>
                </a:pathLst>
              </a:custGeom>
              <a:noFill/>
              <a:ln w="76200" cap="flat" cmpd="sng">
                <a:solidFill>
                  <a:srgbClr val="FF0000"/>
                </a:solidFill>
                <a:prstDash val="solid"/>
                <a:round/>
                <a:headEnd type="none" w="sm" len="sm"/>
                <a:tailEnd type="arrow" w="med" len="med"/>
              </a:ln>
              <a:effectLst/>
            </p:spPr>
            <p:txBody>
              <a:bodyPr wrap="none" anchor="ctr"/>
              <a:lstStyle/>
              <a:p>
                <a:endParaRPr lang="en-US">
                  <a:latin typeface="Comic Sans MS" pitchFamily="66" charset="0"/>
                </a:endParaRPr>
              </a:p>
            </p:txBody>
          </p:sp>
          <p:sp>
            <p:nvSpPr>
              <p:cNvPr id="1392671" name="Text Box 31"/>
              <p:cNvSpPr txBox="1">
                <a:spLocks noChangeArrowheads="1"/>
              </p:cNvSpPr>
              <p:nvPr/>
            </p:nvSpPr>
            <p:spPr bwMode="auto">
              <a:xfrm>
                <a:off x="4464" y="2984"/>
                <a:ext cx="480" cy="174"/>
              </a:xfrm>
              <a:prstGeom prst="rect">
                <a:avLst/>
              </a:prstGeom>
              <a:solidFill>
                <a:srgbClr val="99CCFF"/>
              </a:solidFill>
              <a:ln w="9525">
                <a:noFill/>
                <a:miter lim="800000"/>
                <a:headEnd/>
                <a:tailEnd/>
              </a:ln>
              <a:effectLst/>
            </p:spPr>
            <p:txBody>
              <a:bodyPr lIns="0" tIns="0" rIns="0" bIns="0">
                <a:spAutoFit/>
              </a:bodyPr>
              <a:lstStyle/>
              <a:p>
                <a:r>
                  <a:rPr lang="en-US" dirty="0">
                    <a:solidFill>
                      <a:srgbClr val="FF0000"/>
                    </a:solidFill>
                    <a:latin typeface="Symbol" pitchFamily="18" charset="2"/>
                  </a:rPr>
                  <a:t>es</a:t>
                </a:r>
                <a:r>
                  <a:rPr lang="en-US" dirty="0">
                    <a:solidFill>
                      <a:srgbClr val="FF0000"/>
                    </a:solidFill>
                    <a:latin typeface="Comic Sans MS" pitchFamily="66" charset="0"/>
                  </a:rPr>
                  <a:t>T</a:t>
                </a:r>
                <a:r>
                  <a:rPr lang="en-US" baseline="-25000" dirty="0">
                    <a:solidFill>
                      <a:srgbClr val="FF0000"/>
                    </a:solidFill>
                    <a:latin typeface="Comic Sans MS" pitchFamily="66" charset="0"/>
                  </a:rPr>
                  <a:t>e</a:t>
                </a:r>
                <a:r>
                  <a:rPr lang="en-US" baseline="30000" dirty="0">
                    <a:solidFill>
                      <a:srgbClr val="FF0000"/>
                    </a:solidFill>
                    <a:latin typeface="Comic Sans MS" pitchFamily="66" charset="0"/>
                  </a:rPr>
                  <a:t>4</a:t>
                </a:r>
                <a:endParaRPr lang="en-US" dirty="0">
                  <a:latin typeface="Comic Sans MS" pitchFamily="66" charset="0"/>
                </a:endParaRPr>
              </a:p>
            </p:txBody>
          </p:sp>
        </p:grpSp>
        <p:sp>
          <p:nvSpPr>
            <p:cNvPr id="1392672" name="Text Box 32"/>
            <p:cNvSpPr txBox="1">
              <a:spLocks noChangeArrowheads="1"/>
            </p:cNvSpPr>
            <p:nvPr/>
          </p:nvSpPr>
          <p:spPr bwMode="auto">
            <a:xfrm>
              <a:off x="3312" y="384"/>
              <a:ext cx="2160" cy="330"/>
            </a:xfrm>
            <a:prstGeom prst="rect">
              <a:avLst/>
            </a:prstGeom>
            <a:noFill/>
            <a:ln w="57150" cmpd="thickThin">
              <a:solidFill>
                <a:srgbClr val="FF0000"/>
              </a:solidFill>
              <a:miter lim="800000"/>
              <a:headEnd/>
              <a:tailEnd/>
            </a:ln>
            <a:effectLst/>
          </p:spPr>
          <p:txBody>
            <a:bodyPr>
              <a:spAutoFit/>
            </a:bodyPr>
            <a:lstStyle/>
            <a:p>
              <a:pPr>
                <a:spcBef>
                  <a:spcPct val="50000"/>
                </a:spcBef>
              </a:pPr>
              <a:r>
                <a:rPr lang="en-US" sz="2800" dirty="0">
                  <a:solidFill>
                    <a:srgbClr val="FF0000"/>
                  </a:solidFill>
                  <a:latin typeface="Comic Sans MS" pitchFamily="66" charset="0"/>
                </a:rPr>
                <a:t>Greenhouse Effect</a:t>
              </a:r>
              <a:endParaRPr lang="en-US" sz="2800" u="sng" dirty="0">
                <a:latin typeface="Comic Sans MS" pitchFamily="6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1" name="Rectangle 10"/>
          <p:cNvSpPr>
            <a:spLocks noChangeArrowheads="1"/>
          </p:cNvSpPr>
          <p:nvPr/>
        </p:nvSpPr>
        <p:spPr bwMode="auto">
          <a:xfrm>
            <a:off x="-3804" y="1032649"/>
            <a:ext cx="9023979" cy="16804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spcAft>
                <a:spcPct val="30000"/>
              </a:spcAft>
            </a:pPr>
            <a:r>
              <a:rPr lang="en-GB" altLang="fr-FR" dirty="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atmosphere</a:t>
            </a:r>
            <a:r>
              <a:rPr lang="en-GB" altLang="fr-FR" dirty="0">
                <a:latin typeface="Arial" panose="020B0604020202020204" pitchFamily="34" charset="0"/>
                <a:cs typeface="Arial" panose="020B0604020202020204" pitchFamily="34" charset="0"/>
              </a:rPr>
              <a:t> is nearly </a:t>
            </a:r>
            <a:r>
              <a:rPr lang="en-GB" altLang="fr-FR" dirty="0">
                <a:solidFill>
                  <a:srgbClr val="0000FF"/>
                </a:solidFill>
                <a:latin typeface="Arial" panose="020B0604020202020204" pitchFamily="34" charset="0"/>
                <a:cs typeface="Arial" panose="020B0604020202020204" pitchFamily="34" charset="0"/>
              </a:rPr>
              <a:t>transparent</a:t>
            </a:r>
            <a:r>
              <a:rPr lang="en-GB" altLang="fr-FR" dirty="0">
                <a:latin typeface="Arial" panose="020B0604020202020204" pitchFamily="34" charset="0"/>
                <a:cs typeface="Arial" panose="020B0604020202020204" pitchFamily="34" charset="0"/>
              </a:rPr>
              <a:t> </a:t>
            </a:r>
            <a:r>
              <a:rPr lang="en-GB" altLang="fr-FR" dirty="0">
                <a:solidFill>
                  <a:srgbClr val="0000FF"/>
                </a:solidFill>
                <a:latin typeface="Arial" panose="020B0604020202020204" pitchFamily="34" charset="0"/>
                <a:cs typeface="Arial" panose="020B0604020202020204" pitchFamily="34" charset="0"/>
              </a:rPr>
              <a:t>to visible light</a:t>
            </a:r>
            <a:r>
              <a:rPr lang="en-GB" altLang="fr-FR" dirty="0">
                <a:latin typeface="Arial" panose="020B0604020202020204" pitchFamily="34" charset="0"/>
                <a:cs typeface="Arial" panose="020B0604020202020204" pitchFamily="34" charset="0"/>
              </a:rPr>
              <a:t>. </a:t>
            </a:r>
            <a:endParaRPr lang="en-GB" altLang="fr-FR" dirty="0" smtClean="0">
              <a:latin typeface="Arial" panose="020B0604020202020204" pitchFamily="34" charset="0"/>
              <a:cs typeface="Arial" panose="020B0604020202020204" pitchFamily="34" charset="0"/>
            </a:endParaRPr>
          </a:p>
          <a:p>
            <a:pPr marL="0" indent="0" algn="just">
              <a:spcAft>
                <a:spcPct val="30000"/>
              </a:spcAft>
            </a:pPr>
            <a:r>
              <a:rPr lang="en-GB" altLang="fr-FR" dirty="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atmosphere</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is </a:t>
            </a:r>
            <a:r>
              <a:rPr lang="en-GB" altLang="fr-FR" dirty="0">
                <a:latin typeface="Arial" panose="020B0604020202020204" pitchFamily="34" charset="0"/>
                <a:cs typeface="Arial" panose="020B0604020202020204" pitchFamily="34" charset="0"/>
              </a:rPr>
              <a:t>almost </a:t>
            </a:r>
            <a:r>
              <a:rPr lang="en-GB" altLang="fr-FR" dirty="0">
                <a:solidFill>
                  <a:srgbClr val="0000FF"/>
                </a:solidFill>
                <a:latin typeface="Arial" panose="020B0604020202020204" pitchFamily="34" charset="0"/>
                <a:cs typeface="Arial" panose="020B0604020202020204" pitchFamily="34" charset="0"/>
              </a:rPr>
              <a:t>opaque</a:t>
            </a:r>
            <a:r>
              <a:rPr lang="en-GB" altLang="fr-FR" dirty="0">
                <a:latin typeface="Arial" panose="020B0604020202020204" pitchFamily="34" charset="0"/>
                <a:cs typeface="Arial" panose="020B0604020202020204" pitchFamily="34" charset="0"/>
              </a:rPr>
              <a:t> across most of the </a:t>
            </a:r>
            <a:r>
              <a:rPr lang="en-GB" altLang="fr-FR" dirty="0">
                <a:solidFill>
                  <a:srgbClr val="0000FF"/>
                </a:solidFill>
                <a:latin typeface="Arial" panose="020B0604020202020204" pitchFamily="34" charset="0"/>
                <a:cs typeface="Arial" panose="020B0604020202020204" pitchFamily="34" charset="0"/>
              </a:rPr>
              <a:t>infrared part </a:t>
            </a:r>
            <a:r>
              <a:rPr lang="en-GB" altLang="fr-FR" dirty="0">
                <a:latin typeface="Arial" panose="020B0604020202020204" pitchFamily="34" charset="0"/>
                <a:cs typeface="Arial" panose="020B0604020202020204" pitchFamily="34" charset="0"/>
              </a:rPr>
              <a:t>of the electromagnetic spectrum because of </a:t>
            </a:r>
            <a:r>
              <a:rPr lang="en-GB" altLang="fr-FR" dirty="0" smtClean="0">
                <a:latin typeface="Arial" panose="020B0604020202020204" pitchFamily="34" charset="0"/>
                <a:cs typeface="Arial" panose="020B0604020202020204" pitchFamily="34" charset="0"/>
              </a:rPr>
              <a:t>some </a:t>
            </a:r>
            <a:r>
              <a:rPr lang="en-GB" altLang="fr-FR" dirty="0">
                <a:solidFill>
                  <a:srgbClr val="0000FF"/>
                </a:solidFill>
                <a:latin typeface="Arial" panose="020B0604020202020204" pitchFamily="34" charset="0"/>
                <a:cs typeface="Arial" panose="020B0604020202020204" pitchFamily="34" charset="0"/>
              </a:rPr>
              <a:t>minor constituents </a:t>
            </a:r>
            <a:r>
              <a:rPr lang="en-GB" altLang="fr-FR" dirty="0" smtClean="0">
                <a:latin typeface="Arial" panose="020B0604020202020204" pitchFamily="34" charset="0"/>
                <a:cs typeface="Arial" panose="020B0604020202020204" pitchFamily="34" charset="0"/>
              </a:rPr>
              <a:t>(water </a:t>
            </a:r>
            <a:r>
              <a:rPr lang="en-GB" altLang="fr-FR" dirty="0">
                <a:latin typeface="Arial" panose="020B0604020202020204" pitchFamily="34" charset="0"/>
                <a:cs typeface="Arial" panose="020B0604020202020204" pitchFamily="34" charset="0"/>
              </a:rPr>
              <a:t>vapour, carbon dioxide, methane and </a:t>
            </a:r>
            <a:r>
              <a:rPr lang="en-GB" altLang="fr-FR" dirty="0" smtClean="0">
                <a:latin typeface="Arial" panose="020B0604020202020204" pitchFamily="34" charset="0"/>
                <a:cs typeface="Arial" panose="020B0604020202020204" pitchFamily="34" charset="0"/>
              </a:rPr>
              <a:t>ozone). </a:t>
            </a:r>
            <a:endParaRPr lang="en-GB" altLang="fr-FR"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3803" y="557572"/>
            <a:ext cx="81473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Greenhouse effect</a:t>
            </a:r>
            <a:endParaRPr lang="en-GB" altLang="fr-FR" dirty="0">
              <a:latin typeface="Arial" panose="020B0604020202020204" pitchFamily="34" charset="0"/>
              <a:cs typeface="Arial" panose="020B0604020202020204" pitchFamily="34" charset="0"/>
            </a:endParaRPr>
          </a:p>
        </p:txBody>
      </p:sp>
      <p:pic>
        <p:nvPicPr>
          <p:cNvPr id="8194" name="Picture 2" descr="Figure2-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396" y="2949811"/>
            <a:ext cx="6437893" cy="390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6272243" y="4026742"/>
            <a:ext cx="2906263" cy="1754326"/>
          </a:xfrm>
          <a:prstGeom prst="rect">
            <a:avLst/>
          </a:prstGeom>
        </p:spPr>
        <p:txBody>
          <a:bodyPr wrap="square">
            <a:spAutoFit/>
          </a:bodyPr>
          <a:lstStyle/>
          <a:p>
            <a:pPr>
              <a:defRPr/>
            </a:pPr>
            <a:r>
              <a:rPr lang="en-US" dirty="0">
                <a:latin typeface="Arial" panose="020B0604020202020204" pitchFamily="34" charset="0"/>
                <a:cs typeface="Arial" panose="020B0604020202020204" pitchFamily="34" charset="0"/>
              </a:rPr>
              <a:t>Heat balance of the Earth with an atmosphere represented by a single layer totally transparent to solar radiation and opaque to infrared radiations.</a:t>
            </a:r>
          </a:p>
        </p:txBody>
      </p:sp>
    </p:spTree>
    <p:extLst>
      <p:ext uri="{BB962C8B-B14F-4D97-AF65-F5344CB8AC3E}">
        <p14:creationId xmlns="" xmlns:p14="http://schemas.microsoft.com/office/powerpoint/2010/main" val="892304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1" name="Rectangle 10"/>
          <p:cNvSpPr>
            <a:spLocks noChangeArrowheads="1"/>
          </p:cNvSpPr>
          <p:nvPr/>
        </p:nvSpPr>
        <p:spPr bwMode="auto">
          <a:xfrm>
            <a:off x="19872" y="1245382"/>
            <a:ext cx="8798200"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spcAft>
                <a:spcPct val="30000"/>
              </a:spcAft>
            </a:pPr>
            <a:r>
              <a:rPr lang="en-US" altLang="fr-FR" dirty="0" smtClean="0">
                <a:latin typeface="Arial" panose="020B0604020202020204" pitchFamily="34" charset="0"/>
                <a:cs typeface="Arial" panose="020B0604020202020204" pitchFamily="34" charset="0"/>
              </a:rPr>
              <a:t>Representing </a:t>
            </a:r>
            <a:r>
              <a:rPr lang="en-US" altLang="fr-FR" dirty="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atmosphere</a:t>
            </a:r>
            <a:r>
              <a:rPr lang="en-US" altLang="fr-FR" dirty="0" smtClean="0">
                <a:solidFill>
                  <a:srgbClr val="0000FF"/>
                </a:solidFill>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by a </a:t>
            </a:r>
            <a:r>
              <a:rPr lang="en-US" altLang="fr-FR" dirty="0">
                <a:solidFill>
                  <a:srgbClr val="0000FF"/>
                </a:solidFill>
                <a:latin typeface="Arial" panose="020B0604020202020204" pitchFamily="34" charset="0"/>
                <a:cs typeface="Arial" panose="020B0604020202020204" pitchFamily="34" charset="0"/>
              </a:rPr>
              <a:t>single homogenous layer of temperature T</a:t>
            </a:r>
            <a:r>
              <a:rPr lang="en-US" altLang="fr-FR" baseline="-25000" dirty="0">
                <a:solidFill>
                  <a:srgbClr val="0000FF"/>
                </a:solidFill>
                <a:latin typeface="Arial" panose="020B0604020202020204" pitchFamily="34" charset="0"/>
                <a:cs typeface="Arial" panose="020B0604020202020204" pitchFamily="34" charset="0"/>
              </a:rPr>
              <a:t>a</a:t>
            </a:r>
            <a:r>
              <a:rPr lang="en-US" altLang="fr-FR" dirty="0">
                <a:latin typeface="Arial" panose="020B0604020202020204" pitchFamily="34" charset="0"/>
                <a:cs typeface="Arial" panose="020B0604020202020204" pitchFamily="34" charset="0"/>
              </a:rPr>
              <a:t>, totally transparent to the solar radiation and totally opaque to the infrared radiations emitted by the Earth’s </a:t>
            </a:r>
            <a:r>
              <a:rPr lang="en-US" altLang="fr-FR" dirty="0" smtClean="0">
                <a:latin typeface="Arial" panose="020B0604020202020204" pitchFamily="34" charset="0"/>
                <a:cs typeface="Arial" panose="020B0604020202020204" pitchFamily="34" charset="0"/>
              </a:rPr>
              <a:t>surface, the </a:t>
            </a:r>
            <a:r>
              <a:rPr lang="en-US" altLang="fr-FR" dirty="0">
                <a:latin typeface="Arial" panose="020B0604020202020204" pitchFamily="34" charset="0"/>
                <a:cs typeface="Arial" panose="020B0604020202020204" pitchFamily="34" charset="0"/>
              </a:rPr>
              <a:t>heat balance at the </a:t>
            </a:r>
            <a:r>
              <a:rPr lang="en-US" altLang="fr-FR" dirty="0">
                <a:solidFill>
                  <a:srgbClr val="0000FF"/>
                </a:solidFill>
                <a:latin typeface="Arial" panose="020B0604020202020204" pitchFamily="34" charset="0"/>
                <a:cs typeface="Arial" panose="020B0604020202020204" pitchFamily="34" charset="0"/>
              </a:rPr>
              <a:t>top of the atmosphere </a:t>
            </a:r>
            <a:r>
              <a:rPr lang="en-US" altLang="fr-FR" dirty="0" smtClean="0">
                <a:latin typeface="Arial" panose="020B0604020202020204" pitchFamily="34" charset="0"/>
                <a:cs typeface="Arial" panose="020B0604020202020204" pitchFamily="34" charset="0"/>
              </a:rPr>
              <a:t>is: </a:t>
            </a:r>
            <a:endParaRPr lang="en-US" altLang="fr-FR"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3803" y="557572"/>
            <a:ext cx="81473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Greenhouse effect</a:t>
            </a:r>
            <a:endParaRPr lang="en-GB" altLang="fr-FR" dirty="0">
              <a:latin typeface="Arial" panose="020B0604020202020204" pitchFamily="34" charset="0"/>
              <a:cs typeface="Arial" panose="020B0604020202020204" pitchFamily="34" charset="0"/>
            </a:endParaRPr>
          </a:p>
        </p:txBody>
      </p:sp>
      <p:graphicFrame>
        <p:nvGraphicFramePr>
          <p:cNvPr id="12" name="Object 7"/>
          <p:cNvGraphicFramePr>
            <a:graphicFrameLocks noChangeAspect="1"/>
          </p:cNvGraphicFramePr>
          <p:nvPr>
            <p:extLst>
              <p:ext uri="{D42A27DB-BD31-4B8C-83A1-F6EECF244321}">
                <p14:modId xmlns="" xmlns:p14="http://schemas.microsoft.com/office/powerpoint/2010/main" val="2362494990"/>
              </p:ext>
            </p:extLst>
          </p:nvPr>
        </p:nvGraphicFramePr>
        <p:xfrm>
          <a:off x="2904193" y="3093688"/>
          <a:ext cx="3217863" cy="755650"/>
        </p:xfrm>
        <a:graphic>
          <a:graphicData uri="http://schemas.openxmlformats.org/presentationml/2006/ole">
            <p:oleObj spid="_x0000_s9414" name="Equation" r:id="rId4" imgW="1675673" imgH="393529" progId="">
              <p:embed/>
            </p:oleObj>
          </a:graphicData>
        </a:graphic>
      </p:graphicFrame>
      <p:sp>
        <p:nvSpPr>
          <p:cNvPr id="15" name="Rectangle 14"/>
          <p:cNvSpPr>
            <a:spLocks noChangeArrowheads="1"/>
          </p:cNvSpPr>
          <p:nvPr/>
        </p:nvSpPr>
        <p:spPr bwMode="auto">
          <a:xfrm>
            <a:off x="114024" y="3909293"/>
            <a:ext cx="87982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heat balance at the </a:t>
            </a:r>
            <a:r>
              <a:rPr lang="en-US" altLang="fr-FR" dirty="0" smtClean="0">
                <a:solidFill>
                  <a:srgbClr val="0000FF"/>
                </a:solidFill>
                <a:latin typeface="Arial" panose="020B0604020202020204" pitchFamily="34" charset="0"/>
                <a:cs typeface="Arial" panose="020B0604020202020204" pitchFamily="34" charset="0"/>
              </a:rPr>
              <a:t>surface </a:t>
            </a:r>
            <a:r>
              <a:rPr lang="en-US" altLang="fr-FR" dirty="0" smtClean="0">
                <a:latin typeface="Arial" panose="020B0604020202020204" pitchFamily="34" charset="0"/>
                <a:cs typeface="Arial" panose="020B0604020202020204" pitchFamily="34" charset="0"/>
              </a:rPr>
              <a:t>is: </a:t>
            </a:r>
            <a:endParaRPr lang="en-US" altLang="fr-FR" dirty="0">
              <a:latin typeface="Arial" panose="020B0604020202020204" pitchFamily="34" charset="0"/>
              <a:cs typeface="Arial" panose="020B0604020202020204" pitchFamily="34" charset="0"/>
            </a:endParaRPr>
          </a:p>
        </p:txBody>
      </p:sp>
      <p:graphicFrame>
        <p:nvGraphicFramePr>
          <p:cNvPr id="16" name="Object 8"/>
          <p:cNvGraphicFramePr>
            <a:graphicFrameLocks noChangeAspect="1"/>
          </p:cNvGraphicFramePr>
          <p:nvPr>
            <p:extLst>
              <p:ext uri="{D42A27DB-BD31-4B8C-83A1-F6EECF244321}">
                <p14:modId xmlns="" xmlns:p14="http://schemas.microsoft.com/office/powerpoint/2010/main" val="1475513150"/>
              </p:ext>
            </p:extLst>
          </p:nvPr>
        </p:nvGraphicFramePr>
        <p:xfrm>
          <a:off x="2813216" y="4370958"/>
          <a:ext cx="3211512" cy="754063"/>
        </p:xfrm>
        <a:graphic>
          <a:graphicData uri="http://schemas.openxmlformats.org/presentationml/2006/ole">
            <p:oleObj spid="_x0000_s9415" name="Equation" r:id="rId5" imgW="1675673" imgH="393529" progId="">
              <p:embed/>
            </p:oleObj>
          </a:graphicData>
        </a:graphic>
      </p:graphicFrame>
      <p:sp>
        <p:nvSpPr>
          <p:cNvPr id="17" name="Rectangle 16"/>
          <p:cNvSpPr>
            <a:spLocks noChangeArrowheads="1"/>
          </p:cNvSpPr>
          <p:nvPr/>
        </p:nvSpPr>
        <p:spPr bwMode="auto">
          <a:xfrm>
            <a:off x="114024" y="5173549"/>
            <a:ext cx="87982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spcAft>
                <a:spcPct val="30000"/>
              </a:spcAft>
            </a:pPr>
            <a:r>
              <a:rPr lang="en-US" altLang="fr-FR" dirty="0" smtClean="0">
                <a:latin typeface="Arial" panose="020B0604020202020204" pitchFamily="34" charset="0"/>
                <a:cs typeface="Arial" panose="020B0604020202020204" pitchFamily="34" charset="0"/>
              </a:rPr>
              <a:t>This leads to: </a:t>
            </a:r>
            <a:endParaRPr lang="en-US" altLang="fr-FR" dirty="0">
              <a:latin typeface="Arial" panose="020B0604020202020204" pitchFamily="34" charset="0"/>
              <a:cs typeface="Arial" panose="020B0604020202020204" pitchFamily="34" charset="0"/>
            </a:endParaRPr>
          </a:p>
        </p:txBody>
      </p:sp>
      <p:sp>
        <p:nvSpPr>
          <p:cNvPr id="18" name="Rectangle 9"/>
          <p:cNvSpPr>
            <a:spLocks noChangeArrowheads="1"/>
          </p:cNvSpPr>
          <p:nvPr/>
        </p:nvSpPr>
        <p:spPr bwMode="auto">
          <a:xfrm>
            <a:off x="114025" y="5997665"/>
            <a:ext cx="87982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dirty="0">
                <a:latin typeface="Arial" panose="020B0604020202020204" pitchFamily="34" charset="0"/>
                <a:cs typeface="Arial" panose="020B0604020202020204" pitchFamily="34" charset="0"/>
              </a:rPr>
              <a:t>This corresponds to a </a:t>
            </a:r>
            <a:r>
              <a:rPr lang="en-GB" altLang="fr-FR" dirty="0">
                <a:solidFill>
                  <a:srgbClr val="0000FF"/>
                </a:solidFill>
                <a:latin typeface="Arial" panose="020B0604020202020204" pitchFamily="34" charset="0"/>
                <a:cs typeface="Arial" panose="020B0604020202020204" pitchFamily="34" charset="0"/>
              </a:rPr>
              <a:t>surface temperature of 303K </a:t>
            </a:r>
            <a:r>
              <a:rPr lang="en-GB" altLang="fr-FR" dirty="0">
                <a:latin typeface="Arial" panose="020B0604020202020204" pitchFamily="34" charset="0"/>
                <a:cs typeface="Arial" panose="020B0604020202020204" pitchFamily="34" charset="0"/>
              </a:rPr>
              <a:t>(</a:t>
            </a:r>
            <a:r>
              <a:rPr lang="en-GB" altLang="fr-FR" dirty="0" smtClean="0">
                <a:latin typeface="Arial" panose="020B0604020202020204" pitchFamily="34" charset="0"/>
                <a:cs typeface="Arial" panose="020B0604020202020204" pitchFamily="34" charset="0"/>
              </a:rPr>
              <a:t>30°C).</a:t>
            </a:r>
            <a:endParaRPr lang="en-GB" altLang="fr-FR" dirty="0">
              <a:latin typeface="Arial" panose="020B0604020202020204" pitchFamily="34" charset="0"/>
              <a:cs typeface="Arial" panose="020B0604020202020204" pitchFamily="34" charset="0"/>
            </a:endParaRPr>
          </a:p>
        </p:txBody>
      </p:sp>
      <p:graphicFrame>
        <p:nvGraphicFramePr>
          <p:cNvPr id="19" name="Object 10"/>
          <p:cNvGraphicFramePr>
            <a:graphicFrameLocks noChangeAspect="1"/>
          </p:cNvGraphicFramePr>
          <p:nvPr>
            <p:extLst>
              <p:ext uri="{D42A27DB-BD31-4B8C-83A1-F6EECF244321}">
                <p14:modId xmlns="" xmlns:p14="http://schemas.microsoft.com/office/powerpoint/2010/main" val="4126467209"/>
              </p:ext>
            </p:extLst>
          </p:nvPr>
        </p:nvGraphicFramePr>
        <p:xfrm>
          <a:off x="2893749" y="5220336"/>
          <a:ext cx="2581275" cy="593725"/>
        </p:xfrm>
        <a:graphic>
          <a:graphicData uri="http://schemas.openxmlformats.org/presentationml/2006/ole">
            <p:oleObj spid="_x0000_s9416" name="Equation" r:id="rId6" imgW="1269449" imgH="291973" progId="">
              <p:embed/>
            </p:oleObj>
          </a:graphicData>
        </a:graphic>
      </p:graphicFrame>
    </p:spTree>
    <p:extLst>
      <p:ext uri="{BB962C8B-B14F-4D97-AF65-F5344CB8AC3E}">
        <p14:creationId xmlns="" xmlns:p14="http://schemas.microsoft.com/office/powerpoint/2010/main" val="2087033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1" name="Rectangle 10"/>
          <p:cNvSpPr>
            <a:spLocks noChangeArrowheads="1"/>
          </p:cNvSpPr>
          <p:nvPr/>
        </p:nvSpPr>
        <p:spPr bwMode="auto">
          <a:xfrm>
            <a:off x="19872" y="1385212"/>
            <a:ext cx="8798200" cy="37487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spcAft>
                <a:spcPct val="30000"/>
              </a:spcAft>
            </a:pPr>
            <a:r>
              <a:rPr lang="en-US" altLang="fr-FR" dirty="0" smtClean="0">
                <a:latin typeface="Arial" panose="020B0604020202020204" pitchFamily="34" charset="0"/>
                <a:cs typeface="Arial" panose="020B0604020202020204" pitchFamily="34" charset="0"/>
              </a:rPr>
              <a:t>A </a:t>
            </a:r>
            <a:r>
              <a:rPr lang="en-US" altLang="fr-FR" dirty="0">
                <a:solidFill>
                  <a:srgbClr val="0000FF"/>
                </a:solidFill>
                <a:latin typeface="Arial" panose="020B0604020202020204" pitchFamily="34" charset="0"/>
                <a:cs typeface="Arial" panose="020B0604020202020204" pitchFamily="34" charset="0"/>
              </a:rPr>
              <a:t>more precise estimate </a:t>
            </a:r>
            <a:r>
              <a:rPr lang="en-US" altLang="fr-FR" dirty="0">
                <a:latin typeface="Arial" panose="020B0604020202020204" pitchFamily="34" charset="0"/>
                <a:cs typeface="Arial" panose="020B0604020202020204" pitchFamily="34" charset="0"/>
              </a:rPr>
              <a:t>of the radiative balance of the Earth, </a:t>
            </a:r>
            <a:r>
              <a:rPr lang="en-US" altLang="fr-FR" dirty="0" smtClean="0">
                <a:latin typeface="Arial" panose="020B0604020202020204" pitchFamily="34" charset="0"/>
                <a:cs typeface="Arial" panose="020B0604020202020204" pitchFamily="34" charset="0"/>
              </a:rPr>
              <a:t>requires to </a:t>
            </a:r>
            <a:r>
              <a:rPr lang="en-US" altLang="fr-FR" dirty="0">
                <a:latin typeface="Arial" panose="020B0604020202020204" pitchFamily="34" charset="0"/>
                <a:cs typeface="Arial" panose="020B0604020202020204" pitchFamily="34" charset="0"/>
              </a:rPr>
              <a:t>take into account </a:t>
            </a:r>
            <a:endParaRPr lang="en-US" altLang="fr-FR" dirty="0" smtClean="0">
              <a:latin typeface="Arial" panose="020B0604020202020204" pitchFamily="34" charset="0"/>
              <a:cs typeface="Arial" panose="020B0604020202020204" pitchFamily="34" charset="0"/>
            </a:endParaRPr>
          </a:p>
          <a:p>
            <a:pPr marL="342900" indent="-342900" algn="just">
              <a:spcAft>
                <a:spcPct val="30000"/>
              </a:spcAft>
              <a:buFont typeface="Wingdings" panose="05000000000000000000" pitchFamily="2" charset="2"/>
              <a:buChar char="Ø"/>
            </a:pPr>
            <a:r>
              <a:rPr lang="en-US" altLang="fr-FR" dirty="0" smtClean="0">
                <a:latin typeface="Arial" panose="020B0604020202020204" pitchFamily="34" charset="0"/>
                <a:cs typeface="Arial" panose="020B0604020202020204" pitchFamily="34" charset="0"/>
              </a:rPr>
              <a:t>the </a:t>
            </a:r>
            <a:r>
              <a:rPr lang="en-US" altLang="fr-FR" dirty="0" smtClean="0">
                <a:solidFill>
                  <a:srgbClr val="0000FF"/>
                </a:solidFill>
                <a:latin typeface="Arial" panose="020B0604020202020204" pitchFamily="34" charset="0"/>
                <a:cs typeface="Arial" panose="020B0604020202020204" pitchFamily="34" charset="0"/>
              </a:rPr>
              <a:t>multiple </a:t>
            </a:r>
            <a:r>
              <a:rPr lang="en-US" altLang="fr-FR" dirty="0">
                <a:solidFill>
                  <a:srgbClr val="0000FF"/>
                </a:solidFill>
                <a:latin typeface="Arial" panose="020B0604020202020204" pitchFamily="34" charset="0"/>
                <a:cs typeface="Arial" panose="020B0604020202020204" pitchFamily="34" charset="0"/>
              </a:rPr>
              <a:t>absorption </a:t>
            </a:r>
            <a:r>
              <a:rPr lang="en-US" altLang="fr-FR" dirty="0">
                <a:latin typeface="Arial" panose="020B0604020202020204" pitchFamily="34" charset="0"/>
                <a:cs typeface="Arial" panose="020B0604020202020204" pitchFamily="34" charset="0"/>
              </a:rPr>
              <a:t>by the various atmospheric layers and </a:t>
            </a:r>
            <a:r>
              <a:rPr lang="en-US" altLang="fr-FR" dirty="0" smtClean="0">
                <a:latin typeface="Arial" panose="020B0604020202020204" pitchFamily="34" charset="0"/>
                <a:cs typeface="Arial" panose="020B0604020202020204" pitchFamily="34" charset="0"/>
              </a:rPr>
              <a:t>emission </a:t>
            </a:r>
            <a:r>
              <a:rPr lang="en-US" altLang="fr-FR" dirty="0">
                <a:latin typeface="Arial" panose="020B0604020202020204" pitchFamily="34" charset="0"/>
                <a:cs typeface="Arial" panose="020B0604020202020204" pitchFamily="34" charset="0"/>
              </a:rPr>
              <a:t>at a lower intensity as the temperature decreases with height. </a:t>
            </a:r>
            <a:endParaRPr lang="en-US" altLang="fr-FR" dirty="0" smtClean="0">
              <a:latin typeface="Arial" panose="020B0604020202020204" pitchFamily="34" charset="0"/>
              <a:cs typeface="Arial" panose="020B0604020202020204" pitchFamily="34" charset="0"/>
            </a:endParaRPr>
          </a:p>
          <a:p>
            <a:pPr marL="342900" indent="-342900" algn="just">
              <a:spcAft>
                <a:spcPct val="30000"/>
              </a:spcAft>
              <a:buFont typeface="Wingdings" panose="05000000000000000000" pitchFamily="2" charset="2"/>
              <a:buChar char="Ø"/>
            </a:pPr>
            <a:r>
              <a:rPr lang="en-US" altLang="fr-FR" dirty="0" smtClean="0">
                <a:latin typeface="Arial" panose="020B0604020202020204" pitchFamily="34" charset="0"/>
                <a:cs typeface="Arial" panose="020B0604020202020204" pitchFamily="34" charset="0"/>
              </a:rPr>
              <a:t>the </a:t>
            </a:r>
            <a:r>
              <a:rPr lang="en-US" altLang="fr-FR" dirty="0">
                <a:solidFill>
                  <a:srgbClr val="0000FF"/>
                </a:solidFill>
                <a:latin typeface="Arial" panose="020B0604020202020204" pitchFamily="34" charset="0"/>
                <a:cs typeface="Arial" panose="020B0604020202020204" pitchFamily="34" charset="0"/>
              </a:rPr>
              <a:t>strong absorption only in some specific ranges </a:t>
            </a:r>
            <a:r>
              <a:rPr lang="en-US" altLang="fr-FR" dirty="0">
                <a:latin typeface="Arial" panose="020B0604020202020204" pitchFamily="34" charset="0"/>
                <a:cs typeface="Arial" panose="020B0604020202020204" pitchFamily="34" charset="0"/>
              </a:rPr>
              <a:t>of frequencies </a:t>
            </a:r>
            <a:r>
              <a:rPr lang="en-US" altLang="fr-FR" dirty="0" smtClean="0">
                <a:latin typeface="Arial" panose="020B0604020202020204" pitchFamily="34" charset="0"/>
                <a:cs typeface="Arial" panose="020B0604020202020204" pitchFamily="34" charset="0"/>
              </a:rPr>
              <a:t>which </a:t>
            </a:r>
            <a:r>
              <a:rPr lang="en-US" altLang="fr-FR" dirty="0">
                <a:latin typeface="Arial" panose="020B0604020202020204" pitchFamily="34" charset="0"/>
                <a:cs typeface="Arial" panose="020B0604020202020204" pitchFamily="34" charset="0"/>
              </a:rPr>
              <a:t>are characteristic of each component.</a:t>
            </a:r>
            <a:endParaRPr lang="en-US" altLang="fr-FR" dirty="0" smtClean="0">
              <a:latin typeface="Arial" panose="020B0604020202020204" pitchFamily="34" charset="0"/>
              <a:cs typeface="Arial" panose="020B0604020202020204" pitchFamily="34" charset="0"/>
            </a:endParaRPr>
          </a:p>
          <a:p>
            <a:pPr marL="0" indent="0" algn="just">
              <a:spcAft>
                <a:spcPct val="30000"/>
              </a:spcAft>
            </a:pPr>
            <a:r>
              <a:rPr lang="en-US" altLang="fr-FR" dirty="0" smtClean="0">
                <a:latin typeface="Arial" panose="020B0604020202020204" pitchFamily="34" charset="0"/>
                <a:cs typeface="Arial" panose="020B0604020202020204" pitchFamily="34" charset="0"/>
              </a:rPr>
              <a:t>Furthermore, </a:t>
            </a:r>
            <a:r>
              <a:rPr lang="en-US" altLang="fr-FR" dirty="0">
                <a:latin typeface="Arial" panose="020B0604020202020204" pitchFamily="34" charset="0"/>
                <a:cs typeface="Arial" panose="020B0604020202020204" pitchFamily="34" charset="0"/>
              </a:rPr>
              <a:t>the contribution of </a:t>
            </a:r>
            <a:r>
              <a:rPr lang="en-US" altLang="fr-FR" dirty="0">
                <a:solidFill>
                  <a:srgbClr val="0000FF"/>
                </a:solidFill>
                <a:latin typeface="Arial" panose="020B0604020202020204" pitchFamily="34" charset="0"/>
                <a:cs typeface="Arial" panose="020B0604020202020204" pitchFamily="34" charset="0"/>
              </a:rPr>
              <a:t>non-radiative exchanges </a:t>
            </a:r>
            <a:r>
              <a:rPr lang="en-US" altLang="fr-FR" dirty="0">
                <a:latin typeface="Arial" panose="020B0604020202020204" pitchFamily="34" charset="0"/>
                <a:cs typeface="Arial" panose="020B0604020202020204" pitchFamily="34" charset="0"/>
              </a:rPr>
              <a:t>have to be included to close the surface energy </a:t>
            </a:r>
            <a:r>
              <a:rPr lang="en-US" altLang="fr-FR" dirty="0" smtClean="0">
                <a:latin typeface="Arial" panose="020B0604020202020204" pitchFamily="34" charset="0"/>
                <a:cs typeface="Arial" panose="020B0604020202020204" pitchFamily="34" charset="0"/>
              </a:rPr>
              <a:t>balance.</a:t>
            </a:r>
            <a:endParaRPr lang="en-US" altLang="fr-FR"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3803" y="557572"/>
            <a:ext cx="81473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Greenhouse effect</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63851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0" y="526197"/>
            <a:ext cx="85315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The </a:t>
            </a:r>
            <a:r>
              <a:rPr lang="en-US" b="1" dirty="0" smtClean="0">
                <a:solidFill>
                  <a:srgbClr val="0000FF"/>
                </a:solidFill>
                <a:latin typeface="Arial" panose="020B0604020202020204" pitchFamily="34" charset="0"/>
                <a:cs typeface="Arial" panose="020B0604020202020204" pitchFamily="34" charset="0"/>
              </a:rPr>
              <a:t>irradiance</a:t>
            </a:r>
            <a:r>
              <a:rPr lang="en-US" b="1" dirty="0" smtClean="0">
                <a:latin typeface="Arial" panose="020B0604020202020204" pitchFamily="34" charset="0"/>
                <a:cs typeface="Arial" panose="020B0604020202020204" pitchFamily="34" charset="0"/>
              </a:rPr>
              <a:t> at the top of the atmosphere is a function of the Earth-Sun distance.</a:t>
            </a:r>
            <a:endParaRPr lang="en-GB" altLang="fr-FR" dirty="0">
              <a:latin typeface="Arial" panose="020B0604020202020204" pitchFamily="34" charset="0"/>
              <a:cs typeface="Arial" panose="020B0604020202020204" pitchFamily="34" charset="0"/>
            </a:endParaRPr>
          </a:p>
        </p:txBody>
      </p:sp>
      <p:sp>
        <p:nvSpPr>
          <p:cNvPr id="8" name="Rectangle 13"/>
          <p:cNvSpPr>
            <a:spLocks noChangeArrowheads="1"/>
          </p:cNvSpPr>
          <p:nvPr/>
        </p:nvSpPr>
        <p:spPr bwMode="auto">
          <a:xfrm>
            <a:off x="98109" y="1937773"/>
            <a:ext cx="89439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dirty="0" smtClean="0">
                <a:latin typeface="Arial" panose="020B0604020202020204" pitchFamily="34" charset="0"/>
                <a:cs typeface="Arial" panose="020B0604020202020204" pitchFamily="34" charset="0"/>
              </a:rPr>
              <a:t>Total energy </a:t>
            </a:r>
            <a:r>
              <a:rPr lang="en-GB" altLang="fr-FR" dirty="0">
                <a:latin typeface="Arial" panose="020B0604020202020204" pitchFamily="34" charset="0"/>
                <a:cs typeface="Arial" panose="020B0604020202020204" pitchFamily="34" charset="0"/>
              </a:rPr>
              <a:t>emitted by the Sun at a distance </a:t>
            </a:r>
            <a:r>
              <a:rPr lang="en-GB" altLang="fr-FR" i="1" dirty="0" err="1">
                <a:latin typeface="Arial" panose="020B0604020202020204" pitchFamily="34" charset="0"/>
                <a:cs typeface="Arial" panose="020B0604020202020204" pitchFamily="34" charset="0"/>
              </a:rPr>
              <a:t>r</a:t>
            </a:r>
            <a:r>
              <a:rPr lang="en-GB" altLang="fr-FR" i="1" baseline="-25000" dirty="0" err="1">
                <a:latin typeface="Arial" panose="020B0604020202020204" pitchFamily="34" charset="0"/>
                <a:cs typeface="Arial" panose="020B0604020202020204" pitchFamily="34" charset="0"/>
              </a:rPr>
              <a:t>m</a:t>
            </a:r>
            <a:r>
              <a:rPr lang="en-GB" altLang="fr-FR" dirty="0" smtClean="0">
                <a:latin typeface="Arial" panose="020B0604020202020204" pitchFamily="34" charset="0"/>
                <a:cs typeface="Arial" panose="020B0604020202020204" pitchFamily="34" charset="0"/>
              </a:rPr>
              <a:t>=</a:t>
            </a:r>
            <a:br>
              <a:rPr lang="en-GB" altLang="fr-FR" dirty="0" smtClean="0">
                <a:latin typeface="Arial" panose="020B0604020202020204" pitchFamily="34" charset="0"/>
                <a:cs typeface="Arial" panose="020B0604020202020204" pitchFamily="34" charset="0"/>
              </a:rPr>
            </a:br>
            <a:r>
              <a:rPr lang="en-GB" altLang="fr-FR" dirty="0" smtClean="0">
                <a:latin typeface="Arial" panose="020B0604020202020204" pitchFamily="34" charset="0"/>
                <a:cs typeface="Arial" panose="020B0604020202020204" pitchFamily="34" charset="0"/>
              </a:rPr>
              <a:t>		Total energy </a:t>
            </a:r>
            <a:r>
              <a:rPr lang="en-GB" altLang="fr-FR" dirty="0">
                <a:latin typeface="Arial" panose="020B0604020202020204" pitchFamily="34" charset="0"/>
                <a:cs typeface="Arial" panose="020B0604020202020204" pitchFamily="34" charset="0"/>
              </a:rPr>
              <a:t>emitted by the Sun at a distance </a:t>
            </a:r>
            <a:r>
              <a:rPr lang="en-GB" altLang="fr-FR" i="1" dirty="0">
                <a:latin typeface="Arial" panose="020B0604020202020204" pitchFamily="34" charset="0"/>
                <a:cs typeface="Arial" panose="020B0604020202020204" pitchFamily="34" charset="0"/>
              </a:rPr>
              <a:t>r</a:t>
            </a:r>
            <a:endParaRPr lang="fr-BE" altLang="fr-FR" dirty="0">
              <a:latin typeface="Arial" panose="020B0604020202020204" pitchFamily="34" charset="0"/>
              <a:cs typeface="Arial" panose="020B0604020202020204" pitchFamily="34" charset="0"/>
            </a:endParaRPr>
          </a:p>
        </p:txBody>
      </p:sp>
      <p:graphicFrame>
        <p:nvGraphicFramePr>
          <p:cNvPr id="10" name="Object 14"/>
          <p:cNvGraphicFramePr>
            <a:graphicFrameLocks noChangeAspect="1"/>
          </p:cNvGraphicFramePr>
          <p:nvPr>
            <p:extLst>
              <p:ext uri="{D42A27DB-BD31-4B8C-83A1-F6EECF244321}">
                <p14:modId xmlns="" xmlns:p14="http://schemas.microsoft.com/office/powerpoint/2010/main" val="1177927820"/>
              </p:ext>
            </p:extLst>
          </p:nvPr>
        </p:nvGraphicFramePr>
        <p:xfrm>
          <a:off x="686279" y="3434551"/>
          <a:ext cx="3019425" cy="728663"/>
        </p:xfrm>
        <a:graphic>
          <a:graphicData uri="http://schemas.openxmlformats.org/presentationml/2006/ole">
            <p:oleObj spid="_x0000_s10367" name="Equation" r:id="rId4" imgW="1066337" imgH="253890" progId="">
              <p:embed/>
            </p:oleObj>
          </a:graphicData>
        </a:graphic>
      </p:graphicFrame>
      <p:graphicFrame>
        <p:nvGraphicFramePr>
          <p:cNvPr id="12" name="Object 16"/>
          <p:cNvGraphicFramePr>
            <a:graphicFrameLocks noChangeAspect="1"/>
          </p:cNvGraphicFramePr>
          <p:nvPr>
            <p:extLst>
              <p:ext uri="{D42A27DB-BD31-4B8C-83A1-F6EECF244321}">
                <p14:modId xmlns="" xmlns:p14="http://schemas.microsoft.com/office/powerpoint/2010/main" val="1401289256"/>
              </p:ext>
            </p:extLst>
          </p:nvPr>
        </p:nvGraphicFramePr>
        <p:xfrm>
          <a:off x="1073090" y="4501191"/>
          <a:ext cx="1612900" cy="1143000"/>
        </p:xfrm>
        <a:graphic>
          <a:graphicData uri="http://schemas.openxmlformats.org/presentationml/2006/ole">
            <p:oleObj spid="_x0000_s10368" name="Equation" r:id="rId5" imgW="685800" imgH="482600" progId="">
              <p:embed/>
            </p:oleObj>
          </a:graphicData>
        </a:graphic>
      </p:graphicFrame>
      <p:sp>
        <p:nvSpPr>
          <p:cNvPr id="2" name="Ellipse 1"/>
          <p:cNvSpPr/>
          <p:nvPr/>
        </p:nvSpPr>
        <p:spPr>
          <a:xfrm>
            <a:off x="6538822" y="4663505"/>
            <a:ext cx="232914" cy="232914"/>
          </a:xfrm>
          <a:prstGeom prst="ellipse">
            <a:avLst/>
          </a:prstGeom>
          <a:solidFill>
            <a:schemeClr val="accent4"/>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3"/>
          <p:cNvSpPr>
            <a:spLocks noChangeArrowheads="1"/>
          </p:cNvSpPr>
          <p:nvPr/>
        </p:nvSpPr>
        <p:spPr bwMode="auto">
          <a:xfrm>
            <a:off x="6395202" y="4837502"/>
            <a:ext cx="8624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dirty="0" smtClean="0">
                <a:latin typeface="Arial" panose="020B0604020202020204" pitchFamily="34" charset="0"/>
                <a:cs typeface="Arial" panose="020B0604020202020204" pitchFamily="34" charset="0"/>
              </a:rPr>
              <a:t>Sun</a:t>
            </a:r>
            <a:endParaRPr lang="fr-BE" altLang="fr-FR" dirty="0">
              <a:latin typeface="Arial" panose="020B0604020202020204" pitchFamily="34" charset="0"/>
              <a:cs typeface="Arial" panose="020B0604020202020204" pitchFamily="34" charset="0"/>
            </a:endParaRPr>
          </a:p>
        </p:txBody>
      </p:sp>
      <p:sp>
        <p:nvSpPr>
          <p:cNvPr id="3" name="Ellipse 2"/>
          <p:cNvSpPr/>
          <p:nvPr/>
        </p:nvSpPr>
        <p:spPr>
          <a:xfrm>
            <a:off x="4891796" y="2992480"/>
            <a:ext cx="3526966" cy="35269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a:off x="5469147" y="3552578"/>
            <a:ext cx="2406770" cy="24067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p:cNvSpPr/>
          <p:nvPr/>
        </p:nvSpPr>
        <p:spPr>
          <a:xfrm>
            <a:off x="5465171" y="5061890"/>
            <a:ext cx="152910" cy="15291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p:cNvSpPr/>
          <p:nvPr/>
        </p:nvSpPr>
        <p:spPr>
          <a:xfrm>
            <a:off x="5648658" y="3191409"/>
            <a:ext cx="152910" cy="15291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0" name="Connecteur droit 19"/>
          <p:cNvCxnSpPr/>
          <p:nvPr/>
        </p:nvCxnSpPr>
        <p:spPr>
          <a:xfrm>
            <a:off x="5727579" y="3268980"/>
            <a:ext cx="950303" cy="151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5520690" y="4787756"/>
            <a:ext cx="1159658" cy="350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13"/>
          <p:cNvSpPr>
            <a:spLocks noChangeArrowheads="1"/>
          </p:cNvSpPr>
          <p:nvPr/>
        </p:nvSpPr>
        <p:spPr bwMode="auto">
          <a:xfrm>
            <a:off x="6024881" y="4012651"/>
            <a:ext cx="3503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i="1" dirty="0" smtClean="0">
                <a:latin typeface="Arial" panose="020B0604020202020204" pitchFamily="34" charset="0"/>
                <a:cs typeface="Arial" panose="020B0604020202020204" pitchFamily="34" charset="0"/>
              </a:rPr>
              <a:t>r</a:t>
            </a:r>
            <a:endParaRPr lang="fr-BE" altLang="fr-FR" dirty="0">
              <a:latin typeface="Arial" panose="020B0604020202020204" pitchFamily="34" charset="0"/>
              <a:cs typeface="Arial" panose="020B0604020202020204" pitchFamily="34" charset="0"/>
            </a:endParaRPr>
          </a:p>
        </p:txBody>
      </p:sp>
      <p:sp>
        <p:nvSpPr>
          <p:cNvPr id="41" name="Rectangle 13"/>
          <p:cNvSpPr>
            <a:spLocks noChangeArrowheads="1"/>
          </p:cNvSpPr>
          <p:nvPr/>
        </p:nvSpPr>
        <p:spPr bwMode="auto">
          <a:xfrm>
            <a:off x="5868382" y="4837437"/>
            <a:ext cx="4867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i="1" dirty="0" err="1" smtClean="0">
                <a:latin typeface="Arial" panose="020B0604020202020204" pitchFamily="34" charset="0"/>
                <a:cs typeface="Arial" panose="020B0604020202020204" pitchFamily="34" charset="0"/>
              </a:rPr>
              <a:t>r</a:t>
            </a:r>
            <a:r>
              <a:rPr lang="en-GB" altLang="fr-FR" i="1" baseline="-25000" dirty="0" err="1" smtClean="0">
                <a:latin typeface="Arial" panose="020B0604020202020204" pitchFamily="34" charset="0"/>
                <a:cs typeface="Arial" panose="020B0604020202020204" pitchFamily="34" charset="0"/>
              </a:rPr>
              <a:t>m</a:t>
            </a:r>
            <a:endParaRPr lang="fr-BE" altLang="fr-FR" dirty="0">
              <a:latin typeface="Arial" panose="020B0604020202020204" pitchFamily="34" charset="0"/>
              <a:cs typeface="Arial" panose="020B0604020202020204" pitchFamily="34" charset="0"/>
            </a:endParaRPr>
          </a:p>
        </p:txBody>
      </p:sp>
      <p:cxnSp>
        <p:nvCxnSpPr>
          <p:cNvPr id="48" name="Connecteur droit 47"/>
          <p:cNvCxnSpPr>
            <a:stCxn id="3" idx="1"/>
          </p:cNvCxnSpPr>
          <p:nvPr/>
        </p:nvCxnSpPr>
        <p:spPr>
          <a:xfrm flipV="1">
            <a:off x="5408308" y="3352664"/>
            <a:ext cx="182867" cy="156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a:endCxn id="7" idx="2"/>
          </p:cNvCxnSpPr>
          <p:nvPr/>
        </p:nvCxnSpPr>
        <p:spPr>
          <a:xfrm flipH="1" flipV="1">
            <a:off x="5469147" y="4755963"/>
            <a:ext cx="21873" cy="235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13"/>
          <p:cNvSpPr>
            <a:spLocks noChangeArrowheads="1"/>
          </p:cNvSpPr>
          <p:nvPr/>
        </p:nvSpPr>
        <p:spPr bwMode="auto">
          <a:xfrm>
            <a:off x="5432414" y="4575384"/>
            <a:ext cx="5600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i="1" dirty="0" smtClean="0">
                <a:latin typeface="Arial" panose="020B0604020202020204" pitchFamily="34" charset="0"/>
                <a:cs typeface="Arial" panose="020B0604020202020204" pitchFamily="34" charset="0"/>
              </a:rPr>
              <a:t>S</a:t>
            </a:r>
            <a:r>
              <a:rPr lang="en-GB" altLang="fr-FR" i="1" baseline="-25000" dirty="0">
                <a:latin typeface="Arial" panose="020B0604020202020204" pitchFamily="34" charset="0"/>
                <a:cs typeface="Arial" panose="020B0604020202020204" pitchFamily="34" charset="0"/>
              </a:rPr>
              <a:t>0</a:t>
            </a:r>
            <a:endParaRPr lang="fr-BE" altLang="fr-FR" dirty="0">
              <a:latin typeface="Arial" panose="020B0604020202020204" pitchFamily="34" charset="0"/>
              <a:cs typeface="Arial" panose="020B0604020202020204" pitchFamily="34" charset="0"/>
            </a:endParaRPr>
          </a:p>
        </p:txBody>
      </p:sp>
      <p:sp>
        <p:nvSpPr>
          <p:cNvPr id="60" name="Rectangle 13"/>
          <p:cNvSpPr>
            <a:spLocks noChangeArrowheads="1"/>
          </p:cNvSpPr>
          <p:nvPr/>
        </p:nvSpPr>
        <p:spPr bwMode="auto">
          <a:xfrm>
            <a:off x="5379342" y="3355730"/>
            <a:ext cx="5600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i="1" dirty="0" err="1" smtClean="0">
                <a:latin typeface="Arial" panose="020B0604020202020204" pitchFamily="34" charset="0"/>
                <a:cs typeface="Arial" panose="020B0604020202020204" pitchFamily="34" charset="0"/>
              </a:rPr>
              <a:t>S</a:t>
            </a:r>
            <a:r>
              <a:rPr lang="en-GB" altLang="fr-FR" i="1" baseline="-25000" dirty="0" err="1">
                <a:latin typeface="Arial" panose="020B0604020202020204" pitchFamily="34" charset="0"/>
                <a:cs typeface="Arial" panose="020B0604020202020204" pitchFamily="34" charset="0"/>
              </a:rPr>
              <a:t>r</a:t>
            </a:r>
            <a:endParaRPr lang="fr-BE" altLang="fr-FR" dirty="0">
              <a:latin typeface="Arial" panose="020B0604020202020204" pitchFamily="34" charset="0"/>
              <a:cs typeface="Arial" panose="020B0604020202020204" pitchFamily="34" charset="0"/>
            </a:endParaRPr>
          </a:p>
        </p:txBody>
      </p:sp>
      <p:sp>
        <p:nvSpPr>
          <p:cNvPr id="23" name="Rectangle 13"/>
          <p:cNvSpPr>
            <a:spLocks noChangeArrowheads="1"/>
          </p:cNvSpPr>
          <p:nvPr/>
        </p:nvSpPr>
        <p:spPr bwMode="auto">
          <a:xfrm>
            <a:off x="4796077" y="2907647"/>
            <a:ext cx="10272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dirty="0" smtClean="0">
                <a:latin typeface="Arial" panose="020B0604020202020204" pitchFamily="34" charset="0"/>
                <a:cs typeface="Arial" panose="020B0604020202020204" pitchFamily="34" charset="0"/>
              </a:rPr>
              <a:t>Earth</a:t>
            </a:r>
            <a:endParaRPr lang="fr-BE" altLang="fr-FR"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345800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0" y="486014"/>
            <a:ext cx="85315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smtClean="0">
                <a:solidFill>
                  <a:srgbClr val="0000FF"/>
                </a:solidFill>
                <a:latin typeface="Arial" panose="020B0604020202020204" pitchFamily="34" charset="0"/>
                <a:cs typeface="Arial" panose="020B0604020202020204" pitchFamily="34" charset="0"/>
              </a:rPr>
              <a:t>Sun-Earth distance </a:t>
            </a:r>
            <a:r>
              <a:rPr lang="en-US" b="1" dirty="0" smtClean="0">
                <a:latin typeface="Arial" panose="020B0604020202020204" pitchFamily="34" charset="0"/>
                <a:cs typeface="Arial" panose="020B0604020202020204" pitchFamily="34" charset="0"/>
              </a:rPr>
              <a:t>can </a:t>
            </a:r>
            <a:r>
              <a:rPr lang="en-US" b="1" dirty="0">
                <a:latin typeface="Arial" panose="020B0604020202020204" pitchFamily="34" charset="0"/>
                <a:cs typeface="Arial" panose="020B0604020202020204" pitchFamily="34" charset="0"/>
              </a:rPr>
              <a:t>be computed as a function of the position of the Earth on its elliptic orbit </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23" name="Rectangle 22"/>
          <p:cNvSpPr>
            <a:spLocks noChangeArrowheads="1"/>
          </p:cNvSpPr>
          <p:nvPr/>
        </p:nvSpPr>
        <p:spPr bwMode="auto">
          <a:xfrm>
            <a:off x="0" y="2588806"/>
            <a:ext cx="9144000" cy="4308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sz="2200" i="1" dirty="0" smtClean="0">
                <a:latin typeface="Arial" panose="020B0604020202020204" pitchFamily="34" charset="0"/>
                <a:cs typeface="Arial" panose="020B0604020202020204" pitchFamily="34" charset="0"/>
              </a:rPr>
              <a:t>v</a:t>
            </a:r>
            <a:r>
              <a:rPr lang="en-US" sz="2200" dirty="0" smtClean="0">
                <a:latin typeface="Arial" panose="020B0604020202020204" pitchFamily="34" charset="0"/>
                <a:cs typeface="Arial" panose="020B0604020202020204" pitchFamily="34" charset="0"/>
              </a:rPr>
              <a:t> is </a:t>
            </a:r>
            <a:r>
              <a:rPr lang="en-US" sz="2200" dirty="0">
                <a:latin typeface="Arial" panose="020B0604020202020204" pitchFamily="34" charset="0"/>
                <a:cs typeface="Arial" panose="020B0604020202020204" pitchFamily="34" charset="0"/>
              </a:rPr>
              <a:t>the true </a:t>
            </a:r>
            <a:r>
              <a:rPr lang="en-US" sz="2200" dirty="0" smtClean="0">
                <a:latin typeface="Arial" panose="020B0604020202020204" pitchFamily="34" charset="0"/>
                <a:cs typeface="Arial" panose="020B0604020202020204" pitchFamily="34" charset="0"/>
              </a:rPr>
              <a:t>anomaly, </a:t>
            </a:r>
            <a:r>
              <a:rPr lang="en-US" sz="2200" i="1" dirty="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half of the major axis, and </a:t>
            </a:r>
            <a:r>
              <a:rPr lang="en-US" sz="2200" i="1" dirty="0" err="1" smtClean="0">
                <a:latin typeface="Arial" panose="020B0604020202020204" pitchFamily="34" charset="0"/>
                <a:cs typeface="Arial" panose="020B0604020202020204" pitchFamily="34" charset="0"/>
              </a:rPr>
              <a:t>ecc</a:t>
            </a:r>
            <a:r>
              <a:rPr lang="en-US" sz="2200" dirty="0" smtClean="0">
                <a:latin typeface="Arial" panose="020B0604020202020204" pitchFamily="34" charset="0"/>
                <a:cs typeface="Arial" panose="020B0604020202020204" pitchFamily="34" charset="0"/>
              </a:rPr>
              <a:t> the eccentricity. </a:t>
            </a:r>
            <a:endParaRPr lang="en-US" sz="2200" dirty="0">
              <a:latin typeface="Arial" panose="020B0604020202020204" pitchFamily="34" charset="0"/>
              <a:cs typeface="Arial" panose="020B0604020202020204" pitchFamily="34" charset="0"/>
            </a:endParaRPr>
          </a:p>
        </p:txBody>
      </p:sp>
      <p:graphicFrame>
        <p:nvGraphicFramePr>
          <p:cNvPr id="24" name="Object 5"/>
          <p:cNvGraphicFramePr>
            <a:graphicFrameLocks noChangeAspect="1"/>
          </p:cNvGraphicFramePr>
          <p:nvPr>
            <p:extLst>
              <p:ext uri="{D42A27DB-BD31-4B8C-83A1-F6EECF244321}">
                <p14:modId xmlns="" xmlns:p14="http://schemas.microsoft.com/office/powerpoint/2010/main" val="1453574437"/>
              </p:ext>
            </p:extLst>
          </p:nvPr>
        </p:nvGraphicFramePr>
        <p:xfrm>
          <a:off x="3213099" y="1431836"/>
          <a:ext cx="2486025" cy="1041400"/>
        </p:xfrm>
        <a:graphic>
          <a:graphicData uri="http://schemas.openxmlformats.org/presentationml/2006/ole">
            <p:oleObj spid="_x0000_s12349" name="Equation" r:id="rId4" imgW="1002865" imgH="418918" progId="">
              <p:embed/>
            </p:oleObj>
          </a:graphicData>
        </a:graphic>
      </p:graphicFrame>
      <p:pic>
        <p:nvPicPr>
          <p:cNvPr id="11266" name="Image 4" descr="Earth-orbi.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t="4324" b="16385"/>
          <a:stretch>
            <a:fillRect/>
          </a:stretch>
        </p:blipFill>
        <p:spPr bwMode="auto">
          <a:xfrm>
            <a:off x="421216" y="3530643"/>
            <a:ext cx="5688749" cy="2841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p:cNvSpPr/>
          <p:nvPr/>
        </p:nvSpPr>
        <p:spPr>
          <a:xfrm>
            <a:off x="6272243" y="4026742"/>
            <a:ext cx="2906263" cy="1754326"/>
          </a:xfrm>
          <a:prstGeom prst="rect">
            <a:avLst/>
          </a:prstGeom>
        </p:spPr>
        <p:txBody>
          <a:bodyPr wrap="square">
            <a:spAutoFit/>
          </a:bodyPr>
          <a:lstStyle/>
          <a:p>
            <a:pPr>
              <a:defRPr/>
            </a:pPr>
            <a:r>
              <a:rPr lang="en-US" dirty="0">
                <a:latin typeface="Arial" panose="020B0604020202020204" pitchFamily="34" charset="0"/>
                <a:cs typeface="Arial" panose="020B0604020202020204" pitchFamily="34" charset="0"/>
              </a:rPr>
              <a:t>Schematic representation of the Earth’s orbit around the Sun. The eccentricity has been strongly amplified for the clarity of the drawing.</a:t>
            </a:r>
          </a:p>
        </p:txBody>
      </p:sp>
    </p:spTree>
    <p:extLst>
      <p:ext uri="{BB962C8B-B14F-4D97-AF65-F5344CB8AC3E}">
        <p14:creationId xmlns="" xmlns:p14="http://schemas.microsoft.com/office/powerpoint/2010/main" val="1173364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3"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B9992852-ECF7-4A28-ADBF-D9574D4E1724}" type="slidenum">
              <a:rPr lang="en-IE" altLang="fr-FR" sz="1600" smtClean="0">
                <a:latin typeface="Arial" panose="020B0604020202020204" pitchFamily="34" charset="0"/>
                <a:cs typeface="Arial" panose="020B0604020202020204" pitchFamily="34" charset="0"/>
              </a:rPr>
              <a:pPr/>
              <a:t>18</a:t>
            </a:fld>
            <a:endParaRPr lang="en-IE" altLang="fr-FR" sz="1600" dirty="0">
              <a:latin typeface="Arial" panose="020B0604020202020204" pitchFamily="34" charset="0"/>
              <a:cs typeface="Arial" panose="020B0604020202020204" pitchFamily="34" charset="0"/>
            </a:endParaRPr>
          </a:p>
        </p:txBody>
      </p:sp>
      <p:sp>
        <p:nvSpPr>
          <p:cNvPr id="4"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5" name="Rectangle 4"/>
          <p:cNvSpPr>
            <a:spLocks noChangeArrowheads="1"/>
          </p:cNvSpPr>
          <p:nvPr/>
        </p:nvSpPr>
        <p:spPr bwMode="auto">
          <a:xfrm>
            <a:off x="0" y="556689"/>
            <a:ext cx="8531525"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The </a:t>
            </a:r>
            <a:r>
              <a:rPr lang="en-US" b="1" dirty="0" smtClean="0">
                <a:solidFill>
                  <a:srgbClr val="0000FF"/>
                </a:solidFill>
                <a:latin typeface="Arial" panose="020B0604020202020204" pitchFamily="34" charset="0"/>
                <a:cs typeface="Arial" panose="020B0604020202020204" pitchFamily="34" charset="0"/>
              </a:rPr>
              <a:t>insolation</a:t>
            </a:r>
            <a:r>
              <a:rPr lang="en-US" b="1" dirty="0" smtClean="0">
                <a:latin typeface="Arial" panose="020B0604020202020204" pitchFamily="34" charset="0"/>
                <a:cs typeface="Arial" panose="020B0604020202020204" pitchFamily="34" charset="0"/>
              </a:rPr>
              <a:t> on a unit horizontal surface at </a:t>
            </a:r>
            <a:r>
              <a:rPr lang="en-US" b="1" dirty="0">
                <a:latin typeface="Arial" panose="020B0604020202020204" pitchFamily="34" charset="0"/>
                <a:cs typeface="Arial" panose="020B0604020202020204" pitchFamily="34" charset="0"/>
              </a:rPr>
              <a:t>the top of the </a:t>
            </a:r>
            <a:r>
              <a:rPr lang="en-US" b="1" dirty="0" smtClean="0">
                <a:latin typeface="Arial" panose="020B0604020202020204" pitchFamily="34" charset="0"/>
                <a:cs typeface="Arial" panose="020B0604020202020204" pitchFamily="34" charset="0"/>
              </a:rPr>
              <a:t>atmosphere (</a:t>
            </a:r>
            <a:r>
              <a:rPr lang="en-US" b="1" dirty="0" err="1" smtClean="0">
                <a:latin typeface="Arial" panose="020B0604020202020204" pitchFamily="34" charset="0"/>
                <a:cs typeface="Arial" panose="020B0604020202020204" pitchFamily="34" charset="0"/>
              </a:rPr>
              <a:t>S</a:t>
            </a:r>
            <a:r>
              <a:rPr lang="en-US" b="1" baseline="-25000" dirty="0" err="1" smtClean="0">
                <a:latin typeface="Arial" panose="020B0604020202020204" pitchFamily="34" charset="0"/>
                <a:cs typeface="Arial" panose="020B0604020202020204" pitchFamily="34" charset="0"/>
              </a:rPr>
              <a:t>h</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is proportional </a:t>
            </a:r>
            <a:r>
              <a:rPr lang="en-US" b="1" dirty="0" smtClean="0">
                <a:latin typeface="Arial" panose="020B0604020202020204" pitchFamily="34" charset="0"/>
                <a:cs typeface="Arial" panose="020B0604020202020204" pitchFamily="34" charset="0"/>
              </a:rPr>
              <a:t>to the angle between the solar rays and the vertical.</a:t>
            </a:r>
            <a:endParaRPr lang="en-US" b="1" dirty="0">
              <a:latin typeface="Arial" panose="020B0604020202020204" pitchFamily="34" charset="0"/>
              <a:cs typeface="Arial" panose="020B0604020202020204" pitchFamily="34" charset="0"/>
            </a:endParaRPr>
          </a:p>
        </p:txBody>
      </p:sp>
      <p:pic>
        <p:nvPicPr>
          <p:cNvPr id="6" name="Picture 5" descr="Figure2-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04" y="2038350"/>
            <a:ext cx="513975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321947" y="5898103"/>
            <a:ext cx="424815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i="1" dirty="0" err="1" smtClean="0">
                <a:latin typeface="Symbol" panose="05050102010706020507" pitchFamily="18" charset="2"/>
              </a:rPr>
              <a:t>q</a:t>
            </a:r>
            <a:r>
              <a:rPr lang="en-GB" altLang="fr-FR" i="1" baseline="-25000" dirty="0" err="1" smtClean="0"/>
              <a:t>s</a:t>
            </a:r>
            <a:r>
              <a:rPr lang="en-GB" altLang="fr-FR" dirty="0" smtClean="0"/>
              <a:t> </a:t>
            </a:r>
            <a:r>
              <a:rPr lang="en-GB" altLang="fr-FR" dirty="0" smtClean="0">
                <a:latin typeface="Arial" panose="020B0604020202020204" pitchFamily="34" charset="0"/>
                <a:cs typeface="Arial" panose="020B0604020202020204" pitchFamily="34" charset="0"/>
              </a:rPr>
              <a:t>is the </a:t>
            </a:r>
            <a:r>
              <a:rPr lang="en-GB" altLang="fr-FR" dirty="0">
                <a:latin typeface="Arial" panose="020B0604020202020204" pitchFamily="34" charset="0"/>
                <a:cs typeface="Arial" panose="020B0604020202020204" pitchFamily="34" charset="0"/>
              </a:rPr>
              <a:t>solar zenith distance</a:t>
            </a:r>
          </a:p>
        </p:txBody>
      </p:sp>
      <p:graphicFrame>
        <p:nvGraphicFramePr>
          <p:cNvPr id="8" name="Object 6"/>
          <p:cNvGraphicFramePr>
            <a:graphicFrameLocks noChangeAspect="1"/>
          </p:cNvGraphicFramePr>
          <p:nvPr>
            <p:extLst>
              <p:ext uri="{D42A27DB-BD31-4B8C-83A1-F6EECF244321}">
                <p14:modId xmlns="" xmlns:p14="http://schemas.microsoft.com/office/powerpoint/2010/main" val="1353312685"/>
              </p:ext>
            </p:extLst>
          </p:nvPr>
        </p:nvGraphicFramePr>
        <p:xfrm>
          <a:off x="5838813" y="2795620"/>
          <a:ext cx="3194365" cy="1223928"/>
        </p:xfrm>
        <a:graphic>
          <a:graphicData uri="http://schemas.openxmlformats.org/presentationml/2006/ole">
            <p:oleObj spid="_x0000_s13423" name="Equation" r:id="rId5" imgW="1193760" imgH="457200" progId="">
              <p:embed/>
            </p:oleObj>
          </a:graphicData>
        </a:graphic>
      </p:graphicFrame>
      <p:graphicFrame>
        <p:nvGraphicFramePr>
          <p:cNvPr id="9" name="Object 3"/>
          <p:cNvGraphicFramePr>
            <a:graphicFrameLocks noChangeAspect="1"/>
          </p:cNvGraphicFramePr>
          <p:nvPr>
            <p:extLst>
              <p:ext uri="{D42A27DB-BD31-4B8C-83A1-F6EECF244321}">
                <p14:modId xmlns="" xmlns:p14="http://schemas.microsoft.com/office/powerpoint/2010/main" val="740611801"/>
              </p:ext>
            </p:extLst>
          </p:nvPr>
        </p:nvGraphicFramePr>
        <p:xfrm>
          <a:off x="6016770" y="4019548"/>
          <a:ext cx="2838449" cy="774122"/>
        </p:xfrm>
        <a:graphic>
          <a:graphicData uri="http://schemas.openxmlformats.org/presentationml/2006/ole">
            <p:oleObj spid="_x0000_s13424" name="Equation" r:id="rId6" imgW="838200" imgH="228600" progId="">
              <p:embed/>
            </p:oleObj>
          </a:graphicData>
        </a:graphic>
      </p:graphicFrame>
      <p:sp>
        <p:nvSpPr>
          <p:cNvPr id="10" name="Rectangle 9"/>
          <p:cNvSpPr>
            <a:spLocks noChangeArrowheads="1"/>
          </p:cNvSpPr>
          <p:nvPr/>
        </p:nvSpPr>
        <p:spPr bwMode="auto">
          <a:xfrm>
            <a:off x="5345409" y="1803514"/>
            <a:ext cx="379859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spcAft>
                <a:spcPct val="30000"/>
              </a:spcAft>
            </a:pPr>
            <a:r>
              <a:rPr lang="en-GB" altLang="fr-FR" dirty="0" smtClean="0">
                <a:latin typeface="Arial" panose="020B0604020202020204" pitchFamily="34" charset="0"/>
                <a:cs typeface="Arial" panose="020B0604020202020204" pitchFamily="34" charset="0"/>
              </a:rPr>
              <a:t>energy crossing A</a:t>
            </a:r>
            <a:r>
              <a:rPr lang="en-GB" altLang="fr-FR" baseline="-25000" dirty="0" smtClean="0">
                <a:latin typeface="Arial" panose="020B0604020202020204" pitchFamily="34" charset="0"/>
                <a:cs typeface="Arial" panose="020B0604020202020204" pitchFamily="34" charset="0"/>
              </a:rPr>
              <a:t>1</a:t>
            </a:r>
            <a:br>
              <a:rPr lang="en-GB" altLang="fr-FR" baseline="-25000" dirty="0" smtClean="0">
                <a:latin typeface="Arial" panose="020B0604020202020204" pitchFamily="34" charset="0"/>
                <a:cs typeface="Arial" panose="020B0604020202020204" pitchFamily="34" charset="0"/>
              </a:rPr>
            </a:br>
            <a:r>
              <a:rPr lang="en-GB" altLang="fr-FR" baseline="-25000" dirty="0" smtClean="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=energy reaching A</a:t>
            </a:r>
            <a:r>
              <a:rPr lang="en-GB" altLang="fr-FR" i="1" baseline="-25000" dirty="0" smtClean="0">
                <a:latin typeface="Arial" panose="020B0604020202020204" pitchFamily="34" charset="0"/>
                <a:cs typeface="Arial" panose="020B0604020202020204" pitchFamily="34" charset="0"/>
              </a:rPr>
              <a:t>2</a:t>
            </a:r>
            <a:endParaRPr lang="en-GB" altLang="fr-FR" baseline="-25000" dirty="0">
              <a:latin typeface="Arial" panose="020B0604020202020204" pitchFamily="34" charset="0"/>
              <a:cs typeface="Arial" panose="020B0604020202020204" pitchFamily="34" charset="0"/>
            </a:endParaRPr>
          </a:p>
        </p:txBody>
      </p:sp>
      <p:sp>
        <p:nvSpPr>
          <p:cNvPr id="17" name="Rectangle 9"/>
          <p:cNvSpPr>
            <a:spLocks noChangeArrowheads="1"/>
          </p:cNvSpPr>
          <p:nvPr/>
        </p:nvSpPr>
        <p:spPr bwMode="auto">
          <a:xfrm>
            <a:off x="3279591" y="3244454"/>
            <a:ext cx="506189" cy="461665"/>
          </a:xfrm>
          <a:prstGeom prst="rect">
            <a:avLst/>
          </a:prstGeom>
          <a:noFill/>
          <a:ln>
            <a:noFill/>
          </a:ln>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i="1" dirty="0" err="1" smtClean="0">
                <a:solidFill>
                  <a:srgbClr val="0000FF"/>
                </a:solidFill>
                <a:cs typeface="Times New Roman" panose="02020603050405020304" pitchFamily="18" charset="0"/>
              </a:rPr>
              <a:t>S</a:t>
            </a:r>
            <a:r>
              <a:rPr lang="en-GB" altLang="fr-FR" i="1" baseline="-25000" dirty="0" err="1" smtClean="0">
                <a:solidFill>
                  <a:srgbClr val="0000FF"/>
                </a:solidFill>
                <a:cs typeface="Times New Roman" panose="02020603050405020304" pitchFamily="18" charset="0"/>
              </a:rPr>
              <a:t>r</a:t>
            </a:r>
            <a:endParaRPr lang="en-GB" altLang="fr-FR" baseline="-25000" dirty="0">
              <a:solidFill>
                <a:srgbClr val="0000FF"/>
              </a:solidFill>
              <a:cs typeface="Times New Roman" panose="02020603050405020304" pitchFamily="18" charset="0"/>
            </a:endParaRPr>
          </a:p>
        </p:txBody>
      </p:sp>
      <p:sp>
        <p:nvSpPr>
          <p:cNvPr id="40" name="Rectangle 9"/>
          <p:cNvSpPr>
            <a:spLocks noChangeArrowheads="1"/>
          </p:cNvSpPr>
          <p:nvPr/>
        </p:nvSpPr>
        <p:spPr bwMode="auto">
          <a:xfrm>
            <a:off x="2475019" y="3751954"/>
            <a:ext cx="506189" cy="369332"/>
          </a:xfrm>
          <a:prstGeom prst="rect">
            <a:avLst/>
          </a:prstGeom>
          <a:noFill/>
          <a:ln>
            <a:noFill/>
          </a:ln>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sz="1800" dirty="0" smtClean="0">
                <a:cs typeface="Times New Roman" panose="02020603050405020304" pitchFamily="18" charset="0"/>
              </a:rPr>
              <a:t>A</a:t>
            </a:r>
            <a:r>
              <a:rPr lang="en-GB" altLang="fr-FR" sz="1800" baseline="-25000" dirty="0" smtClean="0">
                <a:cs typeface="Times New Roman" panose="02020603050405020304" pitchFamily="18" charset="0"/>
              </a:rPr>
              <a:t>1</a:t>
            </a:r>
            <a:endParaRPr lang="en-GB" altLang="fr-FR" sz="1800" baseline="-25000" dirty="0">
              <a:cs typeface="Times New Roman" panose="02020603050405020304" pitchFamily="18" charset="0"/>
            </a:endParaRPr>
          </a:p>
        </p:txBody>
      </p:sp>
      <p:sp>
        <p:nvSpPr>
          <p:cNvPr id="41" name="Rectangle 9"/>
          <p:cNvSpPr>
            <a:spLocks noChangeArrowheads="1"/>
          </p:cNvSpPr>
          <p:nvPr/>
        </p:nvSpPr>
        <p:spPr bwMode="auto">
          <a:xfrm>
            <a:off x="2882282" y="3613454"/>
            <a:ext cx="506189" cy="276999"/>
          </a:xfrm>
          <a:prstGeom prst="rect">
            <a:avLst/>
          </a:prstGeom>
          <a:solidFill>
            <a:schemeClr val="bg1"/>
          </a:solidFill>
          <a:ln>
            <a:noFill/>
          </a:ln>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endParaRPr lang="en-GB" altLang="fr-FR" sz="1800" baseline="-25000" dirty="0">
              <a:solidFill>
                <a:srgbClr val="0000FF"/>
              </a:solidFill>
              <a:cs typeface="Times New Roman" panose="02020603050405020304" pitchFamily="18" charset="0"/>
            </a:endParaRPr>
          </a:p>
        </p:txBody>
      </p:sp>
      <p:cxnSp>
        <p:nvCxnSpPr>
          <p:cNvPr id="42" name="Connecteur droit avec flèche 41"/>
          <p:cNvCxnSpPr/>
          <p:nvPr/>
        </p:nvCxnSpPr>
        <p:spPr>
          <a:xfrm flipH="1">
            <a:off x="2865979" y="3590370"/>
            <a:ext cx="420638" cy="32316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9"/>
          <p:cNvSpPr>
            <a:spLocks noChangeArrowheads="1"/>
          </p:cNvSpPr>
          <p:nvPr/>
        </p:nvSpPr>
        <p:spPr bwMode="auto">
          <a:xfrm>
            <a:off x="1672203" y="4250869"/>
            <a:ext cx="506189" cy="461665"/>
          </a:xfrm>
          <a:prstGeom prst="rect">
            <a:avLst/>
          </a:prstGeom>
          <a:noFill/>
          <a:ln>
            <a:noFill/>
          </a:ln>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i="1" dirty="0" err="1" smtClean="0">
                <a:solidFill>
                  <a:srgbClr val="0000FF"/>
                </a:solidFill>
                <a:cs typeface="Times New Roman" panose="02020603050405020304" pitchFamily="18" charset="0"/>
              </a:rPr>
              <a:t>S</a:t>
            </a:r>
            <a:r>
              <a:rPr lang="en-GB" altLang="fr-FR" i="1" baseline="-25000" dirty="0" err="1" smtClean="0">
                <a:solidFill>
                  <a:srgbClr val="0000FF"/>
                </a:solidFill>
                <a:cs typeface="Times New Roman" panose="02020603050405020304" pitchFamily="18" charset="0"/>
              </a:rPr>
              <a:t>h</a:t>
            </a:r>
            <a:endParaRPr lang="en-GB" altLang="fr-FR" baseline="-25000" dirty="0">
              <a:solidFill>
                <a:srgbClr val="0000FF"/>
              </a:solidFill>
              <a:cs typeface="Times New Roman" panose="02020603050405020304" pitchFamily="18" charset="0"/>
            </a:endParaRPr>
          </a:p>
        </p:txBody>
      </p:sp>
    </p:spTree>
    <p:extLst>
      <p:ext uri="{BB962C8B-B14F-4D97-AF65-F5344CB8AC3E}">
        <p14:creationId xmlns="" xmlns:p14="http://schemas.microsoft.com/office/powerpoint/2010/main" val="2720021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0422"/>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19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0" y="512732"/>
            <a:ext cx="8531525" cy="17912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a:solidFill>
                  <a:srgbClr val="0000FF"/>
                </a:solidFill>
                <a:latin typeface="Arial" panose="020B0604020202020204" pitchFamily="34" charset="0"/>
                <a:cs typeface="Arial" panose="020B0604020202020204" pitchFamily="34" charset="0"/>
              </a:rPr>
              <a:t>solar zenith </a:t>
            </a:r>
            <a:r>
              <a:rPr lang="en-US" b="1" dirty="0" smtClean="0">
                <a:solidFill>
                  <a:srgbClr val="0000FF"/>
                </a:solidFill>
                <a:latin typeface="Arial" panose="020B0604020202020204" pitchFamily="34" charset="0"/>
                <a:cs typeface="Arial" panose="020B0604020202020204" pitchFamily="34" charset="0"/>
              </a:rPr>
              <a:t>distance </a:t>
            </a:r>
            <a:r>
              <a:rPr lang="en-US" b="1" dirty="0" smtClean="0">
                <a:latin typeface="Arial" panose="020B0604020202020204" pitchFamily="34" charset="0"/>
                <a:cs typeface="Arial" panose="020B0604020202020204" pitchFamily="34" charset="0"/>
              </a:rPr>
              <a:t>depends on the obliquity.</a:t>
            </a:r>
          </a:p>
          <a:p>
            <a:pPr marL="0">
              <a:spcAft>
                <a:spcPct val="30000"/>
              </a:spcAft>
            </a:pPr>
            <a:r>
              <a:rPr lang="en-GB" altLang="fr-FR" dirty="0" smtClean="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obliquity</a:t>
            </a:r>
            <a:r>
              <a:rPr lang="en-GB" altLang="fr-FR" dirty="0">
                <a:latin typeface="Arial" panose="020B0604020202020204" pitchFamily="34" charset="0"/>
                <a:cs typeface="Arial" panose="020B0604020202020204" pitchFamily="34" charset="0"/>
              </a:rPr>
              <a:t>, </a:t>
            </a:r>
            <a:r>
              <a:rPr lang="en-GB" altLang="fr-FR" i="1" dirty="0" err="1">
                <a:latin typeface="Symbol" panose="05050102010706020507" pitchFamily="18" charset="2"/>
              </a:rPr>
              <a:t>e</a:t>
            </a:r>
            <a:r>
              <a:rPr lang="en-GB" altLang="fr-FR" i="1" baseline="-25000" dirty="0" err="1"/>
              <a:t>obl</a:t>
            </a:r>
            <a:r>
              <a:rPr lang="en-GB" altLang="fr-FR" dirty="0"/>
              <a:t> </a:t>
            </a:r>
            <a:r>
              <a:rPr lang="en-GB" altLang="fr-FR" dirty="0" smtClean="0"/>
              <a:t>, is </a:t>
            </a:r>
            <a:r>
              <a:rPr lang="en-GB" altLang="fr-FR" dirty="0">
                <a:latin typeface="Arial" panose="020B0604020202020204" pitchFamily="34" charset="0"/>
                <a:cs typeface="Arial" panose="020B0604020202020204" pitchFamily="34" charset="0"/>
              </a:rPr>
              <a:t>the angle between the </a:t>
            </a:r>
            <a:r>
              <a:rPr lang="en-US" altLang="fr-FR" dirty="0">
                <a:latin typeface="Arial" panose="020B0604020202020204" pitchFamily="34" charset="0"/>
                <a:cs typeface="Arial" panose="020B0604020202020204" pitchFamily="34" charset="0"/>
              </a:rPr>
              <a:t>ecliptic plane </a:t>
            </a:r>
            <a:r>
              <a:rPr lang="en-GB" altLang="fr-FR" dirty="0" smtClean="0">
                <a:latin typeface="Arial" panose="020B0604020202020204" pitchFamily="34" charset="0"/>
                <a:cs typeface="Arial" panose="020B0604020202020204" pitchFamily="34" charset="0"/>
              </a:rPr>
              <a:t>and </a:t>
            </a:r>
            <a:r>
              <a:rPr lang="en-GB" altLang="fr-FR" dirty="0">
                <a:latin typeface="Arial" panose="020B0604020202020204" pitchFamily="34" charset="0"/>
                <a:cs typeface="Arial" panose="020B0604020202020204" pitchFamily="34" charset="0"/>
              </a:rPr>
              <a:t>the celestial equatorial plane. </a:t>
            </a:r>
            <a:endParaRPr lang="en-GB" altLang="fr-FR" dirty="0" smtClean="0">
              <a:latin typeface="Arial" panose="020B0604020202020204" pitchFamily="34" charset="0"/>
              <a:cs typeface="Arial" panose="020B0604020202020204" pitchFamily="34" charset="0"/>
            </a:endParaRPr>
          </a:p>
          <a:p>
            <a:pPr marL="0">
              <a:spcAft>
                <a:spcPct val="30000"/>
              </a:spcAft>
            </a:pPr>
            <a:r>
              <a:rPr lang="en-GB" dirty="0" smtClean="0">
                <a:latin typeface="Arial" panose="020B0604020202020204" pitchFamily="34" charset="0"/>
                <a:cs typeface="Arial" panose="020B0604020202020204" pitchFamily="34" charset="0"/>
              </a:rPr>
              <a:t>The obliquity is at the origin of the </a:t>
            </a:r>
            <a:r>
              <a:rPr lang="en-GB" dirty="0" smtClean="0">
                <a:solidFill>
                  <a:srgbClr val="0000FF"/>
                </a:solidFill>
                <a:latin typeface="Arial" panose="020B0604020202020204" pitchFamily="34" charset="0"/>
                <a:cs typeface="Arial" panose="020B0604020202020204" pitchFamily="34" charset="0"/>
              </a:rPr>
              <a:t>seasons</a:t>
            </a:r>
            <a:r>
              <a:rPr lang="en-GB"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6" name="Rectangle 25"/>
          <p:cNvSpPr/>
          <p:nvPr/>
        </p:nvSpPr>
        <p:spPr>
          <a:xfrm>
            <a:off x="5537619" y="3283792"/>
            <a:ext cx="3520656" cy="923330"/>
          </a:xfrm>
          <a:prstGeom prst="rect">
            <a:avLst/>
          </a:prstGeom>
        </p:spPr>
        <p:txBody>
          <a:bodyPr wrap="square">
            <a:spAutoFit/>
          </a:bodyPr>
          <a:lstStyle/>
          <a:p>
            <a:pPr>
              <a:defRPr/>
            </a:pPr>
            <a:r>
              <a:rPr lang="en-GB" dirty="0">
                <a:solidFill>
                  <a:schemeClr val="tx1">
                    <a:lumMod val="50000"/>
                    <a:lumOff val="50000"/>
                  </a:schemeClr>
                </a:solidFill>
                <a:latin typeface="Arial" panose="020B0604020202020204" pitchFamily="34" charset="0"/>
                <a:cs typeface="Arial" panose="020B0604020202020204" pitchFamily="34" charset="0"/>
              </a:rPr>
              <a:t>Representation of the ecliptic and the obliquity </a:t>
            </a:r>
            <a:r>
              <a:rPr lang="en-GB" i="1" dirty="0" err="1">
                <a:solidFill>
                  <a:schemeClr val="tx1">
                    <a:lumMod val="50000"/>
                    <a:lumOff val="50000"/>
                  </a:schemeClr>
                </a:solidFill>
                <a:latin typeface="Symbol" pitchFamily="18" charset="2"/>
              </a:rPr>
              <a:t>e</a:t>
            </a:r>
            <a:r>
              <a:rPr lang="en-GB" i="1" baseline="-25000" dirty="0" err="1">
                <a:solidFill>
                  <a:schemeClr val="tx1">
                    <a:lumMod val="50000"/>
                    <a:lumOff val="50000"/>
                  </a:schemeClr>
                </a:solidFill>
              </a:rPr>
              <a:t>obl</a:t>
            </a:r>
            <a:r>
              <a:rPr lang="en-GB" dirty="0">
                <a:solidFill>
                  <a:schemeClr val="tx1">
                    <a:lumMod val="50000"/>
                    <a:lumOff val="50000"/>
                  </a:schemeClr>
                </a:solidFill>
              </a:rPr>
              <a:t> </a:t>
            </a:r>
            <a:r>
              <a:rPr lang="en-GB" dirty="0">
                <a:solidFill>
                  <a:schemeClr val="tx1">
                    <a:lumMod val="50000"/>
                    <a:lumOff val="50000"/>
                  </a:schemeClr>
                </a:solidFill>
                <a:latin typeface="Arial" panose="020B0604020202020204" pitchFamily="34" charset="0"/>
                <a:cs typeface="Arial" panose="020B0604020202020204" pitchFamily="34" charset="0"/>
              </a:rPr>
              <a:t>in a geocentric system</a:t>
            </a:r>
            <a:r>
              <a:rPr lang="en-GB" dirty="0">
                <a:solidFill>
                  <a:schemeClr val="tx1">
                    <a:lumMod val="50000"/>
                    <a:lumOff val="50000"/>
                  </a:schemeClr>
                </a:solidFill>
              </a:rPr>
              <a:t>.</a:t>
            </a:r>
            <a:endParaRPr lang="fr-BE" dirty="0">
              <a:solidFill>
                <a:schemeClr val="tx1">
                  <a:lumMod val="50000"/>
                  <a:lumOff val="50000"/>
                </a:schemeClr>
              </a:solidFill>
            </a:endParaRPr>
          </a:p>
        </p:txBody>
      </p:sp>
      <p:pic>
        <p:nvPicPr>
          <p:cNvPr id="10" name="Image 6" descr="Angle-sphere-ecliptic.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850" y="2431859"/>
            <a:ext cx="4581525" cy="424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537619" y="4616316"/>
            <a:ext cx="3374606" cy="9417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a:latin typeface="Arial" panose="020B0604020202020204" pitchFamily="34" charset="0"/>
                <a:cs typeface="Arial" panose="020B0604020202020204" pitchFamily="34" charset="0"/>
              </a:rPr>
              <a:t>P</a:t>
            </a:r>
            <a:r>
              <a:rPr lang="en-GB" altLang="fr-FR" dirty="0" smtClean="0">
                <a:latin typeface="Arial" panose="020B0604020202020204" pitchFamily="34" charset="0"/>
                <a:cs typeface="Arial" panose="020B0604020202020204" pitchFamily="34" charset="0"/>
              </a:rPr>
              <a:t>resently </a:t>
            </a:r>
          </a:p>
          <a:p>
            <a:pPr marL="0">
              <a:spcAft>
                <a:spcPct val="30000"/>
              </a:spcAft>
            </a:pPr>
            <a:r>
              <a:rPr lang="en-GB" altLang="fr-FR" i="1" dirty="0" err="1" smtClean="0">
                <a:latin typeface="Symbol" panose="05050102010706020507" pitchFamily="18" charset="2"/>
              </a:rPr>
              <a:t>e</a:t>
            </a:r>
            <a:r>
              <a:rPr lang="en-GB" altLang="fr-FR" i="1" baseline="-25000" dirty="0" err="1" smtClean="0"/>
              <a:t>obl</a:t>
            </a:r>
            <a:r>
              <a:rPr lang="en-GB" altLang="fr-FR" dirty="0" smtClean="0"/>
              <a:t> =</a:t>
            </a:r>
            <a:r>
              <a:rPr lang="en-GB" altLang="fr-FR" dirty="0" smtClean="0">
                <a:latin typeface="Arial" panose="020B0604020202020204" pitchFamily="34" charset="0"/>
                <a:cs typeface="Arial" panose="020B0604020202020204" pitchFamily="34" charset="0"/>
              </a:rPr>
              <a:t>23°27’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852340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fr-BE" altLang="fr-FR" sz="2800" b="1" dirty="0" err="1" smtClean="0">
                <a:solidFill>
                  <a:srgbClr val="002060"/>
                </a:solidFill>
                <a:latin typeface="Arial" panose="020B0604020202020204" pitchFamily="34" charset="0"/>
                <a:cs typeface="Arial" panose="020B0604020202020204" pitchFamily="34" charset="0"/>
              </a:rPr>
              <a:t>Outline</a:t>
            </a:r>
            <a:endParaRPr lang="fr-BE" altLang="fr-FR" sz="2800" b="1" dirty="0">
              <a:solidFill>
                <a:srgbClr val="002060"/>
              </a:solidFill>
              <a:latin typeface="Arial" panose="020B0604020202020204" pitchFamily="34" charset="0"/>
              <a:cs typeface="Arial" panose="020B0604020202020204" pitchFamily="34" charset="0"/>
            </a:endParaRPr>
          </a:p>
          <a:p>
            <a:pPr algn="l"/>
            <a:r>
              <a:rPr lang="en-US" altLang="fr-FR" sz="2800" b="1" dirty="0" smtClean="0">
                <a:solidFill>
                  <a:srgbClr val="002060"/>
                </a:solidFill>
                <a:latin typeface="Helvetica" panose="020B0604020202020204" pitchFamily="34" charset="0"/>
              </a:rPr>
              <a:t> </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160547" y="729436"/>
            <a:ext cx="8841509" cy="56692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US" altLang="fr-FR" b="1" dirty="0" smtClean="0">
                <a:latin typeface="Arial" panose="020B0604020202020204" pitchFamily="34" charset="0"/>
                <a:cs typeface="Arial" panose="020B0604020202020204" pitchFamily="34" charset="0"/>
              </a:rPr>
              <a:t>Description of the global energy budget and of the exchanges </a:t>
            </a:r>
            <a:r>
              <a:rPr lang="en-US" altLang="fr-FR" b="1" dirty="0">
                <a:latin typeface="Arial" panose="020B0604020202020204" pitchFamily="34" charset="0"/>
                <a:cs typeface="Arial" panose="020B0604020202020204" pitchFamily="34" charset="0"/>
              </a:rPr>
              <a:t>of energy </a:t>
            </a:r>
            <a:r>
              <a:rPr lang="en-US" altLang="fr-FR" b="1" dirty="0" smtClean="0">
                <a:latin typeface="Arial" panose="020B0604020202020204" pitchFamily="34" charset="0"/>
                <a:cs typeface="Arial" panose="020B0604020202020204" pitchFamily="34" charset="0"/>
              </a:rPr>
              <a:t>between the components of the climate system. </a:t>
            </a:r>
          </a:p>
          <a:p>
            <a:pPr algn="just">
              <a:spcAft>
                <a:spcPct val="30000"/>
              </a:spcAft>
            </a:pPr>
            <a:endParaRPr lang="en-US" altLang="fr-FR" b="1" dirty="0" smtClean="0">
              <a:latin typeface="Arial" panose="020B0604020202020204" pitchFamily="34" charset="0"/>
              <a:cs typeface="Arial" panose="020B0604020202020204" pitchFamily="34" charset="0"/>
            </a:endParaRPr>
          </a:p>
          <a:p>
            <a:pPr>
              <a:spcAft>
                <a:spcPct val="30000"/>
              </a:spcAft>
            </a:pPr>
            <a:r>
              <a:rPr lang="en-US" altLang="fr-FR" b="1" dirty="0" smtClean="0">
                <a:latin typeface="Arial" panose="020B0604020202020204" pitchFamily="34" charset="0"/>
                <a:cs typeface="Arial" panose="020B0604020202020204" pitchFamily="34" charset="0"/>
              </a:rPr>
              <a:t>Spatial </a:t>
            </a:r>
            <a:r>
              <a:rPr lang="en-US" altLang="fr-FR" b="1" dirty="0">
                <a:latin typeface="Arial" panose="020B0604020202020204" pitchFamily="34" charset="0"/>
                <a:cs typeface="Arial" panose="020B0604020202020204" pitchFamily="34" charset="0"/>
              </a:rPr>
              <a:t>distribution for </a:t>
            </a:r>
            <a:r>
              <a:rPr lang="en-US" altLang="fr-FR" b="1" dirty="0" smtClean="0">
                <a:latin typeface="Arial" panose="020B0604020202020204" pitchFamily="34" charset="0"/>
                <a:cs typeface="Arial" panose="020B0604020202020204" pitchFamily="34" charset="0"/>
              </a:rPr>
              <a:t>radiative fluxes and heat transport.</a:t>
            </a:r>
          </a:p>
          <a:p>
            <a:pPr>
              <a:spcAft>
                <a:spcPct val="30000"/>
              </a:spcAft>
            </a:pPr>
            <a:endParaRPr lang="en-US" altLang="fr-FR" b="1" dirty="0">
              <a:latin typeface="Arial" panose="020B0604020202020204" pitchFamily="34" charset="0"/>
              <a:cs typeface="Arial" panose="020B0604020202020204" pitchFamily="34" charset="0"/>
            </a:endParaRPr>
          </a:p>
          <a:p>
            <a:pPr algn="just">
              <a:spcAft>
                <a:spcPct val="30000"/>
              </a:spcAft>
            </a:pPr>
            <a:r>
              <a:rPr lang="en-US" altLang="fr-FR" b="1" dirty="0">
                <a:latin typeface="Arial" panose="020B0604020202020204" pitchFamily="34" charset="0"/>
                <a:cs typeface="Arial" panose="020B0604020202020204" pitchFamily="34" charset="0"/>
              </a:rPr>
              <a:t>Description of the global water balance, local water balance and water transport. </a:t>
            </a:r>
          </a:p>
          <a:p>
            <a:pPr algn="just">
              <a:spcAft>
                <a:spcPct val="30000"/>
              </a:spcAft>
            </a:pPr>
            <a:endParaRPr lang="en-US" altLang="fr-FR" b="1" dirty="0">
              <a:latin typeface="Arial" panose="020B0604020202020204" pitchFamily="34" charset="0"/>
              <a:cs typeface="Arial" panose="020B0604020202020204" pitchFamily="34" charset="0"/>
            </a:endParaRPr>
          </a:p>
          <a:p>
            <a:pPr>
              <a:spcAft>
                <a:spcPct val="30000"/>
              </a:spcAft>
            </a:pPr>
            <a:r>
              <a:rPr lang="en-US" altLang="fr-FR" b="1" dirty="0">
                <a:latin typeface="Arial" panose="020B0604020202020204" pitchFamily="34" charset="0"/>
                <a:cs typeface="Arial" panose="020B0604020202020204" pitchFamily="34" charset="0"/>
              </a:rPr>
              <a:t>Presentation of the carbon cycle, focusing on carbon dioxide and methane as they are major greenhouse gases. </a:t>
            </a:r>
          </a:p>
          <a:p>
            <a:pPr algn="l">
              <a:spcAft>
                <a:spcPct val="30000"/>
              </a:spcAft>
            </a:pPr>
            <a:endParaRPr lang="en-GB" altLang="fr-FR" dirty="0"/>
          </a:p>
        </p:txBody>
      </p:sp>
    </p:spTree>
    <p:extLst>
      <p:ext uri="{BB962C8B-B14F-4D97-AF65-F5344CB8AC3E}">
        <p14:creationId xmlns="" xmlns:p14="http://schemas.microsoft.com/office/powerpoint/2010/main" val="949041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26" name="Rectangle 25"/>
          <p:cNvSpPr/>
          <p:nvPr/>
        </p:nvSpPr>
        <p:spPr>
          <a:xfrm>
            <a:off x="655217" y="6150114"/>
            <a:ext cx="7825956" cy="369332"/>
          </a:xfrm>
          <a:prstGeom prst="rect">
            <a:avLst/>
          </a:prstGeom>
        </p:spPr>
        <p:txBody>
          <a:bodyPr wrap="square">
            <a:spAutoFit/>
          </a:bodyPr>
          <a:lstStyle/>
          <a:p>
            <a:pPr>
              <a:defRPr/>
            </a:pPr>
            <a:r>
              <a:rPr lang="en-US" dirty="0">
                <a:solidFill>
                  <a:schemeClr val="tx1">
                    <a:lumMod val="50000"/>
                    <a:lumOff val="50000"/>
                  </a:schemeClr>
                </a:solidFill>
                <a:latin typeface="Arial" panose="020B0604020202020204" pitchFamily="34" charset="0"/>
                <a:cs typeface="Arial" panose="020B0604020202020204" pitchFamily="34" charset="0"/>
              </a:rPr>
              <a:t>Representation of the true longitudes and the seasons in the ecliptic plane.</a:t>
            </a:r>
          </a:p>
        </p:txBody>
      </p:sp>
      <p:pic>
        <p:nvPicPr>
          <p:cNvPr id="14338" name="Image 10" descr="Earth-orbi-plu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76337" y="2730799"/>
            <a:ext cx="6535992" cy="312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3804" y="549742"/>
            <a:ext cx="9143999" cy="20497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a:solidFill>
                  <a:srgbClr val="0000FF"/>
                </a:solidFill>
                <a:latin typeface="Arial" panose="020B0604020202020204" pitchFamily="34" charset="0"/>
                <a:cs typeface="Arial" panose="020B0604020202020204" pitchFamily="34" charset="0"/>
              </a:rPr>
              <a:t>solar zenith </a:t>
            </a:r>
            <a:r>
              <a:rPr lang="en-US" b="1" dirty="0" smtClean="0">
                <a:solidFill>
                  <a:srgbClr val="0000FF"/>
                </a:solidFill>
                <a:latin typeface="Arial" panose="020B0604020202020204" pitchFamily="34" charset="0"/>
                <a:cs typeface="Arial" panose="020B0604020202020204" pitchFamily="34" charset="0"/>
              </a:rPr>
              <a:t>distance </a:t>
            </a:r>
            <a:r>
              <a:rPr lang="en-US" b="1" dirty="0" smtClean="0">
                <a:latin typeface="Arial" panose="020B0604020202020204" pitchFamily="34" charset="0"/>
                <a:cs typeface="Arial" panose="020B0604020202020204" pitchFamily="34" charset="0"/>
              </a:rPr>
              <a:t>depends on </a:t>
            </a:r>
            <a:r>
              <a:rPr lang="en-US" b="1" dirty="0">
                <a:latin typeface="Arial" panose="020B0604020202020204" pitchFamily="34" charset="0"/>
                <a:cs typeface="Arial" panose="020B0604020202020204" pitchFamily="34" charset="0"/>
              </a:rPr>
              <a:t>the position </a:t>
            </a:r>
            <a:r>
              <a:rPr lang="en-US" b="1" dirty="0" smtClean="0">
                <a:latin typeface="Arial" panose="020B0604020202020204" pitchFamily="34" charset="0"/>
                <a:cs typeface="Arial" panose="020B0604020202020204" pitchFamily="34" charset="0"/>
              </a:rPr>
              <a:t>(true longitude </a:t>
            </a:r>
            <a:r>
              <a:rPr lang="en-US" b="1" dirty="0" err="1" smtClean="0">
                <a:latin typeface="Symbol" panose="05050102010706020507" pitchFamily="18" charset="2"/>
                <a:cs typeface="Arial" panose="020B0604020202020204" pitchFamily="34" charset="0"/>
              </a:rPr>
              <a:t>l</a:t>
            </a:r>
            <a:r>
              <a:rPr lang="en-US" b="1" baseline="-25000" dirty="0" err="1" smtClean="0">
                <a:latin typeface="Arial" panose="020B0604020202020204" pitchFamily="34" charset="0"/>
                <a:cs typeface="Arial" panose="020B0604020202020204" pitchFamily="34" charset="0"/>
              </a:rPr>
              <a:t>t</a:t>
            </a:r>
            <a:r>
              <a:rPr lang="en-US" b="1" dirty="0" smtClean="0">
                <a:latin typeface="Arial" panose="020B0604020202020204" pitchFamily="34" charset="0"/>
                <a:cs typeface="Arial" panose="020B0604020202020204" pitchFamily="34" charset="0"/>
              </a:rPr>
              <a:t>) relative to </a:t>
            </a:r>
            <a:r>
              <a:rPr lang="en-US" b="1" dirty="0">
                <a:latin typeface="Arial" panose="020B0604020202020204" pitchFamily="34" charset="0"/>
                <a:cs typeface="Arial" panose="020B0604020202020204" pitchFamily="34" charset="0"/>
              </a:rPr>
              <a:t>the vernal </a:t>
            </a:r>
            <a:r>
              <a:rPr lang="en-US" b="1" dirty="0" smtClean="0">
                <a:latin typeface="Arial" panose="020B0604020202020204" pitchFamily="34" charset="0"/>
                <a:cs typeface="Arial" panose="020B0604020202020204" pitchFamily="34" charset="0"/>
              </a:rPr>
              <a:t>equinox.</a:t>
            </a:r>
          </a:p>
          <a:p>
            <a:pPr marL="0">
              <a:spcAft>
                <a:spcPct val="30000"/>
              </a:spcAft>
            </a:pPr>
            <a:r>
              <a:rPr lang="en-US" altLang="fr-FR" dirty="0" smtClean="0">
                <a:latin typeface="Arial" panose="020B0604020202020204" pitchFamily="34" charset="0"/>
                <a:cs typeface="Arial" panose="020B0604020202020204" pitchFamily="34" charset="0"/>
              </a:rPr>
              <a:t>The vernal </a:t>
            </a:r>
            <a:r>
              <a:rPr lang="en-US" altLang="fr-FR" dirty="0">
                <a:latin typeface="Arial" panose="020B0604020202020204" pitchFamily="34" charset="0"/>
                <a:cs typeface="Arial" panose="020B0604020202020204" pitchFamily="34" charset="0"/>
              </a:rPr>
              <a:t>equinox </a:t>
            </a:r>
            <a:r>
              <a:rPr lang="en-US" altLang="fr-FR" dirty="0" smtClean="0">
                <a:latin typeface="Arial" panose="020B0604020202020204" pitchFamily="34" charset="0"/>
                <a:cs typeface="Arial" panose="020B0604020202020204" pitchFamily="34" charset="0"/>
              </a:rPr>
              <a:t>corresponds </a:t>
            </a:r>
            <a:r>
              <a:rPr lang="en-US" altLang="fr-FR" dirty="0">
                <a:latin typeface="Arial" panose="020B0604020202020204" pitchFamily="34" charset="0"/>
                <a:cs typeface="Arial" panose="020B0604020202020204" pitchFamily="34" charset="0"/>
              </a:rPr>
              <a:t>to the intersection of the ecliptic plane with the celestial equator when the Sun </a:t>
            </a:r>
            <a:r>
              <a:rPr lang="en-US" altLang="fr-FR" dirty="0" smtClean="0">
                <a:latin typeface="Arial" panose="020B0604020202020204" pitchFamily="34" charset="0"/>
                <a:cs typeface="Arial" panose="020B0604020202020204" pitchFamily="34" charset="0"/>
              </a:rPr>
              <a:t>“apparently” moves </a:t>
            </a:r>
            <a:r>
              <a:rPr lang="en-US" altLang="fr-FR" dirty="0">
                <a:latin typeface="Arial" panose="020B0604020202020204" pitchFamily="34" charset="0"/>
                <a:cs typeface="Arial" panose="020B0604020202020204" pitchFamily="34" charset="0"/>
              </a:rPr>
              <a:t>from the austral to the boreal </a:t>
            </a:r>
            <a:r>
              <a:rPr lang="en-US" altLang="fr-FR" dirty="0" smtClean="0">
                <a:latin typeface="Arial" panose="020B0604020202020204" pitchFamily="34" charset="0"/>
                <a:cs typeface="Arial" panose="020B0604020202020204" pitchFamily="34" charset="0"/>
              </a:rPr>
              <a:t>hemisphere.</a:t>
            </a:r>
            <a:endParaRPr 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98413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8"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1" y="621879"/>
            <a:ext cx="9143999"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a:solidFill>
                  <a:srgbClr val="0000FF"/>
                </a:solidFill>
                <a:latin typeface="Arial" panose="020B0604020202020204" pitchFamily="34" charset="0"/>
                <a:cs typeface="Arial" panose="020B0604020202020204" pitchFamily="34" charset="0"/>
              </a:rPr>
              <a:t>solar zenith </a:t>
            </a:r>
            <a:r>
              <a:rPr lang="en-US" b="1" dirty="0" smtClean="0">
                <a:solidFill>
                  <a:srgbClr val="0000FF"/>
                </a:solidFill>
                <a:latin typeface="Arial" panose="020B0604020202020204" pitchFamily="34" charset="0"/>
                <a:cs typeface="Arial" panose="020B0604020202020204" pitchFamily="34" charset="0"/>
              </a:rPr>
              <a:t>distance </a:t>
            </a:r>
            <a:r>
              <a:rPr lang="en-US" b="1" dirty="0" smtClean="0">
                <a:latin typeface="Arial" panose="020B0604020202020204" pitchFamily="34" charset="0"/>
                <a:cs typeface="Arial" panose="020B0604020202020204" pitchFamily="34" charset="0"/>
              </a:rPr>
              <a:t>depends on </a:t>
            </a:r>
            <a:r>
              <a:rPr lang="en-US" b="1" dirty="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latitude (</a:t>
            </a:r>
            <a:r>
              <a:rPr lang="en-GB" altLang="fr-FR" i="1" dirty="0">
                <a:latin typeface="Symbol" panose="05050102010706020507" pitchFamily="18" charset="2"/>
              </a:rPr>
              <a:t>f </a:t>
            </a:r>
            <a:r>
              <a:rPr lang="en-GB" altLang="fr-FR"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and on the hour of the day (</a:t>
            </a:r>
            <a:r>
              <a:rPr lang="en-US" b="1" i="1" dirty="0" smtClean="0">
                <a:latin typeface="Arial" panose="020B0604020202020204" pitchFamily="34" charset="0"/>
                <a:cs typeface="Arial" panose="020B0604020202020204" pitchFamily="34" charset="0"/>
              </a:rPr>
              <a:t>HA</a:t>
            </a:r>
            <a:r>
              <a:rPr lang="en-US" b="1" dirty="0" smtClean="0">
                <a:latin typeface="Arial" panose="020B0604020202020204" pitchFamily="34" charset="0"/>
                <a:cs typeface="Arial" panose="020B0604020202020204" pitchFamily="34" charset="0"/>
              </a:rPr>
              <a:t>, the hour angle).</a:t>
            </a:r>
          </a:p>
        </p:txBody>
      </p:sp>
      <p:graphicFrame>
        <p:nvGraphicFramePr>
          <p:cNvPr id="8" name="Object 1"/>
          <p:cNvGraphicFramePr>
            <a:graphicFrameLocks noChangeAspect="1"/>
          </p:cNvGraphicFramePr>
          <p:nvPr>
            <p:extLst>
              <p:ext uri="{D42A27DB-BD31-4B8C-83A1-F6EECF244321}">
                <p14:modId xmlns="" xmlns:p14="http://schemas.microsoft.com/office/powerpoint/2010/main" val="876758292"/>
              </p:ext>
            </p:extLst>
          </p:nvPr>
        </p:nvGraphicFramePr>
        <p:xfrm>
          <a:off x="1941512" y="1778186"/>
          <a:ext cx="5467350" cy="531813"/>
        </p:xfrm>
        <a:graphic>
          <a:graphicData uri="http://schemas.openxmlformats.org/presentationml/2006/ole">
            <p:oleObj spid="_x0000_s15462" name="Equation" r:id="rId4" imgW="2349500" imgH="228600" progId="">
              <p:embed/>
            </p:oleObj>
          </a:graphicData>
        </a:graphic>
      </p:graphicFrame>
      <p:sp>
        <p:nvSpPr>
          <p:cNvPr id="10" name="Rectangle 9"/>
          <p:cNvSpPr>
            <a:spLocks noChangeArrowheads="1"/>
          </p:cNvSpPr>
          <p:nvPr/>
        </p:nvSpPr>
        <p:spPr bwMode="auto">
          <a:xfrm>
            <a:off x="40959" y="2530748"/>
            <a:ext cx="905827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fr-BE" dirty="0" smtClean="0">
                <a:latin typeface="Symbol" panose="05050102010706020507" pitchFamily="18" charset="2"/>
                <a:cs typeface="Arial" panose="020B0604020202020204" pitchFamily="34" charset="0"/>
              </a:rPr>
              <a:t>d</a:t>
            </a:r>
            <a:r>
              <a:rPr lang="fr-BE" dirty="0" smtClean="0">
                <a:latin typeface="Arial" panose="020B0604020202020204" pitchFamily="34" charset="0"/>
                <a:cs typeface="Arial" panose="020B0604020202020204" pitchFamily="34" charset="0"/>
              </a:rPr>
              <a:t> </a:t>
            </a:r>
            <a:r>
              <a:rPr lang="en-IE" dirty="0" smtClean="0">
                <a:latin typeface="Arial" panose="020B0604020202020204" pitchFamily="34" charset="0"/>
                <a:cs typeface="Arial" panose="020B0604020202020204" pitchFamily="34" charset="0"/>
              </a:rPr>
              <a:t>is the solar declination. It is related to the true longitude or alternatively to the day of the year</a:t>
            </a:r>
            <a:r>
              <a:rPr lang="en-US" altLang="fr-F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aphicFrame>
        <p:nvGraphicFramePr>
          <p:cNvPr id="3" name="Objet 2"/>
          <p:cNvGraphicFramePr>
            <a:graphicFrameLocks noChangeAspect="1"/>
          </p:cNvGraphicFramePr>
          <p:nvPr>
            <p:extLst>
              <p:ext uri="{D42A27DB-BD31-4B8C-83A1-F6EECF244321}">
                <p14:modId xmlns="" xmlns:p14="http://schemas.microsoft.com/office/powerpoint/2010/main" val="789372564"/>
              </p:ext>
            </p:extLst>
          </p:nvPr>
        </p:nvGraphicFramePr>
        <p:xfrm>
          <a:off x="2686049" y="3761505"/>
          <a:ext cx="3200401" cy="620912"/>
        </p:xfrm>
        <a:graphic>
          <a:graphicData uri="http://schemas.openxmlformats.org/presentationml/2006/ole">
            <p:oleObj spid="_x0000_s15463" name="Equation" r:id="rId5" imgW="1219200" imgH="228600" progId="">
              <p:embed/>
            </p:oleObj>
          </a:graphicData>
        </a:graphic>
      </p:graphicFrame>
      <p:sp>
        <p:nvSpPr>
          <p:cNvPr id="12" name="Rectangle 11"/>
          <p:cNvSpPr>
            <a:spLocks noChangeArrowheads="1"/>
          </p:cNvSpPr>
          <p:nvPr/>
        </p:nvSpPr>
        <p:spPr bwMode="auto">
          <a:xfrm>
            <a:off x="0" y="4782177"/>
            <a:ext cx="9058275"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smtClean="0">
                <a:latin typeface="Arial" panose="020B0604020202020204" pitchFamily="34" charset="0"/>
                <a:cs typeface="Arial" panose="020B0604020202020204" pitchFamily="34" charset="0"/>
              </a:rPr>
              <a:t>Those formulas can </a:t>
            </a:r>
            <a:r>
              <a:rPr lang="en-GB" altLang="fr-FR" dirty="0">
                <a:latin typeface="Arial" panose="020B0604020202020204" pitchFamily="34" charset="0"/>
                <a:cs typeface="Arial" panose="020B0604020202020204" pitchFamily="34" charset="0"/>
              </a:rPr>
              <a:t>be used to </a:t>
            </a:r>
            <a:r>
              <a:rPr lang="en-GB" altLang="fr-FR" dirty="0" smtClean="0">
                <a:latin typeface="Arial" panose="020B0604020202020204" pitchFamily="34" charset="0"/>
                <a:cs typeface="Arial" panose="020B0604020202020204" pitchFamily="34" charset="0"/>
              </a:rPr>
              <a:t>compute the instantaneous insolation, </a:t>
            </a:r>
            <a:r>
              <a:rPr lang="en-GB" altLang="fr-FR" dirty="0">
                <a:latin typeface="Arial" panose="020B0604020202020204" pitchFamily="34" charset="0"/>
                <a:cs typeface="Arial" panose="020B0604020202020204" pitchFamily="34" charset="0"/>
              </a:rPr>
              <a:t>the time of sunrise, of sunset as well as </a:t>
            </a:r>
            <a:r>
              <a:rPr lang="en-GB" altLang="fr-FR" dirty="0">
                <a:solidFill>
                  <a:srgbClr val="0000FF"/>
                </a:solidFill>
                <a:latin typeface="Arial" panose="020B0604020202020204" pitchFamily="34" charset="0"/>
                <a:cs typeface="Arial" panose="020B0604020202020204" pitchFamily="34" charset="0"/>
              </a:rPr>
              <a:t>the daily </a:t>
            </a:r>
            <a:r>
              <a:rPr lang="en-GB" altLang="fr-FR" dirty="0" smtClean="0">
                <a:solidFill>
                  <a:srgbClr val="0000FF"/>
                </a:solidFill>
                <a:latin typeface="Arial" panose="020B0604020202020204" pitchFamily="34" charset="0"/>
                <a:cs typeface="Arial" panose="020B0604020202020204" pitchFamily="34" charset="0"/>
              </a:rPr>
              <a:t>mean insolation</a:t>
            </a:r>
            <a:r>
              <a:rPr lang="en-US" altLang="fr-F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160752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2-11inso_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05" y="1172652"/>
            <a:ext cx="7198159" cy="5685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Present-day insolation at 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1" y="636665"/>
            <a:ext cx="914399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IE" b="1" dirty="0" smtClean="0">
                <a:latin typeface="Arial" panose="020B0604020202020204" pitchFamily="34" charset="0"/>
                <a:cs typeface="Arial" panose="020B0604020202020204" pitchFamily="34" charset="0"/>
              </a:rPr>
              <a:t>Daily mean insolation on an horizontal surface (W m</a:t>
            </a:r>
            <a:r>
              <a:rPr lang="en-IE" b="1" baseline="30000" dirty="0" smtClean="0">
                <a:latin typeface="Arial" panose="020B0604020202020204" pitchFamily="34" charset="0"/>
                <a:cs typeface="Arial" panose="020B0604020202020204" pitchFamily="34" charset="0"/>
              </a:rPr>
              <a:t>-2</a:t>
            </a:r>
            <a:r>
              <a:rPr lang="en-IE" b="1" dirty="0" smtClean="0">
                <a:latin typeface="Arial" panose="020B0604020202020204" pitchFamily="34" charset="0"/>
                <a:cs typeface="Arial" panose="020B0604020202020204" pitchFamily="34" charset="0"/>
              </a:rPr>
              <a:t>)</a:t>
            </a:r>
            <a:r>
              <a:rPr lang="fr-BE" b="1" dirty="0" smtClean="0">
                <a:latin typeface="Arial" panose="020B0604020202020204" pitchFamily="34" charset="0"/>
                <a:cs typeface="Arial" panose="020B0604020202020204" pitchFamily="34" charset="0"/>
              </a:rPr>
              <a:t>.</a:t>
            </a:r>
            <a:endParaRPr lang="en-US" b="1" dirty="0" smtClean="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7209779" y="3901552"/>
            <a:ext cx="17907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smtClean="0">
                <a:latin typeface="Arial" panose="020B0604020202020204" pitchFamily="34" charset="0"/>
                <a:cs typeface="Arial" panose="020B0604020202020204" pitchFamily="34" charset="0"/>
              </a:rPr>
              <a:t>Polar night</a:t>
            </a:r>
            <a:endParaRPr lang="en-GB" dirty="0">
              <a:latin typeface="Arial" panose="020B0604020202020204" pitchFamily="34" charset="0"/>
              <a:cs typeface="Arial" panose="020B0604020202020204" pitchFamily="34" charset="0"/>
            </a:endParaRPr>
          </a:p>
        </p:txBody>
      </p:sp>
      <p:cxnSp>
        <p:nvCxnSpPr>
          <p:cNvPr id="5" name="Connecteur droit avec flèche 4"/>
          <p:cNvCxnSpPr/>
          <p:nvPr/>
        </p:nvCxnSpPr>
        <p:spPr>
          <a:xfrm flipH="1" flipV="1">
            <a:off x="5619750" y="1600199"/>
            <a:ext cx="1590029" cy="25321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3" idx="1"/>
          </p:cNvCxnSpPr>
          <p:nvPr/>
        </p:nvCxnSpPr>
        <p:spPr>
          <a:xfrm flipH="1">
            <a:off x="3057525" y="4132385"/>
            <a:ext cx="4152254" cy="17072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3" idx="1"/>
          </p:cNvCxnSpPr>
          <p:nvPr/>
        </p:nvCxnSpPr>
        <p:spPr>
          <a:xfrm flipH="1" flipV="1">
            <a:off x="828675" y="1557345"/>
            <a:ext cx="6381104" cy="25750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22</a:t>
            </a:fld>
            <a:endParaRPr lang="en-IE" altLang="fr-FR" sz="16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809751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l="3659"/>
          <a:stretch>
            <a:fillRect/>
          </a:stretch>
        </p:blipFill>
        <p:spPr bwMode="auto">
          <a:xfrm>
            <a:off x="3429000" y="-1"/>
            <a:ext cx="6019800" cy="6846575"/>
          </a:xfrm>
          <a:prstGeom prst="rect">
            <a:avLst/>
          </a:prstGeom>
          <a:noFill/>
          <a:ln w="9525">
            <a:noFill/>
            <a:miter lim="800000"/>
            <a:headEnd/>
            <a:tailEnd/>
          </a:ln>
        </p:spPr>
      </p:pic>
      <p:sp>
        <p:nvSpPr>
          <p:cNvPr id="4" name="TextBox 3"/>
          <p:cNvSpPr txBox="1"/>
          <p:nvPr/>
        </p:nvSpPr>
        <p:spPr>
          <a:xfrm>
            <a:off x="0" y="5842337"/>
            <a:ext cx="3124200" cy="1015663"/>
          </a:xfrm>
          <a:prstGeom prst="rect">
            <a:avLst/>
          </a:prstGeom>
          <a:solidFill>
            <a:srgbClr val="99CCFF"/>
          </a:solidFill>
        </p:spPr>
        <p:txBody>
          <a:bodyPr wrap="square" rtlCol="0">
            <a:spAutoFit/>
          </a:bodyPr>
          <a:lstStyle/>
          <a:p>
            <a:pPr algn="ctr"/>
            <a:r>
              <a:rPr lang="en-US" sz="2000" dirty="0" smtClean="0"/>
              <a:t>Hess, Seymour, 1959:  </a:t>
            </a:r>
            <a:r>
              <a:rPr lang="en-US" sz="2000" i="1" dirty="0" smtClean="0"/>
              <a:t>Introduction to Theoretical Meteorology</a:t>
            </a:r>
            <a:r>
              <a:rPr lang="en-US" sz="2000" dirty="0" smtClean="0"/>
              <a:t> </a:t>
            </a:r>
            <a:endParaRPr lang="en-US" sz="2000" dirty="0"/>
          </a:p>
        </p:txBody>
      </p:sp>
      <p:pic>
        <p:nvPicPr>
          <p:cNvPr id="8"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 y="762000"/>
            <a:ext cx="2118874" cy="822325"/>
          </a:xfrm>
          <a:prstGeom prst="rect">
            <a:avLst/>
          </a:prstGeom>
          <a:noFill/>
        </p:spPr>
      </p:pic>
      <p:pic>
        <p:nvPicPr>
          <p:cNvPr id="9"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52400" y="1702127"/>
            <a:ext cx="3200400" cy="736273"/>
          </a:xfrm>
          <a:prstGeom prst="rect">
            <a:avLst/>
          </a:prstGeom>
          <a:noFill/>
        </p:spPr>
      </p:pic>
      <p:pic>
        <p:nvPicPr>
          <p:cNvPr id="10"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1838" y="2514600"/>
            <a:ext cx="1690688" cy="685800"/>
          </a:xfrm>
          <a:prstGeom prst="rect">
            <a:avLst/>
          </a:prstGeom>
          <a:noFill/>
        </p:spPr>
      </p:pic>
      <p:sp>
        <p:nvSpPr>
          <p:cNvPr id="11" name="TextBox 10"/>
          <p:cNvSpPr txBox="1"/>
          <p:nvPr/>
        </p:nvSpPr>
        <p:spPr>
          <a:xfrm>
            <a:off x="76200" y="4114800"/>
            <a:ext cx="3276600" cy="1815882"/>
          </a:xfrm>
          <a:prstGeom prst="rect">
            <a:avLst/>
          </a:prstGeom>
          <a:noFill/>
        </p:spPr>
        <p:txBody>
          <a:bodyPr wrap="square" rtlCol="0">
            <a:spAutoFit/>
          </a:bodyPr>
          <a:lstStyle/>
          <a:p>
            <a:pPr algn="ctr">
              <a:lnSpc>
                <a:spcPct val="150000"/>
              </a:lnSpc>
            </a:pPr>
            <a:r>
              <a:rPr lang="en-US" sz="2800" b="1" dirty="0" smtClean="0"/>
              <a:t>1 W/m</a:t>
            </a:r>
            <a:r>
              <a:rPr lang="en-US" sz="2800" b="1" baseline="30000" dirty="0" smtClean="0"/>
              <a:t>2</a:t>
            </a:r>
            <a:r>
              <a:rPr lang="en-US" sz="2800" b="1" dirty="0" smtClean="0"/>
              <a:t/>
            </a:r>
            <a:br>
              <a:rPr lang="en-US" sz="2800" b="1" dirty="0" smtClean="0"/>
            </a:br>
            <a:r>
              <a:rPr lang="en-US" sz="2800" b="1" dirty="0" smtClean="0"/>
              <a:t>= 2.064 </a:t>
            </a:r>
            <a:r>
              <a:rPr lang="en-US" sz="2800" b="1" dirty="0" err="1" smtClean="0"/>
              <a:t>ly</a:t>
            </a:r>
            <a:r>
              <a:rPr lang="en-US" sz="2800" b="1" dirty="0" smtClean="0"/>
              <a:t>/day</a:t>
            </a:r>
            <a:endParaRPr lang="en-US" sz="2800" dirty="0" smtClean="0"/>
          </a:p>
          <a:p>
            <a:pPr algn="ct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3352800" y="-1"/>
            <a:ext cx="5715000" cy="6872111"/>
          </a:xfrm>
          <a:prstGeom prst="rect">
            <a:avLst/>
          </a:prstGeom>
          <a:noFill/>
          <a:ln w="9525">
            <a:noFill/>
            <a:miter lim="800000"/>
            <a:headEnd/>
            <a:tailEnd/>
          </a:ln>
        </p:spPr>
      </p:pic>
      <p:sp>
        <p:nvSpPr>
          <p:cNvPr id="5" name="TextBox 4"/>
          <p:cNvSpPr txBox="1"/>
          <p:nvPr/>
        </p:nvSpPr>
        <p:spPr>
          <a:xfrm>
            <a:off x="0" y="5842337"/>
            <a:ext cx="3124200" cy="1015663"/>
          </a:xfrm>
          <a:prstGeom prst="rect">
            <a:avLst/>
          </a:prstGeom>
          <a:solidFill>
            <a:srgbClr val="99CCFF"/>
          </a:solidFill>
        </p:spPr>
        <p:txBody>
          <a:bodyPr wrap="square" rtlCol="0">
            <a:spAutoFit/>
          </a:bodyPr>
          <a:lstStyle/>
          <a:p>
            <a:pPr algn="ctr"/>
            <a:r>
              <a:rPr lang="en-US" sz="2000" dirty="0" smtClean="0"/>
              <a:t>Hess, Seymour, 1959:  </a:t>
            </a:r>
            <a:r>
              <a:rPr lang="en-US" sz="2000" i="1" dirty="0" smtClean="0"/>
              <a:t>Introduction to Theoretical Meteorology</a:t>
            </a:r>
            <a:r>
              <a:rPr lang="en-US" sz="2000" dirty="0" smtClean="0"/>
              <a:t> </a:t>
            </a:r>
            <a:endParaRPr lang="en-US" sz="2000" dirty="0"/>
          </a:p>
        </p:txBody>
      </p:sp>
      <p:sp>
        <p:nvSpPr>
          <p:cNvPr id="860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1" name="Rectangle 5"/>
          <p:cNvSpPr>
            <a:spLocks noChangeArrowheads="1"/>
          </p:cNvSpPr>
          <p:nvPr/>
        </p:nvSpPr>
        <p:spPr bwMode="auto">
          <a:xfrm>
            <a:off x="-514350" y="1158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2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4" name="Rectangle 8"/>
          <p:cNvSpPr>
            <a:spLocks noChangeArrowheads="1"/>
          </p:cNvSpPr>
          <p:nvPr/>
        </p:nvSpPr>
        <p:spPr bwMode="auto">
          <a:xfrm>
            <a:off x="-514350" y="1165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2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7" name="Rectangle 11"/>
          <p:cNvSpPr>
            <a:spLocks noChangeArrowheads="1"/>
          </p:cNvSpPr>
          <p:nvPr/>
        </p:nvSpPr>
        <p:spPr bwMode="auto">
          <a:xfrm>
            <a:off x="-514350" y="1158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6030"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 y="762000"/>
            <a:ext cx="2118874" cy="822325"/>
          </a:xfrm>
          <a:prstGeom prst="rect">
            <a:avLst/>
          </a:prstGeom>
          <a:noFill/>
        </p:spPr>
      </p:pic>
      <p:pic>
        <p:nvPicPr>
          <p:cNvPr id="86029"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52400" y="1702127"/>
            <a:ext cx="3200400" cy="736273"/>
          </a:xfrm>
          <a:prstGeom prst="rect">
            <a:avLst/>
          </a:prstGeom>
          <a:noFill/>
        </p:spPr>
      </p:pic>
      <p:pic>
        <p:nvPicPr>
          <p:cNvPr id="86028"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1838" y="2514600"/>
            <a:ext cx="1690688" cy="685800"/>
          </a:xfrm>
          <a:prstGeom prst="rect">
            <a:avLst/>
          </a:prstGeom>
          <a:noFill/>
        </p:spPr>
      </p:pic>
      <p:sp>
        <p:nvSpPr>
          <p:cNvPr id="86031"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32" name="Rectangle 16"/>
          <p:cNvSpPr>
            <a:spLocks noChangeArrowheads="1"/>
          </p:cNvSpPr>
          <p:nvPr/>
        </p:nvSpPr>
        <p:spPr bwMode="auto">
          <a:xfrm>
            <a:off x="-514350" y="974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33" name="Rectangle 17"/>
          <p:cNvSpPr>
            <a:spLocks noChangeArrowheads="1"/>
          </p:cNvSpPr>
          <p:nvPr/>
        </p:nvSpPr>
        <p:spPr bwMode="auto">
          <a:xfrm>
            <a:off x="-514350" y="188118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34" name="Rectangle 18"/>
          <p:cNvSpPr>
            <a:spLocks noChangeArrowheads="1"/>
          </p:cNvSpPr>
          <p:nvPr/>
        </p:nvSpPr>
        <p:spPr bwMode="auto">
          <a:xfrm>
            <a:off x="-514350" y="233838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TextBox 22"/>
          <p:cNvSpPr txBox="1"/>
          <p:nvPr/>
        </p:nvSpPr>
        <p:spPr>
          <a:xfrm>
            <a:off x="76200" y="4114800"/>
            <a:ext cx="3276600" cy="1815882"/>
          </a:xfrm>
          <a:prstGeom prst="rect">
            <a:avLst/>
          </a:prstGeom>
          <a:noFill/>
        </p:spPr>
        <p:txBody>
          <a:bodyPr wrap="square" rtlCol="0">
            <a:spAutoFit/>
          </a:bodyPr>
          <a:lstStyle/>
          <a:p>
            <a:pPr algn="ctr">
              <a:lnSpc>
                <a:spcPct val="150000"/>
              </a:lnSpc>
            </a:pPr>
            <a:r>
              <a:rPr lang="en-US" sz="2800" b="1" dirty="0" smtClean="0"/>
              <a:t>1 W/m</a:t>
            </a:r>
            <a:r>
              <a:rPr lang="en-US" sz="2800" b="1" baseline="30000" dirty="0" smtClean="0"/>
              <a:t>2</a:t>
            </a:r>
            <a:r>
              <a:rPr lang="en-US" sz="2800" b="1" dirty="0" smtClean="0"/>
              <a:t/>
            </a:r>
            <a:br>
              <a:rPr lang="en-US" sz="2800" b="1" dirty="0" smtClean="0"/>
            </a:br>
            <a:r>
              <a:rPr lang="en-US" sz="2800" b="1" dirty="0" smtClean="0"/>
              <a:t>= 2.064 </a:t>
            </a:r>
            <a:r>
              <a:rPr lang="en-US" sz="2800" b="1" dirty="0" err="1" smtClean="0"/>
              <a:t>ly</a:t>
            </a:r>
            <a:r>
              <a:rPr lang="en-US" sz="2800" b="1" dirty="0" smtClean="0"/>
              <a:t>/day</a:t>
            </a:r>
            <a:endParaRPr lang="en-US" sz="2800" dirty="0" smtClean="0"/>
          </a:p>
          <a:p>
            <a:pPr algn="ctr"/>
            <a:endParaRPr 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Radiative balance at </a:t>
            </a:r>
            <a:r>
              <a:rPr lang="en-US" altLang="fr-FR" sz="2800" b="1" dirty="0">
                <a:solidFill>
                  <a:srgbClr val="002060"/>
                </a:solidFill>
                <a:latin typeface="Arial" panose="020B0604020202020204" pitchFamily="34" charset="0"/>
                <a:cs typeface="Arial" panose="020B0604020202020204" pitchFamily="34" charset="0"/>
              </a:rPr>
              <a:t>the top of the atmosphere </a:t>
            </a:r>
            <a:endParaRPr lang="en-US" altLang="fr-FR" sz="2800" b="1" dirty="0">
              <a:solidFill>
                <a:srgbClr val="002060"/>
              </a:solidFill>
              <a:latin typeface="Helvetica" panose="020B0604020202020204" pitchFamily="34" charset="0"/>
            </a:endParaRPr>
          </a:p>
        </p:txBody>
      </p:sp>
      <p:sp>
        <p:nvSpPr>
          <p:cNvPr id="14" name="Rectangle 13"/>
          <p:cNvSpPr>
            <a:spLocks noChangeArrowheads="1"/>
          </p:cNvSpPr>
          <p:nvPr/>
        </p:nvSpPr>
        <p:spPr bwMode="auto">
          <a:xfrm>
            <a:off x="-3804" y="565410"/>
            <a:ext cx="914399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IE" b="1" dirty="0" smtClean="0">
                <a:latin typeface="Arial" panose="020B0604020202020204" pitchFamily="34" charset="0"/>
                <a:cs typeface="Arial" panose="020B0604020202020204" pitchFamily="34" charset="0"/>
              </a:rPr>
              <a:t>Geographical distribution</a:t>
            </a:r>
            <a:endParaRPr lang="fr-BE" b="1" dirty="0">
              <a:latin typeface="Arial" panose="020B0604020202020204" pitchFamily="34" charset="0"/>
              <a:cs typeface="Arial" panose="020B0604020202020204" pitchFamily="34" charset="0"/>
            </a:endParaRPr>
          </a:p>
        </p:txBody>
      </p:sp>
      <p:sp>
        <p:nvSpPr>
          <p:cNvPr id="6" name="Rectangle 3085"/>
          <p:cNvSpPr>
            <a:spLocks noChangeArrowheads="1"/>
          </p:cNvSpPr>
          <p:nvPr/>
        </p:nvSpPr>
        <p:spPr bwMode="auto">
          <a:xfrm>
            <a:off x="7233903"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25</a:t>
            </a:fld>
            <a:endParaRPr lang="en-IE" altLang="fr-FR" sz="1600" dirty="0">
              <a:latin typeface="Arial" panose="020B0604020202020204" pitchFamily="34" charset="0"/>
              <a:cs typeface="Arial" panose="020B0604020202020204" pitchFamily="34" charset="0"/>
            </a:endParaRPr>
          </a:p>
        </p:txBody>
      </p:sp>
      <p:sp>
        <p:nvSpPr>
          <p:cNvPr id="12" name="Rectangle 11"/>
          <p:cNvSpPr>
            <a:spLocks noChangeArrowheads="1"/>
          </p:cNvSpPr>
          <p:nvPr/>
        </p:nvSpPr>
        <p:spPr bwMode="auto">
          <a:xfrm>
            <a:off x="3805" y="1061401"/>
            <a:ext cx="914019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GB" altLang="fr-FR" dirty="0" smtClean="0">
                <a:solidFill>
                  <a:srgbClr val="002060"/>
                </a:solidFill>
              </a:rPr>
              <a:t>Annual mean </a:t>
            </a:r>
            <a:r>
              <a:rPr lang="en-GB" dirty="0" smtClean="0">
                <a:solidFill>
                  <a:srgbClr val="002060"/>
                </a:solidFill>
              </a:rPr>
              <a:t>net </a:t>
            </a:r>
            <a:r>
              <a:rPr lang="en-GB" dirty="0">
                <a:solidFill>
                  <a:srgbClr val="002060"/>
                </a:solidFill>
              </a:rPr>
              <a:t>solar flux </a:t>
            </a:r>
            <a:r>
              <a:rPr lang="en-GB" altLang="fr-FR" dirty="0" smtClean="0">
                <a:solidFill>
                  <a:srgbClr val="002060"/>
                </a:solidFill>
              </a:rPr>
              <a:t>at </a:t>
            </a:r>
            <a:r>
              <a:rPr lang="en-GB" altLang="fr-FR" dirty="0">
                <a:solidFill>
                  <a:srgbClr val="002060"/>
                </a:solidFill>
              </a:rPr>
              <a:t>the top of the </a:t>
            </a:r>
            <a:r>
              <a:rPr lang="en-GB" altLang="fr-FR" dirty="0" smtClean="0">
                <a:solidFill>
                  <a:srgbClr val="002060"/>
                </a:solidFill>
              </a:rPr>
              <a:t>atmosphere (Wm</a:t>
            </a:r>
            <a:r>
              <a:rPr lang="en-GB" altLang="fr-FR" baseline="30000" dirty="0" smtClean="0">
                <a:solidFill>
                  <a:srgbClr val="002060"/>
                </a:solidFill>
              </a:rPr>
              <a:t>-2</a:t>
            </a:r>
            <a:r>
              <a:rPr lang="en-GB" altLang="fr-FR" dirty="0" smtClean="0">
                <a:solidFill>
                  <a:srgbClr val="002060"/>
                </a:solidFill>
              </a:rPr>
              <a:t>)</a:t>
            </a:r>
            <a:endParaRPr lang="en-US" b="1" dirty="0" smtClean="0">
              <a:solidFill>
                <a:srgbClr val="002060"/>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3805" y="6138969"/>
            <a:ext cx="914399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smtClean="0">
                <a:solidFill>
                  <a:srgbClr val="002060"/>
                </a:solidFill>
              </a:rPr>
              <a:t>It is a function of the insolation and of the albedo.</a:t>
            </a:r>
            <a:endParaRPr lang="en-US" b="1" dirty="0" smtClean="0">
              <a:solidFill>
                <a:srgbClr val="002060"/>
              </a:solidFill>
              <a:latin typeface="Arial" panose="020B0604020202020204" pitchFamily="34" charset="0"/>
              <a:cs typeface="Arial" panose="020B0604020202020204" pitchFamily="34" charset="0"/>
            </a:endParaRPr>
          </a:p>
        </p:txBody>
      </p:sp>
      <p:pic>
        <p:nvPicPr>
          <p:cNvPr id="18434" name="Picture 2" descr="Figure2-12_TOA_shortwave"/>
          <p:cNvPicPr>
            <a:picLocks noChangeAspect="1" noChangeArrowheads="1"/>
          </p:cNvPicPr>
          <p:nvPr/>
        </p:nvPicPr>
        <p:blipFill>
          <a:blip r:embed="rId3" cstate="print">
            <a:extLst>
              <a:ext uri="{28A0092B-C50C-407E-A947-70E740481C1C}">
                <a14:useLocalDpi xmlns="" xmlns:a14="http://schemas.microsoft.com/office/drawing/2010/main" val="0"/>
              </a:ext>
            </a:extLst>
          </a:blip>
          <a:srcRect l="12083" t="14534" r="8055" b="6073"/>
          <a:stretch>
            <a:fillRect/>
          </a:stretch>
        </p:blipFill>
        <p:spPr bwMode="auto">
          <a:xfrm>
            <a:off x="1039754" y="1629761"/>
            <a:ext cx="7198471" cy="4590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2377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2" name="Rectangle 11"/>
          <p:cNvSpPr>
            <a:spLocks noChangeArrowheads="1"/>
          </p:cNvSpPr>
          <p:nvPr/>
        </p:nvSpPr>
        <p:spPr bwMode="auto">
          <a:xfrm>
            <a:off x="118583" y="920883"/>
            <a:ext cx="902541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altLang="fr-FR" dirty="0">
                <a:solidFill>
                  <a:srgbClr val="002060"/>
                </a:solidFill>
              </a:rPr>
              <a:t>Net annual mean outgoing </a:t>
            </a:r>
            <a:r>
              <a:rPr lang="en-US" altLang="fr-FR" dirty="0" err="1">
                <a:solidFill>
                  <a:srgbClr val="002060"/>
                </a:solidFill>
              </a:rPr>
              <a:t>longwave</a:t>
            </a:r>
            <a:r>
              <a:rPr lang="en-US" altLang="fr-FR" dirty="0">
                <a:solidFill>
                  <a:srgbClr val="002060"/>
                </a:solidFill>
              </a:rPr>
              <a:t> flux </a:t>
            </a:r>
            <a:r>
              <a:rPr lang="en-US" altLang="fr-FR" dirty="0" smtClean="0">
                <a:solidFill>
                  <a:srgbClr val="002060"/>
                </a:solidFill>
              </a:rPr>
              <a:t/>
            </a:r>
            <a:br>
              <a:rPr lang="en-US" altLang="fr-FR" dirty="0" smtClean="0">
                <a:solidFill>
                  <a:srgbClr val="002060"/>
                </a:solidFill>
              </a:rPr>
            </a:br>
            <a:r>
              <a:rPr lang="en-US" altLang="fr-FR" dirty="0" smtClean="0">
                <a:solidFill>
                  <a:srgbClr val="002060"/>
                </a:solidFill>
              </a:rPr>
              <a:t>at </a:t>
            </a:r>
            <a:r>
              <a:rPr lang="en-US" altLang="fr-FR" dirty="0">
                <a:solidFill>
                  <a:srgbClr val="002060"/>
                </a:solidFill>
              </a:rPr>
              <a:t>the top of the atmosphere </a:t>
            </a:r>
            <a:r>
              <a:rPr lang="en-GB" altLang="fr-FR" dirty="0" smtClean="0">
                <a:solidFill>
                  <a:srgbClr val="002060"/>
                </a:solidFill>
              </a:rPr>
              <a:t>(Wm</a:t>
            </a:r>
            <a:r>
              <a:rPr lang="en-GB" altLang="fr-FR" baseline="30000" dirty="0" smtClean="0">
                <a:solidFill>
                  <a:srgbClr val="002060"/>
                </a:solidFill>
              </a:rPr>
              <a:t>-2</a:t>
            </a:r>
            <a:r>
              <a:rPr lang="en-GB" altLang="fr-FR" dirty="0" smtClean="0">
                <a:solidFill>
                  <a:srgbClr val="002060"/>
                </a:solidFill>
              </a:rPr>
              <a:t>)</a:t>
            </a:r>
            <a:endParaRPr lang="en-US" b="1" dirty="0" smtClean="0">
              <a:solidFill>
                <a:srgbClr val="002060"/>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3803" y="6325311"/>
            <a:ext cx="920709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GB" altLang="fr-FR" dirty="0" smtClean="0">
                <a:solidFill>
                  <a:srgbClr val="002060"/>
                </a:solidFill>
              </a:rPr>
              <a:t>It is a function of the temperature and of the properties of the atmosphere.</a:t>
            </a:r>
            <a:endParaRPr lang="en-US" b="1" dirty="0" smtClean="0">
              <a:solidFill>
                <a:srgbClr val="002060"/>
              </a:solidFill>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3804" y="565410"/>
            <a:ext cx="914399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IE" b="1" dirty="0" smtClean="0">
                <a:latin typeface="Arial" panose="020B0604020202020204" pitchFamily="34" charset="0"/>
                <a:cs typeface="Arial" panose="020B0604020202020204" pitchFamily="34" charset="0"/>
              </a:rPr>
              <a:t>Geographical distribution</a:t>
            </a:r>
            <a:endParaRPr lang="fr-BE" b="1" dirty="0">
              <a:latin typeface="Arial" panose="020B0604020202020204" pitchFamily="34" charset="0"/>
              <a:cs typeface="Arial" panose="020B0604020202020204" pitchFamily="34" charset="0"/>
            </a:endParaRPr>
          </a:p>
        </p:txBody>
      </p:sp>
      <p:sp>
        <p:nvSpPr>
          <p:cNvPr id="10"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Radiative balance at </a:t>
            </a:r>
            <a:r>
              <a:rPr lang="en-US" altLang="fr-FR" sz="2800" b="1" dirty="0">
                <a:solidFill>
                  <a:srgbClr val="002060"/>
                </a:solidFill>
                <a:latin typeface="Arial" panose="020B0604020202020204" pitchFamily="34" charset="0"/>
                <a:cs typeface="Arial" panose="020B0604020202020204" pitchFamily="34" charset="0"/>
              </a:rPr>
              <a:t>the top of the atmosphere </a:t>
            </a:r>
            <a:endParaRPr lang="en-US" altLang="fr-FR" sz="2800" b="1" dirty="0">
              <a:solidFill>
                <a:srgbClr val="002060"/>
              </a:solidFill>
              <a:latin typeface="Helvetica" panose="020B0604020202020204" pitchFamily="34" charset="0"/>
            </a:endParaRPr>
          </a:p>
        </p:txBody>
      </p:sp>
      <p:pic>
        <p:nvPicPr>
          <p:cNvPr id="19458" name="Picture 2" descr="Figure2-13_TOA_Longwave"/>
          <p:cNvPicPr>
            <a:picLocks noChangeAspect="1" noChangeArrowheads="1"/>
          </p:cNvPicPr>
          <p:nvPr/>
        </p:nvPicPr>
        <p:blipFill>
          <a:blip r:embed="rId3" cstate="print">
            <a:extLst>
              <a:ext uri="{28A0092B-C50C-407E-A947-70E740481C1C}">
                <a14:useLocalDpi xmlns="" xmlns:a14="http://schemas.microsoft.com/office/drawing/2010/main" val="0"/>
              </a:ext>
            </a:extLst>
          </a:blip>
          <a:srcRect l="11111" t="14624" r="8194" b="8388"/>
          <a:stretch>
            <a:fillRect/>
          </a:stretch>
        </p:blipFill>
        <p:spPr bwMode="auto">
          <a:xfrm>
            <a:off x="1029719" y="1751880"/>
            <a:ext cx="7561721" cy="4657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56497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4" name="Rectangle 13"/>
          <p:cNvSpPr>
            <a:spLocks noChangeArrowheads="1"/>
          </p:cNvSpPr>
          <p:nvPr/>
        </p:nvSpPr>
        <p:spPr bwMode="auto">
          <a:xfrm>
            <a:off x="1" y="510403"/>
            <a:ext cx="9143999"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a:latin typeface="Arial" panose="020B0604020202020204" pitchFamily="34" charset="0"/>
                <a:cs typeface="Arial" panose="020B0604020202020204" pitchFamily="34" charset="0"/>
              </a:rPr>
              <a:t>Zonal mean </a:t>
            </a:r>
            <a:r>
              <a:rPr lang="en-US" dirty="0" smtClean="0">
                <a:latin typeface="Arial" panose="020B0604020202020204" pitchFamily="34" charset="0"/>
                <a:cs typeface="Arial" panose="020B0604020202020204" pitchFamily="34" charset="0"/>
              </a:rPr>
              <a:t>of the </a:t>
            </a:r>
            <a:r>
              <a:rPr lang="en-US" dirty="0">
                <a:latin typeface="Arial" panose="020B0604020202020204" pitchFamily="34" charset="0"/>
                <a:cs typeface="Arial" panose="020B0604020202020204" pitchFamily="34" charset="0"/>
              </a:rPr>
              <a:t>absorbed solar radiation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the outgoing </a:t>
            </a:r>
            <a:r>
              <a:rPr lang="en-US" dirty="0" err="1">
                <a:latin typeface="Arial" panose="020B0604020202020204" pitchFamily="34" charset="0"/>
                <a:cs typeface="Arial" panose="020B0604020202020204" pitchFamily="34" charset="0"/>
              </a:rPr>
              <a:t>longwave</a:t>
            </a:r>
            <a:r>
              <a:rPr lang="en-US" dirty="0">
                <a:latin typeface="Arial" panose="020B0604020202020204" pitchFamily="34" charset="0"/>
                <a:cs typeface="Arial" panose="020B0604020202020204" pitchFamily="34" charset="0"/>
              </a:rPr>
              <a:t> radiation at the top of the atmosphere in annual mean (in W/m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endParaRPr lang="fr-BE" dirty="0">
              <a:latin typeface="Arial" panose="020B0604020202020204" pitchFamily="34" charset="0"/>
              <a:cs typeface="Arial" panose="020B0604020202020204" pitchFamily="34" charset="0"/>
            </a:endParaRPr>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27</a:t>
            </a:fld>
            <a:endParaRPr lang="en-IE" altLang="fr-FR" sz="1600" dirty="0">
              <a:latin typeface="Arial" panose="020B0604020202020204" pitchFamily="34" charset="0"/>
              <a:cs typeface="Arial" panose="020B0604020202020204" pitchFamily="34" charset="0"/>
            </a:endParaRPr>
          </a:p>
        </p:txBody>
      </p:sp>
      <p:pic>
        <p:nvPicPr>
          <p:cNvPr id="21506" name="Picture 2" descr="Toa_zonal"/>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098" b="49167"/>
          <a:stretch/>
        </p:blipFill>
        <p:spPr bwMode="auto">
          <a:xfrm>
            <a:off x="-13284" y="2657475"/>
            <a:ext cx="9071559" cy="2981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3279136" y="5857726"/>
            <a:ext cx="258192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altLang="fr-FR" dirty="0">
                <a:latin typeface="Arial" panose="020B0604020202020204" pitchFamily="34" charset="0"/>
                <a:cs typeface="Arial" panose="020B0604020202020204" pitchFamily="34" charset="0"/>
              </a:rPr>
              <a:t>net deficit in the radiative flux </a:t>
            </a:r>
            <a:endParaRPr lang="en-GB" dirty="0">
              <a:latin typeface="Arial" panose="020B0604020202020204" pitchFamily="34" charset="0"/>
              <a:cs typeface="Arial" panose="020B0604020202020204" pitchFamily="34" charset="0"/>
            </a:endParaRPr>
          </a:p>
        </p:txBody>
      </p:sp>
      <p:cxnSp>
        <p:nvCxnSpPr>
          <p:cNvPr id="3" name="Connecteur droit avec flèche 2"/>
          <p:cNvCxnSpPr>
            <a:stCxn id="10" idx="1"/>
          </p:cNvCxnSpPr>
          <p:nvPr/>
        </p:nvCxnSpPr>
        <p:spPr>
          <a:xfrm flipH="1" flipV="1">
            <a:off x="1876425" y="4048125"/>
            <a:ext cx="1402711" cy="2225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5805166" y="4048125"/>
            <a:ext cx="1862459" cy="2225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3545836" y="1725169"/>
            <a:ext cx="2581921"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altLang="fr-FR" dirty="0">
                <a:latin typeface="Arial" panose="020B0604020202020204" pitchFamily="34" charset="0"/>
                <a:cs typeface="Arial" panose="020B0604020202020204" pitchFamily="34" charset="0"/>
              </a:rPr>
              <a:t>net </a:t>
            </a:r>
            <a:r>
              <a:rPr lang="en-US" altLang="fr-FR" dirty="0" smtClean="0">
                <a:latin typeface="Arial" panose="020B0604020202020204" pitchFamily="34" charset="0"/>
                <a:cs typeface="Arial" panose="020B0604020202020204" pitchFamily="34" charset="0"/>
              </a:rPr>
              <a:t>excess </a:t>
            </a:r>
            <a:r>
              <a:rPr lang="en-US" altLang="fr-FR" dirty="0">
                <a:latin typeface="Arial" panose="020B0604020202020204" pitchFamily="34" charset="0"/>
                <a:cs typeface="Arial" panose="020B0604020202020204" pitchFamily="34" charset="0"/>
              </a:rPr>
              <a:t>in the radiative flux </a:t>
            </a:r>
            <a:endParaRPr lang="en-GB" dirty="0">
              <a:latin typeface="Arial" panose="020B0604020202020204" pitchFamily="34" charset="0"/>
              <a:cs typeface="Arial" panose="020B0604020202020204" pitchFamily="34" charset="0"/>
            </a:endParaRPr>
          </a:p>
        </p:txBody>
      </p:sp>
      <p:cxnSp>
        <p:nvCxnSpPr>
          <p:cNvPr id="17" name="Connecteur droit avec flèche 16"/>
          <p:cNvCxnSpPr/>
          <p:nvPr/>
        </p:nvCxnSpPr>
        <p:spPr>
          <a:xfrm>
            <a:off x="4676775" y="2468661"/>
            <a:ext cx="0" cy="760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Radiative balance at </a:t>
            </a:r>
            <a:r>
              <a:rPr lang="en-US" altLang="fr-FR" sz="2800" b="1" dirty="0">
                <a:solidFill>
                  <a:srgbClr val="002060"/>
                </a:solidFill>
                <a:latin typeface="Arial" panose="020B0604020202020204" pitchFamily="34" charset="0"/>
                <a:cs typeface="Arial" panose="020B0604020202020204" pitchFamily="34" charset="0"/>
              </a:rPr>
              <a:t>the top of the atmosphere </a:t>
            </a:r>
            <a:endParaRPr lang="en-US" altLang="fr-FR" sz="2800" b="1" dirty="0">
              <a:solidFill>
                <a:srgbClr val="002060"/>
              </a:solidFill>
              <a:latin typeface="Helvetica" panose="020B0604020202020204" pitchFamily="34" charset="0"/>
            </a:endParaRPr>
          </a:p>
        </p:txBody>
      </p:sp>
    </p:spTree>
    <p:extLst>
      <p:ext uri="{BB962C8B-B14F-4D97-AF65-F5344CB8AC3E}">
        <p14:creationId xmlns="" xmlns:p14="http://schemas.microsoft.com/office/powerpoint/2010/main" val="1098154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041" name="Rectangle 9"/>
          <p:cNvSpPr>
            <a:spLocks noChangeArrowheads="1"/>
          </p:cNvSpPr>
          <p:nvPr/>
        </p:nvSpPr>
        <p:spPr bwMode="auto">
          <a:xfrm>
            <a:off x="-514350" y="13636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971800" algn="ctr"/>
                <a:tab pos="5943600" algn="r"/>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4042" name="Picture 10"/>
          <p:cNvPicPr>
            <a:picLocks noChangeAspect="1" noChangeArrowheads="1"/>
          </p:cNvPicPr>
          <p:nvPr/>
        </p:nvPicPr>
        <p:blipFill>
          <a:blip r:embed="rId3" cstate="print">
            <a:lum contrast="16000"/>
          </a:blip>
          <a:srcRect/>
          <a:stretch>
            <a:fillRect/>
          </a:stretch>
        </p:blipFill>
        <p:spPr bwMode="auto">
          <a:xfrm rot="10800000">
            <a:off x="201743" y="-1"/>
            <a:ext cx="8637457" cy="6400800"/>
          </a:xfrm>
          <a:prstGeom prst="rect">
            <a:avLst/>
          </a:prstGeom>
          <a:noFill/>
          <a:ln w="9525">
            <a:noFill/>
            <a:miter lim="800000"/>
            <a:headEnd/>
            <a:tailEnd/>
          </a:ln>
        </p:spPr>
      </p:pic>
      <p:sp>
        <p:nvSpPr>
          <p:cNvPr id="15" name="TextBox 14"/>
          <p:cNvSpPr txBox="1"/>
          <p:nvPr/>
        </p:nvSpPr>
        <p:spPr>
          <a:xfrm>
            <a:off x="304800" y="6400800"/>
            <a:ext cx="8458200" cy="400110"/>
          </a:xfrm>
          <a:prstGeom prst="rect">
            <a:avLst/>
          </a:prstGeom>
          <a:solidFill>
            <a:srgbClr val="99CCFF"/>
          </a:solidFill>
        </p:spPr>
        <p:txBody>
          <a:bodyPr wrap="square" rtlCol="0">
            <a:spAutoFit/>
          </a:bodyPr>
          <a:lstStyle/>
          <a:p>
            <a:pPr algn="ctr"/>
            <a:r>
              <a:rPr lang="en-US" sz="2000" dirty="0" smtClean="0"/>
              <a:t>Fig. 2.12.  Hartmann, Dennis, 1994: </a:t>
            </a:r>
            <a:r>
              <a:rPr lang="en-US" sz="2000" i="1" dirty="0" smtClean="0"/>
              <a:t>Global Physical Climatology</a:t>
            </a:r>
            <a:endParaRPr lang="en-US" sz="20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4" name="Rectangle 13"/>
          <p:cNvSpPr>
            <a:spLocks noChangeArrowheads="1"/>
          </p:cNvSpPr>
          <p:nvPr/>
        </p:nvSpPr>
        <p:spPr bwMode="auto">
          <a:xfrm>
            <a:off x="1" y="526197"/>
            <a:ext cx="9143999"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On annual mean, the net heat flux at the top of the atmosphere is balanced by </a:t>
            </a:r>
            <a:r>
              <a:rPr lang="en-US" b="1" dirty="0">
                <a:solidFill>
                  <a:srgbClr val="0000FF"/>
                </a:solidFill>
                <a:latin typeface="Arial" panose="020B0604020202020204" pitchFamily="34" charset="0"/>
                <a:cs typeface="Arial" panose="020B0604020202020204" pitchFamily="34" charset="0"/>
              </a:rPr>
              <a:t>the meridional heat transport</a:t>
            </a:r>
            <a:r>
              <a:rPr lang="en-US" b="1" dirty="0">
                <a:latin typeface="Arial" panose="020B0604020202020204" pitchFamily="34" charset="0"/>
                <a:cs typeface="Arial" panose="020B0604020202020204" pitchFamily="34" charset="0"/>
              </a:rPr>
              <a:t>. </a:t>
            </a:r>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29</a:t>
            </a:fld>
            <a:endParaRPr lang="en-IE" altLang="fr-FR" sz="1600" dirty="0">
              <a:latin typeface="Arial" panose="020B0604020202020204" pitchFamily="34" charset="0"/>
              <a:cs typeface="Arial" panose="020B0604020202020204" pitchFamily="34" charset="0"/>
            </a:endParaRPr>
          </a:p>
        </p:txBody>
      </p: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Heat storage and transport</a:t>
            </a:r>
            <a:endParaRPr lang="en-US" altLang="fr-FR" sz="2800" b="1" dirty="0">
              <a:solidFill>
                <a:srgbClr val="002060"/>
              </a:solidFill>
              <a:latin typeface="Helvetica" panose="020B0604020202020204" pitchFamily="34" charset="0"/>
            </a:endParaRPr>
          </a:p>
        </p:txBody>
      </p:sp>
      <p:sp>
        <p:nvSpPr>
          <p:cNvPr id="9" name="Rectangle 17"/>
          <p:cNvSpPr>
            <a:spLocks noChangeArrowheads="1"/>
          </p:cNvSpPr>
          <p:nvPr/>
        </p:nvSpPr>
        <p:spPr bwMode="auto">
          <a:xfrm>
            <a:off x="435917" y="5319117"/>
            <a:ext cx="847630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solidFill>
                  <a:srgbClr val="7F7F7F"/>
                </a:solidFill>
              </a:rPr>
              <a:t>The </a:t>
            </a:r>
            <a:r>
              <a:rPr lang="en-US" altLang="fr-FR" sz="1800" dirty="0" smtClean="0">
                <a:solidFill>
                  <a:srgbClr val="7F7F7F"/>
                </a:solidFill>
              </a:rPr>
              <a:t>heat </a:t>
            </a:r>
            <a:r>
              <a:rPr lang="en-US" altLang="fr-FR" sz="1800" dirty="0">
                <a:solidFill>
                  <a:srgbClr val="7F7F7F"/>
                </a:solidFill>
              </a:rPr>
              <a:t>transport in PW (10</a:t>
            </a:r>
            <a:r>
              <a:rPr lang="en-US" altLang="fr-FR" sz="1800" baseline="30000" dirty="0">
                <a:solidFill>
                  <a:srgbClr val="7F7F7F"/>
                </a:solidFill>
              </a:rPr>
              <a:t>15</a:t>
            </a:r>
            <a:r>
              <a:rPr lang="en-US" altLang="fr-FR" sz="1800" dirty="0">
                <a:solidFill>
                  <a:srgbClr val="7F7F7F"/>
                </a:solidFill>
              </a:rPr>
              <a:t> W</a:t>
            </a:r>
            <a:r>
              <a:rPr lang="en-US" altLang="fr-FR" sz="1800" dirty="0" smtClean="0">
                <a:solidFill>
                  <a:srgbClr val="7F7F7F"/>
                </a:solidFill>
              </a:rPr>
              <a:t>) </a:t>
            </a:r>
            <a:r>
              <a:rPr lang="en-US" altLang="fr-FR" sz="1800" dirty="0">
                <a:solidFill>
                  <a:srgbClr val="7F7F7F"/>
                </a:solidFill>
              </a:rPr>
              <a:t>needed to balance the net </a:t>
            </a:r>
            <a:r>
              <a:rPr lang="en-US" altLang="fr-FR" sz="1800" dirty="0" smtClean="0">
                <a:solidFill>
                  <a:srgbClr val="7F7F7F"/>
                </a:solidFill>
              </a:rPr>
              <a:t>radiative </a:t>
            </a:r>
            <a:r>
              <a:rPr lang="en-US" altLang="fr-FR" sz="1800" dirty="0">
                <a:solidFill>
                  <a:srgbClr val="7F7F7F"/>
                </a:solidFill>
              </a:rPr>
              <a:t>imbalance at the top of the atmosphere (in black) and the repartition of this transport in oceanic (blue) and atmospheric (red) </a:t>
            </a:r>
            <a:r>
              <a:rPr lang="en-US" altLang="fr-FR" sz="1800" dirty="0" smtClean="0">
                <a:solidFill>
                  <a:srgbClr val="7F7F7F"/>
                </a:solidFill>
              </a:rPr>
              <a:t>contributions. </a:t>
            </a:r>
            <a:r>
              <a:rPr lang="en-US" altLang="fr-FR" sz="1800" dirty="0">
                <a:solidFill>
                  <a:srgbClr val="7F7F7F"/>
                </a:solidFill>
              </a:rPr>
              <a:t>A positive value of the transport on the x axis corresponds to a northward transport. Figure from </a:t>
            </a:r>
            <a:r>
              <a:rPr lang="en-US" altLang="fr-FR" sz="1800" dirty="0" err="1">
                <a:solidFill>
                  <a:srgbClr val="7F7F7F"/>
                </a:solidFill>
              </a:rPr>
              <a:t>Fasullo</a:t>
            </a:r>
            <a:r>
              <a:rPr lang="en-US" altLang="fr-FR" sz="1800" dirty="0">
                <a:solidFill>
                  <a:srgbClr val="7F7F7F"/>
                </a:solidFill>
              </a:rPr>
              <a:t> and Trenberth (2008).</a:t>
            </a:r>
            <a:endParaRPr lang="fr-BE" altLang="fr-FR" dirty="0"/>
          </a:p>
        </p:txBody>
      </p:sp>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2709" y="1357194"/>
            <a:ext cx="5865000" cy="4039877"/>
          </a:xfrm>
          <a:prstGeom prst="rect">
            <a:avLst/>
          </a:prstGeom>
        </p:spPr>
      </p:pic>
    </p:spTree>
    <p:extLst>
      <p:ext uri="{BB962C8B-B14F-4D97-AF65-F5344CB8AC3E}">
        <p14:creationId xmlns="" xmlns:p14="http://schemas.microsoft.com/office/powerpoint/2010/main" val="3501688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ess.princeton.edu/textbooks/illustrations/cook/images/figure4-3.png"/>
          <p:cNvPicPr>
            <a:picLocks noChangeAspect="1" noChangeArrowheads="1"/>
          </p:cNvPicPr>
          <p:nvPr/>
        </p:nvPicPr>
        <p:blipFill>
          <a:blip r:embed="rId3" cstate="print"/>
          <a:srcRect/>
          <a:stretch>
            <a:fillRect/>
          </a:stretch>
        </p:blipFill>
        <p:spPr bwMode="auto">
          <a:xfrm>
            <a:off x="0" y="1371600"/>
            <a:ext cx="9132274" cy="3124200"/>
          </a:xfrm>
          <a:prstGeom prst="rect">
            <a:avLst/>
          </a:prstGeom>
          <a:noFill/>
        </p:spPr>
      </p:pic>
      <p:sp>
        <p:nvSpPr>
          <p:cNvPr id="3" name="TextBox 2"/>
          <p:cNvSpPr txBox="1"/>
          <p:nvPr/>
        </p:nvSpPr>
        <p:spPr>
          <a:xfrm>
            <a:off x="1981200" y="6400800"/>
            <a:ext cx="1600200" cy="400110"/>
          </a:xfrm>
          <a:prstGeom prst="rect">
            <a:avLst/>
          </a:prstGeom>
          <a:noFill/>
        </p:spPr>
        <p:txBody>
          <a:bodyPr wrap="square" rtlCol="0">
            <a:spAutoFit/>
          </a:bodyPr>
          <a:lstStyle/>
          <a:p>
            <a:r>
              <a:rPr lang="en-US" sz="2000" dirty="0" smtClean="0">
                <a:solidFill>
                  <a:srgbClr val="FFFF00"/>
                </a:solidFill>
              </a:rPr>
              <a:t>Fig. 4.3</a:t>
            </a:r>
            <a:endParaRPr lang="en-US" sz="2000" dirty="0">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4" name="Rectangle 13"/>
          <p:cNvSpPr>
            <a:spLocks noChangeArrowheads="1"/>
          </p:cNvSpPr>
          <p:nvPr/>
        </p:nvSpPr>
        <p:spPr bwMode="auto">
          <a:xfrm>
            <a:off x="-3804" y="592248"/>
            <a:ext cx="9143999"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a:solidFill>
                  <a:srgbClr val="0000FF"/>
                </a:solidFill>
                <a:latin typeface="Arial" panose="020B0604020202020204" pitchFamily="34" charset="0"/>
                <a:cs typeface="Arial" panose="020B0604020202020204" pitchFamily="34" charset="0"/>
              </a:rPr>
              <a:t>net radiative heat flux at the top of the atmosphere </a:t>
            </a:r>
            <a:r>
              <a:rPr lang="en-US" b="1" dirty="0" smtClean="0">
                <a:latin typeface="Arial" panose="020B0604020202020204" pitchFamily="34" charset="0"/>
                <a:cs typeface="Arial" panose="020B0604020202020204" pitchFamily="34" charset="0"/>
              </a:rPr>
              <a:t>is mainly balanced </a:t>
            </a:r>
            <a:r>
              <a:rPr lang="en-US" b="1" dirty="0">
                <a:latin typeface="Arial" panose="020B0604020202020204" pitchFamily="34" charset="0"/>
                <a:cs typeface="Arial" panose="020B0604020202020204" pitchFamily="34" charset="0"/>
              </a:rPr>
              <a:t>by </a:t>
            </a:r>
            <a:r>
              <a:rPr lang="en-US" b="1" dirty="0" smtClean="0">
                <a:latin typeface="Arial" panose="020B0604020202020204" pitchFamily="34" charset="0"/>
                <a:cs typeface="Arial" panose="020B0604020202020204" pitchFamily="34" charset="0"/>
              </a:rPr>
              <a:t>the </a:t>
            </a:r>
            <a:r>
              <a:rPr lang="en-US" b="1" dirty="0">
                <a:solidFill>
                  <a:srgbClr val="0000FF"/>
                </a:solidFill>
                <a:latin typeface="Arial" panose="020B0604020202020204" pitchFamily="34" charset="0"/>
                <a:cs typeface="Arial" panose="020B0604020202020204" pitchFamily="34" charset="0"/>
              </a:rPr>
              <a:t>horizontal heat </a:t>
            </a:r>
            <a:r>
              <a:rPr lang="en-US" b="1" dirty="0" smtClean="0">
                <a:solidFill>
                  <a:srgbClr val="0000FF"/>
                </a:solidFill>
                <a:latin typeface="Arial" panose="020B0604020202020204" pitchFamily="34" charset="0"/>
                <a:cs typeface="Arial" panose="020B0604020202020204" pitchFamily="34" charset="0"/>
              </a:rPr>
              <a:t>transport </a:t>
            </a:r>
            <a:r>
              <a:rPr lang="en-US" b="1" dirty="0" smtClean="0">
                <a:latin typeface="Arial" panose="020B0604020202020204" pitchFamily="34" charset="0"/>
                <a:cs typeface="Arial" panose="020B0604020202020204" pitchFamily="34" charset="0"/>
              </a:rPr>
              <a:t>and by changes </a:t>
            </a:r>
            <a:r>
              <a:rPr lang="en-US" b="1" dirty="0">
                <a:latin typeface="Arial" panose="020B0604020202020204" pitchFamily="34" charset="0"/>
                <a:cs typeface="Arial" panose="020B0604020202020204" pitchFamily="34" charset="0"/>
              </a:rPr>
              <a:t>in the </a:t>
            </a:r>
            <a:r>
              <a:rPr lang="en-US" b="1" dirty="0">
                <a:solidFill>
                  <a:srgbClr val="0000FF"/>
                </a:solidFill>
                <a:latin typeface="Arial" panose="020B0604020202020204" pitchFamily="34" charset="0"/>
                <a:cs typeface="Arial" panose="020B0604020202020204" pitchFamily="34" charset="0"/>
              </a:rPr>
              <a:t>heat storage</a:t>
            </a:r>
            <a:r>
              <a:rPr lang="en-US" b="1" dirty="0">
                <a:latin typeface="Arial" panose="020B0604020202020204" pitchFamily="34" charset="0"/>
                <a:cs typeface="Arial" panose="020B0604020202020204" pitchFamily="34" charset="0"/>
              </a:rPr>
              <a:t>. </a:t>
            </a:r>
          </a:p>
        </p:txBody>
      </p:sp>
      <p:sp>
        <p:nvSpPr>
          <p:cNvPr id="6" name="Rectangle 3085"/>
          <p:cNvSpPr>
            <a:spLocks noChangeArrowheads="1"/>
          </p:cNvSpPr>
          <p:nvPr/>
        </p:nvSpPr>
        <p:spPr bwMode="auto">
          <a:xfrm>
            <a:off x="7233904"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30</a:t>
            </a:fld>
            <a:endParaRPr lang="en-IE" altLang="fr-FR" sz="1600" dirty="0">
              <a:latin typeface="Arial" panose="020B0604020202020204" pitchFamily="34" charset="0"/>
              <a:cs typeface="Arial" panose="020B0604020202020204" pitchFamily="34" charset="0"/>
            </a:endParaRPr>
          </a:p>
        </p:txBody>
      </p: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Heat storage and transport</a:t>
            </a:r>
            <a:endParaRPr lang="en-US" altLang="fr-FR" sz="2800" b="1" dirty="0">
              <a:solidFill>
                <a:srgbClr val="002060"/>
              </a:solidFill>
              <a:latin typeface="Helvetica" panose="020B0604020202020204" pitchFamily="34" charset="0"/>
            </a:endParaRPr>
          </a:p>
        </p:txBody>
      </p:sp>
      <p:pic>
        <p:nvPicPr>
          <p:cNvPr id="12" name="Image 48" descr="Local-balanc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6025" y="1737333"/>
            <a:ext cx="6280150" cy="4837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368882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267" y="457200"/>
            <a:ext cx="8762999" cy="5632311"/>
          </a:xfrm>
          <a:prstGeom prst="rect">
            <a:avLst/>
          </a:prstGeom>
          <a:noFill/>
        </p:spPr>
        <p:txBody>
          <a:bodyPr wrap="square" rtlCol="0">
            <a:spAutoFit/>
          </a:bodyPr>
          <a:lstStyle/>
          <a:p>
            <a:r>
              <a:rPr lang="en-US" sz="2000" dirty="0" smtClean="0"/>
              <a:t>Sensible </a:t>
            </a:r>
            <a:r>
              <a:rPr lang="en-US" sz="2000" dirty="0" smtClean="0"/>
              <a:t>heat content of a unit mass is </a:t>
            </a:r>
            <a:r>
              <a:rPr lang="en-US" sz="2000" i="1" dirty="0" err="1" smtClean="0"/>
              <a:t>c</a:t>
            </a:r>
            <a:r>
              <a:rPr lang="en-US" sz="2000" i="1" baseline="-25000" dirty="0" err="1" smtClean="0"/>
              <a:t>p</a:t>
            </a:r>
            <a:r>
              <a:rPr lang="en-US" sz="2000" i="1" dirty="0" err="1" smtClean="0"/>
              <a:t>T</a:t>
            </a:r>
            <a:r>
              <a:rPr lang="en-US" sz="2000" dirty="0" smtClean="0"/>
              <a:t>, </a:t>
            </a:r>
            <a:r>
              <a:rPr lang="en-US" sz="2000" i="1" dirty="0" smtClean="0"/>
              <a:t>c</a:t>
            </a:r>
            <a:r>
              <a:rPr lang="en-US" sz="2000" i="1" baseline="-25000" dirty="0" smtClean="0"/>
              <a:t>p</a:t>
            </a:r>
            <a:r>
              <a:rPr lang="en-US" sz="2000" dirty="0" smtClean="0"/>
              <a:t> = 1004 J/(K kg)   [J/kg]</a:t>
            </a:r>
          </a:p>
          <a:p>
            <a:r>
              <a:rPr lang="en-US" sz="2000" dirty="0" smtClean="0"/>
              <a:t> </a:t>
            </a:r>
          </a:p>
          <a:p>
            <a:r>
              <a:rPr lang="en-US" sz="2000" dirty="0" smtClean="0"/>
              <a:t>For entire atmosphere,</a:t>
            </a:r>
            <a:r>
              <a:rPr lang="en-US" sz="2000" b="1" dirty="0" smtClean="0"/>
              <a:t> heat </a:t>
            </a:r>
            <a:r>
              <a:rPr lang="en-US" sz="2000" b="1" dirty="0" smtClean="0"/>
              <a:t>capacity (C)</a:t>
            </a:r>
            <a:r>
              <a:rPr lang="en-US" sz="2000" dirty="0" smtClean="0"/>
              <a:t> </a:t>
            </a:r>
            <a:r>
              <a:rPr lang="en-US" sz="2000" dirty="0" smtClean="0"/>
              <a:t>is about 10</a:t>
            </a:r>
            <a:r>
              <a:rPr lang="en-US" sz="2000" baseline="30000" dirty="0" smtClean="0"/>
              <a:t>7</a:t>
            </a:r>
            <a:r>
              <a:rPr lang="en-US" sz="2000" dirty="0" smtClean="0"/>
              <a:t> J K</a:t>
            </a:r>
            <a:r>
              <a:rPr lang="en-US" sz="2000" baseline="30000" dirty="0" smtClean="0"/>
              <a:t>-1</a:t>
            </a:r>
            <a:r>
              <a:rPr lang="en-US" sz="2000" dirty="0" smtClean="0"/>
              <a:t> </a:t>
            </a:r>
            <a:r>
              <a:rPr lang="en-US" sz="2000" dirty="0" smtClean="0"/>
              <a:t>m</a:t>
            </a:r>
            <a:r>
              <a:rPr lang="en-US" sz="2000" baseline="30000" dirty="0" smtClean="0"/>
              <a:t>-2</a:t>
            </a:r>
            <a:r>
              <a:rPr lang="en-US" sz="2000" dirty="0" smtClean="0"/>
              <a:t>    (2.30)</a:t>
            </a:r>
          </a:p>
          <a:p>
            <a:endParaRPr lang="en-US" sz="2000" dirty="0" smtClean="0"/>
          </a:p>
          <a:p>
            <a:r>
              <a:rPr lang="en-US" sz="2000" dirty="0" smtClean="0"/>
              <a:t>For </a:t>
            </a:r>
            <a:r>
              <a:rPr lang="en-US" sz="2000" dirty="0" smtClean="0"/>
              <a:t>oceans, </a:t>
            </a:r>
            <a:r>
              <a:rPr lang="en-US" sz="2000" i="1" dirty="0" smtClean="0"/>
              <a:t>C</a:t>
            </a:r>
            <a:r>
              <a:rPr lang="en-US" sz="2000" dirty="0" smtClean="0"/>
              <a:t> = depth </a:t>
            </a:r>
            <a:r>
              <a:rPr lang="en-US" sz="2000" dirty="0" smtClean="0"/>
              <a:t>x 4.2 x 10</a:t>
            </a:r>
            <a:r>
              <a:rPr lang="en-US" sz="2000" baseline="30000" dirty="0" smtClean="0"/>
              <a:t>6</a:t>
            </a:r>
            <a:r>
              <a:rPr lang="en-US" sz="2000" dirty="0" smtClean="0"/>
              <a:t> J K</a:t>
            </a:r>
            <a:r>
              <a:rPr lang="en-US" sz="2000" baseline="30000" dirty="0" smtClean="0"/>
              <a:t>-1</a:t>
            </a:r>
            <a:r>
              <a:rPr lang="en-US" sz="2000" dirty="0" smtClean="0"/>
              <a:t> </a:t>
            </a:r>
            <a:r>
              <a:rPr lang="en-US" sz="2000" dirty="0" smtClean="0"/>
              <a:t>m</a:t>
            </a:r>
            <a:r>
              <a:rPr lang="en-US" sz="2000" baseline="30000" dirty="0" smtClean="0"/>
              <a:t>-1</a:t>
            </a:r>
            <a:r>
              <a:rPr lang="en-US" sz="2000" dirty="0" smtClean="0"/>
              <a:t> </a:t>
            </a:r>
            <a:r>
              <a:rPr lang="en-US" sz="2000" dirty="0" smtClean="0"/>
              <a:t>                                   (2.31)</a:t>
            </a:r>
            <a:endParaRPr lang="en-US" sz="2000" dirty="0" smtClean="0"/>
          </a:p>
          <a:p>
            <a:r>
              <a:rPr lang="en-US" sz="2000" dirty="0" smtClean="0"/>
              <a:t> </a:t>
            </a:r>
          </a:p>
          <a:p>
            <a:r>
              <a:rPr lang="en-US" sz="2000" dirty="0" smtClean="0"/>
              <a:t>So the </a:t>
            </a:r>
            <a:r>
              <a:rPr lang="en-US" sz="2000" u="sng" dirty="0" smtClean="0"/>
              <a:t>entire atmosphere</a:t>
            </a:r>
            <a:r>
              <a:rPr lang="en-US" sz="2000" dirty="0" smtClean="0"/>
              <a:t> has the heat capacity of about </a:t>
            </a:r>
            <a:r>
              <a:rPr lang="en-US" sz="2000" u="sng" dirty="0" smtClean="0"/>
              <a:t>2 m of water</a:t>
            </a:r>
            <a:r>
              <a:rPr lang="en-US" sz="2000" dirty="0" smtClean="0"/>
              <a:t>, however about the </a:t>
            </a:r>
            <a:r>
              <a:rPr lang="en-US" sz="2000" u="sng" dirty="0" smtClean="0"/>
              <a:t>top 70 m of ocean interacts with the climate system</a:t>
            </a:r>
            <a:r>
              <a:rPr lang="en-US" sz="2000" dirty="0" smtClean="0"/>
              <a:t> on short time scales.</a:t>
            </a:r>
          </a:p>
          <a:p>
            <a:r>
              <a:rPr lang="en-US" sz="2000" dirty="0" smtClean="0"/>
              <a:t> </a:t>
            </a:r>
          </a:p>
          <a:p>
            <a:r>
              <a:rPr lang="en-US" sz="2000" dirty="0" smtClean="0"/>
              <a:t>The </a:t>
            </a:r>
            <a:r>
              <a:rPr lang="en-US" sz="2000" dirty="0" smtClean="0"/>
              <a:t>heat capacity of </a:t>
            </a:r>
            <a:r>
              <a:rPr lang="en-US" sz="2000" u="sng" dirty="0" smtClean="0"/>
              <a:t>land</a:t>
            </a:r>
            <a:r>
              <a:rPr lang="en-US" sz="2000" dirty="0" smtClean="0"/>
              <a:t> is about equal to </a:t>
            </a:r>
            <a:r>
              <a:rPr lang="en-US" sz="2000" u="sng" dirty="0" smtClean="0"/>
              <a:t>10 cm of </a:t>
            </a:r>
            <a:r>
              <a:rPr lang="en-US" sz="2000" u="sng" dirty="0" smtClean="0"/>
              <a:t>water</a:t>
            </a:r>
            <a:r>
              <a:rPr lang="en-US" sz="2000" dirty="0" smtClean="0"/>
              <a:t>.</a:t>
            </a:r>
          </a:p>
          <a:p>
            <a:endParaRPr lang="en-US" sz="2000" dirty="0" smtClean="0"/>
          </a:p>
          <a:p>
            <a:r>
              <a:rPr lang="en-US" sz="2000" dirty="0" smtClean="0"/>
              <a:t>Surface energy balance at one point:</a:t>
            </a:r>
          </a:p>
          <a:p>
            <a:endParaRPr lang="en-US" sz="2000" dirty="0" smtClean="0"/>
          </a:p>
          <a:p>
            <a:r>
              <a:rPr lang="en-US" sz="2000" dirty="0" smtClean="0"/>
              <a:t> </a:t>
            </a:r>
          </a:p>
          <a:p>
            <a:r>
              <a:rPr lang="en-US" sz="2000" dirty="0" smtClean="0"/>
              <a:t>               (1-</a:t>
            </a:r>
            <a:r>
              <a:rPr lang="en-US" sz="2000" i="1" dirty="0" smtClean="0">
                <a:latin typeface="Symbol" pitchFamily="18" charset="2"/>
              </a:rPr>
              <a:t>a</a:t>
            </a:r>
            <a:r>
              <a:rPr lang="en-US" sz="2000" dirty="0" smtClean="0"/>
              <a:t>)</a:t>
            </a:r>
            <a:r>
              <a:rPr lang="en-US" sz="2000" i="1" dirty="0" smtClean="0"/>
              <a:t> </a:t>
            </a:r>
            <a:r>
              <a:rPr lang="en-US" sz="2000" i="1" dirty="0" err="1" smtClean="0"/>
              <a:t>F</a:t>
            </a:r>
            <a:r>
              <a:rPr lang="en-US" sz="2000" baseline="-25000" dirty="0" err="1" smtClean="0"/>
              <a:t>solar</a:t>
            </a:r>
            <a:r>
              <a:rPr lang="en-US" sz="2000" dirty="0" smtClean="0"/>
              <a:t> +</a:t>
            </a:r>
            <a:r>
              <a:rPr lang="en-US" sz="2000" i="1" dirty="0" smtClean="0"/>
              <a:t> F</a:t>
            </a:r>
            <a:r>
              <a:rPr lang="en-US" sz="2000" i="1" baseline="-25000" dirty="0" smtClean="0"/>
              <a:t>IR</a:t>
            </a:r>
            <a:r>
              <a:rPr lang="en-US" sz="2000" baseline="-25000" dirty="0" smtClean="0">
                <a:sym typeface="Wingdings"/>
              </a:rPr>
              <a:t></a:t>
            </a:r>
            <a:r>
              <a:rPr lang="en-US" sz="2000" dirty="0" smtClean="0">
                <a:sym typeface="Wingdings"/>
              </a:rPr>
              <a:t> + </a:t>
            </a:r>
            <a:r>
              <a:rPr lang="en-US" sz="2000" i="1" dirty="0" smtClean="0">
                <a:sym typeface="Wingdings"/>
              </a:rPr>
              <a:t>F</a:t>
            </a:r>
            <a:r>
              <a:rPr lang="en-US" sz="2000" i="1" baseline="-25000" dirty="0" smtClean="0">
                <a:sym typeface="Wingdings"/>
              </a:rPr>
              <a:t>IR</a:t>
            </a:r>
            <a:r>
              <a:rPr lang="en-US" sz="2000" baseline="-25000" dirty="0" smtClean="0">
                <a:sym typeface="Wingdings"/>
              </a:rPr>
              <a:t></a:t>
            </a:r>
            <a:r>
              <a:rPr lang="en-US" sz="2000" dirty="0" smtClean="0">
                <a:sym typeface="Wingdings"/>
              </a:rPr>
              <a:t> + </a:t>
            </a:r>
            <a:r>
              <a:rPr lang="en-US" sz="2000" i="1" dirty="0" smtClean="0">
                <a:sym typeface="Wingdings"/>
              </a:rPr>
              <a:t>F</a:t>
            </a:r>
            <a:r>
              <a:rPr lang="en-US" sz="2000" i="1" baseline="-25000" dirty="0" smtClean="0">
                <a:sym typeface="Wingdings"/>
              </a:rPr>
              <a:t>SH</a:t>
            </a:r>
            <a:r>
              <a:rPr lang="en-US" sz="2000" baseline="-25000" dirty="0" smtClean="0">
                <a:sym typeface="Wingdings"/>
              </a:rPr>
              <a:t> </a:t>
            </a:r>
            <a:r>
              <a:rPr lang="en-US" sz="2000" dirty="0" smtClean="0">
                <a:sym typeface="Wingdings"/>
              </a:rPr>
              <a:t>+ </a:t>
            </a:r>
            <a:r>
              <a:rPr lang="en-US" sz="2000" i="1" dirty="0" smtClean="0">
                <a:sym typeface="Wingdings"/>
              </a:rPr>
              <a:t>F</a:t>
            </a:r>
            <a:r>
              <a:rPr lang="en-US" sz="2000" i="1" baseline="-25000" dirty="0" smtClean="0">
                <a:sym typeface="Wingdings"/>
              </a:rPr>
              <a:t>LH</a:t>
            </a:r>
            <a:r>
              <a:rPr lang="en-US" sz="2000" dirty="0" smtClean="0">
                <a:sym typeface="Wingdings"/>
              </a:rPr>
              <a:t> + </a:t>
            </a:r>
            <a:r>
              <a:rPr lang="en-US" sz="2000" i="1" dirty="0" err="1" smtClean="0">
                <a:sym typeface="Wingdings"/>
              </a:rPr>
              <a:t>F</a:t>
            </a:r>
            <a:r>
              <a:rPr lang="en-US" sz="2000" baseline="-25000" dirty="0" err="1" smtClean="0">
                <a:sym typeface="Wingdings"/>
              </a:rPr>
              <a:t>cond</a:t>
            </a:r>
            <a:r>
              <a:rPr lang="en-US" sz="2000" dirty="0" smtClean="0"/>
              <a:t>                (2.37)   </a:t>
            </a:r>
            <a:endParaRPr lang="en-US" sz="2000" dirty="0" smtClean="0"/>
          </a:p>
          <a:p>
            <a:endParaRPr lang="en-US" sz="2000" dirty="0" smtClean="0"/>
          </a:p>
          <a:p>
            <a:r>
              <a:rPr lang="en-US" sz="2000" dirty="0" smtClean="0"/>
              <a:t> </a:t>
            </a:r>
          </a:p>
        </p:txBody>
      </p:sp>
      <p:sp>
        <p:nvSpPr>
          <p:cNvPr id="2048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4803" name="Object 3"/>
          <p:cNvGraphicFramePr>
            <a:graphicFrameLocks noChangeAspect="1"/>
          </p:cNvGraphicFramePr>
          <p:nvPr/>
        </p:nvGraphicFramePr>
        <p:xfrm>
          <a:off x="288729" y="4859724"/>
          <a:ext cx="1068388" cy="736600"/>
        </p:xfrm>
        <a:graphic>
          <a:graphicData uri="http://schemas.openxmlformats.org/presentationml/2006/ole">
            <p:oleObj spid="_x0000_s204803" name="Equation" r:id="rId4" imgW="583920" imgH="393480" progId="Equation.3">
              <p:embed/>
            </p:oleObj>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538" y="351692"/>
            <a:ext cx="7920111" cy="5909310"/>
          </a:xfrm>
          <a:prstGeom prst="rect">
            <a:avLst/>
          </a:prstGeom>
          <a:noFill/>
        </p:spPr>
        <p:txBody>
          <a:bodyPr wrap="square" rtlCol="0">
            <a:spAutoFit/>
          </a:bodyPr>
          <a:lstStyle/>
          <a:p>
            <a:r>
              <a:rPr lang="en-US" i="1" dirty="0" smtClean="0"/>
              <a:t>	</a:t>
            </a:r>
            <a:r>
              <a:rPr lang="en-US" i="1" dirty="0" smtClean="0">
                <a:sym typeface="Wingdings"/>
              </a:rPr>
              <a:t> F</a:t>
            </a:r>
            <a:r>
              <a:rPr lang="en-US" i="1" baseline="-25000" dirty="0" smtClean="0">
                <a:sym typeface="Wingdings"/>
              </a:rPr>
              <a:t>SH</a:t>
            </a:r>
            <a:r>
              <a:rPr lang="en-US" baseline="-25000" dirty="0" smtClean="0">
                <a:sym typeface="Wingdings"/>
              </a:rPr>
              <a:t> </a:t>
            </a:r>
            <a:r>
              <a:rPr lang="en-US" dirty="0" smtClean="0">
                <a:sym typeface="Wingdings"/>
              </a:rPr>
              <a:t> </a:t>
            </a:r>
            <a:r>
              <a:rPr lang="en-US" dirty="0" smtClean="0"/>
              <a:t>= </a:t>
            </a:r>
            <a:r>
              <a:rPr lang="en-US" i="1" dirty="0" err="1" smtClean="0"/>
              <a:t>w</a:t>
            </a:r>
            <a:r>
              <a:rPr lang="en-US" i="1" dirty="0" err="1" smtClean="0">
                <a:latin typeface="Symbol" pitchFamily="18" charset="2"/>
              </a:rPr>
              <a:t>r</a:t>
            </a:r>
            <a:r>
              <a:rPr lang="en-US" i="1" dirty="0" err="1" smtClean="0"/>
              <a:t>c</a:t>
            </a:r>
            <a:r>
              <a:rPr lang="en-US" i="1" baseline="-25000" dirty="0" err="1" smtClean="0"/>
              <a:t>p</a:t>
            </a:r>
            <a:r>
              <a:rPr lang="en-US" i="1" dirty="0" err="1" smtClean="0"/>
              <a:t>T</a:t>
            </a:r>
            <a:r>
              <a:rPr lang="en-US" i="1" dirty="0" smtClean="0"/>
              <a:t>  </a:t>
            </a:r>
            <a:r>
              <a:rPr lang="en-US" dirty="0" smtClean="0"/>
              <a:t>[W m</a:t>
            </a:r>
            <a:r>
              <a:rPr lang="en-US" baseline="30000" dirty="0" smtClean="0"/>
              <a:t>–2</a:t>
            </a:r>
            <a:r>
              <a:rPr lang="en-US" dirty="0" smtClean="0"/>
              <a:t>]	</a:t>
            </a:r>
          </a:p>
          <a:p>
            <a:r>
              <a:rPr lang="en-US" dirty="0" smtClean="0"/>
              <a:t> </a:t>
            </a:r>
          </a:p>
          <a:p>
            <a:r>
              <a:rPr lang="en-US" i="1" dirty="0" smtClean="0"/>
              <a:t>	</a:t>
            </a:r>
            <a:r>
              <a:rPr lang="en-US" i="1" dirty="0" smtClean="0">
                <a:sym typeface="Wingdings"/>
              </a:rPr>
              <a:t> F</a:t>
            </a:r>
            <a:r>
              <a:rPr lang="en-US" i="1" baseline="-25000" dirty="0" smtClean="0">
                <a:sym typeface="Wingdings"/>
              </a:rPr>
              <a:t>LH</a:t>
            </a:r>
            <a:r>
              <a:rPr lang="en-US" dirty="0" smtClean="0"/>
              <a:t>  = </a:t>
            </a:r>
            <a:r>
              <a:rPr lang="en-US" i="1" dirty="0" err="1" smtClean="0"/>
              <a:t>w</a:t>
            </a:r>
            <a:r>
              <a:rPr lang="en-US" i="1" dirty="0" err="1" smtClean="0">
                <a:latin typeface="Symbol" pitchFamily="18" charset="2"/>
              </a:rPr>
              <a:t>r</a:t>
            </a:r>
            <a:r>
              <a:rPr lang="en-US" i="1" dirty="0" err="1" smtClean="0"/>
              <a:t>Lq</a:t>
            </a:r>
            <a:r>
              <a:rPr lang="en-US" i="1" dirty="0" smtClean="0"/>
              <a:t>  </a:t>
            </a:r>
            <a:r>
              <a:rPr lang="en-US" dirty="0" smtClean="0"/>
              <a:t>[W m</a:t>
            </a:r>
            <a:r>
              <a:rPr lang="en-US" baseline="30000" dirty="0" smtClean="0"/>
              <a:t>–2</a:t>
            </a:r>
            <a:r>
              <a:rPr lang="en-US" dirty="0" smtClean="0"/>
              <a:t>]	</a:t>
            </a:r>
          </a:p>
          <a:p>
            <a:r>
              <a:rPr lang="en-US" dirty="0" smtClean="0"/>
              <a:t> </a:t>
            </a:r>
          </a:p>
          <a:p>
            <a:r>
              <a:rPr lang="en-US" dirty="0" smtClean="0"/>
              <a:t>where </a:t>
            </a:r>
            <a:r>
              <a:rPr lang="en-US" i="1" dirty="0" smtClean="0"/>
              <a:t>L</a:t>
            </a:r>
            <a:r>
              <a:rPr lang="en-US" dirty="0" smtClean="0"/>
              <a:t> (latent heat) = 2.5 x 10</a:t>
            </a:r>
            <a:r>
              <a:rPr lang="en-US" baseline="30000" dirty="0" smtClean="0"/>
              <a:t>6</a:t>
            </a:r>
            <a:r>
              <a:rPr lang="en-US" dirty="0" smtClean="0"/>
              <a:t> J/(kg H</a:t>
            </a:r>
            <a:r>
              <a:rPr lang="en-US" baseline="-25000" dirty="0" smtClean="0"/>
              <a:t>2</a:t>
            </a:r>
            <a:r>
              <a:rPr lang="en-US" dirty="0" smtClean="0"/>
              <a:t>O).</a:t>
            </a:r>
          </a:p>
          <a:p>
            <a:r>
              <a:rPr lang="en-US" dirty="0" smtClean="0"/>
              <a:t> </a:t>
            </a:r>
          </a:p>
          <a:p>
            <a:r>
              <a:rPr lang="en-US" dirty="0" smtClean="0"/>
              <a:t>But the atmosphere is turbulent, and eddies do most of the convection.  </a:t>
            </a:r>
          </a:p>
          <a:p>
            <a:r>
              <a:rPr lang="en-US" dirty="0" smtClean="0"/>
              <a:t> </a:t>
            </a:r>
          </a:p>
          <a:p>
            <a:r>
              <a:rPr lang="en-US" dirty="0" smtClean="0"/>
              <a:t>	 	</a:t>
            </a:r>
          </a:p>
          <a:p>
            <a:r>
              <a:rPr lang="en-US" dirty="0" smtClean="0"/>
              <a:t> </a:t>
            </a:r>
          </a:p>
          <a:p>
            <a:r>
              <a:rPr lang="en-US" dirty="0" smtClean="0"/>
              <a:t>	 	</a:t>
            </a:r>
          </a:p>
          <a:p>
            <a:r>
              <a:rPr lang="en-US" dirty="0" smtClean="0"/>
              <a:t> </a:t>
            </a:r>
          </a:p>
          <a:p>
            <a:r>
              <a:rPr lang="en-US" i="1" dirty="0" err="1" smtClean="0"/>
              <a:t>c</a:t>
            </a:r>
            <a:r>
              <a:rPr lang="en-US" i="1" baseline="-25000" dirty="0" err="1" smtClean="0"/>
              <a:t>h</a:t>
            </a:r>
            <a:r>
              <a:rPr lang="en-US" dirty="0" smtClean="0"/>
              <a:t> </a:t>
            </a:r>
            <a:r>
              <a:rPr lang="en-US" dirty="0" smtClean="0"/>
              <a:t>and </a:t>
            </a:r>
            <a:r>
              <a:rPr lang="en-US" i="1" dirty="0" err="1" smtClean="0"/>
              <a:t>c</a:t>
            </a:r>
            <a:r>
              <a:rPr lang="en-US" i="1" baseline="-25000" dirty="0" err="1" smtClean="0"/>
              <a:t>L</a:t>
            </a:r>
            <a:r>
              <a:rPr lang="en-US" dirty="0" smtClean="0"/>
              <a:t> </a:t>
            </a:r>
            <a:r>
              <a:rPr lang="en-US" dirty="0" smtClean="0"/>
              <a:t>are drag coefficients, and </a:t>
            </a:r>
            <a:r>
              <a:rPr lang="en-US" dirty="0" smtClean="0"/>
              <a:t>are about </a:t>
            </a:r>
            <a:r>
              <a:rPr lang="en-US" dirty="0" smtClean="0"/>
              <a:t>0.001 over water and 0.003 over land.  They are usually assumed to be the </a:t>
            </a:r>
            <a:r>
              <a:rPr lang="en-US" dirty="0" smtClean="0"/>
              <a:t>same for sensible and latent heat flux.  </a:t>
            </a:r>
            <a:r>
              <a:rPr lang="en-US" dirty="0" smtClean="0"/>
              <a:t>But they depend on atmospheric stability.  They are higher for more unstable conditions.</a:t>
            </a:r>
          </a:p>
          <a:p>
            <a:r>
              <a:rPr lang="en-US" dirty="0" smtClean="0"/>
              <a:t> </a:t>
            </a:r>
          </a:p>
          <a:p>
            <a:r>
              <a:rPr lang="en-US" b="1" dirty="0" smtClean="0"/>
              <a:t>Bowen ratio</a:t>
            </a:r>
            <a:r>
              <a:rPr lang="en-US" dirty="0" smtClean="0"/>
              <a:t> is the ratio of these 2 fluxes:</a:t>
            </a:r>
          </a:p>
          <a:p>
            <a:r>
              <a:rPr lang="en-US" dirty="0" smtClean="0"/>
              <a:t> </a:t>
            </a:r>
          </a:p>
          <a:p>
            <a:pPr algn="ctr"/>
            <a:r>
              <a:rPr lang="en-US" i="1" dirty="0" smtClean="0"/>
              <a:t>B</a:t>
            </a:r>
            <a:r>
              <a:rPr lang="en-US" i="1" baseline="-25000" dirty="0" smtClean="0"/>
              <a:t>o</a:t>
            </a:r>
            <a:r>
              <a:rPr lang="en-US" dirty="0" smtClean="0"/>
              <a:t> = </a:t>
            </a:r>
            <a:r>
              <a:rPr lang="en-US" i="1" dirty="0" smtClean="0">
                <a:sym typeface="Wingdings"/>
              </a:rPr>
              <a:t>F</a:t>
            </a:r>
            <a:r>
              <a:rPr lang="en-US" i="1" baseline="-25000" dirty="0" smtClean="0">
                <a:sym typeface="Wingdings"/>
              </a:rPr>
              <a:t>SH</a:t>
            </a:r>
            <a:r>
              <a:rPr lang="en-US" baseline="-25000" dirty="0" smtClean="0">
                <a:sym typeface="Wingdings"/>
              </a:rPr>
              <a:t> </a:t>
            </a:r>
            <a:r>
              <a:rPr lang="en-US" dirty="0" smtClean="0"/>
              <a:t>/</a:t>
            </a:r>
            <a:r>
              <a:rPr lang="en-US" i="1" dirty="0" smtClean="0">
                <a:sym typeface="Wingdings"/>
              </a:rPr>
              <a:t>F</a:t>
            </a:r>
            <a:r>
              <a:rPr lang="en-US" i="1" baseline="-25000" dirty="0" smtClean="0">
                <a:sym typeface="Wingdings"/>
              </a:rPr>
              <a:t>LH</a:t>
            </a:r>
            <a:endParaRPr lang="en-US" dirty="0" smtClean="0"/>
          </a:p>
          <a:p>
            <a:endParaRPr lang="en-US" dirty="0"/>
          </a:p>
        </p:txBody>
      </p:sp>
      <p:sp>
        <p:nvSpPr>
          <p:cNvPr id="2519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05" name="Object 1"/>
          <p:cNvGraphicFramePr>
            <a:graphicFrameLocks noChangeAspect="1"/>
          </p:cNvGraphicFramePr>
          <p:nvPr/>
        </p:nvGraphicFramePr>
        <p:xfrm>
          <a:off x="1121148" y="2501410"/>
          <a:ext cx="2407133" cy="473905"/>
        </p:xfrm>
        <a:graphic>
          <a:graphicData uri="http://schemas.openxmlformats.org/presentationml/2006/ole">
            <p:oleObj spid="_x0000_s251905" name="Equation" r:id="rId4" imgW="977760" imgH="266400" progId="Equation.3">
              <p:embed/>
            </p:oleObj>
          </a:graphicData>
        </a:graphic>
      </p:graphicFrame>
      <p:sp>
        <p:nvSpPr>
          <p:cNvPr id="2519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07" name="Object 3"/>
          <p:cNvGraphicFramePr>
            <a:graphicFrameLocks noChangeAspect="1"/>
          </p:cNvGraphicFramePr>
          <p:nvPr/>
        </p:nvGraphicFramePr>
        <p:xfrm>
          <a:off x="3520730" y="2545886"/>
          <a:ext cx="3129673" cy="429430"/>
        </p:xfrm>
        <a:graphic>
          <a:graphicData uri="http://schemas.openxmlformats.org/presentationml/2006/ole">
            <p:oleObj spid="_x0000_s251907" name="Equation" r:id="rId5" imgW="1422360" imgH="241200" progId="Equation.3">
              <p:embed/>
            </p:oleObj>
          </a:graphicData>
        </a:graphic>
      </p:graphicFrame>
      <p:sp>
        <p:nvSpPr>
          <p:cNvPr id="2519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09" name="Object 5"/>
          <p:cNvGraphicFramePr>
            <a:graphicFrameLocks noChangeAspect="1"/>
          </p:cNvGraphicFramePr>
          <p:nvPr/>
        </p:nvGraphicFramePr>
        <p:xfrm>
          <a:off x="1117381" y="2989385"/>
          <a:ext cx="2359025" cy="449384"/>
        </p:xfrm>
        <a:graphic>
          <a:graphicData uri="http://schemas.openxmlformats.org/presentationml/2006/ole">
            <p:oleObj spid="_x0000_s251909" name="Equation" r:id="rId6" imgW="888840" imgH="253800" progId="Equation.3">
              <p:embed/>
            </p:oleObj>
          </a:graphicData>
        </a:graphic>
      </p:graphicFrame>
      <p:sp>
        <p:nvSpPr>
          <p:cNvPr id="25191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1911" name="Object 7"/>
          <p:cNvGraphicFramePr>
            <a:graphicFrameLocks noChangeAspect="1"/>
          </p:cNvGraphicFramePr>
          <p:nvPr/>
        </p:nvGraphicFramePr>
        <p:xfrm>
          <a:off x="3542311" y="3022575"/>
          <a:ext cx="2695782" cy="402907"/>
        </p:xfrm>
        <a:graphic>
          <a:graphicData uri="http://schemas.openxmlformats.org/presentationml/2006/ole">
            <p:oleObj spid="_x0000_s251911" name="Equation" r:id="rId7" imgW="1396800" imgH="228600" progId="Equation.3">
              <p:embed/>
            </p:oleObj>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4" name="Rectangle 13"/>
          <p:cNvSpPr>
            <a:spLocks noChangeArrowheads="1"/>
          </p:cNvSpPr>
          <p:nvPr/>
        </p:nvSpPr>
        <p:spPr bwMode="auto">
          <a:xfrm>
            <a:off x="1" y="526197"/>
            <a:ext cx="9143999"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a:t>
            </a:r>
            <a:r>
              <a:rPr lang="en-US" b="1" dirty="0" smtClean="0">
                <a:solidFill>
                  <a:srgbClr val="0000FF"/>
                </a:solidFill>
                <a:latin typeface="Arial" panose="020B0604020202020204" pitchFamily="34" charset="0"/>
                <a:cs typeface="Arial" panose="020B0604020202020204" pitchFamily="34" charset="0"/>
              </a:rPr>
              <a:t>heat storage </a:t>
            </a:r>
            <a:r>
              <a:rPr lang="en-US" b="1" dirty="0" smtClean="0">
                <a:latin typeface="Arial" panose="020B0604020202020204" pitchFamily="34" charset="0"/>
                <a:cs typeface="Arial" panose="020B0604020202020204" pitchFamily="34" charset="0"/>
              </a:rPr>
              <a:t>strongly modulates the daily and seasonal cycles. </a:t>
            </a:r>
            <a:endParaRPr lang="en-US" b="1" dirty="0">
              <a:latin typeface="Arial" panose="020B0604020202020204" pitchFamily="34" charset="0"/>
              <a:cs typeface="Arial" panose="020B0604020202020204" pitchFamily="34" charset="0"/>
            </a:endParaRPr>
          </a:p>
        </p:txBody>
      </p:sp>
      <p:sp>
        <p:nvSpPr>
          <p:cNvPr id="6" name="Rectangle 3085"/>
          <p:cNvSpPr>
            <a:spLocks noChangeArrowheads="1"/>
          </p:cNvSpPr>
          <p:nvPr/>
        </p:nvSpPr>
        <p:spPr bwMode="auto">
          <a:xfrm>
            <a:off x="7237708"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33</a:t>
            </a:fld>
            <a:endParaRPr lang="en-IE" altLang="fr-FR" sz="1600" dirty="0">
              <a:latin typeface="Arial" panose="020B0604020202020204" pitchFamily="34" charset="0"/>
              <a:cs typeface="Arial" panose="020B0604020202020204" pitchFamily="34" charset="0"/>
            </a:endParaRPr>
          </a:p>
        </p:txBody>
      </p: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Heat storage and transport</a:t>
            </a:r>
            <a:endParaRPr lang="en-US" altLang="fr-FR" sz="2800" b="1" dirty="0">
              <a:solidFill>
                <a:srgbClr val="002060"/>
              </a:solidFill>
              <a:latin typeface="Helvetica" panose="020B0604020202020204" pitchFamily="34" charset="0"/>
            </a:endParaRPr>
          </a:p>
        </p:txBody>
      </p:sp>
      <p:sp>
        <p:nvSpPr>
          <p:cNvPr id="7" name="Rectangle 17"/>
          <p:cNvSpPr>
            <a:spLocks noChangeArrowheads="1"/>
          </p:cNvSpPr>
          <p:nvPr/>
        </p:nvSpPr>
        <p:spPr bwMode="auto">
          <a:xfrm>
            <a:off x="85724" y="5673060"/>
            <a:ext cx="905827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sz="1800" dirty="0">
                <a:latin typeface="Arial" panose="020B0604020202020204" pitchFamily="34" charset="0"/>
                <a:cs typeface="Arial" panose="020B0604020202020204" pitchFamily="34" charset="0"/>
              </a:rPr>
              <a:t>Amplitude of the seasonal cycle in surface temperature in the </a:t>
            </a:r>
            <a:r>
              <a:rPr lang="en-GB" altLang="fr-FR" sz="1800" dirty="0" smtClean="0">
                <a:latin typeface="Arial" panose="020B0604020202020204" pitchFamily="34" charset="0"/>
                <a:cs typeface="Arial" panose="020B0604020202020204" pitchFamily="34" charset="0"/>
              </a:rPr>
              <a:t>Northern Hemisphere </a:t>
            </a:r>
            <a:r>
              <a:rPr lang="en-GB" altLang="fr-FR" sz="1800" dirty="0">
                <a:latin typeface="Arial" panose="020B0604020202020204" pitchFamily="34" charset="0"/>
                <a:cs typeface="Arial" panose="020B0604020202020204" pitchFamily="34" charset="0"/>
              </a:rPr>
              <a:t>measured as the difference between July and January monthly mean temperatures. Data from </a:t>
            </a:r>
            <a:r>
              <a:rPr lang="en-US" altLang="fr-FR" sz="1800" dirty="0">
                <a:latin typeface="Arial" panose="020B0604020202020204" pitchFamily="34" charset="0"/>
                <a:cs typeface="Arial" panose="020B0604020202020204" pitchFamily="34" charset="0"/>
              </a:rPr>
              <a:t>HadCRUT2 </a:t>
            </a:r>
            <a:r>
              <a:rPr lang="en-GB" altLang="fr-FR" sz="1800" dirty="0" smtClean="0">
                <a:latin typeface="Arial" panose="020B0604020202020204" pitchFamily="34" charset="0"/>
                <a:cs typeface="Arial" panose="020B0604020202020204" pitchFamily="34" charset="0"/>
              </a:rPr>
              <a:t>(</a:t>
            </a:r>
            <a:r>
              <a:rPr lang="en-GB" altLang="fr-FR" sz="1800" dirty="0">
                <a:latin typeface="Arial" panose="020B0604020202020204" pitchFamily="34" charset="0"/>
                <a:cs typeface="Arial" panose="020B0604020202020204" pitchFamily="34" charset="0"/>
              </a:rPr>
              <a:t>Rayner et al., 2003</a:t>
            </a:r>
            <a:r>
              <a:rPr lang="en-GB" altLang="fr-FR" sz="1800" dirty="0" smtClean="0">
                <a:latin typeface="Arial" panose="020B0604020202020204" pitchFamily="34" charset="0"/>
                <a:cs typeface="Arial" panose="020B0604020202020204" pitchFamily="34" charset="0"/>
              </a:rPr>
              <a:t>).</a:t>
            </a:r>
            <a:endParaRPr lang="fr-BE" altLang="fr-FR" dirty="0">
              <a:latin typeface="Arial" panose="020B0604020202020204" pitchFamily="34" charset="0"/>
              <a:cs typeface="Arial" panose="020B0604020202020204" pitchFamily="34" charset="0"/>
            </a:endParaRPr>
          </a:p>
        </p:txBody>
      </p:sp>
      <p:pic>
        <p:nvPicPr>
          <p:cNvPr id="8" name="Image 1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0374" y="1688655"/>
            <a:ext cx="7991475" cy="3815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31017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14" name="Rectangle 13"/>
          <p:cNvSpPr>
            <a:spLocks noChangeArrowheads="1"/>
          </p:cNvSpPr>
          <p:nvPr/>
        </p:nvSpPr>
        <p:spPr bwMode="auto">
          <a:xfrm>
            <a:off x="1" y="526197"/>
            <a:ext cx="9143999"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a:latin typeface="Arial" panose="020B0604020202020204" pitchFamily="34" charset="0"/>
                <a:cs typeface="Arial" panose="020B0604020202020204" pitchFamily="34" charset="0"/>
              </a:rPr>
              <a:t>The horizontal heat transport </a:t>
            </a:r>
            <a:r>
              <a:rPr lang="en-US" b="1" dirty="0" smtClean="0">
                <a:latin typeface="Arial" panose="020B0604020202020204" pitchFamily="34" charset="0"/>
                <a:cs typeface="Arial" panose="020B0604020202020204" pitchFamily="34" charset="0"/>
              </a:rPr>
              <a:t>is </a:t>
            </a:r>
            <a:r>
              <a:rPr lang="en-US" b="1" dirty="0">
                <a:latin typeface="Arial" panose="020B0604020202020204" pitchFamily="34" charset="0"/>
                <a:cs typeface="Arial" panose="020B0604020202020204" pitchFamily="34" charset="0"/>
              </a:rPr>
              <a:t>also responsible for some temperature differences at the </a:t>
            </a:r>
            <a:r>
              <a:rPr lang="en-US" b="1" dirty="0">
                <a:solidFill>
                  <a:srgbClr val="0000FF"/>
                </a:solidFill>
                <a:latin typeface="Arial" panose="020B0604020202020204" pitchFamily="34" charset="0"/>
                <a:cs typeface="Arial" panose="020B0604020202020204" pitchFamily="34" charset="0"/>
              </a:rPr>
              <a:t>regional scale</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6" name="Rectangle 3085"/>
          <p:cNvSpPr>
            <a:spLocks noChangeArrowheads="1"/>
          </p:cNvSpPr>
          <p:nvPr/>
        </p:nvSpPr>
        <p:spPr bwMode="auto">
          <a:xfrm>
            <a:off x="7237708"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34</a:t>
            </a:fld>
            <a:endParaRPr lang="en-IE" altLang="fr-FR" sz="1600" dirty="0">
              <a:latin typeface="Arial" panose="020B0604020202020204" pitchFamily="34" charset="0"/>
              <a:cs typeface="Arial" panose="020B0604020202020204" pitchFamily="34" charset="0"/>
            </a:endParaRPr>
          </a:p>
        </p:txBody>
      </p: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Heat storage and transport</a:t>
            </a:r>
            <a:endParaRPr lang="en-US" altLang="fr-FR" sz="2800" b="1" dirty="0">
              <a:solidFill>
                <a:srgbClr val="002060"/>
              </a:solidFill>
              <a:latin typeface="Helvetica" panose="020B0604020202020204" pitchFamily="34" charset="0"/>
            </a:endParaRPr>
          </a:p>
        </p:txBody>
      </p:sp>
      <p:sp>
        <p:nvSpPr>
          <p:cNvPr id="9" name="Rectangle 17"/>
          <p:cNvSpPr>
            <a:spLocks noChangeArrowheads="1"/>
          </p:cNvSpPr>
          <p:nvPr/>
        </p:nvSpPr>
        <p:spPr bwMode="auto">
          <a:xfrm>
            <a:off x="77374" y="5272076"/>
            <a:ext cx="8945092"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fr-FR" sz="1800" dirty="0" smtClean="0">
                <a:latin typeface="Arial" panose="020B0604020202020204" pitchFamily="34" charset="0"/>
                <a:cs typeface="Arial" panose="020B0604020202020204" pitchFamily="34" charset="0"/>
              </a:rPr>
              <a:t>Difference between the annual mean surface temperature and the zonal mean temperature. This difference has been computed as the annual mean temperature measured at one particular point minus the mean temperature obtained at the same latitude but averaged </a:t>
            </a:r>
            <a:r>
              <a:rPr lang="en-GB" altLang="fr-FR" sz="1800" dirty="0">
                <a:latin typeface="Arial" panose="020B0604020202020204" pitchFamily="34" charset="0"/>
                <a:cs typeface="Arial" panose="020B0604020202020204" pitchFamily="34" charset="0"/>
              </a:rPr>
              <a:t>over all possible longitudes. </a:t>
            </a:r>
            <a:r>
              <a:rPr lang="en-GB" altLang="fr-FR" sz="1800" dirty="0" smtClean="0">
                <a:latin typeface="Arial" panose="020B0604020202020204" pitchFamily="34" charset="0"/>
                <a:cs typeface="Arial" panose="020B0604020202020204" pitchFamily="34" charset="0"/>
              </a:rPr>
              <a:t/>
            </a:r>
            <a:br>
              <a:rPr lang="en-GB" altLang="fr-FR" sz="1800" dirty="0" smtClean="0">
                <a:latin typeface="Arial" panose="020B0604020202020204" pitchFamily="34" charset="0"/>
                <a:cs typeface="Arial" panose="020B0604020202020204" pitchFamily="34" charset="0"/>
              </a:rPr>
            </a:br>
            <a:r>
              <a:rPr lang="en-GB" altLang="fr-FR" sz="1800" dirty="0" smtClean="0">
                <a:latin typeface="Arial" panose="020B0604020202020204" pitchFamily="34" charset="0"/>
                <a:cs typeface="Arial" panose="020B0604020202020204" pitchFamily="34" charset="0"/>
              </a:rPr>
              <a:t>Data </a:t>
            </a:r>
            <a:r>
              <a:rPr lang="en-GB" altLang="fr-FR" sz="1800" dirty="0">
                <a:latin typeface="Arial" panose="020B0604020202020204" pitchFamily="34" charset="0"/>
                <a:cs typeface="Arial" panose="020B0604020202020204" pitchFamily="34" charset="0"/>
              </a:rPr>
              <a:t>from </a:t>
            </a:r>
            <a:r>
              <a:rPr lang="en-US" altLang="fr-FR" sz="1800" dirty="0">
                <a:latin typeface="Arial" panose="020B0604020202020204" pitchFamily="34" charset="0"/>
                <a:cs typeface="Arial" panose="020B0604020202020204" pitchFamily="34" charset="0"/>
              </a:rPr>
              <a:t>HadCRUT2 </a:t>
            </a:r>
            <a:r>
              <a:rPr lang="en-GB" altLang="fr-FR" sz="1800" dirty="0" smtClean="0">
                <a:latin typeface="Arial" panose="020B0604020202020204" pitchFamily="34" charset="0"/>
                <a:cs typeface="Arial" panose="020B0604020202020204" pitchFamily="34" charset="0"/>
              </a:rPr>
              <a:t>(</a:t>
            </a:r>
            <a:r>
              <a:rPr lang="en-GB" altLang="fr-FR" sz="1800" dirty="0">
                <a:latin typeface="Arial" panose="020B0604020202020204" pitchFamily="34" charset="0"/>
                <a:cs typeface="Arial" panose="020B0604020202020204" pitchFamily="34" charset="0"/>
              </a:rPr>
              <a:t>Rayner et al., 2003). </a:t>
            </a:r>
            <a:endParaRPr lang="fr-BE" altLang="fr-FR" sz="1800" dirty="0">
              <a:latin typeface="Arial" panose="020B0604020202020204" pitchFamily="34" charset="0"/>
              <a:cs typeface="Arial" panose="020B0604020202020204" pitchFamily="34" charset="0"/>
            </a:endParaRPr>
          </a:p>
        </p:txBody>
      </p:sp>
      <p:pic>
        <p:nvPicPr>
          <p:cNvPr id="8" name="Image 24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0881" y="1591183"/>
            <a:ext cx="7623281" cy="3634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558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8"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35</a:t>
            </a:fld>
            <a:endParaRPr lang="en-IE" altLang="fr-FR" sz="1600" dirty="0">
              <a:latin typeface="Arial" panose="020B0604020202020204" pitchFamily="34" charset="0"/>
              <a:cs typeface="Arial" panose="020B0604020202020204" pitchFamily="34" charset="0"/>
            </a:endParaRPr>
          </a:p>
        </p:txBody>
      </p:sp>
      <p:sp>
        <p:nvSpPr>
          <p:cNvPr id="21"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Heat balance at the surface</a:t>
            </a:r>
            <a:endParaRPr lang="en-US" altLang="fr-FR" sz="2800" b="1" dirty="0">
              <a:solidFill>
                <a:srgbClr val="002060"/>
              </a:solidFill>
              <a:latin typeface="Helvetica" panose="020B0604020202020204" pitchFamily="34" charset="0"/>
            </a:endParaRPr>
          </a:p>
        </p:txBody>
      </p:sp>
      <p:sp>
        <p:nvSpPr>
          <p:cNvPr id="9" name="Rectangle 17"/>
          <p:cNvSpPr>
            <a:spLocks noChangeArrowheads="1"/>
          </p:cNvSpPr>
          <p:nvPr/>
        </p:nvSpPr>
        <p:spPr bwMode="auto">
          <a:xfrm>
            <a:off x="435917" y="5765393"/>
            <a:ext cx="847630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smtClean="0">
                <a:solidFill>
                  <a:srgbClr val="7F7F7F"/>
                </a:solidFill>
                <a:latin typeface="Arial" panose="020B0604020202020204" pitchFamily="34" charset="0"/>
                <a:cs typeface="Arial" panose="020B0604020202020204" pitchFamily="34" charset="0"/>
              </a:rPr>
              <a:t>The </a:t>
            </a:r>
            <a:r>
              <a:rPr lang="en-US" altLang="fr-FR" sz="1800" dirty="0">
                <a:solidFill>
                  <a:srgbClr val="7F7F7F"/>
                </a:solidFill>
                <a:latin typeface="Arial" panose="020B0604020202020204" pitchFamily="34" charset="0"/>
                <a:cs typeface="Arial" panose="020B0604020202020204" pitchFamily="34" charset="0"/>
              </a:rPr>
              <a:t>numbers represent estimates of each individual energy flux whose uncertainty is given in the parentheses using smaller fonts</a:t>
            </a:r>
            <a:r>
              <a:rPr lang="en-US" altLang="fr-FR" sz="1800" dirty="0" smtClean="0">
                <a:solidFill>
                  <a:srgbClr val="7F7F7F"/>
                </a:solidFill>
                <a:latin typeface="Arial" panose="020B0604020202020204" pitchFamily="34" charset="0"/>
                <a:cs typeface="Arial" panose="020B0604020202020204" pitchFamily="34" charset="0"/>
              </a:rPr>
              <a:t>. </a:t>
            </a:r>
            <a:r>
              <a:rPr lang="en-US" altLang="fr-FR" sz="1800" dirty="0">
                <a:solidFill>
                  <a:srgbClr val="7F7F7F"/>
                </a:solidFill>
                <a:latin typeface="Arial" panose="020B0604020202020204" pitchFamily="34" charset="0"/>
                <a:cs typeface="Arial" panose="020B0604020202020204" pitchFamily="34" charset="0"/>
              </a:rPr>
              <a:t>Figure from Hartmann et al. (2014) which is adapted from Wild et al. (2013).</a:t>
            </a:r>
            <a:endParaRPr lang="fr-BE" altLang="fr-FR" sz="1800" dirty="0">
              <a:latin typeface="Arial" panose="020B0604020202020204" pitchFamily="34" charset="0"/>
              <a:cs typeface="Arial" panose="020B0604020202020204" pitchFamily="34" charset="0"/>
            </a:endParaRPr>
          </a:p>
        </p:txBody>
      </p:sp>
      <p:pic>
        <p:nvPicPr>
          <p:cNvPr id="22530" name="Picture 2" descr="WG1AR5_FD_Ch02_All_Final-12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6750" y="569560"/>
            <a:ext cx="7800975" cy="5254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56358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jsg.utexas.edu/climate-dynamics-book/files/fig_5_5_color.png"/>
          <p:cNvPicPr>
            <a:picLocks noChangeAspect="1" noChangeArrowheads="1"/>
          </p:cNvPicPr>
          <p:nvPr/>
        </p:nvPicPr>
        <p:blipFill>
          <a:blip r:embed="rId3" cstate="print"/>
          <a:srcRect/>
          <a:stretch>
            <a:fillRect/>
          </a:stretch>
        </p:blipFill>
        <p:spPr bwMode="auto">
          <a:xfrm>
            <a:off x="3980331" y="0"/>
            <a:ext cx="5163670" cy="6858000"/>
          </a:xfrm>
          <a:prstGeom prst="rect">
            <a:avLst/>
          </a:prstGeom>
          <a:solidFill>
            <a:schemeClr val="bg1"/>
          </a:solidFill>
        </p:spPr>
      </p:pic>
      <p:sp>
        <p:nvSpPr>
          <p:cNvPr id="3" name="TextBox 2"/>
          <p:cNvSpPr txBox="1"/>
          <p:nvPr/>
        </p:nvSpPr>
        <p:spPr>
          <a:xfrm>
            <a:off x="1981200" y="6400800"/>
            <a:ext cx="1600200" cy="400110"/>
          </a:xfrm>
          <a:prstGeom prst="rect">
            <a:avLst/>
          </a:prstGeom>
          <a:noFill/>
        </p:spPr>
        <p:txBody>
          <a:bodyPr wrap="square" rtlCol="0">
            <a:spAutoFit/>
          </a:bodyPr>
          <a:lstStyle/>
          <a:p>
            <a:r>
              <a:rPr lang="en-US" sz="2000" dirty="0" smtClean="0">
                <a:solidFill>
                  <a:srgbClr val="FFFF00"/>
                </a:solidFill>
              </a:rPr>
              <a:t>Fig. 5.5</a:t>
            </a:r>
            <a:endParaRPr lang="en-US" sz="2000" dirty="0">
              <a:solidFill>
                <a:srgbClr val="FFFF00"/>
              </a:solidFill>
            </a:endParaRPr>
          </a:p>
        </p:txBody>
      </p:sp>
      <p:sp>
        <p:nvSpPr>
          <p:cNvPr id="4" name="TextBox 3"/>
          <p:cNvSpPr txBox="1"/>
          <p:nvPr/>
        </p:nvSpPr>
        <p:spPr>
          <a:xfrm>
            <a:off x="228600" y="914400"/>
            <a:ext cx="3581400" cy="830997"/>
          </a:xfrm>
          <a:prstGeom prst="rect">
            <a:avLst/>
          </a:prstGeom>
          <a:noFill/>
        </p:spPr>
        <p:txBody>
          <a:bodyPr wrap="square" rtlCol="0">
            <a:spAutoFit/>
          </a:bodyPr>
          <a:lstStyle/>
          <a:p>
            <a:pPr algn="r"/>
            <a:r>
              <a:rPr lang="en-US" dirty="0" smtClean="0"/>
              <a:t>Annual average incident solar radiation (W/m</a:t>
            </a:r>
            <a:r>
              <a:rPr lang="en-US" baseline="30000" dirty="0" smtClean="0"/>
              <a:t>2</a:t>
            </a:r>
            <a:r>
              <a:rPr lang="en-US" dirty="0" smtClean="0"/>
              <a:t>)</a:t>
            </a:r>
            <a:endParaRPr lang="en-US" dirty="0"/>
          </a:p>
        </p:txBody>
      </p:sp>
      <p:sp>
        <p:nvSpPr>
          <p:cNvPr id="5" name="TextBox 4"/>
          <p:cNvSpPr txBox="1"/>
          <p:nvPr/>
        </p:nvSpPr>
        <p:spPr>
          <a:xfrm>
            <a:off x="152400" y="3886200"/>
            <a:ext cx="3733800" cy="1569660"/>
          </a:xfrm>
          <a:prstGeom prst="rect">
            <a:avLst/>
          </a:prstGeom>
          <a:noFill/>
        </p:spPr>
        <p:txBody>
          <a:bodyPr wrap="square" rtlCol="0">
            <a:spAutoFit/>
          </a:bodyPr>
          <a:lstStyle/>
          <a:p>
            <a:pPr algn="ctr"/>
            <a:r>
              <a:rPr lang="en-US" dirty="0" smtClean="0"/>
              <a:t>Annual average absorbed solar radiation</a:t>
            </a:r>
          </a:p>
          <a:p>
            <a:pPr algn="ctr"/>
            <a:r>
              <a:rPr lang="en-US" dirty="0" smtClean="0"/>
              <a:t>at top of atmosphere (W/m</a:t>
            </a:r>
            <a:r>
              <a:rPr lang="en-US" baseline="30000" dirty="0" smtClean="0"/>
              <a:t>2</a:t>
            </a:r>
            <a:r>
              <a:rPr lang="en-US" dirty="0" smtClean="0"/>
              <a: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http://www.jsg.utexas.edu/climate-dynamics-book/files/fig_5_6_color.png"/>
          <p:cNvPicPr>
            <a:picLocks noChangeAspect="1" noChangeArrowheads="1"/>
          </p:cNvPicPr>
          <p:nvPr/>
        </p:nvPicPr>
        <p:blipFill>
          <a:blip r:embed="rId3" cstate="print"/>
          <a:srcRect/>
          <a:stretch>
            <a:fillRect/>
          </a:stretch>
        </p:blipFill>
        <p:spPr bwMode="auto">
          <a:xfrm>
            <a:off x="-79167" y="0"/>
            <a:ext cx="9223167" cy="6096000"/>
          </a:xfrm>
          <a:prstGeom prst="rect">
            <a:avLst/>
          </a:prstGeom>
          <a:noFill/>
        </p:spPr>
      </p:pic>
      <p:sp>
        <p:nvSpPr>
          <p:cNvPr id="3" name="TextBox 2"/>
          <p:cNvSpPr txBox="1"/>
          <p:nvPr/>
        </p:nvSpPr>
        <p:spPr>
          <a:xfrm>
            <a:off x="1981200" y="6400800"/>
            <a:ext cx="1600200" cy="400110"/>
          </a:xfrm>
          <a:prstGeom prst="rect">
            <a:avLst/>
          </a:prstGeom>
          <a:noFill/>
        </p:spPr>
        <p:txBody>
          <a:bodyPr wrap="square" rtlCol="0">
            <a:spAutoFit/>
          </a:bodyPr>
          <a:lstStyle/>
          <a:p>
            <a:r>
              <a:rPr lang="en-US" sz="2000" dirty="0" smtClean="0">
                <a:solidFill>
                  <a:srgbClr val="FFFF00"/>
                </a:solidFill>
              </a:rPr>
              <a:t>Fig. 5.6</a:t>
            </a:r>
            <a:endParaRPr lang="en-US" sz="2000" dirty="0">
              <a:solidFill>
                <a:srgbClr val="FFFF00"/>
              </a:solidFill>
            </a:endParaRPr>
          </a:p>
        </p:txBody>
      </p:sp>
      <p:sp>
        <p:nvSpPr>
          <p:cNvPr id="4" name="TextBox 3"/>
          <p:cNvSpPr txBox="1"/>
          <p:nvPr/>
        </p:nvSpPr>
        <p:spPr>
          <a:xfrm>
            <a:off x="3810000" y="6324600"/>
            <a:ext cx="3200400" cy="457200"/>
          </a:xfrm>
          <a:prstGeom prst="rect">
            <a:avLst/>
          </a:prstGeom>
          <a:solidFill>
            <a:schemeClr val="bg1"/>
          </a:solidFill>
        </p:spPr>
        <p:txBody>
          <a:bodyPr wrap="square" rtlCol="0">
            <a:spAutoFit/>
          </a:bodyPr>
          <a:lstStyle/>
          <a:p>
            <a:pPr algn="ctr"/>
            <a:r>
              <a:rPr lang="en-US" dirty="0" smtClean="0"/>
              <a:t>Planetary albedo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6400800"/>
            <a:ext cx="1600200" cy="400110"/>
          </a:xfrm>
          <a:prstGeom prst="rect">
            <a:avLst/>
          </a:prstGeom>
          <a:noFill/>
        </p:spPr>
        <p:txBody>
          <a:bodyPr wrap="square" rtlCol="0">
            <a:spAutoFit/>
          </a:bodyPr>
          <a:lstStyle/>
          <a:p>
            <a:r>
              <a:rPr lang="en-US" sz="2000" dirty="0" smtClean="0">
                <a:solidFill>
                  <a:srgbClr val="FFFF00"/>
                </a:solidFill>
              </a:rPr>
              <a:t>Fig. 5.7</a:t>
            </a:r>
            <a:endParaRPr lang="en-US" sz="2000" dirty="0">
              <a:solidFill>
                <a:srgbClr val="FFFF00"/>
              </a:solidFill>
            </a:endParaRPr>
          </a:p>
        </p:txBody>
      </p:sp>
      <p:pic>
        <p:nvPicPr>
          <p:cNvPr id="205826" name="Picture 2" descr="http://press.princeton.edu/textbooks/illustrations/cook/images/figure5-7.png"/>
          <p:cNvPicPr>
            <a:picLocks noChangeAspect="1" noChangeArrowheads="1"/>
          </p:cNvPicPr>
          <p:nvPr/>
        </p:nvPicPr>
        <p:blipFill>
          <a:blip r:embed="rId3" cstate="print"/>
          <a:srcRect/>
          <a:stretch>
            <a:fillRect/>
          </a:stretch>
        </p:blipFill>
        <p:spPr bwMode="auto">
          <a:xfrm>
            <a:off x="0" y="152400"/>
            <a:ext cx="9154581" cy="4811168"/>
          </a:xfrm>
          <a:prstGeom prst="rect">
            <a:avLst/>
          </a:prstGeom>
          <a:noFill/>
        </p:spPr>
      </p:pic>
      <p:sp>
        <p:nvSpPr>
          <p:cNvPr id="4" name="TextBox 3"/>
          <p:cNvSpPr txBox="1"/>
          <p:nvPr/>
        </p:nvSpPr>
        <p:spPr>
          <a:xfrm>
            <a:off x="228600" y="5181600"/>
            <a:ext cx="8686800" cy="461665"/>
          </a:xfrm>
          <a:prstGeom prst="rect">
            <a:avLst/>
          </a:prstGeom>
          <a:noFill/>
        </p:spPr>
        <p:txBody>
          <a:bodyPr wrap="square" rtlCol="0">
            <a:spAutoFit/>
          </a:bodyPr>
          <a:lstStyle/>
          <a:p>
            <a:pPr algn="ctr"/>
            <a:r>
              <a:rPr lang="en-US" dirty="0" smtClean="0"/>
              <a:t>Dependence of water albedo on solar zenith angle, </a:t>
            </a:r>
            <a:r>
              <a:rPr lang="el-GR" i="1" dirty="0" smtClean="0"/>
              <a:t>θ</a:t>
            </a:r>
            <a:r>
              <a:rPr lang="en-US" i="1" baseline="-25000" dirty="0" smtClean="0"/>
              <a:t>Z</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http://www.jsg.utexas.edu/climate-dynamics-book/files/fig_5_8_color_landscape.png"/>
          <p:cNvPicPr>
            <a:picLocks noChangeAspect="1" noChangeArrowheads="1"/>
          </p:cNvPicPr>
          <p:nvPr/>
        </p:nvPicPr>
        <p:blipFill>
          <a:blip r:embed="rId3" cstate="print"/>
          <a:srcRect/>
          <a:stretch>
            <a:fillRect/>
          </a:stretch>
        </p:blipFill>
        <p:spPr bwMode="auto">
          <a:xfrm>
            <a:off x="1" y="0"/>
            <a:ext cx="9146966" cy="6857999"/>
          </a:xfrm>
          <a:prstGeom prst="rect">
            <a:avLst/>
          </a:prstGeom>
          <a:noFill/>
        </p:spPr>
      </p:pic>
      <p:sp>
        <p:nvSpPr>
          <p:cNvPr id="3" name="TextBox 2"/>
          <p:cNvSpPr txBox="1"/>
          <p:nvPr/>
        </p:nvSpPr>
        <p:spPr>
          <a:xfrm>
            <a:off x="762000" y="71735"/>
            <a:ext cx="7696200" cy="461665"/>
          </a:xfrm>
          <a:prstGeom prst="rect">
            <a:avLst/>
          </a:prstGeom>
          <a:noFill/>
        </p:spPr>
        <p:txBody>
          <a:bodyPr wrap="square" rtlCol="0">
            <a:spAutoFit/>
          </a:bodyPr>
          <a:lstStyle/>
          <a:p>
            <a:pPr algn="ctr"/>
            <a:r>
              <a:rPr lang="en-US" dirty="0" smtClean="0"/>
              <a:t>Annual mean outgoing longwave radiation (W/m</a:t>
            </a:r>
            <a:r>
              <a:rPr lang="en-US" baseline="30000" dirty="0" smtClean="0"/>
              <a:t>2</a:t>
            </a:r>
            <a:r>
              <a:rPr lang="en-US" dirty="0" smtClean="0"/>
              <a:t>)</a:t>
            </a:r>
            <a:endParaRPr lang="en-US" dirty="0"/>
          </a:p>
        </p:txBody>
      </p:sp>
      <p:sp>
        <p:nvSpPr>
          <p:cNvPr id="4" name="TextBox 3"/>
          <p:cNvSpPr txBox="1"/>
          <p:nvPr/>
        </p:nvSpPr>
        <p:spPr>
          <a:xfrm>
            <a:off x="1981200" y="6400800"/>
            <a:ext cx="1600200" cy="400110"/>
          </a:xfrm>
          <a:prstGeom prst="rect">
            <a:avLst/>
          </a:prstGeom>
          <a:noFill/>
        </p:spPr>
        <p:txBody>
          <a:bodyPr wrap="square" rtlCol="0">
            <a:spAutoFit/>
          </a:bodyPr>
          <a:lstStyle/>
          <a:p>
            <a:r>
              <a:rPr lang="en-US" sz="2000" dirty="0" smtClean="0"/>
              <a:t>Fig. 5.8</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press.princeton.edu/textbooks/illustrations/cook/images/figure4-7.png"/>
          <p:cNvPicPr>
            <a:picLocks noChangeAspect="1" noChangeArrowheads="1"/>
          </p:cNvPicPr>
          <p:nvPr/>
        </p:nvPicPr>
        <p:blipFill>
          <a:blip r:embed="rId3" cstate="print"/>
          <a:srcRect/>
          <a:stretch>
            <a:fillRect/>
          </a:stretch>
        </p:blipFill>
        <p:spPr bwMode="auto">
          <a:xfrm>
            <a:off x="2590800" y="0"/>
            <a:ext cx="6553200" cy="1405561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ttp://www.jsg.utexas.edu/climate-dynamics-book/files/fig_5_9_color.png"/>
          <p:cNvPicPr>
            <a:picLocks noChangeAspect="1" noChangeArrowheads="1"/>
          </p:cNvPicPr>
          <p:nvPr/>
        </p:nvPicPr>
        <p:blipFill>
          <a:blip r:embed="rId3" cstate="print"/>
          <a:srcRect/>
          <a:stretch>
            <a:fillRect/>
          </a:stretch>
        </p:blipFill>
        <p:spPr bwMode="auto">
          <a:xfrm>
            <a:off x="90056" y="533400"/>
            <a:ext cx="8977744" cy="12344400"/>
          </a:xfrm>
          <a:prstGeom prst="rect">
            <a:avLst/>
          </a:prstGeom>
          <a:solidFill>
            <a:schemeClr val="bg1"/>
          </a:solidFill>
        </p:spPr>
      </p:pic>
      <p:sp>
        <p:nvSpPr>
          <p:cNvPr id="3" name="TextBox 2"/>
          <p:cNvSpPr txBox="1"/>
          <p:nvPr/>
        </p:nvSpPr>
        <p:spPr>
          <a:xfrm>
            <a:off x="762000" y="71735"/>
            <a:ext cx="7696200" cy="461665"/>
          </a:xfrm>
          <a:prstGeom prst="rect">
            <a:avLst/>
          </a:prstGeom>
          <a:solidFill>
            <a:schemeClr val="bg1"/>
          </a:solidFill>
        </p:spPr>
        <p:txBody>
          <a:bodyPr wrap="square" rtlCol="0">
            <a:spAutoFit/>
          </a:bodyPr>
          <a:lstStyle/>
          <a:p>
            <a:pPr algn="ctr"/>
            <a:r>
              <a:rPr lang="en-US" dirty="0" smtClean="0"/>
              <a:t>Net radiation at top of atmosphere (W/m</a:t>
            </a:r>
            <a:r>
              <a:rPr lang="en-US" baseline="30000" dirty="0" smtClean="0"/>
              <a:t>2</a:t>
            </a:r>
            <a:r>
              <a:rPr lang="en-US" dirty="0" smtClean="0"/>
              <a:t>)</a:t>
            </a:r>
            <a:endParaRPr lang="en-US" dirty="0"/>
          </a:p>
        </p:txBody>
      </p:sp>
      <p:sp>
        <p:nvSpPr>
          <p:cNvPr id="4" name="TextBox 3"/>
          <p:cNvSpPr txBox="1"/>
          <p:nvPr/>
        </p:nvSpPr>
        <p:spPr>
          <a:xfrm>
            <a:off x="1981200" y="6400800"/>
            <a:ext cx="1600200" cy="400110"/>
          </a:xfrm>
          <a:prstGeom prst="rect">
            <a:avLst/>
          </a:prstGeom>
          <a:noFill/>
        </p:spPr>
        <p:txBody>
          <a:bodyPr wrap="square" rtlCol="0">
            <a:spAutoFit/>
          </a:bodyPr>
          <a:lstStyle/>
          <a:p>
            <a:r>
              <a:rPr lang="en-US" sz="2000" dirty="0" smtClean="0"/>
              <a:t>Fig. 5.9</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ttp://www.jsg.utexas.edu/climate-dynamics-book/files/fig_5_9_color.png"/>
          <p:cNvPicPr>
            <a:picLocks noChangeAspect="1" noChangeArrowheads="1"/>
          </p:cNvPicPr>
          <p:nvPr/>
        </p:nvPicPr>
        <p:blipFill>
          <a:blip r:embed="rId3" cstate="print"/>
          <a:srcRect/>
          <a:stretch>
            <a:fillRect/>
          </a:stretch>
        </p:blipFill>
        <p:spPr bwMode="auto">
          <a:xfrm>
            <a:off x="76200" y="-6096000"/>
            <a:ext cx="8977744" cy="12344400"/>
          </a:xfrm>
          <a:prstGeom prst="rect">
            <a:avLst/>
          </a:prstGeom>
          <a:solidFill>
            <a:schemeClr val="bg1"/>
          </a:solidFill>
        </p:spPr>
      </p:pic>
      <p:sp>
        <p:nvSpPr>
          <p:cNvPr id="3" name="TextBox 2"/>
          <p:cNvSpPr txBox="1"/>
          <p:nvPr/>
        </p:nvSpPr>
        <p:spPr>
          <a:xfrm>
            <a:off x="762000" y="71735"/>
            <a:ext cx="7696200" cy="461665"/>
          </a:xfrm>
          <a:prstGeom prst="rect">
            <a:avLst/>
          </a:prstGeom>
          <a:solidFill>
            <a:schemeClr val="bg1"/>
          </a:solidFill>
        </p:spPr>
        <p:txBody>
          <a:bodyPr wrap="square" rtlCol="0">
            <a:spAutoFit/>
          </a:bodyPr>
          <a:lstStyle/>
          <a:p>
            <a:pPr algn="ctr"/>
            <a:r>
              <a:rPr lang="en-US" dirty="0" smtClean="0"/>
              <a:t>Net radiation at top of atmosphere (W/m</a:t>
            </a:r>
            <a:r>
              <a:rPr lang="en-US" baseline="30000" dirty="0" smtClean="0"/>
              <a:t>2</a:t>
            </a:r>
            <a:r>
              <a:rPr lang="en-US" dirty="0" smtClean="0"/>
              <a:t>)</a:t>
            </a:r>
            <a:endParaRPr lang="en-US" dirty="0"/>
          </a:p>
        </p:txBody>
      </p:sp>
      <p:sp>
        <p:nvSpPr>
          <p:cNvPr id="4" name="TextBox 3"/>
          <p:cNvSpPr txBox="1"/>
          <p:nvPr/>
        </p:nvSpPr>
        <p:spPr>
          <a:xfrm>
            <a:off x="1981200" y="6400800"/>
            <a:ext cx="1600200" cy="400110"/>
          </a:xfrm>
          <a:prstGeom prst="rect">
            <a:avLst/>
          </a:prstGeom>
          <a:noFill/>
        </p:spPr>
        <p:txBody>
          <a:bodyPr wrap="square" rtlCol="0">
            <a:spAutoFit/>
          </a:bodyPr>
          <a:lstStyle/>
          <a:p>
            <a:r>
              <a:rPr lang="en-US" sz="2000" dirty="0" smtClean="0">
                <a:solidFill>
                  <a:srgbClr val="FFFF00"/>
                </a:solidFill>
              </a:rPr>
              <a:t>Fig. 5.9</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1735"/>
            <a:ext cx="7696200" cy="461665"/>
          </a:xfrm>
          <a:prstGeom prst="rect">
            <a:avLst/>
          </a:prstGeom>
          <a:solidFill>
            <a:schemeClr val="bg1"/>
          </a:solidFill>
        </p:spPr>
        <p:txBody>
          <a:bodyPr wrap="square" rtlCol="0">
            <a:spAutoFit/>
          </a:bodyPr>
          <a:lstStyle/>
          <a:p>
            <a:pPr algn="ctr"/>
            <a:r>
              <a:rPr lang="en-US" dirty="0" smtClean="0"/>
              <a:t>Solar radiation absorbed at surface, </a:t>
            </a:r>
            <a:r>
              <a:rPr lang="en-US" i="1" dirty="0" smtClean="0"/>
              <a:t>S</a:t>
            </a:r>
            <a:r>
              <a:rPr lang="en-US" i="1" baseline="-25000" dirty="0" smtClean="0"/>
              <a:t>ABS</a:t>
            </a:r>
            <a:r>
              <a:rPr lang="en-US" dirty="0" smtClean="0"/>
              <a:t> (W/m</a:t>
            </a:r>
            <a:r>
              <a:rPr lang="en-US" baseline="30000" dirty="0" smtClean="0"/>
              <a:t>2</a:t>
            </a:r>
            <a:r>
              <a:rPr lang="en-US" dirty="0" smtClean="0"/>
              <a:t>)</a:t>
            </a:r>
            <a:endParaRPr lang="en-US" dirty="0"/>
          </a:p>
        </p:txBody>
      </p:sp>
      <p:pic>
        <p:nvPicPr>
          <p:cNvPr id="211970" name="Picture 2" descr="http://www.jsg.utexas.edu/climate-dynamics-book/files/fig_5_10_color.png"/>
          <p:cNvPicPr>
            <a:picLocks noChangeAspect="1" noChangeArrowheads="1"/>
          </p:cNvPicPr>
          <p:nvPr/>
        </p:nvPicPr>
        <p:blipFill>
          <a:blip r:embed="rId3" cstate="print"/>
          <a:srcRect/>
          <a:stretch>
            <a:fillRect/>
          </a:stretch>
        </p:blipFill>
        <p:spPr bwMode="auto">
          <a:xfrm>
            <a:off x="0" y="533400"/>
            <a:ext cx="9107878" cy="6019800"/>
          </a:xfrm>
          <a:prstGeom prst="rect">
            <a:avLst/>
          </a:prstGeom>
          <a:noFill/>
        </p:spPr>
      </p:pic>
      <p:sp>
        <p:nvSpPr>
          <p:cNvPr id="4" name="TextBox 3"/>
          <p:cNvSpPr txBox="1"/>
          <p:nvPr/>
        </p:nvSpPr>
        <p:spPr>
          <a:xfrm>
            <a:off x="1905000" y="5334000"/>
            <a:ext cx="1600200" cy="400110"/>
          </a:xfrm>
          <a:prstGeom prst="rect">
            <a:avLst/>
          </a:prstGeom>
          <a:noFill/>
        </p:spPr>
        <p:txBody>
          <a:bodyPr wrap="square" rtlCol="0">
            <a:spAutoFit/>
          </a:bodyPr>
          <a:lstStyle/>
          <a:p>
            <a:r>
              <a:rPr lang="en-US" sz="2000" dirty="0" smtClean="0">
                <a:solidFill>
                  <a:srgbClr val="FFFF00"/>
                </a:solidFill>
              </a:rPr>
              <a:t>Fig. 5.10</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216066" name="Picture 2" descr="http://www.jsg.utexas.edu/climate-dynamics-book/files/fig_5_11_color.png"/>
          <p:cNvPicPr>
            <a:picLocks noChangeAspect="1" noChangeArrowheads="1"/>
          </p:cNvPicPr>
          <p:nvPr/>
        </p:nvPicPr>
        <p:blipFill>
          <a:blip r:embed="rId3" cstate="print"/>
          <a:srcRect/>
          <a:stretch>
            <a:fillRect/>
          </a:stretch>
        </p:blipFill>
        <p:spPr bwMode="auto">
          <a:xfrm>
            <a:off x="0" y="509750"/>
            <a:ext cx="9144000" cy="12139450"/>
          </a:xfrm>
          <a:prstGeom prst="rect">
            <a:avLst/>
          </a:prstGeom>
          <a:noFill/>
        </p:spPr>
      </p:pic>
      <p:sp>
        <p:nvSpPr>
          <p:cNvPr id="3" name="TextBox 2"/>
          <p:cNvSpPr txBox="1"/>
          <p:nvPr/>
        </p:nvSpPr>
        <p:spPr>
          <a:xfrm>
            <a:off x="762000" y="71735"/>
            <a:ext cx="7696200" cy="461665"/>
          </a:xfrm>
          <a:prstGeom prst="rect">
            <a:avLst/>
          </a:prstGeom>
          <a:solidFill>
            <a:schemeClr val="bg1"/>
          </a:solidFill>
        </p:spPr>
        <p:txBody>
          <a:bodyPr wrap="square" rtlCol="0">
            <a:spAutoFit/>
          </a:bodyPr>
          <a:lstStyle/>
          <a:p>
            <a:pPr algn="ctr"/>
            <a:r>
              <a:rPr lang="en-US" dirty="0" smtClean="0"/>
              <a:t>Outgoing longwave radiation at surface, </a:t>
            </a:r>
            <a:r>
              <a:rPr lang="en-US" i="1" dirty="0" smtClean="0">
                <a:latin typeface="Symbol" pitchFamily="18" charset="2"/>
              </a:rPr>
              <a:t>es</a:t>
            </a:r>
            <a:r>
              <a:rPr lang="en-US" i="1" dirty="0" smtClean="0"/>
              <a:t>T</a:t>
            </a:r>
            <a:r>
              <a:rPr lang="en-US" i="1" baseline="30000" dirty="0" smtClean="0"/>
              <a:t>4</a:t>
            </a:r>
            <a:r>
              <a:rPr lang="en-US" dirty="0" smtClean="0"/>
              <a:t> (W/m</a:t>
            </a:r>
            <a:r>
              <a:rPr lang="en-US" baseline="30000" dirty="0" smtClean="0"/>
              <a:t>2</a:t>
            </a:r>
            <a:r>
              <a:rPr lang="en-US" dirty="0" smtClean="0"/>
              <a:t>)</a:t>
            </a:r>
            <a:endParaRPr lang="en-US" dirty="0"/>
          </a:p>
        </p:txBody>
      </p:sp>
      <p:sp>
        <p:nvSpPr>
          <p:cNvPr id="4" name="Rectangle 3"/>
          <p:cNvSpPr/>
          <p:nvPr/>
        </p:nvSpPr>
        <p:spPr bwMode="auto">
          <a:xfrm>
            <a:off x="0" y="655320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TextBox 4"/>
          <p:cNvSpPr txBox="1"/>
          <p:nvPr/>
        </p:nvSpPr>
        <p:spPr>
          <a:xfrm>
            <a:off x="2209800" y="5334000"/>
            <a:ext cx="1600200" cy="400110"/>
          </a:xfrm>
          <a:prstGeom prst="rect">
            <a:avLst/>
          </a:prstGeom>
          <a:noFill/>
        </p:spPr>
        <p:txBody>
          <a:bodyPr wrap="square" rtlCol="0">
            <a:spAutoFit/>
          </a:bodyPr>
          <a:lstStyle/>
          <a:p>
            <a:r>
              <a:rPr lang="en-US" sz="2000" dirty="0" smtClean="0">
                <a:solidFill>
                  <a:srgbClr val="FFFF00"/>
                </a:solidFill>
              </a:rPr>
              <a:t>Fig. 5.11a</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http://www.jsg.utexas.edu/climate-dynamics-book/files/fig_5_11_color.png"/>
          <p:cNvPicPr>
            <a:picLocks noChangeAspect="1" noChangeArrowheads="1"/>
          </p:cNvPicPr>
          <p:nvPr/>
        </p:nvPicPr>
        <p:blipFill>
          <a:blip r:embed="rId3" cstate="print"/>
          <a:srcRect/>
          <a:stretch>
            <a:fillRect/>
          </a:stretch>
        </p:blipFill>
        <p:spPr bwMode="auto">
          <a:xfrm>
            <a:off x="0" y="-5601240"/>
            <a:ext cx="9144000" cy="12139450"/>
          </a:xfrm>
          <a:prstGeom prst="rect">
            <a:avLst/>
          </a:prstGeom>
          <a:noFill/>
        </p:spPr>
      </p:pic>
      <p:sp>
        <p:nvSpPr>
          <p:cNvPr id="6" name="Rectangle 5"/>
          <p:cNvSpPr/>
          <p:nvPr/>
        </p:nvSpPr>
        <p:spPr bwMode="auto">
          <a:xfrm>
            <a:off x="381000" y="-304800"/>
            <a:ext cx="8458200" cy="8382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ctr"/>
            <a:endParaRPr lang="en-US" dirty="0" smtClean="0"/>
          </a:p>
          <a:p>
            <a:pPr algn="ctr"/>
            <a:r>
              <a:rPr lang="en-US" dirty="0" smtClean="0"/>
              <a:t>Downward back radiation at surface, </a:t>
            </a:r>
            <a:r>
              <a:rPr lang="en-US" i="1" dirty="0" smtClean="0"/>
              <a:t>F</a:t>
            </a:r>
            <a:r>
              <a:rPr lang="en-US" i="1" baseline="-25000" dirty="0" smtClean="0"/>
              <a:t>BACK</a:t>
            </a:r>
            <a:r>
              <a:rPr lang="en-US" dirty="0" smtClean="0"/>
              <a:t> (W/m</a:t>
            </a:r>
            <a:r>
              <a:rPr lang="en-US" baseline="30000" dirty="0" smtClean="0"/>
              <a:t>2</a:t>
            </a:r>
            <a:r>
              <a:rPr lang="en-US" dirty="0" smtClean="0"/>
              <a:t>)</a:t>
            </a:r>
            <a:endParaRPr lang="en-US" dirty="0"/>
          </a:p>
        </p:txBody>
      </p:sp>
      <p:sp>
        <p:nvSpPr>
          <p:cNvPr id="4" name="Rectangle 3"/>
          <p:cNvSpPr/>
          <p:nvPr/>
        </p:nvSpPr>
        <p:spPr bwMode="auto">
          <a:xfrm>
            <a:off x="0" y="655320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TextBox 4"/>
          <p:cNvSpPr txBox="1"/>
          <p:nvPr/>
        </p:nvSpPr>
        <p:spPr>
          <a:xfrm>
            <a:off x="2209800" y="5334000"/>
            <a:ext cx="1600200" cy="400110"/>
          </a:xfrm>
          <a:prstGeom prst="rect">
            <a:avLst/>
          </a:prstGeom>
          <a:noFill/>
        </p:spPr>
        <p:txBody>
          <a:bodyPr wrap="square" rtlCol="0">
            <a:spAutoFit/>
          </a:bodyPr>
          <a:lstStyle/>
          <a:p>
            <a:r>
              <a:rPr lang="en-US" sz="2000" dirty="0" smtClean="0">
                <a:solidFill>
                  <a:srgbClr val="FFFF00"/>
                </a:solidFill>
              </a:rPr>
              <a:t>Fig. 5.11b</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www.jsg.utexas.edu/climate-dynamics-book/files/Fig_5_12_color.png"/>
          <p:cNvPicPr>
            <a:picLocks noChangeAspect="1" noChangeArrowheads="1"/>
          </p:cNvPicPr>
          <p:nvPr/>
        </p:nvPicPr>
        <p:blipFill>
          <a:blip r:embed="rId3" cstate="print"/>
          <a:srcRect/>
          <a:stretch>
            <a:fillRect/>
          </a:stretch>
        </p:blipFill>
        <p:spPr bwMode="auto">
          <a:xfrm>
            <a:off x="0" y="381001"/>
            <a:ext cx="9199962" cy="12130088"/>
          </a:xfrm>
          <a:prstGeom prst="rect">
            <a:avLst/>
          </a:prstGeom>
          <a:noFill/>
        </p:spPr>
      </p:pic>
      <p:sp>
        <p:nvSpPr>
          <p:cNvPr id="3" name="Rectangle 2"/>
          <p:cNvSpPr/>
          <p:nvPr/>
        </p:nvSpPr>
        <p:spPr bwMode="auto">
          <a:xfrm>
            <a:off x="381000" y="-304800"/>
            <a:ext cx="8458200" cy="8382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ctr"/>
            <a:endParaRPr lang="en-US" dirty="0" smtClean="0"/>
          </a:p>
          <a:p>
            <a:pPr algn="ctr"/>
            <a:r>
              <a:rPr lang="en-US" dirty="0" smtClean="0"/>
              <a:t>Sensible heat flux at surface, </a:t>
            </a:r>
            <a:r>
              <a:rPr lang="en-US" i="1" dirty="0" smtClean="0"/>
              <a:t>H</a:t>
            </a:r>
            <a:r>
              <a:rPr lang="en-US" i="1" baseline="-25000" dirty="0" smtClean="0"/>
              <a:t>S</a:t>
            </a:r>
            <a:r>
              <a:rPr lang="en-US" dirty="0" smtClean="0"/>
              <a:t> (W/m</a:t>
            </a:r>
            <a:r>
              <a:rPr lang="en-US" baseline="30000" dirty="0" smtClean="0"/>
              <a:t>2</a:t>
            </a:r>
            <a:r>
              <a:rPr lang="en-US" dirty="0" smtClean="0"/>
              <a:t>)</a:t>
            </a:r>
            <a:endParaRPr lang="en-US" dirty="0"/>
          </a:p>
        </p:txBody>
      </p:sp>
      <p:sp>
        <p:nvSpPr>
          <p:cNvPr id="5" name="Rectangle 4"/>
          <p:cNvSpPr/>
          <p:nvPr/>
        </p:nvSpPr>
        <p:spPr bwMode="auto">
          <a:xfrm>
            <a:off x="0" y="647700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TextBox 3"/>
          <p:cNvSpPr txBox="1"/>
          <p:nvPr/>
        </p:nvSpPr>
        <p:spPr>
          <a:xfrm>
            <a:off x="-76200" y="6229290"/>
            <a:ext cx="1600200" cy="400110"/>
          </a:xfrm>
          <a:prstGeom prst="rect">
            <a:avLst/>
          </a:prstGeom>
          <a:noFill/>
        </p:spPr>
        <p:txBody>
          <a:bodyPr wrap="square" rtlCol="0">
            <a:spAutoFit/>
          </a:bodyPr>
          <a:lstStyle/>
          <a:p>
            <a:r>
              <a:rPr lang="en-US" sz="2000" dirty="0" smtClean="0"/>
              <a:t>Fig. 5.12a</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www.jsg.utexas.edu/climate-dynamics-book/files/Fig_5_12_color.png"/>
          <p:cNvPicPr>
            <a:picLocks noChangeAspect="1" noChangeArrowheads="1"/>
          </p:cNvPicPr>
          <p:nvPr/>
        </p:nvPicPr>
        <p:blipFill>
          <a:blip r:embed="rId3" cstate="print"/>
          <a:srcRect/>
          <a:stretch>
            <a:fillRect/>
          </a:stretch>
        </p:blipFill>
        <p:spPr bwMode="auto">
          <a:xfrm>
            <a:off x="0" y="-5562600"/>
            <a:ext cx="9199962" cy="12130088"/>
          </a:xfrm>
          <a:prstGeom prst="rect">
            <a:avLst/>
          </a:prstGeom>
          <a:noFill/>
        </p:spPr>
      </p:pic>
      <p:sp>
        <p:nvSpPr>
          <p:cNvPr id="3" name="Rectangle 2"/>
          <p:cNvSpPr/>
          <p:nvPr/>
        </p:nvSpPr>
        <p:spPr bwMode="auto">
          <a:xfrm>
            <a:off x="381000" y="-304800"/>
            <a:ext cx="8458200" cy="8382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ctr"/>
            <a:endParaRPr lang="en-US" dirty="0" smtClean="0"/>
          </a:p>
          <a:p>
            <a:pPr algn="ctr"/>
            <a:r>
              <a:rPr lang="en-US" dirty="0" smtClean="0"/>
              <a:t>Latent heat flux at surface, </a:t>
            </a:r>
            <a:r>
              <a:rPr lang="en-US" i="1" dirty="0" smtClean="0"/>
              <a:t>H</a:t>
            </a:r>
            <a:r>
              <a:rPr lang="en-US" i="1" baseline="-25000" dirty="0" smtClean="0"/>
              <a:t>L</a:t>
            </a:r>
            <a:r>
              <a:rPr lang="en-US" dirty="0" smtClean="0"/>
              <a:t> (W/m</a:t>
            </a:r>
            <a:r>
              <a:rPr lang="en-US" baseline="30000" dirty="0" smtClean="0"/>
              <a:t>2</a:t>
            </a:r>
            <a:r>
              <a:rPr lang="en-US" dirty="0" smtClean="0"/>
              <a:t>)</a:t>
            </a:r>
            <a:endParaRPr lang="en-US" dirty="0"/>
          </a:p>
        </p:txBody>
      </p:sp>
      <p:sp>
        <p:nvSpPr>
          <p:cNvPr id="5" name="Rectangle 4"/>
          <p:cNvSpPr/>
          <p:nvPr/>
        </p:nvSpPr>
        <p:spPr bwMode="auto">
          <a:xfrm>
            <a:off x="0" y="647700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4" name="TextBox 3"/>
          <p:cNvSpPr txBox="1"/>
          <p:nvPr/>
        </p:nvSpPr>
        <p:spPr>
          <a:xfrm>
            <a:off x="-76200" y="6229290"/>
            <a:ext cx="1600200" cy="400110"/>
          </a:xfrm>
          <a:prstGeom prst="rect">
            <a:avLst/>
          </a:prstGeom>
          <a:noFill/>
        </p:spPr>
        <p:txBody>
          <a:bodyPr wrap="square" rtlCol="0">
            <a:spAutoFit/>
          </a:bodyPr>
          <a:lstStyle/>
          <a:p>
            <a:r>
              <a:rPr lang="en-US" sz="2000" dirty="0" smtClean="0"/>
              <a:t>Fig. 5.12b</a:t>
            </a:r>
            <a:endParaRPr 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477000"/>
            <a:ext cx="9144000" cy="5334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222210" name="Picture 2" descr="http://www.jsg.utexas.edu/climate-dynamics-book/files/Fig_5_13_color.png"/>
          <p:cNvPicPr>
            <a:picLocks noChangeAspect="1" noChangeArrowheads="1"/>
          </p:cNvPicPr>
          <p:nvPr/>
        </p:nvPicPr>
        <p:blipFill>
          <a:blip r:embed="rId3" cstate="print"/>
          <a:srcRect/>
          <a:stretch>
            <a:fillRect/>
          </a:stretch>
        </p:blipFill>
        <p:spPr bwMode="auto">
          <a:xfrm>
            <a:off x="0" y="533400"/>
            <a:ext cx="9143999" cy="6043674"/>
          </a:xfrm>
          <a:prstGeom prst="rect">
            <a:avLst/>
          </a:prstGeom>
          <a:noFill/>
        </p:spPr>
      </p:pic>
      <p:sp>
        <p:nvSpPr>
          <p:cNvPr id="3" name="Rectangle 2"/>
          <p:cNvSpPr/>
          <p:nvPr/>
        </p:nvSpPr>
        <p:spPr bwMode="auto">
          <a:xfrm>
            <a:off x="0" y="-304800"/>
            <a:ext cx="9144000" cy="838200"/>
          </a:xfrm>
          <a:prstGeom prst="rect">
            <a:avLst/>
          </a:prstGeom>
          <a:solidFill>
            <a:schemeClr val="bg1"/>
          </a:solidFill>
          <a:ln w="38100" cap="flat" cmpd="sng" algn="ctr">
            <a:solidFill>
              <a:schemeClr val="bg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ctr"/>
            <a:endParaRPr lang="en-US" dirty="0" smtClean="0"/>
          </a:p>
          <a:p>
            <a:pPr algn="ctr"/>
            <a:r>
              <a:rPr lang="en-US" dirty="0" smtClean="0"/>
              <a:t>Horizontal and vertical heat fluxes at surface, </a:t>
            </a:r>
            <a:r>
              <a:rPr lang="en-US" i="1" dirty="0" smtClean="0"/>
              <a:t>F</a:t>
            </a:r>
            <a:r>
              <a:rPr lang="en-US" i="1" baseline="-25000" dirty="0" smtClean="0"/>
              <a:t>H</a:t>
            </a:r>
            <a:r>
              <a:rPr lang="en-US" i="1" dirty="0" smtClean="0"/>
              <a:t> + F</a:t>
            </a:r>
            <a:r>
              <a:rPr lang="en-US" i="1" baseline="-25000" dirty="0" smtClean="0"/>
              <a:t>V</a:t>
            </a:r>
            <a:r>
              <a:rPr lang="en-US" dirty="0" smtClean="0"/>
              <a:t> (W/m</a:t>
            </a:r>
            <a:r>
              <a:rPr lang="en-US" baseline="30000" dirty="0" smtClean="0"/>
              <a:t>2</a:t>
            </a:r>
            <a:r>
              <a:rPr lang="en-US" dirty="0" smtClean="0"/>
              <a:t>)</a:t>
            </a:r>
            <a:endParaRPr lang="en-US" dirty="0"/>
          </a:p>
        </p:txBody>
      </p:sp>
      <p:sp>
        <p:nvSpPr>
          <p:cNvPr id="4" name="TextBox 3"/>
          <p:cNvSpPr txBox="1"/>
          <p:nvPr/>
        </p:nvSpPr>
        <p:spPr>
          <a:xfrm>
            <a:off x="-76200" y="6229290"/>
            <a:ext cx="1600200" cy="400110"/>
          </a:xfrm>
          <a:prstGeom prst="rect">
            <a:avLst/>
          </a:prstGeom>
          <a:noFill/>
        </p:spPr>
        <p:txBody>
          <a:bodyPr wrap="square" rtlCol="0">
            <a:spAutoFit/>
          </a:bodyPr>
          <a:lstStyle/>
          <a:p>
            <a:r>
              <a:rPr lang="en-US" sz="2000" dirty="0" smtClean="0"/>
              <a:t>Fig. 5.13</a:t>
            </a:r>
            <a:endParaRPr lang="en-US"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Global water balance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3803" y="5987317"/>
            <a:ext cx="9147803" cy="923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sz="1800" dirty="0">
                <a:latin typeface="Arial" panose="020B0604020202020204" pitchFamily="34" charset="0"/>
                <a:cs typeface="Arial" panose="020B0604020202020204" pitchFamily="34" charset="0"/>
              </a:rPr>
              <a:t>Estimates of the main water reservoirs in plain font (e.g</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a:t>
            </a:r>
            <a:r>
              <a:rPr lang="en-US" sz="1800" dirty="0" smtClean="0">
                <a:latin typeface="Arial" panose="020B0604020202020204" pitchFamily="34" charset="0"/>
                <a:cs typeface="Arial" panose="020B0604020202020204" pitchFamily="34" charset="0"/>
              </a:rPr>
              <a:t>oil </a:t>
            </a:r>
            <a:r>
              <a:rPr lang="en-US" sz="1800" dirty="0">
                <a:latin typeface="Arial" panose="020B0604020202020204" pitchFamily="34" charset="0"/>
                <a:cs typeface="Arial" panose="020B0604020202020204" pitchFamily="34" charset="0"/>
              </a:rPr>
              <a:t>moisture) are given in 10</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km</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and estimates of the flows between the reservoirs in </a:t>
            </a:r>
            <a:r>
              <a:rPr lang="en-US" sz="1800" dirty="0" smtClean="0">
                <a:latin typeface="Arial" panose="020B0604020202020204" pitchFamily="34" charset="0"/>
                <a:cs typeface="Arial" panose="020B0604020202020204" pitchFamily="34" charset="0"/>
              </a:rPr>
              <a:t>italics </a:t>
            </a:r>
            <a:r>
              <a:rPr lang="en-US" sz="1800" dirty="0">
                <a:latin typeface="Arial" panose="020B0604020202020204" pitchFamily="34" charset="0"/>
                <a:cs typeface="Arial" panose="020B0604020202020204" pitchFamily="34" charset="0"/>
              </a:rPr>
              <a:t>(e.g. Surface flow) are given in 10</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km</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/year. Figure from Trenberth et al. (2007)</a:t>
            </a:r>
            <a:endParaRPr lang="en-GB" altLang="fr-FR" sz="1800" dirty="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108802" y="412896"/>
            <a:ext cx="892639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Long-term mean global hydrological cycle</a:t>
            </a:r>
          </a:p>
        </p:txBody>
      </p:sp>
      <p:pic>
        <p:nvPicPr>
          <p:cNvPr id="16386" name="Image 1" descr="hydro-tren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b="3624"/>
          <a:stretch>
            <a:fillRect/>
          </a:stretch>
        </p:blipFill>
        <p:spPr bwMode="auto">
          <a:xfrm>
            <a:off x="923306" y="853004"/>
            <a:ext cx="7263952" cy="5174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93081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49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Global water balance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3803" y="6288613"/>
            <a:ext cx="5819112"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nb-NO" altLang="fr-FR" sz="2000" dirty="0">
                <a:latin typeface="Arial" panose="020B0604020202020204" pitchFamily="34" charset="0"/>
                <a:cs typeface="Arial" panose="020B0604020202020204" pitchFamily="34" charset="0"/>
              </a:rPr>
              <a:t>Figure </a:t>
            </a:r>
            <a:r>
              <a:rPr lang="nb-NO" altLang="fr-FR" sz="2000" dirty="0" smtClean="0">
                <a:latin typeface="Arial" panose="020B0604020202020204" pitchFamily="34" charset="0"/>
                <a:cs typeface="Arial" panose="020B0604020202020204" pitchFamily="34" charset="0"/>
              </a:rPr>
              <a:t>Modified from </a:t>
            </a:r>
            <a:r>
              <a:rPr lang="nb-NO" altLang="fr-FR" sz="2000" dirty="0">
                <a:latin typeface="Arial" panose="020B0604020202020204" pitchFamily="34" charset="0"/>
                <a:cs typeface="Arial" panose="020B0604020202020204" pitchFamily="34" charset="0"/>
              </a:rPr>
              <a:t>Seneviratne et al. (2010).</a:t>
            </a:r>
            <a:endParaRPr lang="en-GB" altLang="fr-FR" sz="2000" dirty="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147623" y="606119"/>
            <a:ext cx="892639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Soil water balance</a:t>
            </a:r>
          </a:p>
        </p:txBody>
      </p:sp>
      <p:pic>
        <p:nvPicPr>
          <p:cNvPr id="2" name="Image 1"/>
          <p:cNvPicPr>
            <a:picLocks noChangeAspect="1"/>
          </p:cNvPicPr>
          <p:nvPr/>
        </p:nvPicPr>
        <p:blipFill rotWithShape="1">
          <a:blip r:embed="rId4" cstate="print">
            <a:extLst>
              <a:ext uri="{28A0092B-C50C-407E-A947-70E740481C1C}">
                <a14:useLocalDpi xmlns="" xmlns:a14="http://schemas.microsoft.com/office/drawing/2010/main" val="0"/>
              </a:ext>
            </a:extLst>
          </a:blip>
          <a:srcRect l="6959"/>
          <a:stretch/>
        </p:blipFill>
        <p:spPr>
          <a:xfrm>
            <a:off x="479990" y="1920380"/>
            <a:ext cx="5586192" cy="4242465"/>
          </a:xfrm>
          <a:prstGeom prst="rect">
            <a:avLst/>
          </a:prstGeom>
        </p:spPr>
      </p:pic>
      <p:sp>
        <p:nvSpPr>
          <p:cNvPr id="12" name="TextBox 11"/>
          <p:cNvSpPr txBox="1"/>
          <p:nvPr/>
        </p:nvSpPr>
        <p:spPr>
          <a:xfrm>
            <a:off x="5435600" y="1337703"/>
            <a:ext cx="3479800" cy="2677656"/>
          </a:xfrm>
          <a:prstGeom prst="rect">
            <a:avLst/>
          </a:prstGeom>
          <a:noFill/>
        </p:spPr>
        <p:txBody>
          <a:bodyPr wrap="square" rtlCol="0">
            <a:spAutoFit/>
          </a:bodyPr>
          <a:lstStyle/>
          <a:p>
            <a:r>
              <a:rPr lang="en-US" sz="2400" i="1" dirty="0" smtClean="0"/>
              <a:t>P</a:t>
            </a:r>
            <a:r>
              <a:rPr lang="en-US" sz="2400" dirty="0" smtClean="0"/>
              <a:t>  = precipitation rate (rain, snow, hail, sleet</a:t>
            </a:r>
            <a:r>
              <a:rPr lang="en-US" sz="2400" dirty="0" smtClean="0"/>
              <a:t>)</a:t>
            </a:r>
            <a:endParaRPr lang="en-US" sz="2400" i="1" dirty="0" smtClean="0"/>
          </a:p>
          <a:p>
            <a:endParaRPr lang="en-US" sz="2400" i="1" dirty="0" smtClean="0"/>
          </a:p>
          <a:p>
            <a:r>
              <a:rPr lang="en-US" sz="2400" i="1" dirty="0" smtClean="0"/>
              <a:t>D</a:t>
            </a:r>
            <a:r>
              <a:rPr lang="en-US" sz="2400" dirty="0" smtClean="0"/>
              <a:t> </a:t>
            </a:r>
            <a:r>
              <a:rPr lang="en-US" sz="2400" dirty="0" smtClean="0"/>
              <a:t>= dew and frost rate (not in book – small term in general, but sometimes important</a:t>
            </a:r>
            <a:r>
              <a:rPr lang="en-US" sz="2400" dirty="0" smtClean="0"/>
              <a:t>)</a:t>
            </a:r>
            <a:endParaRPr lang="en-US" sz="2400" dirty="0" smtClean="0"/>
          </a:p>
        </p:txBody>
      </p:sp>
      <p:grpSp>
        <p:nvGrpSpPr>
          <p:cNvPr id="15" name="Group 14"/>
          <p:cNvGrpSpPr/>
          <p:nvPr/>
        </p:nvGrpSpPr>
        <p:grpSpPr>
          <a:xfrm>
            <a:off x="3112030" y="509567"/>
            <a:ext cx="3889901" cy="781050"/>
            <a:chOff x="3103563" y="1042988"/>
            <a:chExt cx="3889901" cy="781050"/>
          </a:xfrm>
        </p:grpSpPr>
        <p:graphicFrame>
          <p:nvGraphicFramePr>
            <p:cNvPr id="3" name="Objet 2"/>
            <p:cNvGraphicFramePr>
              <a:graphicFrameLocks noChangeAspect="1"/>
            </p:cNvGraphicFramePr>
            <p:nvPr>
              <p:extLst>
                <p:ext uri="{D42A27DB-BD31-4B8C-83A1-F6EECF244321}">
                  <p14:modId xmlns="" xmlns:p14="http://schemas.microsoft.com/office/powerpoint/2010/main" val="518289101"/>
                </p:ext>
              </p:extLst>
            </p:nvPr>
          </p:nvGraphicFramePr>
          <p:xfrm>
            <a:off x="3103563" y="1042988"/>
            <a:ext cx="2787650" cy="781050"/>
          </p:xfrm>
          <a:graphic>
            <a:graphicData uri="http://schemas.openxmlformats.org/presentationml/2006/ole">
              <p:oleObj spid="_x0000_s16406" name="Equation" r:id="rId5" imgW="1485720" imgH="406080" progId="">
                <p:embed/>
              </p:oleObj>
            </a:graphicData>
          </a:graphic>
        </p:graphicFrame>
        <p:sp>
          <p:nvSpPr>
            <p:cNvPr id="14" name="TextBox 13"/>
            <p:cNvSpPr txBox="1"/>
            <p:nvPr/>
          </p:nvSpPr>
          <p:spPr>
            <a:xfrm>
              <a:off x="5841997" y="1185336"/>
              <a:ext cx="1151467" cy="523220"/>
            </a:xfrm>
            <a:prstGeom prst="rect">
              <a:avLst/>
            </a:prstGeom>
            <a:noFill/>
          </p:spPr>
          <p:txBody>
            <a:bodyPr wrap="square" rtlCol="0">
              <a:spAutoFit/>
            </a:bodyPr>
            <a:lstStyle/>
            <a:p>
              <a:r>
                <a:rPr lang="en-US" sz="2800" dirty="0" smtClean="0"/>
                <a:t>+ </a:t>
              </a:r>
              <a:r>
                <a:rPr lang="en-US" sz="2800" i="1" dirty="0" smtClean="0"/>
                <a:t>D</a:t>
              </a:r>
              <a:endParaRPr lang="en-US" sz="2800" i="1" dirty="0"/>
            </a:p>
          </p:txBody>
        </p:sp>
      </p:grpSp>
    </p:spTree>
    <p:extLst>
      <p:ext uri="{BB962C8B-B14F-4D97-AF65-F5344CB8AC3E}">
        <p14:creationId xmlns="" xmlns:p14="http://schemas.microsoft.com/office/powerpoint/2010/main" val="1633761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press.princeton.edu/textbooks/illustrations/cook/images/figure4-7.png"/>
          <p:cNvPicPr>
            <a:picLocks noChangeAspect="1" noChangeArrowheads="1"/>
          </p:cNvPicPr>
          <p:nvPr/>
        </p:nvPicPr>
        <p:blipFill>
          <a:blip r:embed="rId3" cstate="print"/>
          <a:srcRect/>
          <a:stretch>
            <a:fillRect/>
          </a:stretch>
        </p:blipFill>
        <p:spPr bwMode="auto">
          <a:xfrm>
            <a:off x="2590800" y="-7197612"/>
            <a:ext cx="6553200" cy="1405561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5307013" y="0"/>
          <a:ext cx="3836987" cy="6858000"/>
        </p:xfrm>
        <a:graphic>
          <a:graphicData uri="http://schemas.openxmlformats.org/presentationml/2006/ole">
            <p:oleObj spid="_x0000_s110594" name="Photo Editor Photo" r:id="rId4" imgW="9450119" imgH="16890183" progId="">
              <p:embed/>
            </p:oleObj>
          </a:graphicData>
        </a:graphic>
      </p:graphicFrame>
      <p:grpSp>
        <p:nvGrpSpPr>
          <p:cNvPr id="2" name="Group 3"/>
          <p:cNvGrpSpPr>
            <a:grpSpLocks/>
          </p:cNvGrpSpPr>
          <p:nvPr/>
        </p:nvGrpSpPr>
        <p:grpSpPr bwMode="auto">
          <a:xfrm>
            <a:off x="914400" y="838202"/>
            <a:ext cx="7124700" cy="830264"/>
            <a:chOff x="864" y="528"/>
            <a:chExt cx="4200" cy="523"/>
          </a:xfrm>
        </p:grpSpPr>
        <p:sp>
          <p:nvSpPr>
            <p:cNvPr id="2056" name="Text Box 4"/>
            <p:cNvSpPr txBox="1">
              <a:spLocks noChangeArrowheads="1"/>
            </p:cNvSpPr>
            <p:nvPr/>
          </p:nvSpPr>
          <p:spPr bwMode="auto">
            <a:xfrm>
              <a:off x="864" y="528"/>
              <a:ext cx="2448" cy="523"/>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solidFill>
                    <a:schemeClr val="accent2"/>
                  </a:solidFill>
                </a:rPr>
                <a:t>Standard bucket</a:t>
              </a:r>
              <a:br>
                <a:rPr lang="en-US" sz="2400" b="1" dirty="0">
                  <a:solidFill>
                    <a:schemeClr val="accent2"/>
                  </a:solidFill>
                </a:rPr>
              </a:br>
              <a:r>
                <a:rPr lang="en-US" sz="2400" b="1" dirty="0"/>
                <a:t> gives summer desiccation</a:t>
              </a:r>
              <a:endParaRPr lang="en-US" sz="2400" dirty="0">
                <a:solidFill>
                  <a:schemeClr val="accent2"/>
                </a:solidFill>
              </a:endParaRPr>
            </a:p>
          </p:txBody>
        </p:sp>
        <p:sp>
          <p:nvSpPr>
            <p:cNvPr id="2057" name="Line 5"/>
            <p:cNvSpPr>
              <a:spLocks noChangeShapeType="1"/>
            </p:cNvSpPr>
            <p:nvPr/>
          </p:nvSpPr>
          <p:spPr bwMode="auto">
            <a:xfrm>
              <a:off x="5064" y="680"/>
              <a:ext cx="0" cy="240"/>
            </a:xfrm>
            <a:prstGeom prst="line">
              <a:avLst/>
            </a:prstGeom>
            <a:noFill/>
            <a:ln w="38100">
              <a:solidFill>
                <a:schemeClr val="accent2"/>
              </a:solidFill>
              <a:round/>
              <a:headEnd type="triangle" w="med" len="med"/>
              <a:tailEnd type="triangle" w="med" len="med"/>
            </a:ln>
          </p:spPr>
          <p:txBody>
            <a:bodyPr wrap="none" anchor="ctr"/>
            <a:lstStyle/>
            <a:p>
              <a:endParaRPr lang="en-US" sz="2400"/>
            </a:p>
          </p:txBody>
        </p:sp>
      </p:grpSp>
      <p:grpSp>
        <p:nvGrpSpPr>
          <p:cNvPr id="3" name="Group 6"/>
          <p:cNvGrpSpPr>
            <a:grpSpLocks/>
          </p:cNvGrpSpPr>
          <p:nvPr/>
        </p:nvGrpSpPr>
        <p:grpSpPr bwMode="auto">
          <a:xfrm>
            <a:off x="533400" y="3962408"/>
            <a:ext cx="7391400" cy="830264"/>
            <a:chOff x="336" y="2496"/>
            <a:chExt cx="4656" cy="523"/>
          </a:xfrm>
        </p:grpSpPr>
        <p:sp>
          <p:nvSpPr>
            <p:cNvPr id="2054" name="Text Box 7"/>
            <p:cNvSpPr txBox="1">
              <a:spLocks noChangeArrowheads="1"/>
            </p:cNvSpPr>
            <p:nvPr/>
          </p:nvSpPr>
          <p:spPr bwMode="auto">
            <a:xfrm>
              <a:off x="336" y="2496"/>
              <a:ext cx="3024" cy="523"/>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dirty="0">
                  <a:solidFill>
                    <a:schemeClr val="accent2"/>
                  </a:solidFill>
                </a:rPr>
                <a:t>No infiltration for frozen soil </a:t>
              </a:r>
              <a:r>
                <a:rPr lang="en-US" sz="2400" b="1" dirty="0"/>
                <a:t>gives no summer desiccation</a:t>
              </a:r>
              <a:endParaRPr lang="en-US" sz="2400" dirty="0">
                <a:solidFill>
                  <a:schemeClr val="accent2"/>
                </a:solidFill>
              </a:endParaRPr>
            </a:p>
          </p:txBody>
        </p:sp>
        <p:sp>
          <p:nvSpPr>
            <p:cNvPr id="2055" name="Line 8"/>
            <p:cNvSpPr>
              <a:spLocks noChangeShapeType="1"/>
            </p:cNvSpPr>
            <p:nvPr/>
          </p:nvSpPr>
          <p:spPr bwMode="auto">
            <a:xfrm>
              <a:off x="4992" y="2592"/>
              <a:ext cx="0" cy="240"/>
            </a:xfrm>
            <a:prstGeom prst="line">
              <a:avLst/>
            </a:prstGeom>
            <a:noFill/>
            <a:ln w="38100">
              <a:solidFill>
                <a:schemeClr val="accent2"/>
              </a:solidFill>
              <a:round/>
              <a:headEnd/>
              <a:tailEnd type="triangle" w="med" len="med"/>
            </a:ln>
          </p:spPr>
          <p:txBody>
            <a:bodyPr wrap="none" anchor="ctr"/>
            <a:lstStyle/>
            <a:p>
              <a:endParaRPr lang="en-US" sz="2400"/>
            </a:p>
          </p:txBody>
        </p:sp>
      </p:grpSp>
      <p:sp>
        <p:nvSpPr>
          <p:cNvPr id="2053" name="Text Box 9"/>
          <p:cNvSpPr txBox="1">
            <a:spLocks noChangeArrowheads="1"/>
          </p:cNvSpPr>
          <p:nvPr/>
        </p:nvSpPr>
        <p:spPr bwMode="auto">
          <a:xfrm>
            <a:off x="381000" y="1905000"/>
            <a:ext cx="4648200" cy="1569660"/>
          </a:xfrm>
          <a:prstGeom prst="rect">
            <a:avLst/>
          </a:prstGeom>
          <a:noFill/>
          <a:ln w="38100">
            <a:noFill/>
            <a:miter lim="800000"/>
            <a:headEnd/>
            <a:tailEnd type="none" w="lg" len="lg"/>
          </a:ln>
        </p:spPr>
        <p:txBody>
          <a:bodyPr>
            <a:spAutoFit/>
          </a:bodyPr>
          <a:lstStyle/>
          <a:p>
            <a:pPr algn="ctr" eaLnBrk="0" hangingPunct="0">
              <a:spcBef>
                <a:spcPct val="50000"/>
              </a:spcBef>
            </a:pPr>
            <a:r>
              <a:rPr lang="en-US" sz="2400" b="1">
                <a:solidFill>
                  <a:schemeClr val="accent2"/>
                </a:solidFill>
              </a:rPr>
              <a:t>Mitchell and Warrilow (1987) midlatitude soil moisture seasonal cycles</a:t>
            </a:r>
          </a:p>
          <a:p>
            <a:pPr algn="ctr" eaLnBrk="0" hangingPunct="0"/>
            <a:r>
              <a:rPr lang="en-US" sz="2400" b="1">
                <a:solidFill>
                  <a:schemeClr val="accent2"/>
                </a:solidFill>
              </a:rPr>
              <a:t>for current and 2xCO</a:t>
            </a:r>
            <a:r>
              <a:rPr lang="en-US" sz="2400" b="1" baseline="-25000">
                <a:solidFill>
                  <a:schemeClr val="accent2"/>
                </a:solidFill>
              </a:rPr>
              <a:t>2</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115733" y="1295400"/>
            <a:ext cx="2438400" cy="4419600"/>
          </a:xfrm>
          <a:prstGeom prst="rect">
            <a:avLst/>
          </a:prstGeom>
          <a:solidFill>
            <a:srgbClr val="993300"/>
          </a:solidFill>
          <a:ln w="38100">
            <a:solidFill>
              <a:schemeClr val="tx1"/>
            </a:solidFill>
            <a:miter lim="800000"/>
            <a:headEnd/>
            <a:tailEnd/>
          </a:ln>
        </p:spPr>
        <p:txBody>
          <a:bodyPr wrap="none" anchor="ctr"/>
          <a:lstStyle/>
          <a:p>
            <a:pPr algn="ctr"/>
            <a:endParaRPr lang="en-US" sz="2000"/>
          </a:p>
        </p:txBody>
      </p:sp>
      <p:sp>
        <p:nvSpPr>
          <p:cNvPr id="191491" name="Rectangle 3"/>
          <p:cNvSpPr>
            <a:spLocks noChangeArrowheads="1"/>
          </p:cNvSpPr>
          <p:nvPr/>
        </p:nvSpPr>
        <p:spPr bwMode="auto">
          <a:xfrm>
            <a:off x="3115733" y="1295400"/>
            <a:ext cx="2438400" cy="2209800"/>
          </a:xfrm>
          <a:prstGeom prst="rect">
            <a:avLst/>
          </a:prstGeom>
          <a:solidFill>
            <a:schemeClr val="bg1"/>
          </a:solidFill>
          <a:ln w="38100">
            <a:solidFill>
              <a:schemeClr val="tx1"/>
            </a:solidFill>
            <a:miter lim="800000"/>
            <a:headEnd/>
            <a:tailEnd/>
          </a:ln>
        </p:spPr>
        <p:txBody>
          <a:bodyPr wrap="none" anchor="ctr"/>
          <a:lstStyle/>
          <a:p>
            <a:pPr algn="ctr"/>
            <a:endParaRPr lang="en-US" sz="2000"/>
          </a:p>
        </p:txBody>
      </p:sp>
      <p:sp>
        <p:nvSpPr>
          <p:cNvPr id="191492" name="Rectangle 4"/>
          <p:cNvSpPr>
            <a:spLocks noChangeArrowheads="1"/>
          </p:cNvSpPr>
          <p:nvPr/>
        </p:nvSpPr>
        <p:spPr bwMode="auto">
          <a:xfrm>
            <a:off x="3115733" y="1295400"/>
            <a:ext cx="2438400" cy="2209800"/>
          </a:xfrm>
          <a:prstGeom prst="rect">
            <a:avLst/>
          </a:prstGeom>
          <a:solidFill>
            <a:schemeClr val="accent2"/>
          </a:solidFill>
          <a:ln w="38100">
            <a:solidFill>
              <a:schemeClr val="tx1"/>
            </a:solidFill>
            <a:miter lim="800000"/>
            <a:headEnd/>
            <a:tailEnd/>
          </a:ln>
        </p:spPr>
        <p:txBody>
          <a:bodyPr wrap="none" anchor="ctr"/>
          <a:lstStyle/>
          <a:p>
            <a:pPr algn="ctr"/>
            <a:endParaRPr lang="en-US" sz="2000"/>
          </a:p>
        </p:txBody>
      </p:sp>
      <p:grpSp>
        <p:nvGrpSpPr>
          <p:cNvPr id="2" name="Group 5"/>
          <p:cNvGrpSpPr>
            <a:grpSpLocks/>
          </p:cNvGrpSpPr>
          <p:nvPr/>
        </p:nvGrpSpPr>
        <p:grpSpPr bwMode="auto">
          <a:xfrm>
            <a:off x="3115733" y="1295400"/>
            <a:ext cx="2438400" cy="762000"/>
            <a:chOff x="2064" y="912"/>
            <a:chExt cx="1536" cy="480"/>
          </a:xfrm>
        </p:grpSpPr>
        <p:sp>
          <p:nvSpPr>
            <p:cNvPr id="29718" name="Rectangle 6"/>
            <p:cNvSpPr>
              <a:spLocks noChangeArrowheads="1"/>
            </p:cNvSpPr>
            <p:nvPr/>
          </p:nvSpPr>
          <p:spPr bwMode="auto">
            <a:xfrm>
              <a:off x="2064" y="912"/>
              <a:ext cx="1536" cy="480"/>
            </a:xfrm>
            <a:prstGeom prst="rect">
              <a:avLst/>
            </a:prstGeom>
            <a:solidFill>
              <a:schemeClr val="accent2"/>
            </a:solidFill>
            <a:ln w="38100">
              <a:solidFill>
                <a:schemeClr val="tx1"/>
              </a:solidFill>
              <a:miter lim="800000"/>
              <a:headEnd/>
              <a:tailEnd/>
            </a:ln>
          </p:spPr>
          <p:txBody>
            <a:bodyPr wrap="none" anchor="ctr"/>
            <a:lstStyle/>
            <a:p>
              <a:pPr algn="ctr"/>
              <a:endParaRPr lang="en-US" sz="2000"/>
            </a:p>
          </p:txBody>
        </p:sp>
        <p:sp>
          <p:nvSpPr>
            <p:cNvPr id="29719" name="Text Box 7"/>
            <p:cNvSpPr txBox="1">
              <a:spLocks noChangeArrowheads="1"/>
            </p:cNvSpPr>
            <p:nvPr/>
          </p:nvSpPr>
          <p:spPr bwMode="auto">
            <a:xfrm>
              <a:off x="2352" y="1008"/>
              <a:ext cx="1056" cy="252"/>
            </a:xfrm>
            <a:prstGeom prst="rect">
              <a:avLst/>
            </a:prstGeom>
            <a:noFill/>
            <a:ln w="9525">
              <a:noFill/>
              <a:miter lim="800000"/>
              <a:headEnd/>
              <a:tailEnd/>
            </a:ln>
          </p:spPr>
          <p:txBody>
            <a:bodyPr>
              <a:spAutoFit/>
            </a:bodyPr>
            <a:lstStyle/>
            <a:p>
              <a:pPr algn="ctr" eaLnBrk="0" hangingPunct="0">
                <a:spcBef>
                  <a:spcPct val="50000"/>
                </a:spcBef>
              </a:pPr>
              <a:r>
                <a:rPr lang="en-US" sz="2000">
                  <a:solidFill>
                    <a:srgbClr val="FFFF00"/>
                  </a:solidFill>
                </a:rPr>
                <a:t>GRAVITY</a:t>
              </a:r>
              <a:endParaRPr lang="en-US" sz="2000">
                <a:solidFill>
                  <a:schemeClr val="accent2"/>
                </a:solidFill>
              </a:endParaRPr>
            </a:p>
          </p:txBody>
        </p:sp>
      </p:grpSp>
      <p:grpSp>
        <p:nvGrpSpPr>
          <p:cNvPr id="3" name="Group 8"/>
          <p:cNvGrpSpPr>
            <a:grpSpLocks/>
          </p:cNvGrpSpPr>
          <p:nvPr/>
        </p:nvGrpSpPr>
        <p:grpSpPr bwMode="auto">
          <a:xfrm>
            <a:off x="3115733" y="2057400"/>
            <a:ext cx="2438400" cy="762000"/>
            <a:chOff x="2064" y="912"/>
            <a:chExt cx="1536" cy="480"/>
          </a:xfrm>
        </p:grpSpPr>
        <p:sp>
          <p:nvSpPr>
            <p:cNvPr id="29716" name="Rectangle 9"/>
            <p:cNvSpPr>
              <a:spLocks noChangeArrowheads="1"/>
            </p:cNvSpPr>
            <p:nvPr/>
          </p:nvSpPr>
          <p:spPr bwMode="auto">
            <a:xfrm>
              <a:off x="2064" y="912"/>
              <a:ext cx="1536" cy="480"/>
            </a:xfrm>
            <a:prstGeom prst="rect">
              <a:avLst/>
            </a:prstGeom>
            <a:solidFill>
              <a:schemeClr val="accent2"/>
            </a:solidFill>
            <a:ln w="38100">
              <a:solidFill>
                <a:schemeClr val="tx1"/>
              </a:solidFill>
              <a:miter lim="800000"/>
              <a:headEnd/>
              <a:tailEnd/>
            </a:ln>
          </p:spPr>
          <p:txBody>
            <a:bodyPr wrap="none" anchor="ctr"/>
            <a:lstStyle/>
            <a:p>
              <a:pPr algn="ctr"/>
              <a:endParaRPr lang="en-US" sz="2000"/>
            </a:p>
          </p:txBody>
        </p:sp>
        <p:sp>
          <p:nvSpPr>
            <p:cNvPr id="29717" name="Text Box 10"/>
            <p:cNvSpPr txBox="1">
              <a:spLocks noChangeArrowheads="1"/>
            </p:cNvSpPr>
            <p:nvPr/>
          </p:nvSpPr>
          <p:spPr bwMode="auto">
            <a:xfrm>
              <a:off x="2208" y="1008"/>
              <a:ext cx="1248" cy="252"/>
            </a:xfrm>
            <a:prstGeom prst="rect">
              <a:avLst/>
            </a:prstGeom>
            <a:noFill/>
            <a:ln w="9525">
              <a:noFill/>
              <a:miter lim="800000"/>
              <a:headEnd/>
              <a:tailEnd/>
            </a:ln>
          </p:spPr>
          <p:txBody>
            <a:bodyPr>
              <a:spAutoFit/>
            </a:bodyPr>
            <a:lstStyle/>
            <a:p>
              <a:pPr algn="ctr" eaLnBrk="0" hangingPunct="0">
                <a:spcBef>
                  <a:spcPct val="50000"/>
                </a:spcBef>
              </a:pPr>
              <a:r>
                <a:rPr lang="en-US" sz="2000">
                  <a:solidFill>
                    <a:srgbClr val="FFFF00"/>
                  </a:solidFill>
                </a:rPr>
                <a:t>AVAILABLE</a:t>
              </a:r>
              <a:endParaRPr lang="en-US" sz="2000">
                <a:solidFill>
                  <a:schemeClr val="accent2"/>
                </a:solidFill>
              </a:endParaRPr>
            </a:p>
          </p:txBody>
        </p:sp>
      </p:grpSp>
      <p:grpSp>
        <p:nvGrpSpPr>
          <p:cNvPr id="4" name="Group 11"/>
          <p:cNvGrpSpPr>
            <a:grpSpLocks/>
          </p:cNvGrpSpPr>
          <p:nvPr/>
        </p:nvGrpSpPr>
        <p:grpSpPr bwMode="auto">
          <a:xfrm>
            <a:off x="3115733" y="2743200"/>
            <a:ext cx="2590800" cy="762000"/>
            <a:chOff x="2064" y="1392"/>
            <a:chExt cx="1632" cy="480"/>
          </a:xfrm>
        </p:grpSpPr>
        <p:sp>
          <p:nvSpPr>
            <p:cNvPr id="29714" name="Rectangle 12"/>
            <p:cNvSpPr>
              <a:spLocks noChangeArrowheads="1"/>
            </p:cNvSpPr>
            <p:nvPr/>
          </p:nvSpPr>
          <p:spPr bwMode="auto">
            <a:xfrm>
              <a:off x="2064" y="1392"/>
              <a:ext cx="1536" cy="480"/>
            </a:xfrm>
            <a:prstGeom prst="rect">
              <a:avLst/>
            </a:prstGeom>
            <a:solidFill>
              <a:schemeClr val="accent2"/>
            </a:solidFill>
            <a:ln w="38100">
              <a:solidFill>
                <a:schemeClr val="tx1"/>
              </a:solidFill>
              <a:miter lim="800000"/>
              <a:headEnd/>
              <a:tailEnd/>
            </a:ln>
          </p:spPr>
          <p:txBody>
            <a:bodyPr wrap="none" anchor="ctr"/>
            <a:lstStyle/>
            <a:p>
              <a:pPr algn="ctr"/>
              <a:endParaRPr lang="en-US" sz="2000"/>
            </a:p>
          </p:txBody>
        </p:sp>
        <p:sp>
          <p:nvSpPr>
            <p:cNvPr id="29715" name="Text Box 13"/>
            <p:cNvSpPr txBox="1">
              <a:spLocks noChangeArrowheads="1"/>
            </p:cNvSpPr>
            <p:nvPr/>
          </p:nvSpPr>
          <p:spPr bwMode="auto">
            <a:xfrm>
              <a:off x="2064" y="1488"/>
              <a:ext cx="1632" cy="252"/>
            </a:xfrm>
            <a:prstGeom prst="rect">
              <a:avLst/>
            </a:prstGeom>
            <a:noFill/>
            <a:ln w="9525">
              <a:noFill/>
              <a:miter lim="800000"/>
              <a:headEnd/>
              <a:tailEnd/>
            </a:ln>
          </p:spPr>
          <p:txBody>
            <a:bodyPr>
              <a:spAutoFit/>
            </a:bodyPr>
            <a:lstStyle/>
            <a:p>
              <a:pPr algn="ctr" eaLnBrk="0" hangingPunct="0">
                <a:spcBef>
                  <a:spcPct val="50000"/>
                </a:spcBef>
              </a:pPr>
              <a:r>
                <a:rPr lang="en-US" sz="2000">
                  <a:solidFill>
                    <a:srgbClr val="FFFF00"/>
                  </a:solidFill>
                </a:rPr>
                <a:t>UNAVAILABLE</a:t>
              </a:r>
              <a:endParaRPr lang="en-US" sz="2000">
                <a:solidFill>
                  <a:schemeClr val="accent2"/>
                </a:solidFill>
              </a:endParaRPr>
            </a:p>
          </p:txBody>
        </p:sp>
      </p:grpSp>
      <p:sp>
        <p:nvSpPr>
          <p:cNvPr id="29704" name="Text Box 14"/>
          <p:cNvSpPr txBox="1">
            <a:spLocks noChangeArrowheads="1"/>
          </p:cNvSpPr>
          <p:nvPr/>
        </p:nvSpPr>
        <p:spPr bwMode="auto">
          <a:xfrm>
            <a:off x="3759195" y="4191000"/>
            <a:ext cx="1371600" cy="400110"/>
          </a:xfrm>
          <a:prstGeom prst="rect">
            <a:avLst/>
          </a:prstGeom>
          <a:noFill/>
          <a:ln w="9525">
            <a:noFill/>
            <a:miter lim="800000"/>
            <a:headEnd/>
            <a:tailEnd/>
          </a:ln>
        </p:spPr>
        <p:txBody>
          <a:bodyPr>
            <a:spAutoFit/>
          </a:bodyPr>
          <a:lstStyle/>
          <a:p>
            <a:pPr algn="ctr" eaLnBrk="0" hangingPunct="0">
              <a:spcBef>
                <a:spcPct val="50000"/>
              </a:spcBef>
            </a:pPr>
            <a:r>
              <a:rPr lang="en-US" sz="2000" b="1" dirty="0">
                <a:solidFill>
                  <a:srgbClr val="FFFF00"/>
                </a:solidFill>
              </a:rPr>
              <a:t>SOIL</a:t>
            </a:r>
          </a:p>
        </p:txBody>
      </p:sp>
      <p:grpSp>
        <p:nvGrpSpPr>
          <p:cNvPr id="5" name="Group 23"/>
          <p:cNvGrpSpPr>
            <a:grpSpLocks/>
          </p:cNvGrpSpPr>
          <p:nvPr/>
        </p:nvGrpSpPr>
        <p:grpSpPr bwMode="auto">
          <a:xfrm>
            <a:off x="5562600" y="533400"/>
            <a:ext cx="3276600" cy="3224214"/>
            <a:chOff x="3504" y="336"/>
            <a:chExt cx="2064" cy="2031"/>
          </a:xfrm>
        </p:grpSpPr>
        <p:sp>
          <p:nvSpPr>
            <p:cNvPr id="29712" name="Text Box 15"/>
            <p:cNvSpPr txBox="1">
              <a:spLocks noChangeArrowheads="1"/>
            </p:cNvSpPr>
            <p:nvPr/>
          </p:nvSpPr>
          <p:spPr bwMode="auto">
            <a:xfrm>
              <a:off x="3552" y="336"/>
              <a:ext cx="1776" cy="291"/>
            </a:xfrm>
            <a:prstGeom prst="rect">
              <a:avLst/>
            </a:prstGeom>
            <a:noFill/>
            <a:ln w="9525">
              <a:noFill/>
              <a:miter lim="800000"/>
              <a:headEnd/>
              <a:tailEnd/>
            </a:ln>
          </p:spPr>
          <p:txBody>
            <a:bodyPr>
              <a:spAutoFit/>
            </a:bodyPr>
            <a:lstStyle/>
            <a:p>
              <a:pPr algn="l" eaLnBrk="0" hangingPunct="0">
                <a:spcBef>
                  <a:spcPct val="50000"/>
                </a:spcBef>
              </a:pPr>
              <a:r>
                <a:rPr lang="en-US" sz="2400" u="sng" dirty="0">
                  <a:solidFill>
                    <a:schemeClr val="accent2"/>
                  </a:solidFill>
                </a:rPr>
                <a:t>water depth (cm)</a:t>
              </a:r>
              <a:endParaRPr lang="en-US" sz="2400" dirty="0">
                <a:solidFill>
                  <a:schemeClr val="accent2"/>
                </a:solidFill>
              </a:endParaRPr>
            </a:p>
          </p:txBody>
        </p:sp>
        <p:sp>
          <p:nvSpPr>
            <p:cNvPr id="29713" name="Text Box 16"/>
            <p:cNvSpPr txBox="1">
              <a:spLocks noChangeArrowheads="1"/>
            </p:cNvSpPr>
            <p:nvPr/>
          </p:nvSpPr>
          <p:spPr bwMode="auto">
            <a:xfrm>
              <a:off x="3504" y="672"/>
              <a:ext cx="2064" cy="1695"/>
            </a:xfrm>
            <a:prstGeom prst="rect">
              <a:avLst/>
            </a:prstGeom>
            <a:noFill/>
            <a:ln w="9525">
              <a:noFill/>
              <a:miter lim="800000"/>
              <a:headEnd/>
              <a:tailEnd/>
            </a:ln>
          </p:spPr>
          <p:txBody>
            <a:bodyPr>
              <a:spAutoFit/>
            </a:bodyPr>
            <a:lstStyle/>
            <a:p>
              <a:pPr algn="l" eaLnBrk="0" hangingPunct="0">
                <a:lnSpc>
                  <a:spcPct val="120000"/>
                </a:lnSpc>
                <a:spcBef>
                  <a:spcPct val="50000"/>
                </a:spcBef>
              </a:pPr>
              <a:r>
                <a:rPr lang="en-US" sz="2400"/>
                <a:t>50  Total Capacity</a:t>
              </a:r>
            </a:p>
            <a:p>
              <a:pPr algn="l" eaLnBrk="0" hangingPunct="0">
                <a:lnSpc>
                  <a:spcPct val="150000"/>
                </a:lnSpc>
                <a:spcBef>
                  <a:spcPct val="50000"/>
                </a:spcBef>
              </a:pPr>
              <a:r>
                <a:rPr lang="en-US" sz="2400"/>
                <a:t>35  Field Capacity</a:t>
              </a:r>
            </a:p>
            <a:p>
              <a:pPr algn="l" eaLnBrk="0" hangingPunct="0">
                <a:lnSpc>
                  <a:spcPct val="150000"/>
                </a:lnSpc>
                <a:spcBef>
                  <a:spcPct val="50000"/>
                </a:spcBef>
              </a:pPr>
              <a:r>
                <a:rPr lang="en-US" sz="2400"/>
                <a:t>15  Wilting Level</a:t>
              </a:r>
            </a:p>
            <a:p>
              <a:pPr algn="l" eaLnBrk="0" hangingPunct="0">
                <a:lnSpc>
                  <a:spcPct val="150000"/>
                </a:lnSpc>
                <a:spcBef>
                  <a:spcPct val="50000"/>
                </a:spcBef>
              </a:pPr>
              <a:r>
                <a:rPr lang="en-US" sz="2400"/>
                <a:t> 0</a:t>
              </a:r>
            </a:p>
          </p:txBody>
        </p:sp>
      </p:grpSp>
      <p:grpSp>
        <p:nvGrpSpPr>
          <p:cNvPr id="6" name="Group 17"/>
          <p:cNvGrpSpPr>
            <a:grpSpLocks/>
          </p:cNvGrpSpPr>
          <p:nvPr/>
        </p:nvGrpSpPr>
        <p:grpSpPr bwMode="auto">
          <a:xfrm>
            <a:off x="1828800" y="1320800"/>
            <a:ext cx="685800" cy="4394200"/>
            <a:chOff x="1152" y="832"/>
            <a:chExt cx="432" cy="2768"/>
          </a:xfrm>
        </p:grpSpPr>
        <p:sp>
          <p:nvSpPr>
            <p:cNvPr id="29707" name="Line 18"/>
            <p:cNvSpPr>
              <a:spLocks noChangeShapeType="1"/>
            </p:cNvSpPr>
            <p:nvPr/>
          </p:nvSpPr>
          <p:spPr bwMode="auto">
            <a:xfrm>
              <a:off x="1344" y="2304"/>
              <a:ext cx="1" cy="1293"/>
            </a:xfrm>
            <a:prstGeom prst="line">
              <a:avLst/>
            </a:prstGeom>
            <a:noFill/>
            <a:ln w="38100">
              <a:solidFill>
                <a:schemeClr val="accent2"/>
              </a:solidFill>
              <a:round/>
              <a:headEnd/>
              <a:tailEnd type="stealth" w="lg" len="lg"/>
            </a:ln>
          </p:spPr>
          <p:txBody>
            <a:bodyPr wrap="none" anchor="ctr"/>
            <a:lstStyle/>
            <a:p>
              <a:endParaRPr lang="en-US" sz="2400"/>
            </a:p>
          </p:txBody>
        </p:sp>
        <p:sp>
          <p:nvSpPr>
            <p:cNvPr id="29708" name="Line 19"/>
            <p:cNvSpPr>
              <a:spLocks noChangeShapeType="1"/>
            </p:cNvSpPr>
            <p:nvPr/>
          </p:nvSpPr>
          <p:spPr bwMode="auto">
            <a:xfrm flipV="1">
              <a:off x="1344" y="864"/>
              <a:ext cx="1" cy="1152"/>
            </a:xfrm>
            <a:prstGeom prst="line">
              <a:avLst/>
            </a:prstGeom>
            <a:noFill/>
            <a:ln w="38100">
              <a:solidFill>
                <a:schemeClr val="accent2"/>
              </a:solidFill>
              <a:round/>
              <a:headEnd/>
              <a:tailEnd type="stealth" w="lg" len="lg"/>
            </a:ln>
          </p:spPr>
          <p:txBody>
            <a:bodyPr wrap="none" anchor="ctr"/>
            <a:lstStyle/>
            <a:p>
              <a:endParaRPr lang="en-US" sz="2400"/>
            </a:p>
          </p:txBody>
        </p:sp>
        <p:sp>
          <p:nvSpPr>
            <p:cNvPr id="29709" name="Line 20"/>
            <p:cNvSpPr>
              <a:spLocks noChangeShapeType="1"/>
            </p:cNvSpPr>
            <p:nvPr/>
          </p:nvSpPr>
          <p:spPr bwMode="auto">
            <a:xfrm>
              <a:off x="1240" y="832"/>
              <a:ext cx="240" cy="0"/>
            </a:xfrm>
            <a:prstGeom prst="line">
              <a:avLst/>
            </a:prstGeom>
            <a:noFill/>
            <a:ln w="38100">
              <a:solidFill>
                <a:schemeClr val="accent2"/>
              </a:solidFill>
              <a:round/>
              <a:headEnd/>
              <a:tailEnd type="none" w="lg" len="lg"/>
            </a:ln>
          </p:spPr>
          <p:txBody>
            <a:bodyPr wrap="none" anchor="ctr"/>
            <a:lstStyle/>
            <a:p>
              <a:endParaRPr lang="en-US" sz="2400"/>
            </a:p>
          </p:txBody>
        </p:sp>
        <p:sp>
          <p:nvSpPr>
            <p:cNvPr id="29710" name="Line 21"/>
            <p:cNvSpPr>
              <a:spLocks noChangeShapeType="1"/>
            </p:cNvSpPr>
            <p:nvPr/>
          </p:nvSpPr>
          <p:spPr bwMode="auto">
            <a:xfrm>
              <a:off x="1224" y="3600"/>
              <a:ext cx="240" cy="0"/>
            </a:xfrm>
            <a:prstGeom prst="line">
              <a:avLst/>
            </a:prstGeom>
            <a:noFill/>
            <a:ln w="38100">
              <a:solidFill>
                <a:schemeClr val="accent2"/>
              </a:solidFill>
              <a:round/>
              <a:headEnd/>
              <a:tailEnd type="none" w="lg" len="lg"/>
            </a:ln>
          </p:spPr>
          <p:txBody>
            <a:bodyPr wrap="none" anchor="ctr"/>
            <a:lstStyle/>
            <a:p>
              <a:endParaRPr lang="en-US" sz="2400"/>
            </a:p>
          </p:txBody>
        </p:sp>
        <p:sp>
          <p:nvSpPr>
            <p:cNvPr id="29711" name="Text Box 22"/>
            <p:cNvSpPr txBox="1">
              <a:spLocks noChangeArrowheads="1"/>
            </p:cNvSpPr>
            <p:nvPr/>
          </p:nvSpPr>
          <p:spPr bwMode="auto">
            <a:xfrm>
              <a:off x="1152" y="2000"/>
              <a:ext cx="432" cy="291"/>
            </a:xfrm>
            <a:prstGeom prst="rect">
              <a:avLst/>
            </a:prstGeom>
            <a:noFill/>
            <a:ln w="38100">
              <a:noFill/>
              <a:miter lim="800000"/>
              <a:headEnd/>
              <a:tailEnd type="none" w="lg" len="lg"/>
            </a:ln>
          </p:spPr>
          <p:txBody>
            <a:bodyPr>
              <a:spAutoFit/>
            </a:bodyPr>
            <a:lstStyle/>
            <a:p>
              <a:pPr algn="l" eaLnBrk="0" hangingPunct="0">
                <a:spcBef>
                  <a:spcPct val="50000"/>
                </a:spcBef>
              </a:pPr>
              <a:r>
                <a:rPr lang="en-US" sz="2400">
                  <a:solidFill>
                    <a:schemeClr val="accent2"/>
                  </a:solidFill>
                </a:rPr>
                <a:t>1 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4" fill="hold" grpId="0" nodeType="clickEffect">
                                  <p:stCondLst>
                                    <p:cond delay="0"/>
                                  </p:stCondLst>
                                  <p:childTnLst>
                                    <p:set>
                                      <p:cBhvr>
                                        <p:cTn id="10" dur="1" fill="hold">
                                          <p:stCondLst>
                                            <p:cond delay="0"/>
                                          </p:stCondLst>
                                        </p:cTn>
                                        <p:tgtEl>
                                          <p:spTgt spid="191492"/>
                                        </p:tgtEl>
                                        <p:attrNameLst>
                                          <p:attrName>style.visibility</p:attrName>
                                        </p:attrNameLst>
                                      </p:cBhvr>
                                      <p:to>
                                        <p:strVal val="visible"/>
                                      </p:to>
                                    </p:set>
                                    <p:anim calcmode="lin" valueType="num">
                                      <p:cBhvr>
                                        <p:cTn id="11" dur="500" fill="hold"/>
                                        <p:tgtEl>
                                          <p:spTgt spid="191492"/>
                                        </p:tgtEl>
                                        <p:attrNameLst>
                                          <p:attrName>ppt_x</p:attrName>
                                        </p:attrNameLst>
                                      </p:cBhvr>
                                      <p:tavLst>
                                        <p:tav tm="0">
                                          <p:val>
                                            <p:strVal val="#ppt_x"/>
                                          </p:val>
                                        </p:tav>
                                        <p:tav tm="100000">
                                          <p:val>
                                            <p:strVal val="#ppt_x"/>
                                          </p:val>
                                        </p:tav>
                                      </p:tavLst>
                                    </p:anim>
                                    <p:anim calcmode="lin" valueType="num">
                                      <p:cBhvr>
                                        <p:cTn id="12" dur="500" fill="hold"/>
                                        <p:tgtEl>
                                          <p:spTgt spid="191492"/>
                                        </p:tgtEl>
                                        <p:attrNameLst>
                                          <p:attrName>ppt_y</p:attrName>
                                        </p:attrNameLst>
                                      </p:cBhvr>
                                      <p:tavLst>
                                        <p:tav tm="0">
                                          <p:val>
                                            <p:strVal val="#ppt_y+#ppt_h/2"/>
                                          </p:val>
                                        </p:tav>
                                        <p:tav tm="100000">
                                          <p:val>
                                            <p:strVal val="#ppt_y"/>
                                          </p:val>
                                        </p:tav>
                                      </p:tavLst>
                                    </p:anim>
                                    <p:anim calcmode="lin" valueType="num">
                                      <p:cBhvr>
                                        <p:cTn id="13" dur="500" fill="hold"/>
                                        <p:tgtEl>
                                          <p:spTgt spid="191492"/>
                                        </p:tgtEl>
                                        <p:attrNameLst>
                                          <p:attrName>ppt_w</p:attrName>
                                        </p:attrNameLst>
                                      </p:cBhvr>
                                      <p:tavLst>
                                        <p:tav tm="0">
                                          <p:val>
                                            <p:strVal val="#ppt_w"/>
                                          </p:val>
                                        </p:tav>
                                        <p:tav tm="100000">
                                          <p:val>
                                            <p:strVal val="#ppt_w"/>
                                          </p:val>
                                        </p:tav>
                                      </p:tavLst>
                                    </p:anim>
                                    <p:anim calcmode="lin" valueType="num">
                                      <p:cBhvr>
                                        <p:cTn id="14" dur="500" fill="hold"/>
                                        <p:tgtEl>
                                          <p:spTgt spid="19149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nimBg="1"/>
      <p:bldP spid="19149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9144000" cy="5262979"/>
          </a:xfrm>
          <a:prstGeom prst="rect">
            <a:avLst/>
          </a:prstGeom>
          <a:noFill/>
          <a:ln w="9525">
            <a:noFill/>
            <a:miter lim="800000"/>
            <a:headEnd/>
            <a:tailEnd/>
          </a:ln>
        </p:spPr>
        <p:txBody>
          <a:bodyPr>
            <a:spAutoFit/>
          </a:bodyPr>
          <a:lstStyle/>
          <a:p>
            <a:pPr marL="912813" indent="-912813" algn="l" eaLnBrk="0" hangingPunct="0"/>
            <a:endParaRPr lang="en-US" sz="2400"/>
          </a:p>
          <a:p>
            <a:pPr marL="912813" indent="-912813" algn="l" eaLnBrk="0" hangingPunct="0"/>
            <a:endParaRPr lang="en-US" sz="2400"/>
          </a:p>
          <a:p>
            <a:pPr marL="912813" indent="-912813" algn="l" eaLnBrk="0" hangingPunct="0"/>
            <a:r>
              <a:rPr lang="en-US" sz="2400"/>
              <a:t>1.  Soil moisture affects the surface energy balance and </a:t>
            </a:r>
            <a:r>
              <a:rPr lang="en-US" sz="2400" b="1">
                <a:solidFill>
                  <a:schemeClr val="accent2"/>
                </a:solidFill>
              </a:rPr>
              <a:t>surface temperature</a:t>
            </a:r>
            <a:r>
              <a:rPr lang="en-US" sz="2400"/>
              <a:t> by affecting:</a:t>
            </a:r>
          </a:p>
          <a:p>
            <a:pPr marL="1141413" lvl="2" algn="l" eaLnBrk="0" hangingPunct="0">
              <a:buFontTx/>
              <a:buChar char="•"/>
            </a:pPr>
            <a:r>
              <a:rPr lang="en-US" sz="2400" b="1"/>
              <a:t> latent heat flux, </a:t>
            </a:r>
            <a:r>
              <a:rPr lang="en-US" sz="2400"/>
              <a:t>and hence </a:t>
            </a:r>
            <a:r>
              <a:rPr lang="en-US" sz="2400" b="1"/>
              <a:t>sensible heat flux </a:t>
            </a:r>
          </a:p>
          <a:p>
            <a:pPr marL="1141413" lvl="2" algn="l" eaLnBrk="0" hangingPunct="0">
              <a:buFontTx/>
              <a:buChar char="•"/>
            </a:pPr>
            <a:r>
              <a:rPr lang="en-US" sz="2400" b="1"/>
              <a:t> surface albedo</a:t>
            </a:r>
            <a:endParaRPr lang="en-US" sz="2400"/>
          </a:p>
          <a:p>
            <a:pPr marL="912813" indent="-912813" algn="l" eaLnBrk="0" hangingPunct="0">
              <a:spcBef>
                <a:spcPct val="50000"/>
              </a:spcBef>
            </a:pPr>
            <a:r>
              <a:rPr lang="en-US" sz="2400"/>
              <a:t>2.  Soil moisture affects </a:t>
            </a:r>
            <a:r>
              <a:rPr lang="en-US" sz="2400" b="1">
                <a:solidFill>
                  <a:schemeClr val="accent2"/>
                </a:solidFill>
              </a:rPr>
              <a:t>evaporation and precipitation</a:t>
            </a:r>
            <a:r>
              <a:rPr lang="en-US" sz="2400"/>
              <a:t>. Month to month variations of soil moisture are as large as the other terms in the </a:t>
            </a:r>
            <a:r>
              <a:rPr lang="en-US" sz="2400" b="1"/>
              <a:t>hydrologic balance</a:t>
            </a:r>
            <a:r>
              <a:rPr lang="en-US" sz="2400"/>
              <a:t>, namely precipitation, evaporation, and runoff.  Perhaps half of all </a:t>
            </a:r>
            <a:r>
              <a:rPr lang="en-US" sz="2400" b="1"/>
              <a:t>precipitation is recycled</a:t>
            </a:r>
            <a:r>
              <a:rPr lang="en-US" sz="2400"/>
              <a:t> water from the land.</a:t>
            </a:r>
          </a:p>
          <a:p>
            <a:pPr marL="912813" indent="-912813" algn="l" eaLnBrk="0" hangingPunct="0">
              <a:spcBef>
                <a:spcPct val="50000"/>
              </a:spcBef>
            </a:pPr>
            <a:r>
              <a:rPr lang="en-US" sz="2400"/>
              <a:t>3.  Hence accurate soil moisture observations are needed for </a:t>
            </a:r>
            <a:r>
              <a:rPr lang="en-US" sz="2400" b="1">
                <a:solidFill>
                  <a:schemeClr val="accent2"/>
                </a:solidFill>
              </a:rPr>
              <a:t>better weather forecasts</a:t>
            </a:r>
            <a:r>
              <a:rPr lang="en-US" sz="2400"/>
              <a:t>.</a:t>
            </a:r>
          </a:p>
        </p:txBody>
      </p:sp>
      <p:sp>
        <p:nvSpPr>
          <p:cNvPr id="30723" name="Text Box 3"/>
          <p:cNvSpPr txBox="1">
            <a:spLocks noChangeArrowheads="1"/>
          </p:cNvSpPr>
          <p:nvPr/>
        </p:nvSpPr>
        <p:spPr bwMode="auto">
          <a:xfrm>
            <a:off x="0" y="0"/>
            <a:ext cx="9144000" cy="584775"/>
          </a:xfrm>
          <a:prstGeom prst="rect">
            <a:avLst/>
          </a:prstGeom>
          <a:noFill/>
          <a:ln w="9525">
            <a:noFill/>
            <a:miter lim="800000"/>
            <a:headEnd/>
            <a:tailEnd/>
          </a:ln>
        </p:spPr>
        <p:txBody>
          <a:bodyPr>
            <a:spAutoFit/>
          </a:bodyPr>
          <a:lstStyle/>
          <a:p>
            <a:pPr marL="912813" indent="-912813" algn="ctr" eaLnBrk="0" hangingPunct="0"/>
            <a:r>
              <a:rPr lang="en-US" sz="3200" b="1" dirty="0"/>
              <a:t>Why study soil moisture?</a:t>
            </a:r>
            <a:endParaRPr lang="en-US" sz="20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490548"/>
            <a:ext cx="9144000" cy="5078313"/>
          </a:xfrm>
          <a:prstGeom prst="rect">
            <a:avLst/>
          </a:prstGeom>
          <a:noFill/>
          <a:ln w="9525">
            <a:noFill/>
            <a:miter lim="800000"/>
            <a:headEnd/>
            <a:tailEnd/>
          </a:ln>
        </p:spPr>
        <p:txBody>
          <a:bodyPr>
            <a:spAutoFit/>
          </a:bodyPr>
          <a:lstStyle/>
          <a:p>
            <a:pPr marL="912813" indent="-912813" algn="l" eaLnBrk="0" hangingPunct="0"/>
            <a:endParaRPr lang="en-US" sz="2400" dirty="0"/>
          </a:p>
          <a:p>
            <a:pPr marL="912813" indent="-912813" algn="l" eaLnBrk="0" hangingPunct="0"/>
            <a:endParaRPr lang="en-US" sz="2400" dirty="0"/>
          </a:p>
          <a:p>
            <a:pPr marL="912813" indent="-912813" algn="l" eaLnBrk="0" hangingPunct="0">
              <a:spcBef>
                <a:spcPct val="50000"/>
              </a:spcBef>
            </a:pPr>
            <a:endParaRPr lang="en-US" sz="2400" dirty="0"/>
          </a:p>
          <a:p>
            <a:pPr marL="912813" indent="-912813" algn="l" eaLnBrk="0" hangingPunct="0">
              <a:spcBef>
                <a:spcPct val="50000"/>
              </a:spcBef>
            </a:pPr>
            <a:r>
              <a:rPr lang="en-US" sz="2400" dirty="0" smtClean="0"/>
              <a:t>5</a:t>
            </a:r>
            <a:r>
              <a:rPr lang="en-US" sz="2400" dirty="0"/>
              <a:t>.  Soil moisture is the </a:t>
            </a:r>
            <a:r>
              <a:rPr lang="en-US" sz="2400" b="1" dirty="0">
                <a:solidFill>
                  <a:schemeClr val="accent2"/>
                </a:solidFill>
              </a:rPr>
              <a:t>source of water for </a:t>
            </a:r>
            <a:r>
              <a:rPr lang="en-US" sz="2400" dirty="0"/>
              <a:t>agricultural and natural </a:t>
            </a:r>
            <a:r>
              <a:rPr lang="en-US" sz="2400" b="1" dirty="0">
                <a:solidFill>
                  <a:schemeClr val="accent2"/>
                </a:solidFill>
              </a:rPr>
              <a:t>vegetation</a:t>
            </a:r>
            <a:r>
              <a:rPr lang="en-US" sz="2400" dirty="0"/>
              <a:t>.</a:t>
            </a:r>
          </a:p>
          <a:p>
            <a:pPr marL="912813" indent="-912813" algn="l" eaLnBrk="0" hangingPunct="0">
              <a:spcBef>
                <a:spcPct val="50000"/>
              </a:spcBef>
            </a:pPr>
            <a:r>
              <a:rPr lang="en-US" sz="2400" dirty="0"/>
              <a:t>6.   </a:t>
            </a:r>
            <a:r>
              <a:rPr lang="en-US" sz="2400" b="1" dirty="0">
                <a:solidFill>
                  <a:schemeClr val="accent2"/>
                </a:solidFill>
              </a:rPr>
              <a:t>Drought</a:t>
            </a:r>
            <a:r>
              <a:rPr lang="en-US" sz="2400" dirty="0"/>
              <a:t> is a soil moisture deficiency.</a:t>
            </a:r>
          </a:p>
          <a:p>
            <a:pPr marL="912813" indent="-912813" algn="l" eaLnBrk="0" hangingPunct="0">
              <a:spcBef>
                <a:spcPct val="50000"/>
              </a:spcBef>
            </a:pPr>
            <a:r>
              <a:rPr lang="en-US" sz="2400" dirty="0"/>
              <a:t>7.</a:t>
            </a:r>
            <a:r>
              <a:rPr lang="en-US" sz="2400" b="1" dirty="0"/>
              <a:t>  </a:t>
            </a:r>
            <a:r>
              <a:rPr lang="en-US" sz="2400" b="1" dirty="0">
                <a:solidFill>
                  <a:schemeClr val="accent2"/>
                </a:solidFill>
              </a:rPr>
              <a:t>Flooding</a:t>
            </a:r>
            <a:r>
              <a:rPr lang="en-US" sz="2400" dirty="0"/>
              <a:t> is a soil moisture excess.</a:t>
            </a:r>
          </a:p>
          <a:p>
            <a:pPr marL="912813" indent="-912813" algn="l" eaLnBrk="0" hangingPunct="0">
              <a:spcBef>
                <a:spcPct val="50000"/>
              </a:spcBef>
            </a:pPr>
            <a:r>
              <a:rPr lang="en-US" sz="2400" dirty="0"/>
              <a:t>8.  </a:t>
            </a:r>
            <a:r>
              <a:rPr lang="en-US" sz="2400" dirty="0" smtClean="0"/>
              <a:t> Soil </a:t>
            </a:r>
            <a:r>
              <a:rPr lang="en-US" sz="2400" dirty="0"/>
              <a:t>moisture is the most important component of </a:t>
            </a:r>
            <a:r>
              <a:rPr lang="en-US" sz="2400" b="1" dirty="0">
                <a:solidFill>
                  <a:schemeClr val="accent2"/>
                </a:solidFill>
              </a:rPr>
              <a:t>memory for the climate system</a:t>
            </a:r>
            <a:r>
              <a:rPr lang="en-US" sz="2400" dirty="0"/>
              <a:t> over the land, and hence correct observation and modeling of soil moisture will lead to </a:t>
            </a:r>
            <a:r>
              <a:rPr lang="en-US" sz="2400" b="1" dirty="0">
                <a:solidFill>
                  <a:schemeClr val="accent2"/>
                </a:solidFill>
              </a:rPr>
              <a:t>improved seasonal forecasts</a:t>
            </a:r>
            <a:r>
              <a:rPr lang="en-US" sz="2400" dirty="0"/>
              <a:t>.</a:t>
            </a:r>
            <a:endParaRPr lang="en-US" sz="2400" dirty="0">
              <a:solidFill>
                <a:schemeClr val="accent2"/>
              </a:solidFill>
            </a:endParaRPr>
          </a:p>
        </p:txBody>
      </p:sp>
      <p:sp>
        <p:nvSpPr>
          <p:cNvPr id="31747" name="Text Box 3"/>
          <p:cNvSpPr txBox="1">
            <a:spLocks noChangeArrowheads="1"/>
          </p:cNvSpPr>
          <p:nvPr/>
        </p:nvSpPr>
        <p:spPr bwMode="auto">
          <a:xfrm>
            <a:off x="0" y="0"/>
            <a:ext cx="9144000" cy="2616101"/>
          </a:xfrm>
          <a:prstGeom prst="rect">
            <a:avLst/>
          </a:prstGeom>
          <a:noFill/>
          <a:ln w="9525">
            <a:noFill/>
            <a:miter lim="800000"/>
            <a:headEnd/>
            <a:tailEnd/>
          </a:ln>
        </p:spPr>
        <p:txBody>
          <a:bodyPr>
            <a:spAutoFit/>
          </a:bodyPr>
          <a:lstStyle/>
          <a:p>
            <a:pPr marL="912813" indent="-912813" algn="ctr" eaLnBrk="0" hangingPunct="0"/>
            <a:r>
              <a:rPr lang="en-US" sz="3200" b="1" dirty="0"/>
              <a:t>Why study soil moisture?</a:t>
            </a:r>
          </a:p>
          <a:p>
            <a:pPr marL="912813" indent="-912813" eaLnBrk="0" hangingPunct="0"/>
            <a:endParaRPr lang="en-US" sz="3600" b="1" dirty="0"/>
          </a:p>
          <a:p>
            <a:pPr marL="912813" indent="-912813" algn="l" eaLnBrk="0" hangingPunct="0"/>
            <a:r>
              <a:rPr lang="en-US" sz="2400" dirty="0" smtClean="0"/>
              <a:t>4.  Soil </a:t>
            </a:r>
            <a:r>
              <a:rPr lang="en-US" sz="2400" dirty="0"/>
              <a:t>moisture affects </a:t>
            </a:r>
            <a:r>
              <a:rPr lang="en-US" sz="2400" b="1" dirty="0">
                <a:solidFill>
                  <a:schemeClr val="accent2"/>
                </a:solidFill>
              </a:rPr>
              <a:t>runoff</a:t>
            </a:r>
            <a:r>
              <a:rPr lang="en-US" sz="2400" b="1" dirty="0"/>
              <a:t>, </a:t>
            </a:r>
            <a:r>
              <a:rPr lang="en-US" sz="2400" dirty="0"/>
              <a:t>and hence the </a:t>
            </a:r>
            <a:r>
              <a:rPr lang="en-US" sz="2400" b="1" dirty="0"/>
              <a:t>thermohaline circulation</a:t>
            </a:r>
            <a:r>
              <a:rPr lang="en-US" sz="2400" dirty="0"/>
              <a:t> of the ocean</a:t>
            </a:r>
            <a:r>
              <a:rPr lang="en-US" sz="2400" dirty="0" smtClean="0"/>
              <a:t>.</a:t>
            </a:r>
          </a:p>
          <a:p>
            <a:pPr marL="912813" indent="-912813" algn="l" eaLnBrk="0" hangingPunct="0"/>
            <a:endParaRPr lang="en-US" sz="2400" dirty="0"/>
          </a:p>
          <a:p>
            <a:pPr marL="912813" indent="-912813" eaLnBrk="0" hangingPunct="0"/>
            <a:endParaRPr lang="en-US" sz="24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ongolia"/>
          <p:cNvPicPr>
            <a:picLocks noChangeAspect="1" noChangeArrowheads="1"/>
          </p:cNvPicPr>
          <p:nvPr/>
        </p:nvPicPr>
        <p:blipFill>
          <a:blip r:embed="rId3" cstate="print">
            <a:lum bright="4000"/>
          </a:blip>
          <a:srcRect/>
          <a:stretch>
            <a:fillRect/>
          </a:stretch>
        </p:blipFill>
        <p:spPr bwMode="auto">
          <a:xfrm>
            <a:off x="0" y="0"/>
            <a:ext cx="9144000" cy="5314950"/>
          </a:xfrm>
          <a:prstGeom prst="rect">
            <a:avLst/>
          </a:prstGeom>
          <a:noFill/>
          <a:ln w="9525">
            <a:noFill/>
            <a:miter lim="800000"/>
            <a:headEnd/>
            <a:tailEnd/>
          </a:ln>
        </p:spPr>
      </p:pic>
      <p:sp>
        <p:nvSpPr>
          <p:cNvPr id="32771" name="Text Box 3"/>
          <p:cNvSpPr txBox="1">
            <a:spLocks noChangeArrowheads="1"/>
          </p:cNvSpPr>
          <p:nvPr/>
        </p:nvSpPr>
        <p:spPr bwMode="auto">
          <a:xfrm>
            <a:off x="838200" y="5410200"/>
            <a:ext cx="6934200" cy="396875"/>
          </a:xfrm>
          <a:prstGeom prst="rect">
            <a:avLst/>
          </a:prstGeom>
          <a:noFill/>
          <a:ln w="9525" algn="ctr">
            <a:noFill/>
            <a:miter lim="800000"/>
            <a:headEnd/>
            <a:tailEnd/>
          </a:ln>
        </p:spPr>
        <p:txBody>
          <a:bodyPr>
            <a:spAutoFit/>
          </a:bodyPr>
          <a:lstStyle/>
          <a:p>
            <a:pPr marL="342900" indent="-342900">
              <a:spcBef>
                <a:spcPct val="50000"/>
              </a:spcBef>
              <a:spcAft>
                <a:spcPct val="80000"/>
              </a:spcAft>
            </a:pPr>
            <a:r>
              <a:rPr lang="en-US" sz="2000"/>
              <a:t>Soil moisture observations in Mongolia, 1999</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ngolia"/>
          <p:cNvPicPr>
            <a:picLocks noChangeAspect="1" noChangeArrowheads="1"/>
          </p:cNvPicPr>
          <p:nvPr/>
        </p:nvPicPr>
        <p:blipFill>
          <a:blip r:embed="rId3" cstate="print"/>
          <a:srcRect/>
          <a:stretch>
            <a:fillRect/>
          </a:stretch>
        </p:blipFill>
        <p:spPr bwMode="auto">
          <a:xfrm>
            <a:off x="0" y="0"/>
            <a:ext cx="9144000" cy="6443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3657600" y="228600"/>
            <a:ext cx="304800" cy="5562600"/>
          </a:xfrm>
          <a:prstGeom prst="rect">
            <a:avLst/>
          </a:prstGeom>
          <a:solidFill>
            <a:schemeClr val="bg1"/>
          </a:solidFill>
          <a:ln w="9525">
            <a:noFill/>
            <a:miter lim="800000"/>
            <a:headEnd/>
            <a:tailEnd/>
          </a:ln>
        </p:spPr>
        <p:txBody>
          <a:bodyPr wrap="none" anchor="ctr"/>
          <a:lstStyle/>
          <a:p>
            <a:endParaRPr lang="en-US"/>
          </a:p>
        </p:txBody>
      </p:sp>
      <p:sp>
        <p:nvSpPr>
          <p:cNvPr id="34819" name="Rectangle 2"/>
          <p:cNvSpPr>
            <a:spLocks noGrp="1" noChangeArrowheads="1"/>
          </p:cNvSpPr>
          <p:nvPr>
            <p:ph type="body" sz="half" idx="1"/>
          </p:nvPr>
        </p:nvSpPr>
        <p:spPr>
          <a:xfrm>
            <a:off x="5486400" y="609600"/>
            <a:ext cx="3276600" cy="4724400"/>
          </a:xfrm>
        </p:spPr>
        <p:txBody>
          <a:bodyPr/>
          <a:lstStyle/>
          <a:p>
            <a:pPr marL="0" indent="0" algn="ctr" eaLnBrk="1" hangingPunct="1">
              <a:buFontTx/>
              <a:buNone/>
            </a:pPr>
            <a:r>
              <a:rPr lang="en-US" sz="2100" b="1" dirty="0" err="1" smtClean="0"/>
              <a:t>Boissy</a:t>
            </a:r>
            <a:r>
              <a:rPr lang="en-US" sz="2100" b="1" dirty="0" smtClean="0"/>
              <a:t>-le-</a:t>
            </a:r>
            <a:r>
              <a:rPr lang="en-US" sz="2100" b="1" dirty="0" err="1" smtClean="0"/>
              <a:t>Châtel</a:t>
            </a:r>
            <a:endParaRPr lang="en-US" sz="2100" b="1" dirty="0" smtClean="0"/>
          </a:p>
          <a:p>
            <a:pPr marL="0" indent="0" algn="ctr" eaLnBrk="1" hangingPunct="1">
              <a:buFontTx/>
              <a:buNone/>
            </a:pPr>
            <a:r>
              <a:rPr lang="en-US" sz="2100" dirty="0" smtClean="0">
                <a:solidFill>
                  <a:schemeClr val="accent2"/>
                </a:solidFill>
              </a:rPr>
              <a:t>Hydrological station in the </a:t>
            </a:r>
            <a:r>
              <a:rPr lang="en-US" sz="2100" dirty="0" err="1" smtClean="0">
                <a:solidFill>
                  <a:schemeClr val="accent2"/>
                </a:solidFill>
              </a:rPr>
              <a:t>Orgeval</a:t>
            </a:r>
            <a:r>
              <a:rPr lang="en-US" sz="2100" dirty="0" smtClean="0">
                <a:solidFill>
                  <a:schemeClr val="accent2"/>
                </a:solidFill>
              </a:rPr>
              <a:t> catchment of the Seine Basin at 48.8°N, 3.1°E.</a:t>
            </a:r>
          </a:p>
          <a:p>
            <a:pPr marL="0" indent="0" eaLnBrk="1" hangingPunct="1">
              <a:buFontTx/>
              <a:buNone/>
            </a:pPr>
            <a:endParaRPr lang="en-US" sz="2100" dirty="0" smtClean="0">
              <a:solidFill>
                <a:schemeClr val="accent2"/>
              </a:solidFill>
            </a:endParaRPr>
          </a:p>
          <a:p>
            <a:pPr marL="0" indent="0" algn="ctr" eaLnBrk="1" hangingPunct="1">
              <a:spcBef>
                <a:spcPct val="0"/>
              </a:spcBef>
              <a:spcAft>
                <a:spcPct val="50000"/>
              </a:spcAft>
              <a:buFontTx/>
              <a:buNone/>
            </a:pPr>
            <a:r>
              <a:rPr lang="en-US" sz="2100" dirty="0" smtClean="0"/>
              <a:t>Twice daily soil moisture reading at 11 levels, from November 1996 - present</a:t>
            </a:r>
          </a:p>
          <a:p>
            <a:pPr marL="0" indent="0" algn="ctr" eaLnBrk="1" hangingPunct="1">
              <a:spcBef>
                <a:spcPct val="0"/>
              </a:spcBef>
              <a:spcAft>
                <a:spcPct val="50000"/>
              </a:spcAft>
              <a:buFontTx/>
              <a:buNone/>
            </a:pPr>
            <a:r>
              <a:rPr lang="en-US" sz="2100" dirty="0" smtClean="0"/>
              <a:t>Uses TDR probe to measure soil moisture, which is calibrated with gravimetric readings.</a:t>
            </a:r>
          </a:p>
        </p:txBody>
      </p:sp>
      <p:pic>
        <p:nvPicPr>
          <p:cNvPr id="34820" name="Picture 6" descr="obs copy"/>
          <p:cNvPicPr>
            <a:picLocks noGrp="1" noChangeAspect="1" noChangeArrowheads="1"/>
          </p:cNvPicPr>
          <p:nvPr>
            <p:ph sz="quarter" idx="2"/>
          </p:nvPr>
        </p:nvPicPr>
        <p:blipFill>
          <a:blip r:embed="rId3" cstate="print"/>
          <a:srcRect b="8749"/>
          <a:stretch>
            <a:fillRect/>
          </a:stretch>
        </p:blipFill>
        <p:spPr>
          <a:xfrm>
            <a:off x="3810000" y="228600"/>
            <a:ext cx="1524000" cy="5562600"/>
          </a:xfrm>
          <a:noFill/>
        </p:spPr>
      </p:pic>
      <p:pic>
        <p:nvPicPr>
          <p:cNvPr id="34821" name="Picture 3" descr="hole"/>
          <p:cNvPicPr>
            <a:picLocks noGrp="1" noChangeAspect="1" noChangeArrowheads="1"/>
          </p:cNvPicPr>
          <p:nvPr>
            <p:ph sz="quarter" idx="3"/>
          </p:nvPr>
        </p:nvPicPr>
        <p:blipFill>
          <a:blip r:embed="rId4" cstate="print"/>
          <a:srcRect/>
          <a:stretch>
            <a:fillRect/>
          </a:stretch>
        </p:blipFill>
        <p:spPr>
          <a:xfrm>
            <a:off x="228600" y="685800"/>
            <a:ext cx="3260725" cy="4876800"/>
          </a:xfrm>
          <a:noFill/>
          <a:ln>
            <a:solidFill>
              <a:schemeClr val="tx1"/>
            </a:solidFill>
          </a:ln>
        </p:spPr>
      </p:pic>
      <p:sp>
        <p:nvSpPr>
          <p:cNvPr id="34822" name="Text Box 4"/>
          <p:cNvSpPr txBox="1">
            <a:spLocks noChangeArrowheads="1"/>
          </p:cNvSpPr>
          <p:nvPr/>
        </p:nvSpPr>
        <p:spPr bwMode="auto">
          <a:xfrm>
            <a:off x="5562600" y="5334000"/>
            <a:ext cx="3200400" cy="457200"/>
          </a:xfrm>
          <a:prstGeom prst="rect">
            <a:avLst/>
          </a:prstGeom>
          <a:noFill/>
          <a:ln w="9525">
            <a:noFill/>
            <a:miter lim="800000"/>
            <a:headEnd/>
            <a:tailEnd/>
          </a:ln>
        </p:spPr>
        <p:txBody>
          <a:bodyPr>
            <a:spAutoFit/>
          </a:bodyPr>
          <a:lstStyle/>
          <a:p>
            <a:pPr algn="l">
              <a:spcBef>
                <a:spcPct val="50000"/>
              </a:spcBef>
            </a:pPr>
            <a:endParaRPr lang="en-US">
              <a:latin typeface="Arial" charset="0"/>
            </a:endParaRPr>
          </a:p>
        </p:txBody>
      </p:sp>
      <p:sp>
        <p:nvSpPr>
          <p:cNvPr id="206853" name="Text Box 5"/>
          <p:cNvSpPr txBox="1">
            <a:spLocks noChangeArrowheads="1"/>
          </p:cNvSpPr>
          <p:nvPr/>
        </p:nvSpPr>
        <p:spPr bwMode="auto">
          <a:xfrm>
            <a:off x="5486400" y="5257800"/>
            <a:ext cx="3276600" cy="457200"/>
          </a:xfrm>
          <a:prstGeom prst="rect">
            <a:avLst/>
          </a:prstGeom>
          <a:noFill/>
          <a:ln w="9525">
            <a:noFill/>
            <a:miter lim="800000"/>
            <a:headEnd/>
            <a:tailEnd/>
          </a:ln>
          <a:effectLst/>
        </p:spPr>
        <p:txBody>
          <a:bodyPr>
            <a:spAutoFit/>
          </a:bodyPr>
          <a:lstStyle/>
          <a:p>
            <a:pPr algn="l">
              <a:spcBef>
                <a:spcPct val="50000"/>
              </a:spcBef>
              <a:defRPr/>
            </a:pPr>
            <a:endParaRPr lang="en-US">
              <a:effectLst>
                <a:outerShdw blurRad="38100" dist="38100" dir="2700000" algn="tl">
                  <a:srgbClr val="FFFFFF"/>
                </a:outerShdw>
              </a:effectLst>
              <a:latin typeface="Arial" charset="0"/>
            </a:endParaRPr>
          </a:p>
        </p:txBody>
      </p:sp>
      <p:sp>
        <p:nvSpPr>
          <p:cNvPr id="34824" name="Text Box 7"/>
          <p:cNvSpPr txBox="1">
            <a:spLocks noChangeArrowheads="1"/>
          </p:cNvSpPr>
          <p:nvPr/>
        </p:nvSpPr>
        <p:spPr bwMode="auto">
          <a:xfrm>
            <a:off x="3613159" y="3444875"/>
            <a:ext cx="990600" cy="304800"/>
          </a:xfrm>
          <a:prstGeom prst="rect">
            <a:avLst/>
          </a:prstGeom>
          <a:noFill/>
          <a:ln w="9525">
            <a:noFill/>
            <a:miter lim="800000"/>
            <a:headEnd/>
            <a:tailEnd/>
          </a:ln>
        </p:spPr>
        <p:txBody>
          <a:bodyPr>
            <a:spAutoFit/>
          </a:bodyPr>
          <a:lstStyle/>
          <a:p>
            <a:pPr>
              <a:spcBef>
                <a:spcPct val="50000"/>
              </a:spcBef>
            </a:pPr>
            <a:r>
              <a:rPr lang="en-US" sz="1400" dirty="0">
                <a:latin typeface="Century" pitchFamily="18" charset="0"/>
              </a:rPr>
              <a:t>(cm)</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t="3267" b="6342"/>
          <a:stretch>
            <a:fillRect/>
          </a:stretch>
        </p:blipFill>
        <p:spPr bwMode="auto">
          <a:xfrm>
            <a:off x="762000" y="0"/>
            <a:ext cx="7772400" cy="5859463"/>
          </a:xfrm>
          <a:prstGeom prst="rect">
            <a:avLst/>
          </a:prstGeom>
          <a:noFill/>
          <a:ln w="38100">
            <a:noFill/>
            <a:miter lim="800000"/>
            <a:headEnd/>
            <a:tailEnd type="none" w="lg" len="lg"/>
          </a:ln>
        </p:spPr>
      </p:pic>
      <p:grpSp>
        <p:nvGrpSpPr>
          <p:cNvPr id="2" name="Group 3"/>
          <p:cNvGrpSpPr>
            <a:grpSpLocks/>
          </p:cNvGrpSpPr>
          <p:nvPr/>
        </p:nvGrpSpPr>
        <p:grpSpPr bwMode="auto">
          <a:xfrm>
            <a:off x="1295400" y="914400"/>
            <a:ext cx="4800600" cy="1828800"/>
            <a:chOff x="816" y="576"/>
            <a:chExt cx="3024" cy="1152"/>
          </a:xfrm>
        </p:grpSpPr>
        <p:sp>
          <p:nvSpPr>
            <p:cNvPr id="35860" name="Text Box 4"/>
            <p:cNvSpPr txBox="1">
              <a:spLocks noChangeArrowheads="1"/>
            </p:cNvSpPr>
            <p:nvPr/>
          </p:nvSpPr>
          <p:spPr bwMode="auto">
            <a:xfrm>
              <a:off x="2112" y="576"/>
              <a:ext cx="1728" cy="428"/>
            </a:xfrm>
            <a:prstGeom prst="rect">
              <a:avLst/>
            </a:prstGeom>
            <a:solidFill>
              <a:schemeClr val="bg1"/>
            </a:solidFill>
            <a:ln w="38100">
              <a:solidFill>
                <a:schemeClr val="accent2"/>
              </a:solidFill>
              <a:miter lim="800000"/>
              <a:headEnd/>
              <a:tailEnd/>
            </a:ln>
          </p:spPr>
          <p:txBody>
            <a:bodyPr>
              <a:spAutoFit/>
            </a:bodyPr>
            <a:lstStyle/>
            <a:p>
              <a:pPr>
                <a:spcBef>
                  <a:spcPct val="50000"/>
                </a:spcBef>
              </a:pPr>
              <a:r>
                <a:rPr lang="en-US" sz="1800" b="1"/>
                <a:t>Ukraine:  Now updated through 2004</a:t>
              </a:r>
            </a:p>
          </p:txBody>
        </p:sp>
        <p:sp>
          <p:nvSpPr>
            <p:cNvPr id="35861" name="Rectangle 5"/>
            <p:cNvSpPr>
              <a:spLocks noChangeArrowheads="1"/>
            </p:cNvSpPr>
            <p:nvPr/>
          </p:nvSpPr>
          <p:spPr bwMode="auto">
            <a:xfrm>
              <a:off x="816" y="1440"/>
              <a:ext cx="816" cy="288"/>
            </a:xfrm>
            <a:prstGeom prst="rect">
              <a:avLst/>
            </a:prstGeom>
            <a:solidFill>
              <a:schemeClr val="accent2">
                <a:alpha val="78038"/>
              </a:schemeClr>
            </a:solidFill>
            <a:ln w="38100">
              <a:noFill/>
              <a:miter lim="800000"/>
              <a:headEnd/>
              <a:tailEnd/>
            </a:ln>
          </p:spPr>
          <p:txBody>
            <a:bodyPr wrap="none" anchor="ctr">
              <a:spAutoFit/>
            </a:bodyPr>
            <a:lstStyle/>
            <a:p>
              <a:endParaRPr lang="en-US"/>
            </a:p>
          </p:txBody>
        </p:sp>
        <p:sp>
          <p:nvSpPr>
            <p:cNvPr id="35862" name="Freeform 6"/>
            <p:cNvSpPr>
              <a:spLocks/>
            </p:cNvSpPr>
            <p:nvPr/>
          </p:nvSpPr>
          <p:spPr bwMode="auto">
            <a:xfrm>
              <a:off x="1383" y="768"/>
              <a:ext cx="729" cy="652"/>
            </a:xfrm>
            <a:custGeom>
              <a:avLst/>
              <a:gdLst>
                <a:gd name="T0" fmla="*/ 729 w 729"/>
                <a:gd name="T1" fmla="*/ 0 h 652"/>
                <a:gd name="T2" fmla="*/ 254 w 729"/>
                <a:gd name="T3" fmla="*/ 230 h 652"/>
                <a:gd name="T4" fmla="*/ 0 w 729"/>
                <a:gd name="T5" fmla="*/ 652 h 652"/>
                <a:gd name="T6" fmla="*/ 0 60000 65536"/>
                <a:gd name="T7" fmla="*/ 0 60000 65536"/>
                <a:gd name="T8" fmla="*/ 0 60000 65536"/>
                <a:gd name="T9" fmla="*/ 0 w 729"/>
                <a:gd name="T10" fmla="*/ 0 h 652"/>
                <a:gd name="T11" fmla="*/ 729 w 729"/>
                <a:gd name="T12" fmla="*/ 652 h 652"/>
              </a:gdLst>
              <a:ahLst/>
              <a:cxnLst>
                <a:cxn ang="T6">
                  <a:pos x="T0" y="T1"/>
                </a:cxn>
                <a:cxn ang="T7">
                  <a:pos x="T2" y="T3"/>
                </a:cxn>
                <a:cxn ang="T8">
                  <a:pos x="T4" y="T5"/>
                </a:cxn>
              </a:cxnLst>
              <a:rect l="T9" t="T10" r="T11" b="T12"/>
              <a:pathLst>
                <a:path w="729" h="652">
                  <a:moveTo>
                    <a:pt x="729" y="0"/>
                  </a:moveTo>
                  <a:cubicBezTo>
                    <a:pt x="650" y="38"/>
                    <a:pt x="375" y="121"/>
                    <a:pt x="254" y="230"/>
                  </a:cubicBezTo>
                  <a:cubicBezTo>
                    <a:pt x="133" y="339"/>
                    <a:pt x="53" y="564"/>
                    <a:pt x="0" y="652"/>
                  </a:cubicBezTo>
                </a:path>
              </a:pathLst>
            </a:custGeom>
            <a:noFill/>
            <a:ln w="38100" cap="flat" cmpd="sng">
              <a:solidFill>
                <a:schemeClr val="accent2"/>
              </a:solidFill>
              <a:prstDash val="solid"/>
              <a:round/>
              <a:headEnd type="none" w="med" len="med"/>
              <a:tailEnd type="arrow" w="med" len="med"/>
            </a:ln>
          </p:spPr>
          <p:txBody>
            <a:bodyPr>
              <a:spAutoFit/>
            </a:bodyPr>
            <a:lstStyle/>
            <a:p>
              <a:endParaRPr lang="en-US"/>
            </a:p>
          </p:txBody>
        </p:sp>
      </p:grpSp>
      <p:grpSp>
        <p:nvGrpSpPr>
          <p:cNvPr id="3" name="Group 7"/>
          <p:cNvGrpSpPr>
            <a:grpSpLocks/>
          </p:cNvGrpSpPr>
          <p:nvPr/>
        </p:nvGrpSpPr>
        <p:grpSpPr bwMode="auto">
          <a:xfrm>
            <a:off x="2667000" y="914400"/>
            <a:ext cx="3429000" cy="1447800"/>
            <a:chOff x="1680" y="576"/>
            <a:chExt cx="2160" cy="912"/>
          </a:xfrm>
        </p:grpSpPr>
        <p:sp>
          <p:nvSpPr>
            <p:cNvPr id="35857" name="Text Box 8"/>
            <p:cNvSpPr txBox="1">
              <a:spLocks noChangeArrowheads="1"/>
            </p:cNvSpPr>
            <p:nvPr/>
          </p:nvSpPr>
          <p:spPr bwMode="auto">
            <a:xfrm>
              <a:off x="2112" y="576"/>
              <a:ext cx="1728" cy="428"/>
            </a:xfrm>
            <a:prstGeom prst="rect">
              <a:avLst/>
            </a:prstGeom>
            <a:solidFill>
              <a:schemeClr val="bg1"/>
            </a:solidFill>
            <a:ln w="38100">
              <a:solidFill>
                <a:srgbClr val="FF6600"/>
              </a:solidFill>
              <a:miter lim="800000"/>
              <a:headEnd/>
              <a:tailEnd/>
            </a:ln>
          </p:spPr>
          <p:txBody>
            <a:bodyPr>
              <a:spAutoFit/>
            </a:bodyPr>
            <a:lstStyle/>
            <a:p>
              <a:pPr>
                <a:spcBef>
                  <a:spcPct val="50000"/>
                </a:spcBef>
              </a:pPr>
              <a:r>
                <a:rPr lang="en-US" sz="1800" b="1"/>
                <a:t>Russia:  Now being updated through 2003</a:t>
              </a:r>
            </a:p>
          </p:txBody>
        </p:sp>
        <p:sp>
          <p:nvSpPr>
            <p:cNvPr id="35858" name="Rectangle 9"/>
            <p:cNvSpPr>
              <a:spLocks noChangeArrowheads="1"/>
            </p:cNvSpPr>
            <p:nvPr/>
          </p:nvSpPr>
          <p:spPr bwMode="auto">
            <a:xfrm>
              <a:off x="1680" y="1200"/>
              <a:ext cx="816" cy="288"/>
            </a:xfrm>
            <a:prstGeom prst="rect">
              <a:avLst/>
            </a:prstGeom>
            <a:solidFill>
              <a:srgbClr val="FF6600">
                <a:alpha val="78038"/>
              </a:srgbClr>
            </a:solidFill>
            <a:ln w="38100">
              <a:noFill/>
              <a:miter lim="800000"/>
              <a:headEnd/>
              <a:tailEnd/>
            </a:ln>
          </p:spPr>
          <p:txBody>
            <a:bodyPr wrap="none" anchor="ctr">
              <a:spAutoFit/>
            </a:bodyPr>
            <a:lstStyle/>
            <a:p>
              <a:endParaRPr lang="en-US"/>
            </a:p>
          </p:txBody>
        </p:sp>
        <p:sp>
          <p:nvSpPr>
            <p:cNvPr id="35859" name="Freeform 10"/>
            <p:cNvSpPr>
              <a:spLocks/>
            </p:cNvSpPr>
            <p:nvPr/>
          </p:nvSpPr>
          <p:spPr bwMode="auto">
            <a:xfrm>
              <a:off x="1920" y="912"/>
              <a:ext cx="192" cy="288"/>
            </a:xfrm>
            <a:custGeom>
              <a:avLst/>
              <a:gdLst>
                <a:gd name="T0" fmla="*/ 192 w 192"/>
                <a:gd name="T1" fmla="*/ 0 h 288"/>
                <a:gd name="T2" fmla="*/ 45 w 192"/>
                <a:gd name="T3" fmla="*/ 73 h 288"/>
                <a:gd name="T4" fmla="*/ 0 w 192"/>
                <a:gd name="T5" fmla="*/ 288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192" y="0"/>
                  </a:moveTo>
                  <a:cubicBezTo>
                    <a:pt x="168" y="12"/>
                    <a:pt x="77" y="25"/>
                    <a:pt x="45" y="73"/>
                  </a:cubicBezTo>
                  <a:cubicBezTo>
                    <a:pt x="13" y="121"/>
                    <a:pt x="10" y="243"/>
                    <a:pt x="0" y="288"/>
                  </a:cubicBezTo>
                </a:path>
              </a:pathLst>
            </a:custGeom>
            <a:noFill/>
            <a:ln w="38100" cap="flat" cmpd="sng">
              <a:solidFill>
                <a:srgbClr val="FF6600"/>
              </a:solidFill>
              <a:prstDash val="solid"/>
              <a:round/>
              <a:headEnd type="none" w="med" len="med"/>
              <a:tailEnd type="arrow" w="med" len="med"/>
            </a:ln>
          </p:spPr>
          <p:txBody>
            <a:bodyPr>
              <a:spAutoFit/>
            </a:bodyPr>
            <a:lstStyle/>
            <a:p>
              <a:endParaRPr lang="en-US"/>
            </a:p>
          </p:txBody>
        </p:sp>
      </p:grpSp>
      <p:grpSp>
        <p:nvGrpSpPr>
          <p:cNvPr id="4" name="Group 11"/>
          <p:cNvGrpSpPr>
            <a:grpSpLocks/>
          </p:cNvGrpSpPr>
          <p:nvPr/>
        </p:nvGrpSpPr>
        <p:grpSpPr bwMode="auto">
          <a:xfrm>
            <a:off x="3352800" y="914400"/>
            <a:ext cx="3429000" cy="1905000"/>
            <a:chOff x="2112" y="576"/>
            <a:chExt cx="2160" cy="1200"/>
          </a:xfrm>
        </p:grpSpPr>
        <p:sp>
          <p:nvSpPr>
            <p:cNvPr id="35854" name="Text Box 12"/>
            <p:cNvSpPr txBox="1">
              <a:spLocks noChangeArrowheads="1"/>
            </p:cNvSpPr>
            <p:nvPr/>
          </p:nvSpPr>
          <p:spPr bwMode="auto">
            <a:xfrm>
              <a:off x="2112" y="576"/>
              <a:ext cx="1728" cy="428"/>
            </a:xfrm>
            <a:prstGeom prst="rect">
              <a:avLst/>
            </a:prstGeom>
            <a:solidFill>
              <a:schemeClr val="bg1"/>
            </a:solidFill>
            <a:ln w="38100">
              <a:solidFill>
                <a:srgbClr val="FF0000"/>
              </a:solidFill>
              <a:miter lim="800000"/>
              <a:headEnd/>
              <a:tailEnd/>
            </a:ln>
          </p:spPr>
          <p:txBody>
            <a:bodyPr>
              <a:spAutoFit/>
            </a:bodyPr>
            <a:lstStyle/>
            <a:p>
              <a:pPr>
                <a:spcBef>
                  <a:spcPct val="50000"/>
                </a:spcBef>
              </a:pPr>
              <a:r>
                <a:rPr lang="en-US" sz="1800" b="1"/>
                <a:t>Mongolia:  Now updated through 2003</a:t>
              </a:r>
            </a:p>
          </p:txBody>
        </p:sp>
        <p:sp>
          <p:nvSpPr>
            <p:cNvPr id="35855" name="Rectangle 13"/>
            <p:cNvSpPr>
              <a:spLocks noChangeArrowheads="1"/>
            </p:cNvSpPr>
            <p:nvPr/>
          </p:nvSpPr>
          <p:spPr bwMode="auto">
            <a:xfrm>
              <a:off x="3456" y="1488"/>
              <a:ext cx="816" cy="288"/>
            </a:xfrm>
            <a:prstGeom prst="rect">
              <a:avLst/>
            </a:prstGeom>
            <a:solidFill>
              <a:srgbClr val="FF0000">
                <a:alpha val="78038"/>
              </a:srgbClr>
            </a:solidFill>
            <a:ln w="38100">
              <a:noFill/>
              <a:miter lim="800000"/>
              <a:headEnd/>
              <a:tailEnd/>
            </a:ln>
          </p:spPr>
          <p:txBody>
            <a:bodyPr wrap="none" anchor="ctr">
              <a:spAutoFit/>
            </a:bodyPr>
            <a:lstStyle/>
            <a:p>
              <a:endParaRPr lang="en-US"/>
            </a:p>
          </p:txBody>
        </p:sp>
        <p:sp>
          <p:nvSpPr>
            <p:cNvPr id="35856" name="Freeform 14"/>
            <p:cNvSpPr>
              <a:spLocks/>
            </p:cNvSpPr>
            <p:nvPr/>
          </p:nvSpPr>
          <p:spPr bwMode="auto">
            <a:xfrm flipH="1">
              <a:off x="3081" y="1008"/>
              <a:ext cx="759" cy="480"/>
            </a:xfrm>
            <a:custGeom>
              <a:avLst/>
              <a:gdLst>
                <a:gd name="T0" fmla="*/ 790 w 729"/>
                <a:gd name="T1" fmla="*/ 0 h 652"/>
                <a:gd name="T2" fmla="*/ 275 w 729"/>
                <a:gd name="T3" fmla="*/ 124 h 652"/>
                <a:gd name="T4" fmla="*/ 0 w 729"/>
                <a:gd name="T5" fmla="*/ 353 h 652"/>
                <a:gd name="T6" fmla="*/ 0 60000 65536"/>
                <a:gd name="T7" fmla="*/ 0 60000 65536"/>
                <a:gd name="T8" fmla="*/ 0 60000 65536"/>
                <a:gd name="T9" fmla="*/ 0 w 729"/>
                <a:gd name="T10" fmla="*/ 0 h 652"/>
                <a:gd name="T11" fmla="*/ 729 w 729"/>
                <a:gd name="T12" fmla="*/ 652 h 652"/>
              </a:gdLst>
              <a:ahLst/>
              <a:cxnLst>
                <a:cxn ang="T6">
                  <a:pos x="T0" y="T1"/>
                </a:cxn>
                <a:cxn ang="T7">
                  <a:pos x="T2" y="T3"/>
                </a:cxn>
                <a:cxn ang="T8">
                  <a:pos x="T4" y="T5"/>
                </a:cxn>
              </a:cxnLst>
              <a:rect l="T9" t="T10" r="T11" b="T12"/>
              <a:pathLst>
                <a:path w="729" h="652">
                  <a:moveTo>
                    <a:pt x="729" y="0"/>
                  </a:moveTo>
                  <a:cubicBezTo>
                    <a:pt x="650" y="38"/>
                    <a:pt x="375" y="121"/>
                    <a:pt x="254" y="230"/>
                  </a:cubicBezTo>
                  <a:cubicBezTo>
                    <a:pt x="133" y="339"/>
                    <a:pt x="53" y="564"/>
                    <a:pt x="0" y="652"/>
                  </a:cubicBezTo>
                </a:path>
              </a:pathLst>
            </a:custGeom>
            <a:noFill/>
            <a:ln w="38100" cap="flat" cmpd="sng">
              <a:solidFill>
                <a:srgbClr val="FF0000"/>
              </a:solidFill>
              <a:prstDash val="solid"/>
              <a:round/>
              <a:headEnd type="none" w="med" len="med"/>
              <a:tailEnd type="arrow" w="med" len="med"/>
            </a:ln>
          </p:spPr>
          <p:txBody>
            <a:bodyPr>
              <a:spAutoFit/>
            </a:bodyPr>
            <a:lstStyle/>
            <a:p>
              <a:endParaRPr lang="en-US"/>
            </a:p>
          </p:txBody>
        </p:sp>
      </p:grpSp>
      <p:grpSp>
        <p:nvGrpSpPr>
          <p:cNvPr id="5" name="Group 15"/>
          <p:cNvGrpSpPr>
            <a:grpSpLocks/>
          </p:cNvGrpSpPr>
          <p:nvPr/>
        </p:nvGrpSpPr>
        <p:grpSpPr bwMode="auto">
          <a:xfrm>
            <a:off x="3352800" y="914400"/>
            <a:ext cx="3733800" cy="2819400"/>
            <a:chOff x="2112" y="1536"/>
            <a:chExt cx="2352" cy="1776"/>
          </a:xfrm>
        </p:grpSpPr>
        <p:sp>
          <p:nvSpPr>
            <p:cNvPr id="35851" name="Text Box 16"/>
            <p:cNvSpPr txBox="1">
              <a:spLocks noChangeArrowheads="1"/>
            </p:cNvSpPr>
            <p:nvPr/>
          </p:nvSpPr>
          <p:spPr bwMode="auto">
            <a:xfrm>
              <a:off x="2112" y="1536"/>
              <a:ext cx="1728" cy="428"/>
            </a:xfrm>
            <a:prstGeom prst="rect">
              <a:avLst/>
            </a:prstGeom>
            <a:solidFill>
              <a:schemeClr val="bg1"/>
            </a:solidFill>
            <a:ln w="38100">
              <a:solidFill>
                <a:srgbClr val="990099"/>
              </a:solidFill>
              <a:miter lim="800000"/>
              <a:headEnd/>
              <a:tailEnd/>
            </a:ln>
          </p:spPr>
          <p:txBody>
            <a:bodyPr>
              <a:spAutoFit/>
            </a:bodyPr>
            <a:lstStyle/>
            <a:p>
              <a:pPr>
                <a:spcBef>
                  <a:spcPct val="50000"/>
                </a:spcBef>
              </a:pPr>
              <a:r>
                <a:rPr lang="en-US" sz="1800" b="1"/>
                <a:t>China:  Now updated through 1999</a:t>
              </a:r>
            </a:p>
          </p:txBody>
        </p:sp>
        <p:sp>
          <p:nvSpPr>
            <p:cNvPr id="35852" name="Rectangle 17"/>
            <p:cNvSpPr>
              <a:spLocks noChangeArrowheads="1"/>
            </p:cNvSpPr>
            <p:nvPr/>
          </p:nvSpPr>
          <p:spPr bwMode="auto">
            <a:xfrm>
              <a:off x="3648" y="3024"/>
              <a:ext cx="816" cy="288"/>
            </a:xfrm>
            <a:prstGeom prst="rect">
              <a:avLst/>
            </a:prstGeom>
            <a:solidFill>
              <a:srgbClr val="990099">
                <a:alpha val="78038"/>
              </a:srgbClr>
            </a:solidFill>
            <a:ln w="38100">
              <a:noFill/>
              <a:miter lim="800000"/>
              <a:headEnd/>
              <a:tailEnd/>
            </a:ln>
          </p:spPr>
          <p:txBody>
            <a:bodyPr wrap="none" anchor="ctr">
              <a:spAutoFit/>
            </a:bodyPr>
            <a:lstStyle/>
            <a:p>
              <a:endParaRPr lang="en-US"/>
            </a:p>
          </p:txBody>
        </p:sp>
        <p:sp>
          <p:nvSpPr>
            <p:cNvPr id="35853" name="Freeform 18"/>
            <p:cNvSpPr>
              <a:spLocks/>
            </p:cNvSpPr>
            <p:nvPr/>
          </p:nvSpPr>
          <p:spPr bwMode="auto">
            <a:xfrm>
              <a:off x="2803" y="1953"/>
              <a:ext cx="846" cy="1215"/>
            </a:xfrm>
            <a:custGeom>
              <a:avLst/>
              <a:gdLst>
                <a:gd name="T0" fmla="*/ 0 w 846"/>
                <a:gd name="T1" fmla="*/ 0 h 1215"/>
                <a:gd name="T2" fmla="*/ 272 w 846"/>
                <a:gd name="T3" fmla="*/ 613 h 1215"/>
                <a:gd name="T4" fmla="*/ 846 w 846"/>
                <a:gd name="T5" fmla="*/ 1215 h 1215"/>
                <a:gd name="T6" fmla="*/ 0 60000 65536"/>
                <a:gd name="T7" fmla="*/ 0 60000 65536"/>
                <a:gd name="T8" fmla="*/ 0 60000 65536"/>
                <a:gd name="T9" fmla="*/ 0 w 846"/>
                <a:gd name="T10" fmla="*/ 0 h 1215"/>
                <a:gd name="T11" fmla="*/ 846 w 846"/>
                <a:gd name="T12" fmla="*/ 1215 h 1215"/>
              </a:gdLst>
              <a:ahLst/>
              <a:cxnLst>
                <a:cxn ang="T6">
                  <a:pos x="T0" y="T1"/>
                </a:cxn>
                <a:cxn ang="T7">
                  <a:pos x="T2" y="T3"/>
                </a:cxn>
                <a:cxn ang="T8">
                  <a:pos x="T4" y="T5"/>
                </a:cxn>
              </a:cxnLst>
              <a:rect l="T9" t="T10" r="T11" b="T12"/>
              <a:pathLst>
                <a:path w="846" h="1215">
                  <a:moveTo>
                    <a:pt x="0" y="0"/>
                  </a:moveTo>
                  <a:cubicBezTo>
                    <a:pt x="46" y="102"/>
                    <a:pt x="131" y="411"/>
                    <a:pt x="272" y="613"/>
                  </a:cubicBezTo>
                  <a:cubicBezTo>
                    <a:pt x="413" y="815"/>
                    <a:pt x="727" y="1090"/>
                    <a:pt x="846" y="1215"/>
                  </a:cubicBezTo>
                </a:path>
              </a:pathLst>
            </a:custGeom>
            <a:noFill/>
            <a:ln w="38100" cap="flat" cmpd="sng">
              <a:solidFill>
                <a:srgbClr val="990099"/>
              </a:solidFill>
              <a:prstDash val="solid"/>
              <a:round/>
              <a:headEnd type="none" w="med" len="med"/>
              <a:tailEnd type="arrow" w="med" len="med"/>
            </a:ln>
          </p:spPr>
          <p:txBody>
            <a:bodyPr>
              <a:spAutoFit/>
            </a:bodyPr>
            <a:lstStyle/>
            <a:p>
              <a:endParaRPr lang="en-US"/>
            </a:p>
          </p:txBody>
        </p:sp>
      </p:grpSp>
      <p:grpSp>
        <p:nvGrpSpPr>
          <p:cNvPr id="6" name="Group 19"/>
          <p:cNvGrpSpPr>
            <a:grpSpLocks/>
          </p:cNvGrpSpPr>
          <p:nvPr/>
        </p:nvGrpSpPr>
        <p:grpSpPr bwMode="auto">
          <a:xfrm>
            <a:off x="3352800" y="914400"/>
            <a:ext cx="2743200" cy="3581400"/>
            <a:chOff x="2112" y="576"/>
            <a:chExt cx="1728" cy="2256"/>
          </a:xfrm>
        </p:grpSpPr>
        <p:sp>
          <p:nvSpPr>
            <p:cNvPr id="35848" name="Text Box 20"/>
            <p:cNvSpPr txBox="1">
              <a:spLocks noChangeArrowheads="1"/>
            </p:cNvSpPr>
            <p:nvPr/>
          </p:nvSpPr>
          <p:spPr bwMode="auto">
            <a:xfrm>
              <a:off x="2112" y="576"/>
              <a:ext cx="1728" cy="428"/>
            </a:xfrm>
            <a:prstGeom prst="rect">
              <a:avLst/>
            </a:prstGeom>
            <a:solidFill>
              <a:schemeClr val="bg1"/>
            </a:solidFill>
            <a:ln w="38100">
              <a:solidFill>
                <a:srgbClr val="009900"/>
              </a:solidFill>
              <a:miter lim="800000"/>
              <a:headEnd/>
              <a:tailEnd/>
            </a:ln>
          </p:spPr>
          <p:txBody>
            <a:bodyPr>
              <a:spAutoFit/>
            </a:bodyPr>
            <a:lstStyle/>
            <a:p>
              <a:pPr>
                <a:spcBef>
                  <a:spcPct val="50000"/>
                </a:spcBef>
              </a:pPr>
              <a:r>
                <a:rPr lang="en-US" sz="1800" b="1"/>
                <a:t>India:  Now updated through 1999</a:t>
              </a:r>
            </a:p>
          </p:txBody>
        </p:sp>
        <p:sp>
          <p:nvSpPr>
            <p:cNvPr id="35849" name="Rectangle 21"/>
            <p:cNvSpPr>
              <a:spLocks noChangeArrowheads="1"/>
            </p:cNvSpPr>
            <p:nvPr/>
          </p:nvSpPr>
          <p:spPr bwMode="auto">
            <a:xfrm>
              <a:off x="2544" y="2544"/>
              <a:ext cx="816" cy="288"/>
            </a:xfrm>
            <a:prstGeom prst="rect">
              <a:avLst/>
            </a:prstGeom>
            <a:solidFill>
              <a:srgbClr val="009900">
                <a:alpha val="78038"/>
              </a:srgbClr>
            </a:solidFill>
            <a:ln w="38100">
              <a:noFill/>
              <a:miter lim="800000"/>
              <a:headEnd/>
              <a:tailEnd/>
            </a:ln>
          </p:spPr>
          <p:txBody>
            <a:bodyPr wrap="none" anchor="ctr">
              <a:spAutoFit/>
            </a:bodyPr>
            <a:lstStyle/>
            <a:p>
              <a:endParaRPr lang="en-US"/>
            </a:p>
          </p:txBody>
        </p:sp>
        <p:sp>
          <p:nvSpPr>
            <p:cNvPr id="35850" name="Freeform 22"/>
            <p:cNvSpPr>
              <a:spLocks/>
            </p:cNvSpPr>
            <p:nvPr/>
          </p:nvSpPr>
          <p:spPr bwMode="auto">
            <a:xfrm>
              <a:off x="2544" y="1008"/>
              <a:ext cx="306" cy="1536"/>
            </a:xfrm>
            <a:custGeom>
              <a:avLst/>
              <a:gdLst>
                <a:gd name="T0" fmla="*/ 0 w 846"/>
                <a:gd name="T1" fmla="*/ 0 h 1215"/>
                <a:gd name="T2" fmla="*/ 35 w 846"/>
                <a:gd name="T3" fmla="*/ 980 h 1215"/>
                <a:gd name="T4" fmla="*/ 111 w 846"/>
                <a:gd name="T5" fmla="*/ 1942 h 1215"/>
                <a:gd name="T6" fmla="*/ 0 60000 65536"/>
                <a:gd name="T7" fmla="*/ 0 60000 65536"/>
                <a:gd name="T8" fmla="*/ 0 60000 65536"/>
                <a:gd name="T9" fmla="*/ 0 w 846"/>
                <a:gd name="T10" fmla="*/ 0 h 1215"/>
                <a:gd name="T11" fmla="*/ 846 w 846"/>
                <a:gd name="T12" fmla="*/ 1215 h 1215"/>
              </a:gdLst>
              <a:ahLst/>
              <a:cxnLst>
                <a:cxn ang="T6">
                  <a:pos x="T0" y="T1"/>
                </a:cxn>
                <a:cxn ang="T7">
                  <a:pos x="T2" y="T3"/>
                </a:cxn>
                <a:cxn ang="T8">
                  <a:pos x="T4" y="T5"/>
                </a:cxn>
              </a:cxnLst>
              <a:rect l="T9" t="T10" r="T11" b="T12"/>
              <a:pathLst>
                <a:path w="846" h="1215">
                  <a:moveTo>
                    <a:pt x="0" y="0"/>
                  </a:moveTo>
                  <a:cubicBezTo>
                    <a:pt x="46" y="102"/>
                    <a:pt x="131" y="411"/>
                    <a:pt x="272" y="613"/>
                  </a:cubicBezTo>
                  <a:cubicBezTo>
                    <a:pt x="413" y="815"/>
                    <a:pt x="727" y="1090"/>
                    <a:pt x="846" y="1215"/>
                  </a:cubicBezTo>
                </a:path>
              </a:pathLst>
            </a:custGeom>
            <a:noFill/>
            <a:ln w="38100" cap="flat" cmpd="sng">
              <a:solidFill>
                <a:srgbClr val="009900"/>
              </a:solidFill>
              <a:prstDash val="solid"/>
              <a:round/>
              <a:headEnd type="none" w="med" len="med"/>
              <a:tailEnd type="arrow" w="med" len="med"/>
            </a:ln>
          </p:spPr>
          <p:txBody>
            <a:bodyPr>
              <a:spAutoFit/>
            </a:bodyPr>
            <a:lstStyle/>
            <a:p>
              <a:endParaRPr lang="en-US"/>
            </a:p>
          </p:txBody>
        </p:sp>
      </p:grpSp>
      <p:sp>
        <p:nvSpPr>
          <p:cNvPr id="23" name="TextBox 22"/>
          <p:cNvSpPr txBox="1"/>
          <p:nvPr/>
        </p:nvSpPr>
        <p:spPr>
          <a:xfrm>
            <a:off x="304800" y="5867400"/>
            <a:ext cx="8686800" cy="830997"/>
          </a:xfrm>
          <a:prstGeom prst="rect">
            <a:avLst/>
          </a:prstGeom>
          <a:solidFill>
            <a:srgbClr val="99CCFF"/>
          </a:solidFill>
          <a:ln>
            <a:noFill/>
          </a:ln>
        </p:spPr>
        <p:txBody>
          <a:bodyPr wrap="square" rtlCol="0">
            <a:spAutoFit/>
          </a:bodyPr>
          <a:lstStyle/>
          <a:p>
            <a:r>
              <a:rPr lang="en-US" sz="2400" dirty="0" smtClean="0"/>
              <a:t>Data have been transitioned to the International Soil Moisture Network, http://ismn.geo.tuwien.ac.at/ismn/ </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867400"/>
            <a:ext cx="8686800" cy="830997"/>
          </a:xfrm>
          <a:prstGeom prst="rect">
            <a:avLst/>
          </a:prstGeom>
          <a:solidFill>
            <a:srgbClr val="99CCFF"/>
          </a:solidFill>
          <a:ln>
            <a:noFill/>
          </a:ln>
        </p:spPr>
        <p:txBody>
          <a:bodyPr wrap="square" rtlCol="0">
            <a:spAutoFit/>
          </a:bodyPr>
          <a:lstStyle/>
          <a:p>
            <a:r>
              <a:rPr lang="en-US" sz="2400" dirty="0" smtClean="0"/>
              <a:t>Eurasian soil moisture data available at the International Soil Moisture Network, http://ismn.geo.tuwien.ac.at/ismn/ </a:t>
            </a:r>
            <a:endParaRPr lang="en-US" sz="2400" dirty="0"/>
          </a:p>
        </p:txBody>
      </p:sp>
      <p:pic>
        <p:nvPicPr>
          <p:cNvPr id="129026" name="Picture 2"/>
          <p:cNvPicPr>
            <a:picLocks noChangeAspect="1" noChangeArrowheads="1"/>
          </p:cNvPicPr>
          <p:nvPr/>
        </p:nvPicPr>
        <p:blipFill>
          <a:blip r:embed="rId3" cstate="print"/>
          <a:srcRect l="30000" t="24475" r="8125" b="14000"/>
          <a:stretch>
            <a:fillRect/>
          </a:stretch>
        </p:blipFill>
        <p:spPr bwMode="auto">
          <a:xfrm>
            <a:off x="0" y="76200"/>
            <a:ext cx="9144000" cy="5682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867400"/>
            <a:ext cx="8686800" cy="830997"/>
          </a:xfrm>
          <a:prstGeom prst="rect">
            <a:avLst/>
          </a:prstGeom>
          <a:solidFill>
            <a:srgbClr val="99CCFF"/>
          </a:solidFill>
          <a:ln>
            <a:noFill/>
          </a:ln>
        </p:spPr>
        <p:txBody>
          <a:bodyPr wrap="square" rtlCol="0">
            <a:spAutoFit/>
          </a:bodyPr>
          <a:lstStyle/>
          <a:p>
            <a:r>
              <a:rPr lang="en-US" sz="2400" dirty="0" smtClean="0"/>
              <a:t>U.S. soil moisture data available at the International Soil Moisture Network, http://ismn.geo.tuwien.ac.at/ismn/ </a:t>
            </a:r>
            <a:endParaRPr lang="en-US" sz="2400" dirty="0"/>
          </a:p>
        </p:txBody>
      </p:sp>
      <p:pic>
        <p:nvPicPr>
          <p:cNvPr id="128002" name="Picture 2"/>
          <p:cNvPicPr>
            <a:picLocks noChangeAspect="1" noChangeArrowheads="1"/>
          </p:cNvPicPr>
          <p:nvPr/>
        </p:nvPicPr>
        <p:blipFill>
          <a:blip r:embed="rId3" cstate="print"/>
          <a:srcRect l="19375" t="17000" b="5000"/>
          <a:stretch>
            <a:fillRect/>
          </a:stretch>
        </p:blipFill>
        <p:spPr bwMode="auto">
          <a:xfrm>
            <a:off x="76200" y="228600"/>
            <a:ext cx="8991600" cy="543678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pic>
        <p:nvPicPr>
          <p:cNvPr id="4098" name="Picture 2" descr="Fig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20" y="2670909"/>
            <a:ext cx="8445757" cy="2963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349120" y="5735243"/>
            <a:ext cx="8445757" cy="7078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sz="2000" dirty="0" smtClean="0">
                <a:latin typeface="Arial" panose="020B0604020202020204" pitchFamily="34" charset="0"/>
                <a:cs typeface="Arial" panose="020B0604020202020204" pitchFamily="34" charset="0"/>
              </a:rPr>
              <a:t>Normalized blackbody </a:t>
            </a:r>
            <a:r>
              <a:rPr lang="en-US" sz="2000" dirty="0">
                <a:latin typeface="Arial" panose="020B0604020202020204" pitchFamily="34" charset="0"/>
                <a:cs typeface="Arial" panose="020B0604020202020204" pitchFamily="34" charset="0"/>
              </a:rPr>
              <a:t>spectra for temperatures representative of the Sun (blue, temperature of 5780 K) and the Earth </a:t>
            </a: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red, temperature of 255 K)</a:t>
            </a:r>
            <a:r>
              <a:rPr lang="en-US" sz="2000" dirty="0" smtClean="0">
                <a:latin typeface="Arial" panose="020B0604020202020204" pitchFamily="34" charset="0"/>
                <a:cs typeface="Arial" panose="020B0604020202020204" pitchFamily="34" charset="0"/>
              </a:rPr>
              <a:t>.</a:t>
            </a:r>
            <a:r>
              <a:rPr lang="en-GB" sz="2000" b="1" dirty="0" smtClean="0">
                <a:latin typeface="Arial" panose="020B0604020202020204" pitchFamily="34" charset="0"/>
                <a:cs typeface="Arial" panose="020B0604020202020204" pitchFamily="34" charset="0"/>
              </a:rPr>
              <a:t> </a:t>
            </a:r>
            <a:endParaRPr lang="en-GB" altLang="fr-FR" sz="2000" dirty="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0" y="636506"/>
            <a:ext cx="8926392" cy="16804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At the top of the atmosphere, the energy received from</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the Sun (</a:t>
            </a:r>
            <a:r>
              <a:rPr lang="en-US" dirty="0" smtClean="0">
                <a:solidFill>
                  <a:srgbClr val="0000FF"/>
                </a:solidFill>
                <a:latin typeface="Arial" panose="020B0604020202020204" pitchFamily="34" charset="0"/>
                <a:cs typeface="Arial" panose="020B0604020202020204" pitchFamily="34" charset="0"/>
              </a:rPr>
              <a:t>shortwave radiation</a:t>
            </a:r>
            <a:r>
              <a:rPr lang="en-US" dirty="0" smtClean="0">
                <a:latin typeface="Arial" panose="020B0604020202020204" pitchFamily="34" charset="0"/>
                <a:cs typeface="Arial" panose="020B0604020202020204" pitchFamily="34" charset="0"/>
              </a:rPr>
              <a:t>) is balanced by the energy emitted by the Earth (</a:t>
            </a:r>
            <a:r>
              <a:rPr lang="en-US" dirty="0" err="1" smtClean="0">
                <a:solidFill>
                  <a:srgbClr val="0000FF"/>
                </a:solidFill>
                <a:latin typeface="Arial" panose="020B0604020202020204" pitchFamily="34" charset="0"/>
                <a:cs typeface="Arial" panose="020B0604020202020204" pitchFamily="34" charset="0"/>
              </a:rPr>
              <a:t>longwave</a:t>
            </a:r>
            <a:r>
              <a:rPr lang="en-US" dirty="0">
                <a:solidFill>
                  <a:srgbClr val="0000FF"/>
                </a:solidFill>
                <a:latin typeface="Arial" panose="020B0604020202020204" pitchFamily="34" charset="0"/>
                <a:cs typeface="Arial" panose="020B0604020202020204" pitchFamily="34" charset="0"/>
              </a:rPr>
              <a:t> </a:t>
            </a:r>
            <a:r>
              <a:rPr lang="en-US" dirty="0" smtClean="0">
                <a:solidFill>
                  <a:srgbClr val="0000FF"/>
                </a:solidFill>
                <a:latin typeface="Arial" panose="020B0604020202020204" pitchFamily="34" charset="0"/>
                <a:cs typeface="Arial" panose="020B0604020202020204" pitchFamily="34" charset="0"/>
              </a:rPr>
              <a:t>radiation</a:t>
            </a:r>
            <a:r>
              <a:rPr lang="en-US" dirty="0" smtClean="0">
                <a:latin typeface="Arial" panose="020B0604020202020204" pitchFamily="34" charset="0"/>
                <a:cs typeface="Arial" panose="020B0604020202020204" pitchFamily="34" charset="0"/>
              </a:rPr>
              <a:t>). </a:t>
            </a:r>
          </a:p>
          <a:p>
            <a:pPr marL="0">
              <a:spcAft>
                <a:spcPct val="30000"/>
              </a:spcAft>
            </a:pPr>
            <a:r>
              <a:rPr lang="en-US" dirty="0" smtClean="0">
                <a:latin typeface="Arial" panose="020B0604020202020204" pitchFamily="34" charset="0"/>
                <a:cs typeface="Arial" panose="020B0604020202020204" pitchFamily="34" charset="0"/>
              </a:rPr>
              <a:t>The total solar irradiance (TSI) is equal to 1360 </a:t>
            </a:r>
            <a:r>
              <a:rPr lang="en-US" dirty="0">
                <a:latin typeface="Arial" panose="020B0604020202020204" pitchFamily="34" charset="0"/>
                <a:cs typeface="Arial" panose="020B0604020202020204" pitchFamily="34" charset="0"/>
              </a:rPr>
              <a:t>W/m</a:t>
            </a:r>
            <a:r>
              <a:rPr lang="en-US" baseline="30000" dirty="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t>
            </a:r>
          </a:p>
        </p:txBody>
      </p:sp>
      <p:sp>
        <p:nvSpPr>
          <p:cNvPr id="14" name="Rectangle 13"/>
          <p:cNvSpPr>
            <a:spLocks noChangeArrowheads="1"/>
          </p:cNvSpPr>
          <p:nvPr/>
        </p:nvSpPr>
        <p:spPr bwMode="auto">
          <a:xfrm>
            <a:off x="3482197" y="3502399"/>
            <a:ext cx="848263"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solidFill>
                  <a:srgbClr val="000066"/>
                </a:solidFill>
                <a:latin typeface="Arial" panose="020B0604020202020204" pitchFamily="34" charset="0"/>
                <a:cs typeface="Arial" panose="020B0604020202020204" pitchFamily="34" charset="0"/>
              </a:rPr>
              <a:t>SUN</a:t>
            </a:r>
            <a:r>
              <a:rPr lang="en-US" dirty="0" smtClean="0">
                <a:latin typeface="Arial" panose="020B0604020202020204" pitchFamily="34" charset="0"/>
                <a:cs typeface="Arial" panose="020B0604020202020204" pitchFamily="34" charset="0"/>
              </a:rPr>
              <a:t> </a:t>
            </a:r>
          </a:p>
        </p:txBody>
      </p:sp>
      <p:sp>
        <p:nvSpPr>
          <p:cNvPr id="15" name="Rectangle 14"/>
          <p:cNvSpPr>
            <a:spLocks noChangeArrowheads="1"/>
          </p:cNvSpPr>
          <p:nvPr/>
        </p:nvSpPr>
        <p:spPr bwMode="auto">
          <a:xfrm>
            <a:off x="6886755" y="3479488"/>
            <a:ext cx="13083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solidFill>
                  <a:srgbClr val="FF0000"/>
                </a:solidFill>
                <a:latin typeface="Arial" panose="020B0604020202020204" pitchFamily="34" charset="0"/>
                <a:cs typeface="Arial" panose="020B0604020202020204" pitchFamily="34" charset="0"/>
              </a:rPr>
              <a:t>EARTH</a:t>
            </a:r>
          </a:p>
        </p:txBody>
      </p:sp>
    </p:spTree>
    <p:extLst>
      <p:ext uri="{BB962C8B-B14F-4D97-AF65-F5344CB8AC3E}">
        <p14:creationId xmlns="" xmlns:p14="http://schemas.microsoft.com/office/powerpoint/2010/main" val="4930818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l="4964" t="10121" r="8745" b="11580"/>
          <a:stretch>
            <a:fillRect/>
          </a:stretch>
        </p:blipFill>
        <p:spPr bwMode="auto">
          <a:xfrm>
            <a:off x="0" y="0"/>
            <a:ext cx="9144000" cy="5865813"/>
          </a:xfrm>
          <a:prstGeom prst="rect">
            <a:avLst/>
          </a:prstGeom>
          <a:noFill/>
          <a:ln w="38100">
            <a:noFill/>
            <a:miter lim="800000"/>
            <a:headEnd/>
            <a:tailEnd type="none" w="lg" len="lg"/>
          </a:ln>
        </p:spPr>
      </p:pic>
      <p:grpSp>
        <p:nvGrpSpPr>
          <p:cNvPr id="2" name="Group 3"/>
          <p:cNvGrpSpPr>
            <a:grpSpLocks/>
          </p:cNvGrpSpPr>
          <p:nvPr/>
        </p:nvGrpSpPr>
        <p:grpSpPr bwMode="auto">
          <a:xfrm>
            <a:off x="0" y="3810000"/>
            <a:ext cx="3048000" cy="1558925"/>
            <a:chOff x="144" y="2736"/>
            <a:chExt cx="1920" cy="982"/>
          </a:xfrm>
        </p:grpSpPr>
        <p:sp>
          <p:nvSpPr>
            <p:cNvPr id="46084" name="Text Box 4"/>
            <p:cNvSpPr txBox="1">
              <a:spLocks noChangeArrowheads="1"/>
            </p:cNvSpPr>
            <p:nvPr/>
          </p:nvSpPr>
          <p:spPr bwMode="auto">
            <a:xfrm>
              <a:off x="144" y="2736"/>
              <a:ext cx="1920" cy="982"/>
            </a:xfrm>
            <a:prstGeom prst="rect">
              <a:avLst/>
            </a:prstGeom>
            <a:solidFill>
              <a:schemeClr val="bg1"/>
            </a:solidFill>
            <a:ln w="38100">
              <a:noFill/>
              <a:miter lim="800000"/>
              <a:headEnd/>
              <a:tailEnd type="none" w="lg" len="lg"/>
            </a:ln>
          </p:spPr>
          <p:txBody>
            <a:bodyPr>
              <a:spAutoFit/>
            </a:bodyPr>
            <a:lstStyle/>
            <a:p>
              <a:pPr marL="341313" indent="-341313" algn="l" eaLnBrk="0" hangingPunct="0">
                <a:spcBef>
                  <a:spcPct val="50000"/>
                </a:spcBef>
              </a:pPr>
              <a:r>
                <a:rPr lang="en-US" sz="1600">
                  <a:latin typeface="Arial" charset="0"/>
                </a:rPr>
                <a:t>    ARM/CART</a:t>
              </a:r>
            </a:p>
            <a:p>
              <a:pPr marL="341313" indent="-341313" algn="l" eaLnBrk="0" hangingPunct="0">
                <a:spcBef>
                  <a:spcPct val="50000"/>
                </a:spcBef>
              </a:pPr>
              <a:r>
                <a:rPr lang="en-US" sz="1600">
                  <a:latin typeface="Arial" charset="0"/>
                </a:rPr>
                <a:t>    Mesonet</a:t>
              </a:r>
            </a:p>
            <a:p>
              <a:pPr marL="341313" indent="-341313" algn="l" eaLnBrk="0" hangingPunct="0">
                <a:spcBef>
                  <a:spcPct val="50000"/>
                </a:spcBef>
              </a:pPr>
              <a:r>
                <a:rPr lang="en-US" sz="1600">
                  <a:latin typeface="Arial" charset="0"/>
                </a:rPr>
                <a:t>    Mesonet with soil moisture and soil temperature observations</a:t>
              </a:r>
            </a:p>
          </p:txBody>
        </p:sp>
        <p:sp>
          <p:nvSpPr>
            <p:cNvPr id="46085" name="Oval 5"/>
            <p:cNvSpPr>
              <a:spLocks noChangeAspect="1" noChangeArrowheads="1"/>
            </p:cNvSpPr>
            <p:nvPr/>
          </p:nvSpPr>
          <p:spPr bwMode="auto">
            <a:xfrm>
              <a:off x="192" y="3264"/>
              <a:ext cx="98" cy="98"/>
            </a:xfrm>
            <a:prstGeom prst="ellipse">
              <a:avLst/>
            </a:prstGeom>
            <a:solidFill>
              <a:schemeClr val="bg1"/>
            </a:solidFill>
            <a:ln w="28575">
              <a:solidFill>
                <a:srgbClr val="FF0000"/>
              </a:solidFill>
              <a:round/>
              <a:headEnd/>
              <a:tailEnd type="none" w="lg" len="lg"/>
            </a:ln>
          </p:spPr>
          <p:txBody>
            <a:bodyPr wrap="none" anchor="ctr"/>
            <a:lstStyle/>
            <a:p>
              <a:endParaRPr lang="en-US"/>
            </a:p>
          </p:txBody>
        </p:sp>
        <p:sp>
          <p:nvSpPr>
            <p:cNvPr id="46086" name="Oval 6"/>
            <p:cNvSpPr>
              <a:spLocks noChangeAspect="1" noChangeArrowheads="1"/>
            </p:cNvSpPr>
            <p:nvPr/>
          </p:nvSpPr>
          <p:spPr bwMode="auto">
            <a:xfrm>
              <a:off x="192" y="3034"/>
              <a:ext cx="98" cy="98"/>
            </a:xfrm>
            <a:prstGeom prst="ellipse">
              <a:avLst/>
            </a:prstGeom>
            <a:solidFill>
              <a:srgbClr val="FF0000"/>
            </a:solidFill>
            <a:ln w="28575">
              <a:solidFill>
                <a:srgbClr val="FF0000"/>
              </a:solidFill>
              <a:round/>
              <a:headEnd/>
              <a:tailEnd type="none" w="lg" len="lg"/>
            </a:ln>
          </p:spPr>
          <p:txBody>
            <a:bodyPr wrap="none" anchor="ctr"/>
            <a:lstStyle/>
            <a:p>
              <a:endParaRPr lang="en-US"/>
            </a:p>
          </p:txBody>
        </p:sp>
        <p:sp>
          <p:nvSpPr>
            <p:cNvPr id="46087" name="AutoShape 7"/>
            <p:cNvSpPr>
              <a:spLocks noChangeArrowheads="1"/>
            </p:cNvSpPr>
            <p:nvPr/>
          </p:nvSpPr>
          <p:spPr bwMode="auto">
            <a:xfrm>
              <a:off x="192" y="2804"/>
              <a:ext cx="96" cy="96"/>
            </a:xfrm>
            <a:prstGeom prst="triangle">
              <a:avLst>
                <a:gd name="adj" fmla="val 50000"/>
              </a:avLst>
            </a:prstGeom>
            <a:solidFill>
              <a:schemeClr val="bg1"/>
            </a:solidFill>
            <a:ln w="28575">
              <a:solidFill>
                <a:srgbClr val="FF0000"/>
              </a:solidFill>
              <a:miter lim="800000"/>
              <a:headEnd/>
              <a:tailEnd type="none" w="lg" len="lg"/>
            </a:ln>
          </p:spPr>
          <p:txBody>
            <a:bodyPr wrap="none" anchor="ctr"/>
            <a:lstStyle/>
            <a:p>
              <a:endParaRPr lang="en-US"/>
            </a:p>
          </p:txBody>
        </p:sp>
      </p:grpSp>
      <p:sp>
        <p:nvSpPr>
          <p:cNvPr id="8" name="TextBox 7"/>
          <p:cNvSpPr txBox="1"/>
          <p:nvPr/>
        </p:nvSpPr>
        <p:spPr>
          <a:xfrm>
            <a:off x="304800" y="5867400"/>
            <a:ext cx="8686800" cy="830997"/>
          </a:xfrm>
          <a:prstGeom prst="rect">
            <a:avLst/>
          </a:prstGeom>
          <a:solidFill>
            <a:srgbClr val="99CCFF"/>
          </a:solidFill>
          <a:ln>
            <a:noFill/>
          </a:ln>
        </p:spPr>
        <p:txBody>
          <a:bodyPr wrap="square" rtlCol="0">
            <a:spAutoFit/>
          </a:bodyPr>
          <a:lstStyle/>
          <a:p>
            <a:r>
              <a:rPr lang="en-US" dirty="0" smtClean="0"/>
              <a:t>In addition, the Oklahoma Mesonet has more than 100 stations.  All now include soil moisture observations.</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Global water balance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77637" y="5685904"/>
            <a:ext cx="8834588" cy="7078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GB" sz="2000" dirty="0">
                <a:latin typeface="Arial" panose="020B0604020202020204" pitchFamily="34" charset="0"/>
                <a:cs typeface="Arial" panose="020B0604020202020204" pitchFamily="34" charset="0"/>
              </a:rPr>
              <a:t>Long term annual mean evaporation minus precipitation (</a:t>
            </a:r>
            <a:r>
              <a:rPr lang="en-GB" sz="2000" i="1" dirty="0">
                <a:latin typeface="Arial" panose="020B0604020202020204" pitchFamily="34" charset="0"/>
                <a:cs typeface="Arial" panose="020B0604020202020204" pitchFamily="34" charset="0"/>
              </a:rPr>
              <a:t>E-P</a:t>
            </a:r>
            <a:r>
              <a:rPr lang="en-GB" sz="2000" dirty="0">
                <a:latin typeface="Arial" panose="020B0604020202020204" pitchFamily="34" charset="0"/>
                <a:cs typeface="Arial" panose="020B0604020202020204" pitchFamily="34" charset="0"/>
              </a:rPr>
              <a:t>) budget based on ERA-40 reanalyses. </a:t>
            </a:r>
            <a:r>
              <a:rPr lang="en-GB" sz="2000" dirty="0" smtClean="0">
                <a:latin typeface="Arial" panose="020B0604020202020204" pitchFamily="34" charset="0"/>
                <a:cs typeface="Arial" panose="020B0604020202020204" pitchFamily="34" charset="0"/>
              </a:rPr>
              <a:t>Figure </a:t>
            </a:r>
            <a:r>
              <a:rPr lang="en-GB" sz="2000" dirty="0">
                <a:latin typeface="Arial" panose="020B0604020202020204" pitchFamily="34" charset="0"/>
                <a:cs typeface="Arial" panose="020B0604020202020204" pitchFamily="34" charset="0"/>
              </a:rPr>
              <a:t>from Trenberth et al. (2007</a:t>
            </a:r>
            <a:r>
              <a:rPr lang="en-GB" sz="2000" dirty="0" smtClean="0">
                <a:latin typeface="Arial" panose="020B0604020202020204" pitchFamily="34" charset="0"/>
                <a:cs typeface="Arial" panose="020B0604020202020204" pitchFamily="34" charset="0"/>
              </a:rPr>
              <a:t>).</a:t>
            </a:r>
            <a:endParaRPr lang="en-GB" altLang="fr-FR" sz="2000" dirty="0">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147623" y="606119"/>
            <a:ext cx="892639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Water balance at the ocean surface</a:t>
            </a:r>
          </a:p>
        </p:txBody>
      </p:sp>
      <p:pic>
        <p:nvPicPr>
          <p:cNvPr id="19458" name="Image 5" descr="hydro-tren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b="2647"/>
          <a:stretch>
            <a:fillRect/>
          </a:stretch>
        </p:blipFill>
        <p:spPr bwMode="auto">
          <a:xfrm>
            <a:off x="1013920" y="1478292"/>
            <a:ext cx="6810104" cy="4207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16290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carbon cycle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0" y="606119"/>
            <a:ext cx="892639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CO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and CH</a:t>
            </a:r>
            <a:r>
              <a:rPr lang="en-US" baseline="-25000" dirty="0" smtClean="0">
                <a:latin typeface="Arial" panose="020B0604020202020204" pitchFamily="34" charset="0"/>
                <a:cs typeface="Arial" panose="020B0604020202020204" pitchFamily="34" charset="0"/>
              </a:rPr>
              <a:t>4</a:t>
            </a:r>
            <a:r>
              <a:rPr lang="en-US" dirty="0" smtClean="0">
                <a:latin typeface="Arial" panose="020B0604020202020204" pitchFamily="34" charset="0"/>
                <a:cs typeface="Arial" panose="020B0604020202020204" pitchFamily="34" charset="0"/>
              </a:rPr>
              <a:t> are two important greenhouse gases.</a:t>
            </a:r>
          </a:p>
        </p:txBody>
      </p:sp>
      <p:sp>
        <p:nvSpPr>
          <p:cNvPr id="11" name="Rectangle 10"/>
          <p:cNvSpPr/>
          <p:nvPr/>
        </p:nvSpPr>
        <p:spPr>
          <a:xfrm>
            <a:off x="45435" y="5534561"/>
            <a:ext cx="9147803" cy="1323439"/>
          </a:xfrm>
          <a:prstGeom prst="rect">
            <a:avLst/>
          </a:prstGeom>
        </p:spPr>
        <p:txBody>
          <a:bodyPr wrap="square">
            <a:spAutoFit/>
          </a:bodyPr>
          <a:lstStyle/>
          <a:p>
            <a:pPr>
              <a:defRPr/>
            </a:pPr>
            <a:r>
              <a:rPr lang="en-US" sz="2000" dirty="0" smtClean="0">
                <a:latin typeface="Arial" panose="020B0604020202020204" pitchFamily="34" charset="0"/>
                <a:cs typeface="Arial" panose="020B0604020202020204" pitchFamily="34" charset="0"/>
              </a:rPr>
              <a:t>Sources: </a:t>
            </a:r>
            <a:r>
              <a:rPr lang="en-US" sz="2000" dirty="0">
                <a:latin typeface="Arial" panose="020B0604020202020204" pitchFamily="34" charset="0"/>
                <a:cs typeface="Arial" panose="020B0604020202020204" pitchFamily="34" charset="0"/>
              </a:rPr>
              <a:t>Dr. Pieter Tans, NOAA/ESRL (www.esrl.noaa.gov/gmd/ccgg/trends/) and Dr. Ralph Keeling, Scripps Institution of Oceanography (scrippsco2.ucsd.edu</a:t>
            </a:r>
            <a:r>
              <a:rPr lang="en-US" sz="2000" dirty="0" smtClean="0">
                <a:latin typeface="Arial" panose="020B0604020202020204" pitchFamily="34" charset="0"/>
                <a:cs typeface="Arial" panose="020B0604020202020204" pitchFamily="34" charset="0"/>
              </a:rPr>
              <a:t>/), the </a:t>
            </a:r>
            <a:r>
              <a:rPr lang="en-US" sz="2000" dirty="0">
                <a:latin typeface="Arial" panose="020B0604020202020204" pitchFamily="34" charset="0"/>
                <a:cs typeface="Arial" panose="020B0604020202020204" pitchFamily="34" charset="0"/>
              </a:rPr>
              <a:t>NOAA Annual Greenhouse Gas Index (AGGI) (</a:t>
            </a:r>
            <a:r>
              <a:rPr lang="en-US" sz="2000" u="sng" dirty="0">
                <a:latin typeface="Arial" panose="020B0604020202020204" pitchFamily="34" charset="0"/>
                <a:cs typeface="Arial" panose="020B0604020202020204" pitchFamily="34" charset="0"/>
                <a:hlinkClick r:id="rId3"/>
              </a:rPr>
              <a:t>http://www.esrl.noaa.gov/gmd/aggi/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Dlugokencky</a:t>
            </a:r>
            <a:r>
              <a:rPr lang="en-US" sz="2000" dirty="0">
                <a:latin typeface="Arial" panose="020B0604020202020204" pitchFamily="34" charset="0"/>
                <a:cs typeface="Arial" panose="020B0604020202020204" pitchFamily="34" charset="0"/>
              </a:rPr>
              <a:t> et al. (2013).</a:t>
            </a:r>
            <a:endParaRPr lang="fr-BE" sz="2000" dirty="0">
              <a:latin typeface="Arial" panose="020B0604020202020204" pitchFamily="34" charset="0"/>
              <a:cs typeface="Arial" panose="020B0604020202020204" pitchFamily="34" charset="0"/>
            </a:endParaRPr>
          </a:p>
        </p:txBody>
      </p:sp>
      <p:pic>
        <p:nvPicPr>
          <p:cNvPr id="20482" name="Picture 2" descr="GHG_his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4859" y="1897811"/>
            <a:ext cx="8655784" cy="3535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03518" y="1385212"/>
            <a:ext cx="904048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lgn="ctr">
              <a:spcAft>
                <a:spcPct val="30000"/>
              </a:spcAft>
            </a:pPr>
            <a:r>
              <a:rPr lang="en-US" dirty="0" smtClean="0">
                <a:latin typeface="Arial" panose="020B0604020202020204" pitchFamily="34" charset="0"/>
                <a:cs typeface="Arial" panose="020B0604020202020204" pitchFamily="34" charset="0"/>
              </a:rPr>
              <a:t>CO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and CH</a:t>
            </a:r>
            <a:r>
              <a:rPr lang="en-US" baseline="-25000" dirty="0" smtClean="0">
                <a:latin typeface="Arial" panose="020B0604020202020204" pitchFamily="34" charset="0"/>
                <a:cs typeface="Arial" panose="020B0604020202020204" pitchFamily="34" charset="0"/>
              </a:rPr>
              <a:t>4</a:t>
            </a:r>
            <a:r>
              <a:rPr lang="en-US" dirty="0" smtClean="0">
                <a:latin typeface="Arial" panose="020B0604020202020204" pitchFamily="34" charset="0"/>
                <a:cs typeface="Arial" panose="020B0604020202020204" pitchFamily="34" charset="0"/>
              </a:rPr>
              <a:t> concentration at Mauna Loa observatory.</a:t>
            </a:r>
          </a:p>
        </p:txBody>
      </p:sp>
    </p:spTree>
    <p:extLst>
      <p:ext uri="{BB962C8B-B14F-4D97-AF65-F5344CB8AC3E}">
        <p14:creationId xmlns="" xmlns:p14="http://schemas.microsoft.com/office/powerpoint/2010/main" val="611579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p:cNvPicPr>
            <a:picLocks noChangeAspect="1" noChangeArrowheads="1"/>
          </p:cNvPicPr>
          <p:nvPr/>
        </p:nvPicPr>
        <p:blipFill>
          <a:blip r:embed="rId3" cstate="print"/>
          <a:srcRect/>
          <a:stretch>
            <a:fillRect/>
          </a:stretch>
        </p:blipFill>
        <p:spPr bwMode="auto">
          <a:xfrm>
            <a:off x="0" y="4119"/>
            <a:ext cx="7315200" cy="6853881"/>
          </a:xfrm>
          <a:prstGeom prst="rect">
            <a:avLst/>
          </a:prstGeom>
          <a:noFill/>
          <a:ln w="9525">
            <a:noFill/>
            <a:miter lim="800000"/>
            <a:headEnd/>
            <a:tailEnd/>
          </a:ln>
        </p:spPr>
      </p:pic>
      <p:sp>
        <p:nvSpPr>
          <p:cNvPr id="3" name="TextBox 2"/>
          <p:cNvSpPr txBox="1"/>
          <p:nvPr/>
        </p:nvSpPr>
        <p:spPr>
          <a:xfrm>
            <a:off x="5105400" y="6553200"/>
            <a:ext cx="4038600" cy="246221"/>
          </a:xfrm>
          <a:prstGeom prst="rect">
            <a:avLst/>
          </a:prstGeom>
          <a:solidFill>
            <a:schemeClr val="bg1"/>
          </a:solidFill>
        </p:spPr>
        <p:txBody>
          <a:bodyPr wrap="square" rtlCol="0">
            <a:spAutoFit/>
          </a:bodyPr>
          <a:lstStyle/>
          <a:p>
            <a:r>
              <a:rPr lang="en-US" sz="1000" dirty="0" smtClean="0"/>
              <a:t>http://www.igbp.net/documents/NL74-global_CO2_budget.pdf</a:t>
            </a:r>
            <a:endParaRPr lang="en-US" sz="1000" dirty="0"/>
          </a:p>
        </p:txBody>
      </p:sp>
      <p:sp>
        <p:nvSpPr>
          <p:cNvPr id="4" name="TextBox 3"/>
          <p:cNvSpPr txBox="1"/>
          <p:nvPr/>
        </p:nvSpPr>
        <p:spPr>
          <a:xfrm>
            <a:off x="7356230" y="1164102"/>
            <a:ext cx="1752600" cy="3293209"/>
          </a:xfrm>
          <a:prstGeom prst="rect">
            <a:avLst/>
          </a:prstGeom>
          <a:noFill/>
        </p:spPr>
        <p:txBody>
          <a:bodyPr wrap="square" rtlCol="0">
            <a:spAutoFit/>
          </a:bodyPr>
          <a:lstStyle/>
          <a:p>
            <a:pPr algn="ctr"/>
            <a:r>
              <a:rPr lang="en-US" dirty="0" smtClean="0">
                <a:latin typeface="Comic Sans MS" pitchFamily="66" charset="0"/>
              </a:rPr>
              <a:t>Closing the global</a:t>
            </a:r>
          </a:p>
          <a:p>
            <a:pPr algn="ctr"/>
            <a:r>
              <a:rPr lang="en-US" dirty="0" smtClean="0">
                <a:latin typeface="Comic Sans MS" pitchFamily="66" charset="0"/>
              </a:rPr>
              <a:t>budget for CO</a:t>
            </a:r>
            <a:r>
              <a:rPr lang="en-US" baseline="-25000" dirty="0" smtClean="0">
                <a:latin typeface="Comic Sans MS" pitchFamily="66" charset="0"/>
              </a:rPr>
              <a:t>2</a:t>
            </a:r>
            <a:r>
              <a:rPr lang="en-US" dirty="0" smtClean="0">
                <a:latin typeface="Comic Sans MS" pitchFamily="66" charset="0"/>
              </a:rPr>
              <a:t> </a:t>
            </a:r>
          </a:p>
          <a:p>
            <a:pPr algn="ctr"/>
            <a:endParaRPr lang="en-US" dirty="0" smtClean="0">
              <a:latin typeface="Comic Sans MS" pitchFamily="66" charset="0"/>
            </a:endParaRPr>
          </a:p>
          <a:p>
            <a:pPr algn="ctr"/>
            <a:r>
              <a:rPr lang="fr-FR" dirty="0" smtClean="0">
                <a:latin typeface="Comic Sans MS" pitchFamily="66" charset="0"/>
              </a:rPr>
              <a:t>Corinne Le </a:t>
            </a:r>
            <a:r>
              <a:rPr lang="fr-FR" dirty="0" err="1" smtClean="0">
                <a:latin typeface="Comic Sans MS" pitchFamily="66" charset="0"/>
              </a:rPr>
              <a:t>Quéré</a:t>
            </a:r>
            <a:endParaRPr lang="fr-FR" dirty="0" smtClean="0">
              <a:latin typeface="Comic Sans MS" pitchFamily="66" charset="0"/>
            </a:endParaRPr>
          </a:p>
          <a:p>
            <a:pPr algn="ctr"/>
            <a:endParaRPr lang="fr-FR" dirty="0" smtClean="0">
              <a:latin typeface="Comic Sans MS" pitchFamily="66" charset="0"/>
            </a:endParaRPr>
          </a:p>
          <a:p>
            <a:pPr algn="ctr"/>
            <a:r>
              <a:rPr lang="en-US" sz="1600" i="1" dirty="0" smtClean="0">
                <a:latin typeface="Comic Sans MS" pitchFamily="66" charset="0"/>
              </a:rPr>
              <a:t>Global Change</a:t>
            </a:r>
            <a:r>
              <a:rPr lang="en-US" sz="1600" dirty="0" smtClean="0">
                <a:latin typeface="Comic Sans MS" pitchFamily="66" charset="0"/>
              </a:rPr>
              <a:t>, Issue 74, Winter 2009, 28-31.</a:t>
            </a:r>
            <a:endParaRPr lang="en-US" sz="1600" dirty="0">
              <a:latin typeface="Comic Sans MS" pitchFamily="66"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carbon cycle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0" y="606119"/>
            <a:ext cx="892639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Overview</a:t>
            </a:r>
          </a:p>
        </p:txBody>
      </p:sp>
      <p:sp>
        <p:nvSpPr>
          <p:cNvPr id="11" name="Rectangle 10"/>
          <p:cNvSpPr/>
          <p:nvPr/>
        </p:nvSpPr>
        <p:spPr>
          <a:xfrm>
            <a:off x="-3803" y="5842337"/>
            <a:ext cx="9147803" cy="1015663"/>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The annual </a:t>
            </a:r>
            <a:r>
              <a:rPr lang="en-US" sz="2000" dirty="0">
                <a:latin typeface="Arial" panose="020B0604020202020204" pitchFamily="34" charset="0"/>
                <a:cs typeface="Arial" panose="020B0604020202020204" pitchFamily="34" charset="0"/>
              </a:rPr>
              <a:t>fluxes </a:t>
            </a:r>
            <a:r>
              <a:rPr lang="en-US" sz="2000" dirty="0" smtClean="0">
                <a:latin typeface="Arial" panose="020B0604020202020204" pitchFamily="34" charset="0"/>
                <a:cs typeface="Arial" panose="020B0604020202020204" pitchFamily="34" charset="0"/>
              </a:rPr>
              <a:t>are in </a:t>
            </a:r>
            <a:r>
              <a:rPr lang="en-US" sz="2000" dirty="0" err="1">
                <a:latin typeface="Arial" panose="020B0604020202020204" pitchFamily="34" charset="0"/>
                <a:cs typeface="Arial" panose="020B0604020202020204" pitchFamily="34" charset="0"/>
              </a:rPr>
              <a:t>PgC</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yr</a:t>
            </a:r>
            <a:r>
              <a:rPr lang="en-US" sz="2000" baseline="30000" dirty="0" smtClean="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the </a:t>
            </a:r>
            <a:r>
              <a:rPr lang="en-US" sz="2000" dirty="0">
                <a:latin typeface="Arial" panose="020B0604020202020204" pitchFamily="34" charset="0"/>
                <a:cs typeface="Arial" panose="020B0604020202020204" pitchFamily="34" charset="0"/>
              </a:rPr>
              <a:t>carbon stocks in the </a:t>
            </a:r>
            <a:r>
              <a:rPr lang="en-US" sz="2000" dirty="0" smtClean="0">
                <a:latin typeface="Arial" panose="020B0604020202020204" pitchFamily="34" charset="0"/>
                <a:cs typeface="Arial" panose="020B0604020202020204" pitchFamily="34" charset="0"/>
              </a:rPr>
              <a:t>reservoirs </a:t>
            </a:r>
            <a:r>
              <a:rPr lang="en-US" sz="2000" dirty="0">
                <a:latin typeface="Arial" panose="020B0604020202020204" pitchFamily="34" charset="0"/>
                <a:cs typeface="Arial" panose="020B0604020202020204" pitchFamily="34" charset="0"/>
              </a:rPr>
              <a:t>are given in </a:t>
            </a:r>
            <a:r>
              <a:rPr lang="en-US" sz="2000" dirty="0" err="1" smtClean="0">
                <a:latin typeface="Arial" panose="020B0604020202020204" pitchFamily="34" charset="0"/>
                <a:cs typeface="Arial" panose="020B0604020202020204" pitchFamily="34" charset="0"/>
              </a:rPr>
              <a:t>PgC</a:t>
            </a:r>
            <a:r>
              <a:rPr lang="en-US" sz="2000" dirty="0" smtClean="0">
                <a:latin typeface="Arial" panose="020B0604020202020204" pitchFamily="34" charset="0"/>
                <a:cs typeface="Arial" panose="020B0604020202020204" pitchFamily="34" charset="0"/>
              </a:rPr>
              <a:t>. Pre-industrial </a:t>
            </a:r>
            <a:r>
              <a:rPr lang="en-US" sz="2000" dirty="0">
                <a:latin typeface="Arial" panose="020B0604020202020204" pitchFamily="34" charset="0"/>
                <a:cs typeface="Arial" panose="020B0604020202020204" pitchFamily="34" charset="0"/>
              </a:rPr>
              <a:t>‘natural’ </a:t>
            </a:r>
            <a:r>
              <a:rPr lang="en-US" sz="2000" dirty="0" smtClean="0">
                <a:latin typeface="Arial" panose="020B0604020202020204" pitchFamily="34" charset="0"/>
                <a:cs typeface="Arial" panose="020B0604020202020204" pitchFamily="34" charset="0"/>
              </a:rPr>
              <a:t>fluxes are in </a:t>
            </a:r>
            <a:r>
              <a:rPr lang="en-US" sz="2000" dirty="0">
                <a:latin typeface="Arial" panose="020B0604020202020204" pitchFamily="34" charset="0"/>
                <a:cs typeface="Arial" panose="020B0604020202020204" pitchFamily="34" charset="0"/>
              </a:rPr>
              <a:t>black and ‘anthropogenic’ fluxes averaged over the 2000–2009 in red. </a:t>
            </a:r>
            <a:r>
              <a:rPr lang="en-US" sz="2000" dirty="0" smtClean="0">
                <a:latin typeface="Arial" panose="020B0604020202020204" pitchFamily="34" charset="0"/>
                <a:cs typeface="Arial" panose="020B0604020202020204" pitchFamily="34" charset="0"/>
              </a:rPr>
              <a:t>Figure from </a:t>
            </a:r>
            <a:r>
              <a:rPr lang="en-US" sz="2000" dirty="0" err="1">
                <a:latin typeface="Arial" panose="020B0604020202020204" pitchFamily="34" charset="0"/>
                <a:cs typeface="Arial" panose="020B0604020202020204" pitchFamily="34" charset="0"/>
              </a:rPr>
              <a:t>Ciais</a:t>
            </a:r>
            <a:r>
              <a:rPr lang="en-US" sz="2000" dirty="0">
                <a:latin typeface="Arial" panose="020B0604020202020204" pitchFamily="34" charset="0"/>
                <a:cs typeface="Arial" panose="020B0604020202020204" pitchFamily="34" charset="0"/>
              </a:rPr>
              <a:t> et al. (2014). </a:t>
            </a:r>
            <a:endParaRPr lang="fr-BE" sz="2000" dirty="0">
              <a:latin typeface="Arial" panose="020B0604020202020204" pitchFamily="34" charset="0"/>
              <a:cs typeface="Arial" panose="020B0604020202020204" pitchFamily="34" charset="0"/>
            </a:endParaRPr>
          </a:p>
        </p:txBody>
      </p:sp>
      <p:pic>
        <p:nvPicPr>
          <p:cNvPr id="21506" name="Picture 2" descr="WG1AR5_FD_Ch06_All_Final-12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5954" y="-533670"/>
            <a:ext cx="7450921" cy="6460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069481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06444"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0" y="492197"/>
            <a:ext cx="8926392"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latin typeface="Arial" panose="020B0604020202020204" pitchFamily="34" charset="0"/>
                <a:cs typeface="Arial" panose="020B0604020202020204" pitchFamily="34" charset="0"/>
              </a:rPr>
              <a:t>The </a:t>
            </a:r>
            <a:r>
              <a:rPr lang="en-GB" altLang="fr-FR" dirty="0" smtClean="0">
                <a:solidFill>
                  <a:srgbClr val="0000FF"/>
                </a:solidFill>
                <a:latin typeface="Arial" panose="020B0604020202020204" pitchFamily="34" charset="0"/>
                <a:cs typeface="Arial" panose="020B0604020202020204" pitchFamily="34" charset="0"/>
              </a:rPr>
              <a:t>CO</a:t>
            </a:r>
            <a:r>
              <a:rPr lang="en-GB" altLang="fr-FR" baseline="-25000" dirty="0" smtClean="0">
                <a:solidFill>
                  <a:srgbClr val="0000FF"/>
                </a:solidFill>
                <a:latin typeface="Arial" panose="020B0604020202020204" pitchFamily="34" charset="0"/>
                <a:cs typeface="Arial" panose="020B0604020202020204" pitchFamily="34" charset="0"/>
              </a:rPr>
              <a:t>2</a:t>
            </a:r>
            <a:r>
              <a:rPr lang="en-GB" altLang="fr-FR" dirty="0" smtClean="0">
                <a:solidFill>
                  <a:srgbClr val="0000FF"/>
                </a:solidFill>
                <a:latin typeface="Arial" panose="020B0604020202020204" pitchFamily="34" charset="0"/>
                <a:cs typeface="Arial" panose="020B0604020202020204" pitchFamily="34" charset="0"/>
              </a:rPr>
              <a:t> flux from the ocean to the atmosphere</a:t>
            </a:r>
            <a:r>
              <a:rPr lang="en-GB" altLang="fr-FR" dirty="0" smtClean="0">
                <a:latin typeface="Arial" panose="020B0604020202020204" pitchFamily="34" charset="0"/>
                <a:cs typeface="Arial" panose="020B0604020202020204" pitchFamily="34" charset="0"/>
              </a:rPr>
              <a:t> is proportional to the </a:t>
            </a:r>
            <a:r>
              <a:rPr lang="en-GB" altLang="fr-FR" dirty="0" smtClean="0">
                <a:solidFill>
                  <a:srgbClr val="0000FF"/>
                </a:solidFill>
                <a:latin typeface="Arial" panose="020B0604020202020204" pitchFamily="34" charset="0"/>
                <a:cs typeface="Arial" panose="020B0604020202020204" pitchFamily="34" charset="0"/>
              </a:rPr>
              <a:t>difference of partial pressure</a:t>
            </a:r>
            <a:r>
              <a:rPr lang="en-GB" altLang="fr-FR" dirty="0" smtClean="0">
                <a:latin typeface="Arial" panose="020B0604020202020204" pitchFamily="34" charset="0"/>
                <a:cs typeface="Arial" panose="020B0604020202020204" pitchFamily="34" charset="0"/>
              </a:rPr>
              <a:t> ( </a:t>
            </a:r>
            <a:r>
              <a:rPr lang="en-GB" altLang="fr-FR" i="1" dirty="0" smtClean="0">
                <a:latin typeface="Arial" panose="020B0604020202020204" pitchFamily="34" charset="0"/>
                <a:cs typeface="Arial" panose="020B0604020202020204" pitchFamily="34" charset="0"/>
              </a:rPr>
              <a:t>p</a:t>
            </a:r>
            <a:r>
              <a:rPr lang="en-GB" altLang="fr-FR" i="1" baseline="30000" dirty="0" smtClean="0">
                <a:latin typeface="Arial" panose="020B0604020202020204" pitchFamily="34" charset="0"/>
                <a:cs typeface="Arial" panose="020B0604020202020204" pitchFamily="34" charset="0"/>
              </a:rPr>
              <a:t>CO</a:t>
            </a:r>
            <a:r>
              <a:rPr lang="en-GB" altLang="fr-FR" sz="1800" i="1" baseline="10000" dirty="0" smtClean="0">
                <a:latin typeface="Arial" panose="020B0604020202020204" pitchFamily="34" charset="0"/>
                <a:cs typeface="Arial" panose="020B0604020202020204" pitchFamily="34" charset="0"/>
              </a:rPr>
              <a:t>2 </a:t>
            </a:r>
            <a:r>
              <a:rPr lang="en-GB" altLang="fr-FR" dirty="0" smtClean="0">
                <a:latin typeface="Arial" panose="020B0604020202020204" pitchFamily="34" charset="0"/>
                <a:cs typeface="Arial" panose="020B0604020202020204" pitchFamily="34" charset="0"/>
              </a:rPr>
              <a:t>) between the two media:</a:t>
            </a:r>
            <a:r>
              <a:rPr lang="fr-FR" altLang="fr-FR" dirty="0" smtClean="0">
                <a:latin typeface="Arial" panose="020B0604020202020204" pitchFamily="34" charset="0"/>
                <a:cs typeface="Arial" panose="020B0604020202020204" pitchFamily="34" charset="0"/>
              </a:rPr>
              <a:t> </a:t>
            </a:r>
            <a:endParaRPr lang="en-GB" altLang="fr-FR" dirty="0">
              <a:latin typeface="Arial" panose="020B0604020202020204" pitchFamily="34" charset="0"/>
              <a:cs typeface="Arial" panose="020B0604020202020204" pitchFamily="34" charset="0"/>
            </a:endParaRPr>
          </a:p>
        </p:txBody>
      </p:sp>
      <p:graphicFrame>
        <p:nvGraphicFramePr>
          <p:cNvPr id="10" name="Object 10"/>
          <p:cNvGraphicFramePr>
            <a:graphicFrameLocks noChangeAspect="1"/>
          </p:cNvGraphicFramePr>
          <p:nvPr>
            <p:extLst>
              <p:ext uri="{D42A27DB-BD31-4B8C-83A1-F6EECF244321}">
                <p14:modId xmlns="" xmlns:p14="http://schemas.microsoft.com/office/powerpoint/2010/main" val="1747491230"/>
              </p:ext>
            </p:extLst>
          </p:nvPr>
        </p:nvGraphicFramePr>
        <p:xfrm>
          <a:off x="3149600" y="1476375"/>
          <a:ext cx="2801938" cy="527050"/>
        </p:xfrm>
        <a:graphic>
          <a:graphicData uri="http://schemas.openxmlformats.org/presentationml/2006/ole">
            <p:oleObj spid="_x0000_s17429" name="Equation" r:id="rId4" imgW="1562040" imgH="291960" progId="">
              <p:embed/>
            </p:oleObj>
          </a:graphicData>
        </a:graphic>
      </p:graphicFrame>
      <p:sp>
        <p:nvSpPr>
          <p:cNvPr id="12" name="Rectangle 9"/>
          <p:cNvSpPr>
            <a:spLocks noChangeArrowheads="1"/>
          </p:cNvSpPr>
          <p:nvPr/>
        </p:nvSpPr>
        <p:spPr bwMode="auto">
          <a:xfrm>
            <a:off x="390525" y="2082431"/>
            <a:ext cx="870839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Subscripts </a:t>
            </a:r>
            <a:r>
              <a:rPr lang="en-GB" altLang="fr-FR" i="1" dirty="0">
                <a:latin typeface="Arial" panose="020B0604020202020204" pitchFamily="34" charset="0"/>
                <a:cs typeface="Arial" panose="020B0604020202020204" pitchFamily="34" charset="0"/>
              </a:rPr>
              <a:t>A</a:t>
            </a:r>
            <a:r>
              <a:rPr lang="en-GB" altLang="fr-FR" dirty="0">
                <a:latin typeface="Arial" panose="020B0604020202020204" pitchFamily="34" charset="0"/>
                <a:cs typeface="Arial" panose="020B0604020202020204" pitchFamily="34" charset="0"/>
              </a:rPr>
              <a:t> and </a:t>
            </a:r>
            <a:r>
              <a:rPr lang="en-GB" altLang="fr-FR" i="1" dirty="0">
                <a:latin typeface="Arial" panose="020B0604020202020204" pitchFamily="34" charset="0"/>
                <a:cs typeface="Arial" panose="020B0604020202020204" pitchFamily="34" charset="0"/>
              </a:rPr>
              <a:t>W</a:t>
            </a:r>
            <a:r>
              <a:rPr lang="en-GB" altLang="fr-FR" dirty="0">
                <a:latin typeface="Arial" panose="020B0604020202020204" pitchFamily="34" charset="0"/>
                <a:cs typeface="Arial" panose="020B0604020202020204" pitchFamily="34" charset="0"/>
              </a:rPr>
              <a:t> refer to the air and the water, respectively.  </a:t>
            </a:r>
            <a:r>
              <a:rPr lang="en-GB" altLang="fr-FR" i="1" dirty="0">
                <a:latin typeface="Arial" panose="020B0604020202020204" pitchFamily="34" charset="0"/>
                <a:cs typeface="Arial" panose="020B0604020202020204" pitchFamily="34" charset="0"/>
              </a:rPr>
              <a:t>k</a:t>
            </a:r>
            <a:r>
              <a:rPr lang="en-GB" altLang="fr-FR" i="1" baseline="30000" dirty="0">
                <a:latin typeface="Arial" panose="020B0604020202020204" pitchFamily="34" charset="0"/>
                <a:cs typeface="Arial" panose="020B0604020202020204" pitchFamily="34" charset="0"/>
              </a:rPr>
              <a:t>CO</a:t>
            </a:r>
            <a:r>
              <a:rPr lang="en-GB" altLang="fr-FR" sz="1800" i="1" baseline="10000" dirty="0">
                <a:latin typeface="Arial" panose="020B0604020202020204" pitchFamily="34" charset="0"/>
                <a:cs typeface="Arial" panose="020B0604020202020204" pitchFamily="34" charset="0"/>
              </a:rPr>
              <a:t>2</a:t>
            </a:r>
            <a:r>
              <a:rPr lang="en-GB" altLang="fr-FR" sz="1800" baseline="10000" dirty="0">
                <a:latin typeface="Arial" panose="020B0604020202020204" pitchFamily="34" charset="0"/>
                <a:cs typeface="Arial" panose="020B0604020202020204" pitchFamily="34" charset="0"/>
              </a:rPr>
              <a:t> </a:t>
            </a:r>
            <a:r>
              <a:rPr lang="en-GB" altLang="fr-FR" sz="1800" baseline="10000" dirty="0" smtClean="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is </a:t>
            </a:r>
            <a:r>
              <a:rPr lang="en-GB" altLang="fr-FR" dirty="0">
                <a:latin typeface="Arial" panose="020B0604020202020204" pitchFamily="34" charset="0"/>
                <a:cs typeface="Arial" panose="020B0604020202020204" pitchFamily="34" charset="0"/>
              </a:rPr>
              <a:t>a transfer </a:t>
            </a:r>
            <a:r>
              <a:rPr lang="en-GB" altLang="fr-FR" dirty="0" smtClean="0">
                <a:latin typeface="Arial" panose="020B0604020202020204" pitchFamily="34" charset="0"/>
                <a:cs typeface="Arial" panose="020B0604020202020204" pitchFamily="34" charset="0"/>
              </a:rPr>
              <a:t>coefficient.</a:t>
            </a:r>
            <a:r>
              <a:rPr lang="fr-FR" altLang="fr-FR" dirty="0" smtClean="0">
                <a:latin typeface="Arial" panose="020B0604020202020204" pitchFamily="34" charset="0"/>
                <a:cs typeface="Arial" panose="020B0604020202020204" pitchFamily="34" charset="0"/>
              </a:rPr>
              <a:t> </a:t>
            </a:r>
            <a:endParaRPr lang="en-GB" altLang="fr-FR" dirty="0">
              <a:latin typeface="Arial" panose="020B0604020202020204" pitchFamily="34" charset="0"/>
              <a:cs typeface="Arial" panose="020B0604020202020204" pitchFamily="34" charset="0"/>
            </a:endParaRPr>
          </a:p>
        </p:txBody>
      </p:sp>
      <p:sp>
        <p:nvSpPr>
          <p:cNvPr id="14" name="Rectangle 8"/>
          <p:cNvSpPr>
            <a:spLocks noChangeArrowheads="1"/>
          </p:cNvSpPr>
          <p:nvPr/>
        </p:nvSpPr>
        <p:spPr bwMode="auto">
          <a:xfrm>
            <a:off x="5917179" y="3952770"/>
            <a:ext cx="325913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dirty="0">
                <a:latin typeface="Arial" panose="020B0604020202020204" pitchFamily="34" charset="0"/>
                <a:cs typeface="Arial" panose="020B0604020202020204" pitchFamily="34" charset="0"/>
              </a:rPr>
              <a:t>Estimates of sea-to-air flux of CO</a:t>
            </a:r>
            <a:r>
              <a:rPr lang="en-US" altLang="fr-FR" sz="1800" baseline="-25000" dirty="0">
                <a:latin typeface="Arial" panose="020B0604020202020204" pitchFamily="34" charset="0"/>
                <a:cs typeface="Arial" panose="020B0604020202020204" pitchFamily="34" charset="0"/>
              </a:rPr>
              <a:t>2</a:t>
            </a:r>
            <a:r>
              <a:rPr lang="en-US" altLang="fr-FR" sz="1800" dirty="0">
                <a:latin typeface="Arial" panose="020B0604020202020204" pitchFamily="34" charset="0"/>
                <a:cs typeface="Arial" panose="020B0604020202020204" pitchFamily="34" charset="0"/>
              </a:rPr>
              <a:t> (Denman et al. (2007), based on the work of </a:t>
            </a:r>
            <a:r>
              <a:rPr lang="en-US" altLang="fr-FR" sz="1800" dirty="0" smtClean="0">
                <a:latin typeface="Arial" panose="020B0604020202020204" pitchFamily="34" charset="0"/>
                <a:cs typeface="Arial" panose="020B0604020202020204" pitchFamily="34" charset="0"/>
              </a:rPr>
              <a:t>T. Takahashi</a:t>
            </a:r>
            <a:r>
              <a:rPr lang="fr-FR" altLang="fr-FR" sz="1800" dirty="0" smtClean="0">
                <a:latin typeface="Arial" panose="020B0604020202020204" pitchFamily="34" charset="0"/>
                <a:cs typeface="Arial" panose="020B0604020202020204" pitchFamily="34" charset="0"/>
              </a:rPr>
              <a:t> </a:t>
            </a:r>
            <a:r>
              <a:rPr lang="fr-FR" altLang="fr-FR" sz="1800" dirty="0">
                <a:latin typeface="Arial" panose="020B0604020202020204" pitchFamily="34" charset="0"/>
                <a:cs typeface="Arial" panose="020B0604020202020204" pitchFamily="34" charset="0"/>
              </a:rPr>
              <a:t>).</a:t>
            </a:r>
            <a:endParaRPr lang="fr-BE" altLang="fr-FR" sz="1800" dirty="0">
              <a:latin typeface="Arial" panose="020B0604020202020204" pitchFamily="34" charset="0"/>
              <a:cs typeface="Arial" panose="020B0604020202020204" pitchFamily="34" charset="0"/>
            </a:endParaRPr>
          </a:p>
        </p:txBody>
      </p:sp>
      <p:pic>
        <p:nvPicPr>
          <p:cNvPr id="15" name="Image 15" descr="ar4-wg1-chapter7-2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b="10133"/>
          <a:stretch>
            <a:fillRect/>
          </a:stretch>
        </p:blipFill>
        <p:spPr bwMode="auto">
          <a:xfrm>
            <a:off x="173697" y="3099047"/>
            <a:ext cx="5743482" cy="3589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87294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07427"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0" y="492197"/>
            <a:ext cx="8926392"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IE" altLang="fr-FR" b="1" dirty="0" smtClean="0">
                <a:latin typeface="Arial" panose="020B0604020202020204" pitchFamily="34" charset="0"/>
                <a:cs typeface="Arial" panose="020B0604020202020204" pitchFamily="34" charset="0"/>
              </a:rPr>
              <a:t>The inorganic carbon cycle</a:t>
            </a:r>
            <a:r>
              <a:rPr lang="en-IE" altLang="fr-FR" dirty="0" smtClean="0">
                <a:latin typeface="Arial" panose="020B0604020202020204" pitchFamily="34" charset="0"/>
                <a:cs typeface="Arial" panose="020B0604020202020204" pitchFamily="34" charset="0"/>
              </a:rPr>
              <a:t>: balance between </a:t>
            </a:r>
            <a:r>
              <a:rPr lang="en-US" altLang="fr-FR" dirty="0" smtClean="0">
                <a:latin typeface="Arial" panose="020B0604020202020204" pitchFamily="34" charset="0"/>
                <a:cs typeface="Arial" panose="020B0604020202020204" pitchFamily="34" charset="0"/>
              </a:rPr>
              <a:t>carbonic </a:t>
            </a:r>
            <a:r>
              <a:rPr lang="en-US" altLang="fr-FR" dirty="0">
                <a:latin typeface="Arial" panose="020B0604020202020204" pitchFamily="34" charset="0"/>
                <a:cs typeface="Arial" panose="020B0604020202020204" pitchFamily="34" charset="0"/>
              </a:rPr>
              <a:t>acid (</a:t>
            </a:r>
            <a:r>
              <a:rPr lang="en-US" altLang="fr-FR" i="1" dirty="0" smtClean="0">
                <a:latin typeface="Arial" panose="020B0604020202020204" pitchFamily="34" charset="0"/>
                <a:cs typeface="Arial" panose="020B0604020202020204" pitchFamily="34" charset="0"/>
              </a:rPr>
              <a:t>H</a:t>
            </a:r>
            <a:r>
              <a:rPr lang="en-US" altLang="fr-FR" i="1" baseline="-25000" dirty="0" smtClean="0">
                <a:latin typeface="Arial" panose="020B0604020202020204" pitchFamily="34" charset="0"/>
                <a:cs typeface="Arial" panose="020B0604020202020204" pitchFamily="34" charset="0"/>
              </a:rPr>
              <a:t>2</a:t>
            </a:r>
            <a:r>
              <a:rPr lang="en-US" altLang="fr-FR" i="1" dirty="0" smtClean="0">
                <a:latin typeface="Arial" panose="020B0604020202020204" pitchFamily="34" charset="0"/>
                <a:cs typeface="Arial" panose="020B0604020202020204" pitchFamily="34" charset="0"/>
              </a:rPr>
              <a:t>CO</a:t>
            </a:r>
            <a:r>
              <a:rPr lang="en-US" altLang="fr-FR" i="1" baseline="-25000" dirty="0" smtClean="0">
                <a:latin typeface="Arial" panose="020B0604020202020204" pitchFamily="34" charset="0"/>
                <a:cs typeface="Arial" panose="020B0604020202020204" pitchFamily="34" charset="0"/>
              </a:rPr>
              <a:t>3</a:t>
            </a:r>
            <a:r>
              <a:rPr lang="en-US" altLang="fr-FR" dirty="0" smtClean="0">
                <a:latin typeface="Arial" panose="020B0604020202020204" pitchFamily="34" charset="0"/>
                <a:cs typeface="Arial" panose="020B0604020202020204" pitchFamily="34" charset="0"/>
              </a:rPr>
              <a:t>), bicarbonate </a:t>
            </a:r>
            <a:r>
              <a:rPr lang="en-US" altLang="fr-FR" dirty="0">
                <a:latin typeface="Arial" panose="020B0604020202020204" pitchFamily="34" charset="0"/>
                <a:cs typeface="Arial" panose="020B0604020202020204" pitchFamily="34" charset="0"/>
              </a:rPr>
              <a:t>(          ) and carbonate ions (        )</a:t>
            </a:r>
            <a:endParaRPr lang="en-GB" altLang="fr-FR" dirty="0">
              <a:latin typeface="Arial" panose="020B0604020202020204" pitchFamily="34" charset="0"/>
              <a:cs typeface="Arial" panose="020B0604020202020204" pitchFamily="34" charset="0"/>
            </a:endParaRPr>
          </a:p>
        </p:txBody>
      </p:sp>
      <p:graphicFrame>
        <p:nvGraphicFramePr>
          <p:cNvPr id="11" name="Object 13"/>
          <p:cNvGraphicFramePr>
            <a:graphicFrameLocks noChangeAspect="1"/>
          </p:cNvGraphicFramePr>
          <p:nvPr>
            <p:extLst>
              <p:ext uri="{D42A27DB-BD31-4B8C-83A1-F6EECF244321}">
                <p14:modId xmlns="" xmlns:p14="http://schemas.microsoft.com/office/powerpoint/2010/main" val="3132721190"/>
              </p:ext>
            </p:extLst>
          </p:nvPr>
        </p:nvGraphicFramePr>
        <p:xfrm>
          <a:off x="3149600" y="907695"/>
          <a:ext cx="771525" cy="436562"/>
        </p:xfrm>
        <a:graphic>
          <a:graphicData uri="http://schemas.openxmlformats.org/presentationml/2006/ole">
            <p:oleObj spid="_x0000_s18543" r:id="rId4" imgW="431613" imgH="241195" progId="">
              <p:embed/>
            </p:oleObj>
          </a:graphicData>
        </a:graphic>
      </p:graphicFrame>
      <p:graphicFrame>
        <p:nvGraphicFramePr>
          <p:cNvPr id="16" name="Object 15"/>
          <p:cNvGraphicFramePr>
            <a:graphicFrameLocks noChangeAspect="1"/>
          </p:cNvGraphicFramePr>
          <p:nvPr>
            <p:extLst>
              <p:ext uri="{D42A27DB-BD31-4B8C-83A1-F6EECF244321}">
                <p14:modId xmlns="" xmlns:p14="http://schemas.microsoft.com/office/powerpoint/2010/main" val="3933166179"/>
              </p:ext>
            </p:extLst>
          </p:nvPr>
        </p:nvGraphicFramePr>
        <p:xfrm>
          <a:off x="6982783" y="909282"/>
          <a:ext cx="649288" cy="434975"/>
        </p:xfrm>
        <a:graphic>
          <a:graphicData uri="http://schemas.openxmlformats.org/presentationml/2006/ole">
            <p:oleObj spid="_x0000_s18544" r:id="rId5" imgW="368300" imgH="241300" progId="">
              <p:embed/>
            </p:oleObj>
          </a:graphicData>
        </a:graphic>
      </p:graphicFrame>
      <p:graphicFrame>
        <p:nvGraphicFramePr>
          <p:cNvPr id="17" name="Object 17"/>
          <p:cNvGraphicFramePr>
            <a:graphicFrameLocks noChangeAspect="1"/>
          </p:cNvGraphicFramePr>
          <p:nvPr>
            <p:extLst>
              <p:ext uri="{D42A27DB-BD31-4B8C-83A1-F6EECF244321}">
                <p14:modId xmlns="" xmlns:p14="http://schemas.microsoft.com/office/powerpoint/2010/main" val="2170147608"/>
              </p:ext>
            </p:extLst>
          </p:nvPr>
        </p:nvGraphicFramePr>
        <p:xfrm>
          <a:off x="2270125" y="1822450"/>
          <a:ext cx="3135313" cy="538163"/>
        </p:xfrm>
        <a:graphic>
          <a:graphicData uri="http://schemas.openxmlformats.org/presentationml/2006/ole">
            <p:oleObj spid="_x0000_s18545" name="Equation" r:id="rId6" imgW="1572480" imgH="255960" progId="Equation.3">
              <p:embed/>
            </p:oleObj>
          </a:graphicData>
        </a:graphic>
      </p:graphicFrame>
      <p:graphicFrame>
        <p:nvGraphicFramePr>
          <p:cNvPr id="18" name="Object 19"/>
          <p:cNvGraphicFramePr>
            <a:graphicFrameLocks noChangeAspect="1"/>
          </p:cNvGraphicFramePr>
          <p:nvPr>
            <p:extLst>
              <p:ext uri="{D42A27DB-BD31-4B8C-83A1-F6EECF244321}">
                <p14:modId xmlns="" xmlns:p14="http://schemas.microsoft.com/office/powerpoint/2010/main" val="1213846834"/>
              </p:ext>
            </p:extLst>
          </p:nvPr>
        </p:nvGraphicFramePr>
        <p:xfrm>
          <a:off x="3173413" y="2359025"/>
          <a:ext cx="2816225" cy="509588"/>
        </p:xfrm>
        <a:graphic>
          <a:graphicData uri="http://schemas.openxmlformats.org/presentationml/2006/ole">
            <p:oleObj spid="_x0000_s18546" name="Equation" r:id="rId7" imgW="1425960" imgH="237600" progId="Equation.3">
              <p:embed/>
            </p:oleObj>
          </a:graphicData>
        </a:graphic>
      </p:graphicFrame>
      <p:graphicFrame>
        <p:nvGraphicFramePr>
          <p:cNvPr id="19" name="Object 21"/>
          <p:cNvGraphicFramePr>
            <a:graphicFrameLocks noChangeAspect="1"/>
          </p:cNvGraphicFramePr>
          <p:nvPr>
            <p:extLst>
              <p:ext uri="{D42A27DB-BD31-4B8C-83A1-F6EECF244321}">
                <p14:modId xmlns="" xmlns:p14="http://schemas.microsoft.com/office/powerpoint/2010/main" val="1812047491"/>
              </p:ext>
            </p:extLst>
          </p:nvPr>
        </p:nvGraphicFramePr>
        <p:xfrm>
          <a:off x="3282950" y="2995613"/>
          <a:ext cx="2597150" cy="511175"/>
        </p:xfrm>
        <a:graphic>
          <a:graphicData uri="http://schemas.openxmlformats.org/presentationml/2006/ole">
            <p:oleObj spid="_x0000_s18547" name="Equation" r:id="rId8" imgW="1307160" imgH="237600" progId="Equation.3">
              <p:embed/>
            </p:oleObj>
          </a:graphicData>
        </a:graphic>
      </p:graphicFrame>
      <p:sp>
        <p:nvSpPr>
          <p:cNvPr id="20" name="Rectangle 9"/>
          <p:cNvSpPr>
            <a:spLocks noChangeArrowheads="1"/>
          </p:cNvSpPr>
          <p:nvPr/>
        </p:nvSpPr>
        <p:spPr bwMode="auto">
          <a:xfrm>
            <a:off x="41275" y="4271963"/>
            <a:ext cx="91027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US" altLang="fr-FR" dirty="0">
                <a:latin typeface="Arial" panose="020B0604020202020204" pitchFamily="34" charset="0"/>
                <a:cs typeface="Arial" panose="020B0604020202020204" pitchFamily="34" charset="0"/>
              </a:rPr>
              <a:t>The sum </a:t>
            </a:r>
            <a:r>
              <a:rPr lang="en-US" altLang="fr-FR" dirty="0" smtClean="0">
                <a:latin typeface="Arial" panose="020B0604020202020204" pitchFamily="34" charset="0"/>
                <a:cs typeface="Arial" panose="020B0604020202020204" pitchFamily="34" charset="0"/>
              </a:rPr>
              <a:t>of </a:t>
            </a:r>
            <a:r>
              <a:rPr lang="en-US" altLang="fr-FR" smtClean="0">
                <a:latin typeface="Arial" panose="020B0604020202020204" pitchFamily="34" charset="0"/>
                <a:cs typeface="Arial" panose="020B0604020202020204" pitchFamily="34" charset="0"/>
              </a:rPr>
              <a:t>the concentration of </a:t>
            </a:r>
            <a:r>
              <a:rPr lang="en-US" altLang="fr-FR" dirty="0">
                <a:latin typeface="Arial" panose="020B0604020202020204" pitchFamily="34" charset="0"/>
                <a:cs typeface="Arial" panose="020B0604020202020204" pitchFamily="34" charset="0"/>
              </a:rPr>
              <a:t>these three forms of carbon is </a:t>
            </a:r>
            <a:r>
              <a:rPr lang="en-US" altLang="fr-FR" dirty="0" smtClean="0">
                <a:latin typeface="Arial" panose="020B0604020202020204" pitchFamily="34" charset="0"/>
                <a:cs typeface="Arial" panose="020B0604020202020204" pitchFamily="34" charset="0"/>
              </a:rPr>
              <a:t>referred </a:t>
            </a:r>
            <a:r>
              <a:rPr lang="en-US" altLang="fr-FR" dirty="0">
                <a:latin typeface="Arial" panose="020B0604020202020204" pitchFamily="34" charset="0"/>
                <a:cs typeface="Arial" panose="020B0604020202020204" pitchFamily="34" charset="0"/>
              </a:rPr>
              <a:t>to as </a:t>
            </a:r>
            <a:r>
              <a:rPr lang="en-US" altLang="fr-FR" dirty="0" smtClean="0">
                <a:latin typeface="Arial" panose="020B0604020202020204" pitchFamily="34" charset="0"/>
                <a:cs typeface="Arial" panose="020B0604020202020204" pitchFamily="34" charset="0"/>
              </a:rPr>
              <a:t>the </a:t>
            </a:r>
            <a:r>
              <a:rPr lang="en-US" altLang="fr-FR" dirty="0" smtClean="0">
                <a:solidFill>
                  <a:srgbClr val="0000FF"/>
                </a:solidFill>
                <a:latin typeface="Arial" panose="020B0604020202020204" pitchFamily="34" charset="0"/>
                <a:cs typeface="Arial" panose="020B0604020202020204" pitchFamily="34" charset="0"/>
              </a:rPr>
              <a:t>Dissolved </a:t>
            </a:r>
            <a:r>
              <a:rPr lang="en-US" altLang="fr-FR" dirty="0">
                <a:solidFill>
                  <a:srgbClr val="0000FF"/>
                </a:solidFill>
                <a:latin typeface="Arial" panose="020B0604020202020204" pitchFamily="34" charset="0"/>
                <a:cs typeface="Arial" panose="020B0604020202020204" pitchFamily="34" charset="0"/>
              </a:rPr>
              <a:t>Inorganic Carbon</a:t>
            </a:r>
            <a:r>
              <a:rPr lang="en-US" altLang="fr-FR" dirty="0">
                <a:latin typeface="Arial" panose="020B0604020202020204" pitchFamily="34" charset="0"/>
                <a:cs typeface="Arial" panose="020B0604020202020204" pitchFamily="34" charset="0"/>
              </a:rPr>
              <a:t> (DIC):</a:t>
            </a:r>
            <a:r>
              <a:rPr lang="fr-FR" altLang="fr-FR" dirty="0">
                <a:latin typeface="Arial" panose="020B0604020202020204" pitchFamily="34" charset="0"/>
                <a:cs typeface="Arial" panose="020B0604020202020204" pitchFamily="34" charset="0"/>
              </a:rPr>
              <a:t> </a:t>
            </a:r>
            <a:endParaRPr lang="en-GB" altLang="fr-FR" dirty="0">
              <a:latin typeface="Arial" panose="020B0604020202020204" pitchFamily="34" charset="0"/>
              <a:cs typeface="Arial" panose="020B0604020202020204" pitchFamily="34" charset="0"/>
            </a:endParaRPr>
          </a:p>
        </p:txBody>
      </p:sp>
      <p:graphicFrame>
        <p:nvGraphicFramePr>
          <p:cNvPr id="21" name="Object 23"/>
          <p:cNvGraphicFramePr>
            <a:graphicFrameLocks noChangeAspect="1"/>
          </p:cNvGraphicFramePr>
          <p:nvPr>
            <p:extLst>
              <p:ext uri="{D42A27DB-BD31-4B8C-83A1-F6EECF244321}">
                <p14:modId xmlns="" xmlns:p14="http://schemas.microsoft.com/office/powerpoint/2010/main" val="23203401"/>
              </p:ext>
            </p:extLst>
          </p:nvPr>
        </p:nvGraphicFramePr>
        <p:xfrm>
          <a:off x="2167671" y="5430838"/>
          <a:ext cx="4591050" cy="571500"/>
        </p:xfrm>
        <a:graphic>
          <a:graphicData uri="http://schemas.openxmlformats.org/presentationml/2006/ole">
            <p:oleObj spid="_x0000_s18548" r:id="rId9" imgW="2286000" imgH="279400" progId="">
              <p:embed/>
            </p:oleObj>
          </a:graphicData>
        </a:graphic>
      </p:graphicFrame>
    </p:spTree>
    <p:extLst>
      <p:ext uri="{BB962C8B-B14F-4D97-AF65-F5344CB8AC3E}">
        <p14:creationId xmlns="" xmlns:p14="http://schemas.microsoft.com/office/powerpoint/2010/main" val="3654616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06444"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4" name="Rectangle 9"/>
          <p:cNvSpPr>
            <a:spLocks noChangeArrowheads="1"/>
          </p:cNvSpPr>
          <p:nvPr/>
        </p:nvSpPr>
        <p:spPr bwMode="auto">
          <a:xfrm>
            <a:off x="-3803" y="736265"/>
            <a:ext cx="9102725" cy="131112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i="1" dirty="0" smtClean="0">
                <a:latin typeface="Arial" panose="020B0604020202020204" pitchFamily="34" charset="0"/>
                <a:cs typeface="Arial" panose="020B0604020202020204" pitchFamily="34" charset="0"/>
              </a:rPr>
              <a:t>K</a:t>
            </a:r>
            <a:r>
              <a:rPr lang="en-US" altLang="fr-FR" i="1" baseline="-25000" dirty="0" smtClean="0">
                <a:latin typeface="Arial" panose="020B0604020202020204" pitchFamily="34" charset="0"/>
                <a:cs typeface="Arial" panose="020B0604020202020204" pitchFamily="34" charset="0"/>
              </a:rPr>
              <a:t>H</a:t>
            </a:r>
            <a:r>
              <a:rPr lang="en-US" altLang="fr-FR" dirty="0" smtClean="0">
                <a:latin typeface="Arial" panose="020B0604020202020204" pitchFamily="34" charset="0"/>
                <a:cs typeface="Arial" panose="020B0604020202020204" pitchFamily="34" charset="0"/>
              </a:rPr>
              <a:t>, the </a:t>
            </a:r>
            <a:r>
              <a:rPr lang="en-US" altLang="fr-FR" dirty="0">
                <a:solidFill>
                  <a:srgbClr val="0000FF"/>
                </a:solidFill>
                <a:latin typeface="Arial" panose="020B0604020202020204" pitchFamily="34" charset="0"/>
                <a:cs typeface="Arial" panose="020B0604020202020204" pitchFamily="34" charset="0"/>
              </a:rPr>
              <a:t>solubility</a:t>
            </a:r>
            <a:r>
              <a:rPr lang="en-US" altLang="fr-FR" dirty="0">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of </a:t>
            </a:r>
            <a:r>
              <a:rPr lang="en-US" altLang="fr-FR" i="1" dirty="0" smtClean="0">
                <a:latin typeface="Arial" panose="020B0604020202020204" pitchFamily="34" charset="0"/>
                <a:cs typeface="Arial" panose="020B0604020202020204" pitchFamily="34" charset="0"/>
              </a:rPr>
              <a:t>CO</a:t>
            </a:r>
            <a:r>
              <a:rPr lang="en-US" altLang="fr-FR" i="1" baseline="-25000" dirty="0" smtClean="0">
                <a:latin typeface="Arial" panose="020B0604020202020204" pitchFamily="34" charset="0"/>
                <a:cs typeface="Arial" panose="020B0604020202020204" pitchFamily="34" charset="0"/>
              </a:rPr>
              <a:t>2</a:t>
            </a:r>
            <a:r>
              <a:rPr lang="en-US" altLang="fr-FR" dirty="0">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 relates </a:t>
            </a:r>
            <a:r>
              <a:rPr lang="en-US" altLang="fr-FR" dirty="0">
                <a:latin typeface="Arial" panose="020B0604020202020204" pitchFamily="34" charset="0"/>
                <a:cs typeface="Arial" panose="020B0604020202020204" pitchFamily="34" charset="0"/>
              </a:rPr>
              <a:t>the amount of the carbonic acid to the </a:t>
            </a:r>
            <a:r>
              <a:rPr lang="en-US" altLang="fr-FR" dirty="0" smtClean="0">
                <a:latin typeface="Arial" panose="020B0604020202020204" pitchFamily="34" charset="0"/>
                <a:cs typeface="Arial" panose="020B0604020202020204" pitchFamily="34" charset="0"/>
              </a:rPr>
              <a:t>p</a:t>
            </a:r>
            <a:r>
              <a:rPr lang="en-US" altLang="fr-FR" i="1" dirty="0" smtClean="0">
                <a:latin typeface="Arial" panose="020B0604020202020204" pitchFamily="34" charset="0"/>
                <a:cs typeface="Arial" panose="020B0604020202020204" pitchFamily="34" charset="0"/>
              </a:rPr>
              <a:t>CO</a:t>
            </a:r>
            <a:r>
              <a:rPr lang="en-US" altLang="fr-FR" i="1" baseline="-25000" dirty="0" smtClean="0">
                <a:latin typeface="Arial" panose="020B0604020202020204" pitchFamily="34" charset="0"/>
                <a:cs typeface="Arial" panose="020B0604020202020204" pitchFamily="34" charset="0"/>
              </a:rPr>
              <a:t>2</a:t>
            </a:r>
            <a:r>
              <a:rPr lang="en-US" altLang="fr-FR" i="1" dirty="0" smtClean="0">
                <a:latin typeface="Arial" panose="020B0604020202020204" pitchFamily="34" charset="0"/>
                <a:cs typeface="Arial" panose="020B0604020202020204" pitchFamily="34" charset="0"/>
              </a:rPr>
              <a:t> </a:t>
            </a:r>
            <a:r>
              <a:rPr lang="en-US" altLang="fr-FR" dirty="0" smtClean="0">
                <a:latin typeface="Arial" panose="020B0604020202020204" pitchFamily="34" charset="0"/>
                <a:cs typeface="Arial" panose="020B0604020202020204" pitchFamily="34" charset="0"/>
              </a:rPr>
              <a:t>at equilibrium.</a:t>
            </a:r>
          </a:p>
          <a:p>
            <a:pPr marL="0" lvl="1">
              <a:spcAft>
                <a:spcPct val="30000"/>
              </a:spcAft>
            </a:pPr>
            <a:r>
              <a:rPr lang="en-US" altLang="fr-FR" dirty="0" smtClean="0">
                <a:latin typeface="Arial" panose="020B0604020202020204" pitchFamily="34" charset="0"/>
                <a:cs typeface="Arial" panose="020B0604020202020204" pitchFamily="34" charset="0"/>
              </a:rPr>
              <a:t> </a:t>
            </a:r>
            <a:r>
              <a:rPr lang="en-US" altLang="fr-FR" i="1" dirty="0" smtClean="0">
                <a:latin typeface="Arial" panose="020B0604020202020204" pitchFamily="34" charset="0"/>
                <a:cs typeface="Arial" panose="020B0604020202020204" pitchFamily="34" charset="0"/>
              </a:rPr>
              <a:t>K</a:t>
            </a:r>
            <a:r>
              <a:rPr lang="en-US" altLang="fr-FR" i="1" baseline="-25000" dirty="0" smtClean="0">
                <a:latin typeface="Arial" panose="020B0604020202020204" pitchFamily="34" charset="0"/>
                <a:cs typeface="Arial" panose="020B0604020202020204" pitchFamily="34" charset="0"/>
              </a:rPr>
              <a:t>H</a:t>
            </a:r>
            <a:r>
              <a:rPr lang="en-US" altLang="fr-FR" dirty="0" smtClean="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is a strong function of the temperature.</a:t>
            </a:r>
            <a:r>
              <a:rPr lang="en-US" altLang="fr-FR" dirty="0"/>
              <a:t> </a:t>
            </a:r>
            <a:endParaRPr lang="en-GB" altLang="fr-FR" i="1" baseline="-25000" dirty="0"/>
          </a:p>
        </p:txBody>
      </p:sp>
      <p:graphicFrame>
        <p:nvGraphicFramePr>
          <p:cNvPr id="15" name="Object 22"/>
          <p:cNvGraphicFramePr>
            <a:graphicFrameLocks noChangeAspect="1"/>
          </p:cNvGraphicFramePr>
          <p:nvPr>
            <p:extLst>
              <p:ext uri="{D42A27DB-BD31-4B8C-83A1-F6EECF244321}">
                <p14:modId xmlns="" xmlns:p14="http://schemas.microsoft.com/office/powerpoint/2010/main" val="1176140631"/>
              </p:ext>
            </p:extLst>
          </p:nvPr>
        </p:nvGraphicFramePr>
        <p:xfrm>
          <a:off x="3281527" y="2451247"/>
          <a:ext cx="2532063" cy="1216025"/>
        </p:xfrm>
        <a:graphic>
          <a:graphicData uri="http://schemas.openxmlformats.org/presentationml/2006/ole">
            <p:oleObj spid="_x0000_s19477" r:id="rId4" imgW="965200" imgH="457200" progId="">
              <p:embed/>
            </p:oleObj>
          </a:graphicData>
        </a:graphic>
      </p:graphicFrame>
      <p:sp>
        <p:nvSpPr>
          <p:cNvPr id="22" name="Rectangle 9"/>
          <p:cNvSpPr>
            <a:spLocks noChangeArrowheads="1"/>
          </p:cNvSpPr>
          <p:nvPr/>
        </p:nvSpPr>
        <p:spPr bwMode="auto">
          <a:xfrm>
            <a:off x="41275" y="4145647"/>
            <a:ext cx="9102725"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US" altLang="fr-FR" dirty="0" smtClean="0"/>
              <a:t>At equilibrium, </a:t>
            </a:r>
            <a:r>
              <a:rPr lang="en-US" altLang="fr-FR" dirty="0" smtClean="0">
                <a:solidFill>
                  <a:srgbClr val="0000FF"/>
                </a:solidFill>
              </a:rPr>
              <a:t>90</a:t>
            </a:r>
            <a:r>
              <a:rPr lang="en-US" altLang="fr-FR" dirty="0">
                <a:solidFill>
                  <a:srgbClr val="0000FF"/>
                </a:solidFill>
              </a:rPr>
              <a:t>% of the dissolved inorganic carbon </a:t>
            </a:r>
            <a:r>
              <a:rPr lang="en-US" altLang="fr-FR" dirty="0" smtClean="0">
                <a:solidFill>
                  <a:srgbClr val="0000FF"/>
                </a:solidFill>
              </a:rPr>
              <a:t>is in </a:t>
            </a:r>
            <a:r>
              <a:rPr lang="en-US" altLang="fr-FR" dirty="0">
                <a:solidFill>
                  <a:srgbClr val="0000FF"/>
                </a:solidFill>
              </a:rPr>
              <a:t>the form of bicarbonate</a:t>
            </a:r>
            <a:r>
              <a:rPr lang="en-US" altLang="fr-FR" dirty="0"/>
              <a:t>, around </a:t>
            </a:r>
            <a:r>
              <a:rPr lang="en-US" altLang="fr-FR" dirty="0">
                <a:solidFill>
                  <a:srgbClr val="0000FF"/>
                </a:solidFill>
              </a:rPr>
              <a:t>10% in carbonate form</a:t>
            </a:r>
            <a:r>
              <a:rPr lang="en-US" altLang="fr-FR" dirty="0"/>
              <a:t> while </a:t>
            </a:r>
            <a:r>
              <a:rPr lang="en-US" altLang="fr-FR" dirty="0">
                <a:solidFill>
                  <a:srgbClr val="0000FF"/>
                </a:solidFill>
              </a:rPr>
              <a:t>carbonic acid represent only 0.5%</a:t>
            </a:r>
            <a:r>
              <a:rPr lang="en-US" altLang="fr-FR" dirty="0"/>
              <a:t> of the DIC:</a:t>
            </a:r>
            <a:r>
              <a:rPr lang="fr-FR" altLang="fr-FR" dirty="0"/>
              <a:t> </a:t>
            </a:r>
            <a:endParaRPr lang="en-GB" altLang="fr-FR" dirty="0"/>
          </a:p>
        </p:txBody>
      </p:sp>
      <p:sp>
        <p:nvSpPr>
          <p:cNvPr id="23" name="AutoShape 24"/>
          <p:cNvSpPr>
            <a:spLocks noChangeArrowheads="1"/>
          </p:cNvSpPr>
          <p:nvPr/>
        </p:nvSpPr>
        <p:spPr bwMode="auto">
          <a:xfrm>
            <a:off x="598339" y="5884101"/>
            <a:ext cx="1077912" cy="300037"/>
          </a:xfrm>
          <a:prstGeom prst="rightArrow">
            <a:avLst>
              <a:gd name="adj1" fmla="val 50000"/>
              <a:gd name="adj2" fmla="val 89815"/>
            </a:avLst>
          </a:prstGeom>
          <a:solidFill>
            <a:srgbClr val="FF3300"/>
          </a:solidFill>
          <a:ln w="9525">
            <a:solidFill>
              <a:srgbClr val="FF3300"/>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solidFill>
                <a:srgbClr val="FF3300"/>
              </a:solidFill>
            </a:endParaRPr>
          </a:p>
        </p:txBody>
      </p:sp>
      <p:sp>
        <p:nvSpPr>
          <p:cNvPr id="24" name="Rectangle 9"/>
          <p:cNvSpPr>
            <a:spLocks noChangeArrowheads="1"/>
          </p:cNvSpPr>
          <p:nvPr/>
        </p:nvSpPr>
        <p:spPr bwMode="auto">
          <a:xfrm>
            <a:off x="1945975" y="5774564"/>
            <a:ext cx="6797675" cy="51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US" altLang="fr-FR" sz="2800" b="1" dirty="0">
                <a:solidFill>
                  <a:srgbClr val="FF3300"/>
                </a:solidFill>
              </a:rPr>
              <a:t>Important for carbon storage in the ocean.</a:t>
            </a:r>
            <a:r>
              <a:rPr lang="fr-FR" altLang="fr-FR" b="1" dirty="0"/>
              <a:t> </a:t>
            </a:r>
            <a:endParaRPr lang="en-GB" altLang="fr-FR" b="1" dirty="0"/>
          </a:p>
        </p:txBody>
      </p:sp>
    </p:spTree>
    <p:extLst>
      <p:ext uri="{BB962C8B-B14F-4D97-AF65-F5344CB8AC3E}">
        <p14:creationId xmlns="" xmlns:p14="http://schemas.microsoft.com/office/powerpoint/2010/main" val="1773670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196434"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0" y="610361"/>
            <a:ext cx="91027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The </a:t>
            </a:r>
            <a:r>
              <a:rPr lang="en-GB" altLang="fr-FR" dirty="0" smtClean="0">
                <a:solidFill>
                  <a:srgbClr val="0000FF"/>
                </a:solidFill>
                <a:latin typeface="Arial" panose="020B0604020202020204" pitchFamily="34" charset="0"/>
                <a:cs typeface="Arial" panose="020B0604020202020204" pitchFamily="34" charset="0"/>
              </a:rPr>
              <a:t>alkalinity </a:t>
            </a:r>
            <a:r>
              <a:rPr lang="en-GB" altLang="fr-FR" i="1" dirty="0" err="1" smtClean="0">
                <a:solidFill>
                  <a:srgbClr val="0000FF"/>
                </a:solidFill>
                <a:latin typeface="Arial" panose="020B0604020202020204" pitchFamily="34" charset="0"/>
                <a:cs typeface="Arial" panose="020B0604020202020204" pitchFamily="34" charset="0"/>
              </a:rPr>
              <a:t>Alk</a:t>
            </a:r>
            <a:r>
              <a:rPr lang="en-GB" altLang="fr-FR" dirty="0" smtClean="0">
                <a:latin typeface="Arial" panose="020B0604020202020204" pitchFamily="34" charset="0"/>
                <a:cs typeface="Arial" panose="020B0604020202020204" pitchFamily="34" charset="0"/>
              </a:rPr>
              <a:t> is defined </a:t>
            </a:r>
            <a:r>
              <a:rPr lang="en-GB" altLang="fr-FR" dirty="0">
                <a:latin typeface="Arial" panose="020B0604020202020204" pitchFamily="34" charset="0"/>
                <a:cs typeface="Arial" panose="020B0604020202020204" pitchFamily="34" charset="0"/>
              </a:rPr>
              <a:t>as the excess of bases over acid in water:</a:t>
            </a:r>
            <a:r>
              <a:rPr lang="fr-FR" altLang="fr-FR" dirty="0">
                <a:latin typeface="Arial" panose="020B0604020202020204" pitchFamily="34" charset="0"/>
                <a:cs typeface="Arial" panose="020B0604020202020204" pitchFamily="34" charset="0"/>
              </a:rPr>
              <a:t> </a:t>
            </a:r>
            <a:endParaRPr lang="en-GB" altLang="fr-FR" dirty="0">
              <a:latin typeface="Arial" panose="020B0604020202020204" pitchFamily="34" charset="0"/>
              <a:cs typeface="Arial" panose="020B0604020202020204" pitchFamily="34" charset="0"/>
            </a:endParaRPr>
          </a:p>
        </p:txBody>
      </p:sp>
      <p:graphicFrame>
        <p:nvGraphicFramePr>
          <p:cNvPr id="11" name="Object 23"/>
          <p:cNvGraphicFramePr>
            <a:graphicFrameLocks noChangeAspect="1"/>
          </p:cNvGraphicFramePr>
          <p:nvPr>
            <p:extLst>
              <p:ext uri="{D42A27DB-BD31-4B8C-83A1-F6EECF244321}">
                <p14:modId xmlns="" xmlns:p14="http://schemas.microsoft.com/office/powerpoint/2010/main" val="2445689135"/>
              </p:ext>
            </p:extLst>
          </p:nvPr>
        </p:nvGraphicFramePr>
        <p:xfrm>
          <a:off x="-3803" y="1949078"/>
          <a:ext cx="9031857" cy="679292"/>
        </p:xfrm>
        <a:graphic>
          <a:graphicData uri="http://schemas.openxmlformats.org/presentationml/2006/ole">
            <p:oleObj spid="_x0000_s20521" name="Equation" r:id="rId4" imgW="4406900" imgH="330200" progId="">
              <p:embed/>
            </p:oleObj>
          </a:graphicData>
        </a:graphic>
      </p:graphicFrame>
      <p:sp>
        <p:nvSpPr>
          <p:cNvPr id="12" name="Rectangle 9"/>
          <p:cNvSpPr>
            <a:spLocks noChangeArrowheads="1"/>
          </p:cNvSpPr>
          <p:nvPr/>
        </p:nvSpPr>
        <p:spPr bwMode="auto">
          <a:xfrm>
            <a:off x="41275" y="2708305"/>
            <a:ext cx="9102725" cy="34901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where              is the </a:t>
            </a:r>
            <a:r>
              <a:rPr lang="en-GB" altLang="fr-FR" dirty="0" smtClean="0">
                <a:latin typeface="Arial" panose="020B0604020202020204" pitchFamily="34" charset="0"/>
                <a:cs typeface="Arial" panose="020B0604020202020204" pitchFamily="34" charset="0"/>
              </a:rPr>
              <a:t>concentration of the borate </a:t>
            </a:r>
            <a:r>
              <a:rPr lang="en-GB" altLang="fr-FR" dirty="0">
                <a:latin typeface="Arial" panose="020B0604020202020204" pitchFamily="34" charset="0"/>
                <a:cs typeface="Arial" panose="020B0604020202020204" pitchFamily="34" charset="0"/>
              </a:rPr>
              <a:t>ion.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smtClean="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total alkalinity </a:t>
            </a:r>
            <a:r>
              <a:rPr lang="en-GB" altLang="fr-FR" dirty="0">
                <a:latin typeface="Arial" panose="020B0604020202020204" pitchFamily="34" charset="0"/>
                <a:cs typeface="Arial" panose="020B0604020202020204" pitchFamily="34" charset="0"/>
              </a:rPr>
              <a:t>is </a:t>
            </a:r>
            <a:r>
              <a:rPr lang="en-GB" altLang="fr-FR" dirty="0">
                <a:solidFill>
                  <a:srgbClr val="0000FF"/>
                </a:solidFill>
                <a:latin typeface="Arial" panose="020B0604020202020204" pitchFamily="34" charset="0"/>
                <a:cs typeface="Arial" panose="020B0604020202020204" pitchFamily="34" charset="0"/>
              </a:rPr>
              <a:t>dominated</a:t>
            </a:r>
            <a:r>
              <a:rPr lang="en-GB" altLang="fr-FR" dirty="0">
                <a:latin typeface="Arial" panose="020B0604020202020204" pitchFamily="34" charset="0"/>
                <a:cs typeface="Arial" panose="020B0604020202020204" pitchFamily="34" charset="0"/>
              </a:rPr>
              <a:t> by the influence of </a:t>
            </a:r>
            <a:r>
              <a:rPr lang="en-GB" altLang="fr-FR" dirty="0">
                <a:solidFill>
                  <a:srgbClr val="0000FF"/>
                </a:solidFill>
                <a:latin typeface="Arial" panose="020B0604020202020204" pitchFamily="34" charset="0"/>
                <a:cs typeface="Arial" panose="020B0604020202020204" pitchFamily="34" charset="0"/>
              </a:rPr>
              <a:t>bicarbonate and carbonate ions</a:t>
            </a:r>
            <a:r>
              <a:rPr lang="en-GB" altLang="fr-FR" dirty="0">
                <a:latin typeface="Arial" panose="020B0604020202020204" pitchFamily="34" charset="0"/>
                <a:cs typeface="Arial" panose="020B0604020202020204" pitchFamily="34" charset="0"/>
              </a:rPr>
              <a:t>.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smtClean="0">
                <a:latin typeface="Arial" panose="020B0604020202020204" pitchFamily="34" charset="0"/>
                <a:cs typeface="Arial" panose="020B0604020202020204" pitchFamily="34" charset="0"/>
              </a:rPr>
              <a:t>Conversely</a:t>
            </a:r>
            <a:r>
              <a:rPr lang="en-GB" altLang="fr-FR" dirty="0">
                <a:latin typeface="Arial" panose="020B0604020202020204" pitchFamily="34" charset="0"/>
                <a:cs typeface="Arial" panose="020B0604020202020204" pitchFamily="34" charset="0"/>
              </a:rPr>
              <a:t>, </a:t>
            </a:r>
            <a:r>
              <a:rPr lang="en-GB" altLang="fr-FR" dirty="0">
                <a:solidFill>
                  <a:srgbClr val="0000FF"/>
                </a:solidFill>
                <a:latin typeface="Arial" panose="020B0604020202020204" pitchFamily="34" charset="0"/>
                <a:cs typeface="Arial" panose="020B0604020202020204" pitchFamily="34" charset="0"/>
              </a:rPr>
              <a:t>changes</a:t>
            </a:r>
            <a:r>
              <a:rPr lang="en-GB" altLang="fr-FR" dirty="0">
                <a:latin typeface="Arial" panose="020B0604020202020204" pitchFamily="34" charset="0"/>
                <a:cs typeface="Arial" panose="020B0604020202020204" pitchFamily="34" charset="0"/>
              </a:rPr>
              <a:t> in total </a:t>
            </a:r>
            <a:r>
              <a:rPr lang="en-GB" altLang="fr-FR" dirty="0">
                <a:solidFill>
                  <a:srgbClr val="0000FF"/>
                </a:solidFill>
                <a:latin typeface="Arial" panose="020B0604020202020204" pitchFamily="34" charset="0"/>
                <a:cs typeface="Arial" panose="020B0604020202020204" pitchFamily="34" charset="0"/>
              </a:rPr>
              <a:t>alkalinity</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have</a:t>
            </a:r>
            <a:r>
              <a:rPr lang="en-GB" altLang="fr-FR" dirty="0" smtClean="0">
                <a:solidFill>
                  <a:srgbClr val="0000FF"/>
                </a:solidFill>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a strong </a:t>
            </a:r>
            <a:r>
              <a:rPr lang="en-GB" altLang="fr-FR" dirty="0">
                <a:solidFill>
                  <a:srgbClr val="0000FF"/>
                </a:solidFill>
                <a:latin typeface="Arial" panose="020B0604020202020204" pitchFamily="34" charset="0"/>
                <a:cs typeface="Arial" panose="020B0604020202020204" pitchFamily="34" charset="0"/>
              </a:rPr>
              <a:t>influence </a:t>
            </a:r>
            <a:r>
              <a:rPr lang="en-GB" altLang="fr-FR" dirty="0">
                <a:latin typeface="Arial" panose="020B0604020202020204" pitchFamily="34" charset="0"/>
                <a:cs typeface="Arial" panose="020B0604020202020204" pitchFamily="34" charset="0"/>
              </a:rPr>
              <a:t>on the equilibrium of the reactions between the different carbon species</a:t>
            </a:r>
            <a:r>
              <a:rPr lang="en-GB"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graphicFrame>
        <p:nvGraphicFramePr>
          <p:cNvPr id="13" name="Object 25"/>
          <p:cNvGraphicFramePr>
            <a:graphicFrameLocks noChangeAspect="1"/>
          </p:cNvGraphicFramePr>
          <p:nvPr>
            <p:extLst>
              <p:ext uri="{D42A27DB-BD31-4B8C-83A1-F6EECF244321}">
                <p14:modId xmlns="" xmlns:p14="http://schemas.microsoft.com/office/powerpoint/2010/main" val="2487286416"/>
              </p:ext>
            </p:extLst>
          </p:nvPr>
        </p:nvGraphicFramePr>
        <p:xfrm>
          <a:off x="1049757" y="2769553"/>
          <a:ext cx="990469" cy="456726"/>
        </p:xfrm>
        <a:graphic>
          <a:graphicData uri="http://schemas.openxmlformats.org/presentationml/2006/ole">
            <p:oleObj spid="_x0000_s20522" name="Equation" r:id="rId5" imgW="723586" imgH="330057" progId="">
              <p:embed/>
            </p:oleObj>
          </a:graphicData>
        </a:graphic>
      </p:graphicFrame>
    </p:spTree>
    <p:extLst>
      <p:ext uri="{BB962C8B-B14F-4D97-AF65-F5344CB8AC3E}">
        <p14:creationId xmlns="" xmlns:p14="http://schemas.microsoft.com/office/powerpoint/2010/main" val="23165855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192631"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69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41275" y="480031"/>
            <a:ext cx="91027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IE" altLang="fr-FR" b="1" dirty="0" smtClean="0">
                <a:latin typeface="Arial" panose="020B0604020202020204" pitchFamily="34" charset="0"/>
                <a:cs typeface="Arial" panose="020B0604020202020204" pitchFamily="34" charset="0"/>
              </a:rPr>
              <a:t>Biological pumps: the soft tissue pump</a:t>
            </a:r>
            <a:endParaRPr lang="en-IE" altLang="fr-FR" b="1" dirty="0">
              <a:latin typeface="Arial" panose="020B0604020202020204" pitchFamily="34" charset="0"/>
              <a:cs typeface="Arial" panose="020B0604020202020204" pitchFamily="34" charset="0"/>
            </a:endParaRPr>
          </a:p>
        </p:txBody>
      </p:sp>
      <p:sp>
        <p:nvSpPr>
          <p:cNvPr id="14" name="Rectangle 9"/>
          <p:cNvSpPr>
            <a:spLocks noChangeArrowheads="1"/>
          </p:cNvSpPr>
          <p:nvPr/>
        </p:nvSpPr>
        <p:spPr bwMode="auto">
          <a:xfrm>
            <a:off x="-3803" y="1136343"/>
            <a:ext cx="91027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During </a:t>
            </a:r>
            <a:r>
              <a:rPr lang="en-GB" altLang="fr-FR" dirty="0" smtClean="0">
                <a:solidFill>
                  <a:srgbClr val="0000FF"/>
                </a:solidFill>
                <a:latin typeface="Arial" panose="020B0604020202020204" pitchFamily="34" charset="0"/>
                <a:cs typeface="Arial" panose="020B0604020202020204" pitchFamily="34" charset="0"/>
              </a:rPr>
              <a:t>photosynthesis</a:t>
            </a:r>
            <a:r>
              <a:rPr lang="en-GB" altLang="fr-FR" dirty="0" smtClean="0">
                <a:latin typeface="Arial" panose="020B0604020202020204" pitchFamily="34" charset="0"/>
                <a:cs typeface="Arial" panose="020B0604020202020204" pitchFamily="34" charset="0"/>
              </a:rPr>
              <a:t>, phytoplankton </a:t>
            </a:r>
            <a:r>
              <a:rPr lang="en-GB" altLang="fr-FR" dirty="0">
                <a:latin typeface="Arial" panose="020B0604020202020204" pitchFamily="34" charset="0"/>
                <a:cs typeface="Arial" panose="020B0604020202020204" pitchFamily="34" charset="0"/>
              </a:rPr>
              <a:t>uses solar radiation to </a:t>
            </a:r>
            <a:r>
              <a:rPr lang="en-GB" altLang="fr-FR" dirty="0">
                <a:solidFill>
                  <a:srgbClr val="0000FF"/>
                </a:solidFill>
                <a:latin typeface="Arial" panose="020B0604020202020204" pitchFamily="34" charset="0"/>
                <a:cs typeface="Arial" panose="020B0604020202020204" pitchFamily="34" charset="0"/>
              </a:rPr>
              <a:t>form organic matter </a:t>
            </a:r>
            <a:r>
              <a:rPr lang="en-GB" altLang="fr-FR" dirty="0">
                <a:latin typeface="Arial" panose="020B0604020202020204" pitchFamily="34" charset="0"/>
                <a:cs typeface="Arial" panose="020B0604020202020204" pitchFamily="34" charset="0"/>
              </a:rPr>
              <a:t>from </a:t>
            </a:r>
            <a:r>
              <a:rPr lang="en-GB" altLang="fr-FR" i="1" dirty="0">
                <a:latin typeface="Arial" panose="020B0604020202020204" pitchFamily="34" charset="0"/>
                <a:cs typeface="Arial" panose="020B0604020202020204" pitchFamily="34" charset="0"/>
              </a:rPr>
              <a:t>CO</a:t>
            </a:r>
            <a:r>
              <a:rPr lang="en-GB" altLang="fr-FR" baseline="-25000" dirty="0">
                <a:latin typeface="Arial" panose="020B0604020202020204" pitchFamily="34" charset="0"/>
                <a:cs typeface="Arial" panose="020B0604020202020204" pitchFamily="34" charset="0"/>
              </a:rPr>
              <a:t>2 </a:t>
            </a:r>
            <a:r>
              <a:rPr lang="en-GB" altLang="fr-FR" dirty="0">
                <a:latin typeface="Arial" panose="020B0604020202020204" pitchFamily="34" charset="0"/>
                <a:cs typeface="Arial" panose="020B0604020202020204" pitchFamily="34" charset="0"/>
              </a:rPr>
              <a:t>and water:</a:t>
            </a:r>
          </a:p>
        </p:txBody>
      </p:sp>
      <p:graphicFrame>
        <p:nvGraphicFramePr>
          <p:cNvPr id="15" name="Object 4"/>
          <p:cNvGraphicFramePr>
            <a:graphicFrameLocks noChangeAspect="1"/>
          </p:cNvGraphicFramePr>
          <p:nvPr>
            <p:extLst>
              <p:ext uri="{D42A27DB-BD31-4B8C-83A1-F6EECF244321}">
                <p14:modId xmlns="" xmlns:p14="http://schemas.microsoft.com/office/powerpoint/2010/main" val="1474672810"/>
              </p:ext>
            </p:extLst>
          </p:nvPr>
        </p:nvGraphicFramePr>
        <p:xfrm>
          <a:off x="2068513" y="2274888"/>
          <a:ext cx="5622925" cy="682625"/>
        </p:xfrm>
        <a:graphic>
          <a:graphicData uri="http://schemas.openxmlformats.org/presentationml/2006/ole">
            <p:oleObj spid="_x0000_s21525" name="Equation" r:id="rId4" imgW="1965600" imgH="228240" progId="Equation.3">
              <p:embed/>
            </p:oleObj>
          </a:graphicData>
        </a:graphic>
      </p:graphicFrame>
      <p:sp>
        <p:nvSpPr>
          <p:cNvPr id="16" name="Rectangle 9"/>
          <p:cNvSpPr>
            <a:spLocks noChangeArrowheads="1"/>
          </p:cNvSpPr>
          <p:nvPr/>
        </p:nvSpPr>
        <p:spPr bwMode="auto">
          <a:xfrm>
            <a:off x="41275" y="3608731"/>
            <a:ext cx="9102725" cy="252992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The </a:t>
            </a:r>
            <a:r>
              <a:rPr lang="en-GB" altLang="fr-FR" dirty="0" smtClean="0">
                <a:solidFill>
                  <a:srgbClr val="0000FF"/>
                </a:solidFill>
                <a:latin typeface="Arial" panose="020B0604020202020204" pitchFamily="34" charset="0"/>
                <a:cs typeface="Arial" panose="020B0604020202020204" pitchFamily="34" charset="0"/>
              </a:rPr>
              <a:t>organic </a:t>
            </a:r>
            <a:r>
              <a:rPr lang="en-GB" altLang="fr-FR" dirty="0">
                <a:solidFill>
                  <a:srgbClr val="0000FF"/>
                </a:solidFill>
                <a:latin typeface="Arial" panose="020B0604020202020204" pitchFamily="34" charset="0"/>
                <a:cs typeface="Arial" panose="020B0604020202020204" pitchFamily="34" charset="0"/>
              </a:rPr>
              <a:t>matter </a:t>
            </a:r>
            <a:r>
              <a:rPr lang="en-GB" altLang="fr-FR" dirty="0" smtClean="0">
                <a:latin typeface="Arial" panose="020B0604020202020204" pitchFamily="34" charset="0"/>
                <a:cs typeface="Arial" panose="020B0604020202020204" pitchFamily="34" charset="0"/>
              </a:rPr>
              <a:t>can be </a:t>
            </a:r>
            <a:r>
              <a:rPr lang="en-GB" altLang="fr-FR" dirty="0">
                <a:solidFill>
                  <a:srgbClr val="0000FF"/>
                </a:solidFill>
                <a:latin typeface="Arial" panose="020B0604020202020204" pitchFamily="34" charset="0"/>
                <a:cs typeface="Arial" panose="020B0604020202020204" pitchFamily="34" charset="0"/>
              </a:rPr>
              <a:t>dissociated</a:t>
            </a:r>
            <a:r>
              <a:rPr lang="en-GB" altLang="fr-FR" dirty="0">
                <a:latin typeface="Arial" panose="020B0604020202020204" pitchFamily="34" charset="0"/>
                <a:cs typeface="Arial" panose="020B0604020202020204" pitchFamily="34" charset="0"/>
              </a:rPr>
              <a:t> to form inorganic carbon </a:t>
            </a:r>
            <a:r>
              <a:rPr lang="en-GB" altLang="fr-FR" dirty="0" smtClean="0">
                <a:latin typeface="Arial" panose="020B0604020202020204" pitchFamily="34" charset="0"/>
                <a:cs typeface="Arial" panose="020B0604020202020204" pitchFamily="34" charset="0"/>
              </a:rPr>
              <a:t>by </a:t>
            </a:r>
            <a:r>
              <a:rPr lang="en-GB" altLang="fr-FR" dirty="0">
                <a:solidFill>
                  <a:srgbClr val="0000FF"/>
                </a:solidFill>
                <a:latin typeface="Arial" panose="020B0604020202020204" pitchFamily="34" charset="0"/>
                <a:cs typeface="Arial" panose="020B0604020202020204" pitchFamily="34" charset="0"/>
              </a:rPr>
              <a:t>respiration</a:t>
            </a:r>
            <a:r>
              <a:rPr lang="en-GB" altLang="fr-FR" dirty="0">
                <a:latin typeface="Arial" panose="020B0604020202020204" pitchFamily="34" charset="0"/>
                <a:cs typeface="Arial" panose="020B0604020202020204" pitchFamily="34" charset="0"/>
              </a:rPr>
              <a:t> and </a:t>
            </a:r>
            <a:r>
              <a:rPr lang="en-GB" altLang="fr-FR" dirty="0">
                <a:solidFill>
                  <a:srgbClr val="0000FF"/>
                </a:solidFill>
                <a:latin typeface="Arial" panose="020B0604020202020204" pitchFamily="34" charset="0"/>
                <a:cs typeface="Arial" panose="020B0604020202020204" pitchFamily="34" charset="0"/>
              </a:rPr>
              <a:t>remineralisation</a:t>
            </a:r>
            <a:r>
              <a:rPr lang="en-GB" altLang="fr-FR" dirty="0">
                <a:latin typeface="Arial" panose="020B0604020202020204" pitchFamily="34" charset="0"/>
                <a:cs typeface="Arial" panose="020B0604020202020204" pitchFamily="34" charset="0"/>
              </a:rPr>
              <a:t> of dead phytoplankton and detritus.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a:latin typeface="Arial" panose="020B0604020202020204" pitchFamily="34" charset="0"/>
                <a:cs typeface="Arial" panose="020B0604020202020204" pitchFamily="34" charset="0"/>
              </a:rPr>
              <a:t>A fraction of the </a:t>
            </a:r>
            <a:r>
              <a:rPr lang="en-GB" altLang="fr-FR" dirty="0">
                <a:solidFill>
                  <a:srgbClr val="0000FF"/>
                </a:solidFill>
                <a:latin typeface="Arial" panose="020B0604020202020204" pitchFamily="34" charset="0"/>
                <a:cs typeface="Arial" panose="020B0604020202020204" pitchFamily="34" charset="0"/>
              </a:rPr>
              <a:t>organic matter </a:t>
            </a:r>
            <a:r>
              <a:rPr lang="en-GB" altLang="fr-FR" dirty="0">
                <a:latin typeface="Arial" panose="020B0604020202020204" pitchFamily="34" charset="0"/>
                <a:cs typeface="Arial" panose="020B0604020202020204" pitchFamily="34" charset="0"/>
              </a:rPr>
              <a:t>is </a:t>
            </a:r>
            <a:r>
              <a:rPr lang="en-GB" altLang="fr-FR" dirty="0">
                <a:solidFill>
                  <a:srgbClr val="0000FF"/>
                </a:solidFill>
                <a:latin typeface="Arial" panose="020B0604020202020204" pitchFamily="34" charset="0"/>
                <a:cs typeface="Arial" panose="020B0604020202020204" pitchFamily="34" charset="0"/>
              </a:rPr>
              <a:t>exported downward </a:t>
            </a:r>
            <a:r>
              <a:rPr lang="en-GB" altLang="fr-FR" dirty="0">
                <a:latin typeface="Arial" panose="020B0604020202020204" pitchFamily="34" charset="0"/>
                <a:cs typeface="Arial" panose="020B0604020202020204" pitchFamily="34" charset="0"/>
              </a:rPr>
              <a:t>out of the surface </a:t>
            </a:r>
            <a:r>
              <a:rPr lang="en-GB" altLang="fr-FR" dirty="0" smtClean="0">
                <a:latin typeface="Arial" panose="020B0604020202020204" pitchFamily="34" charset="0"/>
                <a:cs typeface="Arial" panose="020B0604020202020204" pitchFamily="34" charset="0"/>
              </a:rPr>
              <a:t>layer. </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42789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0" y="640701"/>
            <a:ext cx="8926392"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a:latin typeface="Arial" panose="020B0604020202020204" pitchFamily="34" charset="0"/>
                <a:cs typeface="Arial" panose="020B0604020202020204" pitchFamily="34" charset="0"/>
              </a:rPr>
              <a:t>On average, the total amount of </a:t>
            </a:r>
            <a:r>
              <a:rPr lang="en-US" dirty="0">
                <a:solidFill>
                  <a:srgbClr val="0000FF"/>
                </a:solidFill>
                <a:latin typeface="Arial" panose="020B0604020202020204" pitchFamily="34" charset="0"/>
                <a:cs typeface="Arial" panose="020B0604020202020204" pitchFamily="34" charset="0"/>
              </a:rPr>
              <a:t>incoming solar energy </a:t>
            </a:r>
            <a:r>
              <a:rPr lang="en-US" dirty="0" smtClean="0">
                <a:latin typeface="Arial" panose="020B0604020202020204" pitchFamily="34" charset="0"/>
                <a:cs typeface="Arial" panose="020B0604020202020204" pitchFamily="34" charset="0"/>
              </a:rPr>
              <a:t>per unit of time</a:t>
            </a:r>
            <a:r>
              <a:rPr lang="en-US" dirty="0" smtClean="0">
                <a:solidFill>
                  <a:srgbClr val="0000FF"/>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outside </a:t>
            </a:r>
            <a:r>
              <a:rPr lang="en-US" dirty="0">
                <a:latin typeface="Arial" panose="020B0604020202020204" pitchFamily="34" charset="0"/>
                <a:cs typeface="Arial" panose="020B0604020202020204" pitchFamily="34" charset="0"/>
              </a:rPr>
              <a:t>the Earth’s atmosphere is the </a:t>
            </a:r>
            <a:r>
              <a:rPr lang="en-US" dirty="0" smtClean="0">
                <a:latin typeface="Arial" panose="020B0604020202020204" pitchFamily="34" charset="0"/>
                <a:cs typeface="Arial" panose="020B0604020202020204" pitchFamily="34" charset="0"/>
              </a:rPr>
              <a:t>TSI times </a:t>
            </a:r>
            <a:r>
              <a:rPr lang="en-US" dirty="0">
                <a:latin typeface="Arial" panose="020B0604020202020204" pitchFamily="34" charset="0"/>
                <a:cs typeface="Arial" panose="020B0604020202020204" pitchFamily="34" charset="0"/>
              </a:rPr>
              <a:t>the surface that intercepts the solar </a:t>
            </a:r>
            <a:r>
              <a:rPr lang="en-US" dirty="0" smtClean="0">
                <a:latin typeface="Arial" panose="020B0604020202020204" pitchFamily="34" charset="0"/>
                <a:cs typeface="Arial" panose="020B0604020202020204" pitchFamily="34" charset="0"/>
              </a:rPr>
              <a:t>rays. </a:t>
            </a:r>
          </a:p>
        </p:txBody>
      </p:sp>
      <p:sp>
        <p:nvSpPr>
          <p:cNvPr id="11" name="Rectangle 10"/>
          <p:cNvSpPr/>
          <p:nvPr/>
        </p:nvSpPr>
        <p:spPr>
          <a:xfrm>
            <a:off x="6210300" y="3550673"/>
            <a:ext cx="2933700" cy="1014413"/>
          </a:xfrm>
          <a:prstGeom prst="rect">
            <a:avLst/>
          </a:prstGeom>
        </p:spPr>
        <p:txBody>
          <a:bodyPr wrap="square">
            <a:spAutoFit/>
          </a:bodyPr>
          <a:lstStyle/>
          <a:p>
            <a:pPr>
              <a:defRPr/>
            </a:pPr>
            <a:r>
              <a:rPr lang="en-GB" sz="2000" dirty="0">
                <a:latin typeface="Arial" panose="020B0604020202020204" pitchFamily="34" charset="0"/>
                <a:cs typeface="Arial" panose="020B0604020202020204" pitchFamily="34" charset="0"/>
              </a:rPr>
              <a:t>Schematic view of the </a:t>
            </a:r>
            <a:r>
              <a:rPr lang="en-GB" sz="2000" dirty="0" smtClean="0">
                <a:latin typeface="Arial" panose="020B0604020202020204" pitchFamily="34" charset="0"/>
                <a:cs typeface="Arial" panose="020B0604020202020204" pitchFamily="34" charset="0"/>
              </a:rPr>
              <a:t>energy absorbed </a:t>
            </a:r>
            <a:r>
              <a:rPr lang="en-GB" sz="2000" dirty="0">
                <a:latin typeface="Arial" panose="020B0604020202020204" pitchFamily="34" charset="0"/>
                <a:cs typeface="Arial" panose="020B0604020202020204" pitchFamily="34" charset="0"/>
              </a:rPr>
              <a:t>and emitted by the Earth.</a:t>
            </a:r>
            <a:endParaRPr lang="fr-BE" sz="2000" dirty="0">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14167" y="6274730"/>
            <a:ext cx="5629963"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sz="2000" dirty="0" smtClean="0">
                <a:latin typeface="Arial" panose="020B0604020202020204" pitchFamily="34" charset="0"/>
                <a:cs typeface="Arial" panose="020B0604020202020204" pitchFamily="34" charset="0"/>
              </a:rPr>
              <a:t>R, the </a:t>
            </a:r>
            <a:r>
              <a:rPr lang="en-US" sz="2000" dirty="0">
                <a:latin typeface="Arial" panose="020B0604020202020204" pitchFamily="34" charset="0"/>
                <a:cs typeface="Arial" panose="020B0604020202020204" pitchFamily="34" charset="0"/>
              </a:rPr>
              <a:t>Earth’s </a:t>
            </a:r>
            <a:r>
              <a:rPr lang="en-US" sz="2000" dirty="0" smtClean="0">
                <a:latin typeface="Arial" panose="020B0604020202020204" pitchFamily="34" charset="0"/>
                <a:cs typeface="Arial" panose="020B0604020202020204" pitchFamily="34" charset="0"/>
              </a:rPr>
              <a:t>radius, is equal to  </a:t>
            </a:r>
            <a:r>
              <a:rPr lang="en-US" sz="2000" dirty="0">
                <a:latin typeface="Arial" panose="020B0604020202020204" pitchFamily="34" charset="0"/>
                <a:cs typeface="Arial" panose="020B0604020202020204" pitchFamily="34" charset="0"/>
              </a:rPr>
              <a:t>6371 </a:t>
            </a:r>
            <a:r>
              <a:rPr lang="en-US" sz="2000" dirty="0" smtClean="0">
                <a:latin typeface="Arial" panose="020B0604020202020204" pitchFamily="34" charset="0"/>
                <a:cs typeface="Arial" panose="020B0604020202020204" pitchFamily="34" charset="0"/>
              </a:rPr>
              <a:t>km</a:t>
            </a:r>
            <a:r>
              <a:rPr lang="en-US" dirty="0" smtClean="0">
                <a:latin typeface="Arial" panose="020B0604020202020204" pitchFamily="34" charset="0"/>
                <a:cs typeface="Arial" panose="020B0604020202020204" pitchFamily="34" charset="0"/>
              </a:rPr>
              <a:t>.</a:t>
            </a:r>
          </a:p>
        </p:txBody>
      </p:sp>
      <p:pic>
        <p:nvPicPr>
          <p:cNvPr id="16386" name="Picture 2" descr="Figure2-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0175" y="2128120"/>
            <a:ext cx="6059280" cy="3447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115791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12263"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41275" y="480031"/>
            <a:ext cx="91027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IE" altLang="fr-FR" b="1" dirty="0" smtClean="0">
                <a:latin typeface="Arial" panose="020B0604020202020204" pitchFamily="34" charset="0"/>
                <a:cs typeface="Arial" panose="020B0604020202020204" pitchFamily="34" charset="0"/>
              </a:rPr>
              <a:t>Biological pumps: the carbonate pump</a:t>
            </a:r>
            <a:endParaRPr lang="en-IE" altLang="fr-FR" b="1" dirty="0">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15829" y="1018950"/>
            <a:ext cx="91027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solidFill>
                  <a:srgbClr val="0000FF"/>
                </a:solidFill>
                <a:latin typeface="Arial" panose="020B0604020202020204" pitchFamily="34" charset="0"/>
                <a:cs typeface="Arial" panose="020B0604020202020204" pitchFamily="34" charset="0"/>
              </a:rPr>
              <a:t>Calcium </a:t>
            </a:r>
            <a:r>
              <a:rPr lang="en-GB" altLang="fr-FR" dirty="0">
                <a:solidFill>
                  <a:srgbClr val="0000FF"/>
                </a:solidFill>
                <a:latin typeface="Arial" panose="020B0604020202020204" pitchFamily="34" charset="0"/>
                <a:cs typeface="Arial" panose="020B0604020202020204" pitchFamily="34" charset="0"/>
              </a:rPr>
              <a:t>carbonate</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is produced by </a:t>
            </a:r>
            <a:r>
              <a:rPr lang="en-GB" altLang="fr-FR" dirty="0">
                <a:latin typeface="Arial" panose="020B0604020202020204" pitchFamily="34" charset="0"/>
                <a:cs typeface="Arial" panose="020B0604020202020204" pitchFamily="34" charset="0"/>
              </a:rPr>
              <a:t>different </a:t>
            </a:r>
            <a:r>
              <a:rPr lang="en-GB" altLang="fr-FR" dirty="0" smtClean="0">
                <a:latin typeface="Arial" panose="020B0604020202020204" pitchFamily="34" charset="0"/>
                <a:cs typeface="Arial" panose="020B0604020202020204" pitchFamily="34" charset="0"/>
              </a:rPr>
              <a:t>species :</a:t>
            </a:r>
            <a:endParaRPr lang="en-GB" altLang="fr-FR" dirty="0">
              <a:latin typeface="Arial" panose="020B0604020202020204" pitchFamily="34" charset="0"/>
              <a:cs typeface="Arial" panose="020B0604020202020204" pitchFamily="34" charset="0"/>
            </a:endParaRPr>
          </a:p>
        </p:txBody>
      </p:sp>
      <p:sp>
        <p:nvSpPr>
          <p:cNvPr id="12" name="Rectangle 9"/>
          <p:cNvSpPr>
            <a:spLocks noChangeArrowheads="1"/>
          </p:cNvSpPr>
          <p:nvPr/>
        </p:nvSpPr>
        <p:spPr bwMode="auto">
          <a:xfrm>
            <a:off x="41275" y="3575633"/>
            <a:ext cx="9102725" cy="21605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t>This production </a:t>
            </a:r>
            <a:r>
              <a:rPr lang="en-GB" altLang="fr-FR" dirty="0">
                <a:solidFill>
                  <a:srgbClr val="0000FF"/>
                </a:solidFill>
              </a:rPr>
              <a:t>influences</a:t>
            </a:r>
            <a:r>
              <a:rPr lang="en-GB" altLang="fr-FR" dirty="0"/>
              <a:t> both the </a:t>
            </a:r>
            <a:r>
              <a:rPr lang="en-GB" altLang="fr-FR" i="1" dirty="0">
                <a:solidFill>
                  <a:srgbClr val="0000FF"/>
                </a:solidFill>
              </a:rPr>
              <a:t>DIC</a:t>
            </a:r>
            <a:r>
              <a:rPr lang="en-GB" altLang="fr-FR" dirty="0"/>
              <a:t> and the </a:t>
            </a:r>
            <a:r>
              <a:rPr lang="en-GB" altLang="fr-FR" i="1" dirty="0" err="1">
                <a:solidFill>
                  <a:srgbClr val="0000FF"/>
                </a:solidFill>
              </a:rPr>
              <a:t>Alk</a:t>
            </a:r>
            <a:r>
              <a:rPr lang="en-GB" altLang="fr-FR" dirty="0"/>
              <a:t> and </a:t>
            </a:r>
            <a:r>
              <a:rPr lang="en-GB" altLang="fr-FR" dirty="0" smtClean="0"/>
              <a:t>thus has </a:t>
            </a:r>
            <a:r>
              <a:rPr lang="en-GB" altLang="fr-FR" dirty="0"/>
              <a:t>a large influence on the carbon cycle. </a:t>
            </a:r>
            <a:endParaRPr lang="en-GB" altLang="fr-FR" dirty="0" smtClean="0"/>
          </a:p>
          <a:p>
            <a:pPr marL="0" lvl="1" algn="l">
              <a:spcAft>
                <a:spcPct val="30000"/>
              </a:spcAft>
            </a:pPr>
            <a:endParaRPr lang="en-GB" altLang="fr-FR" dirty="0"/>
          </a:p>
          <a:p>
            <a:pPr marL="0" lvl="1" algn="l">
              <a:spcAft>
                <a:spcPct val="30000"/>
              </a:spcAft>
            </a:pPr>
            <a:r>
              <a:rPr lang="en-GB" altLang="fr-FR" dirty="0"/>
              <a:t>The </a:t>
            </a:r>
            <a:r>
              <a:rPr lang="en-GB" altLang="fr-FR" dirty="0">
                <a:solidFill>
                  <a:srgbClr val="0000FF"/>
                </a:solidFill>
              </a:rPr>
              <a:t>dissolution of calcite and aragonite occurs mainly at depths</a:t>
            </a:r>
            <a:r>
              <a:rPr lang="en-GB" altLang="fr-FR" dirty="0"/>
              <a:t>, following the falling of particles and dead organism. </a:t>
            </a:r>
          </a:p>
        </p:txBody>
      </p:sp>
      <p:graphicFrame>
        <p:nvGraphicFramePr>
          <p:cNvPr id="13" name="Object 3"/>
          <p:cNvGraphicFramePr>
            <a:graphicFrameLocks noChangeAspect="1"/>
          </p:cNvGraphicFramePr>
          <p:nvPr>
            <p:extLst>
              <p:ext uri="{D42A27DB-BD31-4B8C-83A1-F6EECF244321}">
                <p14:modId xmlns="" xmlns:p14="http://schemas.microsoft.com/office/powerpoint/2010/main" val="3883233195"/>
              </p:ext>
            </p:extLst>
          </p:nvPr>
        </p:nvGraphicFramePr>
        <p:xfrm>
          <a:off x="2843213" y="2009775"/>
          <a:ext cx="3706812" cy="638175"/>
        </p:xfrm>
        <a:graphic>
          <a:graphicData uri="http://schemas.openxmlformats.org/presentationml/2006/ole">
            <p:oleObj spid="_x0000_s22549" name="Equation" r:id="rId4" imgW="1435320" imgH="237600" progId="Equation.3">
              <p:embed/>
            </p:oleObj>
          </a:graphicData>
        </a:graphic>
      </p:graphicFrame>
    </p:spTree>
    <p:extLst>
      <p:ext uri="{BB962C8B-B14F-4D97-AF65-F5344CB8AC3E}">
        <p14:creationId xmlns="" xmlns:p14="http://schemas.microsoft.com/office/powerpoint/2010/main" val="5810839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41275" y="480031"/>
            <a:ext cx="91027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IE" altLang="fr-FR" b="1" dirty="0" smtClean="0">
                <a:latin typeface="Arial" panose="020B0604020202020204" pitchFamily="34" charset="0"/>
                <a:cs typeface="Arial" panose="020B0604020202020204" pitchFamily="34" charset="0"/>
              </a:rPr>
              <a:t>The solubility pump</a:t>
            </a:r>
            <a:endParaRPr lang="en-IE" altLang="fr-FR" b="1" dirty="0">
              <a:latin typeface="Arial" panose="020B0604020202020204" pitchFamily="34" charset="0"/>
              <a:cs typeface="Arial" panose="020B0604020202020204" pitchFamily="34" charset="0"/>
            </a:endParaRPr>
          </a:p>
        </p:txBody>
      </p:sp>
      <p:sp>
        <p:nvSpPr>
          <p:cNvPr id="14" name="Rectangle 9"/>
          <p:cNvSpPr>
            <a:spLocks noChangeArrowheads="1"/>
          </p:cNvSpPr>
          <p:nvPr/>
        </p:nvSpPr>
        <p:spPr bwMode="auto">
          <a:xfrm>
            <a:off x="0" y="1271741"/>
            <a:ext cx="9102725" cy="21605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latin typeface="Arial" panose="020B0604020202020204" pitchFamily="34" charset="0"/>
                <a:cs typeface="Arial" panose="020B0604020202020204" pitchFamily="34" charset="0"/>
              </a:rPr>
              <a:t>The </a:t>
            </a:r>
            <a:r>
              <a:rPr lang="en-GB" altLang="fr-FR" dirty="0">
                <a:latin typeface="Arial" panose="020B0604020202020204" pitchFamily="34" charset="0"/>
                <a:cs typeface="Arial" panose="020B0604020202020204" pitchFamily="34" charset="0"/>
              </a:rPr>
              <a:t>“</a:t>
            </a:r>
            <a:r>
              <a:rPr lang="en-GB" altLang="fr-FR" dirty="0">
                <a:solidFill>
                  <a:srgbClr val="0000FF"/>
                </a:solidFill>
                <a:latin typeface="Arial" panose="020B0604020202020204" pitchFamily="34" charset="0"/>
                <a:cs typeface="Arial" panose="020B0604020202020204" pitchFamily="34" charset="0"/>
              </a:rPr>
              <a:t>solubility pump</a:t>
            </a:r>
            <a:r>
              <a:rPr lang="en-GB" altLang="fr-FR" dirty="0" smtClean="0">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is associated with the </a:t>
            </a:r>
            <a:r>
              <a:rPr lang="en-GB" altLang="fr-FR" dirty="0">
                <a:solidFill>
                  <a:srgbClr val="0000FF"/>
                </a:solidFill>
                <a:latin typeface="Arial" panose="020B0604020202020204" pitchFamily="34" charset="0"/>
                <a:cs typeface="Arial" panose="020B0604020202020204" pitchFamily="34" charset="0"/>
              </a:rPr>
              <a:t>sinking at high latitude of cold surface </a:t>
            </a:r>
            <a:r>
              <a:rPr lang="en-GB" altLang="fr-FR" dirty="0" smtClean="0">
                <a:solidFill>
                  <a:srgbClr val="0000FF"/>
                </a:solidFill>
                <a:latin typeface="Arial" panose="020B0604020202020204" pitchFamily="34" charset="0"/>
                <a:cs typeface="Arial" panose="020B0604020202020204" pitchFamily="34" charset="0"/>
              </a:rPr>
              <a:t>water</a:t>
            </a:r>
            <a:r>
              <a:rPr lang="en-GB" altLang="fr-FR" dirty="0">
                <a:latin typeface="Arial" panose="020B0604020202020204" pitchFamily="34" charset="0"/>
                <a:cs typeface="Arial" panose="020B0604020202020204" pitchFamily="34" charset="0"/>
              </a:rPr>
              <a:t> to great </a:t>
            </a:r>
            <a:r>
              <a:rPr lang="en-GB" altLang="fr-FR" dirty="0" smtClean="0">
                <a:latin typeface="Arial" panose="020B0604020202020204" pitchFamily="34" charset="0"/>
                <a:cs typeface="Arial" panose="020B0604020202020204" pitchFamily="34" charset="0"/>
              </a:rPr>
              <a:t>depth. </a:t>
            </a:r>
          </a:p>
          <a:p>
            <a:pPr marL="0" lvl="1">
              <a:spcAft>
                <a:spcPct val="30000"/>
              </a:spcAft>
            </a:pPr>
            <a:r>
              <a:rPr lang="en-GB" altLang="fr-FR" dirty="0" smtClean="0">
                <a:latin typeface="Arial" panose="020B0604020202020204" pitchFamily="34" charset="0"/>
                <a:cs typeface="Arial" panose="020B0604020202020204" pitchFamily="34" charset="0"/>
              </a:rPr>
              <a:t>This cold water characterized </a:t>
            </a:r>
            <a:r>
              <a:rPr lang="en-GB" altLang="fr-FR" dirty="0">
                <a:latin typeface="Arial" panose="020B0604020202020204" pitchFamily="34" charset="0"/>
                <a:cs typeface="Arial" panose="020B0604020202020204" pitchFamily="34" charset="0"/>
              </a:rPr>
              <a:t>by a relatively high solubility of </a:t>
            </a:r>
            <a:r>
              <a:rPr lang="en-GB" altLang="fr-FR" i="1" dirty="0">
                <a:latin typeface="Arial" panose="020B0604020202020204" pitchFamily="34" charset="0"/>
                <a:cs typeface="Arial" panose="020B0604020202020204" pitchFamily="34" charset="0"/>
              </a:rPr>
              <a:t>CO</a:t>
            </a:r>
            <a:r>
              <a:rPr lang="en-GB" altLang="fr-FR" i="1" baseline="-25000" dirty="0">
                <a:latin typeface="Arial" panose="020B0604020202020204" pitchFamily="34" charset="0"/>
                <a:cs typeface="Arial" panose="020B0604020202020204" pitchFamily="34" charset="0"/>
              </a:rPr>
              <a:t>2</a:t>
            </a:r>
            <a:r>
              <a:rPr lang="en-GB" altLang="fr-FR" dirty="0">
                <a:latin typeface="Arial" panose="020B0604020202020204" pitchFamily="34" charset="0"/>
                <a:cs typeface="Arial" panose="020B0604020202020204" pitchFamily="34" charset="0"/>
              </a:rPr>
              <a:t> and thus high </a:t>
            </a:r>
            <a:r>
              <a:rPr lang="en-GB" altLang="fr-FR" i="1" dirty="0" smtClean="0">
                <a:latin typeface="Arial" panose="020B0604020202020204" pitchFamily="34" charset="0"/>
                <a:cs typeface="Arial" panose="020B0604020202020204" pitchFamily="34" charset="0"/>
              </a:rPr>
              <a:t>DIC</a:t>
            </a:r>
            <a:r>
              <a:rPr lang="en-GB"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a:p>
            <a:pPr marL="0" lvl="1" algn="l">
              <a:spcAft>
                <a:spcPct val="30000"/>
              </a:spcAft>
            </a:pPr>
            <a:endParaRPr lang="en-GB" altLang="fr-FR" dirty="0"/>
          </a:p>
        </p:txBody>
      </p:sp>
    </p:spTree>
    <p:extLst>
      <p:ext uri="{BB962C8B-B14F-4D97-AF65-F5344CB8AC3E}">
        <p14:creationId xmlns="" xmlns:p14="http://schemas.microsoft.com/office/powerpoint/2010/main" val="33598890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a:t>
            </a:r>
            <a:r>
              <a:rPr lang="en-US" altLang="fr-FR" sz="2800" b="1" dirty="0" smtClean="0">
                <a:solidFill>
                  <a:srgbClr val="002060"/>
                </a:solidFill>
                <a:latin typeface="Arial" panose="020B0604020202020204" pitchFamily="34" charset="0"/>
                <a:cs typeface="Arial" panose="020B0604020202020204" pitchFamily="34" charset="0"/>
              </a:rPr>
              <a:t>oceanic carbon cycle</a:t>
            </a:r>
            <a:endParaRPr lang="en-US" altLang="fr-FR" sz="2800" b="1" dirty="0">
              <a:solidFill>
                <a:srgbClr val="002060"/>
              </a:solidFill>
              <a:latin typeface="Helvetica" panose="020B0604020202020204" pitchFamily="34" charset="0"/>
            </a:endParaRPr>
          </a:p>
        </p:txBody>
      </p:sp>
      <p:sp>
        <p:nvSpPr>
          <p:cNvPr id="14" name="Rectangle 9"/>
          <p:cNvSpPr>
            <a:spLocks noChangeArrowheads="1"/>
          </p:cNvSpPr>
          <p:nvPr/>
        </p:nvSpPr>
        <p:spPr bwMode="auto">
          <a:xfrm>
            <a:off x="41275" y="941696"/>
            <a:ext cx="9102725" cy="33793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endParaRPr lang="en-GB" altLang="fr-FR" dirty="0"/>
          </a:p>
          <a:p>
            <a:pPr marL="0" lvl="1">
              <a:spcAft>
                <a:spcPct val="30000"/>
              </a:spcAft>
            </a:pPr>
            <a:r>
              <a:rPr lang="en-GB" altLang="fr-FR" dirty="0" smtClean="0">
                <a:latin typeface="Arial" panose="020B0604020202020204" pitchFamily="34" charset="0"/>
                <a:cs typeface="Arial" panose="020B0604020202020204" pitchFamily="34" charset="0"/>
              </a:rPr>
              <a:t>Because </a:t>
            </a:r>
            <a:r>
              <a:rPr lang="en-GB" altLang="fr-FR" dirty="0">
                <a:latin typeface="Arial" panose="020B0604020202020204" pitchFamily="34" charset="0"/>
                <a:cs typeface="Arial" panose="020B0604020202020204" pitchFamily="34" charset="0"/>
              </a:rPr>
              <a:t>of those three pumps, </a:t>
            </a:r>
            <a:r>
              <a:rPr lang="en-GB" altLang="fr-FR" dirty="0">
                <a:solidFill>
                  <a:srgbClr val="0000FF"/>
                </a:solidFill>
                <a:latin typeface="Arial" panose="020B0604020202020204" pitchFamily="34" charset="0"/>
                <a:cs typeface="Arial" panose="020B0604020202020204" pitchFamily="34" charset="0"/>
              </a:rPr>
              <a:t>DIC is about 15% higher at depth than at </a:t>
            </a:r>
            <a:r>
              <a:rPr lang="en-GB" altLang="fr-FR" dirty="0" smtClean="0">
                <a:solidFill>
                  <a:srgbClr val="0000FF"/>
                </a:solidFill>
                <a:latin typeface="Arial" panose="020B0604020202020204" pitchFamily="34" charset="0"/>
                <a:cs typeface="Arial" panose="020B0604020202020204" pitchFamily="34" charset="0"/>
              </a:rPr>
              <a:t>surface, </a:t>
            </a:r>
            <a:r>
              <a:rPr lang="en-GB" altLang="fr-FR" dirty="0" smtClean="0">
                <a:latin typeface="Arial" panose="020B0604020202020204" pitchFamily="34" charset="0"/>
                <a:cs typeface="Arial" panose="020B0604020202020204" pitchFamily="34" charset="0"/>
              </a:rPr>
              <a:t>inducing lower atmospheric </a:t>
            </a:r>
            <a:r>
              <a:rPr lang="en-GB" altLang="fr-FR" i="1" dirty="0">
                <a:latin typeface="Arial" panose="020B0604020202020204" pitchFamily="34" charset="0"/>
                <a:cs typeface="Arial" panose="020B0604020202020204" pitchFamily="34" charset="0"/>
              </a:rPr>
              <a:t>CO</a:t>
            </a:r>
            <a:r>
              <a:rPr lang="en-GB" altLang="fr-FR" i="1" baseline="-25000" dirty="0">
                <a:latin typeface="Arial" panose="020B0604020202020204" pitchFamily="34" charset="0"/>
                <a:cs typeface="Arial" panose="020B0604020202020204" pitchFamily="34" charset="0"/>
              </a:rPr>
              <a:t>2</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concentration</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compared to an homogenous ocean. </a:t>
            </a:r>
          </a:p>
          <a:p>
            <a:pPr marL="0" lvl="1">
              <a:spcAft>
                <a:spcPct val="30000"/>
              </a:spcAft>
            </a:pPr>
            <a:endParaRPr lang="en-GB" altLang="fr-FR" dirty="0">
              <a:latin typeface="Arial" panose="020B0604020202020204" pitchFamily="34" charset="0"/>
              <a:cs typeface="Arial" panose="020B0604020202020204" pitchFamily="34" charset="0"/>
            </a:endParaRPr>
          </a:p>
          <a:p>
            <a:pPr marL="0" lvl="1">
              <a:spcAft>
                <a:spcPct val="30000"/>
              </a:spcAft>
            </a:pPr>
            <a:r>
              <a:rPr lang="en-GB" altLang="fr-FR" dirty="0">
                <a:latin typeface="Arial" panose="020B0604020202020204" pitchFamily="34" charset="0"/>
                <a:cs typeface="Arial" panose="020B0604020202020204" pitchFamily="34" charset="0"/>
              </a:rPr>
              <a:t>When </a:t>
            </a:r>
            <a:r>
              <a:rPr lang="en-GB" altLang="fr-FR" dirty="0">
                <a:solidFill>
                  <a:srgbClr val="0000FF"/>
                </a:solidFill>
                <a:latin typeface="Arial" panose="020B0604020202020204" pitchFamily="34" charset="0"/>
                <a:cs typeface="Arial" panose="020B0604020202020204" pitchFamily="34" charset="0"/>
              </a:rPr>
              <a:t>deep water upwells </a:t>
            </a:r>
            <a:r>
              <a:rPr lang="en-GB" altLang="fr-FR" dirty="0">
                <a:latin typeface="Arial" panose="020B0604020202020204" pitchFamily="34" charset="0"/>
                <a:cs typeface="Arial" panose="020B0604020202020204" pitchFamily="34" charset="0"/>
              </a:rPr>
              <a:t>to the surface, </a:t>
            </a:r>
            <a:r>
              <a:rPr lang="en-GB" altLang="fr-FR" i="1" dirty="0">
                <a:solidFill>
                  <a:srgbClr val="0000FF"/>
                </a:solidFill>
                <a:latin typeface="Arial" panose="020B0604020202020204" pitchFamily="34" charset="0"/>
                <a:cs typeface="Arial" panose="020B0604020202020204" pitchFamily="34" charset="0"/>
              </a:rPr>
              <a:t>CO</a:t>
            </a:r>
            <a:r>
              <a:rPr lang="en-GB" altLang="fr-FR" i="1" baseline="-25000" dirty="0">
                <a:solidFill>
                  <a:srgbClr val="0000FF"/>
                </a:solidFill>
                <a:latin typeface="Arial" panose="020B0604020202020204" pitchFamily="34" charset="0"/>
                <a:cs typeface="Arial" panose="020B0604020202020204" pitchFamily="34" charset="0"/>
              </a:rPr>
              <a:t>2</a:t>
            </a:r>
            <a:r>
              <a:rPr lang="en-GB" altLang="fr-FR" dirty="0">
                <a:solidFill>
                  <a:srgbClr val="0000FF"/>
                </a:solidFill>
                <a:latin typeface="Arial" panose="020B0604020202020204" pitchFamily="34" charset="0"/>
                <a:cs typeface="Arial" panose="020B0604020202020204" pitchFamily="34" charset="0"/>
              </a:rPr>
              <a:t> will have the tendency to escape from the ocean </a:t>
            </a:r>
            <a:r>
              <a:rPr lang="en-GB" altLang="fr-FR" dirty="0">
                <a:latin typeface="Arial" panose="020B0604020202020204" pitchFamily="34" charset="0"/>
                <a:cs typeface="Arial" panose="020B0604020202020204" pitchFamily="34" charset="0"/>
              </a:rPr>
              <a:t>because of the high </a:t>
            </a:r>
            <a:r>
              <a:rPr lang="en-GB" altLang="fr-FR" i="1" dirty="0">
                <a:latin typeface="Arial" panose="020B0604020202020204" pitchFamily="34" charset="0"/>
                <a:cs typeface="Arial" panose="020B0604020202020204" pitchFamily="34" charset="0"/>
              </a:rPr>
              <a:t>DIC</a:t>
            </a:r>
            <a:r>
              <a:rPr lang="en-GB" altLang="fr-FR" dirty="0">
                <a:latin typeface="Arial" panose="020B0604020202020204" pitchFamily="34" charset="0"/>
                <a:cs typeface="Arial" panose="020B0604020202020204" pitchFamily="34" charset="0"/>
              </a:rPr>
              <a:t>. But this is partly compensated by biological activity</a:t>
            </a:r>
            <a:r>
              <a:rPr lang="en-GB" altLang="fr-FR" dirty="0" smtClean="0">
                <a:latin typeface="Arial" panose="020B0604020202020204" pitchFamily="34" charset="0"/>
                <a:cs typeface="Arial" panose="020B0604020202020204" pitchFamily="34" charset="0"/>
              </a:rPr>
              <a:t>.</a:t>
            </a:r>
            <a:endParaRPr lang="en-GB" altLang="fr-FR"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20185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 xmlns:a14="http://schemas.microsoft.com/office/drawing/2010/main" val="0"/>
              </a:ext>
            </a:extLst>
          </a:blip>
          <a:srcRect t="44643"/>
          <a:stretch/>
        </p:blipFill>
        <p:spPr>
          <a:xfrm>
            <a:off x="468642" y="950415"/>
            <a:ext cx="8214351" cy="5365719"/>
          </a:xfrm>
          <a:prstGeom prst="rect">
            <a:avLst/>
          </a:prstGeom>
        </p:spPr>
      </p:pic>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The terrestrial carbon cycle</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3803" y="483040"/>
            <a:ext cx="91027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latin typeface="Arial" panose="020B0604020202020204" pitchFamily="34" charset="0"/>
                <a:cs typeface="Arial" panose="020B0604020202020204" pitchFamily="34" charset="0"/>
              </a:rPr>
              <a:t>The photosynthesis </a:t>
            </a:r>
            <a:r>
              <a:rPr lang="en-GB" altLang="fr-FR" dirty="0">
                <a:latin typeface="Arial" panose="020B0604020202020204" pitchFamily="34" charset="0"/>
                <a:cs typeface="Arial" panose="020B0604020202020204" pitchFamily="34" charset="0"/>
              </a:rPr>
              <a:t>by land plants </a:t>
            </a:r>
            <a:r>
              <a:rPr lang="en-GB" altLang="fr-FR" dirty="0" smtClean="0">
                <a:latin typeface="Arial" panose="020B0604020202020204" pitchFamily="34" charset="0"/>
                <a:cs typeface="Arial" panose="020B0604020202020204" pitchFamily="34" charset="0"/>
              </a:rPr>
              <a:t>has a strong seasonal cycle</a:t>
            </a:r>
            <a:r>
              <a:rPr lang="en-GB" altLang="fr-FR" dirty="0" smtClean="0">
                <a:solidFill>
                  <a:srgbClr val="0000FF"/>
                </a:solidFill>
                <a:latin typeface="Arial" panose="020B0604020202020204" pitchFamily="34" charset="0"/>
                <a:cs typeface="Arial" panose="020B0604020202020204" pitchFamily="34" charset="0"/>
              </a:rPr>
              <a:t>.</a:t>
            </a:r>
            <a:endParaRPr lang="en-IE" altLang="fr-FR" b="1" dirty="0">
              <a:latin typeface="Arial" panose="020B0604020202020204" pitchFamily="34" charset="0"/>
              <a:cs typeface="Arial" panose="020B0604020202020204" pitchFamily="34" charset="0"/>
            </a:endParaRPr>
          </a:p>
        </p:txBody>
      </p:sp>
      <p:sp>
        <p:nvSpPr>
          <p:cNvPr id="15" name="Rectangle 14"/>
          <p:cNvSpPr/>
          <p:nvPr/>
        </p:nvSpPr>
        <p:spPr>
          <a:xfrm>
            <a:off x="164888" y="6211669"/>
            <a:ext cx="9102725" cy="646331"/>
          </a:xfrm>
          <a:prstGeom prst="rect">
            <a:avLst/>
          </a:prstGeom>
        </p:spPr>
        <p:txBody>
          <a:bodyPr wrap="square">
            <a:spAutoFit/>
          </a:bodyPr>
          <a:lstStyle/>
          <a:p>
            <a:pPr>
              <a:defRPr/>
            </a:pPr>
            <a:r>
              <a:rPr lang="en-US" dirty="0">
                <a:latin typeface="Arial" panose="020B0604020202020204" pitchFamily="34" charset="0"/>
                <a:cs typeface="Arial" panose="020B0604020202020204" pitchFamily="34" charset="0"/>
              </a:rPr>
              <a:t>Net productivity over land in </a:t>
            </a:r>
            <a:r>
              <a:rPr lang="en-US" dirty="0" smtClean="0">
                <a:latin typeface="Arial" panose="020B0604020202020204" pitchFamily="34" charset="0"/>
                <a:cs typeface="Arial" panose="020B0604020202020204" pitchFamily="34" charset="0"/>
              </a:rPr>
              <a:t>June </a:t>
            </a:r>
            <a:r>
              <a:rPr lang="en-US" dirty="0">
                <a:latin typeface="Arial" panose="020B0604020202020204" pitchFamily="34" charset="0"/>
                <a:cs typeface="Arial" panose="020B0604020202020204" pitchFamily="34" charset="0"/>
              </a:rPr>
              <a:t>2014 based on Terra/MODIS satellite data</a:t>
            </a:r>
            <a:r>
              <a:rPr lang="en-US" dirty="0" smtClean="0">
                <a:latin typeface="Arial" panose="020B0604020202020204" pitchFamily="34" charset="0"/>
                <a:cs typeface="Arial" panose="020B0604020202020204" pitchFamily="34" charset="0"/>
              </a:rPr>
              <a:t>.</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Source</a:t>
            </a:r>
            <a:r>
              <a:rPr lang="en-US" dirty="0">
                <a:latin typeface="Arial" panose="020B0604020202020204" pitchFamily="34" charset="0"/>
                <a:cs typeface="Arial" panose="020B0604020202020204" pitchFamily="34" charset="0"/>
              </a:rPr>
              <a:t>: NASA Earth Observations.</a:t>
            </a:r>
            <a:endParaRPr lang="fr-BE" sz="18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5043973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192631"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Geological reservoirs</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3803" y="858440"/>
            <a:ext cx="9102725" cy="21605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A fraction of the of </a:t>
            </a:r>
            <a:r>
              <a:rPr lang="en-GB" altLang="fr-FR" i="1" dirty="0">
                <a:solidFill>
                  <a:srgbClr val="0000FF"/>
                </a:solidFill>
                <a:latin typeface="Arial" panose="020B0604020202020204" pitchFamily="34" charset="0"/>
                <a:cs typeface="Arial" panose="020B0604020202020204" pitchFamily="34" charset="0"/>
              </a:rPr>
              <a:t>CaCO</a:t>
            </a:r>
            <a:r>
              <a:rPr lang="en-GB" altLang="fr-FR" i="1" baseline="-25000" dirty="0">
                <a:solidFill>
                  <a:srgbClr val="0000FF"/>
                </a:solidFill>
                <a:latin typeface="Arial" panose="020B0604020202020204" pitchFamily="34" charset="0"/>
                <a:cs typeface="Arial" panose="020B0604020202020204" pitchFamily="34" charset="0"/>
              </a:rPr>
              <a:t>3</a:t>
            </a:r>
            <a:r>
              <a:rPr lang="en-GB" altLang="fr-FR" dirty="0">
                <a:latin typeface="Arial" panose="020B0604020202020204" pitchFamily="34" charset="0"/>
                <a:cs typeface="Arial" panose="020B0604020202020204" pitchFamily="34" charset="0"/>
              </a:rPr>
              <a:t> produced in the ocean is </a:t>
            </a:r>
            <a:r>
              <a:rPr lang="en-GB" altLang="fr-FR" dirty="0">
                <a:solidFill>
                  <a:srgbClr val="0000FF"/>
                </a:solidFill>
                <a:latin typeface="Arial" panose="020B0604020202020204" pitchFamily="34" charset="0"/>
                <a:cs typeface="Arial" panose="020B0604020202020204" pitchFamily="34" charset="0"/>
              </a:rPr>
              <a:t>buried</a:t>
            </a:r>
            <a:r>
              <a:rPr lang="en-GB" altLang="fr-FR" dirty="0">
                <a:latin typeface="Arial" panose="020B0604020202020204" pitchFamily="34" charset="0"/>
                <a:cs typeface="Arial" panose="020B0604020202020204" pitchFamily="34" charset="0"/>
              </a:rPr>
              <a:t> in the sediments to produce </a:t>
            </a:r>
            <a:r>
              <a:rPr lang="en-GB" altLang="fr-FR" dirty="0">
                <a:solidFill>
                  <a:srgbClr val="0000FF"/>
                </a:solidFill>
                <a:latin typeface="Arial" panose="020B0604020202020204" pitchFamily="34" charset="0"/>
                <a:cs typeface="Arial" panose="020B0604020202020204" pitchFamily="34" charset="0"/>
              </a:rPr>
              <a:t>limestone</a:t>
            </a:r>
            <a:r>
              <a:rPr lang="en-GB" altLang="fr-FR" dirty="0">
                <a:latin typeface="Arial" panose="020B0604020202020204" pitchFamily="34" charset="0"/>
                <a:cs typeface="Arial" panose="020B0604020202020204" pitchFamily="34" charset="0"/>
              </a:rPr>
              <a:t>, mainly in shallow seas</a:t>
            </a:r>
            <a:r>
              <a:rPr lang="en-GB" altLang="fr-FR" dirty="0" smtClean="0">
                <a:latin typeface="Arial" panose="020B0604020202020204" pitchFamily="34" charset="0"/>
                <a:cs typeface="Arial" panose="020B0604020202020204" pitchFamily="34" charset="0"/>
              </a:rPr>
              <a:t>.</a:t>
            </a: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a:latin typeface="Arial" panose="020B0604020202020204" pitchFamily="34" charset="0"/>
                <a:cs typeface="Arial" panose="020B0604020202020204" pitchFamily="34" charset="0"/>
              </a:rPr>
              <a:t>During the </a:t>
            </a:r>
            <a:r>
              <a:rPr lang="en-GB" altLang="fr-FR" dirty="0" smtClean="0">
                <a:solidFill>
                  <a:srgbClr val="0000FF"/>
                </a:solidFill>
                <a:latin typeface="Arial" panose="020B0604020202020204" pitchFamily="34" charset="0"/>
                <a:cs typeface="Arial" panose="020B0604020202020204" pitchFamily="34" charset="0"/>
              </a:rPr>
              <a:t>subduction</a:t>
            </a:r>
            <a:r>
              <a:rPr lang="en-GB" altLang="fr-FR" dirty="0" smtClean="0">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limestone </a:t>
            </a:r>
            <a:r>
              <a:rPr lang="en-GB" altLang="fr-FR" dirty="0" smtClean="0">
                <a:latin typeface="Arial" panose="020B0604020202020204" pitchFamily="34" charset="0"/>
                <a:cs typeface="Arial" panose="020B0604020202020204" pitchFamily="34" charset="0"/>
              </a:rPr>
              <a:t>is </a:t>
            </a:r>
            <a:r>
              <a:rPr lang="en-GB" altLang="fr-FR" dirty="0">
                <a:latin typeface="Arial" panose="020B0604020202020204" pitchFamily="34" charset="0"/>
                <a:cs typeface="Arial" panose="020B0604020202020204" pitchFamily="34" charset="0"/>
              </a:rPr>
              <a:t>transformed into calcium-silicate rocks </a:t>
            </a:r>
            <a:r>
              <a:rPr lang="en-GB" altLang="fr-FR" dirty="0" smtClean="0">
                <a:latin typeface="Arial" panose="020B0604020202020204" pitchFamily="34" charset="0"/>
                <a:cs typeface="Arial" panose="020B0604020202020204" pitchFamily="34" charset="0"/>
              </a:rPr>
              <a:t>(</a:t>
            </a:r>
            <a:r>
              <a:rPr lang="en-GB" altLang="fr-FR" dirty="0" smtClean="0">
                <a:solidFill>
                  <a:srgbClr val="0000FF"/>
                </a:solidFill>
                <a:latin typeface="Arial" panose="020B0604020202020204" pitchFamily="34" charset="0"/>
                <a:cs typeface="Arial" panose="020B0604020202020204" pitchFamily="34" charset="0"/>
              </a:rPr>
              <a:t>metamorphism</a:t>
            </a:r>
            <a:r>
              <a:rPr lang="en-GB" altLang="fr-FR" dirty="0">
                <a:latin typeface="Arial" panose="020B0604020202020204" pitchFamily="34" charset="0"/>
                <a:cs typeface="Arial" panose="020B0604020202020204" pitchFamily="34" charset="0"/>
              </a:rPr>
              <a:t>) by the reaction: </a:t>
            </a:r>
          </a:p>
        </p:txBody>
      </p:sp>
      <p:graphicFrame>
        <p:nvGraphicFramePr>
          <p:cNvPr id="11" name="Object 1"/>
          <p:cNvGraphicFramePr>
            <a:graphicFrameLocks noChangeAspect="1"/>
          </p:cNvGraphicFramePr>
          <p:nvPr>
            <p:extLst>
              <p:ext uri="{D42A27DB-BD31-4B8C-83A1-F6EECF244321}">
                <p14:modId xmlns="" xmlns:p14="http://schemas.microsoft.com/office/powerpoint/2010/main" val="2753056751"/>
              </p:ext>
            </p:extLst>
          </p:nvPr>
        </p:nvGraphicFramePr>
        <p:xfrm>
          <a:off x="2091966" y="3660399"/>
          <a:ext cx="5202238" cy="604838"/>
        </p:xfrm>
        <a:graphic>
          <a:graphicData uri="http://schemas.openxmlformats.org/presentationml/2006/ole">
            <p:oleObj spid="_x0000_s23573" name="Equation" r:id="rId4" imgW="1955800" imgH="228600" progId="">
              <p:embed/>
            </p:oleObj>
          </a:graphicData>
        </a:graphic>
      </p:graphicFrame>
      <p:sp>
        <p:nvSpPr>
          <p:cNvPr id="12" name="Rectangle 9"/>
          <p:cNvSpPr>
            <a:spLocks noChangeArrowheads="1"/>
          </p:cNvSpPr>
          <p:nvPr/>
        </p:nvSpPr>
        <p:spPr bwMode="auto">
          <a:xfrm>
            <a:off x="41275" y="4875500"/>
            <a:ext cx="9102725"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The </a:t>
            </a:r>
            <a:r>
              <a:rPr lang="en-GB" altLang="fr-FR" i="1" dirty="0">
                <a:solidFill>
                  <a:srgbClr val="0000FF"/>
                </a:solidFill>
                <a:latin typeface="Arial" panose="020B0604020202020204" pitchFamily="34" charset="0"/>
                <a:cs typeface="Arial" panose="020B0604020202020204" pitchFamily="34" charset="0"/>
              </a:rPr>
              <a:t>CO</a:t>
            </a:r>
            <a:r>
              <a:rPr lang="en-GB" altLang="fr-FR" i="1" baseline="-25000" dirty="0">
                <a:solidFill>
                  <a:srgbClr val="0000FF"/>
                </a:solidFill>
                <a:latin typeface="Arial" panose="020B0604020202020204" pitchFamily="34" charset="0"/>
                <a:cs typeface="Arial" panose="020B0604020202020204" pitchFamily="34" charset="0"/>
              </a:rPr>
              <a:t>2</a:t>
            </a:r>
            <a:r>
              <a:rPr lang="en-GB" altLang="fr-FR" dirty="0">
                <a:solidFill>
                  <a:srgbClr val="0000FF"/>
                </a:solidFill>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that is </a:t>
            </a:r>
            <a:r>
              <a:rPr lang="en-GB" altLang="fr-FR" dirty="0">
                <a:solidFill>
                  <a:srgbClr val="0000FF"/>
                </a:solidFill>
                <a:latin typeface="Arial" panose="020B0604020202020204" pitchFamily="34" charset="0"/>
                <a:cs typeface="Arial" panose="020B0604020202020204" pitchFamily="34" charset="0"/>
              </a:rPr>
              <a:t>realised </a:t>
            </a:r>
            <a:r>
              <a:rPr lang="en-GB" altLang="fr-FR" dirty="0">
                <a:latin typeface="Arial" panose="020B0604020202020204" pitchFamily="34" charset="0"/>
                <a:cs typeface="Arial" panose="020B0604020202020204" pitchFamily="34" charset="0"/>
              </a:rPr>
              <a:t>by this reaction can return to the atmosphere, in particular through </a:t>
            </a:r>
            <a:r>
              <a:rPr lang="en-GB" altLang="fr-FR" dirty="0">
                <a:solidFill>
                  <a:srgbClr val="0000FF"/>
                </a:solidFill>
                <a:latin typeface="Arial" panose="020B0604020202020204" pitchFamily="34" charset="0"/>
                <a:cs typeface="Arial" panose="020B0604020202020204" pitchFamily="34" charset="0"/>
              </a:rPr>
              <a:t>volcanic</a:t>
            </a:r>
            <a:r>
              <a:rPr lang="en-GB" altLang="fr-FR" dirty="0">
                <a:latin typeface="Arial" panose="020B0604020202020204" pitchFamily="34" charset="0"/>
                <a:cs typeface="Arial" panose="020B0604020202020204" pitchFamily="34" charset="0"/>
              </a:rPr>
              <a:t> eruptions. </a:t>
            </a:r>
          </a:p>
        </p:txBody>
      </p:sp>
    </p:spTree>
    <p:extLst>
      <p:ext uri="{BB962C8B-B14F-4D97-AF65-F5344CB8AC3E}">
        <p14:creationId xmlns="" xmlns:p14="http://schemas.microsoft.com/office/powerpoint/2010/main" val="5448222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192631"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Geological reservoirs</a:t>
            </a:r>
            <a:endParaRPr lang="en-US" altLang="fr-FR" sz="2800" b="1" dirty="0">
              <a:solidFill>
                <a:srgbClr val="002060"/>
              </a:solidFill>
              <a:latin typeface="Helvetica" panose="020B0604020202020204" pitchFamily="34" charset="0"/>
            </a:endParaRPr>
          </a:p>
        </p:txBody>
      </p:sp>
      <p:sp>
        <p:nvSpPr>
          <p:cNvPr id="10" name="Rectangle 9"/>
          <p:cNvSpPr>
            <a:spLocks noChangeArrowheads="1"/>
          </p:cNvSpPr>
          <p:nvPr/>
        </p:nvSpPr>
        <p:spPr bwMode="auto">
          <a:xfrm>
            <a:off x="-3803" y="941696"/>
            <a:ext cx="9102725"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latin typeface="Arial" panose="020B0604020202020204" pitchFamily="34" charset="0"/>
                <a:cs typeface="Arial" panose="020B0604020202020204" pitchFamily="34" charset="0"/>
              </a:rPr>
              <a:t>If the </a:t>
            </a:r>
            <a:r>
              <a:rPr lang="en-GB" altLang="fr-FR" dirty="0">
                <a:latin typeface="Arial" panose="020B0604020202020204" pitchFamily="34" charset="0"/>
                <a:cs typeface="Arial" panose="020B0604020202020204" pitchFamily="34" charset="0"/>
              </a:rPr>
              <a:t>calcium-silicate </a:t>
            </a:r>
            <a:r>
              <a:rPr lang="en-GB" altLang="fr-FR" dirty="0">
                <a:solidFill>
                  <a:srgbClr val="0000FF"/>
                </a:solidFill>
                <a:latin typeface="Arial" panose="020B0604020202020204" pitchFamily="34" charset="0"/>
                <a:cs typeface="Arial" panose="020B0604020202020204" pitchFamily="34" charset="0"/>
              </a:rPr>
              <a:t>rocks</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are </a:t>
            </a:r>
            <a:r>
              <a:rPr lang="en-GB" altLang="fr-FR" dirty="0" smtClean="0">
                <a:solidFill>
                  <a:srgbClr val="0000FF"/>
                </a:solidFill>
                <a:latin typeface="Arial" panose="020B0604020202020204" pitchFamily="34" charset="0"/>
                <a:cs typeface="Arial" panose="020B0604020202020204" pitchFamily="34" charset="0"/>
              </a:rPr>
              <a:t>uplifted</a:t>
            </a:r>
            <a:r>
              <a:rPr lang="en-GB" altLang="fr-FR" dirty="0" smtClean="0">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to </a:t>
            </a:r>
            <a:r>
              <a:rPr lang="en-GB" altLang="fr-FR" dirty="0" smtClean="0">
                <a:latin typeface="Arial" panose="020B0604020202020204" pitchFamily="34" charset="0"/>
                <a:cs typeface="Arial" panose="020B0604020202020204" pitchFamily="34" charset="0"/>
              </a:rPr>
              <a:t>the continental </a:t>
            </a:r>
            <a:r>
              <a:rPr lang="en-GB" altLang="fr-FR" dirty="0" smtClean="0">
                <a:solidFill>
                  <a:srgbClr val="0000FF"/>
                </a:solidFill>
                <a:latin typeface="Arial" panose="020B0604020202020204" pitchFamily="34" charset="0"/>
                <a:cs typeface="Arial" panose="020B0604020202020204" pitchFamily="34" charset="0"/>
              </a:rPr>
              <a:t>surface</a:t>
            </a:r>
            <a:r>
              <a:rPr lang="en-GB" altLang="fr-FR" dirty="0" smtClean="0">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they are affected by </a:t>
            </a:r>
            <a:r>
              <a:rPr lang="en-GB" altLang="fr-FR" dirty="0">
                <a:solidFill>
                  <a:srgbClr val="0000FF"/>
                </a:solidFill>
                <a:latin typeface="Arial" panose="020B0604020202020204" pitchFamily="34" charset="0"/>
                <a:cs typeface="Arial" panose="020B0604020202020204" pitchFamily="34" charset="0"/>
              </a:rPr>
              <a:t>physical and chemical weathering</a:t>
            </a:r>
            <a:r>
              <a:rPr lang="en-GB" altLang="fr-FR" dirty="0">
                <a:latin typeface="Arial" panose="020B0604020202020204" pitchFamily="34" charset="0"/>
                <a:cs typeface="Arial" panose="020B0604020202020204" pitchFamily="34" charset="0"/>
              </a:rPr>
              <a:t>. </a:t>
            </a:r>
          </a:p>
        </p:txBody>
      </p:sp>
      <p:graphicFrame>
        <p:nvGraphicFramePr>
          <p:cNvPr id="13" name="Object 3"/>
          <p:cNvGraphicFramePr>
            <a:graphicFrameLocks noChangeAspect="1"/>
          </p:cNvGraphicFramePr>
          <p:nvPr>
            <p:extLst>
              <p:ext uri="{D42A27DB-BD31-4B8C-83A1-F6EECF244321}">
                <p14:modId xmlns="" xmlns:p14="http://schemas.microsoft.com/office/powerpoint/2010/main" val="899530194"/>
              </p:ext>
            </p:extLst>
          </p:nvPr>
        </p:nvGraphicFramePr>
        <p:xfrm>
          <a:off x="1725777" y="2156180"/>
          <a:ext cx="5643563" cy="500063"/>
        </p:xfrm>
        <a:graphic>
          <a:graphicData uri="http://schemas.openxmlformats.org/presentationml/2006/ole">
            <p:oleObj spid="_x0000_s24597" name="Equation" r:id="rId4" imgW="2565400" imgH="228600" progId="">
              <p:embed/>
            </p:oleObj>
          </a:graphicData>
        </a:graphic>
      </p:graphicFrame>
      <p:sp>
        <p:nvSpPr>
          <p:cNvPr id="14" name="Rectangle 9"/>
          <p:cNvSpPr>
            <a:spLocks noChangeArrowheads="1"/>
          </p:cNvSpPr>
          <p:nvPr/>
        </p:nvSpPr>
        <p:spPr bwMode="auto">
          <a:xfrm>
            <a:off x="41275" y="3016717"/>
            <a:ext cx="9102725" cy="252992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a:latin typeface="Arial" panose="020B0604020202020204" pitchFamily="34" charset="0"/>
                <a:cs typeface="Arial" panose="020B0604020202020204" pitchFamily="34" charset="0"/>
              </a:rPr>
              <a:t>The products of this reaction are </a:t>
            </a:r>
            <a:r>
              <a:rPr lang="en-GB" altLang="fr-FR" dirty="0">
                <a:solidFill>
                  <a:srgbClr val="0000FF"/>
                </a:solidFill>
                <a:latin typeface="Arial" panose="020B0604020202020204" pitchFamily="34" charset="0"/>
                <a:cs typeface="Arial" panose="020B0604020202020204" pitchFamily="34" charset="0"/>
              </a:rPr>
              <a:t>transported by rivers </a:t>
            </a:r>
            <a:r>
              <a:rPr lang="en-GB" altLang="fr-FR" dirty="0">
                <a:latin typeface="Arial" panose="020B0604020202020204" pitchFamily="34" charset="0"/>
                <a:cs typeface="Arial" panose="020B0604020202020204" pitchFamily="34" charset="0"/>
              </a:rPr>
              <a:t>to the oceans where they could </a:t>
            </a:r>
            <a:r>
              <a:rPr lang="en-GB" altLang="fr-FR" dirty="0">
                <a:solidFill>
                  <a:srgbClr val="0000FF"/>
                </a:solidFill>
                <a:latin typeface="Arial" panose="020B0604020202020204" pitchFamily="34" charset="0"/>
                <a:cs typeface="Arial" panose="020B0604020202020204" pitchFamily="34" charset="0"/>
              </a:rPr>
              <a:t>compensate</a:t>
            </a:r>
            <a:r>
              <a:rPr lang="en-GB" altLang="fr-FR" dirty="0">
                <a:latin typeface="Arial" panose="020B0604020202020204" pitchFamily="34" charset="0"/>
                <a:cs typeface="Arial" panose="020B0604020202020204" pitchFamily="34" charset="0"/>
              </a:rPr>
              <a:t> for the </a:t>
            </a:r>
            <a:r>
              <a:rPr lang="en-GB" altLang="fr-FR" dirty="0">
                <a:solidFill>
                  <a:srgbClr val="0000FF"/>
                </a:solidFill>
                <a:latin typeface="Arial" panose="020B0604020202020204" pitchFamily="34" charset="0"/>
                <a:cs typeface="Arial" panose="020B0604020202020204" pitchFamily="34" charset="0"/>
              </a:rPr>
              <a:t>net export of </a:t>
            </a:r>
            <a:r>
              <a:rPr lang="en-GB" altLang="fr-FR" i="1" dirty="0">
                <a:solidFill>
                  <a:srgbClr val="0000FF"/>
                </a:solidFill>
                <a:latin typeface="Arial" panose="020B0604020202020204" pitchFamily="34" charset="0"/>
                <a:cs typeface="Arial" panose="020B0604020202020204" pitchFamily="34" charset="0"/>
              </a:rPr>
              <a:t>CaCO</a:t>
            </a:r>
            <a:r>
              <a:rPr lang="en-GB" altLang="fr-FR" i="1" baseline="-25000" dirty="0">
                <a:solidFill>
                  <a:srgbClr val="0000FF"/>
                </a:solidFill>
                <a:latin typeface="Arial" panose="020B0604020202020204" pitchFamily="34" charset="0"/>
                <a:cs typeface="Arial" panose="020B0604020202020204" pitchFamily="34" charset="0"/>
              </a:rPr>
              <a:t>3 </a:t>
            </a:r>
            <a:r>
              <a:rPr lang="en-GB" altLang="fr-FR" dirty="0">
                <a:solidFill>
                  <a:srgbClr val="0000FF"/>
                </a:solidFill>
                <a:latin typeface="Arial" panose="020B0604020202020204" pitchFamily="34" charset="0"/>
                <a:cs typeface="Arial" panose="020B0604020202020204" pitchFamily="34" charset="0"/>
              </a:rPr>
              <a:t>by sedimentation</a:t>
            </a:r>
            <a:r>
              <a:rPr lang="en-GB" altLang="fr-FR" dirty="0">
                <a:latin typeface="Arial" panose="020B0604020202020204" pitchFamily="34" charset="0"/>
                <a:cs typeface="Arial" panose="020B0604020202020204" pitchFamily="34" charset="0"/>
              </a:rPr>
              <a:t>. </a:t>
            </a:r>
            <a:endParaRPr lang="en-GB" altLang="fr-FR" dirty="0" smtClean="0">
              <a:latin typeface="Arial" panose="020B0604020202020204" pitchFamily="34" charset="0"/>
              <a:cs typeface="Arial" panose="020B0604020202020204" pitchFamily="34" charset="0"/>
            </a:endParaRPr>
          </a:p>
          <a:p>
            <a:pPr marL="0" lvl="1" algn="l">
              <a:spcAft>
                <a:spcPct val="30000"/>
              </a:spcAft>
            </a:pPr>
            <a:endParaRPr lang="en-GB" altLang="fr-FR" dirty="0">
              <a:latin typeface="Arial" panose="020B0604020202020204" pitchFamily="34" charset="0"/>
              <a:cs typeface="Arial" panose="020B0604020202020204" pitchFamily="34" charset="0"/>
            </a:endParaRPr>
          </a:p>
          <a:p>
            <a:pPr marL="0" lvl="1" algn="l">
              <a:spcAft>
                <a:spcPct val="30000"/>
              </a:spcAft>
            </a:pPr>
            <a:r>
              <a:rPr lang="en-GB" altLang="fr-FR" dirty="0">
                <a:latin typeface="Arial" panose="020B0604020202020204" pitchFamily="34" charset="0"/>
                <a:cs typeface="Arial" panose="020B0604020202020204" pitchFamily="34" charset="0"/>
              </a:rPr>
              <a:t>The </a:t>
            </a:r>
            <a:r>
              <a:rPr lang="en-GB" altLang="fr-FR" dirty="0">
                <a:solidFill>
                  <a:srgbClr val="0000FF"/>
                </a:solidFill>
                <a:latin typeface="Arial" panose="020B0604020202020204" pitchFamily="34" charset="0"/>
                <a:cs typeface="Arial" panose="020B0604020202020204" pitchFamily="34" charset="0"/>
              </a:rPr>
              <a:t>weathering</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tends </a:t>
            </a:r>
            <a:r>
              <a:rPr lang="en-GB" altLang="fr-FR" dirty="0">
                <a:latin typeface="Arial" panose="020B0604020202020204" pitchFamily="34" charset="0"/>
                <a:cs typeface="Arial" panose="020B0604020202020204" pitchFamily="34" charset="0"/>
              </a:rPr>
              <a:t>thus to </a:t>
            </a:r>
            <a:r>
              <a:rPr lang="en-GB" altLang="fr-FR" dirty="0">
                <a:solidFill>
                  <a:srgbClr val="0000FF"/>
                </a:solidFill>
                <a:latin typeface="Arial" panose="020B0604020202020204" pitchFamily="34" charset="0"/>
                <a:cs typeface="Arial" panose="020B0604020202020204" pitchFamily="34" charset="0"/>
              </a:rPr>
              <a:t>reduce atmospheric </a:t>
            </a:r>
            <a:r>
              <a:rPr lang="en-GB" altLang="fr-FR" i="1" dirty="0">
                <a:solidFill>
                  <a:srgbClr val="0000FF"/>
                </a:solidFill>
                <a:latin typeface="Arial" panose="020B0604020202020204" pitchFamily="34" charset="0"/>
                <a:cs typeface="Arial" panose="020B0604020202020204" pitchFamily="34" charset="0"/>
              </a:rPr>
              <a:t>CO</a:t>
            </a:r>
            <a:r>
              <a:rPr lang="en-GB" altLang="fr-FR" i="1" baseline="-25000" dirty="0">
                <a:solidFill>
                  <a:srgbClr val="0000FF"/>
                </a:solidFill>
                <a:latin typeface="Arial" panose="020B0604020202020204" pitchFamily="34" charset="0"/>
                <a:cs typeface="Arial" panose="020B0604020202020204" pitchFamily="34" charset="0"/>
              </a:rPr>
              <a:t>2</a:t>
            </a:r>
            <a:r>
              <a:rPr lang="en-GB" altLang="fr-FR" dirty="0">
                <a:solidFill>
                  <a:srgbClr val="0000FF"/>
                </a:solidFill>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by taking up carbonic acid to make </a:t>
            </a:r>
            <a:r>
              <a:rPr lang="en-GB" altLang="fr-FR" i="1" dirty="0">
                <a:latin typeface="Arial" panose="020B0604020202020204" pitchFamily="34" charset="0"/>
                <a:cs typeface="Arial" panose="020B0604020202020204" pitchFamily="34" charset="0"/>
              </a:rPr>
              <a:t>CaCO</a:t>
            </a:r>
            <a:r>
              <a:rPr lang="en-GB" altLang="fr-FR" i="1" baseline="-25000" dirty="0">
                <a:latin typeface="Arial" panose="020B0604020202020204" pitchFamily="34" charset="0"/>
                <a:cs typeface="Arial" panose="020B0604020202020204" pitchFamily="34" charset="0"/>
              </a:rPr>
              <a:t>3</a:t>
            </a:r>
            <a:r>
              <a:rPr lang="en-GB" altLang="fr-FR" dirty="0">
                <a:latin typeface="Arial" panose="020B0604020202020204" pitchFamily="34" charset="0"/>
                <a:cs typeface="Arial" panose="020B0604020202020204" pitchFamily="34" charset="0"/>
              </a:rPr>
              <a:t> and increasing ocean alkalinity.</a:t>
            </a:r>
          </a:p>
        </p:txBody>
      </p:sp>
    </p:spTree>
    <p:extLst>
      <p:ext uri="{BB962C8B-B14F-4D97-AF65-F5344CB8AC3E}">
        <p14:creationId xmlns="" xmlns:p14="http://schemas.microsoft.com/office/powerpoint/2010/main" val="37379721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Geological reservoirs</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85845" y="617698"/>
            <a:ext cx="850265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t>Those equations describes the ‘long </a:t>
            </a:r>
            <a:r>
              <a:rPr lang="en-GB" altLang="fr-FR" dirty="0"/>
              <a:t>term inorganic carbon cycle” .</a:t>
            </a:r>
          </a:p>
        </p:txBody>
      </p:sp>
      <p:graphicFrame>
        <p:nvGraphicFramePr>
          <p:cNvPr id="16" name="Object 4"/>
          <p:cNvGraphicFramePr>
            <a:graphicFrameLocks noChangeAspect="1"/>
          </p:cNvGraphicFramePr>
          <p:nvPr>
            <p:extLst>
              <p:ext uri="{D42A27DB-BD31-4B8C-83A1-F6EECF244321}">
                <p14:modId xmlns="" xmlns:p14="http://schemas.microsoft.com/office/powerpoint/2010/main" val="721298329"/>
              </p:ext>
            </p:extLst>
          </p:nvPr>
        </p:nvGraphicFramePr>
        <p:xfrm>
          <a:off x="878997" y="2465290"/>
          <a:ext cx="5283200" cy="468312"/>
        </p:xfrm>
        <a:graphic>
          <a:graphicData uri="http://schemas.openxmlformats.org/presentationml/2006/ole">
            <p:oleObj spid="_x0000_s25657" name="Equation" r:id="rId4" imgW="2565400" imgH="228600" progId="">
              <p:embed/>
            </p:oleObj>
          </a:graphicData>
        </a:graphic>
      </p:graphicFrame>
      <p:graphicFrame>
        <p:nvGraphicFramePr>
          <p:cNvPr id="17" name="Object 5"/>
          <p:cNvGraphicFramePr>
            <a:graphicFrameLocks noChangeAspect="1"/>
          </p:cNvGraphicFramePr>
          <p:nvPr>
            <p:extLst>
              <p:ext uri="{D42A27DB-BD31-4B8C-83A1-F6EECF244321}">
                <p14:modId xmlns="" xmlns:p14="http://schemas.microsoft.com/office/powerpoint/2010/main" val="106356016"/>
              </p:ext>
            </p:extLst>
          </p:nvPr>
        </p:nvGraphicFramePr>
        <p:xfrm>
          <a:off x="856143" y="1849340"/>
          <a:ext cx="4868863" cy="566737"/>
        </p:xfrm>
        <a:graphic>
          <a:graphicData uri="http://schemas.openxmlformats.org/presentationml/2006/ole">
            <p:oleObj spid="_x0000_s25658" name="Equation" r:id="rId5" imgW="1955800" imgH="228600" progId="">
              <p:embed/>
            </p:oleObj>
          </a:graphicData>
        </a:graphic>
      </p:graphicFrame>
      <p:graphicFrame>
        <p:nvGraphicFramePr>
          <p:cNvPr id="18" name="Object 6"/>
          <p:cNvGraphicFramePr>
            <a:graphicFrameLocks noChangeAspect="1"/>
          </p:cNvGraphicFramePr>
          <p:nvPr>
            <p:extLst>
              <p:ext uri="{D42A27DB-BD31-4B8C-83A1-F6EECF244321}">
                <p14:modId xmlns="" xmlns:p14="http://schemas.microsoft.com/office/powerpoint/2010/main" val="4170638127"/>
              </p:ext>
            </p:extLst>
          </p:nvPr>
        </p:nvGraphicFramePr>
        <p:xfrm>
          <a:off x="1293334" y="1263552"/>
          <a:ext cx="3251200" cy="531813"/>
        </p:xfrm>
        <a:graphic>
          <a:graphicData uri="http://schemas.openxmlformats.org/presentationml/2006/ole">
            <p:oleObj spid="_x0000_s25659" name="Equation" r:id="rId6" imgW="1447800" imgH="241300" progId="">
              <p:embed/>
            </p:oleObj>
          </a:graphicData>
        </a:graphic>
      </p:graphicFrame>
      <p:sp>
        <p:nvSpPr>
          <p:cNvPr id="20" name="Rectangle 9"/>
          <p:cNvSpPr>
            <a:spLocks noChangeArrowheads="1"/>
          </p:cNvSpPr>
          <p:nvPr/>
        </p:nvSpPr>
        <p:spPr bwMode="auto">
          <a:xfrm>
            <a:off x="6253673" y="1281709"/>
            <a:ext cx="2006188"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solidFill>
                  <a:srgbClr val="0000FF"/>
                </a:solidFill>
              </a:rPr>
              <a:t>Sedimentation</a:t>
            </a:r>
            <a:endParaRPr lang="en-GB" altLang="fr-FR" dirty="0">
              <a:solidFill>
                <a:srgbClr val="0000FF"/>
              </a:solidFill>
            </a:endParaRPr>
          </a:p>
        </p:txBody>
      </p:sp>
      <p:sp>
        <p:nvSpPr>
          <p:cNvPr id="21" name="Rectangle 9"/>
          <p:cNvSpPr>
            <a:spLocks noChangeArrowheads="1"/>
          </p:cNvSpPr>
          <p:nvPr/>
        </p:nvSpPr>
        <p:spPr bwMode="auto">
          <a:xfrm>
            <a:off x="6253673" y="1840147"/>
            <a:ext cx="249872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solidFill>
                  <a:srgbClr val="0000FF"/>
                </a:solidFill>
              </a:rPr>
              <a:t>Metamorphism</a:t>
            </a:r>
            <a:endParaRPr lang="en-GB" altLang="fr-FR" dirty="0">
              <a:solidFill>
                <a:srgbClr val="0000FF"/>
              </a:solidFill>
            </a:endParaRPr>
          </a:p>
        </p:txBody>
      </p:sp>
      <p:sp>
        <p:nvSpPr>
          <p:cNvPr id="22" name="Rectangle 9"/>
          <p:cNvSpPr>
            <a:spLocks noChangeArrowheads="1"/>
          </p:cNvSpPr>
          <p:nvPr/>
        </p:nvSpPr>
        <p:spPr bwMode="auto">
          <a:xfrm>
            <a:off x="6253673" y="2389665"/>
            <a:ext cx="249872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dirty="0" smtClean="0">
                <a:solidFill>
                  <a:srgbClr val="0000FF"/>
                </a:solidFill>
              </a:rPr>
              <a:t>Weathering</a:t>
            </a:r>
            <a:endParaRPr lang="en-GB" altLang="fr-FR" dirty="0">
              <a:solidFill>
                <a:srgbClr val="0000FF"/>
              </a:solidFill>
            </a:endParaRPr>
          </a:p>
        </p:txBody>
      </p:sp>
      <p:pic>
        <p:nvPicPr>
          <p:cNvPr id="2" name="Image 1"/>
          <p:cNvPicPr>
            <a:picLocks noChangeAspect="1"/>
          </p:cNvPicPr>
          <p:nvPr/>
        </p:nvPicPr>
        <p:blipFill rotWithShape="1">
          <a:blip r:embed="rId7" cstate="print">
            <a:extLst>
              <a:ext uri="{28A0092B-C50C-407E-A947-70E740481C1C}">
                <a14:useLocalDpi xmlns="" xmlns:a14="http://schemas.microsoft.com/office/drawing/2010/main" val="0"/>
              </a:ext>
            </a:extLst>
          </a:blip>
          <a:srcRect l="4997" r="6325" b="11760"/>
          <a:stretch/>
        </p:blipFill>
        <p:spPr>
          <a:xfrm>
            <a:off x="584787" y="3062596"/>
            <a:ext cx="7668370" cy="3650896"/>
          </a:xfrm>
          <a:prstGeom prst="rect">
            <a:avLst/>
          </a:prstGeom>
        </p:spPr>
      </p:pic>
    </p:spTree>
    <p:extLst>
      <p:ext uri="{BB962C8B-B14F-4D97-AF65-F5344CB8AC3E}">
        <p14:creationId xmlns="" xmlns:p14="http://schemas.microsoft.com/office/powerpoint/2010/main" val="24974182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Methane cycle</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85845" y="617698"/>
            <a:ext cx="850265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GB" altLang="fr-FR" b="1" dirty="0" smtClean="0"/>
              <a:t>Overview</a:t>
            </a:r>
            <a:endParaRPr lang="en-GB" altLang="fr-FR" b="1" dirty="0"/>
          </a:p>
        </p:txBody>
      </p:sp>
      <p:sp>
        <p:nvSpPr>
          <p:cNvPr id="12" name="Rectangle 11"/>
          <p:cNvSpPr/>
          <p:nvPr/>
        </p:nvSpPr>
        <p:spPr>
          <a:xfrm>
            <a:off x="0" y="6027003"/>
            <a:ext cx="9144000" cy="830997"/>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The annual </a:t>
            </a:r>
            <a:r>
              <a:rPr lang="en-US" sz="1600" dirty="0">
                <a:latin typeface="Arial" panose="020B0604020202020204" pitchFamily="34" charset="0"/>
                <a:cs typeface="Arial" panose="020B0604020202020204" pitchFamily="34" charset="0"/>
              </a:rPr>
              <a:t>fluxes </a:t>
            </a:r>
            <a:r>
              <a:rPr lang="en-US" sz="1600" dirty="0" smtClean="0">
                <a:latin typeface="Arial" panose="020B0604020202020204" pitchFamily="34" charset="0"/>
                <a:cs typeface="Arial" panose="020B0604020202020204" pitchFamily="34" charset="0"/>
              </a:rPr>
              <a:t>are in </a:t>
            </a:r>
            <a:r>
              <a:rPr lang="en-US" sz="1600" dirty="0" err="1">
                <a:latin typeface="Arial" panose="020B0604020202020204" pitchFamily="34" charset="0"/>
                <a:cs typeface="Arial" panose="020B0604020202020204" pitchFamily="34" charset="0"/>
              </a:rPr>
              <a:t>Tg</a:t>
            </a: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CH</a:t>
            </a:r>
            <a:r>
              <a:rPr lang="en-US" sz="1600" i="1"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yr</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for the period 2000–2009 and CH</a:t>
            </a:r>
            <a:r>
              <a:rPr lang="en-US" sz="1600"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reservoirs are  </a:t>
            </a:r>
            <a:r>
              <a:rPr lang="en-US" sz="1600" dirty="0">
                <a:latin typeface="Arial" panose="020B0604020202020204" pitchFamily="34" charset="0"/>
                <a:cs typeface="Arial" panose="020B0604020202020204" pitchFamily="34" charset="0"/>
              </a:rPr>
              <a:t>in </a:t>
            </a:r>
            <a:r>
              <a:rPr lang="en-US" sz="1600" dirty="0" err="1">
                <a:latin typeface="Arial" panose="020B0604020202020204" pitchFamily="34" charset="0"/>
                <a:cs typeface="Arial" panose="020B0604020202020204" pitchFamily="34" charset="0"/>
              </a:rPr>
              <a:t>Tg</a:t>
            </a: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CH</a:t>
            </a:r>
            <a:r>
              <a:rPr lang="en-US" sz="1600" i="1" baseline="-25000" dirty="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Black arrows denote the natural </a:t>
            </a:r>
            <a:r>
              <a:rPr lang="en-US" sz="1600" dirty="0" smtClean="0">
                <a:latin typeface="Arial" panose="020B0604020202020204" pitchFamily="34" charset="0"/>
                <a:cs typeface="Arial" panose="020B0604020202020204" pitchFamily="34" charset="0"/>
              </a:rPr>
              <a:t>fluxes red </a:t>
            </a:r>
            <a:r>
              <a:rPr lang="en-US" sz="1600" dirty="0">
                <a:latin typeface="Arial" panose="020B0604020202020204" pitchFamily="34" charset="0"/>
                <a:cs typeface="Arial" panose="020B0604020202020204" pitchFamily="34" charset="0"/>
              </a:rPr>
              <a:t>arrows the anthropogenic fluxes, and the light brown arrow denotes a combined natural + anthropogenic flux. Figure </a:t>
            </a:r>
            <a:r>
              <a:rPr lang="en-US" sz="1600" dirty="0" smtClean="0">
                <a:latin typeface="Arial" panose="020B0604020202020204" pitchFamily="34" charset="0"/>
                <a:cs typeface="Arial" panose="020B0604020202020204" pitchFamily="34" charset="0"/>
              </a:rPr>
              <a:t>from </a:t>
            </a:r>
            <a:r>
              <a:rPr lang="en-US" sz="1600" dirty="0" err="1" smtClean="0">
                <a:latin typeface="Arial" panose="020B0604020202020204" pitchFamily="34" charset="0"/>
                <a:cs typeface="Arial" panose="020B0604020202020204" pitchFamily="34" charset="0"/>
              </a:rPr>
              <a:t>Ciais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et al. </a:t>
            </a:r>
            <a:r>
              <a:rPr lang="en-GB" sz="1600" dirty="0">
                <a:latin typeface="Arial" panose="020B0604020202020204" pitchFamily="34" charset="0"/>
                <a:cs typeface="Arial" panose="020B0604020202020204" pitchFamily="34" charset="0"/>
              </a:rPr>
              <a:t>(2014</a:t>
            </a:r>
            <a:r>
              <a:rPr lang="en-GB" sz="1600" dirty="0" smtClean="0">
                <a:latin typeface="Arial" panose="020B0604020202020204" pitchFamily="34" charset="0"/>
                <a:cs typeface="Arial" panose="020B0604020202020204" pitchFamily="34" charset="0"/>
              </a:rPr>
              <a:t>). </a:t>
            </a:r>
            <a:endParaRPr lang="fr-BE" sz="1600" dirty="0">
              <a:latin typeface="Arial" panose="020B0604020202020204" pitchFamily="34" charset="0"/>
              <a:cs typeface="Arial" panose="020B0604020202020204" pitchFamily="34" charset="0"/>
            </a:endParaRPr>
          </a:p>
        </p:txBody>
      </p:sp>
      <p:pic>
        <p:nvPicPr>
          <p:cNvPr id="32770" name="Picture 2" descr="WG1AR5_FD_Ch06_All_Final-12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8128" y="-516990"/>
            <a:ext cx="8015149" cy="6783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178603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90629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78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Methane cycle</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0" y="526197"/>
            <a:ext cx="850265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a:t>The observed atmospheric methane concentration results from the balance </a:t>
            </a:r>
            <a:r>
              <a:rPr lang="en-US" altLang="fr-FR" dirty="0" smtClean="0"/>
              <a:t>between sources </a:t>
            </a:r>
            <a:r>
              <a:rPr lang="en-US" altLang="fr-FR" smtClean="0"/>
              <a:t>and sinks </a:t>
            </a:r>
            <a:r>
              <a:rPr lang="en-US" altLang="fr-FR" dirty="0"/>
              <a:t>due to methane </a:t>
            </a:r>
            <a:r>
              <a:rPr lang="en-US" altLang="fr-FR" dirty="0" smtClean="0"/>
              <a:t>oxidation</a:t>
            </a:r>
            <a:r>
              <a:rPr lang="en-GB" altLang="fr-FR" dirty="0" smtClean="0"/>
              <a:t>.</a:t>
            </a:r>
            <a:endParaRPr lang="en-GB" altLang="fr-FR" dirty="0"/>
          </a:p>
        </p:txBody>
      </p:sp>
      <p:graphicFrame>
        <p:nvGraphicFramePr>
          <p:cNvPr id="3" name="Objet 2"/>
          <p:cNvGraphicFramePr>
            <a:graphicFrameLocks noChangeAspect="1"/>
          </p:cNvGraphicFramePr>
          <p:nvPr>
            <p:extLst>
              <p:ext uri="{D42A27DB-BD31-4B8C-83A1-F6EECF244321}">
                <p14:modId xmlns="" xmlns:p14="http://schemas.microsoft.com/office/powerpoint/2010/main" val="2227592619"/>
              </p:ext>
            </p:extLst>
          </p:nvPr>
        </p:nvGraphicFramePr>
        <p:xfrm>
          <a:off x="2436812" y="2004060"/>
          <a:ext cx="4038600" cy="567156"/>
        </p:xfrm>
        <a:graphic>
          <a:graphicData uri="http://schemas.openxmlformats.org/presentationml/2006/ole">
            <p:oleObj spid="_x0000_s26645" name="Equation" r:id="rId4" imgW="1676400" imgH="228600" progId="">
              <p:embed/>
            </p:oleObj>
          </a:graphicData>
        </a:graphic>
      </p:graphicFrame>
      <p:sp>
        <p:nvSpPr>
          <p:cNvPr id="10" name="Rectangle 9"/>
          <p:cNvSpPr>
            <a:spLocks noChangeArrowheads="1"/>
          </p:cNvSpPr>
          <p:nvPr/>
        </p:nvSpPr>
        <p:spPr bwMode="auto">
          <a:xfrm>
            <a:off x="83820" y="3076545"/>
            <a:ext cx="850265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t>This </a:t>
            </a:r>
            <a:r>
              <a:rPr lang="en-GB" smtClean="0"/>
              <a:t>reaction requires </a:t>
            </a:r>
            <a:r>
              <a:rPr lang="en-GB" dirty="0"/>
              <a:t>the presence of highly reactive constituents such as the hydroxyl radical (</a:t>
            </a:r>
            <a:r>
              <a:rPr lang="en-GB" i="1" dirty="0"/>
              <a:t>OH</a:t>
            </a:r>
            <a:r>
              <a:rPr lang="en-GB" dirty="0"/>
              <a:t>) </a:t>
            </a:r>
            <a:r>
              <a:rPr lang="en-GB" altLang="fr-FR" dirty="0" smtClean="0"/>
              <a:t>.</a:t>
            </a:r>
            <a:endParaRPr lang="en-GB" altLang="fr-FR" dirty="0"/>
          </a:p>
        </p:txBody>
      </p:sp>
    </p:spTree>
    <p:extLst>
      <p:ext uri="{BB962C8B-B14F-4D97-AF65-F5344CB8AC3E}">
        <p14:creationId xmlns="" xmlns:p14="http://schemas.microsoft.com/office/powerpoint/2010/main" val="1104477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125156" y="585302"/>
            <a:ext cx="8320601" cy="131112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fraction of the incoming solar radiation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is reflected is called the albedo of the Earth or </a:t>
            </a:r>
            <a:r>
              <a:rPr lang="en-US" dirty="0">
                <a:solidFill>
                  <a:srgbClr val="0000FF"/>
                </a:solidFill>
                <a:latin typeface="Arial" panose="020B0604020202020204" pitchFamily="34" charset="0"/>
                <a:cs typeface="Arial" panose="020B0604020202020204" pitchFamily="34" charset="0"/>
              </a:rPr>
              <a:t>planetary albedo </a:t>
            </a:r>
            <a:r>
              <a:rPr lang="en-US" dirty="0">
                <a:latin typeface="Arial" panose="020B0604020202020204" pitchFamily="34" charset="0"/>
                <a:cs typeface="Arial" panose="020B0604020202020204" pitchFamily="34" charset="0"/>
              </a:rPr>
              <a:t>(</a:t>
            </a:r>
            <a:r>
              <a:rPr lang="en-US" dirty="0" err="1">
                <a:latin typeface="Symbol" panose="05050102010706020507" pitchFamily="18" charset="2"/>
                <a:cs typeface="Arial" panose="020B0604020202020204" pitchFamily="34" charset="0"/>
              </a:rPr>
              <a:t>a</a:t>
            </a:r>
            <a:r>
              <a:rPr lang="en-US" baseline="-25000" dirty="0" err="1">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0">
              <a:spcAft>
                <a:spcPct val="30000"/>
              </a:spcAft>
            </a:pP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present-day conditions it has a value of about 0.3. </a:t>
            </a:r>
          </a:p>
        </p:txBody>
      </p:sp>
      <p:sp>
        <p:nvSpPr>
          <p:cNvPr id="10" name="Rectangle 9"/>
          <p:cNvSpPr>
            <a:spLocks noChangeArrowheads="1"/>
          </p:cNvSpPr>
          <p:nvPr/>
        </p:nvSpPr>
        <p:spPr bwMode="auto">
          <a:xfrm>
            <a:off x="125155" y="2784447"/>
            <a:ext cx="8320601"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a:latin typeface="Arial" panose="020B0604020202020204" pitchFamily="34" charset="0"/>
                <a:cs typeface="Arial" panose="020B0604020202020204" pitchFamily="34" charset="0"/>
              </a:rPr>
              <a:t>The total amount of </a:t>
            </a:r>
            <a:r>
              <a:rPr lang="en-US" dirty="0">
                <a:solidFill>
                  <a:srgbClr val="0000FF"/>
                </a:solidFill>
                <a:latin typeface="Arial" panose="020B0604020202020204" pitchFamily="34" charset="0"/>
                <a:cs typeface="Arial" panose="020B0604020202020204" pitchFamily="34" charset="0"/>
              </a:rPr>
              <a:t>energy</a:t>
            </a:r>
            <a:r>
              <a:rPr lang="en-US" dirty="0">
                <a:latin typeface="Arial" panose="020B0604020202020204" pitchFamily="34" charset="0"/>
                <a:cs typeface="Arial" panose="020B0604020202020204" pitchFamily="34" charset="0"/>
              </a:rPr>
              <a:t> that is </a:t>
            </a:r>
            <a:r>
              <a:rPr lang="en-US" dirty="0">
                <a:solidFill>
                  <a:srgbClr val="0000FF"/>
                </a:solidFill>
                <a:latin typeface="Arial" panose="020B0604020202020204" pitchFamily="34" charset="0"/>
                <a:cs typeface="Arial" panose="020B0604020202020204" pitchFamily="34" charset="0"/>
              </a:rPr>
              <a:t>emitted</a:t>
            </a:r>
            <a:r>
              <a:rPr lang="en-US" dirty="0">
                <a:latin typeface="Arial" panose="020B0604020202020204" pitchFamily="34" charset="0"/>
                <a:cs typeface="Arial" panose="020B0604020202020204" pitchFamily="34" charset="0"/>
              </a:rPr>
              <a:t> by a 1 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surface </a:t>
            </a:r>
            <a:r>
              <a:rPr lang="en-US" dirty="0" smtClean="0">
                <a:latin typeface="Arial" panose="020B0604020202020204" pitchFamily="34" charset="0"/>
                <a:cs typeface="Arial" panose="020B0604020202020204" pitchFamily="34" charset="0"/>
              </a:rPr>
              <a:t>per unit of time by </a:t>
            </a:r>
            <a:r>
              <a:rPr lang="en-US" dirty="0">
                <a:latin typeface="Arial" panose="020B0604020202020204" pitchFamily="34" charset="0"/>
                <a:cs typeface="Arial" panose="020B0604020202020204" pitchFamily="34" charset="0"/>
              </a:rPr>
              <a:t>the </a:t>
            </a:r>
            <a:r>
              <a:rPr lang="en-US" dirty="0">
                <a:solidFill>
                  <a:srgbClr val="0000FF"/>
                </a:solidFill>
                <a:latin typeface="Arial" panose="020B0604020202020204" pitchFamily="34" charset="0"/>
                <a:cs typeface="Arial" panose="020B0604020202020204" pitchFamily="34" charset="0"/>
              </a:rPr>
              <a:t>Earth</a:t>
            </a:r>
            <a:r>
              <a:rPr lang="en-US" dirty="0">
                <a:latin typeface="Arial" panose="020B0604020202020204" pitchFamily="34" charset="0"/>
                <a:cs typeface="Arial" panose="020B0604020202020204" pitchFamily="34" charset="0"/>
              </a:rPr>
              <a:t> at the top of the atmosphere (A↑) can be computed following Stefan-Boltzmann’s law:</a:t>
            </a:r>
          </a:p>
        </p:txBody>
      </p:sp>
      <p:graphicFrame>
        <p:nvGraphicFramePr>
          <p:cNvPr id="12" name="Object 2"/>
          <p:cNvGraphicFramePr>
            <a:graphicFrameLocks noChangeAspect="1"/>
          </p:cNvGraphicFramePr>
          <p:nvPr>
            <p:extLst>
              <p:ext uri="{D42A27DB-BD31-4B8C-83A1-F6EECF244321}">
                <p14:modId xmlns="" xmlns:p14="http://schemas.microsoft.com/office/powerpoint/2010/main" val="4250994929"/>
              </p:ext>
            </p:extLst>
          </p:nvPr>
        </p:nvGraphicFramePr>
        <p:xfrm>
          <a:off x="3097182" y="4262400"/>
          <a:ext cx="2146300" cy="784225"/>
        </p:xfrm>
        <a:graphic>
          <a:graphicData uri="http://schemas.openxmlformats.org/presentationml/2006/ole">
            <p:oleObj spid="_x0000_s6214" name="Equation" r:id="rId4" imgW="660113" imgH="241195" progId="">
              <p:embed/>
            </p:oleObj>
          </a:graphicData>
        </a:graphic>
      </p:graphicFrame>
      <p:sp>
        <p:nvSpPr>
          <p:cNvPr id="14" name="Rectangle 13"/>
          <p:cNvSpPr>
            <a:spLocks noChangeArrowheads="1"/>
          </p:cNvSpPr>
          <p:nvPr/>
        </p:nvSpPr>
        <p:spPr bwMode="auto">
          <a:xfrm>
            <a:off x="258671" y="5150417"/>
            <a:ext cx="8320601" cy="120032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indent="0" algn="just"/>
            <a:r>
              <a:rPr lang="en-GB" altLang="fr-FR" dirty="0">
                <a:latin typeface="Arial" panose="020B0604020202020204" pitchFamily="34" charset="0"/>
                <a:cs typeface="Arial" panose="020B0604020202020204" pitchFamily="34" charset="0"/>
              </a:rPr>
              <a:t>where </a:t>
            </a:r>
            <a:r>
              <a:rPr lang="en-GB" altLang="fr-FR" i="1" dirty="0">
                <a:latin typeface="Arial" panose="020B0604020202020204" pitchFamily="34" charset="0"/>
                <a:cs typeface="Arial" panose="020B0604020202020204" pitchFamily="34" charset="0"/>
              </a:rPr>
              <a:t>T</a:t>
            </a:r>
            <a:r>
              <a:rPr lang="en-GB" altLang="fr-FR" i="1" baseline="-25000" dirty="0">
                <a:latin typeface="Arial" panose="020B0604020202020204" pitchFamily="34" charset="0"/>
                <a:cs typeface="Arial" panose="020B0604020202020204" pitchFamily="34" charset="0"/>
              </a:rPr>
              <a:t>e</a:t>
            </a:r>
            <a:r>
              <a:rPr lang="en-GB" altLang="fr-FR" dirty="0">
                <a:latin typeface="Arial" panose="020B0604020202020204" pitchFamily="34" charset="0"/>
                <a:cs typeface="Arial" panose="020B0604020202020204" pitchFamily="34" charset="0"/>
              </a:rPr>
              <a:t> is the </a:t>
            </a:r>
            <a:r>
              <a:rPr lang="en-GB" altLang="fr-FR" dirty="0">
                <a:solidFill>
                  <a:srgbClr val="0000FF"/>
                </a:solidFill>
                <a:latin typeface="Arial" panose="020B0604020202020204" pitchFamily="34" charset="0"/>
                <a:cs typeface="Arial" panose="020B0604020202020204" pitchFamily="34" charset="0"/>
              </a:rPr>
              <a:t>effective emission temperature </a:t>
            </a:r>
            <a:r>
              <a:rPr lang="en-GB" altLang="fr-FR" dirty="0">
                <a:latin typeface="Arial" panose="020B0604020202020204" pitchFamily="34" charset="0"/>
                <a:cs typeface="Arial" panose="020B0604020202020204" pitchFamily="34" charset="0"/>
              </a:rPr>
              <a:t>of the Earth </a:t>
            </a:r>
            <a:r>
              <a:rPr lang="en-GB" altLang="fr-FR" dirty="0" smtClean="0">
                <a:latin typeface="Arial" panose="020B0604020202020204" pitchFamily="34" charset="0"/>
                <a:cs typeface="Arial" panose="020B0604020202020204" pitchFamily="34" charset="0"/>
              </a:rPr>
              <a:t>and </a:t>
            </a:r>
            <a:r>
              <a:rPr lang="en-GB" altLang="fr-FR" i="1" dirty="0" smtClean="0">
                <a:latin typeface="Symbol" panose="05050102010706020507" pitchFamily="18" charset="2"/>
                <a:cs typeface="Arial" panose="020B0604020202020204" pitchFamily="34" charset="0"/>
              </a:rPr>
              <a:t>s</a:t>
            </a:r>
            <a:r>
              <a:rPr lang="en-GB" altLang="fr-FR" dirty="0" smtClean="0">
                <a:latin typeface="Arial" panose="020B0604020202020204" pitchFamily="34" charset="0"/>
                <a:cs typeface="Arial" panose="020B0604020202020204" pitchFamily="34" charset="0"/>
              </a:rPr>
              <a:t> </a:t>
            </a:r>
            <a:r>
              <a:rPr lang="en-GB" altLang="fr-FR" dirty="0">
                <a:latin typeface="Arial" panose="020B0604020202020204" pitchFamily="34" charset="0"/>
                <a:cs typeface="Arial" panose="020B0604020202020204" pitchFamily="34" charset="0"/>
              </a:rPr>
              <a:t>is the Stefan Boltzmann constant </a:t>
            </a:r>
            <a:r>
              <a:rPr lang="en-GB" altLang="fr-FR" dirty="0" smtClean="0">
                <a:latin typeface="Arial" panose="020B0604020202020204" pitchFamily="34" charset="0"/>
                <a:cs typeface="Arial" panose="020B0604020202020204" pitchFamily="34" charset="0"/>
              </a:rPr>
              <a:t/>
            </a:r>
            <a:br>
              <a:rPr lang="en-GB" altLang="fr-FR" dirty="0" smtClean="0">
                <a:latin typeface="Arial" panose="020B0604020202020204" pitchFamily="34" charset="0"/>
                <a:cs typeface="Arial" panose="020B0604020202020204" pitchFamily="34" charset="0"/>
              </a:rPr>
            </a:br>
            <a:r>
              <a:rPr lang="en-GB" altLang="fr-FR" dirty="0" smtClean="0">
                <a:latin typeface="Arial" panose="020B0604020202020204" pitchFamily="34" charset="0"/>
                <a:cs typeface="Arial" panose="020B0604020202020204" pitchFamily="34" charset="0"/>
              </a:rPr>
              <a:t>(</a:t>
            </a:r>
            <a:r>
              <a:rPr lang="en-GB" altLang="fr-FR" i="1" dirty="0" smtClean="0">
                <a:latin typeface="Symbol" panose="05050102010706020507" pitchFamily="18" charset="2"/>
                <a:cs typeface="Arial" panose="020B0604020202020204" pitchFamily="34" charset="0"/>
              </a:rPr>
              <a:t>s </a:t>
            </a:r>
            <a:r>
              <a:rPr lang="en-GB" altLang="fr-FR" dirty="0" smtClean="0">
                <a:latin typeface="Arial" panose="020B0604020202020204" pitchFamily="34" charset="0"/>
                <a:cs typeface="Arial" panose="020B0604020202020204" pitchFamily="34" charset="0"/>
              </a:rPr>
              <a:t>= 5.67 </a:t>
            </a:r>
            <a:r>
              <a:rPr lang="en-GB" altLang="fr-FR" dirty="0">
                <a:latin typeface="Arial" panose="020B0604020202020204" pitchFamily="34" charset="0"/>
                <a:cs typeface="Arial" panose="020B0604020202020204" pitchFamily="34" charset="0"/>
              </a:rPr>
              <a:t>10</a:t>
            </a:r>
            <a:r>
              <a:rPr lang="en-GB" altLang="fr-FR" baseline="30000" dirty="0">
                <a:latin typeface="Arial" panose="020B0604020202020204" pitchFamily="34" charset="0"/>
                <a:cs typeface="Arial" panose="020B0604020202020204" pitchFamily="34" charset="0"/>
              </a:rPr>
              <a:t>-8</a:t>
            </a:r>
            <a:r>
              <a:rPr lang="en-GB" altLang="fr-FR" dirty="0">
                <a:latin typeface="Arial" panose="020B0604020202020204" pitchFamily="34" charset="0"/>
                <a:cs typeface="Arial" panose="020B0604020202020204" pitchFamily="34" charset="0"/>
              </a:rPr>
              <a:t> W m</a:t>
            </a:r>
            <a:r>
              <a:rPr lang="en-GB" altLang="fr-FR" baseline="30000" dirty="0">
                <a:latin typeface="Arial" panose="020B0604020202020204" pitchFamily="34" charset="0"/>
                <a:cs typeface="Arial" panose="020B0604020202020204" pitchFamily="34" charset="0"/>
              </a:rPr>
              <a:t>-2</a:t>
            </a:r>
            <a:r>
              <a:rPr lang="en-GB" altLang="fr-FR" dirty="0">
                <a:latin typeface="Arial" panose="020B0604020202020204" pitchFamily="34" charset="0"/>
                <a:cs typeface="Arial" panose="020B0604020202020204" pitchFamily="34" charset="0"/>
              </a:rPr>
              <a:t> K</a:t>
            </a:r>
            <a:r>
              <a:rPr lang="en-GB" altLang="fr-FR" baseline="30000" dirty="0">
                <a:latin typeface="Arial" panose="020B0604020202020204" pitchFamily="34" charset="0"/>
                <a:cs typeface="Arial" panose="020B0604020202020204" pitchFamily="34" charset="0"/>
              </a:rPr>
              <a:t>-4</a:t>
            </a:r>
            <a:r>
              <a:rPr lang="en-GB" altLang="fr-FR" dirty="0">
                <a:latin typeface="Arial" panose="020B0604020202020204" pitchFamily="34" charset="0"/>
                <a:cs typeface="Arial" panose="020B0604020202020204" pitchFamily="34" charset="0"/>
              </a:rPr>
              <a:t>). </a:t>
            </a:r>
          </a:p>
        </p:txBody>
      </p:sp>
    </p:spTree>
    <p:extLst>
      <p:ext uri="{BB962C8B-B14F-4D97-AF65-F5344CB8AC3E}">
        <p14:creationId xmlns="" xmlns:p14="http://schemas.microsoft.com/office/powerpoint/2010/main" val="3703576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351522" y="6519446"/>
            <a:ext cx="17924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2 Page </a:t>
            </a:r>
            <a:fld id="{18AC5F4A-67CE-418F-B404-AF4EB1219899}" type="slidenum">
              <a:rPr lang="en-IE" altLang="fr-FR" sz="1600" smtClean="0">
                <a:latin typeface="Arial" panose="020B0604020202020204" pitchFamily="34" charset="0"/>
                <a:cs typeface="Arial" panose="020B0604020202020204" pitchFamily="34" charset="0"/>
              </a:rPr>
              <a:pPr/>
              <a:t>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heat balance at the top of the </a:t>
            </a:r>
            <a:r>
              <a:rPr lang="en-US" altLang="fr-FR" sz="2800" b="1" dirty="0" smtClean="0">
                <a:solidFill>
                  <a:srgbClr val="002060"/>
                </a:solidFill>
                <a:latin typeface="Arial" panose="020B0604020202020204" pitchFamily="34" charset="0"/>
                <a:cs typeface="Arial" panose="020B0604020202020204" pitchFamily="34" charset="0"/>
              </a:rPr>
              <a:t>atmosphere</a:t>
            </a:r>
            <a:endParaRPr lang="en-US" altLang="fr-FR" sz="2800" b="1" dirty="0">
              <a:solidFill>
                <a:srgbClr val="002060"/>
              </a:solidFill>
              <a:latin typeface="Helvetica" panose="020B0604020202020204" pitchFamily="34" charset="0"/>
            </a:endParaRPr>
          </a:p>
        </p:txBody>
      </p:sp>
      <p:sp>
        <p:nvSpPr>
          <p:cNvPr id="13" name="Rectangle 12"/>
          <p:cNvSpPr>
            <a:spLocks noChangeArrowheads="1"/>
          </p:cNvSpPr>
          <p:nvPr/>
        </p:nvSpPr>
        <p:spPr bwMode="auto">
          <a:xfrm>
            <a:off x="-3803" y="1298426"/>
            <a:ext cx="747471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dirty="0">
                <a:latin typeface="Arial" panose="020B0604020202020204" pitchFamily="34" charset="0"/>
                <a:cs typeface="Arial" panose="020B0604020202020204" pitchFamily="34" charset="0"/>
              </a:rPr>
              <a:t>Absorbed solar radiation = emitted terrestrial radiation</a:t>
            </a:r>
          </a:p>
        </p:txBody>
      </p:sp>
      <p:sp>
        <p:nvSpPr>
          <p:cNvPr id="11" name="Rectangle 10"/>
          <p:cNvSpPr>
            <a:spLocks noChangeArrowheads="1"/>
          </p:cNvSpPr>
          <p:nvPr/>
        </p:nvSpPr>
        <p:spPr bwMode="auto">
          <a:xfrm>
            <a:off x="-3803" y="557572"/>
            <a:ext cx="81473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a:spcAft>
                <a:spcPct val="30000"/>
              </a:spcAft>
            </a:pPr>
            <a:r>
              <a:rPr lang="en-US" b="1" dirty="0" smtClean="0">
                <a:latin typeface="Arial" panose="020B0604020202020204" pitchFamily="34" charset="0"/>
                <a:cs typeface="Arial" panose="020B0604020202020204" pitchFamily="34" charset="0"/>
              </a:rPr>
              <a:t>Heat </a:t>
            </a:r>
            <a:r>
              <a:rPr lang="en-US" b="1" dirty="0">
                <a:latin typeface="Arial" panose="020B0604020202020204" pitchFamily="34" charset="0"/>
                <a:cs typeface="Arial" panose="020B0604020202020204" pitchFamily="34" charset="0"/>
              </a:rPr>
              <a:t>balance of the Earth</a:t>
            </a:r>
            <a:endParaRPr lang="en-GB" altLang="fr-FR" dirty="0">
              <a:latin typeface="Arial" panose="020B0604020202020204" pitchFamily="34" charset="0"/>
              <a:cs typeface="Arial" panose="020B0604020202020204" pitchFamily="34" charset="0"/>
            </a:endParaRPr>
          </a:p>
        </p:txBody>
      </p:sp>
      <p:sp>
        <p:nvSpPr>
          <p:cNvPr id="15" name="Rectangle 9"/>
          <p:cNvSpPr>
            <a:spLocks noChangeArrowheads="1"/>
          </p:cNvSpPr>
          <p:nvPr/>
        </p:nvSpPr>
        <p:spPr bwMode="auto">
          <a:xfrm>
            <a:off x="1334789" y="6227058"/>
            <a:ext cx="590292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GB" altLang="fr-FR" dirty="0">
                <a:latin typeface="Arial" panose="020B0604020202020204" pitchFamily="34" charset="0"/>
                <a:cs typeface="Arial" panose="020B0604020202020204" pitchFamily="34" charset="0"/>
              </a:rPr>
              <a:t>This corresponds to </a:t>
            </a:r>
            <a:r>
              <a:rPr lang="en-GB" altLang="fr-FR" i="1" dirty="0" err="1">
                <a:solidFill>
                  <a:srgbClr val="0000FF"/>
                </a:solidFill>
                <a:latin typeface="Arial" panose="020B0604020202020204" pitchFamily="34" charset="0"/>
                <a:cs typeface="Arial" panose="020B0604020202020204" pitchFamily="34" charset="0"/>
              </a:rPr>
              <a:t>T</a:t>
            </a:r>
            <a:r>
              <a:rPr lang="en-GB" altLang="fr-FR" i="1" baseline="-25000" dirty="0" err="1">
                <a:solidFill>
                  <a:srgbClr val="0000FF"/>
                </a:solidFill>
                <a:latin typeface="Arial" panose="020B0604020202020204" pitchFamily="34" charset="0"/>
                <a:cs typeface="Arial" panose="020B0604020202020204" pitchFamily="34" charset="0"/>
              </a:rPr>
              <a:t>e</a:t>
            </a:r>
            <a:r>
              <a:rPr lang="en-GB" altLang="fr-FR" dirty="0">
                <a:solidFill>
                  <a:srgbClr val="0000FF"/>
                </a:solidFill>
                <a:latin typeface="Arial" panose="020B0604020202020204" pitchFamily="34" charset="0"/>
                <a:cs typeface="Arial" panose="020B0604020202020204" pitchFamily="34" charset="0"/>
              </a:rPr>
              <a:t>=255 K</a:t>
            </a:r>
            <a:r>
              <a:rPr lang="en-GB" altLang="fr-FR" dirty="0">
                <a:latin typeface="Arial" panose="020B0604020202020204" pitchFamily="34" charset="0"/>
                <a:cs typeface="Arial" panose="020B0604020202020204" pitchFamily="34" charset="0"/>
              </a:rPr>
              <a:t> (=-18°C).</a:t>
            </a:r>
          </a:p>
        </p:txBody>
      </p:sp>
      <p:graphicFrame>
        <p:nvGraphicFramePr>
          <p:cNvPr id="16" name="Object 3"/>
          <p:cNvGraphicFramePr>
            <a:graphicFrameLocks noChangeAspect="1"/>
          </p:cNvGraphicFramePr>
          <p:nvPr>
            <p:extLst>
              <p:ext uri="{D42A27DB-BD31-4B8C-83A1-F6EECF244321}">
                <p14:modId xmlns="" xmlns:p14="http://schemas.microsoft.com/office/powerpoint/2010/main" val="2909497989"/>
              </p:ext>
            </p:extLst>
          </p:nvPr>
        </p:nvGraphicFramePr>
        <p:xfrm>
          <a:off x="678952" y="2074620"/>
          <a:ext cx="4108450" cy="649287"/>
        </p:xfrm>
        <a:graphic>
          <a:graphicData uri="http://schemas.openxmlformats.org/presentationml/2006/ole">
            <p:oleObj spid="_x0000_s7304" name="Equation" r:id="rId4" imgW="1765300" imgH="279400" progId="">
              <p:embed/>
            </p:oleObj>
          </a:graphicData>
        </a:graphic>
      </p:graphicFrame>
      <p:graphicFrame>
        <p:nvGraphicFramePr>
          <p:cNvPr id="17" name="Object 4"/>
          <p:cNvGraphicFramePr>
            <a:graphicFrameLocks noChangeAspect="1"/>
          </p:cNvGraphicFramePr>
          <p:nvPr>
            <p:extLst>
              <p:ext uri="{D42A27DB-BD31-4B8C-83A1-F6EECF244321}">
                <p14:modId xmlns="" xmlns:p14="http://schemas.microsoft.com/office/powerpoint/2010/main" val="1806708468"/>
              </p:ext>
            </p:extLst>
          </p:nvPr>
        </p:nvGraphicFramePr>
        <p:xfrm>
          <a:off x="5422402" y="1733307"/>
          <a:ext cx="3630613" cy="1200150"/>
        </p:xfrm>
        <a:graphic>
          <a:graphicData uri="http://schemas.openxmlformats.org/presentationml/2006/ole">
            <p:oleObj spid="_x0000_s7305" name="Equation" r:id="rId5" imgW="1497950" imgH="495085" progId="">
              <p:embed/>
            </p:oleObj>
          </a:graphicData>
        </a:graphic>
      </p:graphicFrame>
      <p:sp>
        <p:nvSpPr>
          <p:cNvPr id="18" name="Flèche droite 30"/>
          <p:cNvSpPr>
            <a:spLocks noChangeArrowheads="1"/>
          </p:cNvSpPr>
          <p:nvPr/>
        </p:nvSpPr>
        <p:spPr bwMode="auto">
          <a:xfrm>
            <a:off x="4949327" y="2304807"/>
            <a:ext cx="361950" cy="171450"/>
          </a:xfrm>
          <a:prstGeom prst="rightArrow">
            <a:avLst>
              <a:gd name="adj1" fmla="val 50000"/>
              <a:gd name="adj2" fmla="val 50002"/>
            </a:avLst>
          </a:prstGeom>
          <a:solidFill>
            <a:srgbClr val="FF0000"/>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fr-BE" altLang="fr-FR"/>
          </a:p>
        </p:txBody>
      </p:sp>
      <p:pic>
        <p:nvPicPr>
          <p:cNvPr id="7170" name="Picture 2" descr="Figure2-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68286" y="3212299"/>
            <a:ext cx="7324031" cy="2735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65310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Rutgers">
  <a:themeElements>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1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FF0000"/>
        </a:solidFill>
        <a:ln w="38100" cap="flat" cmpd="sng" algn="ctr">
          <a:solidFill>
            <a:schemeClr val="tx1"/>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1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Rutgers</Template>
  <TotalTime>1083</TotalTime>
  <Words>3315</Words>
  <Application>Microsoft Office PowerPoint</Application>
  <PresentationFormat>On-screen Show (4:3)</PresentationFormat>
  <Paragraphs>485</Paragraphs>
  <Slides>78</Slides>
  <Notes>78</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78</vt:i4>
      </vt:variant>
    </vt:vector>
  </HeadingPairs>
  <TitlesOfParts>
    <vt:vector size="83" baseType="lpstr">
      <vt:lpstr>Thème Office</vt:lpstr>
      <vt:lpstr>Rutgers</vt:lpstr>
      <vt:lpstr>Equation</vt:lpstr>
      <vt:lpstr>Photo Editor Photo</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Company>UCL/ELIC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PHY2153 Introduction to climate physics and climate modelling</dc:title>
  <dc:creator>Hugues Goosse</dc:creator>
  <cp:lastModifiedBy>Alan Robock</cp:lastModifiedBy>
  <cp:revision>121</cp:revision>
  <dcterms:created xsi:type="dcterms:W3CDTF">2014-09-09T15:01:18Z</dcterms:created>
  <dcterms:modified xsi:type="dcterms:W3CDTF">2015-10-01T00:47:17Z</dcterms:modified>
</cp:coreProperties>
</file>