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81" r:id="rId4"/>
    <p:sldId id="301" r:id="rId5"/>
    <p:sldId id="302" r:id="rId6"/>
    <p:sldId id="303" r:id="rId7"/>
    <p:sldId id="304" r:id="rId8"/>
    <p:sldId id="305" r:id="rId9"/>
    <p:sldId id="307" r:id="rId10"/>
    <p:sldId id="337" r:id="rId11"/>
    <p:sldId id="308" r:id="rId12"/>
    <p:sldId id="309" r:id="rId13"/>
    <p:sldId id="310" r:id="rId14"/>
    <p:sldId id="311" r:id="rId15"/>
    <p:sldId id="312" r:id="rId16"/>
    <p:sldId id="313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36" r:id="rId32"/>
    <p:sldId id="329" r:id="rId33"/>
    <p:sldId id="330" r:id="rId34"/>
    <p:sldId id="331" r:id="rId35"/>
    <p:sldId id="332" r:id="rId36"/>
    <p:sldId id="335" r:id="rId37"/>
    <p:sldId id="333" r:id="rId38"/>
    <p:sldId id="334" r:id="rId39"/>
    <p:sldId id="338" r:id="rId40"/>
    <p:sldId id="306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0080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>
        <p:scale>
          <a:sx n="80" d="100"/>
          <a:sy n="80" d="100"/>
        </p:scale>
        <p:origin x="-138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55B89-8B7E-4DBF-8D85-98E77B3BBA29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9E784-56FE-42C7-98E3-69D661C58254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69456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4096843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874982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78404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604971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848999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425407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453639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850628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061926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054079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52809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249232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994224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063324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35681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414698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681727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12545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42038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01468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9383484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16196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87955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39470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11435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583711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41912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676068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678833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5633467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792958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1251371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39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4283472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40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65435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36831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20302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58510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55418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49294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67881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02220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01234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71142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16982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16429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52920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8016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04678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42171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770-80E2-4503-BDEC-EB426478ED23}" type="datetimeFigureOut">
              <a:rPr lang="fr-BE" smtClean="0"/>
              <a:pPr/>
              <a:t>21/10/2015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7399-66ED-48B8-8138-F8B91C03E9D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77838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alaises2-low"/>
          <p:cNvPicPr>
            <a:picLocks noChangeAspect="1" noChangeArrowheads="1"/>
          </p:cNvPicPr>
          <p:nvPr/>
        </p:nvPicPr>
        <p:blipFill rotWithShape="1">
          <a:blip r:embed="rId3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9"/>
          <a:stretch/>
        </p:blipFill>
        <p:spPr bwMode="auto">
          <a:xfrm>
            <a:off x="0" y="0"/>
            <a:ext cx="990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105913"/>
            <a:ext cx="793630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GB" altLang="fr-FR" sz="4400" b="1" dirty="0">
                <a:latin typeface="Helvetica" panose="020B0604020202020204" pitchFamily="34" charset="0"/>
              </a:rPr>
              <a:t>Chapter </a:t>
            </a:r>
            <a:r>
              <a:rPr lang="en-GB" altLang="fr-FR" sz="4400" b="1" dirty="0" smtClean="0">
                <a:latin typeface="Helvetica" panose="020B0604020202020204" pitchFamily="34" charset="0"/>
              </a:rPr>
              <a:t>4</a:t>
            </a:r>
            <a:endParaRPr lang="en-GB" altLang="fr-FR" sz="4400" b="1" dirty="0">
              <a:latin typeface="Helvetica" panose="020B0604020202020204" pitchFamily="34" charset="0"/>
            </a:endParaRPr>
          </a:p>
          <a:p>
            <a:r>
              <a:rPr lang="en-US" altLang="fr-FR" sz="4000" b="1" dirty="0"/>
              <a:t>Response of the climate system to a perturbation</a:t>
            </a:r>
            <a:endParaRPr lang="en-GB" altLang="fr-FR" sz="4000" b="1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-1" y="6396335"/>
            <a:ext cx="990282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b="1" dirty="0" smtClean="0"/>
              <a:t>Climate </a:t>
            </a:r>
            <a:r>
              <a:rPr lang="en-GB" b="1" dirty="0"/>
              <a:t>system dynamics </a:t>
            </a:r>
            <a:r>
              <a:rPr lang="en-GB" b="1"/>
              <a:t>and </a:t>
            </a:r>
            <a:r>
              <a:rPr lang="en-GB" b="1" smtClean="0"/>
              <a:t>modelling                      </a:t>
            </a:r>
            <a:r>
              <a:rPr lang="en-GB" b="1" dirty="0" smtClean="0"/>
              <a:t>Hugues Goosse</a:t>
            </a:r>
            <a:endParaRPr lang="en-US" altLang="fr-FR" b="1" dirty="0"/>
          </a:p>
        </p:txBody>
      </p:sp>
    </p:spTree>
    <p:extLst>
      <p:ext uri="{BB962C8B-B14F-4D97-AF65-F5344CB8AC3E}">
        <p14:creationId xmlns:p14="http://schemas.microsoft.com/office/powerpoint/2010/main" xmlns="" val="6502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Radiative forcing agents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714466" y="2645435"/>
            <a:ext cx="4006511" cy="33424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in top of the atmosphere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shortwave (SW)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flux (W 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–2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following the change in albedo as a result of anthropogenic 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 change.</a:t>
            </a:r>
          </a:p>
          <a:p>
            <a:pPr marL="0" lvl="1">
              <a:spcAft>
                <a:spcPct val="30000"/>
              </a:spcAft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from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Myhre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(2013), based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simulations by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Pongratz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(2009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fr-FR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5" y="568036"/>
            <a:ext cx="4266590" cy="6289964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714466" y="568036"/>
            <a:ext cx="4197759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 use and land cover changes: radiative forcing</a:t>
            </a:r>
            <a:endParaRPr lang="en-GB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4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Radiative forcing agents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80031"/>
            <a:ext cx="9102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Solar and volcanic forcings</a:t>
            </a:r>
            <a:endParaRPr lang="en-GB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736" y="1176260"/>
            <a:ext cx="91065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GB" altLang="fr-FR" dirty="0"/>
              <a:t>Changes in total solar </a:t>
            </a:r>
            <a:r>
              <a:rPr lang="en-GB" altLang="fr-FR" dirty="0" smtClean="0"/>
              <a:t>irradiance</a:t>
            </a:r>
            <a:endParaRPr lang="en-GB" altLang="fr-FR" dirty="0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18736" y="5596116"/>
            <a:ext cx="91440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total solar irradiance estimated from a composite of measurements performed with different satellites (RMIB TSI composite, </a:t>
            </a:r>
            <a:r>
              <a:rPr lang="en-US" altLang="fr-F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Mekaoui</a:t>
            </a: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fr-F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Dewitte</a:t>
            </a: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2008 and updates).</a:t>
            </a:r>
          </a:p>
        </p:txBody>
      </p:sp>
      <p:pic>
        <p:nvPicPr>
          <p:cNvPr id="80898" name="Picture 2" descr="T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918" y="1872489"/>
            <a:ext cx="8538281" cy="32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71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Radiative forcing agents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80031"/>
            <a:ext cx="9102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Solar and volcanic forcings</a:t>
            </a:r>
            <a:endParaRPr lang="en-GB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736" y="1034029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GB" altLang="fr-FR" dirty="0"/>
              <a:t>Explosive volcanic eruptions can transport aerosols directly to the stratosphere where they remain for a few </a:t>
            </a:r>
            <a:r>
              <a:rPr lang="en-GB" altLang="fr-FR" dirty="0" smtClean="0"/>
              <a:t>years.</a:t>
            </a:r>
            <a:endParaRPr lang="en-GB" altLang="fr-FR" dirty="0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18736" y="6042392"/>
            <a:ext cx="9144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of the volcanic aerosol optical depth after the 1991 Pinatubo </a:t>
            </a: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eruption </a:t>
            </a: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function of latitude and time. Figure from Gao et al. (2008). </a:t>
            </a:r>
          </a:p>
        </p:txBody>
      </p:sp>
      <p:pic>
        <p:nvPicPr>
          <p:cNvPr id="81922" name="Picture 2" descr="2008JD010239-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653" y="1957359"/>
            <a:ext cx="5410434" cy="408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3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feedback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3803" y="745202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/>
              <a:t>The imbalance </a:t>
            </a:r>
            <a:r>
              <a:rPr lang="en-US" altLang="fr-FR" dirty="0"/>
              <a:t>in the radiative </a:t>
            </a:r>
            <a:r>
              <a:rPr lang="en-US" altLang="fr-FR" dirty="0" smtClean="0"/>
              <a:t>budget can be expressed as a function of </a:t>
            </a:r>
            <a:r>
              <a:rPr lang="en-US" altLang="fr-FR" dirty="0"/>
              <a:t>the changes in global mean surface temperature, </a:t>
            </a:r>
            <a:r>
              <a:rPr lang="en-US" altLang="fr-FR" dirty="0" smtClean="0">
                <a:latin typeface="Symbol" panose="05050102010706020507" pitchFamily="18" charset="2"/>
              </a:rPr>
              <a:t>D</a:t>
            </a:r>
            <a:r>
              <a:rPr lang="en-US" altLang="fr-FR" i="1" dirty="0" smtClean="0"/>
              <a:t>T</a:t>
            </a:r>
            <a:r>
              <a:rPr lang="en-US" altLang="fr-FR" i="1" baseline="-25000" dirty="0" smtClean="0"/>
              <a:t>s</a:t>
            </a:r>
            <a:r>
              <a:rPr lang="en-US" altLang="fr-FR" dirty="0" smtClean="0"/>
              <a:t>.</a:t>
            </a:r>
            <a:endParaRPr lang="en-GB" altLang="fr-FR" dirty="0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1371093"/>
              </p:ext>
            </p:extLst>
          </p:nvPr>
        </p:nvGraphicFramePr>
        <p:xfrm>
          <a:off x="2147093" y="2940324"/>
          <a:ext cx="4618038" cy="1035050"/>
        </p:xfrm>
        <a:graphic>
          <a:graphicData uri="http://schemas.openxmlformats.org/presentationml/2006/ole">
            <p:oleObj spid="_x0000_s82998" name="Equation" r:id="rId4" imgW="1104900" imgH="241300" progId="">
              <p:embed/>
            </p:oleObj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056376" y="4710052"/>
            <a:ext cx="4087624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Climate feedback </a:t>
            </a:r>
            <a:r>
              <a:rPr lang="en-US" altLang="fr-FR" dirty="0">
                <a:solidFill>
                  <a:srgbClr val="0000FF"/>
                </a:solidFill>
                <a:cs typeface="Times New Roman" panose="02020603050405020304" pitchFamily="18" charset="0"/>
              </a:rPr>
              <a:t>parameter </a:t>
            </a:r>
            <a:r>
              <a:rPr lang="en-US" altLang="fr-F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/>
            </a:r>
            <a:br>
              <a:rPr lang="en-US" altLang="fr-FR" dirty="0" smtClean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en-US" altLang="fr-FR" dirty="0" smtClean="0">
                <a:cs typeface="Times New Roman" panose="02020603050405020304" pitchFamily="18" charset="0"/>
              </a:rPr>
              <a:t>(</a:t>
            </a:r>
            <a:r>
              <a:rPr lang="en-US" altLang="fr-FR" dirty="0">
                <a:cs typeface="Times New Roman" panose="02020603050405020304" pitchFamily="18" charset="0"/>
              </a:rPr>
              <a:t>expressed in W m</a:t>
            </a:r>
            <a:r>
              <a:rPr lang="en-US" altLang="fr-FR" baseline="30000" dirty="0">
                <a:cs typeface="Times New Roman" panose="02020603050405020304" pitchFamily="18" charset="0"/>
              </a:rPr>
              <a:t>-2</a:t>
            </a:r>
            <a:r>
              <a:rPr lang="en-US" altLang="fr-FR" dirty="0">
                <a:cs typeface="Times New Roman" panose="02020603050405020304" pitchFamily="18" charset="0"/>
              </a:rPr>
              <a:t> K</a:t>
            </a:r>
            <a:r>
              <a:rPr lang="en-US" altLang="fr-FR" baseline="30000" dirty="0">
                <a:cs typeface="Times New Roman" panose="02020603050405020304" pitchFamily="18" charset="0"/>
              </a:rPr>
              <a:t>-1</a:t>
            </a:r>
            <a:r>
              <a:rPr lang="en-US" altLang="fr-FR" dirty="0">
                <a:cs typeface="Times New Roman" panose="02020603050405020304" pitchFamily="18" charset="0"/>
              </a:rPr>
              <a:t>).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636793" y="3775649"/>
            <a:ext cx="748838" cy="93440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7471" y="4669299"/>
            <a:ext cx="245556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>
                <a:solidFill>
                  <a:srgbClr val="0000FF"/>
                </a:solidFill>
              </a:rPr>
              <a:t>I</a:t>
            </a:r>
            <a:r>
              <a:rPr lang="en-US" altLang="fr-FR" dirty="0" smtClean="0">
                <a:solidFill>
                  <a:srgbClr val="0000FF"/>
                </a:solidFill>
              </a:rPr>
              <a:t>mbalance </a:t>
            </a:r>
            <a:r>
              <a:rPr lang="en-US" altLang="fr-FR" dirty="0">
                <a:solidFill>
                  <a:srgbClr val="0000FF"/>
                </a:solidFill>
              </a:rPr>
              <a:t>in the radiative </a:t>
            </a:r>
            <a:r>
              <a:rPr lang="en-US" altLang="fr-FR" dirty="0" smtClean="0">
                <a:solidFill>
                  <a:srgbClr val="0000FF"/>
                </a:solidFill>
              </a:rPr>
              <a:t>budget 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558426" y="4715391"/>
            <a:ext cx="243255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solidFill>
                  <a:srgbClr val="0000FF"/>
                </a:solidFill>
              </a:rPr>
              <a:t>Radiative forcing</a:t>
            </a:r>
            <a:endParaRPr lang="en-GB" altLang="fr-FR" dirty="0">
              <a:solidFill>
                <a:srgbClr val="0000FF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822289" y="3775649"/>
            <a:ext cx="232126" cy="89346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3" idx="0"/>
          </p:cNvCxnSpPr>
          <p:nvPr/>
        </p:nvCxnSpPr>
        <p:spPr>
          <a:xfrm flipV="1">
            <a:off x="1265253" y="3700732"/>
            <a:ext cx="1227781" cy="96856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33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feedback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970" name="Picture 2" descr="Figure4-FeedbackFa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89" y="757031"/>
            <a:ext cx="8293094" cy="50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4424119"/>
              </p:ext>
            </p:extLst>
          </p:nvPr>
        </p:nvGraphicFramePr>
        <p:xfrm>
          <a:off x="4895222" y="941696"/>
          <a:ext cx="3238726" cy="725902"/>
        </p:xfrm>
        <a:graphic>
          <a:graphicData uri="http://schemas.openxmlformats.org/presentationml/2006/ole">
            <p:oleObj spid="_x0000_s84020" name="Equation" r:id="rId5" imgW="1104900" imgH="241300" progId="">
              <p:embed/>
            </p:oleObj>
          </a:graphicData>
        </a:graphic>
      </p:graphicFrame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8736" y="6131127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representation </a:t>
            </a: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illustrating </a:t>
            </a: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the climate feedback parameter </a:t>
            </a: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</a:t>
            </a:r>
            <a:r>
              <a:rPr lang="en-US" altLang="fr-FR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454352" y="3601751"/>
            <a:ext cx="2678366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To reach an equilibrium, </a:t>
            </a:r>
            <a:r>
              <a:rPr lang="en-US" altLang="fr-FR" dirty="0" smtClean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fr-F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must be negative.</a:t>
            </a:r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3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feedback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7472" y="600447"/>
            <a:ext cx="9106528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 climate sensitivity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defined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as the global mean surface temperature change after the climate system has stabilized in a new equilibrium state in response to a doubling of the CO</a:t>
            </a:r>
            <a:r>
              <a:rPr lang="en-US" altLang="fr-FR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 concentration in the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atmosphere.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7472" y="4739262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equilibrium climate sensitivity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measured in °C and its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is likely to be in the range 1.5-4.5°C.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960217"/>
              </p:ext>
            </p:extLst>
          </p:nvPr>
        </p:nvGraphicFramePr>
        <p:xfrm>
          <a:off x="2600894" y="2917316"/>
          <a:ext cx="3344862" cy="1074737"/>
        </p:xfrm>
        <a:graphic>
          <a:graphicData uri="http://schemas.openxmlformats.org/presentationml/2006/ole">
            <p:oleObj spid="_x0000_s85041" name="Equation" r:id="rId4" imgW="1422360" imgH="4442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917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physical feedbacks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208" y="690576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fr-F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could be represented by the sum of different feedback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parameters.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7282920"/>
              </p:ext>
            </p:extLst>
          </p:nvPr>
        </p:nvGraphicFramePr>
        <p:xfrm>
          <a:off x="1470858" y="1905539"/>
          <a:ext cx="6882221" cy="1189928"/>
        </p:xfrm>
        <a:graphic>
          <a:graphicData uri="http://schemas.openxmlformats.org/presentationml/2006/ole">
            <p:oleObj spid="_x0000_s86064" name="Equation" r:id="rId4" imgW="2032000" imgH="342900" progId="">
              <p:embed/>
            </p:oleObj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20617" y="3649957"/>
            <a:ext cx="2345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albedo feedback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673462" y="4467400"/>
            <a:ext cx="2345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Lapse </a:t>
            </a:r>
            <a:r>
              <a:rPr lang="en-IE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feedback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43315" y="3558517"/>
            <a:ext cx="2345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Blackbody </a:t>
            </a:r>
            <a:r>
              <a:rPr lang="en-IE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590736" y="5035444"/>
            <a:ext cx="2345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altLang="fr-FR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feedback</a:t>
            </a:r>
            <a:endParaRPr lang="en-IE" alt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055318" y="2726265"/>
            <a:ext cx="989314" cy="76401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918228" y="2628505"/>
            <a:ext cx="1100501" cy="183889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5265425" y="2593414"/>
            <a:ext cx="804862" cy="224366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7931419" y="2605075"/>
            <a:ext cx="10072" cy="111017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570589" y="2619296"/>
            <a:ext cx="456288" cy="184810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007812" y="4539925"/>
            <a:ext cx="2345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feedback</a:t>
            </a:r>
            <a:endParaRPr lang="en-IE" alt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physical feedbacks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208" y="690576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fr-F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evaluated relatively easily using integrated balance at the top of the atmosphere:</a:t>
            </a:r>
          </a:p>
        </p:txBody>
      </p:sp>
      <p:graphicFrame>
        <p:nvGraphicFramePr>
          <p:cNvPr id="2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98832470"/>
              </p:ext>
            </p:extLst>
          </p:nvPr>
        </p:nvGraphicFramePr>
        <p:xfrm>
          <a:off x="2901471" y="1741419"/>
          <a:ext cx="2879725" cy="917575"/>
        </p:xfrm>
        <a:graphic>
          <a:graphicData uri="http://schemas.openxmlformats.org/presentationml/2006/ole">
            <p:oleObj spid="_x0000_s88198" name="Equation" r:id="rId4" imgW="1256755" imgH="393529" progId="">
              <p:embed/>
            </p:oleObj>
          </a:graphicData>
        </a:graphic>
      </p:graphicFrame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6208" y="2677676"/>
            <a:ext cx="91065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This leads to:</a:t>
            </a:r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0073244"/>
              </p:ext>
            </p:extLst>
          </p:nvPr>
        </p:nvGraphicFramePr>
        <p:xfrm>
          <a:off x="2015047" y="3547596"/>
          <a:ext cx="5377525" cy="970899"/>
        </p:xfrm>
        <a:graphic>
          <a:graphicData uri="http://schemas.openxmlformats.org/presentationml/2006/ole">
            <p:oleObj spid="_x0000_s88199" name="Equation" r:id="rId5" imgW="2209800" imgH="393700" progId="">
              <p:embed/>
            </p:oleObj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6208" y="4926505"/>
            <a:ext cx="91065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this feedback was the only one active: </a:t>
            </a:r>
          </a:p>
        </p:txBody>
      </p:sp>
      <p:graphicFrame>
        <p:nvGraphicFramePr>
          <p:cNvPr id="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6455352"/>
              </p:ext>
            </p:extLst>
          </p:nvPr>
        </p:nvGraphicFramePr>
        <p:xfrm>
          <a:off x="1031590" y="5666253"/>
          <a:ext cx="7418388" cy="871537"/>
        </p:xfrm>
        <a:graphic>
          <a:graphicData uri="http://schemas.openxmlformats.org/presentationml/2006/ole">
            <p:oleObj spid="_x0000_s88200" name="Equation" r:id="rId6" imgW="3746160" imgH="43164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98610" y="3791244"/>
            <a:ext cx="372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≈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175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physical feedbacks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-3803" y="833974"/>
            <a:ext cx="91065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all the feedbacks are active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6781085"/>
              </p:ext>
            </p:extLst>
          </p:nvPr>
        </p:nvGraphicFramePr>
        <p:xfrm>
          <a:off x="1818138" y="1711136"/>
          <a:ext cx="4614862" cy="1031875"/>
        </p:xfrm>
        <a:graphic>
          <a:graphicData uri="http://schemas.openxmlformats.org/presentationml/2006/ole">
            <p:oleObj spid="_x0000_s89176" name="Equation" r:id="rId4" imgW="2425700" imgH="533400" progId="">
              <p:embed/>
            </p:oleObj>
          </a:graphicData>
        </a:graphic>
      </p:graphicFrame>
      <p:graphicFrame>
        <p:nvGraphicFramePr>
          <p:cNvPr id="1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9832718"/>
              </p:ext>
            </p:extLst>
          </p:nvPr>
        </p:nvGraphicFramePr>
        <p:xfrm>
          <a:off x="2038020" y="3084122"/>
          <a:ext cx="4408488" cy="1403350"/>
        </p:xfrm>
        <a:graphic>
          <a:graphicData uri="http://schemas.openxmlformats.org/presentationml/2006/ole">
            <p:oleObj spid="_x0000_s89177" name="Equation" r:id="rId5" imgW="2273300" imgH="711200" progId="">
              <p:embed/>
            </p:oleObj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12084" y="4828583"/>
            <a:ext cx="8874753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fr-FR" dirty="0"/>
              <a:t>negative value of a feedback parameter </a:t>
            </a:r>
            <a:r>
              <a:rPr lang="en-GB" altLang="fr-FR" dirty="0" smtClean="0"/>
              <a:t>reduce the equilibrium </a:t>
            </a:r>
            <a:r>
              <a:rPr lang="en-GB" altLang="fr-FR" dirty="0"/>
              <a:t>temperature </a:t>
            </a:r>
            <a:r>
              <a:rPr lang="en-GB" altLang="fr-FR" dirty="0" smtClean="0"/>
              <a:t>change compared to the blackbody response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 response of the climate </a:t>
            </a:r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-3804" y="621303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equilibrium response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is achieved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when all the components of the system have adjusted to the new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forcing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heat uptake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1927609"/>
            <a:ext cx="8874753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IE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Transient response:</a:t>
            </a:r>
            <a:endParaRPr lang="en-US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3719569"/>
              </p:ext>
            </p:extLst>
          </p:nvPr>
        </p:nvGraphicFramePr>
        <p:xfrm>
          <a:off x="2995672" y="3289237"/>
          <a:ext cx="3240087" cy="895350"/>
        </p:xfrm>
        <a:graphic>
          <a:graphicData uri="http://schemas.openxmlformats.org/presentationml/2006/ole">
            <p:oleObj spid="_x0000_s91179" name="Equation" r:id="rId4" imgW="1447172" imgH="393529" progId="">
              <p:embed/>
            </p:oleObj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32030" y="4774842"/>
            <a:ext cx="2345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inertia of the system</a:t>
            </a:r>
            <a:endParaRPr lang="en-IE" alt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144033" y="3942590"/>
            <a:ext cx="989314" cy="76401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31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 dirty="0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7800" y="1882862"/>
            <a:ext cx="8841509" cy="31208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Notion </a:t>
            </a:r>
            <a:r>
              <a:rPr lang="en-US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of forcing and </a:t>
            </a: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feedback. </a:t>
            </a:r>
          </a:p>
          <a:p>
            <a:pPr algn="just">
              <a:spcAft>
                <a:spcPct val="30000"/>
              </a:spcAft>
            </a:pPr>
            <a:endParaRPr lang="en-US" alt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the </a:t>
            </a:r>
            <a:r>
              <a:rPr lang="en-US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standard physical </a:t>
            </a: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feedbacks.</a:t>
            </a:r>
          </a:p>
          <a:p>
            <a:pPr algn="just">
              <a:spcAft>
                <a:spcPct val="30000"/>
              </a:spcAft>
            </a:pPr>
            <a:endParaRPr lang="en-US" alt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of the interactions </a:t>
            </a:r>
            <a:r>
              <a:rPr lang="en-US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implying jointly the energy balance, the hydrological and the biogeochemical cycles.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xmlns="" val="9490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 response of the climate </a:t>
            </a:r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pic>
        <p:nvPicPr>
          <p:cNvPr id="90114" name="Picture 2" descr="Figure4-TransientRespon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2073" y="941696"/>
            <a:ext cx="5369527" cy="399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654147" y="5387565"/>
            <a:ext cx="7948247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Transient temperature changes obtained </a:t>
            </a:r>
            <a:r>
              <a:rPr lang="en-US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using a forcing </a:t>
            </a:r>
            <a:r>
              <a:rPr lang="en-US" altLang="fr-FR" sz="1800" dirty="0">
                <a:latin typeface="Symbol" panose="05050102010706020507" pitchFamily="18" charset="2"/>
                <a:cs typeface="Arial" panose="020B0604020202020204" pitchFamily="34" charset="0"/>
              </a:rPr>
              <a:t></a:t>
            </a:r>
            <a:r>
              <a:rPr lang="en-US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Q of 3.7 W </a:t>
            </a:r>
            <a:r>
              <a:rPr lang="en-US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fr-FR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lang="en-US" altLang="fr-FR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equal to 8.36 10</a:t>
            </a:r>
            <a:r>
              <a:rPr lang="en-US" alt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J K</a:t>
            </a:r>
            <a:r>
              <a:rPr lang="en-US" alt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fr-FR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altLang="fr-FR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310486" y="3711812"/>
            <a:ext cx="252030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en-US" altLang="fr-FR" sz="1800" dirty="0" smtClean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fr-FR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slope = </a:t>
            </a:r>
            <a:r>
              <a:rPr lang="en-US" altLang="fr-FR" sz="1800" dirty="0" smtClean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</a:t>
            </a:r>
            <a:r>
              <a:rPr lang="en-US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Q/C</a:t>
            </a:r>
            <a:r>
              <a:rPr lang="en-US" altLang="fr-FR" sz="18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fr-FR" sz="1800" baseline="-25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4699" y="2571283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>
              <a:spcAft>
                <a:spcPct val="30000"/>
              </a:spcAft>
            </a:pPr>
            <a:r>
              <a:rPr lang="en-US" altLang="fr-FR" dirty="0">
                <a:latin typeface="Symbol" panose="05050102010706020507" pitchFamily="18" charset="2"/>
                <a:cs typeface="Arial" panose="020B0604020202020204" pitchFamily="34" charset="0"/>
              </a:rPr>
              <a:t></a:t>
            </a:r>
            <a:r>
              <a:rPr lang="en-US" altLang="fr-FR" baseline="-25000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= -1.85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fr-FR" baseline="30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altLang="fr-FR" baseline="-25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876914" y="1233270"/>
            <a:ext cx="272158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sz="1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</a:t>
            </a:r>
            <a:r>
              <a:rPr lang="en-US" altLang="fr-FR" sz="1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alt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-0.925 </a:t>
            </a:r>
            <a:r>
              <a:rPr lang="en-US" alt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</a:t>
            </a:r>
            <a:r>
              <a:rPr lang="en-US" altLang="fr-FR" sz="1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fr-FR" sz="1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altLang="fr-FR" sz="1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0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 response of the climate </a:t>
            </a:r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48640" y="621303"/>
            <a:ext cx="8554084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 some cases, the </a:t>
            </a:r>
            <a:r>
              <a:rPr lang="en-US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</a:t>
            </a:r>
            <a:r>
              <a:rPr lang="en-US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US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roughly proportional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fr-FR" dirty="0">
                <a:latin typeface="Symbol" panose="05050102010706020507" pitchFamily="18" charset="2"/>
                <a:cs typeface="Arial" panose="020B0604020202020204" pitchFamily="34" charset="0"/>
              </a:rPr>
              <a:t></a:t>
            </a:r>
            <a:r>
              <a:rPr lang="en-US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fr-FR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83225" y="3673079"/>
            <a:ext cx="9040856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</a:t>
            </a:r>
            <a:r>
              <a:rPr lang="en-US" altLang="fr-F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uptake </a:t>
            </a:r>
            <a:r>
              <a:rPr lang="en-US" alt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r>
              <a:rPr lang="en-US" altLang="fr-F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m</a:t>
            </a:r>
            <a:r>
              <a:rPr lang="en-US" altLang="fr-FR" sz="20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fr-F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altLang="fr-FR" sz="20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fr-F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altLang="fr-FR" sz="20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0311730"/>
              </p:ext>
            </p:extLst>
          </p:nvPr>
        </p:nvGraphicFramePr>
        <p:xfrm>
          <a:off x="2455862" y="2450395"/>
          <a:ext cx="4232275" cy="804863"/>
        </p:xfrm>
        <a:graphic>
          <a:graphicData uri="http://schemas.openxmlformats.org/presentationml/2006/ole">
            <p:oleObj spid="_x0000_s92241" name="Equation" r:id="rId4" imgW="1282700" imgH="241300" progId="">
              <p:embed/>
            </p:oleObj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48640" y="1816819"/>
            <a:ext cx="855408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heat balance becomes: </a:t>
            </a:r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0308" y="4576289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 this framework, the heat uptake can be interpreted as equivalent to a negative feedback :</a:t>
            </a:r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7142738"/>
              </p:ext>
            </p:extLst>
          </p:nvPr>
        </p:nvGraphicFramePr>
        <p:xfrm>
          <a:off x="4914147" y="4897121"/>
          <a:ext cx="2627876" cy="567192"/>
        </p:xfrm>
        <a:graphic>
          <a:graphicData uri="http://schemas.openxmlformats.org/presentationml/2006/ole">
            <p:oleObj spid="_x0000_s92242" name="Equation" r:id="rId5" imgW="1130040" imgH="241200" progId="">
              <p:embed/>
            </p:oleObj>
          </a:graphicData>
        </a:graphic>
      </p:graphicFrame>
      <p:cxnSp>
        <p:nvCxnSpPr>
          <p:cNvPr id="13" name="Connecteur droit avec flèche 12"/>
          <p:cNvCxnSpPr/>
          <p:nvPr/>
        </p:nvCxnSpPr>
        <p:spPr>
          <a:xfrm flipV="1">
            <a:off x="1350403" y="2994148"/>
            <a:ext cx="1105459" cy="69529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04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altLang="fr-FR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feedback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8736" y="570833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increase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in the amount of water </a:t>
            </a:r>
            <a:r>
              <a:rPr lang="en-US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atmosphere due to a warming leads to a strong positive feedback. 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267419" y="4860161"/>
            <a:ext cx="876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Simplified signal flow graph illustrating the water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vapour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feedback. A positive sign on an arrow means that the sign of the change remains the same when moving from the variable at the origin of the arrow (on the left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top row) to the one pointed by the arrow (on the right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top row) while a negative sign implies that an increase (decrease) in one variable induces a decrease (increase) in next one. The positive sign in a circle indicates that the overall feedback is positive.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9807511"/>
              </p:ext>
            </p:extLst>
          </p:nvPr>
        </p:nvGraphicFramePr>
        <p:xfrm>
          <a:off x="139706" y="1579369"/>
          <a:ext cx="2627876" cy="567192"/>
        </p:xfrm>
        <a:graphic>
          <a:graphicData uri="http://schemas.openxmlformats.org/presentationml/2006/ole">
            <p:oleObj spid="_x0000_s97319" name="Equation" r:id="rId4" imgW="1130040" imgH="241200" progId="">
              <p:embed/>
            </p:oleObj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063" y="2390074"/>
            <a:ext cx="8031817" cy="247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8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Lapse rate feedback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632678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The vertical variations of the temperature change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a climatic effect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that vary between regions. 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2172336"/>
              </p:ext>
            </p:extLst>
          </p:nvPr>
        </p:nvGraphicFramePr>
        <p:xfrm>
          <a:off x="122592" y="1638577"/>
          <a:ext cx="2863850" cy="566737"/>
        </p:xfrm>
        <a:graphic>
          <a:graphicData uri="http://schemas.openxmlformats.org/presentationml/2006/ole">
            <p:oleObj spid="_x0000_s98342" name="Equation" r:id="rId4" imgW="1231560" imgH="241200" progId="">
              <p:embed/>
            </p:oleObj>
          </a:graphicData>
        </a:graphic>
      </p:graphicFrame>
      <p:grpSp>
        <p:nvGrpSpPr>
          <p:cNvPr id="11" name="Group 20"/>
          <p:cNvGrpSpPr>
            <a:grpSpLocks noChangeAspect="1"/>
          </p:cNvGrpSpPr>
          <p:nvPr/>
        </p:nvGrpSpPr>
        <p:grpSpPr bwMode="auto">
          <a:xfrm>
            <a:off x="381166" y="2666012"/>
            <a:ext cx="8075612" cy="3763962"/>
            <a:chOff x="2239" y="9629"/>
            <a:chExt cx="7323" cy="3411"/>
          </a:xfrm>
        </p:grpSpPr>
        <p:sp>
          <p:nvSpPr>
            <p:cNvPr id="12" name="AutoShape 21"/>
            <p:cNvSpPr>
              <a:spLocks noChangeAspect="1" noChangeArrowheads="1"/>
            </p:cNvSpPr>
            <p:nvPr/>
          </p:nvSpPr>
          <p:spPr bwMode="auto">
            <a:xfrm>
              <a:off x="2239" y="9629"/>
              <a:ext cx="7323" cy="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BE" altLang="fr-FR"/>
            </a:p>
          </p:txBody>
        </p:sp>
        <p:cxnSp>
          <p:nvCxnSpPr>
            <p:cNvPr id="13" name="AutoShape 22"/>
            <p:cNvCxnSpPr>
              <a:cxnSpLocks noChangeShapeType="1"/>
            </p:cNvCxnSpPr>
            <p:nvPr/>
          </p:nvCxnSpPr>
          <p:spPr bwMode="auto">
            <a:xfrm>
              <a:off x="3120" y="12809"/>
              <a:ext cx="1132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AutoShape 23"/>
            <p:cNvCxnSpPr>
              <a:cxnSpLocks noChangeShapeType="1"/>
            </p:cNvCxnSpPr>
            <p:nvPr/>
          </p:nvCxnSpPr>
          <p:spPr bwMode="auto">
            <a:xfrm>
              <a:off x="2670" y="11004"/>
              <a:ext cx="1276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2239" y="10716"/>
              <a:ext cx="112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fr-BE" altLang="fr-FR" sz="1400"/>
                <a:t>Tropopause</a:t>
              </a:r>
              <a:endParaRPr lang="fr-FR" altLang="fr-FR" sz="3200"/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2239" y="12530"/>
              <a:ext cx="106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fr-BE" altLang="fr-FR" sz="1400"/>
                <a:t>Surface</a:t>
              </a:r>
              <a:endParaRPr lang="fr-FR" altLang="fr-FR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2507" y="9668"/>
              <a:ext cx="1745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fr-FR" sz="1600" b="1">
                  <a:solidFill>
                    <a:srgbClr val="002060"/>
                  </a:solidFill>
                </a:rPr>
                <a:t>Unperturbed profile</a:t>
              </a:r>
              <a:endParaRPr lang="fr-FR" altLang="fr-FR" sz="3200"/>
            </a:p>
          </p:txBody>
        </p:sp>
        <p:cxnSp>
          <p:nvCxnSpPr>
            <p:cNvPr id="18" name="AutoShape 27"/>
            <p:cNvCxnSpPr>
              <a:cxnSpLocks noChangeShapeType="1"/>
            </p:cNvCxnSpPr>
            <p:nvPr/>
          </p:nvCxnSpPr>
          <p:spPr bwMode="auto">
            <a:xfrm>
              <a:off x="4726" y="10744"/>
              <a:ext cx="1" cy="614"/>
            </a:xfrm>
            <a:prstGeom prst="straightConnector1">
              <a:avLst/>
            </a:prstGeom>
            <a:noFill/>
            <a:ln w="22225">
              <a:solidFill>
                <a:srgbClr val="00B05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777" y="10445"/>
              <a:ext cx="106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GB" altLang="fr-FR" sz="1200">
                  <a:solidFill>
                    <a:srgbClr val="00B050"/>
                  </a:solidFill>
                </a:rPr>
                <a:t>Radiative </a:t>
              </a:r>
              <a:br>
                <a:rPr lang="en-GB" altLang="fr-FR" sz="1200">
                  <a:solidFill>
                    <a:srgbClr val="00B050"/>
                  </a:solidFill>
                </a:rPr>
              </a:br>
              <a:r>
                <a:rPr lang="en-GB" altLang="fr-FR" sz="1200">
                  <a:solidFill>
                    <a:srgbClr val="00B050"/>
                  </a:solidFill>
                </a:rPr>
                <a:t>forcing </a:t>
              </a:r>
              <a:r>
                <a:rPr lang="en-GB" altLang="fr-FR" sz="1200">
                  <a:solidFill>
                    <a:srgbClr val="00B050"/>
                  </a:solidFill>
                  <a:latin typeface="Symbol" panose="05050102010706020507" pitchFamily="18" charset="2"/>
                </a:rPr>
                <a:t>D</a:t>
              </a:r>
              <a:r>
                <a:rPr lang="en-GB" altLang="fr-FR" sz="1200" i="1">
                  <a:solidFill>
                    <a:srgbClr val="00B050"/>
                  </a:solidFill>
                </a:rPr>
                <a:t>Q</a:t>
              </a:r>
              <a:endParaRPr lang="fr-FR" altLang="fr-FR" sz="4000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3120" y="11004"/>
              <a:ext cx="883" cy="1809"/>
            </a:xfrm>
            <a:custGeom>
              <a:avLst/>
              <a:gdLst>
                <a:gd name="T0" fmla="*/ 0 w 1350"/>
                <a:gd name="T1" fmla="*/ 0 h 2173"/>
                <a:gd name="T2" fmla="*/ 20 w 1350"/>
                <a:gd name="T3" fmla="*/ 133 h 2173"/>
                <a:gd name="T4" fmla="*/ 82 w 1350"/>
                <a:gd name="T5" fmla="*/ 332 h 2173"/>
                <a:gd name="T6" fmla="*/ 378 w 1350"/>
                <a:gd name="T7" fmla="*/ 1254 h 2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2173"/>
                <a:gd name="T14" fmla="*/ 1350 w 1350"/>
                <a:gd name="T15" fmla="*/ 2173 h 2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2173">
                  <a:moveTo>
                    <a:pt x="0" y="0"/>
                  </a:moveTo>
                  <a:cubicBezTo>
                    <a:pt x="11" y="67"/>
                    <a:pt x="22" y="135"/>
                    <a:pt x="71" y="231"/>
                  </a:cubicBezTo>
                  <a:cubicBezTo>
                    <a:pt x="120" y="327"/>
                    <a:pt x="79" y="251"/>
                    <a:pt x="292" y="575"/>
                  </a:cubicBezTo>
                  <a:cubicBezTo>
                    <a:pt x="505" y="899"/>
                    <a:pt x="1174" y="1907"/>
                    <a:pt x="1350" y="2173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cxnSp>
          <p:nvCxnSpPr>
            <p:cNvPr id="21" name="AutoShape 30"/>
            <p:cNvCxnSpPr>
              <a:cxnSpLocks noChangeShapeType="1"/>
            </p:cNvCxnSpPr>
            <p:nvPr/>
          </p:nvCxnSpPr>
          <p:spPr bwMode="auto">
            <a:xfrm>
              <a:off x="4505" y="11017"/>
              <a:ext cx="1275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4829" y="11014"/>
              <a:ext cx="884" cy="1808"/>
            </a:xfrm>
            <a:custGeom>
              <a:avLst/>
              <a:gdLst>
                <a:gd name="T0" fmla="*/ 0 w 1350"/>
                <a:gd name="T1" fmla="*/ 0 h 2173"/>
                <a:gd name="T2" fmla="*/ 20 w 1350"/>
                <a:gd name="T3" fmla="*/ 133 h 2173"/>
                <a:gd name="T4" fmla="*/ 82 w 1350"/>
                <a:gd name="T5" fmla="*/ 331 h 2173"/>
                <a:gd name="T6" fmla="*/ 379 w 1350"/>
                <a:gd name="T7" fmla="*/ 1251 h 2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2173"/>
                <a:gd name="T14" fmla="*/ 1350 w 1350"/>
                <a:gd name="T15" fmla="*/ 2173 h 2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2173">
                  <a:moveTo>
                    <a:pt x="0" y="0"/>
                  </a:moveTo>
                  <a:cubicBezTo>
                    <a:pt x="11" y="67"/>
                    <a:pt x="22" y="135"/>
                    <a:pt x="71" y="231"/>
                  </a:cubicBezTo>
                  <a:cubicBezTo>
                    <a:pt x="120" y="327"/>
                    <a:pt x="79" y="251"/>
                    <a:pt x="292" y="575"/>
                  </a:cubicBezTo>
                  <a:cubicBezTo>
                    <a:pt x="505" y="899"/>
                    <a:pt x="1174" y="1907"/>
                    <a:pt x="1350" y="2173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5093" y="11022"/>
              <a:ext cx="883" cy="1809"/>
            </a:xfrm>
            <a:custGeom>
              <a:avLst/>
              <a:gdLst>
                <a:gd name="T0" fmla="*/ 0 w 1350"/>
                <a:gd name="T1" fmla="*/ 0 h 2173"/>
                <a:gd name="T2" fmla="*/ 20 w 1350"/>
                <a:gd name="T3" fmla="*/ 133 h 2173"/>
                <a:gd name="T4" fmla="*/ 82 w 1350"/>
                <a:gd name="T5" fmla="*/ 332 h 2173"/>
                <a:gd name="T6" fmla="*/ 378 w 1350"/>
                <a:gd name="T7" fmla="*/ 1254 h 2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2173"/>
                <a:gd name="T14" fmla="*/ 1350 w 1350"/>
                <a:gd name="T15" fmla="*/ 2173 h 2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2173">
                  <a:moveTo>
                    <a:pt x="0" y="0"/>
                  </a:moveTo>
                  <a:cubicBezTo>
                    <a:pt x="11" y="67"/>
                    <a:pt x="22" y="135"/>
                    <a:pt x="71" y="231"/>
                  </a:cubicBezTo>
                  <a:cubicBezTo>
                    <a:pt x="120" y="327"/>
                    <a:pt x="79" y="251"/>
                    <a:pt x="292" y="575"/>
                  </a:cubicBezTo>
                  <a:cubicBezTo>
                    <a:pt x="505" y="899"/>
                    <a:pt x="1174" y="1907"/>
                    <a:pt x="1350" y="2173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6217" y="9669"/>
              <a:ext cx="17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fr-FR" sz="1600" b="1">
                  <a:solidFill>
                    <a:srgbClr val="002060"/>
                  </a:solidFill>
                </a:rPr>
                <a:t>Negative lapse rate feedback</a:t>
              </a:r>
              <a:endParaRPr lang="fr-FR" altLang="fr-FR" sz="3200"/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4017" y="9668"/>
              <a:ext cx="174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fr-FR" sz="1600" b="1">
                  <a:solidFill>
                    <a:srgbClr val="002060"/>
                  </a:solidFill>
                </a:rPr>
                <a:t>No lapse rate feedback</a:t>
              </a:r>
              <a:endParaRPr lang="fr-FR" altLang="fr-FR" sz="3200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4402" y="11757"/>
              <a:ext cx="1066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GB" altLang="fr-FR" sz="1100">
                  <a:solidFill>
                    <a:srgbClr val="FF0000"/>
                  </a:solidFill>
                </a:rPr>
                <a:t>Uniform temperature changes over </a:t>
              </a:r>
              <a:br>
                <a:rPr lang="en-GB" altLang="fr-FR" sz="1100">
                  <a:solidFill>
                    <a:srgbClr val="FF0000"/>
                  </a:solidFill>
                </a:rPr>
              </a:br>
              <a:r>
                <a:rPr lang="en-GB" altLang="fr-FR" sz="1100">
                  <a:solidFill>
                    <a:srgbClr val="FF0000"/>
                  </a:solidFill>
                </a:rPr>
                <a:t>the vertical</a:t>
              </a:r>
              <a:endParaRPr lang="fr-FR" altLang="fr-FR" sz="3600"/>
            </a:p>
          </p:txBody>
        </p:sp>
        <p:cxnSp>
          <p:nvCxnSpPr>
            <p:cNvPr id="28" name="AutoShape 36"/>
            <p:cNvCxnSpPr>
              <a:cxnSpLocks noChangeShapeType="1"/>
            </p:cNvCxnSpPr>
            <p:nvPr/>
          </p:nvCxnSpPr>
          <p:spPr bwMode="auto">
            <a:xfrm>
              <a:off x="6063" y="11012"/>
              <a:ext cx="1274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6386" y="11009"/>
              <a:ext cx="885" cy="1807"/>
            </a:xfrm>
            <a:custGeom>
              <a:avLst/>
              <a:gdLst>
                <a:gd name="T0" fmla="*/ 0 w 1350"/>
                <a:gd name="T1" fmla="*/ 0 h 2173"/>
                <a:gd name="T2" fmla="*/ 20 w 1350"/>
                <a:gd name="T3" fmla="*/ 133 h 2173"/>
                <a:gd name="T4" fmla="*/ 82 w 1350"/>
                <a:gd name="T5" fmla="*/ 330 h 2173"/>
                <a:gd name="T6" fmla="*/ 380 w 1350"/>
                <a:gd name="T7" fmla="*/ 1250 h 2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2173"/>
                <a:gd name="T14" fmla="*/ 1350 w 1350"/>
                <a:gd name="T15" fmla="*/ 2173 h 2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2173">
                  <a:moveTo>
                    <a:pt x="0" y="0"/>
                  </a:moveTo>
                  <a:cubicBezTo>
                    <a:pt x="11" y="67"/>
                    <a:pt x="22" y="135"/>
                    <a:pt x="71" y="231"/>
                  </a:cubicBezTo>
                  <a:cubicBezTo>
                    <a:pt x="120" y="327"/>
                    <a:pt x="79" y="251"/>
                    <a:pt x="292" y="575"/>
                  </a:cubicBezTo>
                  <a:cubicBezTo>
                    <a:pt x="505" y="899"/>
                    <a:pt x="1174" y="1907"/>
                    <a:pt x="1350" y="2173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6700" y="11017"/>
              <a:ext cx="681" cy="1809"/>
            </a:xfrm>
            <a:custGeom>
              <a:avLst/>
              <a:gdLst>
                <a:gd name="T0" fmla="*/ 0 w 1350"/>
                <a:gd name="T1" fmla="*/ 0 h 2173"/>
                <a:gd name="T2" fmla="*/ 9 w 1350"/>
                <a:gd name="T3" fmla="*/ 133 h 2173"/>
                <a:gd name="T4" fmla="*/ 37 w 1350"/>
                <a:gd name="T5" fmla="*/ 332 h 2173"/>
                <a:gd name="T6" fmla="*/ 174 w 1350"/>
                <a:gd name="T7" fmla="*/ 1254 h 2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2173"/>
                <a:gd name="T14" fmla="*/ 1350 w 1350"/>
                <a:gd name="T15" fmla="*/ 2173 h 2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2173">
                  <a:moveTo>
                    <a:pt x="0" y="0"/>
                  </a:moveTo>
                  <a:cubicBezTo>
                    <a:pt x="11" y="67"/>
                    <a:pt x="22" y="135"/>
                    <a:pt x="71" y="231"/>
                  </a:cubicBezTo>
                  <a:cubicBezTo>
                    <a:pt x="120" y="327"/>
                    <a:pt x="79" y="251"/>
                    <a:pt x="292" y="575"/>
                  </a:cubicBezTo>
                  <a:cubicBezTo>
                    <a:pt x="505" y="899"/>
                    <a:pt x="1174" y="1907"/>
                    <a:pt x="1350" y="2173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cxnSp>
          <p:nvCxnSpPr>
            <p:cNvPr id="32" name="AutoShape 39"/>
            <p:cNvCxnSpPr>
              <a:cxnSpLocks noChangeShapeType="1"/>
            </p:cNvCxnSpPr>
            <p:nvPr/>
          </p:nvCxnSpPr>
          <p:spPr bwMode="auto">
            <a:xfrm>
              <a:off x="7961" y="11002"/>
              <a:ext cx="1273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8224" y="10999"/>
              <a:ext cx="885" cy="1807"/>
            </a:xfrm>
            <a:custGeom>
              <a:avLst/>
              <a:gdLst>
                <a:gd name="T0" fmla="*/ 0 w 1350"/>
                <a:gd name="T1" fmla="*/ 0 h 2173"/>
                <a:gd name="T2" fmla="*/ 20 w 1350"/>
                <a:gd name="T3" fmla="*/ 133 h 2173"/>
                <a:gd name="T4" fmla="*/ 82 w 1350"/>
                <a:gd name="T5" fmla="*/ 330 h 2173"/>
                <a:gd name="T6" fmla="*/ 380 w 1350"/>
                <a:gd name="T7" fmla="*/ 1250 h 2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2173"/>
                <a:gd name="T14" fmla="*/ 1350 w 1350"/>
                <a:gd name="T15" fmla="*/ 2173 h 2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2173">
                  <a:moveTo>
                    <a:pt x="0" y="0"/>
                  </a:moveTo>
                  <a:cubicBezTo>
                    <a:pt x="11" y="67"/>
                    <a:pt x="22" y="135"/>
                    <a:pt x="71" y="231"/>
                  </a:cubicBezTo>
                  <a:cubicBezTo>
                    <a:pt x="120" y="327"/>
                    <a:pt x="79" y="251"/>
                    <a:pt x="292" y="575"/>
                  </a:cubicBezTo>
                  <a:cubicBezTo>
                    <a:pt x="505" y="899"/>
                    <a:pt x="1174" y="1907"/>
                    <a:pt x="1350" y="2173"/>
                  </a:cubicBezTo>
                </a:path>
              </a:pathLst>
            </a:cu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8382" y="10999"/>
              <a:ext cx="1099" cy="1808"/>
            </a:xfrm>
            <a:custGeom>
              <a:avLst/>
              <a:gdLst>
                <a:gd name="T0" fmla="*/ 0 w 1350"/>
                <a:gd name="T1" fmla="*/ 0 h 2173"/>
                <a:gd name="T2" fmla="*/ 38 w 1350"/>
                <a:gd name="T3" fmla="*/ 133 h 2173"/>
                <a:gd name="T4" fmla="*/ 158 w 1350"/>
                <a:gd name="T5" fmla="*/ 331 h 2173"/>
                <a:gd name="T6" fmla="*/ 729 w 1350"/>
                <a:gd name="T7" fmla="*/ 1251 h 2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2173"/>
                <a:gd name="T14" fmla="*/ 1350 w 1350"/>
                <a:gd name="T15" fmla="*/ 2173 h 2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2173">
                  <a:moveTo>
                    <a:pt x="0" y="0"/>
                  </a:moveTo>
                  <a:cubicBezTo>
                    <a:pt x="11" y="67"/>
                    <a:pt x="22" y="135"/>
                    <a:pt x="71" y="231"/>
                  </a:cubicBezTo>
                  <a:cubicBezTo>
                    <a:pt x="120" y="327"/>
                    <a:pt x="79" y="251"/>
                    <a:pt x="292" y="575"/>
                  </a:cubicBezTo>
                  <a:cubicBezTo>
                    <a:pt x="505" y="899"/>
                    <a:pt x="1174" y="1907"/>
                    <a:pt x="1350" y="2173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cxnSp>
          <p:nvCxnSpPr>
            <p:cNvPr id="35" name="AutoShape 42"/>
            <p:cNvCxnSpPr>
              <a:cxnSpLocks noChangeShapeType="1"/>
            </p:cNvCxnSpPr>
            <p:nvPr/>
          </p:nvCxnSpPr>
          <p:spPr bwMode="auto">
            <a:xfrm>
              <a:off x="6740" y="12824"/>
              <a:ext cx="1133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AutoShape 43"/>
            <p:cNvCxnSpPr>
              <a:cxnSpLocks noChangeShapeType="1"/>
            </p:cNvCxnSpPr>
            <p:nvPr/>
          </p:nvCxnSpPr>
          <p:spPr bwMode="auto">
            <a:xfrm>
              <a:off x="4955" y="12822"/>
              <a:ext cx="1132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44"/>
            <p:cNvCxnSpPr>
              <a:cxnSpLocks noChangeShapeType="1"/>
            </p:cNvCxnSpPr>
            <p:nvPr/>
          </p:nvCxnSpPr>
          <p:spPr bwMode="auto">
            <a:xfrm>
              <a:off x="8429" y="12804"/>
              <a:ext cx="1133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Text Box 45"/>
            <p:cNvSpPr txBox="1">
              <a:spLocks noChangeArrowheads="1"/>
            </p:cNvSpPr>
            <p:nvPr/>
          </p:nvSpPr>
          <p:spPr bwMode="auto">
            <a:xfrm>
              <a:off x="7817" y="9669"/>
              <a:ext cx="174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fr-FR" sz="1600" b="1">
                  <a:solidFill>
                    <a:srgbClr val="002060"/>
                  </a:solidFill>
                </a:rPr>
                <a:t>Positive lapse rate feedback</a:t>
              </a:r>
              <a:endParaRPr lang="fr-FR" altLang="fr-FR" sz="3200"/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6852" y="11018"/>
              <a:ext cx="1321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GB" altLang="fr-FR" sz="1100">
                  <a:solidFill>
                    <a:srgbClr val="FF0000"/>
                  </a:solidFill>
                </a:rPr>
                <a:t>Larger temperature changes in the upper troposphere</a:t>
              </a:r>
              <a:endParaRPr lang="fr-FR" altLang="fr-FR" sz="3600"/>
            </a:p>
          </p:txBody>
        </p:sp>
        <p:sp>
          <p:nvSpPr>
            <p:cNvPr id="40" name="Text Box 47"/>
            <p:cNvSpPr txBox="1">
              <a:spLocks noChangeArrowheads="1"/>
            </p:cNvSpPr>
            <p:nvPr/>
          </p:nvSpPr>
          <p:spPr bwMode="auto">
            <a:xfrm>
              <a:off x="7662" y="11983"/>
              <a:ext cx="1320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GB" altLang="fr-FR" sz="1100">
                  <a:solidFill>
                    <a:srgbClr val="FF0000"/>
                  </a:solidFill>
                </a:rPr>
                <a:t>Larger temperature changes at surface</a:t>
              </a:r>
              <a:endParaRPr lang="fr-FR" altLang="fr-FR" sz="3600"/>
            </a:p>
          </p:txBody>
        </p:sp>
        <p:sp>
          <p:nvSpPr>
            <p:cNvPr id="41" name="Text Box 48"/>
            <p:cNvSpPr txBox="1">
              <a:spLocks noChangeArrowheads="1"/>
            </p:cNvSpPr>
            <p:nvPr/>
          </p:nvSpPr>
          <p:spPr bwMode="auto">
            <a:xfrm>
              <a:off x="6315" y="10445"/>
              <a:ext cx="1066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GB" altLang="fr-FR" sz="1200">
                  <a:solidFill>
                    <a:srgbClr val="00B050"/>
                  </a:solidFill>
                </a:rPr>
                <a:t>Radiative </a:t>
              </a:r>
              <a:br>
                <a:rPr lang="en-GB" altLang="fr-FR" sz="1200">
                  <a:solidFill>
                    <a:srgbClr val="00B050"/>
                  </a:solidFill>
                </a:rPr>
              </a:br>
              <a:r>
                <a:rPr lang="en-GB" altLang="fr-FR" sz="1200">
                  <a:solidFill>
                    <a:srgbClr val="00B050"/>
                  </a:solidFill>
                </a:rPr>
                <a:t>forcing </a:t>
              </a:r>
              <a:r>
                <a:rPr lang="en-GB" altLang="fr-FR" sz="1200">
                  <a:solidFill>
                    <a:srgbClr val="00B050"/>
                  </a:solidFill>
                  <a:latin typeface="Symbol" panose="05050102010706020507" pitchFamily="18" charset="2"/>
                </a:rPr>
                <a:t>D</a:t>
              </a:r>
              <a:r>
                <a:rPr lang="en-GB" altLang="fr-FR" sz="1200" i="1">
                  <a:solidFill>
                    <a:srgbClr val="00B050"/>
                  </a:solidFill>
                </a:rPr>
                <a:t>Q</a:t>
              </a:r>
              <a:endParaRPr lang="fr-FR" altLang="fr-FR" sz="4000"/>
            </a:p>
          </p:txBody>
        </p:sp>
        <p:cxnSp>
          <p:nvCxnSpPr>
            <p:cNvPr id="42" name="AutoShape 49"/>
            <p:cNvCxnSpPr>
              <a:cxnSpLocks noChangeShapeType="1"/>
            </p:cNvCxnSpPr>
            <p:nvPr/>
          </p:nvCxnSpPr>
          <p:spPr bwMode="auto">
            <a:xfrm>
              <a:off x="6226" y="10734"/>
              <a:ext cx="3" cy="614"/>
            </a:xfrm>
            <a:prstGeom prst="straightConnector1">
              <a:avLst/>
            </a:prstGeom>
            <a:noFill/>
            <a:ln w="22225">
              <a:solidFill>
                <a:srgbClr val="00B05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Text Box 50"/>
            <p:cNvSpPr txBox="1">
              <a:spLocks noChangeArrowheads="1"/>
            </p:cNvSpPr>
            <p:nvPr/>
          </p:nvSpPr>
          <p:spPr bwMode="auto">
            <a:xfrm>
              <a:off x="8270" y="10445"/>
              <a:ext cx="1066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GB" altLang="fr-FR" sz="1200">
                  <a:solidFill>
                    <a:srgbClr val="00B050"/>
                  </a:solidFill>
                </a:rPr>
                <a:t>Radiative </a:t>
              </a:r>
              <a:br>
                <a:rPr lang="en-GB" altLang="fr-FR" sz="1200">
                  <a:solidFill>
                    <a:srgbClr val="00B050"/>
                  </a:solidFill>
                </a:rPr>
              </a:br>
              <a:r>
                <a:rPr lang="en-GB" altLang="fr-FR" sz="1200">
                  <a:solidFill>
                    <a:srgbClr val="00B050"/>
                  </a:solidFill>
                </a:rPr>
                <a:t>forcing </a:t>
              </a:r>
              <a:r>
                <a:rPr lang="en-GB" altLang="fr-FR" sz="1200">
                  <a:solidFill>
                    <a:srgbClr val="00B050"/>
                  </a:solidFill>
                  <a:latin typeface="Symbol" panose="05050102010706020507" pitchFamily="18" charset="2"/>
                </a:rPr>
                <a:t>D</a:t>
              </a:r>
              <a:r>
                <a:rPr lang="en-GB" altLang="fr-FR" sz="1200" i="1">
                  <a:solidFill>
                    <a:srgbClr val="00B050"/>
                  </a:solidFill>
                </a:rPr>
                <a:t>Q</a:t>
              </a:r>
              <a:endParaRPr lang="fr-FR" altLang="fr-FR" sz="4000"/>
            </a:p>
          </p:txBody>
        </p:sp>
        <p:cxnSp>
          <p:nvCxnSpPr>
            <p:cNvPr id="44" name="AutoShape 51"/>
            <p:cNvCxnSpPr>
              <a:cxnSpLocks noChangeShapeType="1"/>
            </p:cNvCxnSpPr>
            <p:nvPr/>
          </p:nvCxnSpPr>
          <p:spPr bwMode="auto">
            <a:xfrm>
              <a:off x="8127" y="10716"/>
              <a:ext cx="2" cy="612"/>
            </a:xfrm>
            <a:prstGeom prst="straightConnector1">
              <a:avLst/>
            </a:prstGeom>
            <a:noFill/>
            <a:ln w="22225">
              <a:solidFill>
                <a:srgbClr val="00B05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4555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Cryospheric feedbacks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632678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of ice or snow at the surface strongly modifies the albedo: </a:t>
            </a:r>
            <a:r>
              <a:rPr lang="en-US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snow-and-ice albedo feedback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3934349"/>
              </p:ext>
            </p:extLst>
          </p:nvPr>
        </p:nvGraphicFramePr>
        <p:xfrm>
          <a:off x="225425" y="1638300"/>
          <a:ext cx="2657475" cy="566738"/>
        </p:xfrm>
        <a:graphic>
          <a:graphicData uri="http://schemas.openxmlformats.org/presentationml/2006/ole">
            <p:oleObj spid="_x0000_s99365" name="Equation" r:id="rId4" imgW="1143000" imgH="241200" progId="">
              <p:embed/>
            </p:oleObj>
          </a:graphicData>
        </a:graphic>
      </p:graphicFrame>
      <p:pic>
        <p:nvPicPr>
          <p:cNvPr id="99330" name="Picture 2" descr="Figure4-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73" y="2524088"/>
            <a:ext cx="8102382" cy="258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472" y="5614879"/>
            <a:ext cx="9106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cryospheric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feedbacks are also important, related to the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insulation effect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sea ice or to the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of ice sheets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3434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feedbacks</a:t>
            </a:r>
            <a:endParaRPr lang="en-US" alt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7472" y="607740"/>
            <a:ext cx="9106528" cy="9417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Clouds strongly affects the Earth energy budget.</a:t>
            </a:r>
          </a:p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magnitude of cloud feedbacks is uncertain.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0068036"/>
              </p:ext>
            </p:extLst>
          </p:nvPr>
        </p:nvGraphicFramePr>
        <p:xfrm>
          <a:off x="133979" y="1549536"/>
          <a:ext cx="2598737" cy="566737"/>
        </p:xfrm>
        <a:graphic>
          <a:graphicData uri="http://schemas.openxmlformats.org/presentationml/2006/ole">
            <p:oleObj spid="_x0000_s100387" name="Equation" r:id="rId4" imgW="1117440" imgH="241200" progId="">
              <p:embed/>
            </p:oleObj>
          </a:graphicData>
        </a:graphic>
      </p:graphicFrame>
      <p:pic>
        <p:nvPicPr>
          <p:cNvPr id="100354" name="Picture 2" descr="Figure4-Clou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010" y="2436676"/>
            <a:ext cx="6980399" cy="442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92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Soil-moisture climate feedbacks 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600108"/>
            <a:ext cx="91065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Changes in soil moisture content affect the surface heat fluxes.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01378" name="Picture 2" descr="Figure4-SoilMois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3345"/>
            <a:ext cx="8228127" cy="25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472" y="4996009"/>
            <a:ext cx="91065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Changes in soil moisture content  can also affect precipitation.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2353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Advective feedback in the ocean 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47593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 perturbation of the freshwater budget of the North Atlantic can be amplified by ocean circulation changes.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004" y="2208362"/>
            <a:ext cx="8986524" cy="26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2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Biogeochemical </a:t>
            </a:r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biogeophysical feedbacks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02402" name="Picture 2" descr="Figure4-CarboFeedbac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27" y="1679133"/>
            <a:ext cx="8231608" cy="453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8736" y="523220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biogeochemical feedbacks are present even in the absence of any climate change.</a:t>
            </a:r>
          </a:p>
        </p:txBody>
      </p:sp>
    </p:spTree>
    <p:extLst>
      <p:ext uri="{BB962C8B-B14F-4D97-AF65-F5344CB8AC3E}">
        <p14:creationId xmlns:p14="http://schemas.microsoft.com/office/powerpoint/2010/main" xmlns="" val="16235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Biogeochemical </a:t>
            </a:r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biogeophysical feedbacks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523220"/>
            <a:ext cx="91065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Some biogeochemical feedbacks are related to climate changes.</a:t>
            </a:r>
          </a:p>
        </p:txBody>
      </p:sp>
      <p:pic>
        <p:nvPicPr>
          <p:cNvPr id="103426" name="Picture 2" descr="Figure4-CarboFeedback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36" y="1181819"/>
            <a:ext cx="7919614" cy="567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24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Notion of radiative forcing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689541"/>
            <a:ext cx="91027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To compare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effect on the climate of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perturbations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convenient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estimate their effect on the </a:t>
            </a:r>
            <a:r>
              <a:rPr lang="en-US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Earth’s radiative </a:t>
            </a:r>
            <a:r>
              <a:rPr lang="en-US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802" name="Picture 2" descr="Figure4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3" y="2484408"/>
            <a:ext cx="8920220" cy="35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9452" y="5901397"/>
            <a:ext cx="178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Usually fixed SST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37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Biogeochemical </a:t>
            </a:r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biogeophysical feedbacks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736" y="600108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Concentration-carbon feedback and the climate-carbon feedback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4259" y="2020951"/>
            <a:ext cx="339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fr-BE" sz="28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59139" y="4486393"/>
            <a:ext cx="2345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atmospheric carbon content</a:t>
            </a:r>
            <a:endParaRPr lang="en-IE" alt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28992" y="3509274"/>
            <a:ext cx="2345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emission</a:t>
            </a:r>
            <a:endParaRPr lang="en-IE" alt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1940995" y="2677022"/>
            <a:ext cx="989314" cy="76401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803905" y="2579262"/>
            <a:ext cx="1100501" cy="183889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4955964" y="2544172"/>
            <a:ext cx="4225" cy="234700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5912555" y="2570054"/>
            <a:ext cx="850554" cy="87098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281549" y="4934571"/>
            <a:ext cx="2345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oceanic carbon content</a:t>
            </a:r>
            <a:endParaRPr lang="en-IE" alt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207938" y="3595627"/>
            <a:ext cx="2345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carbon storage over land</a:t>
            </a:r>
            <a:endParaRPr lang="en-IE" alt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3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Biogeochemical </a:t>
            </a:r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biogeophysical feedbacks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736" y="600108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Concentration-carbon feedback and the climate-carbon feedback parameters.</a:t>
            </a:r>
            <a:endParaRPr lang="en-US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59139" y="4486393"/>
            <a:ext cx="2345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atmospheric carbon content</a:t>
            </a:r>
            <a:endParaRPr lang="en-IE" alt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28992" y="3509274"/>
            <a:ext cx="2345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emission</a:t>
            </a:r>
            <a:endParaRPr lang="en-IE" alt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1940995" y="2677022"/>
            <a:ext cx="989314" cy="76401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803905" y="2579262"/>
            <a:ext cx="1100501" cy="183889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4611419" y="2513266"/>
            <a:ext cx="4225" cy="234700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5641566" y="2580792"/>
            <a:ext cx="850554" cy="87098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281549" y="4934571"/>
            <a:ext cx="2345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Concentration-carbon </a:t>
            </a:r>
            <a:r>
              <a:rPr lang="en-IE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352804" y="3546618"/>
            <a:ext cx="2345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Climate-carbon </a:t>
            </a:r>
            <a:r>
              <a:rPr lang="en-IE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9" name="Rectangle 18"/>
          <p:cNvSpPr/>
          <p:nvPr/>
        </p:nvSpPr>
        <p:spPr>
          <a:xfrm>
            <a:off x="2874259" y="2020951"/>
            <a:ext cx="3427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GB" sz="2800" dirty="0" err="1" smtClean="0">
                <a:latin typeface="Symbol" panose="05050102010706020507" pitchFamily="18" charset="2"/>
                <a:ea typeface="Times New Roman" panose="02020603050405020304" pitchFamily="18" charset="0"/>
              </a:rPr>
              <a:t>b</a:t>
            </a:r>
            <a:r>
              <a:rPr lang="en-GB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GB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GB" sz="2800" dirty="0" err="1" smtClean="0">
                <a:latin typeface="Symbol" panose="05050102010706020507" pitchFamily="18" charset="2"/>
                <a:ea typeface="Times New Roman" panose="02020603050405020304" pitchFamily="18" charset="0"/>
              </a:rPr>
              <a:t>g</a:t>
            </a:r>
            <a:r>
              <a:rPr lang="en-GB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GB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xmlns="" val="30856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Biogeochemical </a:t>
            </a:r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biogeophysical feedbacks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70582"/>
            <a:ext cx="91065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Feedbacks involving permafrost and methane.</a:t>
            </a:r>
            <a:endParaRPr lang="en-US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450" name="Picture 2" descr="Figure4-permafr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6" y="1644616"/>
            <a:ext cx="9115154" cy="278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50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Biogeochemical </a:t>
            </a:r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biogeophysical feedbacks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70582"/>
            <a:ext cx="91065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Interactions between climate and the terrestrial biosphere.</a:t>
            </a:r>
            <a:endParaRPr lang="en-US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06128" y="5216176"/>
            <a:ext cx="6438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l">
              <a:spcAft>
                <a:spcPct val="30000"/>
              </a:spcAft>
            </a:pP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The albedo of a snow covered forest is much lower than the one of snow over grass.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4352"/>
            <a:ext cx="9144000" cy="33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Biogeochemical </a:t>
            </a:r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biogeophysical feedbacks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70582"/>
            <a:ext cx="91065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Interactions between climate and the terrestrial biosphere.</a:t>
            </a:r>
            <a:endParaRPr lang="en-US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384352"/>
            <a:ext cx="6438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l">
              <a:spcAft>
                <a:spcPct val="30000"/>
              </a:spcAft>
            </a:pP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Tundra-</a:t>
            </a:r>
            <a:r>
              <a:rPr lang="en-GB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Taïga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feedback.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474" name="Picture 2" descr="Figure4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78807"/>
            <a:ext cx="8934274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40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Biogeochemical </a:t>
            </a:r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biogeophysical feedbacks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670582"/>
            <a:ext cx="91065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Some feedbacks act on long timescales.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384352"/>
            <a:ext cx="6438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GB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The carbonate compensation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637" y="2334688"/>
            <a:ext cx="9102725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l">
              <a:spcAft>
                <a:spcPct val="30000"/>
              </a:spcAft>
            </a:pP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A stabilising feedback between the oceanic carbon cycle and the underlying sediment allows a </a:t>
            </a:r>
            <a:r>
              <a:rPr lang="en-GB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calcium carbonate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weathering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 </a:t>
            </a:r>
            <a:r>
              <a:rPr lang="en-GB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GB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sedimentation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0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Biogeochemical </a:t>
            </a:r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biogeophysical feedbacks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846" y="700910"/>
            <a:ext cx="6438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GB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The carbonate compensation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3613190"/>
            <a:ext cx="9102725" cy="25299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l">
              <a:spcAft>
                <a:spcPct val="30000"/>
              </a:spcAft>
            </a:pP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Carbonate concentration decreases with depths 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and solubility increases with pressure.</a:t>
            </a:r>
          </a:p>
          <a:p>
            <a:pPr marL="0" lvl="1" algn="l">
              <a:spcAft>
                <a:spcPct val="30000"/>
              </a:spcAft>
            </a:pPr>
            <a:endParaRPr lang="en-GB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>
              <a:spcAft>
                <a:spcPct val="30000"/>
              </a:spcAft>
            </a:pP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	The 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upper ocean is supersaturated while the deep ocean is 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		</a:t>
            </a:r>
            <a:r>
              <a:rPr lang="en-GB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undersaturated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The depth at which those two regions are 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	separated 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is called the </a:t>
            </a:r>
            <a:r>
              <a:rPr lang="en-GB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saturation horizon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1275" y="1473401"/>
            <a:ext cx="91027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l">
              <a:spcAft>
                <a:spcPct val="30000"/>
              </a:spcAft>
            </a:pP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saturation of calcium carbonate 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is mainly influenced by the carbonate concentration. </a:t>
            </a:r>
          </a:p>
        </p:txBody>
      </p:sp>
      <p:graphicFrame>
        <p:nvGraphicFramePr>
          <p:cNvPr id="1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3732410"/>
              </p:ext>
            </p:extLst>
          </p:nvPr>
        </p:nvGraphicFramePr>
        <p:xfrm>
          <a:off x="2669113" y="2739711"/>
          <a:ext cx="3392487" cy="571500"/>
        </p:xfrm>
        <a:graphic>
          <a:graphicData uri="http://schemas.openxmlformats.org/presentationml/2006/ole">
            <p:oleObj spid="_x0000_s107543" name="Equation" r:id="rId4" imgW="1752600" imgH="292100" progId="">
              <p:embed/>
            </p:oleObj>
          </a:graphicData>
        </a:graphic>
      </p:graphicFrame>
      <p:sp>
        <p:nvSpPr>
          <p:cNvPr id="2" name="Flèche droite 1"/>
          <p:cNvSpPr/>
          <p:nvPr/>
        </p:nvSpPr>
        <p:spPr>
          <a:xfrm>
            <a:off x="138111" y="5018544"/>
            <a:ext cx="828136" cy="355712"/>
          </a:xfrm>
          <a:prstGeom prst="right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371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Biogeochemical </a:t>
            </a:r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biogeophysical feedbacks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845" y="572946"/>
            <a:ext cx="6438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GB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The carbonate compensation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814205" y="1359927"/>
            <a:ext cx="3215982" cy="35702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l">
              <a:spcAft>
                <a:spcPct val="30000"/>
              </a:spcAft>
            </a:pPr>
            <a:r>
              <a:rPr lang="en-GB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If the river input of calcium carbonate is doubled, the saturation horizon deepens, leading to less dissolution and more accumulation in the sediments in order to reach a new balance. </a:t>
            </a:r>
          </a:p>
          <a:p>
            <a:pPr marL="0" lvl="1" algn="l">
              <a:spcAft>
                <a:spcPct val="30000"/>
              </a:spcAft>
            </a:pPr>
            <a:r>
              <a:rPr lang="en-GB" alt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GB" alt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 </a:t>
            </a:r>
            <a:r>
              <a:rPr lang="en-GB" alt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Sarmiento and Gruber </a:t>
            </a:r>
            <a:r>
              <a:rPr lang="en-GB" alt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(2006).</a:t>
            </a:r>
            <a:endParaRPr lang="en-GB" altLang="fr-FR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0" r="6843"/>
          <a:stretch/>
        </p:blipFill>
        <p:spPr>
          <a:xfrm>
            <a:off x="28844" y="979613"/>
            <a:ext cx="5826595" cy="57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igure4-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29266"/>
            <a:ext cx="6883879" cy="552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28846" y="-97112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Biogeochemical </a:t>
            </a:r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biogeophysical feedbacks</a:t>
            </a:r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846" y="485916"/>
            <a:ext cx="9115154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Interaction between plate tectonics, climate and the carbon cycle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86487" y="5877497"/>
            <a:ext cx="29575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l">
              <a:spcAft>
                <a:spcPct val="30000"/>
              </a:spcAft>
            </a:pP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A positive feedback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163011" y="3020894"/>
            <a:ext cx="29575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l">
              <a:spcAft>
                <a:spcPct val="30000"/>
              </a:spcAft>
            </a:pPr>
            <a:r>
              <a:rPr lang="en-GB" alt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negative feedback</a:t>
            </a:r>
          </a:p>
        </p:txBody>
      </p:sp>
    </p:spTree>
    <p:extLst>
      <p:ext uri="{BB962C8B-B14F-4D97-AF65-F5344CB8AC3E}">
        <p14:creationId xmlns:p14="http://schemas.microsoft.com/office/powerpoint/2010/main" xmlns="" val="8084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AutoShape 2" descr="imap://robock@mail.envsci.rutgers.edu:993/fetch%3EUID%3E.INBOX%3E86167?part=1.2.2&amp;filename=IMG_19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2" name="AutoShape 4" descr="imap://robock@mail.envsci.rutgers.edu:993/fetch%3EUID%3E.INBOX%3E86167?part=1.2.2&amp;filename=IMG_19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4" name="AutoShape 6" descr="imap://robock@mail.envsci.rutgers.edu:993/fetch%3EUID%3E.INBOX%3E86167?part=1.2.2&amp;filename=IMG_19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Table4.1.JPG"/>
          <p:cNvPicPr>
            <a:picLocks noChangeAspect="1"/>
          </p:cNvPicPr>
          <p:nvPr/>
        </p:nvPicPr>
        <p:blipFill>
          <a:blip r:embed="rId3" cstate="print"/>
          <a:srcRect l="5521" t="11111" r="3438" b="3333"/>
          <a:stretch>
            <a:fillRect/>
          </a:stretch>
        </p:blipFill>
        <p:spPr>
          <a:xfrm rot="5400000">
            <a:off x="1088420" y="1012221"/>
            <a:ext cx="6858001" cy="48335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Radiative forcing agents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80031"/>
            <a:ext cx="9102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Greenhouse gases</a:t>
            </a:r>
            <a:endParaRPr lang="en-GB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826" name="Picture 2" descr="WG1AR5_FD_Ch08_All_Final-1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037" y="936481"/>
            <a:ext cx="7753878" cy="48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956" y="5772792"/>
            <a:ext cx="8918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Radiative forcing (RF, hatched) and effective radiative forcing (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ERF,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solid) between 1750 and 2011 for individual forcing agents and the total anthropogenic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forcing.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from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Myhre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et al. (2013)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8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9316" y="210868"/>
            <a:ext cx="77870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Additionnal</a:t>
            </a:r>
            <a:r>
              <a:rPr lang="fr-BE" dirty="0" smtClean="0"/>
              <a:t> </a:t>
            </a:r>
            <a:r>
              <a:rPr lang="fr-BE" dirty="0" err="1" smtClean="0"/>
              <a:t>reference</a:t>
            </a:r>
            <a:r>
              <a:rPr lang="fr-BE" dirty="0" smtClean="0"/>
              <a:t>:</a:t>
            </a:r>
          </a:p>
          <a:p>
            <a:r>
              <a:rPr lang="fr-BE" dirty="0"/>
              <a:t>Wang, Q., D. J. Jacob, J. R. </a:t>
            </a:r>
            <a:r>
              <a:rPr lang="fr-BE" dirty="0" err="1"/>
              <a:t>Spackman</a:t>
            </a:r>
            <a:r>
              <a:rPr lang="fr-BE" dirty="0"/>
              <a:t>, A. E. </a:t>
            </a:r>
            <a:r>
              <a:rPr lang="fr-BE" dirty="0" err="1"/>
              <a:t>Perring</a:t>
            </a:r>
            <a:r>
              <a:rPr lang="fr-BE" dirty="0"/>
              <a:t>, J. P. Schwarz, N. </a:t>
            </a:r>
            <a:r>
              <a:rPr lang="fr-BE" dirty="0" err="1"/>
              <a:t>Moteki</a:t>
            </a:r>
            <a:r>
              <a:rPr lang="fr-BE" dirty="0"/>
              <a:t>, E. A. Marais, C. Ge, J. </a:t>
            </a:r>
            <a:r>
              <a:rPr lang="fr-BE" dirty="0" smtClean="0"/>
              <a:t>Wang, </a:t>
            </a:r>
            <a:r>
              <a:rPr lang="en-US" dirty="0" smtClean="0"/>
              <a:t>and </a:t>
            </a:r>
            <a:r>
              <a:rPr lang="en-US" dirty="0"/>
              <a:t>S. R. H. Barrett (2014), Global budget and radiative forcing of black carbon aerosol: Constraints from </a:t>
            </a:r>
            <a:r>
              <a:rPr lang="en-US" dirty="0" smtClean="0"/>
              <a:t>pole-to-pole (HIPPO</a:t>
            </a:r>
            <a:r>
              <a:rPr lang="en-US" dirty="0"/>
              <a:t>) observations across the Pacific, J. </a:t>
            </a:r>
            <a:r>
              <a:rPr lang="en-US" dirty="0" err="1"/>
              <a:t>Geophys</a:t>
            </a:r>
            <a:r>
              <a:rPr lang="en-US" dirty="0"/>
              <a:t>. Res. Atmos., 119, 195–206, doi:10.1002/2013JD020824.</a:t>
            </a:r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3140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Radiative forcing agents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80031"/>
            <a:ext cx="9102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Greenhouse gases</a:t>
            </a:r>
            <a:endParaRPr lang="en-GB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3803" y="1295107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Relatively 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good approximations 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radiative forcing </a:t>
            </a:r>
            <a:r>
              <a:rPr lang="en-GB" altLang="fr-FR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fr-FR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be obtained 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altLang="fr-FR" dirty="0">
                <a:latin typeface="Arial" panose="020B0604020202020204" pitchFamily="34" charset="0"/>
                <a:cs typeface="Arial" panose="020B0604020202020204" pitchFamily="34" charset="0"/>
              </a:rPr>
              <a:t>simple formulas: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6134460"/>
              </p:ext>
            </p:extLst>
          </p:nvPr>
        </p:nvGraphicFramePr>
        <p:xfrm>
          <a:off x="2449513" y="2314575"/>
          <a:ext cx="2905125" cy="1069975"/>
        </p:xfrm>
        <a:graphic>
          <a:graphicData uri="http://schemas.openxmlformats.org/presentationml/2006/ole">
            <p:oleObj spid="_x0000_s79024" name="Equation" r:id="rId4" imgW="1473120" imgH="533160" progId="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1120539"/>
              </p:ext>
            </p:extLst>
          </p:nvPr>
        </p:nvGraphicFramePr>
        <p:xfrm>
          <a:off x="2446831" y="3495444"/>
          <a:ext cx="3540125" cy="600075"/>
        </p:xfrm>
        <a:graphic>
          <a:graphicData uri="http://schemas.openxmlformats.org/presentationml/2006/ole">
            <p:oleObj spid="_x0000_s79025" name="Equation" r:id="rId5" imgW="2133600" imgH="355600" progId="">
              <p:embed/>
            </p:oleObj>
          </a:graphicData>
        </a:graphic>
      </p:graphicFrame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5464859"/>
            <a:ext cx="9144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l">
              <a:spcAft>
                <a:spcPct val="30000"/>
              </a:spcAft>
            </a:pPr>
            <a:r>
              <a:rPr lang="en-GB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altLang="fr-FR" sz="1800" i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and [</a:t>
            </a:r>
            <a:r>
              <a:rPr lang="en-GB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altLang="fr-FR" sz="1800" i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GB" altLang="fr-FR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 </a:t>
            </a:r>
            <a:r>
              <a:rPr lang="en-GB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altLang="fr-FR" sz="1800" i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 in ppm for the period being investigated and for a reference period, respectively. The units for the other concentrations are ppb. </a:t>
            </a:r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90924848"/>
              </p:ext>
            </p:extLst>
          </p:nvPr>
        </p:nvGraphicFramePr>
        <p:xfrm>
          <a:off x="2466676" y="4335732"/>
          <a:ext cx="3500437" cy="655638"/>
        </p:xfrm>
        <a:graphic>
          <a:graphicData uri="http://schemas.openxmlformats.org/presentationml/2006/ole">
            <p:oleObj spid="_x0000_s79026" name="Equation" r:id="rId6" imgW="1930400" imgH="355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23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Radiative forcing agents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80031"/>
            <a:ext cx="9102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Aerosols</a:t>
            </a:r>
            <a:endParaRPr lang="en-GB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3803" y="1010359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Atmospheric aerosols are relatively small solid or liquid particles that are suspended in the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atmosphere.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5801289"/>
            <a:ext cx="9144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representation of some aerosol-radiation interactions and aerosol-cloud interactions, </a:t>
            </a: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</a:t>
            </a: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influence on solar radiation</a:t>
            </a: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altLang="fr-FR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877" name="Picture 5" descr="Fig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8" y="2056260"/>
            <a:ext cx="8751379" cy="343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43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Radiative forcing agents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80031"/>
            <a:ext cx="9102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Aerosols</a:t>
            </a:r>
            <a:endParaRPr lang="en-GB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736" y="941696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Anthropogenic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aerosols are mainly concentrated downwind of industrial areas.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5662790"/>
            <a:ext cx="91440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 optical depths (i.e. a measure of atmospheric transparency) for black carbon (BC, x10) (a) in 1890, (b) in 1995, and (c) the change between 1890 and 1995; (d)–(f) the same measures for </a:t>
            </a:r>
            <a:r>
              <a:rPr lang="en-US" altLang="fr-F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sulphates</a:t>
            </a: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from Koch et al. (2008</a:t>
            </a: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altLang="fr-FR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 descr="Fig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820863"/>
            <a:ext cx="6221412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61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Radiative forcing agents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80031"/>
            <a:ext cx="9102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Aerosols</a:t>
            </a:r>
            <a:endParaRPr lang="en-GB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736" y="941696"/>
            <a:ext cx="91065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net aerosols forcing is negative but some aerosols induce a positive forcing.</a:t>
            </a:r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18736" y="6050621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of annual </a:t>
            </a: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forcing due to </a:t>
            </a: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carbon in 2009 (Wang et al. 2014).</a:t>
            </a:r>
            <a:endParaRPr lang="en-US" altLang="fr-FR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647" y="1772693"/>
            <a:ext cx="5870026" cy="42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57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23770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Radiative forcing agents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80031"/>
            <a:ext cx="9102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 use and land cover changes</a:t>
            </a:r>
            <a:endParaRPr lang="en-GB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736" y="1031086"/>
            <a:ext cx="9106528" cy="9417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lvl="1" indent="-342900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GB" altLang="fr-FR" dirty="0" smtClean="0"/>
              <a:t>Direct </a:t>
            </a:r>
            <a:r>
              <a:rPr lang="en-GB" altLang="fr-FR" dirty="0"/>
              <a:t>impact on emissions of </a:t>
            </a:r>
            <a:r>
              <a:rPr lang="en-GB" altLang="fr-FR" i="1" dirty="0"/>
              <a:t>CO</a:t>
            </a:r>
            <a:r>
              <a:rPr lang="en-GB" altLang="fr-FR" i="1" baseline="-25000" dirty="0"/>
              <a:t>2</a:t>
            </a:r>
            <a:r>
              <a:rPr lang="en-GB" altLang="fr-FR" dirty="0"/>
              <a:t> and </a:t>
            </a:r>
            <a:r>
              <a:rPr lang="en-GB" altLang="fr-FR" i="1" dirty="0"/>
              <a:t>CH</a:t>
            </a:r>
            <a:r>
              <a:rPr lang="en-GB" altLang="fr-FR" i="1" baseline="-25000" dirty="0"/>
              <a:t>4</a:t>
            </a:r>
            <a:r>
              <a:rPr lang="en-GB" altLang="fr-FR" dirty="0"/>
              <a:t> </a:t>
            </a:r>
            <a:r>
              <a:rPr lang="en-GB" altLang="fr-FR" dirty="0" smtClean="0"/>
              <a:t>and aerosols.</a:t>
            </a:r>
          </a:p>
          <a:p>
            <a:pPr marL="342900" lvl="1" indent="-342900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GB" altLang="fr-FR" dirty="0" smtClean="0"/>
              <a:t>Modification of the </a:t>
            </a:r>
            <a:r>
              <a:rPr lang="en-GB" altLang="fr-FR" dirty="0"/>
              <a:t>characteristics of the Earth’s surface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18736" y="5912122"/>
            <a:ext cx="9144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Aft>
                <a:spcPct val="30000"/>
              </a:spcAft>
            </a:pP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fraction of land occupied by crops in </a:t>
            </a: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1700 </a:t>
            </a:r>
            <a:r>
              <a:rPr lang="en-US" alt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1992. Figure from </a:t>
            </a:r>
            <a:r>
              <a:rPr lang="en-US" altLang="fr-F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Pongratz</a:t>
            </a:r>
            <a:r>
              <a:rPr lang="en-US" alt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(2008).</a:t>
            </a:r>
            <a:endParaRPr lang="en-US" altLang="fr-FR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140"/>
          <a:stretch/>
        </p:blipFill>
        <p:spPr>
          <a:xfrm>
            <a:off x="67122" y="2331705"/>
            <a:ext cx="4484240" cy="219040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74" b="10069"/>
          <a:stretch/>
        </p:blipFill>
        <p:spPr>
          <a:xfrm>
            <a:off x="4641024" y="2266187"/>
            <a:ext cx="4484240" cy="22281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04"/>
          <a:stretch/>
        </p:blipFill>
        <p:spPr>
          <a:xfrm>
            <a:off x="1216754" y="4660553"/>
            <a:ext cx="6219363" cy="5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7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</TotalTime>
  <Words>1734</Words>
  <Application>Microsoft Office PowerPoint</Application>
  <PresentationFormat>On-screen Show (4:3)</PresentationFormat>
  <Paragraphs>238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Thème Office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UCL/ELIC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PHY2153 Introduction to climate physics and climate modelling</dc:title>
  <dc:creator>Hugues Goosse</dc:creator>
  <cp:lastModifiedBy>Alan Robock</cp:lastModifiedBy>
  <cp:revision>231</cp:revision>
  <dcterms:created xsi:type="dcterms:W3CDTF">2014-09-09T15:01:18Z</dcterms:created>
  <dcterms:modified xsi:type="dcterms:W3CDTF">2015-10-22T00:28:50Z</dcterms:modified>
</cp:coreProperties>
</file>