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4.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embeddings/oleObject6.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81"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2" r:id="rId18"/>
    <p:sldId id="353" r:id="rId19"/>
    <p:sldId id="354" r:id="rId20"/>
    <p:sldId id="355" r:id="rId21"/>
    <p:sldId id="356" r:id="rId22"/>
    <p:sldId id="357" r:id="rId23"/>
    <p:sldId id="359" r:id="rId24"/>
    <p:sldId id="361" r:id="rId25"/>
    <p:sldId id="362" r:id="rId26"/>
    <p:sldId id="363" r:id="rId27"/>
    <p:sldId id="364" r:id="rId28"/>
    <p:sldId id="365" r:id="rId29"/>
    <p:sldId id="368" r:id="rId30"/>
    <p:sldId id="366" r:id="rId31"/>
    <p:sldId id="367" r:id="rId32"/>
    <p:sldId id="369" r:id="rId33"/>
    <p:sldId id="370" r:id="rId34"/>
    <p:sldId id="371"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398" r:id="rId60"/>
    <p:sldId id="397" r:id="rId61"/>
    <p:sldId id="399" r:id="rId62"/>
    <p:sldId id="400" r:id="rId63"/>
    <p:sldId id="401"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5411" autoAdjust="0"/>
  </p:normalViewPr>
  <p:slideViewPr>
    <p:cSldViewPr snapToGrid="0">
      <p:cViewPr varScale="1">
        <p:scale>
          <a:sx n="115" d="100"/>
          <a:sy n="115" d="100"/>
        </p:scale>
        <p:origin x="-9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55B89-8B7E-4DBF-8D85-98E77B3BBA29}" type="datetimeFigureOut">
              <a:rPr lang="fr-BE" smtClean="0"/>
              <a:t>8/2/15</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9E784-56FE-42C7-98E3-69D661C58254}" type="slidenum">
              <a:rPr lang="fr-BE" smtClean="0"/>
              <a:t>‹#›</a:t>
            </a:fld>
            <a:endParaRPr lang="fr-BE"/>
          </a:p>
        </p:txBody>
      </p:sp>
    </p:spTree>
    <p:extLst>
      <p:ext uri="{BB962C8B-B14F-4D97-AF65-F5344CB8AC3E}">
        <p14:creationId xmlns:p14="http://schemas.microsoft.com/office/powerpoint/2010/main" val="269456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a:t>
            </a:fld>
            <a:endParaRPr lang="fr-BE" dirty="0"/>
          </a:p>
        </p:txBody>
      </p:sp>
    </p:spTree>
    <p:extLst>
      <p:ext uri="{BB962C8B-B14F-4D97-AF65-F5344CB8AC3E}">
        <p14:creationId xmlns:p14="http://schemas.microsoft.com/office/powerpoint/2010/main" val="409684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10</a:t>
            </a:fld>
            <a:endParaRPr lang="fr-BE"/>
          </a:p>
        </p:txBody>
      </p:sp>
    </p:spTree>
    <p:extLst>
      <p:ext uri="{BB962C8B-B14F-4D97-AF65-F5344CB8AC3E}">
        <p14:creationId xmlns:p14="http://schemas.microsoft.com/office/powerpoint/2010/main" val="112403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11</a:t>
            </a:fld>
            <a:endParaRPr lang="fr-BE"/>
          </a:p>
        </p:txBody>
      </p:sp>
    </p:spTree>
    <p:extLst>
      <p:ext uri="{BB962C8B-B14F-4D97-AF65-F5344CB8AC3E}">
        <p14:creationId xmlns:p14="http://schemas.microsoft.com/office/powerpoint/2010/main" val="61368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12</a:t>
            </a:fld>
            <a:endParaRPr lang="fr-BE"/>
          </a:p>
        </p:txBody>
      </p:sp>
    </p:spTree>
    <p:extLst>
      <p:ext uri="{BB962C8B-B14F-4D97-AF65-F5344CB8AC3E}">
        <p14:creationId xmlns:p14="http://schemas.microsoft.com/office/powerpoint/2010/main" val="382519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13</a:t>
            </a:fld>
            <a:endParaRPr lang="fr-BE"/>
          </a:p>
        </p:txBody>
      </p:sp>
    </p:spTree>
    <p:extLst>
      <p:ext uri="{BB962C8B-B14F-4D97-AF65-F5344CB8AC3E}">
        <p14:creationId xmlns:p14="http://schemas.microsoft.com/office/powerpoint/2010/main" val="289025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14</a:t>
            </a:fld>
            <a:endParaRPr lang="fr-BE"/>
          </a:p>
        </p:txBody>
      </p:sp>
    </p:spTree>
    <p:extLst>
      <p:ext uri="{BB962C8B-B14F-4D97-AF65-F5344CB8AC3E}">
        <p14:creationId xmlns:p14="http://schemas.microsoft.com/office/powerpoint/2010/main" val="385764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15</a:t>
            </a:fld>
            <a:endParaRPr lang="fr-BE"/>
          </a:p>
        </p:txBody>
      </p:sp>
    </p:spTree>
    <p:extLst>
      <p:ext uri="{BB962C8B-B14F-4D97-AF65-F5344CB8AC3E}">
        <p14:creationId xmlns:p14="http://schemas.microsoft.com/office/powerpoint/2010/main" val="153189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16</a:t>
            </a:fld>
            <a:endParaRPr lang="fr-BE"/>
          </a:p>
        </p:txBody>
      </p:sp>
    </p:spTree>
    <p:extLst>
      <p:ext uri="{BB962C8B-B14F-4D97-AF65-F5344CB8AC3E}">
        <p14:creationId xmlns:p14="http://schemas.microsoft.com/office/powerpoint/2010/main" val="42402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17</a:t>
            </a:fld>
            <a:endParaRPr lang="fr-BE"/>
          </a:p>
        </p:txBody>
      </p:sp>
    </p:spTree>
    <p:extLst>
      <p:ext uri="{BB962C8B-B14F-4D97-AF65-F5344CB8AC3E}">
        <p14:creationId xmlns:p14="http://schemas.microsoft.com/office/powerpoint/2010/main" val="224961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18</a:t>
            </a:fld>
            <a:endParaRPr lang="fr-BE"/>
          </a:p>
        </p:txBody>
      </p:sp>
    </p:spTree>
    <p:extLst>
      <p:ext uri="{BB962C8B-B14F-4D97-AF65-F5344CB8AC3E}">
        <p14:creationId xmlns:p14="http://schemas.microsoft.com/office/powerpoint/2010/main" val="2875728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19</a:t>
            </a:fld>
            <a:endParaRPr lang="fr-BE"/>
          </a:p>
        </p:txBody>
      </p:sp>
    </p:spTree>
    <p:extLst>
      <p:ext uri="{BB962C8B-B14F-4D97-AF65-F5344CB8AC3E}">
        <p14:creationId xmlns:p14="http://schemas.microsoft.com/office/powerpoint/2010/main" val="17718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a:t>
            </a:fld>
            <a:endParaRPr lang="fr-BE"/>
          </a:p>
        </p:txBody>
      </p:sp>
    </p:spTree>
    <p:extLst>
      <p:ext uri="{BB962C8B-B14F-4D97-AF65-F5344CB8AC3E}">
        <p14:creationId xmlns:p14="http://schemas.microsoft.com/office/powerpoint/2010/main" val="324923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20</a:t>
            </a:fld>
            <a:endParaRPr lang="fr-BE"/>
          </a:p>
        </p:txBody>
      </p:sp>
    </p:spTree>
    <p:extLst>
      <p:ext uri="{BB962C8B-B14F-4D97-AF65-F5344CB8AC3E}">
        <p14:creationId xmlns:p14="http://schemas.microsoft.com/office/powerpoint/2010/main" val="205636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21</a:t>
            </a:fld>
            <a:endParaRPr lang="fr-BE"/>
          </a:p>
        </p:txBody>
      </p:sp>
    </p:spTree>
    <p:extLst>
      <p:ext uri="{BB962C8B-B14F-4D97-AF65-F5344CB8AC3E}">
        <p14:creationId xmlns:p14="http://schemas.microsoft.com/office/powerpoint/2010/main" val="79992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22</a:t>
            </a:fld>
            <a:endParaRPr lang="fr-BE"/>
          </a:p>
        </p:txBody>
      </p:sp>
    </p:spTree>
    <p:extLst>
      <p:ext uri="{BB962C8B-B14F-4D97-AF65-F5344CB8AC3E}">
        <p14:creationId xmlns:p14="http://schemas.microsoft.com/office/powerpoint/2010/main" val="361996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23</a:t>
            </a:fld>
            <a:endParaRPr lang="fr-BE"/>
          </a:p>
        </p:txBody>
      </p:sp>
    </p:spTree>
    <p:extLst>
      <p:ext uri="{BB962C8B-B14F-4D97-AF65-F5344CB8AC3E}">
        <p14:creationId xmlns:p14="http://schemas.microsoft.com/office/powerpoint/2010/main" val="391922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24</a:t>
            </a:fld>
            <a:endParaRPr lang="fr-BE"/>
          </a:p>
        </p:txBody>
      </p:sp>
    </p:spTree>
    <p:extLst>
      <p:ext uri="{BB962C8B-B14F-4D97-AF65-F5344CB8AC3E}">
        <p14:creationId xmlns:p14="http://schemas.microsoft.com/office/powerpoint/2010/main" val="3564172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25</a:t>
            </a:fld>
            <a:endParaRPr lang="fr-BE"/>
          </a:p>
        </p:txBody>
      </p:sp>
    </p:spTree>
    <p:extLst>
      <p:ext uri="{BB962C8B-B14F-4D97-AF65-F5344CB8AC3E}">
        <p14:creationId xmlns:p14="http://schemas.microsoft.com/office/powerpoint/2010/main" val="4016593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26</a:t>
            </a:fld>
            <a:endParaRPr lang="fr-BE"/>
          </a:p>
        </p:txBody>
      </p:sp>
    </p:spTree>
    <p:extLst>
      <p:ext uri="{BB962C8B-B14F-4D97-AF65-F5344CB8AC3E}">
        <p14:creationId xmlns:p14="http://schemas.microsoft.com/office/powerpoint/2010/main" val="1712648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27</a:t>
            </a:fld>
            <a:endParaRPr lang="fr-BE"/>
          </a:p>
        </p:txBody>
      </p:sp>
    </p:spTree>
    <p:extLst>
      <p:ext uri="{BB962C8B-B14F-4D97-AF65-F5344CB8AC3E}">
        <p14:creationId xmlns:p14="http://schemas.microsoft.com/office/powerpoint/2010/main" val="378713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28</a:t>
            </a:fld>
            <a:endParaRPr lang="fr-BE"/>
          </a:p>
        </p:txBody>
      </p:sp>
    </p:spTree>
    <p:extLst>
      <p:ext uri="{BB962C8B-B14F-4D97-AF65-F5344CB8AC3E}">
        <p14:creationId xmlns:p14="http://schemas.microsoft.com/office/powerpoint/2010/main" val="324680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29</a:t>
            </a:fld>
            <a:endParaRPr lang="fr-BE"/>
          </a:p>
        </p:txBody>
      </p:sp>
    </p:spTree>
    <p:extLst>
      <p:ext uri="{BB962C8B-B14F-4D97-AF65-F5344CB8AC3E}">
        <p14:creationId xmlns:p14="http://schemas.microsoft.com/office/powerpoint/2010/main" val="288301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a:t>
            </a:fld>
            <a:endParaRPr lang="fr-BE"/>
          </a:p>
        </p:txBody>
      </p:sp>
    </p:spTree>
    <p:extLst>
      <p:ext uri="{BB962C8B-B14F-4D97-AF65-F5344CB8AC3E}">
        <p14:creationId xmlns:p14="http://schemas.microsoft.com/office/powerpoint/2010/main" val="48795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30</a:t>
            </a:fld>
            <a:endParaRPr lang="fr-BE"/>
          </a:p>
        </p:txBody>
      </p:sp>
    </p:spTree>
    <p:extLst>
      <p:ext uri="{BB962C8B-B14F-4D97-AF65-F5344CB8AC3E}">
        <p14:creationId xmlns:p14="http://schemas.microsoft.com/office/powerpoint/2010/main" val="3340462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31</a:t>
            </a:fld>
            <a:endParaRPr lang="fr-BE"/>
          </a:p>
        </p:txBody>
      </p:sp>
    </p:spTree>
    <p:extLst>
      <p:ext uri="{BB962C8B-B14F-4D97-AF65-F5344CB8AC3E}">
        <p14:creationId xmlns:p14="http://schemas.microsoft.com/office/powerpoint/2010/main" val="1692580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32</a:t>
            </a:fld>
            <a:endParaRPr lang="fr-BE"/>
          </a:p>
        </p:txBody>
      </p:sp>
    </p:spTree>
    <p:extLst>
      <p:ext uri="{BB962C8B-B14F-4D97-AF65-F5344CB8AC3E}">
        <p14:creationId xmlns:p14="http://schemas.microsoft.com/office/powerpoint/2010/main" val="2629701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33</a:t>
            </a:fld>
            <a:endParaRPr lang="fr-BE"/>
          </a:p>
        </p:txBody>
      </p:sp>
    </p:spTree>
    <p:extLst>
      <p:ext uri="{BB962C8B-B14F-4D97-AF65-F5344CB8AC3E}">
        <p14:creationId xmlns:p14="http://schemas.microsoft.com/office/powerpoint/2010/main" val="21283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34</a:t>
            </a:fld>
            <a:endParaRPr lang="fr-BE"/>
          </a:p>
        </p:txBody>
      </p:sp>
    </p:spTree>
    <p:extLst>
      <p:ext uri="{BB962C8B-B14F-4D97-AF65-F5344CB8AC3E}">
        <p14:creationId xmlns:p14="http://schemas.microsoft.com/office/powerpoint/2010/main" val="681914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35</a:t>
            </a:fld>
            <a:endParaRPr lang="fr-BE"/>
          </a:p>
        </p:txBody>
      </p:sp>
    </p:spTree>
    <p:extLst>
      <p:ext uri="{BB962C8B-B14F-4D97-AF65-F5344CB8AC3E}">
        <p14:creationId xmlns:p14="http://schemas.microsoft.com/office/powerpoint/2010/main" val="3241472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36</a:t>
            </a:fld>
            <a:endParaRPr lang="fr-BE"/>
          </a:p>
        </p:txBody>
      </p:sp>
    </p:spTree>
    <p:extLst>
      <p:ext uri="{BB962C8B-B14F-4D97-AF65-F5344CB8AC3E}">
        <p14:creationId xmlns:p14="http://schemas.microsoft.com/office/powerpoint/2010/main" val="1445997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37</a:t>
            </a:fld>
            <a:endParaRPr lang="fr-BE"/>
          </a:p>
        </p:txBody>
      </p:sp>
    </p:spTree>
    <p:extLst>
      <p:ext uri="{BB962C8B-B14F-4D97-AF65-F5344CB8AC3E}">
        <p14:creationId xmlns:p14="http://schemas.microsoft.com/office/powerpoint/2010/main" val="1590422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38</a:t>
            </a:fld>
            <a:endParaRPr lang="fr-BE"/>
          </a:p>
        </p:txBody>
      </p:sp>
    </p:spTree>
    <p:extLst>
      <p:ext uri="{BB962C8B-B14F-4D97-AF65-F5344CB8AC3E}">
        <p14:creationId xmlns:p14="http://schemas.microsoft.com/office/powerpoint/2010/main" val="1548970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39</a:t>
            </a:fld>
            <a:endParaRPr lang="fr-BE"/>
          </a:p>
        </p:txBody>
      </p:sp>
    </p:spTree>
    <p:extLst>
      <p:ext uri="{BB962C8B-B14F-4D97-AF65-F5344CB8AC3E}">
        <p14:creationId xmlns:p14="http://schemas.microsoft.com/office/powerpoint/2010/main" val="426822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a:t>
            </a:fld>
            <a:endParaRPr lang="fr-BE"/>
          </a:p>
        </p:txBody>
      </p:sp>
    </p:spTree>
    <p:extLst>
      <p:ext uri="{BB962C8B-B14F-4D97-AF65-F5344CB8AC3E}">
        <p14:creationId xmlns:p14="http://schemas.microsoft.com/office/powerpoint/2010/main" val="80484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40</a:t>
            </a:fld>
            <a:endParaRPr lang="fr-BE"/>
          </a:p>
        </p:txBody>
      </p:sp>
    </p:spTree>
    <p:extLst>
      <p:ext uri="{BB962C8B-B14F-4D97-AF65-F5344CB8AC3E}">
        <p14:creationId xmlns:p14="http://schemas.microsoft.com/office/powerpoint/2010/main" val="1904802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41</a:t>
            </a:fld>
            <a:endParaRPr lang="fr-BE"/>
          </a:p>
        </p:txBody>
      </p:sp>
    </p:spTree>
    <p:extLst>
      <p:ext uri="{BB962C8B-B14F-4D97-AF65-F5344CB8AC3E}">
        <p14:creationId xmlns:p14="http://schemas.microsoft.com/office/powerpoint/2010/main" val="3383072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42</a:t>
            </a:fld>
            <a:endParaRPr lang="fr-BE"/>
          </a:p>
        </p:txBody>
      </p:sp>
    </p:spTree>
    <p:extLst>
      <p:ext uri="{BB962C8B-B14F-4D97-AF65-F5344CB8AC3E}">
        <p14:creationId xmlns:p14="http://schemas.microsoft.com/office/powerpoint/2010/main" val="1464883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43</a:t>
            </a:fld>
            <a:endParaRPr lang="fr-BE"/>
          </a:p>
        </p:txBody>
      </p:sp>
    </p:spTree>
    <p:extLst>
      <p:ext uri="{BB962C8B-B14F-4D97-AF65-F5344CB8AC3E}">
        <p14:creationId xmlns:p14="http://schemas.microsoft.com/office/powerpoint/2010/main" val="2674911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44</a:t>
            </a:fld>
            <a:endParaRPr lang="fr-BE"/>
          </a:p>
        </p:txBody>
      </p:sp>
    </p:spTree>
    <p:extLst>
      <p:ext uri="{BB962C8B-B14F-4D97-AF65-F5344CB8AC3E}">
        <p14:creationId xmlns:p14="http://schemas.microsoft.com/office/powerpoint/2010/main" val="906779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45</a:t>
            </a:fld>
            <a:endParaRPr lang="fr-BE"/>
          </a:p>
        </p:txBody>
      </p:sp>
    </p:spTree>
    <p:extLst>
      <p:ext uri="{BB962C8B-B14F-4D97-AF65-F5344CB8AC3E}">
        <p14:creationId xmlns:p14="http://schemas.microsoft.com/office/powerpoint/2010/main" val="1933047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46</a:t>
            </a:fld>
            <a:endParaRPr lang="fr-BE"/>
          </a:p>
        </p:txBody>
      </p:sp>
    </p:spTree>
    <p:extLst>
      <p:ext uri="{BB962C8B-B14F-4D97-AF65-F5344CB8AC3E}">
        <p14:creationId xmlns:p14="http://schemas.microsoft.com/office/powerpoint/2010/main" val="150343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47</a:t>
            </a:fld>
            <a:endParaRPr lang="fr-BE"/>
          </a:p>
        </p:txBody>
      </p:sp>
    </p:spTree>
    <p:extLst>
      <p:ext uri="{BB962C8B-B14F-4D97-AF65-F5344CB8AC3E}">
        <p14:creationId xmlns:p14="http://schemas.microsoft.com/office/powerpoint/2010/main" val="158889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48</a:t>
            </a:fld>
            <a:endParaRPr lang="fr-BE"/>
          </a:p>
        </p:txBody>
      </p:sp>
    </p:spTree>
    <p:extLst>
      <p:ext uri="{BB962C8B-B14F-4D97-AF65-F5344CB8AC3E}">
        <p14:creationId xmlns:p14="http://schemas.microsoft.com/office/powerpoint/2010/main" val="1278851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49</a:t>
            </a:fld>
            <a:endParaRPr lang="fr-BE"/>
          </a:p>
        </p:txBody>
      </p:sp>
    </p:spTree>
    <p:extLst>
      <p:ext uri="{BB962C8B-B14F-4D97-AF65-F5344CB8AC3E}">
        <p14:creationId xmlns:p14="http://schemas.microsoft.com/office/powerpoint/2010/main" val="355526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a:t>
            </a:fld>
            <a:endParaRPr lang="fr-BE"/>
          </a:p>
        </p:txBody>
      </p:sp>
    </p:spTree>
    <p:extLst>
      <p:ext uri="{BB962C8B-B14F-4D97-AF65-F5344CB8AC3E}">
        <p14:creationId xmlns:p14="http://schemas.microsoft.com/office/powerpoint/2010/main" val="3967656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50</a:t>
            </a:fld>
            <a:endParaRPr lang="fr-BE"/>
          </a:p>
        </p:txBody>
      </p:sp>
    </p:spTree>
    <p:extLst>
      <p:ext uri="{BB962C8B-B14F-4D97-AF65-F5344CB8AC3E}">
        <p14:creationId xmlns:p14="http://schemas.microsoft.com/office/powerpoint/2010/main" val="160786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51</a:t>
            </a:fld>
            <a:endParaRPr lang="fr-BE"/>
          </a:p>
        </p:txBody>
      </p:sp>
    </p:spTree>
    <p:extLst>
      <p:ext uri="{BB962C8B-B14F-4D97-AF65-F5344CB8AC3E}">
        <p14:creationId xmlns:p14="http://schemas.microsoft.com/office/powerpoint/2010/main" val="2689138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52</a:t>
            </a:fld>
            <a:endParaRPr lang="fr-BE"/>
          </a:p>
        </p:txBody>
      </p:sp>
    </p:spTree>
    <p:extLst>
      <p:ext uri="{BB962C8B-B14F-4D97-AF65-F5344CB8AC3E}">
        <p14:creationId xmlns:p14="http://schemas.microsoft.com/office/powerpoint/2010/main" val="3776090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53</a:t>
            </a:fld>
            <a:endParaRPr lang="fr-BE"/>
          </a:p>
        </p:txBody>
      </p:sp>
    </p:spTree>
    <p:extLst>
      <p:ext uri="{BB962C8B-B14F-4D97-AF65-F5344CB8AC3E}">
        <p14:creationId xmlns:p14="http://schemas.microsoft.com/office/powerpoint/2010/main" val="3893259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54</a:t>
            </a:fld>
            <a:endParaRPr lang="fr-BE"/>
          </a:p>
        </p:txBody>
      </p:sp>
    </p:spTree>
    <p:extLst>
      <p:ext uri="{BB962C8B-B14F-4D97-AF65-F5344CB8AC3E}">
        <p14:creationId xmlns:p14="http://schemas.microsoft.com/office/powerpoint/2010/main" val="3733177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55</a:t>
            </a:fld>
            <a:endParaRPr lang="fr-BE"/>
          </a:p>
        </p:txBody>
      </p:sp>
    </p:spTree>
    <p:extLst>
      <p:ext uri="{BB962C8B-B14F-4D97-AF65-F5344CB8AC3E}">
        <p14:creationId xmlns:p14="http://schemas.microsoft.com/office/powerpoint/2010/main" val="10019032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56</a:t>
            </a:fld>
            <a:endParaRPr lang="fr-BE"/>
          </a:p>
        </p:txBody>
      </p:sp>
    </p:spTree>
    <p:extLst>
      <p:ext uri="{BB962C8B-B14F-4D97-AF65-F5344CB8AC3E}">
        <p14:creationId xmlns:p14="http://schemas.microsoft.com/office/powerpoint/2010/main" val="2146216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57</a:t>
            </a:fld>
            <a:endParaRPr lang="fr-BE"/>
          </a:p>
        </p:txBody>
      </p:sp>
    </p:spTree>
    <p:extLst>
      <p:ext uri="{BB962C8B-B14F-4D97-AF65-F5344CB8AC3E}">
        <p14:creationId xmlns:p14="http://schemas.microsoft.com/office/powerpoint/2010/main" val="595084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58</a:t>
            </a:fld>
            <a:endParaRPr lang="fr-BE"/>
          </a:p>
        </p:txBody>
      </p:sp>
    </p:spTree>
    <p:extLst>
      <p:ext uri="{BB962C8B-B14F-4D97-AF65-F5344CB8AC3E}">
        <p14:creationId xmlns:p14="http://schemas.microsoft.com/office/powerpoint/2010/main" val="3711208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59</a:t>
            </a:fld>
            <a:endParaRPr lang="fr-BE"/>
          </a:p>
        </p:txBody>
      </p:sp>
    </p:spTree>
    <p:extLst>
      <p:ext uri="{BB962C8B-B14F-4D97-AF65-F5344CB8AC3E}">
        <p14:creationId xmlns:p14="http://schemas.microsoft.com/office/powerpoint/2010/main" val="315659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6</a:t>
            </a:fld>
            <a:endParaRPr lang="fr-BE"/>
          </a:p>
        </p:txBody>
      </p:sp>
    </p:spTree>
    <p:extLst>
      <p:ext uri="{BB962C8B-B14F-4D97-AF65-F5344CB8AC3E}">
        <p14:creationId xmlns:p14="http://schemas.microsoft.com/office/powerpoint/2010/main" val="4430488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60</a:t>
            </a:fld>
            <a:endParaRPr lang="fr-BE"/>
          </a:p>
        </p:txBody>
      </p:sp>
    </p:spTree>
    <p:extLst>
      <p:ext uri="{BB962C8B-B14F-4D97-AF65-F5344CB8AC3E}">
        <p14:creationId xmlns:p14="http://schemas.microsoft.com/office/powerpoint/2010/main" val="1024903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61</a:t>
            </a:fld>
            <a:endParaRPr lang="fr-BE"/>
          </a:p>
        </p:txBody>
      </p:sp>
    </p:spTree>
    <p:extLst>
      <p:ext uri="{BB962C8B-B14F-4D97-AF65-F5344CB8AC3E}">
        <p14:creationId xmlns:p14="http://schemas.microsoft.com/office/powerpoint/2010/main" val="189316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62</a:t>
            </a:fld>
            <a:endParaRPr lang="fr-BE"/>
          </a:p>
        </p:txBody>
      </p:sp>
    </p:spTree>
    <p:extLst>
      <p:ext uri="{BB962C8B-B14F-4D97-AF65-F5344CB8AC3E}">
        <p14:creationId xmlns:p14="http://schemas.microsoft.com/office/powerpoint/2010/main" val="2622872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63</a:t>
            </a:fld>
            <a:endParaRPr lang="fr-BE"/>
          </a:p>
        </p:txBody>
      </p:sp>
    </p:spTree>
    <p:extLst>
      <p:ext uri="{BB962C8B-B14F-4D97-AF65-F5344CB8AC3E}">
        <p14:creationId xmlns:p14="http://schemas.microsoft.com/office/powerpoint/2010/main" val="321276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7</a:t>
            </a:fld>
            <a:endParaRPr lang="fr-BE"/>
          </a:p>
        </p:txBody>
      </p:sp>
    </p:spTree>
    <p:extLst>
      <p:ext uri="{BB962C8B-B14F-4D97-AF65-F5344CB8AC3E}">
        <p14:creationId xmlns:p14="http://schemas.microsoft.com/office/powerpoint/2010/main" val="334963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8</a:t>
            </a:fld>
            <a:endParaRPr lang="fr-BE"/>
          </a:p>
        </p:txBody>
      </p:sp>
    </p:spTree>
    <p:extLst>
      <p:ext uri="{BB962C8B-B14F-4D97-AF65-F5344CB8AC3E}">
        <p14:creationId xmlns:p14="http://schemas.microsoft.com/office/powerpoint/2010/main" val="286832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3F9E784-56FE-42C7-98E3-69D661C58254}" type="slidenum">
              <a:rPr lang="fr-BE" smtClean="0"/>
              <a:t>9</a:t>
            </a:fld>
            <a:endParaRPr lang="fr-BE"/>
          </a:p>
        </p:txBody>
      </p:sp>
    </p:spTree>
    <p:extLst>
      <p:ext uri="{BB962C8B-B14F-4D97-AF65-F5344CB8AC3E}">
        <p14:creationId xmlns:p14="http://schemas.microsoft.com/office/powerpoint/2010/main" val="87141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1FA9770-80E2-4503-BDEC-EB426478ED23}" type="datetimeFigureOut">
              <a:rPr lang="fr-BE" smtClean="0"/>
              <a:t>8/2/15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249294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FA9770-80E2-4503-BDEC-EB426478ED23}" type="datetimeFigureOut">
              <a:rPr lang="fr-BE" smtClean="0"/>
              <a:t>8/2/15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367881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FA9770-80E2-4503-BDEC-EB426478ED23}" type="datetimeFigureOut">
              <a:rPr lang="fr-BE" smtClean="0"/>
              <a:t>8/2/15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202220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FA9770-80E2-4503-BDEC-EB426478ED23}" type="datetimeFigureOut">
              <a:rPr lang="fr-BE" smtClean="0"/>
              <a:t>8/2/15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201234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FA9770-80E2-4503-BDEC-EB426478ED23}" type="datetimeFigureOut">
              <a:rPr lang="fr-BE" smtClean="0"/>
              <a:t>8/2/15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271142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1FA9770-80E2-4503-BDEC-EB426478ED23}" type="datetimeFigureOut">
              <a:rPr lang="fr-BE" smtClean="0"/>
              <a:t>8/2/15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116982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1FA9770-80E2-4503-BDEC-EB426478ED23}" type="datetimeFigureOut">
              <a:rPr lang="fr-BE" smtClean="0"/>
              <a:t>8/2/15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316429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1FA9770-80E2-4503-BDEC-EB426478ED23}" type="datetimeFigureOut">
              <a:rPr lang="fr-BE" smtClean="0"/>
              <a:t>8/2/15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152920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770-80E2-4503-BDEC-EB426478ED23}" type="datetimeFigureOut">
              <a:rPr lang="fr-BE" smtClean="0"/>
              <a:t>8/2/15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28016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FA9770-80E2-4503-BDEC-EB426478ED23}" type="datetimeFigureOut">
              <a:rPr lang="fr-BE" smtClean="0"/>
              <a:t>8/2/15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40467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FA9770-80E2-4503-BDEC-EB426478ED23}" type="datetimeFigureOut">
              <a:rPr lang="fr-BE" smtClean="0"/>
              <a:t>8/2/15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B257399-66ED-48B8-8138-F8B91C03E9D8}" type="slidenum">
              <a:rPr lang="fr-BE" smtClean="0"/>
              <a:t>‹#›</a:t>
            </a:fld>
            <a:endParaRPr lang="fr-BE"/>
          </a:p>
        </p:txBody>
      </p:sp>
    </p:spTree>
    <p:extLst>
      <p:ext uri="{BB962C8B-B14F-4D97-AF65-F5344CB8AC3E}">
        <p14:creationId xmlns:p14="http://schemas.microsoft.com/office/powerpoint/2010/main" val="1421714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770-80E2-4503-BDEC-EB426478ED23}" type="datetimeFigureOut">
              <a:rPr lang="fr-BE" smtClean="0"/>
              <a:t>8/2/15</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57399-66ED-48B8-8138-F8B91C03E9D8}" type="slidenum">
              <a:rPr lang="fr-BE" smtClean="0"/>
              <a:t>‹#›</a:t>
            </a:fld>
            <a:endParaRPr lang="fr-BE"/>
          </a:p>
        </p:txBody>
      </p:sp>
    </p:spTree>
    <p:extLst>
      <p:ext uri="{BB962C8B-B14F-4D97-AF65-F5344CB8AC3E}">
        <p14:creationId xmlns:p14="http://schemas.microsoft.com/office/powerpoint/2010/main" val="778385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4.bin"/><Relationship Id="rId5" Type="http://schemas.openxmlformats.org/officeDocument/2006/relationships/image" Target="../media/image19.w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30.w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6.bin"/><Relationship Id="rId5" Type="http://schemas.openxmlformats.org/officeDocument/2006/relationships/image" Target="../media/image50.w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lac2-low"/>
          <p:cNvPicPr>
            <a:picLocks noChangeAspect="1" noChangeArrowheads="1"/>
          </p:cNvPicPr>
          <p:nvPr/>
        </p:nvPicPr>
        <p:blipFill>
          <a:blip r:embed="rId3">
            <a:extLst>
              <a:ext uri="{28A0092B-C50C-407E-A947-70E740481C1C}">
                <a14:useLocalDpi xmlns:a14="http://schemas.microsoft.com/office/drawing/2010/main" val="0"/>
              </a:ext>
            </a:extLst>
          </a:blip>
          <a:srcRect b="31320"/>
          <a:stretch>
            <a:fillRect/>
          </a:stretch>
        </p:blipFill>
        <p:spPr bwMode="auto">
          <a:xfrm>
            <a:off x="0" y="0"/>
            <a:ext cx="990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94891" y="-72889"/>
            <a:ext cx="7936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2400"/>
              </a:spcAft>
            </a:pPr>
            <a:r>
              <a:rPr lang="en-GB" altLang="fr-FR" sz="4400" b="1" dirty="0">
                <a:solidFill>
                  <a:schemeClr val="bg1"/>
                </a:solidFill>
                <a:latin typeface="Helvetica" panose="020B0604020202020204" pitchFamily="34" charset="0"/>
              </a:rPr>
              <a:t>Chapter </a:t>
            </a:r>
            <a:r>
              <a:rPr lang="en-GB" altLang="fr-FR" sz="4400" b="1" dirty="0" smtClean="0">
                <a:solidFill>
                  <a:schemeClr val="bg1"/>
                </a:solidFill>
                <a:latin typeface="Helvetica" panose="020B0604020202020204" pitchFamily="34" charset="0"/>
              </a:rPr>
              <a:t>5</a:t>
            </a:r>
            <a:endParaRPr lang="en-GB" altLang="fr-FR" sz="4400" b="1" dirty="0">
              <a:solidFill>
                <a:schemeClr val="bg1"/>
              </a:solidFill>
              <a:latin typeface="Helvetica" panose="020B0604020202020204" pitchFamily="34" charset="0"/>
            </a:endParaRPr>
          </a:p>
          <a:p>
            <a:r>
              <a:rPr lang="en-US" altLang="fr-FR" sz="4000" b="1" dirty="0">
                <a:solidFill>
                  <a:schemeClr val="bg1"/>
                </a:solidFill>
              </a:rPr>
              <a:t>Brief history of climate: causes and mechanisms</a:t>
            </a:r>
            <a:endParaRPr lang="en-GB" altLang="fr-FR" sz="4000" b="1" dirty="0"/>
          </a:p>
        </p:txBody>
      </p:sp>
      <p:sp>
        <p:nvSpPr>
          <p:cNvPr id="4" name="Text Box 12"/>
          <p:cNvSpPr txBox="1">
            <a:spLocks noChangeArrowheads="1"/>
          </p:cNvSpPr>
          <p:nvPr/>
        </p:nvSpPr>
        <p:spPr bwMode="auto">
          <a:xfrm>
            <a:off x="-1" y="6396335"/>
            <a:ext cx="9902826" cy="461665"/>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b="1" dirty="0" smtClean="0"/>
              <a:t>Climate </a:t>
            </a:r>
            <a:r>
              <a:rPr lang="en-GB" b="1" dirty="0"/>
              <a:t>system dynamics and </a:t>
            </a:r>
            <a:r>
              <a:rPr lang="en-GB" b="1" dirty="0" smtClean="0"/>
              <a:t>modelling                       Hugues Goosse</a:t>
            </a:r>
            <a:endParaRPr lang="en-US" altLang="fr-FR" b="1" dirty="0"/>
          </a:p>
        </p:txBody>
      </p:sp>
    </p:spTree>
    <p:extLst>
      <p:ext uri="{BB962C8B-B14F-4D97-AF65-F5344CB8AC3E}">
        <p14:creationId xmlns:p14="http://schemas.microsoft.com/office/powerpoint/2010/main" val="650277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10</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El Niño-Southern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628582"/>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Walker circulation is associated </a:t>
            </a:r>
            <a:r>
              <a:rPr lang="en-US" altLang="fr-FR" dirty="0" smtClean="0">
                <a:latin typeface="Arial" panose="020B0604020202020204" pitchFamily="34" charset="0"/>
                <a:cs typeface="Arial" panose="020B0604020202020204" pitchFamily="34" charset="0"/>
              </a:rPr>
              <a:t>with a </a:t>
            </a:r>
            <a:r>
              <a:rPr lang="en-US" altLang="fr-FR" dirty="0">
                <a:latin typeface="Arial" panose="020B0604020202020204" pitchFamily="34" charset="0"/>
                <a:cs typeface="Arial" panose="020B0604020202020204" pitchFamily="34" charset="0"/>
              </a:rPr>
              <a:t>positive feedback, called the </a:t>
            </a:r>
            <a:r>
              <a:rPr lang="en-US" altLang="fr-FR" dirty="0" err="1">
                <a:solidFill>
                  <a:srgbClr val="0000FF"/>
                </a:solidFill>
                <a:latin typeface="Arial" panose="020B0604020202020204" pitchFamily="34" charset="0"/>
                <a:cs typeface="Arial" panose="020B0604020202020204" pitchFamily="34" charset="0"/>
              </a:rPr>
              <a:t>Bjerknes</a:t>
            </a:r>
            <a:r>
              <a:rPr lang="en-US" altLang="fr-FR" dirty="0">
                <a:solidFill>
                  <a:srgbClr val="0000FF"/>
                </a:solidFill>
                <a:latin typeface="Arial" panose="020B0604020202020204" pitchFamily="34" charset="0"/>
                <a:cs typeface="Arial" panose="020B0604020202020204" pitchFamily="34" charset="0"/>
              </a:rPr>
              <a:t> </a:t>
            </a:r>
            <a:r>
              <a:rPr lang="en-US" altLang="fr-FR" dirty="0" smtClean="0">
                <a:solidFill>
                  <a:srgbClr val="0000FF"/>
                </a:solidFill>
                <a:latin typeface="Arial" panose="020B0604020202020204" pitchFamily="34" charset="0"/>
                <a:cs typeface="Arial" panose="020B0604020202020204" pitchFamily="34" charset="0"/>
              </a:rPr>
              <a:t>feedback</a:t>
            </a:r>
            <a:r>
              <a:rPr lang="en-US"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08" y="1690917"/>
            <a:ext cx="7625083" cy="3787426"/>
          </a:xfrm>
          <a:prstGeom prst="rect">
            <a:avLst/>
          </a:prstGeom>
        </p:spPr>
      </p:pic>
    </p:spTree>
    <p:extLst>
      <p:ext uri="{BB962C8B-B14F-4D97-AF65-F5344CB8AC3E}">
        <p14:creationId xmlns:p14="http://schemas.microsoft.com/office/powerpoint/2010/main" val="39185430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11</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El Niño-Southern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628582"/>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latin typeface="Arial" panose="020B0604020202020204" pitchFamily="34" charset="0"/>
                <a:cs typeface="Arial" panose="020B0604020202020204" pitchFamily="34" charset="0"/>
              </a:rPr>
              <a:t>atmospheric circulation </a:t>
            </a:r>
            <a:r>
              <a:rPr lang="en-US" altLang="fr-FR" dirty="0">
                <a:latin typeface="Arial" panose="020B0604020202020204" pitchFamily="34" charset="0"/>
                <a:cs typeface="Arial" panose="020B0604020202020204" pitchFamily="34" charset="0"/>
              </a:rPr>
              <a:t>and </a:t>
            </a:r>
            <a:r>
              <a:rPr lang="en-US" altLang="fr-FR" dirty="0" smtClean="0">
                <a:latin typeface="Arial" panose="020B0604020202020204" pitchFamily="34" charset="0"/>
                <a:cs typeface="Arial" panose="020B0604020202020204" pitchFamily="34" charset="0"/>
              </a:rPr>
              <a:t>sea surface </a:t>
            </a:r>
            <a:r>
              <a:rPr lang="en-US" altLang="fr-FR" dirty="0">
                <a:latin typeface="Arial" panose="020B0604020202020204" pitchFamily="34" charset="0"/>
                <a:cs typeface="Arial" panose="020B0604020202020204" pitchFamily="34" charset="0"/>
              </a:rPr>
              <a:t>temperature exhibit irregular </a:t>
            </a:r>
            <a:r>
              <a:rPr lang="en-US" altLang="fr-FR" dirty="0" smtClean="0">
                <a:latin typeface="Arial" panose="020B0604020202020204" pitchFamily="34" charset="0"/>
                <a:cs typeface="Arial" panose="020B0604020202020204" pitchFamily="34" charset="0"/>
              </a:rPr>
              <a:t>oscillations: </a:t>
            </a:r>
            <a:r>
              <a:rPr lang="en-US" altLang="fr-FR" dirty="0">
                <a:latin typeface="Arial" panose="020B0604020202020204" pitchFamily="34" charset="0"/>
                <a:cs typeface="Arial" panose="020B0604020202020204" pitchFamily="34" charset="0"/>
              </a:rPr>
              <a:t>El Niño Southern Oscillation (</a:t>
            </a:r>
            <a:r>
              <a:rPr lang="en-US" altLang="fr-FR" dirty="0">
                <a:solidFill>
                  <a:srgbClr val="0000FF"/>
                </a:solidFill>
                <a:latin typeface="Arial" panose="020B0604020202020204" pitchFamily="34" charset="0"/>
                <a:cs typeface="Arial" panose="020B0604020202020204" pitchFamily="34" charset="0"/>
              </a:rPr>
              <a:t>ENSO</a:t>
            </a:r>
            <a:r>
              <a:rPr lang="en-US" altLang="fr-FR" dirty="0">
                <a:latin typeface="Arial" panose="020B0604020202020204" pitchFamily="34" charset="0"/>
                <a:cs typeface="Arial" panose="020B0604020202020204" pitchFamily="34" charset="0"/>
              </a:rPr>
              <a:t>).</a:t>
            </a:r>
          </a:p>
        </p:txBody>
      </p:sp>
      <p:pic>
        <p:nvPicPr>
          <p:cNvPr id="110594" name="Picture 2" descr="S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977356"/>
            <a:ext cx="5206625"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5778013" y="2545914"/>
            <a:ext cx="3143737" cy="3139321"/>
          </a:xfrm>
          <a:prstGeom prst="rect">
            <a:avLst/>
          </a:prstGeom>
        </p:spPr>
        <p:txBody>
          <a:bodyPr wrap="square">
            <a:spAutoFit/>
          </a:bodyPr>
          <a:lstStyle/>
          <a:p>
            <a:r>
              <a:rPr lang="en-US"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Time series of the temperature in the eastern equatorial Pacific (averaged over the area 5°N-5°S-170°W-120°W, the so-called Niño3.4 index) and the SOI </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index (normalized difference between SLP in Tahiti and Darwin). </a:t>
            </a:r>
            <a:r>
              <a:rPr lang="en-US"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Source: http://www.cpc.ncep.noaa.gov/data/indices/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p:cNvSpPr/>
          <p:nvPr/>
        </p:nvSpPr>
        <p:spPr>
          <a:xfrm>
            <a:off x="2286000" y="2828836"/>
            <a:ext cx="4572000" cy="369332"/>
          </a:xfrm>
          <a:prstGeom prst="rect">
            <a:avLst/>
          </a:prstGeom>
        </p:spPr>
        <p:txBody>
          <a:bodyPr>
            <a:spAutoFit/>
          </a:bodyPr>
          <a:lstStyle/>
          <a:p>
            <a:r>
              <a:rPr lang="en-US" altLang="fr-FR" dirty="0" smtClean="0">
                <a:latin typeface="Arial" panose="020B0604020202020204" pitchFamily="34" charset="0"/>
                <a:ea typeface="Times New Roman" panose="02020603050405020304" pitchFamily="18" charset="0"/>
              </a:rPr>
              <a:t>. </a:t>
            </a:r>
            <a:endParaRPr lang="fr-BE" dirty="0"/>
          </a:p>
        </p:txBody>
      </p:sp>
    </p:spTree>
    <p:extLst>
      <p:ext uri="{BB962C8B-B14F-4D97-AF65-F5344CB8AC3E}">
        <p14:creationId xmlns:p14="http://schemas.microsoft.com/office/powerpoint/2010/main" val="782578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12</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El Niño-Southern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18768"/>
            <a:ext cx="91027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ENSO is also associated with nearly global scale perturbations </a:t>
            </a:r>
            <a:r>
              <a:rPr lang="en-US" altLang="fr-FR" dirty="0" smtClean="0">
                <a:latin typeface="Arial" panose="020B0604020202020204" pitchFamily="34" charset="0"/>
                <a:cs typeface="Arial" panose="020B0604020202020204" pitchFamily="34" charset="0"/>
              </a:rPr>
              <a:t>.</a:t>
            </a:r>
            <a:endParaRPr lang="en-US" altLang="fr-FR" dirty="0">
              <a:latin typeface="Arial" panose="020B0604020202020204" pitchFamily="34" charset="0"/>
              <a:cs typeface="Arial" panose="020B0604020202020204" pitchFamily="34" charset="0"/>
            </a:endParaRPr>
          </a:p>
        </p:txBody>
      </p:sp>
      <p:sp>
        <p:nvSpPr>
          <p:cNvPr id="22" name="Rectangle 21"/>
          <p:cNvSpPr/>
          <p:nvPr/>
        </p:nvSpPr>
        <p:spPr>
          <a:xfrm>
            <a:off x="266213" y="5596116"/>
            <a:ext cx="8921750" cy="646331"/>
          </a:xfrm>
          <a:prstGeom prst="rect">
            <a:avLst/>
          </a:prstGeom>
        </p:spPr>
        <p:txBody>
          <a:bodyPr wrap="square">
            <a:spAutoFit/>
          </a:bodyPr>
          <a:lstStyle/>
          <a:p>
            <a:r>
              <a:rPr lang="en-US"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Correlation between the sea surface temperature in the eastern tropical Pacific (Niño3.4 index) and sea-level pressure in </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January.</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p:cNvSpPr/>
          <p:nvPr/>
        </p:nvSpPr>
        <p:spPr>
          <a:xfrm>
            <a:off x="2286000" y="2828836"/>
            <a:ext cx="4572000" cy="369332"/>
          </a:xfrm>
          <a:prstGeom prst="rect">
            <a:avLst/>
          </a:prstGeom>
        </p:spPr>
        <p:txBody>
          <a:bodyPr>
            <a:spAutoFit/>
          </a:bodyPr>
          <a:lstStyle/>
          <a:p>
            <a:r>
              <a:rPr lang="en-US" altLang="fr-FR" dirty="0" smtClean="0">
                <a:latin typeface="Arial" panose="020B0604020202020204" pitchFamily="34" charset="0"/>
                <a:ea typeface="Times New Roman" panose="02020603050405020304" pitchFamily="18" charset="0"/>
              </a:rPr>
              <a:t>. </a:t>
            </a:r>
            <a:endParaRPr lang="fr-BE" dirty="0"/>
          </a:p>
        </p:txBody>
      </p:sp>
      <p:pic>
        <p:nvPicPr>
          <p:cNvPr id="114690" name="Picture 2" descr="Fig5"/>
          <p:cNvPicPr>
            <a:picLocks noChangeAspect="1" noChangeArrowheads="1"/>
          </p:cNvPicPr>
          <p:nvPr/>
        </p:nvPicPr>
        <p:blipFill>
          <a:blip r:embed="rId3">
            <a:extLst>
              <a:ext uri="{28A0092B-C50C-407E-A947-70E740481C1C}">
                <a14:useLocalDpi xmlns:a14="http://schemas.microsoft.com/office/drawing/2010/main" val="0"/>
              </a:ext>
            </a:extLst>
          </a:blip>
          <a:srcRect t="6749" r="9027"/>
          <a:stretch>
            <a:fillRect/>
          </a:stretch>
        </p:blipFill>
        <p:spPr bwMode="auto">
          <a:xfrm>
            <a:off x="595583" y="1444985"/>
            <a:ext cx="7908352" cy="366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2777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13</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North Atlantic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20637" y="526197"/>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mid-latitude westerlies in the North Atlantic present irregular changes in their intensity and in the location of their </a:t>
            </a:r>
            <a:r>
              <a:rPr lang="en-US" altLang="fr-FR" dirty="0" smtClean="0">
                <a:latin typeface="Arial" panose="020B0604020202020204" pitchFamily="34" charset="0"/>
                <a:cs typeface="Arial" panose="020B0604020202020204" pitchFamily="34" charset="0"/>
              </a:rPr>
              <a:t>maximum.</a:t>
            </a:r>
            <a:endParaRPr lang="en-US" altLang="fr-FR" dirty="0">
              <a:latin typeface="Arial" panose="020B0604020202020204" pitchFamily="34" charset="0"/>
              <a:cs typeface="Arial" panose="020B0604020202020204" pitchFamily="34" charset="0"/>
            </a:endParaRPr>
          </a:p>
        </p:txBody>
      </p:sp>
      <p:sp>
        <p:nvSpPr>
          <p:cNvPr id="22" name="Rectangle 21"/>
          <p:cNvSpPr/>
          <p:nvPr/>
        </p:nvSpPr>
        <p:spPr>
          <a:xfrm>
            <a:off x="201612" y="5457479"/>
            <a:ext cx="8921750" cy="646331"/>
          </a:xfrm>
          <a:prstGeom prst="rect">
            <a:avLst/>
          </a:prstGeom>
        </p:spPr>
        <p:txBody>
          <a:bodyPr wrap="square">
            <a:spAutoFit/>
          </a:bodyPr>
          <a:lstStyle/>
          <a:p>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Correlation </a:t>
            </a:r>
            <a:r>
              <a:rPr lang="en-US"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between the winter NAO index and the winter SLP (average over December, January, February</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84" y="1717964"/>
            <a:ext cx="8465829" cy="3532909"/>
          </a:xfrm>
          <a:prstGeom prst="rect">
            <a:avLst/>
          </a:prstGeom>
        </p:spPr>
      </p:pic>
    </p:spTree>
    <p:extLst>
      <p:ext uri="{BB962C8B-B14F-4D97-AF65-F5344CB8AC3E}">
        <p14:creationId xmlns:p14="http://schemas.microsoft.com/office/powerpoint/2010/main" val="26067292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14</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North Atlantic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20637" y="526197"/>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NAO is associated with changes in many atmospheric and oceanic </a:t>
            </a:r>
            <a:r>
              <a:rPr lang="en-US" altLang="fr-FR" dirty="0" smtClean="0">
                <a:latin typeface="Arial" panose="020B0604020202020204" pitchFamily="34" charset="0"/>
                <a:cs typeface="Arial" panose="020B0604020202020204" pitchFamily="34" charset="0"/>
              </a:rPr>
              <a:t>variables.</a:t>
            </a:r>
            <a:endParaRPr lang="en-US" altLang="fr-FR" dirty="0">
              <a:latin typeface="Arial" panose="020B0604020202020204" pitchFamily="34" charset="0"/>
              <a:cs typeface="Arial" panose="020B0604020202020204" pitchFamily="34" charset="0"/>
            </a:endParaRPr>
          </a:p>
        </p:txBody>
      </p:sp>
      <p:sp>
        <p:nvSpPr>
          <p:cNvPr id="22" name="Rectangle 21"/>
          <p:cNvSpPr/>
          <p:nvPr/>
        </p:nvSpPr>
        <p:spPr>
          <a:xfrm>
            <a:off x="6632520" y="2367916"/>
            <a:ext cx="2490842" cy="2308324"/>
          </a:xfrm>
          <a:prstGeom prst="rect">
            <a:avLst/>
          </a:prstGeom>
        </p:spPr>
        <p:txBody>
          <a:bodyPr wrap="square">
            <a:spAutoFit/>
          </a:bodyPr>
          <a:lstStyle/>
          <a:p>
            <a:r>
              <a:rPr lang="en-US" dirty="0">
                <a:solidFill>
                  <a:schemeClr val="tx1">
                    <a:lumMod val="50000"/>
                    <a:lumOff val="50000"/>
                  </a:schemeClr>
                </a:solidFill>
                <a:latin typeface="Times New Roman" panose="02020603050405020304" pitchFamily="18" charset="0"/>
                <a:ea typeface="Times New Roman" panose="02020603050405020304" pitchFamily="18" charset="0"/>
              </a:rPr>
              <a:t> </a:t>
            </a:r>
            <a:r>
              <a:rPr lang="en-US" altLang="fr-FR" dirty="0">
                <a:solidFill>
                  <a:srgbClr val="7F7F7F"/>
                </a:solidFill>
                <a:latin typeface="Arial" panose="020B0604020202020204" pitchFamily="34" charset="0"/>
                <a:cs typeface="Arial" panose="020B0604020202020204" pitchFamily="34" charset="0"/>
              </a:rPr>
              <a:t>Correlation (top) and regression in °C (bottom) between the winter NAO index and the winter surface air temperature (average over December, January, February</a:t>
            </a:r>
            <a:r>
              <a:rPr lang="en-US" altLang="fr-FR" dirty="0" smtClean="0">
                <a:solidFill>
                  <a:srgbClr val="7F7F7F"/>
                </a:solidFill>
                <a:latin typeface="Arial" panose="020B0604020202020204" pitchFamily="34" charset="0"/>
                <a:cs typeface="Arial" panose="020B0604020202020204" pitchFamily="34" charset="0"/>
              </a:rPr>
              <a:t>).</a:t>
            </a:r>
            <a:endParaRPr lang="fr-BE" altLang="fr-FR" dirty="0">
              <a:solidFill>
                <a:srgbClr val="7F7F7F"/>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 y="1615986"/>
            <a:ext cx="6518708" cy="5180238"/>
          </a:xfrm>
          <a:prstGeom prst="rect">
            <a:avLst/>
          </a:prstGeom>
        </p:spPr>
      </p:pic>
      <p:sp>
        <p:nvSpPr>
          <p:cNvPr id="8" name="Rectangle 9"/>
          <p:cNvSpPr>
            <a:spLocks noChangeArrowheads="1"/>
          </p:cNvSpPr>
          <p:nvPr/>
        </p:nvSpPr>
        <p:spPr bwMode="auto">
          <a:xfrm>
            <a:off x="311060" y="1493223"/>
            <a:ext cx="51494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sz="1800" dirty="0" smtClean="0">
                <a:latin typeface="Arial" panose="020B0604020202020204" pitchFamily="34" charset="0"/>
                <a:cs typeface="Arial" panose="020B0604020202020204" pitchFamily="34" charset="0"/>
              </a:rPr>
              <a:t>Correlation NAO index-winter temperatures</a:t>
            </a:r>
            <a:endParaRPr lang="en-US" altLang="fr-FR" sz="1800"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311059" y="4206105"/>
            <a:ext cx="51494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sz="1800" dirty="0" smtClean="0">
                <a:latin typeface="Arial" panose="020B0604020202020204" pitchFamily="34" charset="0"/>
                <a:cs typeface="Arial" panose="020B0604020202020204" pitchFamily="34" charset="0"/>
              </a:rPr>
              <a:t>Regression NAO index-winter temperatures</a:t>
            </a:r>
            <a:endParaRPr lang="en-US" alt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098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943092"/>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15</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Atlantic multidecadal oscillation and the Pacific decadal oscillation</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1173925"/>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sea surface temperature </a:t>
            </a:r>
            <a:r>
              <a:rPr lang="en-US" altLang="fr-FR" dirty="0" smtClean="0">
                <a:latin typeface="Arial" panose="020B0604020202020204" pitchFamily="34" charset="0"/>
                <a:cs typeface="Arial" panose="020B0604020202020204" pitchFamily="34" charset="0"/>
              </a:rPr>
              <a:t>is </a:t>
            </a:r>
            <a:r>
              <a:rPr lang="en-US" altLang="fr-FR" dirty="0">
                <a:latin typeface="Arial" panose="020B0604020202020204" pitchFamily="34" charset="0"/>
                <a:cs typeface="Arial" panose="020B0604020202020204" pitchFamily="34" charset="0"/>
              </a:rPr>
              <a:t>characterized by pronounced decadal and multidecadal variations.</a:t>
            </a:r>
          </a:p>
        </p:txBody>
      </p:sp>
      <p:sp>
        <p:nvSpPr>
          <p:cNvPr id="22" name="Rectangle 21"/>
          <p:cNvSpPr/>
          <p:nvPr/>
        </p:nvSpPr>
        <p:spPr>
          <a:xfrm>
            <a:off x="222250" y="5703838"/>
            <a:ext cx="8921750" cy="646331"/>
          </a:xfrm>
          <a:prstGeom prst="rect">
            <a:avLst/>
          </a:prstGeom>
        </p:spPr>
        <p:txBody>
          <a:bodyPr wrap="square">
            <a:spAutoFit/>
          </a:bodyPr>
          <a:lstStyle/>
          <a:p>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Regression </a:t>
            </a:r>
            <a:r>
              <a:rPr lang="en-US"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between PDO and AMO indices with annual sea surface temperature. Figure from Hartmann et al. (2014).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26" name="Picture 2" descr="Fig5"/>
          <p:cNvPicPr>
            <a:picLocks noChangeAspect="1" noChangeArrowheads="1"/>
          </p:cNvPicPr>
          <p:nvPr/>
        </p:nvPicPr>
        <p:blipFill>
          <a:blip r:embed="rId3">
            <a:extLst>
              <a:ext uri="{28A0092B-C50C-407E-A947-70E740481C1C}">
                <a14:useLocalDpi xmlns:a14="http://schemas.microsoft.com/office/drawing/2010/main" val="0"/>
              </a:ext>
            </a:extLst>
          </a:blip>
          <a:srcRect l="9166" r="9306"/>
          <a:stretch>
            <a:fillRect/>
          </a:stretch>
        </p:blipFill>
        <p:spPr bwMode="auto">
          <a:xfrm>
            <a:off x="363392" y="2220890"/>
            <a:ext cx="8346465" cy="33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663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16</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Reconstructing past climates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707335"/>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Past climate variations can be </a:t>
            </a:r>
            <a:r>
              <a:rPr lang="en-US" altLang="fr-FR" dirty="0">
                <a:latin typeface="Arial" panose="020B0604020202020204" pitchFamily="34" charset="0"/>
                <a:cs typeface="Arial" panose="020B0604020202020204" pitchFamily="34" charset="0"/>
              </a:rPr>
              <a:t>reconstructed </a:t>
            </a:r>
            <a:r>
              <a:rPr lang="en-US" altLang="fr-FR" dirty="0" smtClean="0">
                <a:latin typeface="Arial" panose="020B0604020202020204" pitchFamily="34" charset="0"/>
                <a:cs typeface="Arial" panose="020B0604020202020204" pitchFamily="34" charset="0"/>
              </a:rPr>
              <a:t> using the signal </a:t>
            </a:r>
            <a:r>
              <a:rPr lang="en-US" altLang="fr-FR" dirty="0">
                <a:latin typeface="Arial" panose="020B0604020202020204" pitchFamily="34" charset="0"/>
                <a:cs typeface="Arial" panose="020B0604020202020204" pitchFamily="34" charset="0"/>
              </a:rPr>
              <a:t>recorded in </a:t>
            </a:r>
            <a:r>
              <a:rPr lang="en-US" altLang="fr-FR" dirty="0" smtClean="0">
                <a:solidFill>
                  <a:srgbClr val="0000FF"/>
                </a:solidFill>
                <a:latin typeface="Arial" panose="020B0604020202020204" pitchFamily="34" charset="0"/>
                <a:cs typeface="Arial" panose="020B0604020202020204" pitchFamily="34" charset="0"/>
              </a:rPr>
              <a:t>natural archives </a:t>
            </a:r>
            <a:r>
              <a:rPr lang="en-US" altLang="fr-FR" dirty="0" smtClean="0">
                <a:latin typeface="Arial" panose="020B0604020202020204" pitchFamily="34" charset="0"/>
                <a:cs typeface="Arial" panose="020B0604020202020204" pitchFamily="34" charset="0"/>
              </a:rPr>
              <a:t>by various </a:t>
            </a:r>
            <a:r>
              <a:rPr lang="en-US" altLang="fr-FR" dirty="0" smtClean="0">
                <a:solidFill>
                  <a:srgbClr val="0000FF"/>
                </a:solidFill>
                <a:latin typeface="Arial" panose="020B0604020202020204" pitchFamily="34" charset="0"/>
                <a:cs typeface="Arial" panose="020B0604020202020204" pitchFamily="34" charset="0"/>
              </a:rPr>
              <a:t>sensors</a:t>
            </a:r>
            <a:r>
              <a:rPr lang="en-US" altLang="fr-FR" dirty="0" smtClean="0">
                <a:latin typeface="Arial" panose="020B0604020202020204" pitchFamily="34" charset="0"/>
                <a:cs typeface="Arial" panose="020B0604020202020204" pitchFamily="34" charset="0"/>
              </a:rPr>
              <a:t>.</a:t>
            </a:r>
            <a:endParaRPr lang="en-US" altLang="fr-FR" dirty="0">
              <a:latin typeface="Arial" panose="020B0604020202020204" pitchFamily="34" charset="0"/>
              <a:cs typeface="Arial" panose="020B0604020202020204" pitchFamily="34" charset="0"/>
            </a:endParaRPr>
          </a:p>
        </p:txBody>
      </p:sp>
      <p:sp>
        <p:nvSpPr>
          <p:cNvPr id="22" name="Rectangle 21"/>
          <p:cNvSpPr/>
          <p:nvPr/>
        </p:nvSpPr>
        <p:spPr>
          <a:xfrm>
            <a:off x="239568" y="5897801"/>
            <a:ext cx="8921750" cy="369332"/>
          </a:xfrm>
          <a:prstGeom prst="rect">
            <a:avLst/>
          </a:prstGeom>
        </p:spPr>
        <p:txBody>
          <a:bodyPr wrap="square">
            <a:spAutoFit/>
          </a:bodyPr>
          <a:lstStyle/>
          <a:p>
            <a:pPr algn="ct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Schematic illustration of the forward and inverse approaches.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050" name="Picture 2" descr="Proxy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8" y="2138361"/>
            <a:ext cx="7433907" cy="33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557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17</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Reconstructing past climates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46624"/>
            <a:ext cx="9102725" cy="941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Dating methods</a:t>
            </a:r>
          </a:p>
          <a:p>
            <a:pPr marL="0" lvl="1">
              <a:spcAft>
                <a:spcPct val="30000"/>
              </a:spcAft>
            </a:pPr>
            <a:r>
              <a:rPr lang="en-US" altLang="fr-FR" dirty="0" smtClean="0">
                <a:latin typeface="Arial" panose="020B0604020202020204" pitchFamily="34" charset="0"/>
                <a:cs typeface="Arial" panose="020B0604020202020204" pitchFamily="34" charset="0"/>
              </a:rPr>
              <a:t>Annual layer counting.</a:t>
            </a:r>
            <a:endParaRPr lang="en-US" altLang="fr-FR" dirty="0">
              <a:latin typeface="Arial" panose="020B0604020202020204" pitchFamily="34" charset="0"/>
              <a:cs typeface="Arial" panose="020B0604020202020204" pitchFamily="34" charset="0"/>
            </a:endParaRPr>
          </a:p>
        </p:txBody>
      </p:sp>
      <p:sp>
        <p:nvSpPr>
          <p:cNvPr id="22" name="Rectangle 21"/>
          <p:cNvSpPr/>
          <p:nvPr/>
        </p:nvSpPr>
        <p:spPr>
          <a:xfrm>
            <a:off x="222250" y="5574497"/>
            <a:ext cx="8921750" cy="646331"/>
          </a:xfrm>
          <a:prstGeom prst="rect">
            <a:avLst/>
          </a:prstGeom>
        </p:spPr>
        <p:txBody>
          <a:bodyPr wrap="square">
            <a:spAutoFit/>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5 cm-long section from the lake sediment of Cape Bounty, East Lake, Nunavut, </a:t>
            </a:r>
            <a:r>
              <a:rPr lang="en-GB" dirty="0" smtClean="0">
                <a:solidFill>
                  <a:schemeClr val="tx1">
                    <a:lumMod val="50000"/>
                    <a:lumOff val="50000"/>
                  </a:schemeClr>
                </a:solidFill>
                <a:latin typeface="Arial" panose="020B0604020202020204" pitchFamily="34" charset="0"/>
                <a:cs typeface="Arial" panose="020B0604020202020204" pitchFamily="34" charset="0"/>
              </a:rPr>
              <a:t>Canada. Picture from </a:t>
            </a:r>
            <a:r>
              <a:rPr lang="en-GB" dirty="0">
                <a:solidFill>
                  <a:schemeClr val="tx1">
                    <a:lumMod val="50000"/>
                    <a:lumOff val="50000"/>
                  </a:schemeClr>
                </a:solidFill>
                <a:latin typeface="Arial" panose="020B0604020202020204" pitchFamily="34" charset="0"/>
                <a:cs typeface="Arial" panose="020B0604020202020204" pitchFamily="34" charset="0"/>
              </a:rPr>
              <a:t>François </a:t>
            </a:r>
            <a:r>
              <a:rPr lang="en-GB" dirty="0" err="1" smtClean="0">
                <a:solidFill>
                  <a:schemeClr val="tx1">
                    <a:lumMod val="50000"/>
                    <a:lumOff val="50000"/>
                  </a:schemeClr>
                </a:solidFill>
                <a:latin typeface="Arial" panose="020B0604020202020204" pitchFamily="34" charset="0"/>
                <a:cs typeface="Arial" panose="020B0604020202020204" pitchFamily="34" charset="0"/>
              </a:rPr>
              <a:t>Lapointe</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074" name="Picture 2" descr="Carotte_l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58" y="2036535"/>
            <a:ext cx="7583933" cy="318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474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18</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Reconstructing past climates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46624"/>
            <a:ext cx="9102725" cy="941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Dating methods</a:t>
            </a:r>
          </a:p>
          <a:p>
            <a:pPr marL="0" lvl="1">
              <a:spcAft>
                <a:spcPct val="30000"/>
              </a:spcAft>
            </a:pPr>
            <a:r>
              <a:rPr lang="en-US" altLang="fr-FR" dirty="0">
                <a:latin typeface="Arial" panose="020B0604020202020204" pitchFamily="34" charset="0"/>
                <a:cs typeface="Arial" panose="020B0604020202020204" pitchFamily="34" charset="0"/>
              </a:rPr>
              <a:t>Radiometric </a:t>
            </a:r>
            <a:r>
              <a:rPr lang="en-US" altLang="fr-FR" dirty="0" smtClean="0">
                <a:latin typeface="Arial" panose="020B0604020202020204" pitchFamily="34" charset="0"/>
                <a:cs typeface="Arial" panose="020B0604020202020204" pitchFamily="34" charset="0"/>
              </a:rPr>
              <a:t>dating: based on the decay of </a:t>
            </a:r>
            <a:r>
              <a:rPr lang="en-US" altLang="fr-FR" dirty="0">
                <a:latin typeface="Arial" panose="020B0604020202020204" pitchFamily="34" charset="0"/>
                <a:cs typeface="Arial" panose="020B0604020202020204" pitchFamily="34" charset="0"/>
              </a:rPr>
              <a:t>radioactive </a:t>
            </a:r>
            <a:r>
              <a:rPr lang="en-US" altLang="fr-FR" dirty="0" smtClean="0">
                <a:latin typeface="Arial" panose="020B0604020202020204" pitchFamily="34" charset="0"/>
                <a:cs typeface="Arial" panose="020B0604020202020204" pitchFamily="34" charset="0"/>
              </a:rPr>
              <a:t>isotopes.</a:t>
            </a:r>
            <a:endParaRPr lang="en-US" altLang="fr-FR"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3" name="Objet 2"/>
          <p:cNvGraphicFramePr>
            <a:graphicFrameLocks noChangeAspect="1"/>
          </p:cNvGraphicFramePr>
          <p:nvPr>
            <p:extLst>
              <p:ext uri="{D42A27DB-BD31-4B8C-83A1-F6EECF244321}">
                <p14:modId xmlns:p14="http://schemas.microsoft.com/office/powerpoint/2010/main" val="4248704576"/>
              </p:ext>
            </p:extLst>
          </p:nvPr>
        </p:nvGraphicFramePr>
        <p:xfrm>
          <a:off x="3200400" y="3172692"/>
          <a:ext cx="2500562" cy="826366"/>
        </p:xfrm>
        <a:graphic>
          <a:graphicData uri="http://schemas.openxmlformats.org/presentationml/2006/ole">
            <mc:AlternateContent xmlns:mc="http://schemas.openxmlformats.org/markup-compatibility/2006">
              <mc:Choice xmlns:v="urn:schemas-microsoft-com:vml" Requires="v">
                <p:oleObj spid="_x0000_s4185" name="Equation" r:id="rId4" imgW="736600" imgH="241300" progId="Equation.DSMT4">
                  <p:embed/>
                </p:oleObj>
              </mc:Choice>
              <mc:Fallback>
                <p:oleObj name="Equation" r:id="rId4" imgW="7366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172692"/>
                        <a:ext cx="2500562" cy="826366"/>
                      </a:xfrm>
                      <a:prstGeom prst="rect">
                        <a:avLst/>
                      </a:prstGeom>
                      <a:noFill/>
                    </p:spPr>
                  </p:pic>
                </p:oleObj>
              </mc:Fallback>
            </mc:AlternateContent>
          </a:graphicData>
        </a:graphic>
      </p:graphicFrame>
      <p:sp>
        <p:nvSpPr>
          <p:cNvPr id="10" name="Rectangle 9"/>
          <p:cNvSpPr>
            <a:spLocks noChangeArrowheads="1"/>
          </p:cNvSpPr>
          <p:nvPr/>
        </p:nvSpPr>
        <p:spPr bwMode="auto">
          <a:xfrm>
            <a:off x="41275" y="2301840"/>
            <a:ext cx="91027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decay follows a standard law:</a:t>
            </a:r>
            <a:endParaRPr lang="en-US" altLang="fr-FR" dirty="0">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1369763" y="4423841"/>
            <a:ext cx="2345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a:solidFill>
                  <a:srgbClr val="0000FF"/>
                </a:solidFill>
                <a:latin typeface="Arial" panose="020B0604020202020204" pitchFamily="34" charset="0"/>
                <a:cs typeface="Arial" panose="020B0604020202020204" pitchFamily="34" charset="0"/>
              </a:rPr>
              <a:t>concentration of radioisotopes </a:t>
            </a:r>
            <a:r>
              <a:rPr lang="en-US" altLang="fr-FR" dirty="0" smtClean="0">
                <a:solidFill>
                  <a:srgbClr val="0000FF"/>
                </a:solidFill>
                <a:latin typeface="Arial" panose="020B0604020202020204" pitchFamily="34" charset="0"/>
                <a:cs typeface="Arial" panose="020B0604020202020204" pitchFamily="34" charset="0"/>
              </a:rPr>
              <a:t>at </a:t>
            </a:r>
            <a:r>
              <a:rPr lang="en-US" altLang="fr-FR" dirty="0">
                <a:solidFill>
                  <a:srgbClr val="0000FF"/>
                </a:solidFill>
                <a:latin typeface="Arial" panose="020B0604020202020204" pitchFamily="34" charset="0"/>
                <a:cs typeface="Arial" panose="020B0604020202020204" pitchFamily="34" charset="0"/>
              </a:rPr>
              <a:t>time </a:t>
            </a:r>
            <a:r>
              <a:rPr lang="en-US" altLang="fr-FR" i="1" dirty="0">
                <a:solidFill>
                  <a:srgbClr val="0000FF"/>
                </a:solidFill>
                <a:latin typeface="Arial" panose="020B0604020202020204" pitchFamily="34" charset="0"/>
                <a:cs typeface="Arial" panose="020B0604020202020204" pitchFamily="34" charset="0"/>
              </a:rPr>
              <a:t>t</a:t>
            </a:r>
            <a:endParaRPr lang="en-IE" altLang="fr-FR" i="1" dirty="0">
              <a:solidFill>
                <a:srgbClr val="0000FF"/>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5054846" y="4534286"/>
            <a:ext cx="2345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a:solidFill>
                  <a:srgbClr val="0000FF"/>
                </a:solidFill>
                <a:latin typeface="Arial" panose="020B0604020202020204" pitchFamily="34" charset="0"/>
                <a:cs typeface="Arial" panose="020B0604020202020204" pitchFamily="34" charset="0"/>
              </a:rPr>
              <a:t>initial concentration </a:t>
            </a:r>
            <a:r>
              <a:rPr lang="en-US" altLang="fr-FR" dirty="0" smtClean="0">
                <a:solidFill>
                  <a:srgbClr val="0000FF"/>
                </a:solidFill>
                <a:latin typeface="Arial" panose="020B0604020202020204" pitchFamily="34" charset="0"/>
                <a:cs typeface="Arial" panose="020B0604020202020204" pitchFamily="34" charset="0"/>
              </a:rPr>
              <a:t>at </a:t>
            </a:r>
            <a:r>
              <a:rPr lang="en-US" altLang="fr-FR" dirty="0">
                <a:solidFill>
                  <a:srgbClr val="0000FF"/>
                </a:solidFill>
                <a:latin typeface="Arial" panose="020B0604020202020204" pitchFamily="34" charset="0"/>
                <a:cs typeface="Arial" panose="020B0604020202020204" pitchFamily="34" charset="0"/>
              </a:rPr>
              <a:t>time </a:t>
            </a:r>
            <a:r>
              <a:rPr lang="en-US" altLang="fr-FR" i="1" dirty="0">
                <a:solidFill>
                  <a:srgbClr val="0000FF"/>
                </a:solidFill>
                <a:latin typeface="Arial" panose="020B0604020202020204" pitchFamily="34" charset="0"/>
                <a:cs typeface="Arial" panose="020B0604020202020204" pitchFamily="34" charset="0"/>
              </a:rPr>
              <a:t>t</a:t>
            </a:r>
            <a:r>
              <a:rPr lang="en-US" altLang="fr-FR" dirty="0">
                <a:solidFill>
                  <a:srgbClr val="0000FF"/>
                </a:solidFill>
                <a:latin typeface="Arial" panose="020B0604020202020204" pitchFamily="34" charset="0"/>
                <a:cs typeface="Arial" panose="020B0604020202020204" pitchFamily="34" charset="0"/>
              </a:rPr>
              <a:t>=0 </a:t>
            </a:r>
            <a:endParaRPr lang="en-IE" altLang="fr-FR" dirty="0">
              <a:solidFill>
                <a:srgbClr val="0000FF"/>
              </a:solidFill>
              <a:latin typeface="Arial" panose="020B0604020202020204" pitchFamily="34" charset="0"/>
              <a:cs typeface="Arial" panose="020B0604020202020204" pitchFamily="34" charset="0"/>
            </a:endParaRPr>
          </a:p>
        </p:txBody>
      </p:sp>
      <p:sp>
        <p:nvSpPr>
          <p:cNvPr id="15" name="Rectangle 3"/>
          <p:cNvSpPr>
            <a:spLocks noChangeArrowheads="1"/>
          </p:cNvSpPr>
          <p:nvPr/>
        </p:nvSpPr>
        <p:spPr bwMode="auto">
          <a:xfrm>
            <a:off x="5883295" y="2280080"/>
            <a:ext cx="23452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a:solidFill>
                  <a:srgbClr val="0000FF"/>
                </a:solidFill>
                <a:latin typeface="Arial" panose="020B0604020202020204" pitchFamily="34" charset="0"/>
                <a:cs typeface="Arial" panose="020B0604020202020204" pitchFamily="34" charset="0"/>
              </a:rPr>
              <a:t>decay constant of the radioactive isotope </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16" name="Connecteur droit avec flèche 15"/>
          <p:cNvCxnSpPr/>
          <p:nvPr/>
        </p:nvCxnSpPr>
        <p:spPr>
          <a:xfrm flipV="1">
            <a:off x="2412534" y="3856380"/>
            <a:ext cx="917115" cy="60652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4592637" y="3890259"/>
            <a:ext cx="595707" cy="71463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373866" y="2464087"/>
            <a:ext cx="509429" cy="75305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1403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19</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smtClean="0">
                <a:solidFill>
                  <a:srgbClr val="002060"/>
                </a:solidFill>
                <a:latin typeface="Arial" panose="020B0604020202020204" pitchFamily="34" charset="0"/>
                <a:cs typeface="Arial" panose="020B0604020202020204" pitchFamily="34" charset="0"/>
              </a:rPr>
              <a:t>Reconstructions </a:t>
            </a:r>
            <a:r>
              <a:rPr lang="en-US" altLang="fr-FR" sz="2800" b="1" dirty="0">
                <a:solidFill>
                  <a:srgbClr val="002060"/>
                </a:solidFill>
                <a:latin typeface="Arial" panose="020B0604020202020204" pitchFamily="34" charset="0"/>
                <a:cs typeface="Arial" panose="020B0604020202020204" pitchFamily="34" charset="0"/>
              </a:rPr>
              <a:t>based on isotopes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720808"/>
            <a:ext cx="9144000" cy="941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Oxygen isotopes</a:t>
            </a:r>
          </a:p>
          <a:p>
            <a:pPr marL="0" lvl="1">
              <a:spcAft>
                <a:spcPct val="30000"/>
              </a:spcAft>
            </a:pPr>
            <a:r>
              <a:rPr lang="en-GB" dirty="0" smtClean="0">
                <a:latin typeface="Arial" panose="020B0604020202020204" pitchFamily="34" charset="0"/>
                <a:cs typeface="Arial" panose="020B0604020202020204" pitchFamily="34" charset="0"/>
              </a:rPr>
              <a:t>The abundance of isotopes is measured using </a:t>
            </a:r>
            <a:r>
              <a:rPr lang="en-GB" dirty="0">
                <a:latin typeface="Arial" panose="020B0604020202020204" pitchFamily="34" charset="0"/>
                <a:cs typeface="Arial" panose="020B0604020202020204" pitchFamily="34" charset="0"/>
              </a:rPr>
              <a:t>the delta </a:t>
            </a:r>
            <a:r>
              <a:rPr lang="en-GB" dirty="0" smtClean="0">
                <a:latin typeface="Arial" panose="020B0604020202020204" pitchFamily="34" charset="0"/>
                <a:cs typeface="Arial" panose="020B0604020202020204" pitchFamily="34" charset="0"/>
              </a:rPr>
              <a:t>value. </a:t>
            </a:r>
            <a:endParaRPr lang="en-US" altLang="fr-FR"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2" name="Rectangle 11"/>
          <p:cNvSpPr>
            <a:spLocks noChangeArrowheads="1"/>
          </p:cNvSpPr>
          <p:nvPr/>
        </p:nvSpPr>
        <p:spPr bwMode="auto">
          <a:xfrm>
            <a:off x="152400" y="4824577"/>
            <a:ext cx="91027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ts val="300"/>
              </a:spcAft>
            </a:pPr>
            <a:r>
              <a:rPr lang="en-GB" sz="1800" i="1" dirty="0">
                <a:solidFill>
                  <a:schemeClr val="tx1">
                    <a:lumMod val="50000"/>
                    <a:lumOff val="50000"/>
                  </a:schemeClr>
                </a:solidFill>
                <a:sym typeface="Symbol" panose="05050102010706020507" pitchFamily="18" charset="2"/>
              </a:rPr>
              <a:t></a:t>
            </a:r>
            <a:r>
              <a:rPr lang="en-GB" sz="1800" i="1" baseline="30000" dirty="0" smtClean="0">
                <a:solidFill>
                  <a:schemeClr val="tx1">
                    <a:lumMod val="50000"/>
                    <a:lumOff val="50000"/>
                  </a:schemeClr>
                </a:solidFill>
                <a:latin typeface="Arial" panose="020B0604020202020204" pitchFamily="34" charset="0"/>
                <a:cs typeface="Arial" panose="020B0604020202020204" pitchFamily="34" charset="0"/>
              </a:rPr>
              <a:t>18</a:t>
            </a:r>
            <a:r>
              <a:rPr lang="en-GB" sz="1800" i="1" dirty="0" smtClean="0">
                <a:solidFill>
                  <a:schemeClr val="tx1">
                    <a:lumMod val="50000"/>
                    <a:lumOff val="50000"/>
                  </a:schemeClr>
                </a:solidFill>
                <a:latin typeface="Arial" panose="020B0604020202020204" pitchFamily="34" charset="0"/>
                <a:cs typeface="Arial" panose="020B0604020202020204" pitchFamily="34" charset="0"/>
              </a:rPr>
              <a:t>O</a:t>
            </a:r>
            <a:r>
              <a:rPr lang="en-GB" sz="1800" dirty="0">
                <a:solidFill>
                  <a:schemeClr val="tx1">
                    <a:lumMod val="50000"/>
                    <a:lumOff val="50000"/>
                  </a:schemeClr>
                </a:solidFill>
              </a:rPr>
              <a:t> </a:t>
            </a:r>
            <a:r>
              <a:rPr lang="en-GB" sz="1800" dirty="0" smtClean="0">
                <a:solidFill>
                  <a:schemeClr val="tx1">
                    <a:lumMod val="50000"/>
                    <a:lumOff val="50000"/>
                  </a:schemeClr>
                </a:solidFill>
                <a:latin typeface="Arial" panose="020B0604020202020204" pitchFamily="34" charset="0"/>
                <a:cs typeface="Arial" panose="020B0604020202020204" pitchFamily="34" charset="0"/>
              </a:rPr>
              <a:t>is </a:t>
            </a:r>
            <a:r>
              <a:rPr lang="en-GB" sz="1800" dirty="0">
                <a:solidFill>
                  <a:schemeClr val="tx1">
                    <a:lumMod val="50000"/>
                    <a:lumOff val="50000"/>
                  </a:schemeClr>
                </a:solidFill>
                <a:latin typeface="Arial" panose="020B0604020202020204" pitchFamily="34" charset="0"/>
                <a:cs typeface="Arial" panose="020B0604020202020204" pitchFamily="34" charset="0"/>
              </a:rPr>
              <a:t>the ratio of </a:t>
            </a:r>
            <a:r>
              <a:rPr lang="en-GB" sz="1800" i="1" baseline="30000" dirty="0">
                <a:solidFill>
                  <a:schemeClr val="tx1">
                    <a:lumMod val="50000"/>
                    <a:lumOff val="50000"/>
                  </a:schemeClr>
                </a:solidFill>
                <a:latin typeface="Arial" panose="020B0604020202020204" pitchFamily="34" charset="0"/>
                <a:cs typeface="Arial" panose="020B0604020202020204" pitchFamily="34" charset="0"/>
              </a:rPr>
              <a:t>18</a:t>
            </a:r>
            <a:r>
              <a:rPr lang="en-GB" sz="1800" i="1" dirty="0">
                <a:solidFill>
                  <a:schemeClr val="tx1">
                    <a:lumMod val="50000"/>
                    <a:lumOff val="50000"/>
                  </a:schemeClr>
                </a:solidFill>
                <a:latin typeface="Arial" panose="020B0604020202020204" pitchFamily="34" charset="0"/>
                <a:cs typeface="Arial" panose="020B0604020202020204" pitchFamily="34" charset="0"/>
              </a:rPr>
              <a:t>O</a:t>
            </a:r>
            <a:r>
              <a:rPr lang="en-GB" sz="1800" dirty="0">
                <a:solidFill>
                  <a:schemeClr val="tx1">
                    <a:lumMod val="50000"/>
                    <a:lumOff val="50000"/>
                  </a:schemeClr>
                </a:solidFill>
              </a:rPr>
              <a:t> </a:t>
            </a:r>
            <a:r>
              <a:rPr lang="en-GB" sz="1800" dirty="0">
                <a:solidFill>
                  <a:schemeClr val="tx1">
                    <a:lumMod val="50000"/>
                    <a:lumOff val="50000"/>
                  </a:schemeClr>
                </a:solidFill>
                <a:latin typeface="Arial" panose="020B0604020202020204" pitchFamily="34" charset="0"/>
                <a:cs typeface="Arial" panose="020B0604020202020204" pitchFamily="34" charset="0"/>
              </a:rPr>
              <a:t>and</a:t>
            </a:r>
            <a:r>
              <a:rPr lang="en-GB" sz="1800" dirty="0">
                <a:solidFill>
                  <a:schemeClr val="tx1">
                    <a:lumMod val="50000"/>
                    <a:lumOff val="50000"/>
                  </a:schemeClr>
                </a:solidFill>
              </a:rPr>
              <a:t> </a:t>
            </a:r>
            <a:r>
              <a:rPr lang="en-GB" sz="1800" i="1" baseline="30000" dirty="0">
                <a:solidFill>
                  <a:schemeClr val="tx1">
                    <a:lumMod val="50000"/>
                    <a:lumOff val="50000"/>
                  </a:schemeClr>
                </a:solidFill>
                <a:latin typeface="Arial" panose="020B0604020202020204" pitchFamily="34" charset="0"/>
                <a:cs typeface="Arial" panose="020B0604020202020204" pitchFamily="34" charset="0"/>
              </a:rPr>
              <a:t>16</a:t>
            </a:r>
            <a:r>
              <a:rPr lang="en-GB" sz="1800" i="1" dirty="0">
                <a:solidFill>
                  <a:schemeClr val="tx1">
                    <a:lumMod val="50000"/>
                    <a:lumOff val="50000"/>
                  </a:schemeClr>
                </a:solidFill>
                <a:latin typeface="Arial" panose="020B0604020202020204" pitchFamily="34" charset="0"/>
                <a:cs typeface="Arial" panose="020B0604020202020204" pitchFamily="34" charset="0"/>
              </a:rPr>
              <a:t>O</a:t>
            </a:r>
            <a:r>
              <a:rPr lang="en-GB" sz="1800" dirty="0">
                <a:solidFill>
                  <a:schemeClr val="tx1">
                    <a:lumMod val="50000"/>
                    <a:lumOff val="50000"/>
                  </a:schemeClr>
                </a:solidFill>
              </a:rPr>
              <a:t> </a:t>
            </a:r>
            <a:r>
              <a:rPr lang="en-GB" sz="1800" dirty="0">
                <a:solidFill>
                  <a:schemeClr val="tx1">
                    <a:lumMod val="50000"/>
                    <a:lumOff val="50000"/>
                  </a:schemeClr>
                </a:solidFill>
                <a:latin typeface="Arial" panose="020B0604020202020204" pitchFamily="34" charset="0"/>
                <a:cs typeface="Arial" panose="020B0604020202020204" pitchFamily="34" charset="0"/>
              </a:rPr>
              <a:t>isotopes in the sample, compared to a </a:t>
            </a:r>
            <a:r>
              <a:rPr lang="en-GB" sz="1800" dirty="0" smtClean="0">
                <a:solidFill>
                  <a:schemeClr val="tx1">
                    <a:lumMod val="50000"/>
                    <a:lumOff val="50000"/>
                  </a:schemeClr>
                </a:solidFill>
                <a:latin typeface="Arial" panose="020B0604020202020204" pitchFamily="34" charset="0"/>
                <a:cs typeface="Arial" panose="020B0604020202020204" pitchFamily="34" charset="0"/>
              </a:rPr>
              <a:t>standard.</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4" name="Objet 13"/>
          <p:cNvGraphicFramePr>
            <a:graphicFrameLocks noChangeAspect="1"/>
          </p:cNvGraphicFramePr>
          <p:nvPr>
            <p:extLst>
              <p:ext uri="{D42A27DB-BD31-4B8C-83A1-F6EECF244321}">
                <p14:modId xmlns:p14="http://schemas.microsoft.com/office/powerpoint/2010/main" val="2270304325"/>
              </p:ext>
            </p:extLst>
          </p:nvPr>
        </p:nvGraphicFramePr>
        <p:xfrm>
          <a:off x="1781156" y="2279204"/>
          <a:ext cx="5581685" cy="1594183"/>
        </p:xfrm>
        <a:graphic>
          <a:graphicData uri="http://schemas.openxmlformats.org/presentationml/2006/ole">
            <mc:AlternateContent xmlns:mc="http://schemas.openxmlformats.org/markup-compatibility/2006">
              <mc:Choice xmlns:v="urn:schemas-microsoft-com:vml" Requires="v">
                <p:oleObj spid="_x0000_s6233" name="Equation" r:id="rId4" imgW="2158920" imgH="609480" progId="Equation.DSMT4">
                  <p:embed/>
                </p:oleObj>
              </mc:Choice>
              <mc:Fallback>
                <p:oleObj name="Equation" r:id="rId4" imgW="2158920" imgH="609480" progId="Equation.DSMT4">
                  <p:embed/>
                  <p:pic>
                    <p:nvPicPr>
                      <p:cNvPr id="0" name="Object 4"/>
                      <p:cNvPicPr>
                        <a:picLocks noChangeAspect="1" noChangeArrowheads="1"/>
                      </p:cNvPicPr>
                      <p:nvPr/>
                    </p:nvPicPr>
                    <p:blipFill>
                      <a:blip r:embed="rId5"/>
                      <a:srcRect/>
                      <a:stretch>
                        <a:fillRect/>
                      </a:stretch>
                    </p:blipFill>
                    <p:spPr bwMode="auto">
                      <a:xfrm>
                        <a:off x="1781156" y="2279204"/>
                        <a:ext cx="5581685" cy="1594183"/>
                      </a:xfrm>
                      <a:prstGeom prst="rect">
                        <a:avLst/>
                      </a:prstGeom>
                      <a:noFill/>
                    </p:spPr>
                  </p:pic>
                </p:oleObj>
              </mc:Fallback>
            </mc:AlternateContent>
          </a:graphicData>
        </a:graphic>
      </p:graphicFrame>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35151357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dirty="0"/>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2800" b="1" dirty="0" smtClean="0">
                <a:solidFill>
                  <a:srgbClr val="002060"/>
                </a:solidFill>
                <a:latin typeface="Arial" panose="020B0604020202020204" pitchFamily="34" charset="0"/>
                <a:cs typeface="Arial" panose="020B0604020202020204" pitchFamily="34" charset="0"/>
              </a:rPr>
              <a:t>Outline</a:t>
            </a:r>
          </a:p>
          <a:p>
            <a:pPr algn="l"/>
            <a:r>
              <a:rPr lang="en-US" altLang="fr-FR" sz="2800" b="1" dirty="0" smtClean="0">
                <a:solidFill>
                  <a:srgbClr val="002060"/>
                </a:solidFill>
                <a:latin typeface="Helvetica" panose="020B0604020202020204" pitchFamily="34" charset="0"/>
              </a:rPr>
              <a:t> </a:t>
            </a:r>
            <a:endParaRPr lang="en-US" altLang="fr-FR" sz="2800" b="1" dirty="0">
              <a:solidFill>
                <a:srgbClr val="002060"/>
              </a:solidFill>
              <a:latin typeface="Helvetica" panose="020B0604020202020204" pitchFamily="34" charset="0"/>
            </a:endParaRPr>
          </a:p>
        </p:txBody>
      </p:sp>
      <p:sp>
        <p:nvSpPr>
          <p:cNvPr id="8" name="Rectangle 9"/>
          <p:cNvSpPr>
            <a:spLocks noChangeArrowheads="1"/>
          </p:cNvSpPr>
          <p:nvPr/>
        </p:nvSpPr>
        <p:spPr bwMode="auto">
          <a:xfrm>
            <a:off x="70716" y="2076603"/>
            <a:ext cx="8841509" cy="17912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762000" indent="-762000">
              <a:tabLst>
                <a:tab pos="673100" algn="l"/>
              </a:tabLst>
              <a:defRPr sz="2400">
                <a:solidFill>
                  <a:schemeClr val="tx1"/>
                </a:solidFill>
                <a:latin typeface="Times New Roman" panose="02020603050405020304" pitchFamily="18" charset="0"/>
              </a:defRPr>
            </a:lvl1pPr>
            <a:lvl2pPr marL="742950" indent="-285750">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algn="just">
              <a:spcAft>
                <a:spcPct val="30000"/>
              </a:spcAft>
            </a:pPr>
            <a:r>
              <a:rPr lang="en-US" altLang="fr-FR" b="1" dirty="0" smtClean="0">
                <a:latin typeface="Arial" panose="020B0604020202020204" pitchFamily="34" charset="0"/>
                <a:cs typeface="Arial" panose="020B0604020202020204" pitchFamily="34" charset="0"/>
              </a:rPr>
              <a:t>Investigation of the </a:t>
            </a:r>
            <a:r>
              <a:rPr lang="en-US" altLang="fr-FR" b="1" dirty="0">
                <a:latin typeface="Arial" panose="020B0604020202020204" pitchFamily="34" charset="0"/>
                <a:cs typeface="Arial" panose="020B0604020202020204" pitchFamily="34" charset="0"/>
              </a:rPr>
              <a:t>role of </a:t>
            </a:r>
            <a:r>
              <a:rPr lang="en-US" altLang="fr-FR" b="1" dirty="0" smtClean="0">
                <a:latin typeface="Arial" panose="020B0604020202020204" pitchFamily="34" charset="0"/>
                <a:cs typeface="Arial" panose="020B0604020202020204" pitchFamily="34" charset="0"/>
              </a:rPr>
              <a:t>the external </a:t>
            </a:r>
            <a:r>
              <a:rPr lang="en-US" altLang="fr-FR" b="1" dirty="0">
                <a:latin typeface="Arial" panose="020B0604020202020204" pitchFamily="34" charset="0"/>
                <a:cs typeface="Arial" panose="020B0604020202020204" pitchFamily="34" charset="0"/>
              </a:rPr>
              <a:t>forcing and of the internal dynamics. </a:t>
            </a:r>
            <a:endParaRPr lang="en-US" altLang="fr-FR" b="1" dirty="0" smtClean="0">
              <a:latin typeface="Arial" panose="020B0604020202020204" pitchFamily="34" charset="0"/>
              <a:cs typeface="Arial" panose="020B0604020202020204" pitchFamily="34" charset="0"/>
            </a:endParaRPr>
          </a:p>
          <a:p>
            <a:pPr algn="just">
              <a:spcAft>
                <a:spcPct val="30000"/>
              </a:spcAft>
            </a:pPr>
            <a:endParaRPr lang="en-US" altLang="fr-FR" b="1" dirty="0" smtClean="0">
              <a:latin typeface="Arial" panose="020B0604020202020204" pitchFamily="34" charset="0"/>
              <a:cs typeface="Arial" panose="020B0604020202020204" pitchFamily="34" charset="0"/>
            </a:endParaRPr>
          </a:p>
          <a:p>
            <a:pPr algn="just">
              <a:spcAft>
                <a:spcPct val="30000"/>
              </a:spcAft>
            </a:pPr>
            <a:r>
              <a:rPr lang="en-US" altLang="fr-FR" b="1" dirty="0" smtClean="0">
                <a:latin typeface="Arial" panose="020B0604020202020204" pitchFamily="34" charset="0"/>
                <a:cs typeface="Arial" panose="020B0604020202020204" pitchFamily="34" charset="0"/>
              </a:rPr>
              <a:t>Analysis of key </a:t>
            </a:r>
            <a:r>
              <a:rPr lang="en-US" altLang="fr-FR" b="1" dirty="0">
                <a:latin typeface="Arial" panose="020B0604020202020204" pitchFamily="34" charset="0"/>
                <a:cs typeface="Arial" panose="020B0604020202020204" pitchFamily="34" charset="0"/>
              </a:rPr>
              <a:t>periods </a:t>
            </a:r>
            <a:r>
              <a:rPr lang="en-US" altLang="fr-FR" b="1" dirty="0" smtClean="0">
                <a:latin typeface="Arial" panose="020B0604020202020204" pitchFamily="34" charset="0"/>
                <a:cs typeface="Arial" panose="020B0604020202020204" pitchFamily="34" charset="0"/>
              </a:rPr>
              <a:t>to </a:t>
            </a:r>
            <a:r>
              <a:rPr lang="en-US" altLang="fr-FR" b="1" dirty="0">
                <a:latin typeface="Arial" panose="020B0604020202020204" pitchFamily="34" charset="0"/>
                <a:cs typeface="Arial" panose="020B0604020202020204" pitchFamily="34" charset="0"/>
              </a:rPr>
              <a:t>illustrate </a:t>
            </a:r>
            <a:r>
              <a:rPr lang="en-US" altLang="fr-FR" b="1" dirty="0" smtClean="0">
                <a:latin typeface="Arial" panose="020B0604020202020204" pitchFamily="34" charset="0"/>
                <a:cs typeface="Arial" panose="020B0604020202020204" pitchFamily="34" charset="0"/>
              </a:rPr>
              <a:t>dominant processes.</a:t>
            </a:r>
            <a:endParaRPr lang="en-GB" altLang="fr-FR" dirty="0"/>
          </a:p>
        </p:txBody>
      </p:sp>
    </p:spTree>
    <p:extLst>
      <p:ext uri="{BB962C8B-B14F-4D97-AF65-F5344CB8AC3E}">
        <p14:creationId xmlns:p14="http://schemas.microsoft.com/office/powerpoint/2010/main" val="9490417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20</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smtClean="0">
                <a:solidFill>
                  <a:srgbClr val="002060"/>
                </a:solidFill>
                <a:latin typeface="Arial" panose="020B0604020202020204" pitchFamily="34" charset="0"/>
                <a:cs typeface="Arial" panose="020B0604020202020204" pitchFamily="34" charset="0"/>
              </a:rPr>
              <a:t>Reconstructions </a:t>
            </a:r>
            <a:r>
              <a:rPr lang="en-US" altLang="fr-FR" sz="2800" b="1" dirty="0">
                <a:solidFill>
                  <a:srgbClr val="002060"/>
                </a:solidFill>
                <a:latin typeface="Arial" panose="020B0604020202020204" pitchFamily="34" charset="0"/>
                <a:cs typeface="Arial" panose="020B0604020202020204" pitchFamily="34" charset="0"/>
              </a:rPr>
              <a:t>based on isotopes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31948"/>
            <a:ext cx="9144000" cy="1311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Oxygen isotopes</a:t>
            </a:r>
          </a:p>
          <a:p>
            <a:pPr marL="0" lvl="1">
              <a:spcAft>
                <a:spcPct val="30000"/>
              </a:spcAft>
            </a:pPr>
            <a:r>
              <a:rPr lang="en-GB" dirty="0" smtClean="0">
                <a:latin typeface="Arial" panose="020B0604020202020204" pitchFamily="34" charset="0"/>
                <a:cs typeface="Arial" panose="020B0604020202020204" pitchFamily="34" charset="0"/>
              </a:rPr>
              <a:t>Isotopic fractionation takes place during evaporation and condensation</a:t>
            </a:r>
            <a:endParaRPr lang="en-US" altLang="fr-FR"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7170" name="Picture 2" descr="IsotopicFractio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72" y="2311230"/>
            <a:ext cx="8049627" cy="395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87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21</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smtClean="0">
                <a:solidFill>
                  <a:srgbClr val="002060"/>
                </a:solidFill>
                <a:latin typeface="Arial" panose="020B0604020202020204" pitchFamily="34" charset="0"/>
                <a:cs typeface="Arial" panose="020B0604020202020204" pitchFamily="34" charset="0"/>
              </a:rPr>
              <a:t>Reconstructions </a:t>
            </a:r>
            <a:r>
              <a:rPr lang="en-US" altLang="fr-FR" sz="2800" b="1" dirty="0">
                <a:solidFill>
                  <a:srgbClr val="002060"/>
                </a:solidFill>
                <a:latin typeface="Arial" panose="020B0604020202020204" pitchFamily="34" charset="0"/>
                <a:cs typeface="Arial" panose="020B0604020202020204" pitchFamily="34" charset="0"/>
              </a:rPr>
              <a:t>based on isotopes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31948"/>
            <a:ext cx="9144000" cy="1311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Carbon isotopes</a:t>
            </a:r>
          </a:p>
          <a:p>
            <a:pPr marL="0" lvl="1">
              <a:spcAft>
                <a:spcPct val="30000"/>
              </a:spcAft>
            </a:pPr>
            <a:r>
              <a:rPr lang="en-US" dirty="0">
                <a:latin typeface="Arial" panose="020B0604020202020204" pitchFamily="34" charset="0"/>
                <a:cs typeface="Arial" panose="020B0604020202020204" pitchFamily="34" charset="0"/>
              </a:rPr>
              <a:t>During photosynthesis, </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C is taken preferentially to </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C because it is </a:t>
            </a:r>
            <a:r>
              <a:rPr lang="en-US" dirty="0" smtClean="0">
                <a:latin typeface="Arial" panose="020B0604020202020204" pitchFamily="34" charset="0"/>
                <a:cs typeface="Arial" panose="020B0604020202020204" pitchFamily="34" charset="0"/>
              </a:rPr>
              <a:t>lighter.</a:t>
            </a:r>
            <a:endParaRPr lang="en-US" altLang="fr-FR"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7" name="Objet 6"/>
          <p:cNvGraphicFramePr>
            <a:graphicFrameLocks noChangeAspect="1"/>
          </p:cNvGraphicFramePr>
          <p:nvPr>
            <p:extLst>
              <p:ext uri="{D42A27DB-BD31-4B8C-83A1-F6EECF244321}">
                <p14:modId xmlns:p14="http://schemas.microsoft.com/office/powerpoint/2010/main" val="554053405"/>
              </p:ext>
            </p:extLst>
          </p:nvPr>
        </p:nvGraphicFramePr>
        <p:xfrm>
          <a:off x="2831588" y="2673928"/>
          <a:ext cx="4406121" cy="1275284"/>
        </p:xfrm>
        <a:graphic>
          <a:graphicData uri="http://schemas.openxmlformats.org/presentationml/2006/ole">
            <mc:AlternateContent xmlns:mc="http://schemas.openxmlformats.org/markup-compatibility/2006">
              <mc:Choice xmlns:v="urn:schemas-microsoft-com:vml" Requires="v">
                <p:oleObj spid="_x0000_s8276" name="Equation" r:id="rId4" imgW="2133600" imgH="609600" progId="Equation.DSMT4">
                  <p:embed/>
                </p:oleObj>
              </mc:Choice>
              <mc:Fallback>
                <p:oleObj name="Equation" r:id="rId4" imgW="2133600" imgH="609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1588" y="2673928"/>
                        <a:ext cx="4406121" cy="1275284"/>
                      </a:xfrm>
                      <a:prstGeom prst="rect">
                        <a:avLst/>
                      </a:prstGeom>
                      <a:noFill/>
                    </p:spPr>
                  </p:pic>
                </p:oleObj>
              </mc:Fallback>
            </mc:AlternateContent>
          </a:graphicData>
        </a:graphic>
      </p:graphicFrame>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4606844"/>
            <a:ext cx="9144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Organic matter has a low (negative) </a:t>
            </a:r>
            <a:r>
              <a:rPr lang="en-US" altLang="fr-FR" dirty="0" smtClean="0">
                <a:latin typeface="Symbol" panose="05050102010706020507" pitchFamily="18" charset="2"/>
                <a:cs typeface="Arial" panose="020B0604020202020204" pitchFamily="34" charset="0"/>
              </a:rPr>
              <a:t>d</a:t>
            </a:r>
            <a:r>
              <a:rPr lang="en-US" altLang="fr-FR" baseline="30000" dirty="0" smtClean="0">
                <a:latin typeface="Arial" panose="020B0604020202020204" pitchFamily="34" charset="0"/>
                <a:cs typeface="Arial" panose="020B0604020202020204" pitchFamily="34" charset="0"/>
              </a:rPr>
              <a:t>13</a:t>
            </a:r>
            <a:r>
              <a:rPr lang="en-US" altLang="fr-FR" dirty="0" smtClean="0">
                <a:latin typeface="Arial" panose="020B0604020202020204" pitchFamily="34" charset="0"/>
                <a:cs typeface="Arial" panose="020B0604020202020204" pitchFamily="34" charset="0"/>
              </a:rPr>
              <a:t>C.</a:t>
            </a:r>
            <a:endParaRPr lang="en-US"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184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Climate since the Earth’s formation</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624493"/>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uncertainties on Earth’ climate are larger as we go back in time</a:t>
            </a:r>
            <a:r>
              <a:rPr lang="en-US" dirty="0" smtClean="0">
                <a:latin typeface="Arial" panose="020B0604020202020204" pitchFamily="34" charset="0"/>
                <a:cs typeface="Arial" panose="020B0604020202020204" pitchFamily="34" charset="0"/>
              </a:rPr>
              <a:t>.</a:t>
            </a:r>
            <a:endParaRPr lang="en-US" altLang="fr-FR"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7" name="Rectangle 16"/>
          <p:cNvSpPr/>
          <p:nvPr/>
        </p:nvSpPr>
        <p:spPr>
          <a:xfrm>
            <a:off x="1769134" y="6389212"/>
            <a:ext cx="5736566" cy="369332"/>
          </a:xfrm>
          <a:prstGeom prst="rect">
            <a:avLst/>
          </a:prstGeom>
        </p:spPr>
        <p:txBody>
          <a:bodyPr wrap="square">
            <a:spAutoFit/>
          </a:bodyPr>
          <a:lstStyle/>
          <a:p>
            <a:pPr algn="ctr"/>
            <a:r>
              <a:rPr lang="en-US" dirty="0">
                <a:solidFill>
                  <a:schemeClr val="tx1">
                    <a:lumMod val="50000"/>
                    <a:lumOff val="50000"/>
                  </a:schemeClr>
                </a:solidFill>
                <a:latin typeface="Arial" panose="020B0604020202020204" pitchFamily="34" charset="0"/>
                <a:cs typeface="Arial" panose="020B0604020202020204" pitchFamily="34" charset="0"/>
              </a:rPr>
              <a:t>A simplified geological time scale. </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34" y="1455490"/>
            <a:ext cx="7078931" cy="4651869"/>
          </a:xfrm>
          <a:prstGeom prst="rect">
            <a:avLst/>
          </a:prstGeom>
        </p:spPr>
      </p:pic>
    </p:spTree>
    <p:extLst>
      <p:ext uri="{BB962C8B-B14F-4D97-AF65-F5344CB8AC3E}">
        <p14:creationId xmlns:p14="http://schemas.microsoft.com/office/powerpoint/2010/main" val="20834474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23</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Precambrian climate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1062905"/>
            <a:ext cx="8967787" cy="3268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lgn="l">
              <a:spcAft>
                <a:spcPct val="30000"/>
              </a:spcAft>
            </a:pPr>
            <a:r>
              <a:rPr lang="en-GB" altLang="fr-FR" sz="2000" dirty="0"/>
              <a:t> </a:t>
            </a:r>
            <a:r>
              <a:rPr lang="en-GB" altLang="fr-FR" dirty="0" smtClean="0">
                <a:latin typeface="Arial" panose="020B0604020202020204" pitchFamily="34" charset="0"/>
                <a:cs typeface="Arial" panose="020B0604020202020204" pitchFamily="34" charset="0"/>
              </a:rPr>
              <a:t>4 </a:t>
            </a:r>
            <a:r>
              <a:rPr lang="en-GB" altLang="fr-FR" dirty="0">
                <a:latin typeface="Arial" panose="020B0604020202020204" pitchFamily="34" charset="0"/>
                <a:cs typeface="Arial" panose="020B0604020202020204" pitchFamily="34" charset="0"/>
              </a:rPr>
              <a:t>billion years ago, the solar irradiance was about </a:t>
            </a:r>
            <a:r>
              <a:rPr lang="en-GB" altLang="fr-FR" dirty="0" smtClean="0">
                <a:latin typeface="Arial" panose="020B0604020202020204" pitchFamily="34" charset="0"/>
                <a:cs typeface="Arial" panose="020B0604020202020204" pitchFamily="34" charset="0"/>
              </a:rPr>
              <a:t>25-30</a:t>
            </a:r>
            <a:r>
              <a:rPr lang="en-GB" altLang="fr-FR" dirty="0">
                <a:latin typeface="Arial" panose="020B0604020202020204" pitchFamily="34" charset="0"/>
                <a:cs typeface="Arial" panose="020B0604020202020204" pitchFamily="34" charset="0"/>
              </a:rPr>
              <a:t>% lower than at present but the Earth was not totally ice covered : the </a:t>
            </a:r>
            <a:r>
              <a:rPr lang="en-GB" altLang="fr-FR" dirty="0">
                <a:solidFill>
                  <a:srgbClr val="0000FF"/>
                </a:solidFill>
                <a:latin typeface="Arial" panose="020B0604020202020204" pitchFamily="34" charset="0"/>
                <a:cs typeface="Arial" panose="020B0604020202020204" pitchFamily="34" charset="0"/>
              </a:rPr>
              <a:t>“faint </a:t>
            </a:r>
            <a:r>
              <a:rPr lang="en-GB" altLang="fr-FR" dirty="0" smtClean="0">
                <a:solidFill>
                  <a:srgbClr val="0000FF"/>
                </a:solidFill>
                <a:latin typeface="Arial" panose="020B0604020202020204" pitchFamily="34" charset="0"/>
                <a:cs typeface="Arial" panose="020B0604020202020204" pitchFamily="34" charset="0"/>
              </a:rPr>
              <a:t>young Sun </a:t>
            </a:r>
            <a:r>
              <a:rPr lang="en-GB" altLang="fr-FR" dirty="0">
                <a:solidFill>
                  <a:srgbClr val="0000FF"/>
                </a:solidFill>
                <a:latin typeface="Arial" panose="020B0604020202020204" pitchFamily="34" charset="0"/>
                <a:cs typeface="Arial" panose="020B0604020202020204" pitchFamily="34" charset="0"/>
              </a:rPr>
              <a:t>paradox”. </a:t>
            </a:r>
            <a:endParaRPr lang="en-GB" altLang="fr-FR" dirty="0" smtClean="0">
              <a:solidFill>
                <a:srgbClr val="0000FF"/>
              </a:solidFill>
              <a:latin typeface="Arial" panose="020B0604020202020204" pitchFamily="34" charset="0"/>
              <a:cs typeface="Arial" panose="020B0604020202020204" pitchFamily="34" charset="0"/>
            </a:endParaRPr>
          </a:p>
          <a:p>
            <a:pPr marL="0" lvl="1" algn="l">
              <a:spcAft>
                <a:spcPct val="30000"/>
              </a:spcAft>
            </a:pPr>
            <a:r>
              <a:rPr lang="en-GB" altLang="fr-FR" dirty="0">
                <a:latin typeface="Arial" panose="020B0604020202020204" pitchFamily="34" charset="0"/>
                <a:cs typeface="Arial" panose="020B0604020202020204" pitchFamily="34" charset="0"/>
              </a:rPr>
              <a:t/>
            </a:r>
            <a:br>
              <a:rPr lang="en-GB" altLang="fr-FR" dirty="0">
                <a:latin typeface="Arial" panose="020B0604020202020204" pitchFamily="34" charset="0"/>
                <a:cs typeface="Arial" panose="020B0604020202020204" pitchFamily="34" charset="0"/>
              </a:rPr>
            </a:br>
            <a:r>
              <a:rPr lang="en-GB" altLang="fr-FR" dirty="0">
                <a:latin typeface="Arial" panose="020B0604020202020204" pitchFamily="34" charset="0"/>
                <a:cs typeface="Arial" panose="020B0604020202020204" pitchFamily="34" charset="0"/>
              </a:rPr>
              <a:t>Main </a:t>
            </a:r>
            <a:r>
              <a:rPr lang="en-GB" altLang="fr-FR" dirty="0" smtClean="0">
                <a:latin typeface="Arial" panose="020B0604020202020204" pitchFamily="34" charset="0"/>
                <a:cs typeface="Arial" panose="020B0604020202020204" pitchFamily="34" charset="0"/>
              </a:rPr>
              <a:t>hypothesis: </a:t>
            </a:r>
            <a:r>
              <a:rPr lang="en-GB" altLang="fr-FR" dirty="0">
                <a:latin typeface="Arial" panose="020B0604020202020204" pitchFamily="34" charset="0"/>
                <a:cs typeface="Arial" panose="020B0604020202020204" pitchFamily="34" charset="0"/>
              </a:rPr>
              <a:t>a </a:t>
            </a:r>
            <a:r>
              <a:rPr lang="en-GB" altLang="fr-FR" dirty="0">
                <a:solidFill>
                  <a:srgbClr val="0000FF"/>
                </a:solidFill>
                <a:latin typeface="Arial" panose="020B0604020202020204" pitchFamily="34" charset="0"/>
                <a:cs typeface="Arial" panose="020B0604020202020204" pitchFamily="34" charset="0"/>
              </a:rPr>
              <a:t>much stronger greenhouse effect</a:t>
            </a:r>
            <a:r>
              <a:rPr lang="en-GB" altLang="fr-FR" dirty="0">
                <a:latin typeface="Arial" panose="020B0604020202020204" pitchFamily="34" charset="0"/>
                <a:cs typeface="Arial" panose="020B0604020202020204" pitchFamily="34" charset="0"/>
              </a:rPr>
              <a:t> caused by a much higher </a:t>
            </a:r>
            <a:r>
              <a:rPr lang="en-GB" altLang="fr-FR" i="1" dirty="0">
                <a:latin typeface="Arial" panose="020B0604020202020204" pitchFamily="34" charset="0"/>
                <a:cs typeface="Arial" panose="020B0604020202020204" pitchFamily="34" charset="0"/>
              </a:rPr>
              <a:t>CO</a:t>
            </a:r>
            <a:r>
              <a:rPr lang="en-GB" altLang="fr-FR" i="1" baseline="-25000" dirty="0">
                <a:latin typeface="Arial" panose="020B0604020202020204" pitchFamily="34" charset="0"/>
                <a:cs typeface="Arial" panose="020B0604020202020204" pitchFamily="34" charset="0"/>
              </a:rPr>
              <a:t>2</a:t>
            </a:r>
            <a:r>
              <a:rPr lang="en-GB" altLang="fr-FR" dirty="0">
                <a:latin typeface="Arial" panose="020B0604020202020204" pitchFamily="34" charset="0"/>
                <a:cs typeface="Arial" panose="020B0604020202020204" pitchFamily="34" charset="0"/>
              </a:rPr>
              <a:t> </a:t>
            </a:r>
            <a:r>
              <a:rPr lang="en-GB" altLang="fr-FR" dirty="0" smtClean="0">
                <a:latin typeface="Arial" panose="020B0604020202020204" pitchFamily="34" charset="0"/>
                <a:cs typeface="Arial" panose="020B0604020202020204" pitchFamily="34" charset="0"/>
              </a:rPr>
              <a:t>(250 </a:t>
            </a:r>
            <a:r>
              <a:rPr lang="en-GB" altLang="fr-FR" dirty="0">
                <a:latin typeface="Arial" panose="020B0604020202020204" pitchFamily="34" charset="0"/>
                <a:cs typeface="Arial" panose="020B0604020202020204" pitchFamily="34" charset="0"/>
              </a:rPr>
              <a:t>times the present-day </a:t>
            </a:r>
            <a:r>
              <a:rPr lang="en-GB" altLang="fr-FR" dirty="0" smtClean="0">
                <a:latin typeface="Arial" panose="020B0604020202020204" pitchFamily="34" charset="0"/>
                <a:cs typeface="Arial" panose="020B0604020202020204" pitchFamily="34" charset="0"/>
              </a:rPr>
              <a:t>value?) </a:t>
            </a:r>
            <a:r>
              <a:rPr lang="en-GB" altLang="fr-FR" dirty="0">
                <a:latin typeface="Arial" panose="020B0604020202020204" pitchFamily="34" charset="0"/>
                <a:cs typeface="Arial" panose="020B0604020202020204" pitchFamily="34" charset="0"/>
              </a:rPr>
              <a:t>and </a:t>
            </a:r>
            <a:r>
              <a:rPr lang="en-GB" altLang="fr-FR" dirty="0" smtClean="0">
                <a:latin typeface="Arial" panose="020B0604020202020204" pitchFamily="34" charset="0"/>
                <a:cs typeface="Arial" panose="020B0604020202020204" pitchFamily="34" charset="0"/>
              </a:rPr>
              <a:t>CH</a:t>
            </a:r>
            <a:r>
              <a:rPr lang="en-GB" altLang="fr-FR" baseline="-25000" dirty="0" smtClean="0">
                <a:latin typeface="Arial" panose="020B0604020202020204" pitchFamily="34" charset="0"/>
                <a:cs typeface="Arial" panose="020B0604020202020204" pitchFamily="34" charset="0"/>
              </a:rPr>
              <a:t>4</a:t>
            </a:r>
            <a:r>
              <a:rPr lang="en-GB" altLang="fr-FR" dirty="0" smtClean="0">
                <a:latin typeface="Arial" panose="020B0604020202020204" pitchFamily="34" charset="0"/>
                <a:cs typeface="Arial" panose="020B0604020202020204" pitchFamily="34" charset="0"/>
              </a:rPr>
              <a:t> concentration</a:t>
            </a:r>
            <a:r>
              <a:rPr lang="en-GB" altLang="fr-FR" dirty="0">
                <a:latin typeface="Arial" panose="020B0604020202020204" pitchFamily="34" charset="0"/>
                <a:cs typeface="Arial" panose="020B0604020202020204" pitchFamily="34" charset="0"/>
              </a:rPr>
              <a:t>.</a:t>
            </a:r>
          </a:p>
          <a:p>
            <a:pPr marL="0" lvl="1" algn="l">
              <a:spcAft>
                <a:spcPct val="30000"/>
              </a:spcAft>
            </a:pP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5693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24</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Precambrian climate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4" name="Rectangle 9"/>
          <p:cNvSpPr>
            <a:spLocks noChangeArrowheads="1"/>
          </p:cNvSpPr>
          <p:nvPr/>
        </p:nvSpPr>
        <p:spPr bwMode="auto">
          <a:xfrm>
            <a:off x="0" y="1140757"/>
            <a:ext cx="8967787" cy="27515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lgn="l">
              <a:spcAft>
                <a:spcPct val="30000"/>
              </a:spcAft>
            </a:pPr>
            <a:r>
              <a:rPr lang="en-GB" altLang="fr-FR" dirty="0" smtClean="0">
                <a:latin typeface="Arial" panose="020B0604020202020204" pitchFamily="34" charset="0"/>
                <a:cs typeface="Arial" panose="020B0604020202020204" pitchFamily="34" charset="0"/>
              </a:rPr>
              <a:t>Atmospheric </a:t>
            </a:r>
            <a:r>
              <a:rPr lang="en-GB" altLang="fr-FR" dirty="0">
                <a:latin typeface="Arial" panose="020B0604020202020204" pitchFamily="34" charset="0"/>
                <a:cs typeface="Arial" panose="020B0604020202020204" pitchFamily="34" charset="0"/>
              </a:rPr>
              <a:t>composition has been modified with </a:t>
            </a:r>
            <a:r>
              <a:rPr lang="en-GB" altLang="fr-FR" dirty="0" smtClean="0">
                <a:latin typeface="Arial" panose="020B0604020202020204" pitchFamily="34" charset="0"/>
                <a:cs typeface="Arial" panose="020B0604020202020204" pitchFamily="34" charset="0"/>
              </a:rPr>
              <a:t>time.</a:t>
            </a:r>
          </a:p>
          <a:p>
            <a:pPr marL="0" lvl="1" algn="l">
              <a:spcAft>
                <a:spcPct val="30000"/>
              </a:spcAft>
            </a:pPr>
            <a:endParaRPr lang="en-GB" altLang="fr-FR" dirty="0">
              <a:latin typeface="Arial" panose="020B0604020202020204" pitchFamily="34" charset="0"/>
              <a:cs typeface="Arial" panose="020B0604020202020204" pitchFamily="34" charset="0"/>
            </a:endParaRPr>
          </a:p>
          <a:p>
            <a:pPr marL="0" lvl="1" algn="l">
              <a:spcAft>
                <a:spcPct val="30000"/>
              </a:spcAft>
            </a:pPr>
            <a:r>
              <a:rPr lang="en-GB" altLang="fr-FR" dirty="0" smtClean="0">
                <a:latin typeface="Arial" panose="020B0604020202020204" pitchFamily="34" charset="0"/>
                <a:cs typeface="Arial" panose="020B0604020202020204" pitchFamily="34" charset="0"/>
              </a:rPr>
              <a:t>The photosynthesis induced </a:t>
            </a:r>
            <a:r>
              <a:rPr lang="en-GB" altLang="fr-FR" dirty="0">
                <a:latin typeface="Arial" panose="020B0604020202020204" pitchFamily="34" charset="0"/>
                <a:cs typeface="Arial" panose="020B0604020202020204" pitchFamily="34" charset="0"/>
              </a:rPr>
              <a:t>a </a:t>
            </a:r>
            <a:r>
              <a:rPr lang="en-GB" altLang="fr-FR" dirty="0">
                <a:solidFill>
                  <a:srgbClr val="0000FF"/>
                </a:solidFill>
                <a:latin typeface="Arial" panose="020B0604020202020204" pitchFamily="34" charset="0"/>
                <a:cs typeface="Arial" panose="020B0604020202020204" pitchFamily="34" charset="0"/>
              </a:rPr>
              <a:t>large increase in the atmospheric oxygen concentration 2.2. to 2.4 billion years ago</a:t>
            </a:r>
            <a:r>
              <a:rPr lang="en-GB" altLang="fr-FR" dirty="0">
                <a:latin typeface="Arial" panose="020B0604020202020204" pitchFamily="34" charset="0"/>
                <a:cs typeface="Arial" panose="020B0604020202020204" pitchFamily="34" charset="0"/>
              </a:rPr>
              <a:t>. </a:t>
            </a:r>
            <a:endParaRPr lang="en-GB" altLang="fr-FR" dirty="0" smtClean="0">
              <a:latin typeface="Arial" panose="020B0604020202020204" pitchFamily="34" charset="0"/>
              <a:cs typeface="Arial" panose="020B0604020202020204" pitchFamily="34" charset="0"/>
            </a:endParaRPr>
          </a:p>
          <a:p>
            <a:pPr marL="0" lvl="1" algn="l">
              <a:spcAft>
                <a:spcPct val="30000"/>
              </a:spcAft>
            </a:pPr>
            <a:endParaRPr lang="en-GB" altLang="fr-FR" dirty="0">
              <a:latin typeface="Arial" panose="020B0604020202020204" pitchFamily="34" charset="0"/>
              <a:cs typeface="Arial" panose="020B0604020202020204" pitchFamily="34" charset="0"/>
            </a:endParaRPr>
          </a:p>
          <a:p>
            <a:pPr marL="0" lvl="1" algn="l">
              <a:spcAft>
                <a:spcPct val="30000"/>
              </a:spcAft>
            </a:pPr>
            <a:r>
              <a:rPr lang="en-GB" altLang="fr-FR" dirty="0" smtClean="0">
                <a:latin typeface="Arial" panose="020B0604020202020204" pitchFamily="34" charset="0"/>
                <a:cs typeface="Arial" panose="020B0604020202020204" pitchFamily="34" charset="0"/>
              </a:rPr>
              <a:t>This </a:t>
            </a:r>
            <a:r>
              <a:rPr lang="en-GB" altLang="fr-FR" dirty="0">
                <a:latin typeface="Arial" panose="020B0604020202020204" pitchFamily="34" charset="0"/>
                <a:cs typeface="Arial" panose="020B0604020202020204" pitchFamily="34" charset="0"/>
              </a:rPr>
              <a:t>caused a glaciation </a:t>
            </a:r>
            <a:r>
              <a:rPr lang="en-GB"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050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25</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Precambrian climate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88106" y="938607"/>
            <a:ext cx="8967787" cy="31208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lgn="l">
              <a:spcAft>
                <a:spcPct val="30000"/>
              </a:spcAft>
            </a:pPr>
            <a:r>
              <a:rPr lang="en-GB" altLang="fr-FR" dirty="0" smtClean="0">
                <a:latin typeface="Arial" panose="020B0604020202020204" pitchFamily="34" charset="0"/>
                <a:cs typeface="Arial" panose="020B0604020202020204" pitchFamily="34" charset="0"/>
              </a:rPr>
              <a:t>Large glaciations took place around 550 </a:t>
            </a:r>
            <a:r>
              <a:rPr lang="en-GB" altLang="fr-FR" dirty="0">
                <a:latin typeface="Arial" panose="020B0604020202020204" pitchFamily="34" charset="0"/>
                <a:cs typeface="Arial" panose="020B0604020202020204" pitchFamily="34" charset="0"/>
              </a:rPr>
              <a:t>to 750 million years ago. </a:t>
            </a:r>
            <a:endParaRPr lang="en-GB" altLang="fr-FR" dirty="0" smtClean="0">
              <a:latin typeface="Arial" panose="020B0604020202020204" pitchFamily="34" charset="0"/>
              <a:cs typeface="Arial" panose="020B0604020202020204" pitchFamily="34" charset="0"/>
            </a:endParaRPr>
          </a:p>
          <a:p>
            <a:pPr marL="0" lvl="1" algn="l">
              <a:spcAft>
                <a:spcPct val="30000"/>
              </a:spcAft>
            </a:pPr>
            <a:endParaRPr lang="en-GB" altLang="fr-FR" dirty="0">
              <a:solidFill>
                <a:srgbClr val="0000FF"/>
              </a:solidFill>
              <a:latin typeface="Arial" panose="020B0604020202020204" pitchFamily="34" charset="0"/>
              <a:cs typeface="Arial" panose="020B0604020202020204" pitchFamily="34" charset="0"/>
            </a:endParaRPr>
          </a:p>
          <a:p>
            <a:pPr marL="0" lvl="1">
              <a:spcAft>
                <a:spcPct val="30000"/>
              </a:spcAft>
            </a:pPr>
            <a:r>
              <a:rPr lang="en-GB" altLang="fr-FR" dirty="0" smtClean="0">
                <a:latin typeface="Arial" panose="020B0604020202020204" pitchFamily="34" charset="0"/>
                <a:cs typeface="Arial" panose="020B0604020202020204" pitchFamily="34" charset="0"/>
              </a:rPr>
              <a:t>Formation of a </a:t>
            </a:r>
            <a:r>
              <a:rPr lang="en-GB" altLang="fr-FR" dirty="0" smtClean="0">
                <a:solidFill>
                  <a:srgbClr val="0000FF"/>
                </a:solidFill>
                <a:latin typeface="Arial" panose="020B0604020202020204" pitchFamily="34" charset="0"/>
                <a:cs typeface="Arial" panose="020B0604020202020204" pitchFamily="34" charset="0"/>
              </a:rPr>
              <a:t>Snowball </a:t>
            </a:r>
            <a:r>
              <a:rPr lang="en-GB" altLang="fr-FR" dirty="0">
                <a:solidFill>
                  <a:srgbClr val="0000FF"/>
                </a:solidFill>
                <a:latin typeface="Arial" panose="020B0604020202020204" pitchFamily="34" charset="0"/>
                <a:cs typeface="Arial" panose="020B0604020202020204" pitchFamily="34" charset="0"/>
              </a:rPr>
              <a:t>Earth </a:t>
            </a:r>
            <a:r>
              <a:rPr lang="en-US" altLang="fr-FR" dirty="0">
                <a:latin typeface="Arial" panose="020B0604020202020204" pitchFamily="34" charset="0"/>
                <a:cs typeface="Arial" panose="020B0604020202020204" pitchFamily="34" charset="0"/>
              </a:rPr>
              <a:t>around 635 million years ago</a:t>
            </a:r>
            <a:r>
              <a:rPr lang="en-GB" altLang="fr-FR" dirty="0" smtClean="0">
                <a:latin typeface="Arial" panose="020B0604020202020204" pitchFamily="34" charset="0"/>
                <a:cs typeface="Arial" panose="020B0604020202020204" pitchFamily="34" charset="0"/>
              </a:rPr>
              <a:t>?</a:t>
            </a:r>
          </a:p>
          <a:p>
            <a:pPr marL="0" lvl="1" algn="l">
              <a:spcAft>
                <a:spcPct val="30000"/>
              </a:spcAft>
            </a:pPr>
            <a:endParaRPr lang="en-GB" altLang="fr-FR" dirty="0">
              <a:latin typeface="Arial" panose="020B0604020202020204" pitchFamily="34" charset="0"/>
              <a:cs typeface="Arial" panose="020B0604020202020204" pitchFamily="34" charset="0"/>
            </a:endParaRPr>
          </a:p>
          <a:p>
            <a:pPr marL="0" lvl="1" algn="l">
              <a:spcAft>
                <a:spcPct val="30000"/>
              </a:spcAft>
            </a:pPr>
            <a:r>
              <a:rPr lang="en-GB" altLang="fr-FR" dirty="0" smtClean="0">
                <a:latin typeface="Arial" panose="020B0604020202020204" pitchFamily="34" charset="0"/>
                <a:cs typeface="Arial" panose="020B0604020202020204" pitchFamily="34" charset="0"/>
              </a:rPr>
              <a:t>If this is really occurred, why does not Earth not stay permanently in this state ?</a:t>
            </a: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698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26</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Phanerozoic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88106" y="850795"/>
            <a:ext cx="8967787" cy="16804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carbon cycle and climate </a:t>
            </a:r>
            <a:r>
              <a:rPr lang="en-US" altLang="fr-FR" dirty="0">
                <a:latin typeface="Arial" panose="020B0604020202020204" pitchFamily="34" charset="0"/>
                <a:cs typeface="Arial" panose="020B0604020202020204" pitchFamily="34" charset="0"/>
              </a:rPr>
              <a:t>appear strongly </a:t>
            </a:r>
            <a:r>
              <a:rPr lang="en-US" altLang="fr-FR" dirty="0" smtClean="0">
                <a:latin typeface="Arial" panose="020B0604020202020204" pitchFamily="34" charset="0"/>
                <a:cs typeface="Arial" panose="020B0604020202020204" pitchFamily="34" charset="0"/>
              </a:rPr>
              <a:t>linked on </a:t>
            </a:r>
            <a:r>
              <a:rPr lang="en-US" altLang="fr-FR" dirty="0">
                <a:latin typeface="Arial" panose="020B0604020202020204" pitchFamily="34" charset="0"/>
                <a:cs typeface="Arial" panose="020B0604020202020204" pitchFamily="34" charset="0"/>
              </a:rPr>
              <a:t>timescales of millions of </a:t>
            </a:r>
            <a:r>
              <a:rPr lang="en-US" altLang="fr-FR" dirty="0" smtClean="0">
                <a:latin typeface="Arial" panose="020B0604020202020204" pitchFamily="34" charset="0"/>
                <a:cs typeface="Arial" panose="020B0604020202020204" pitchFamily="34" charset="0"/>
              </a:rPr>
              <a:t>years. </a:t>
            </a:r>
            <a:endParaRPr lang="en-US" altLang="fr-FR" dirty="0">
              <a:latin typeface="Arial" panose="020B0604020202020204" pitchFamily="34" charset="0"/>
              <a:cs typeface="Arial" panose="020B0604020202020204" pitchFamily="34" charset="0"/>
            </a:endParaRPr>
          </a:p>
          <a:p>
            <a:pPr marL="0" lvl="1">
              <a:spcAft>
                <a:spcPct val="30000"/>
              </a:spcAft>
            </a:pPr>
            <a:r>
              <a:rPr lang="en-US" altLang="fr-FR" dirty="0" smtClean="0">
                <a:latin typeface="Arial" panose="020B0604020202020204" pitchFamily="34" charset="0"/>
                <a:cs typeface="Arial" panose="020B0604020202020204" pitchFamily="34" charset="0"/>
              </a:rPr>
              <a:t>Changes </a:t>
            </a:r>
            <a:r>
              <a:rPr lang="en-US" altLang="fr-FR" dirty="0">
                <a:latin typeface="Arial" panose="020B0604020202020204" pitchFamily="34" charset="0"/>
                <a:cs typeface="Arial" panose="020B0604020202020204" pitchFamily="34" charset="0"/>
              </a:rPr>
              <a:t>in </a:t>
            </a:r>
            <a:r>
              <a:rPr lang="en-US" altLang="fr-FR" dirty="0" smtClean="0">
                <a:latin typeface="Arial" panose="020B0604020202020204" pitchFamily="34" charset="0"/>
                <a:cs typeface="Arial" panose="020B0604020202020204" pitchFamily="34" charset="0"/>
              </a:rPr>
              <a:t>atmospheric CO</a:t>
            </a:r>
            <a:r>
              <a:rPr lang="en-US" altLang="fr-FR" baseline="-25000" dirty="0" smtClean="0">
                <a:latin typeface="Arial" panose="020B0604020202020204" pitchFamily="34" charset="0"/>
                <a:cs typeface="Arial" panose="020B0604020202020204" pitchFamily="34" charset="0"/>
              </a:rPr>
              <a:t>2</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concentration </a:t>
            </a:r>
            <a:r>
              <a:rPr lang="en-US" altLang="fr-FR" dirty="0" smtClean="0">
                <a:latin typeface="Arial" panose="020B0604020202020204" pitchFamily="34" charset="0"/>
                <a:cs typeface="Arial" panose="020B0604020202020204" pitchFamily="34" charset="0"/>
              </a:rPr>
              <a:t>can be </a:t>
            </a:r>
            <a:r>
              <a:rPr lang="en-US" altLang="fr-FR" dirty="0">
                <a:latin typeface="Arial" panose="020B0604020202020204" pitchFamily="34" charset="0"/>
                <a:cs typeface="Arial" panose="020B0604020202020204" pitchFamily="34" charset="0"/>
              </a:rPr>
              <a:t>represented </a:t>
            </a:r>
            <a:r>
              <a:rPr lang="en-US" altLang="fr-FR" dirty="0" smtClean="0">
                <a:latin typeface="Arial" panose="020B0604020202020204" pitchFamily="34" charset="0"/>
                <a:cs typeface="Arial" panose="020B0604020202020204" pitchFamily="34" charset="0"/>
              </a:rPr>
              <a:t>by:</a:t>
            </a:r>
            <a:endParaRPr lang="en-US" altLang="fr-FR" dirty="0">
              <a:latin typeface="Arial" panose="020B0604020202020204" pitchFamily="34" charset="0"/>
              <a:cs typeface="Arial" panose="020B0604020202020204" pitchFamily="34" charset="0"/>
            </a:endParaRPr>
          </a:p>
        </p:txBody>
      </p:sp>
      <p:graphicFrame>
        <p:nvGraphicFramePr>
          <p:cNvPr id="14" name="Object 1"/>
          <p:cNvGraphicFramePr>
            <a:graphicFrameLocks noChangeAspect="1"/>
          </p:cNvGraphicFramePr>
          <p:nvPr>
            <p:extLst>
              <p:ext uri="{D42A27DB-BD31-4B8C-83A1-F6EECF244321}">
                <p14:modId xmlns:p14="http://schemas.microsoft.com/office/powerpoint/2010/main" val="1586256137"/>
              </p:ext>
            </p:extLst>
          </p:nvPr>
        </p:nvGraphicFramePr>
        <p:xfrm>
          <a:off x="1700512" y="2764511"/>
          <a:ext cx="6047776" cy="1065934"/>
        </p:xfrm>
        <a:graphic>
          <a:graphicData uri="http://schemas.openxmlformats.org/presentationml/2006/ole">
            <mc:AlternateContent xmlns:mc="http://schemas.openxmlformats.org/markup-compatibility/2006">
              <mc:Choice xmlns:v="urn:schemas-microsoft-com:vml" Requires="v">
                <p:oleObj spid="_x0000_s9292" name="Equation" r:id="rId4" imgW="2425700" imgH="419100" progId="Equation.DSMT4">
                  <p:embed/>
                </p:oleObj>
              </mc:Choice>
              <mc:Fallback>
                <p:oleObj name="Equation" r:id="rId4" imgW="24257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512" y="2764511"/>
                        <a:ext cx="6047776" cy="1065934"/>
                      </a:xfrm>
                      <a:prstGeom prst="rect">
                        <a:avLst/>
                      </a:prstGeom>
                      <a:noFill/>
                    </p:spPr>
                  </p:pic>
                </p:oleObj>
              </mc:Fallback>
            </mc:AlternateContent>
          </a:graphicData>
        </a:graphic>
      </p:graphicFrame>
      <p:sp>
        <p:nvSpPr>
          <p:cNvPr id="19" name="Rectangle 3"/>
          <p:cNvSpPr>
            <a:spLocks noChangeArrowheads="1"/>
          </p:cNvSpPr>
          <p:nvPr/>
        </p:nvSpPr>
        <p:spPr bwMode="auto">
          <a:xfrm>
            <a:off x="3918193" y="4133560"/>
            <a:ext cx="23452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Silicate </a:t>
            </a:r>
            <a:r>
              <a:rPr lang="en-US" altLang="fr-FR" dirty="0">
                <a:solidFill>
                  <a:srgbClr val="0000FF"/>
                </a:solidFill>
                <a:latin typeface="Arial" panose="020B0604020202020204" pitchFamily="34" charset="0"/>
                <a:cs typeface="Arial" panose="020B0604020202020204" pitchFamily="34" charset="0"/>
              </a:rPr>
              <a:t>weathering and calcium carbonate sedimentation in the ocean</a:t>
            </a:r>
            <a:endParaRPr lang="en-IE" altLang="fr-FR" dirty="0">
              <a:solidFill>
                <a:srgbClr val="0000FF"/>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690235" y="4260100"/>
            <a:ext cx="23452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Outgassing </a:t>
            </a:r>
            <a:r>
              <a:rPr lang="en-US" altLang="fr-FR" dirty="0">
                <a:solidFill>
                  <a:srgbClr val="0000FF"/>
                </a:solidFill>
                <a:latin typeface="Arial" panose="020B0604020202020204" pitchFamily="34" charset="0"/>
                <a:cs typeface="Arial" panose="020B0604020202020204" pitchFamily="34" charset="0"/>
              </a:rPr>
              <a:t>of CO</a:t>
            </a:r>
            <a:r>
              <a:rPr lang="en-US" altLang="fr-FR" baseline="-25000" dirty="0">
                <a:solidFill>
                  <a:srgbClr val="0000FF"/>
                </a:solidFill>
                <a:latin typeface="Arial" panose="020B0604020202020204" pitchFamily="34" charset="0"/>
                <a:cs typeface="Arial" panose="020B0604020202020204" pitchFamily="34" charset="0"/>
              </a:rPr>
              <a:t>2</a:t>
            </a:r>
            <a:r>
              <a:rPr lang="en-US" altLang="fr-FR" dirty="0">
                <a:solidFill>
                  <a:srgbClr val="0000FF"/>
                </a:solidFill>
                <a:latin typeface="Arial" panose="020B0604020202020204" pitchFamily="34" charset="0"/>
                <a:cs typeface="Arial" panose="020B0604020202020204" pitchFamily="34" charset="0"/>
              </a:rPr>
              <a:t> </a:t>
            </a:r>
            <a:r>
              <a:rPr lang="en-US" altLang="fr-FR" dirty="0" smtClean="0">
                <a:solidFill>
                  <a:srgbClr val="0000FF"/>
                </a:solidFill>
                <a:latin typeface="Arial" panose="020B0604020202020204" pitchFamily="34" charset="0"/>
                <a:cs typeface="Arial" panose="020B0604020202020204" pitchFamily="34" charset="0"/>
              </a:rPr>
              <a:t>due to metamorphism and </a:t>
            </a:r>
            <a:r>
              <a:rPr lang="en-US" altLang="fr-FR" dirty="0">
                <a:solidFill>
                  <a:srgbClr val="0000FF"/>
                </a:solidFill>
                <a:latin typeface="Arial" panose="020B0604020202020204" pitchFamily="34" charset="0"/>
                <a:cs typeface="Arial" panose="020B0604020202020204" pitchFamily="34" charset="0"/>
              </a:rPr>
              <a:t>volcanic eruptions</a:t>
            </a:r>
            <a:endParaRPr lang="en-IE" altLang="fr-FR" dirty="0">
              <a:solidFill>
                <a:srgbClr val="0000FF"/>
              </a:solidFill>
              <a:latin typeface="Arial" panose="020B0604020202020204" pitchFamily="34" charset="0"/>
              <a:cs typeface="Arial" panose="020B0604020202020204" pitchFamily="34" charset="0"/>
            </a:endParaRPr>
          </a:p>
        </p:txBody>
      </p:sp>
      <p:sp>
        <p:nvSpPr>
          <p:cNvPr id="21" name="Rectangle 3"/>
          <p:cNvSpPr>
            <a:spLocks noChangeArrowheads="1"/>
          </p:cNvSpPr>
          <p:nvPr/>
        </p:nvSpPr>
        <p:spPr bwMode="auto">
          <a:xfrm>
            <a:off x="6575654" y="4420315"/>
            <a:ext cx="2345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Long-term </a:t>
            </a:r>
            <a:r>
              <a:rPr lang="en-US" altLang="fr-FR" dirty="0">
                <a:solidFill>
                  <a:srgbClr val="0000FF"/>
                </a:solidFill>
                <a:latin typeface="Arial" panose="020B0604020202020204" pitchFamily="34" charset="0"/>
                <a:cs typeface="Arial" panose="020B0604020202020204" pitchFamily="34" charset="0"/>
              </a:rPr>
              <a:t>burial of organic matter</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22" name="Connecteur droit avec flèche 21"/>
          <p:cNvCxnSpPr/>
          <p:nvPr/>
        </p:nvCxnSpPr>
        <p:spPr>
          <a:xfrm flipV="1">
            <a:off x="2576945" y="3615764"/>
            <a:ext cx="917115" cy="60652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4987636" y="3615763"/>
            <a:ext cx="512618" cy="51779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7029155" y="3577353"/>
            <a:ext cx="358322" cy="84296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5340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27</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Phanerozoic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756476"/>
            <a:ext cx="896778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GB" altLang="fr-FR" dirty="0" smtClean="0"/>
              <a:t>The models based on this balance are able to reproduce the </a:t>
            </a:r>
            <a:r>
              <a:rPr lang="en-GB" altLang="fr-FR" dirty="0"/>
              <a:t>long term </a:t>
            </a:r>
            <a:r>
              <a:rPr lang="en-GB" altLang="fr-FR" dirty="0" smtClean="0"/>
              <a:t>changes in the carbon cycle.</a:t>
            </a:r>
            <a:endParaRPr lang="en-US" altLang="fr-FR" dirty="0">
              <a:latin typeface="Arial" panose="020B0604020202020204" pitchFamily="34" charset="0"/>
              <a:cs typeface="Arial" panose="020B0604020202020204" pitchFamily="34" charset="0"/>
            </a:endParaRPr>
          </a:p>
        </p:txBody>
      </p:sp>
      <p:pic>
        <p:nvPicPr>
          <p:cNvPr id="25" name="Picture 3" descr="FigureCO2BE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 y="1960069"/>
            <a:ext cx="59245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8"/>
          <p:cNvSpPr>
            <a:spLocks noChangeArrowheads="1"/>
          </p:cNvSpPr>
          <p:nvPr/>
        </p:nvSpPr>
        <p:spPr bwMode="auto">
          <a:xfrm>
            <a:off x="5986950" y="3669912"/>
            <a:ext cx="2927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fr-FR" sz="1800" dirty="0">
                <a:solidFill>
                  <a:schemeClr val="tx1">
                    <a:lumMod val="50000"/>
                    <a:lumOff val="50000"/>
                  </a:schemeClr>
                </a:solidFill>
                <a:latin typeface="Arial" panose="020B0604020202020204" pitchFamily="34" charset="0"/>
                <a:cs typeface="Arial" panose="020B0604020202020204" pitchFamily="34" charset="0"/>
              </a:rPr>
              <a:t>Comparison of the </a:t>
            </a:r>
            <a:r>
              <a:rPr lang="en-GB" altLang="fr-FR" sz="1800" i="1" dirty="0">
                <a:solidFill>
                  <a:schemeClr val="tx1">
                    <a:lumMod val="50000"/>
                    <a:lumOff val="50000"/>
                  </a:schemeClr>
                </a:solidFill>
                <a:latin typeface="Arial" panose="020B0604020202020204" pitchFamily="34" charset="0"/>
                <a:cs typeface="Arial" panose="020B0604020202020204" pitchFamily="34" charset="0"/>
              </a:rPr>
              <a:t>CO</a:t>
            </a:r>
            <a:r>
              <a:rPr lang="en-GB" altLang="fr-FR" sz="1800" i="1" baseline="-25000" dirty="0">
                <a:solidFill>
                  <a:schemeClr val="tx1">
                    <a:lumMod val="50000"/>
                    <a:lumOff val="50000"/>
                  </a:schemeClr>
                </a:solidFill>
                <a:latin typeface="Arial" panose="020B0604020202020204" pitchFamily="34" charset="0"/>
                <a:cs typeface="Arial" panose="020B0604020202020204" pitchFamily="34" charset="0"/>
              </a:rPr>
              <a:t>2 </a:t>
            </a:r>
            <a:r>
              <a:rPr lang="en-GB" altLang="fr-FR" sz="1800" dirty="0">
                <a:solidFill>
                  <a:schemeClr val="tx1">
                    <a:lumMod val="50000"/>
                    <a:lumOff val="50000"/>
                  </a:schemeClr>
                </a:solidFill>
                <a:latin typeface="Arial" panose="020B0604020202020204" pitchFamily="34" charset="0"/>
                <a:cs typeface="Arial" panose="020B0604020202020204" pitchFamily="34" charset="0"/>
              </a:rPr>
              <a:t>concentration</a:t>
            </a:r>
            <a:r>
              <a:rPr lang="en-GB" altLang="fr-FR" sz="1800" i="1" baseline="-25000" dirty="0">
                <a:solidFill>
                  <a:schemeClr val="tx1">
                    <a:lumMod val="50000"/>
                    <a:lumOff val="50000"/>
                  </a:schemeClr>
                </a:solidFill>
                <a:latin typeface="Arial" panose="020B0604020202020204" pitchFamily="34" charset="0"/>
                <a:cs typeface="Arial" panose="020B0604020202020204" pitchFamily="34" charset="0"/>
              </a:rPr>
              <a:t> </a:t>
            </a:r>
            <a:r>
              <a:rPr lang="en-GB" altLang="fr-FR" sz="1800" dirty="0">
                <a:solidFill>
                  <a:schemeClr val="tx1">
                    <a:lumMod val="50000"/>
                    <a:lumOff val="50000"/>
                  </a:schemeClr>
                </a:solidFill>
                <a:latin typeface="Arial" panose="020B0604020202020204" pitchFamily="34" charset="0"/>
                <a:cs typeface="Arial" panose="020B0604020202020204" pitchFamily="34" charset="0"/>
              </a:rPr>
              <a:t>calculated by GEOCARBSULF model for varying climate sensitivities (noted </a:t>
            </a:r>
            <a:r>
              <a:rPr lang="en-GB" altLang="fr-FR" sz="1800" i="1" dirty="0">
                <a:solidFill>
                  <a:schemeClr val="tx1">
                    <a:lumMod val="50000"/>
                    <a:lumOff val="50000"/>
                  </a:schemeClr>
                </a:solidFill>
                <a:latin typeface="Symbol" panose="05050102010706020507" pitchFamily="18" charset="2"/>
                <a:cs typeface="Arial" panose="020B0604020202020204" pitchFamily="34" charset="0"/>
              </a:rPr>
              <a:t>D</a:t>
            </a:r>
            <a:r>
              <a:rPr lang="en-GB" altLang="fr-FR" sz="1800" i="1" dirty="0">
                <a:solidFill>
                  <a:schemeClr val="tx1">
                    <a:lumMod val="50000"/>
                    <a:lumOff val="50000"/>
                  </a:schemeClr>
                </a:solidFill>
                <a:latin typeface="Arial" panose="020B0604020202020204" pitchFamily="34" charset="0"/>
                <a:cs typeface="Arial" panose="020B0604020202020204" pitchFamily="34" charset="0"/>
              </a:rPr>
              <a:t>T(2x)</a:t>
            </a:r>
            <a:r>
              <a:rPr lang="en-GB" altLang="fr-FR" sz="1800" dirty="0">
                <a:solidFill>
                  <a:schemeClr val="tx1">
                    <a:lumMod val="50000"/>
                    <a:lumOff val="50000"/>
                  </a:schemeClr>
                </a:solidFill>
                <a:latin typeface="Arial" panose="020B0604020202020204" pitchFamily="34" charset="0"/>
                <a:cs typeface="Arial" panose="020B0604020202020204" pitchFamily="34" charset="0"/>
              </a:rPr>
              <a:t> on the figure) to an independent CO</a:t>
            </a:r>
            <a:r>
              <a:rPr lang="en-GB" altLang="fr-FR" sz="1800" baseline="-25000" dirty="0">
                <a:solidFill>
                  <a:schemeClr val="tx1">
                    <a:lumMod val="50000"/>
                    <a:lumOff val="50000"/>
                  </a:schemeClr>
                </a:solidFill>
                <a:latin typeface="Arial" panose="020B0604020202020204" pitchFamily="34" charset="0"/>
                <a:cs typeface="Arial" panose="020B0604020202020204" pitchFamily="34" charset="0"/>
              </a:rPr>
              <a:t>2</a:t>
            </a:r>
            <a:r>
              <a:rPr lang="en-GB" altLang="fr-FR" sz="1800" dirty="0">
                <a:solidFill>
                  <a:schemeClr val="tx1">
                    <a:lumMod val="50000"/>
                    <a:lumOff val="50000"/>
                  </a:schemeClr>
                </a:solidFill>
                <a:latin typeface="Arial" panose="020B0604020202020204" pitchFamily="34" charset="0"/>
                <a:cs typeface="Arial" panose="020B0604020202020204" pitchFamily="34" charset="0"/>
              </a:rPr>
              <a:t> record based on different  proxies</a:t>
            </a:r>
            <a:r>
              <a:rPr lang="en-GB" altLang="fr-FR" sz="1800" dirty="0" smtClean="0"/>
              <a:t>. </a:t>
            </a:r>
            <a:r>
              <a:rPr lang="en-GB" altLang="fr-FR" sz="1800" dirty="0" smtClean="0">
                <a:solidFill>
                  <a:schemeClr val="tx1">
                    <a:lumMod val="50000"/>
                    <a:lumOff val="50000"/>
                  </a:schemeClr>
                </a:solidFill>
                <a:latin typeface="Arial" panose="020B0604020202020204" pitchFamily="34" charset="0"/>
                <a:cs typeface="Arial" panose="020B0604020202020204" pitchFamily="34" charset="0"/>
              </a:rPr>
              <a:t>Figure from Royer et al. (2007).</a:t>
            </a:r>
            <a:endParaRPr lang="fr-BE"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Rectangle 3"/>
          <p:cNvSpPr>
            <a:spLocks noChangeArrowheads="1"/>
          </p:cNvSpPr>
          <p:nvPr/>
        </p:nvSpPr>
        <p:spPr bwMode="auto">
          <a:xfrm>
            <a:off x="6566958" y="1804984"/>
            <a:ext cx="2345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Large influence of climate sensitivity</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28" name="Connecteur droit avec flèche 27"/>
          <p:cNvCxnSpPr>
            <a:stCxn id="27" idx="1"/>
          </p:cNvCxnSpPr>
          <p:nvPr/>
        </p:nvCxnSpPr>
        <p:spPr>
          <a:xfrm flipH="1">
            <a:off x="3172691" y="2405149"/>
            <a:ext cx="3394267" cy="204216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174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28</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Cenozoic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663906"/>
            <a:ext cx="896778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t>The temperature over </a:t>
            </a:r>
            <a:r>
              <a:rPr lang="en-US" altLang="fr-FR" dirty="0"/>
              <a:t>the last 65 million </a:t>
            </a:r>
            <a:r>
              <a:rPr lang="en-US" altLang="fr-FR" dirty="0" smtClean="0"/>
              <a:t>years has </a:t>
            </a:r>
            <a:r>
              <a:rPr lang="en-US" altLang="fr-FR" dirty="0"/>
              <a:t>gradually decreased </a:t>
            </a:r>
            <a:r>
              <a:rPr lang="en-US" altLang="fr-FR" dirty="0" smtClean="0"/>
              <a:t>. This </a:t>
            </a:r>
            <a:r>
              <a:rPr lang="en-US" altLang="fr-FR" dirty="0"/>
              <a:t>is associated with a cooling that is often referred to as a transition from a greenhouse climate to an icehouse</a:t>
            </a:r>
            <a:r>
              <a:rPr lang="en-US" altLang="fr-FR" dirty="0" smtClean="0"/>
              <a:t>.</a:t>
            </a:r>
            <a:endParaRPr lang="en-US" altLang="fr-FR" dirty="0">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0" y="6012284"/>
            <a:ext cx="990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fr-FR" sz="1800" dirty="0">
                <a:solidFill>
                  <a:schemeClr val="tx1">
                    <a:lumMod val="50000"/>
                    <a:lumOff val="50000"/>
                  </a:schemeClr>
                </a:solidFill>
                <a:latin typeface="Arial" panose="020B0604020202020204" pitchFamily="34" charset="0"/>
                <a:cs typeface="Arial" panose="020B0604020202020204" pitchFamily="34" charset="0"/>
              </a:rPr>
              <a:t>The global climate over the past 65 million years based on deep-sea oxygen-isotope </a:t>
            </a:r>
            <a:r>
              <a:rPr lang="en-GB" altLang="fr-FR" sz="1800" dirty="0" smtClean="0">
                <a:solidFill>
                  <a:schemeClr val="tx1">
                    <a:lumMod val="50000"/>
                    <a:lumOff val="50000"/>
                  </a:schemeClr>
                </a:solidFill>
                <a:latin typeface="Arial" panose="020B0604020202020204" pitchFamily="34" charset="0"/>
                <a:cs typeface="Arial" panose="020B0604020202020204" pitchFamily="34" charset="0"/>
              </a:rPr>
              <a:t>measurements. </a:t>
            </a:r>
            <a:r>
              <a:rPr lang="fr-BE" altLang="fr-FR" sz="1800" dirty="0">
                <a:solidFill>
                  <a:schemeClr val="tx1">
                    <a:lumMod val="50000"/>
                    <a:lumOff val="50000"/>
                  </a:schemeClr>
                </a:solidFill>
                <a:latin typeface="Arial" panose="020B0604020202020204" pitchFamily="34" charset="0"/>
                <a:cs typeface="Arial" panose="020B0604020202020204" pitchFamily="34" charset="0"/>
              </a:rPr>
              <a:t>Figure </a:t>
            </a:r>
            <a:r>
              <a:rPr lang="fr-BE" altLang="fr-FR" sz="1800" dirty="0" err="1">
                <a:solidFill>
                  <a:schemeClr val="tx1">
                    <a:lumMod val="50000"/>
                    <a:lumOff val="50000"/>
                  </a:schemeClr>
                </a:solidFill>
                <a:latin typeface="Arial" panose="020B0604020202020204" pitchFamily="34" charset="0"/>
                <a:cs typeface="Arial" panose="020B0604020202020204" pitchFamily="34" charset="0"/>
              </a:rPr>
              <a:t>from</a:t>
            </a:r>
            <a:r>
              <a:rPr lang="fr-BE" altLang="fr-FR" sz="1800" dirty="0">
                <a:solidFill>
                  <a:schemeClr val="tx1">
                    <a:lumMod val="50000"/>
                    <a:lumOff val="50000"/>
                  </a:schemeClr>
                </a:solidFill>
                <a:latin typeface="Arial" panose="020B0604020202020204" pitchFamily="34" charset="0"/>
                <a:cs typeface="Arial" panose="020B0604020202020204" pitchFamily="34" charset="0"/>
              </a:rPr>
              <a:t> </a:t>
            </a:r>
            <a:r>
              <a:rPr lang="fr-BE" altLang="fr-FR" sz="1800" dirty="0" err="1">
                <a:solidFill>
                  <a:schemeClr val="tx1">
                    <a:lumMod val="50000"/>
                    <a:lumOff val="50000"/>
                  </a:schemeClr>
                </a:solidFill>
                <a:latin typeface="Arial" panose="020B0604020202020204" pitchFamily="34" charset="0"/>
                <a:cs typeface="Arial" panose="020B0604020202020204" pitchFamily="34" charset="0"/>
              </a:rPr>
              <a:t>Zachos</a:t>
            </a:r>
            <a:r>
              <a:rPr lang="fr-BE" altLang="fr-FR" sz="1800" dirty="0">
                <a:solidFill>
                  <a:schemeClr val="tx1">
                    <a:lumMod val="50000"/>
                    <a:lumOff val="50000"/>
                  </a:schemeClr>
                </a:solidFill>
                <a:latin typeface="Arial" panose="020B0604020202020204" pitchFamily="34" charset="0"/>
                <a:cs typeface="Arial" panose="020B0604020202020204" pitchFamily="34" charset="0"/>
              </a:rPr>
              <a:t> et al. (2008</a:t>
            </a:r>
            <a:r>
              <a:rPr lang="fr-BE" altLang="fr-FR" sz="1800" dirty="0" smtClean="0">
                <a:solidFill>
                  <a:schemeClr val="tx1">
                    <a:lumMod val="50000"/>
                    <a:lumOff val="50000"/>
                  </a:schemeClr>
                </a:solidFill>
                <a:latin typeface="Arial" panose="020B0604020202020204" pitchFamily="34" charset="0"/>
                <a:cs typeface="Arial" panose="020B0604020202020204" pitchFamily="34" charset="0"/>
              </a:rPr>
              <a:t>).</a:t>
            </a:r>
            <a:endParaRPr lang="fr-BE" altLang="fr-FR" sz="1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20" y="1893023"/>
            <a:ext cx="7251560" cy="4161724"/>
          </a:xfrm>
          <a:prstGeom prst="rect">
            <a:avLst/>
          </a:prstGeom>
        </p:spPr>
      </p:pic>
    </p:spTree>
    <p:extLst>
      <p:ext uri="{BB962C8B-B14F-4D97-AF65-F5344CB8AC3E}">
        <p14:creationId xmlns:p14="http://schemas.microsoft.com/office/powerpoint/2010/main" val="27703480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29</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Cenozoic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663906"/>
            <a:ext cx="896778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t>During the </a:t>
            </a:r>
            <a:r>
              <a:rPr lang="en-US" altLang="fr-FR" dirty="0"/>
              <a:t>Paleocene Eocene Thermal Maximum </a:t>
            </a:r>
            <a:r>
              <a:rPr lang="en-US" altLang="fr-FR" dirty="0" smtClean="0"/>
              <a:t/>
            </a:r>
            <a:br>
              <a:rPr lang="en-US" altLang="fr-FR" dirty="0" smtClean="0"/>
            </a:br>
            <a:r>
              <a:rPr lang="en-US" altLang="fr-FR" dirty="0" smtClean="0"/>
              <a:t>(</a:t>
            </a:r>
            <a:r>
              <a:rPr lang="en-US" altLang="fr-FR" dirty="0"/>
              <a:t>PETM, 55 million years ago) </a:t>
            </a:r>
            <a:r>
              <a:rPr lang="en-US" altLang="fr-FR" dirty="0" smtClean="0"/>
              <a:t>global </a:t>
            </a:r>
            <a:r>
              <a:rPr lang="en-US" altLang="fr-FR" dirty="0"/>
              <a:t>temperature increased by more than 5°C in about </a:t>
            </a:r>
            <a:r>
              <a:rPr lang="en-US" altLang="fr-FR" dirty="0" smtClean="0"/>
              <a:t>10 </a:t>
            </a:r>
            <a:r>
              <a:rPr lang="en-US" altLang="fr-FR" dirty="0"/>
              <a:t>000 </a:t>
            </a:r>
            <a:r>
              <a:rPr lang="en-US" altLang="fr-FR" dirty="0" smtClean="0"/>
              <a:t>years.</a:t>
            </a:r>
            <a:endParaRPr lang="en-US" altLang="fr-FR" dirty="0">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62400" y="5272750"/>
            <a:ext cx="908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Carbonate carbon isotope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and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o</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xygen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isotope ratio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in two cores in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the South Atlantic. The time on the x axis starts at the onset of the PETM about 55 million years ago.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McInerney</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and Wing (2011). </a:t>
            </a:r>
            <a:endParaRPr lang="fr-BE" altLang="fr-FR" sz="1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290" name="Picture 2" descr="McInerney2011PETM-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86" y="2332628"/>
            <a:ext cx="8327027" cy="27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866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3</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Forced and internal variability</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1398130"/>
            <a:ext cx="9102725" cy="17912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Forced variability</a:t>
            </a:r>
            <a:r>
              <a:rPr lang="en-US" altLang="fr-FR" dirty="0" smtClean="0">
                <a:latin typeface="Arial" panose="020B0604020202020204" pitchFamily="34" charset="0"/>
                <a:cs typeface="Arial" panose="020B0604020202020204" pitchFamily="34" charset="0"/>
              </a:rPr>
              <a:t>: driven by changes in external forcing</a:t>
            </a:r>
          </a:p>
          <a:p>
            <a:pPr marL="0" lvl="1">
              <a:spcAft>
                <a:spcPct val="30000"/>
              </a:spcAft>
            </a:pPr>
            <a:endParaRPr lang="en-US" altLang="fr-FR" dirty="0" smtClean="0">
              <a:latin typeface="Arial" panose="020B0604020202020204" pitchFamily="34" charset="0"/>
              <a:cs typeface="Arial" panose="020B0604020202020204" pitchFamily="34" charset="0"/>
            </a:endParaRPr>
          </a:p>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Internal variability</a:t>
            </a:r>
            <a:r>
              <a:rPr lang="en-US" altLang="fr-FR" dirty="0" smtClean="0">
                <a:latin typeface="Arial" panose="020B0604020202020204" pitchFamily="34" charset="0"/>
                <a:cs typeface="Arial" panose="020B0604020202020204" pitchFamily="34" charset="0"/>
              </a:rPr>
              <a:t>: caused </a:t>
            </a:r>
            <a:r>
              <a:rPr lang="en-US" altLang="fr-FR" dirty="0">
                <a:latin typeface="Arial" panose="020B0604020202020204" pitchFamily="34" charset="0"/>
                <a:cs typeface="Arial" panose="020B0604020202020204" pitchFamily="34" charset="0"/>
              </a:rPr>
              <a:t>by interactions between various elements of the </a:t>
            </a:r>
            <a:r>
              <a:rPr lang="en-US" altLang="fr-FR" dirty="0" smtClean="0">
                <a:latin typeface="Arial" panose="020B0604020202020204" pitchFamily="34" charset="0"/>
                <a:cs typeface="Arial" panose="020B0604020202020204" pitchFamily="34" charset="0"/>
              </a:rPr>
              <a:t>system</a:t>
            </a: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7617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30</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Cenozoic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641891"/>
            <a:ext cx="896778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t>50 </a:t>
            </a:r>
            <a:r>
              <a:rPr lang="en-US" altLang="fr-FR" dirty="0"/>
              <a:t>million years ago, the location of the continents was quite close to that of the present-day one but </a:t>
            </a:r>
            <a:r>
              <a:rPr lang="en-US" altLang="fr-FR" dirty="0" smtClean="0"/>
              <a:t>changes in boundary conditions still had an influence on climate.</a:t>
            </a:r>
            <a:endParaRPr lang="en-US" altLang="fr-FR" dirty="0">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0" y="6111319"/>
            <a:ext cx="9902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Land configuration about 60 million years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ago</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Map from Ron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Blakey</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54" y="1888586"/>
            <a:ext cx="8198692" cy="4099346"/>
          </a:xfrm>
          <a:prstGeom prst="rect">
            <a:avLst/>
          </a:prstGeom>
        </p:spPr>
      </p:pic>
    </p:spTree>
    <p:extLst>
      <p:ext uri="{BB962C8B-B14F-4D97-AF65-F5344CB8AC3E}">
        <p14:creationId xmlns:p14="http://schemas.microsoft.com/office/powerpoint/2010/main" val="39605620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31</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Cenozoic climate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0" y="775606"/>
            <a:ext cx="896778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t>Large </a:t>
            </a:r>
            <a:r>
              <a:rPr lang="en-US" altLang="fr-FR" dirty="0"/>
              <a:t>climate fluctuations have occurred over the last 5 million years</a:t>
            </a:r>
            <a:r>
              <a:rPr lang="en-US" altLang="fr-FR" dirty="0" smtClean="0"/>
              <a:t>.</a:t>
            </a:r>
            <a:endParaRPr lang="en-US" altLang="fr-FR" dirty="0">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152400" y="5405783"/>
            <a:ext cx="8986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Benthic </a:t>
            </a:r>
            <a:r>
              <a:rPr lang="en-US" altLang="fr-FR" sz="1800" dirty="0">
                <a:solidFill>
                  <a:schemeClr val="tx1">
                    <a:lumMod val="50000"/>
                    <a:lumOff val="50000"/>
                  </a:schemeClr>
                </a:solidFill>
                <a:latin typeface="Symbol" panose="05050102010706020507" pitchFamily="18" charset="2"/>
                <a:cs typeface="Arial" panose="020B0604020202020204" pitchFamily="34" charset="0"/>
              </a:rPr>
              <a:t></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18O, which measures global ice volume and deep ocean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temperature.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Data 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Lisiecki</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and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Raymo</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(2005).</a:t>
            </a:r>
          </a:p>
        </p:txBody>
      </p:sp>
      <p:pic>
        <p:nvPicPr>
          <p:cNvPr id="11266" name="Picture 2" descr="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9646"/>
            <a:ext cx="9056935" cy="315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9366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32</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9"/>
          <p:cNvSpPr>
            <a:spLocks noChangeArrowheads="1"/>
          </p:cNvSpPr>
          <p:nvPr/>
        </p:nvSpPr>
        <p:spPr bwMode="auto">
          <a:xfrm>
            <a:off x="62400" y="660939"/>
            <a:ext cx="896778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latin typeface="Arial" panose="020B0604020202020204" pitchFamily="34" charset="0"/>
                <a:cs typeface="Arial" panose="020B0604020202020204" pitchFamily="34" charset="0"/>
              </a:rPr>
              <a:t>characteristics of the Earth’s orbit are determined by three </a:t>
            </a:r>
            <a:r>
              <a:rPr lang="en-US" altLang="fr-FR" dirty="0" smtClean="0">
                <a:solidFill>
                  <a:srgbClr val="0000FF"/>
                </a:solidFill>
                <a:latin typeface="Arial" panose="020B0604020202020204" pitchFamily="34" charset="0"/>
                <a:cs typeface="Arial" panose="020B0604020202020204" pitchFamily="34" charset="0"/>
              </a:rPr>
              <a:t>astronomical parameters</a:t>
            </a:r>
            <a:r>
              <a:rPr lang="en-US" altLang="fr-FR" dirty="0" smtClean="0">
                <a:latin typeface="Arial" panose="020B0604020202020204" pitchFamily="34" charset="0"/>
                <a:cs typeface="Arial" panose="020B0604020202020204" pitchFamily="34" charset="0"/>
              </a:rPr>
              <a:t>.</a:t>
            </a:r>
            <a:endParaRPr lang="en-US" altLang="fr-FR" dirty="0">
              <a:latin typeface="Arial" panose="020B0604020202020204" pitchFamily="34" charset="0"/>
              <a:cs typeface="Arial" panose="020B0604020202020204" pitchFamily="34" charset="0"/>
            </a:endParaRPr>
          </a:p>
        </p:txBody>
      </p:sp>
      <p:pic>
        <p:nvPicPr>
          <p:cNvPr id="17" name="Picture 2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3589"/>
          <a:stretch>
            <a:fillRect/>
          </a:stretch>
        </p:blipFill>
        <p:spPr bwMode="auto">
          <a:xfrm>
            <a:off x="758970" y="2329379"/>
            <a:ext cx="4636387" cy="40834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2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6666" t="22800" b="11304"/>
          <a:stretch>
            <a:fillRect/>
          </a:stretch>
        </p:blipFill>
        <p:spPr bwMode="auto">
          <a:xfrm>
            <a:off x="5295362" y="2429024"/>
            <a:ext cx="2913495" cy="38050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Rectangle 9"/>
          <p:cNvSpPr>
            <a:spLocks noChangeArrowheads="1"/>
          </p:cNvSpPr>
          <p:nvPr/>
        </p:nvSpPr>
        <p:spPr bwMode="auto">
          <a:xfrm>
            <a:off x="1062362" y="1726240"/>
            <a:ext cx="76288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eccentricity </a:t>
            </a:r>
            <a:r>
              <a:rPr lang="en-US" altLang="fr-FR" dirty="0">
                <a:latin typeface="Arial" panose="020B0604020202020204" pitchFamily="34" charset="0"/>
                <a:cs typeface="Arial" panose="020B0604020202020204" pitchFamily="34" charset="0"/>
              </a:rPr>
              <a:t>(</a:t>
            </a:r>
            <a:r>
              <a:rPr lang="en-US" altLang="fr-FR" i="1" dirty="0" err="1" smtClean="0">
                <a:latin typeface="Arial" panose="020B0604020202020204" pitchFamily="34" charset="0"/>
                <a:cs typeface="Arial" panose="020B0604020202020204" pitchFamily="34" charset="0"/>
              </a:rPr>
              <a:t>ecc</a:t>
            </a:r>
            <a:r>
              <a:rPr lang="en-US" altLang="fr-FR" dirty="0" smtClean="0">
                <a:latin typeface="Arial" panose="020B0604020202020204" pitchFamily="34" charset="0"/>
                <a:cs typeface="Arial" panose="020B0604020202020204" pitchFamily="34" charset="0"/>
              </a:rPr>
              <a:t>) 			  </a:t>
            </a:r>
            <a:r>
              <a:rPr lang="en-US" altLang="fr-FR" dirty="0" smtClean="0">
                <a:solidFill>
                  <a:srgbClr val="0000FF"/>
                </a:solidFill>
                <a:latin typeface="Arial" panose="020B0604020202020204" pitchFamily="34" charset="0"/>
                <a:cs typeface="Arial" panose="020B0604020202020204" pitchFamily="34" charset="0"/>
              </a:rPr>
              <a:t>obliquity</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a:t>
            </a:r>
            <a:r>
              <a:rPr lang="en-US" altLang="fr-FR" dirty="0" err="1">
                <a:latin typeface="Symbol" panose="05050102010706020507" pitchFamily="18" charset="2"/>
                <a:cs typeface="Arial" panose="020B0604020202020204" pitchFamily="34" charset="0"/>
              </a:rPr>
              <a:t>e</a:t>
            </a:r>
            <a:r>
              <a:rPr lang="en-US" altLang="fr-FR" baseline="-25000" dirty="0" err="1">
                <a:latin typeface="Arial" panose="020B0604020202020204" pitchFamily="34" charset="0"/>
                <a:cs typeface="Arial" panose="020B0604020202020204" pitchFamily="34" charset="0"/>
              </a:rPr>
              <a:t>obl</a:t>
            </a:r>
            <a:r>
              <a:rPr lang="en-US" altLang="fr-FR" dirty="0" smtClean="0">
                <a:latin typeface="Arial" panose="020B0604020202020204" pitchFamily="34" charset="0"/>
                <a:cs typeface="Arial" panose="020B0604020202020204" pitchFamily="34" charset="0"/>
              </a:rPr>
              <a:t>), </a:t>
            </a:r>
            <a:endParaRPr lang="en-US"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8153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33</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152400" y="930275"/>
            <a:ext cx="91027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lgn="l">
              <a:spcAft>
                <a:spcPct val="30000"/>
              </a:spcAft>
            </a:pPr>
            <a:r>
              <a:rPr lang="en-GB" altLang="fr-FR" dirty="0">
                <a:latin typeface="Arial" panose="020B0604020202020204" pitchFamily="34" charset="0"/>
                <a:cs typeface="Arial" panose="020B0604020202020204" pitchFamily="34" charset="0"/>
              </a:rPr>
              <a:t>The </a:t>
            </a:r>
            <a:r>
              <a:rPr lang="en-GB" altLang="fr-FR" dirty="0">
                <a:solidFill>
                  <a:srgbClr val="0000FF"/>
                </a:solidFill>
                <a:latin typeface="Arial" panose="020B0604020202020204" pitchFamily="34" charset="0"/>
                <a:cs typeface="Arial" panose="020B0604020202020204" pitchFamily="34" charset="0"/>
              </a:rPr>
              <a:t>climatic precession </a:t>
            </a:r>
            <a:r>
              <a:rPr lang="en-GB" altLang="fr-FR" dirty="0" smtClean="0">
                <a:latin typeface="Arial" panose="020B0604020202020204" pitchFamily="34" charset="0"/>
                <a:cs typeface="Arial" panose="020B0604020202020204" pitchFamily="34" charset="0"/>
              </a:rPr>
              <a:t>is </a:t>
            </a:r>
            <a:r>
              <a:rPr lang="en-GB" altLang="fr-FR" i="1" dirty="0" err="1" smtClean="0">
                <a:latin typeface="Arial" panose="020B0604020202020204" pitchFamily="34" charset="0"/>
                <a:cs typeface="Arial" panose="020B0604020202020204" pitchFamily="34" charset="0"/>
              </a:rPr>
              <a:t>ecc</a:t>
            </a:r>
            <a:r>
              <a:rPr lang="en-GB" altLang="fr-FR" i="1" dirty="0" smtClean="0">
                <a:latin typeface="Arial" panose="020B0604020202020204" pitchFamily="34" charset="0"/>
                <a:cs typeface="Arial" panose="020B0604020202020204" pitchFamily="34" charset="0"/>
              </a:rPr>
              <a:t> sin (PERH) = </a:t>
            </a:r>
            <a:r>
              <a:rPr lang="en-GB" altLang="fr-FR" i="1" dirty="0" err="1" smtClean="0">
                <a:latin typeface="Arial" panose="020B0604020202020204" pitchFamily="34" charset="0"/>
                <a:cs typeface="Arial" panose="020B0604020202020204" pitchFamily="34" charset="0"/>
              </a:rPr>
              <a:t>ecc</a:t>
            </a:r>
            <a:r>
              <a:rPr lang="en-GB" altLang="fr-FR" i="1" dirty="0" smtClean="0">
                <a:latin typeface="Arial" panose="020B0604020202020204" pitchFamily="34" charset="0"/>
                <a:cs typeface="Arial" panose="020B0604020202020204" pitchFamily="34" charset="0"/>
              </a:rPr>
              <a:t> sin (</a:t>
            </a:r>
            <a:r>
              <a:rPr lang="en-GB" altLang="fr-FR" i="1" dirty="0" smtClean="0">
                <a:latin typeface="Symbol" panose="05050102010706020507" pitchFamily="18" charset="2"/>
                <a:cs typeface="Arial" panose="020B0604020202020204" pitchFamily="34" charset="0"/>
              </a:rPr>
              <a:t>w</a:t>
            </a:r>
            <a:r>
              <a:rPr lang="en-GB" altLang="fr-FR" i="1" dirty="0" smtClean="0">
                <a:latin typeface="Arial" panose="020B0604020202020204" pitchFamily="34" charset="0"/>
                <a:cs typeface="Arial" panose="020B0604020202020204" pitchFamily="34" charset="0"/>
              </a:rPr>
              <a:t>)</a:t>
            </a:r>
            <a:r>
              <a:rPr lang="en-GB" altLang="fr-FR" i="1" dirty="0" smtClean="0">
                <a:solidFill>
                  <a:schemeClr val="accent2"/>
                </a:solidFill>
                <a:latin typeface="Arial" panose="020B0604020202020204" pitchFamily="34" charset="0"/>
                <a:cs typeface="Arial" panose="020B0604020202020204" pitchFamily="34" charset="0"/>
              </a:rPr>
              <a:t> </a:t>
            </a:r>
            <a:endParaRPr lang="en-GB" altLang="fr-FR" i="1" dirty="0">
              <a:latin typeface="Arial" panose="020B0604020202020204" pitchFamily="34" charset="0"/>
              <a:cs typeface="Arial" panose="020B0604020202020204" pitchFamily="34" charset="0"/>
            </a:endParaRPr>
          </a:p>
        </p:txBody>
      </p:sp>
      <p:pic>
        <p:nvPicPr>
          <p:cNvPr id="23" name="Image 10" descr="Earth-orbi-pl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73" y="1715527"/>
            <a:ext cx="7786950" cy="37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107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51026"/>
            <a:ext cx="910272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Because of the </a:t>
            </a:r>
            <a:r>
              <a:rPr lang="en-US" altLang="fr-FR" dirty="0">
                <a:solidFill>
                  <a:srgbClr val="0000FF"/>
                </a:solidFill>
                <a:latin typeface="Arial" panose="020B0604020202020204" pitchFamily="34" charset="0"/>
                <a:cs typeface="Arial" panose="020B0604020202020204" pitchFamily="34" charset="0"/>
              </a:rPr>
              <a:t>climatic precession</a:t>
            </a:r>
            <a:r>
              <a:rPr lang="en-US" altLang="fr-FR" dirty="0">
                <a:latin typeface="Arial" panose="020B0604020202020204" pitchFamily="34" charset="0"/>
                <a:cs typeface="Arial" panose="020B0604020202020204" pitchFamily="34" charset="0"/>
              </a:rPr>
              <a:t>, the Earth was closest to the sun during the boreal summer 11 </a:t>
            </a:r>
            <a:r>
              <a:rPr lang="en-US" altLang="fr-FR" dirty="0" err="1" smtClean="0">
                <a:latin typeface="Arial" panose="020B0604020202020204" pitchFamily="34" charset="0"/>
                <a:cs typeface="Arial" panose="020B0604020202020204" pitchFamily="34" charset="0"/>
              </a:rPr>
              <a:t>ka</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ago and the closest to the sun during boreal winter </a:t>
            </a:r>
            <a:r>
              <a:rPr lang="en-US" altLang="fr-FR" dirty="0" smtClean="0">
                <a:latin typeface="Arial" panose="020B0604020202020204" pitchFamily="34" charset="0"/>
                <a:cs typeface="Arial" panose="020B0604020202020204" pitchFamily="34" charset="0"/>
              </a:rPr>
              <a:t>now.</a:t>
            </a:r>
            <a:endParaRPr lang="en-GB" altLang="fr-FR" i="1" dirty="0">
              <a:latin typeface="Arial" panose="020B0604020202020204" pitchFamily="34" charset="0"/>
              <a:cs typeface="Arial" panose="020B0604020202020204" pitchFamily="34" charset="0"/>
            </a:endParaRPr>
          </a:p>
        </p:txBody>
      </p:sp>
      <p:pic>
        <p:nvPicPr>
          <p:cNvPr id="14" name="Picture 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5830"/>
          <a:stretch>
            <a:fillRect/>
          </a:stretch>
        </p:blipFill>
        <p:spPr bwMode="auto">
          <a:xfrm>
            <a:off x="0" y="3609975"/>
            <a:ext cx="4892675" cy="305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2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5826"/>
          <a:stretch>
            <a:fillRect/>
          </a:stretch>
        </p:blipFill>
        <p:spPr bwMode="auto">
          <a:xfrm>
            <a:off x="4170363" y="1539876"/>
            <a:ext cx="4741862" cy="294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77651C88-B08C-4991-AB39-2CA281C1ED3A}" type="slidenum">
              <a:rPr lang="en-IE" altLang="fr-FR" sz="1600" smtClean="0">
                <a:latin typeface="Arial" panose="020B0604020202020204" pitchFamily="34" charset="0"/>
                <a:cs typeface="Arial" panose="020B0604020202020204" pitchFamily="34" charset="0"/>
              </a:rPr>
              <a:t>34</a:t>
            </a:fld>
            <a:endParaRPr lang="en-IE"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290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20637" y="675619"/>
            <a:ext cx="91027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astronomical parameters </a:t>
            </a:r>
            <a:r>
              <a:rPr lang="en-US" altLang="fr-FR" dirty="0">
                <a:latin typeface="Arial" panose="020B0604020202020204" pitchFamily="34" charset="0"/>
                <a:cs typeface="Arial" panose="020B0604020202020204" pitchFamily="34" charset="0"/>
              </a:rPr>
              <a:t>are varying </a:t>
            </a:r>
            <a:r>
              <a:rPr lang="en-US" altLang="fr-FR" dirty="0" smtClean="0">
                <a:latin typeface="Arial" panose="020B0604020202020204" pitchFamily="34" charset="0"/>
                <a:cs typeface="Arial" panose="020B0604020202020204" pitchFamily="34" charset="0"/>
              </a:rPr>
              <a:t>through time.</a:t>
            </a:r>
            <a:endParaRPr lang="en-GB" altLang="fr-FR" i="1" dirty="0">
              <a:latin typeface="Arial" panose="020B0604020202020204" pitchFamily="34" charset="0"/>
              <a:cs typeface="Arial" panose="020B0604020202020204" pitchFamily="34" charset="0"/>
            </a:endParaRPr>
          </a:p>
        </p:txBody>
      </p:sp>
      <p:pic>
        <p:nvPicPr>
          <p:cNvPr id="10242" name="Picture 2" descr="ORB_hg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2796"/>
            <a:ext cx="5648902" cy="524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6054436" y="2438915"/>
            <a:ext cx="308956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Long-term variations in eccentricity, climatic precession and obliquity (in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degrees). zero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corresponds to 1950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AD. Computed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Berger (1978). Figure from Marie-France Loutre.</a:t>
            </a:r>
          </a:p>
        </p:txBody>
      </p:sp>
      <p:sp>
        <p:nvSpPr>
          <p:cNvPr id="18"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A1C6C97C-0FA0-4EFA-9DF3-5BF7D3D0E6D7}" type="slidenum">
              <a:rPr lang="en-IE" altLang="fr-FR" sz="1600" smtClean="0">
                <a:latin typeface="Arial" panose="020B0604020202020204" pitchFamily="34" charset="0"/>
                <a:cs typeface="Arial" panose="020B0604020202020204" pitchFamily="34" charset="0"/>
              </a:rPr>
              <a:t>35</a:t>
            </a:fld>
            <a:endParaRPr lang="en-IE"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7094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725258"/>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b="1" dirty="0" smtClean="0">
                <a:latin typeface="Arial" panose="020B0604020202020204" pitchFamily="34" charset="0"/>
                <a:cs typeface="Arial" panose="020B0604020202020204" pitchFamily="34" charset="0"/>
              </a:rPr>
              <a:t>Eccentricity</a:t>
            </a:r>
            <a:r>
              <a:rPr lang="en-US" altLang="fr-FR" dirty="0" smtClean="0">
                <a:latin typeface="Arial" panose="020B0604020202020204" pitchFamily="34" charset="0"/>
                <a:cs typeface="Arial" panose="020B0604020202020204" pitchFamily="34" charset="0"/>
              </a:rPr>
              <a:t>. The </a:t>
            </a:r>
            <a:r>
              <a:rPr lang="en-US" altLang="fr-FR" dirty="0">
                <a:solidFill>
                  <a:srgbClr val="0000FF"/>
                </a:solidFill>
                <a:latin typeface="Arial" panose="020B0604020202020204" pitchFamily="34" charset="0"/>
                <a:cs typeface="Arial" panose="020B0604020202020204" pitchFamily="34" charset="0"/>
              </a:rPr>
              <a:t>annual mean energy received by the Earth </a:t>
            </a:r>
            <a:r>
              <a:rPr lang="en-US" altLang="fr-FR" dirty="0">
                <a:latin typeface="Arial" panose="020B0604020202020204" pitchFamily="34" charset="0"/>
                <a:cs typeface="Arial" panose="020B0604020202020204" pitchFamily="34" charset="0"/>
              </a:rPr>
              <a:t>is inversely proportional </a:t>
            </a:r>
            <a:r>
              <a:rPr lang="en-US" altLang="fr-FR" dirty="0" smtClean="0">
                <a:latin typeface="Arial" panose="020B0604020202020204" pitchFamily="34" charset="0"/>
                <a:cs typeface="Arial" panose="020B0604020202020204" pitchFamily="34" charset="0"/>
              </a:rPr>
              <a:t>to:</a:t>
            </a:r>
            <a:endParaRPr lang="en-GB" altLang="fr-FR" i="1" dirty="0">
              <a:latin typeface="Arial" panose="020B0604020202020204" pitchFamily="34" charset="0"/>
              <a:cs typeface="Arial" panose="020B0604020202020204" pitchFamily="34" charset="0"/>
            </a:endParaRPr>
          </a:p>
        </p:txBody>
      </p:sp>
      <p:graphicFrame>
        <p:nvGraphicFramePr>
          <p:cNvPr id="14" name="Object 23"/>
          <p:cNvGraphicFramePr>
            <a:graphicFrameLocks noChangeAspect="1"/>
          </p:cNvGraphicFramePr>
          <p:nvPr>
            <p:extLst>
              <p:ext uri="{D42A27DB-BD31-4B8C-83A1-F6EECF244321}">
                <p14:modId xmlns:p14="http://schemas.microsoft.com/office/powerpoint/2010/main" val="550112318"/>
              </p:ext>
            </p:extLst>
          </p:nvPr>
        </p:nvGraphicFramePr>
        <p:xfrm>
          <a:off x="3478501" y="2252596"/>
          <a:ext cx="2437390" cy="1122716"/>
        </p:xfrm>
        <a:graphic>
          <a:graphicData uri="http://schemas.openxmlformats.org/presentationml/2006/ole">
            <mc:AlternateContent xmlns:mc="http://schemas.openxmlformats.org/markup-compatibility/2006">
              <mc:Choice xmlns:v="urn:schemas-microsoft-com:vml" Requires="v">
                <p:oleObj spid="_x0000_s11325" name="Equation" r:id="rId4" imgW="723586" imgH="330057" progId="Equation.DSMT4">
                  <p:embed/>
                </p:oleObj>
              </mc:Choice>
              <mc:Fallback>
                <p:oleObj name="Equation" r:id="rId4" imgW="723586" imgH="3300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501" y="2252596"/>
                        <a:ext cx="2437390" cy="1122716"/>
                      </a:xfrm>
                      <a:prstGeom prst="rect">
                        <a:avLst/>
                      </a:prstGeom>
                      <a:noFill/>
                    </p:spPr>
                  </p:pic>
                </p:oleObj>
              </mc:Fallback>
            </mc:AlternateContent>
          </a:graphicData>
        </a:graphic>
      </p:graphicFrame>
      <p:sp>
        <p:nvSpPr>
          <p:cNvPr id="7" name="Rectangle 6"/>
          <p:cNvSpPr/>
          <p:nvPr/>
        </p:nvSpPr>
        <p:spPr>
          <a:xfrm>
            <a:off x="41275" y="4408347"/>
            <a:ext cx="8801100" cy="830997"/>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The differences </a:t>
            </a:r>
            <a:r>
              <a:rPr lang="en-US" sz="2400" dirty="0">
                <a:latin typeface="Arial" panose="020B0604020202020204" pitchFamily="34" charset="0"/>
                <a:cs typeface="Arial" panose="020B0604020202020204" pitchFamily="34" charset="0"/>
              </a:rPr>
              <a:t>in the annual mean radiations received by the </a:t>
            </a:r>
            <a:r>
              <a:rPr lang="en-US" sz="2400" dirty="0" smtClean="0">
                <a:latin typeface="Arial" panose="020B0604020202020204" pitchFamily="34" charset="0"/>
                <a:cs typeface="Arial" panose="020B0604020202020204" pitchFamily="34" charset="0"/>
              </a:rPr>
              <a:t>Earth are </a:t>
            </a:r>
            <a:r>
              <a:rPr lang="en-US" sz="2400" dirty="0" smtClean="0">
                <a:solidFill>
                  <a:srgbClr val="0000FF"/>
                </a:solidFill>
                <a:latin typeface="Arial" panose="020B0604020202020204" pitchFamily="34" charset="0"/>
                <a:cs typeface="Arial" panose="020B0604020202020204" pitchFamily="34" charset="0"/>
              </a:rPr>
              <a:t>small</a:t>
            </a:r>
            <a:r>
              <a:rPr lang="en-US" sz="2400" dirty="0" smtClean="0">
                <a:latin typeface="Arial" panose="020B0604020202020204" pitchFamily="34" charset="0"/>
                <a:cs typeface="Arial" panose="020B0604020202020204" pitchFamily="34" charset="0"/>
              </a:rPr>
              <a:t>:  maximum variation of 0.15</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i.e., 0.5 </a:t>
            </a:r>
            <a:r>
              <a:rPr lang="en-US" sz="2400" dirty="0">
                <a:latin typeface="Arial" panose="020B0604020202020204" pitchFamily="34" charset="0"/>
                <a:cs typeface="Arial" panose="020B0604020202020204" pitchFamily="34" charset="0"/>
              </a:rPr>
              <a:t>W 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dirty="0"/>
              <a:t>. </a:t>
            </a:r>
          </a:p>
        </p:txBody>
      </p:sp>
      <p:sp>
        <p:nvSpPr>
          <p:cNvPr id="18"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D351F890-D603-4F1F-ACF5-4C74AEA8E6F4}" type="slidenum">
              <a:rPr lang="en-IE" altLang="fr-FR" sz="1600" smtClean="0">
                <a:latin typeface="Arial" panose="020B0604020202020204" pitchFamily="34" charset="0"/>
                <a:cs typeface="Arial" panose="020B0604020202020204" pitchFamily="34" charset="0"/>
              </a:rPr>
              <a:t>36</a:t>
            </a:fld>
            <a:endParaRPr lang="en-IE"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4668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725258"/>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a:t>
            </a:r>
            <a:r>
              <a:rPr lang="en-US" altLang="fr-FR" b="1" dirty="0" smtClean="0">
                <a:latin typeface="Arial" panose="020B0604020202020204" pitchFamily="34" charset="0"/>
                <a:cs typeface="Arial" panose="020B0604020202020204" pitchFamily="34" charset="0"/>
              </a:rPr>
              <a:t> obliquity</a:t>
            </a:r>
            <a:r>
              <a:rPr lang="en-US" altLang="fr-FR" dirty="0">
                <a:latin typeface="Arial" panose="020B0604020202020204" pitchFamily="34" charset="0"/>
                <a:cs typeface="Arial" panose="020B0604020202020204" pitchFamily="34" charset="0"/>
              </a:rPr>
              <a:t> </a:t>
            </a:r>
            <a:r>
              <a:rPr lang="en-GB" altLang="fr-FR" dirty="0"/>
              <a:t>has a large impact on the seasonal distribution of insolation in </a:t>
            </a:r>
            <a:r>
              <a:rPr lang="en-GB" altLang="fr-FR" dirty="0" smtClean="0">
                <a:solidFill>
                  <a:srgbClr val="0000FF"/>
                </a:solidFill>
              </a:rPr>
              <a:t>polar regions</a:t>
            </a:r>
            <a:r>
              <a:rPr lang="en-GB" altLang="fr-FR" dirty="0" smtClean="0"/>
              <a:t>.</a:t>
            </a:r>
            <a:endParaRPr lang="en-GB" altLang="fr-FR" i="1" dirty="0">
              <a:latin typeface="Arial" panose="020B0604020202020204" pitchFamily="34" charset="0"/>
              <a:cs typeface="Arial" panose="020B0604020202020204" pitchFamily="34" charset="0"/>
            </a:endParaRPr>
          </a:p>
        </p:txBody>
      </p:sp>
      <p:pic>
        <p:nvPicPr>
          <p:cNvPr id="12290" name="Picture 2" descr="Figure5"/>
          <p:cNvPicPr>
            <a:picLocks noChangeAspect="1" noChangeArrowheads="1"/>
          </p:cNvPicPr>
          <p:nvPr/>
        </p:nvPicPr>
        <p:blipFill rotWithShape="1">
          <a:blip r:embed="rId3">
            <a:extLst>
              <a:ext uri="{28A0092B-C50C-407E-A947-70E740481C1C}">
                <a14:useLocalDpi xmlns:a14="http://schemas.microsoft.com/office/drawing/2010/main" val="0"/>
              </a:ext>
            </a:extLst>
          </a:blip>
          <a:srcRect t="1718" b="49685"/>
          <a:stretch/>
        </p:blipFill>
        <p:spPr bwMode="auto">
          <a:xfrm>
            <a:off x="152400" y="1915687"/>
            <a:ext cx="6020755" cy="46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9E2E07C1-0E2B-4F4A-B494-D9D70F11FAE6}" type="slidenum">
              <a:rPr lang="en-IE" altLang="fr-FR" sz="1600" smtClean="0">
                <a:latin typeface="Arial" panose="020B0604020202020204" pitchFamily="34" charset="0"/>
                <a:cs typeface="Arial" panose="020B0604020202020204" pitchFamily="34" charset="0"/>
              </a:rPr>
              <a:t>37</a:t>
            </a:fld>
            <a:endParaRPr lang="en-IE" altLang="fr-FR" sz="1600" dirty="0">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6276108" y="2438915"/>
            <a:ext cx="286789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Changes in insolation in W m</a:t>
            </a:r>
            <a:r>
              <a:rPr lang="en-US" altLang="fr-FR" sz="1800" baseline="30000" dirty="0">
                <a:solidFill>
                  <a:schemeClr val="tx1">
                    <a:lumMod val="50000"/>
                    <a:lumOff val="50000"/>
                  </a:schemeClr>
                </a:solidFill>
                <a:latin typeface="Arial" panose="020B0604020202020204" pitchFamily="34" charset="0"/>
                <a:cs typeface="Arial" panose="020B0604020202020204" pitchFamily="34" charset="0"/>
              </a:rPr>
              <a:t>-2</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caused by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increase in the obliquity from 22.0° to 24.5° with </a:t>
            </a:r>
            <a:r>
              <a:rPr lang="en-US" altLang="fr-FR" sz="1800" i="1" dirty="0" err="1">
                <a:solidFill>
                  <a:schemeClr val="tx1">
                    <a:lumMod val="50000"/>
                    <a:lumOff val="50000"/>
                  </a:schemeClr>
                </a:solidFill>
                <a:latin typeface="Arial" panose="020B0604020202020204" pitchFamily="34" charset="0"/>
                <a:cs typeface="Arial" panose="020B0604020202020204" pitchFamily="34" charset="0"/>
              </a:rPr>
              <a:t>ecc</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=0.016724,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PERH=102.04</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i.e. the present-day values. Figure from Marie-France Loutre</a:t>
            </a:r>
          </a:p>
        </p:txBody>
      </p:sp>
    </p:spTree>
    <p:extLst>
      <p:ext uri="{BB962C8B-B14F-4D97-AF65-F5344CB8AC3E}">
        <p14:creationId xmlns:p14="http://schemas.microsoft.com/office/powerpoint/2010/main" val="4373361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725258"/>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a:t>
            </a:r>
            <a:r>
              <a:rPr lang="en-US" altLang="fr-FR" b="1" dirty="0">
                <a:latin typeface="Arial" panose="020B0604020202020204" pitchFamily="34" charset="0"/>
                <a:cs typeface="Arial" panose="020B0604020202020204" pitchFamily="34" charset="0"/>
              </a:rPr>
              <a:t> climatic precession </a:t>
            </a:r>
            <a:r>
              <a:rPr lang="en-US" altLang="fr-FR" dirty="0" smtClean="0">
                <a:latin typeface="Arial" panose="020B0604020202020204" pitchFamily="34" charset="0"/>
                <a:cs typeface="Arial" panose="020B0604020202020204" pitchFamily="34" charset="0"/>
              </a:rPr>
              <a:t> </a:t>
            </a:r>
            <a:r>
              <a:rPr lang="en-GB" altLang="fr-FR" dirty="0"/>
              <a:t>has a large impact on the </a:t>
            </a:r>
            <a:r>
              <a:rPr lang="en-GB" altLang="fr-FR" dirty="0">
                <a:solidFill>
                  <a:srgbClr val="0000FF"/>
                </a:solidFill>
              </a:rPr>
              <a:t>seasonal </a:t>
            </a:r>
            <a:r>
              <a:rPr lang="en-GB" altLang="fr-FR" dirty="0" smtClean="0">
                <a:solidFill>
                  <a:srgbClr val="0000FF"/>
                </a:solidFill>
              </a:rPr>
              <a:t>cycle </a:t>
            </a:r>
            <a:r>
              <a:rPr lang="en-GB" altLang="fr-FR" dirty="0" smtClean="0"/>
              <a:t>of insolation.</a:t>
            </a:r>
            <a:endParaRPr lang="en-GB" altLang="fr-FR" i="1" dirty="0">
              <a:latin typeface="Arial" panose="020B0604020202020204" pitchFamily="34" charset="0"/>
              <a:cs typeface="Arial" panose="020B0604020202020204" pitchFamily="34" charset="0"/>
            </a:endParaRPr>
          </a:p>
        </p:txBody>
      </p:sp>
      <p:pic>
        <p:nvPicPr>
          <p:cNvPr id="13314" name="Picture 2" descr="Figure5"/>
          <p:cNvPicPr>
            <a:picLocks noChangeAspect="1" noChangeArrowheads="1"/>
          </p:cNvPicPr>
          <p:nvPr/>
        </p:nvPicPr>
        <p:blipFill rotWithShape="1">
          <a:blip r:embed="rId3">
            <a:extLst>
              <a:ext uri="{28A0092B-C50C-407E-A947-70E740481C1C}">
                <a14:useLocalDpi xmlns:a14="http://schemas.microsoft.com/office/drawing/2010/main" val="0"/>
              </a:ext>
            </a:extLst>
          </a:blip>
          <a:srcRect t="52662"/>
          <a:stretch/>
        </p:blipFill>
        <p:spPr bwMode="auto">
          <a:xfrm>
            <a:off x="0" y="1782090"/>
            <a:ext cx="6290214" cy="470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639A164-AC0E-4C92-A414-D5ED9DE295AA}" type="slidenum">
              <a:rPr lang="en-IE" altLang="fr-FR" sz="1600" smtClean="0">
                <a:latin typeface="Arial" panose="020B0604020202020204" pitchFamily="34" charset="0"/>
                <a:cs typeface="Arial" panose="020B0604020202020204" pitchFamily="34" charset="0"/>
              </a:rPr>
              <a:t>38</a:t>
            </a:fld>
            <a:endParaRPr lang="en-IE" altLang="fr-FR" sz="1600" dirty="0">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6276108" y="2438915"/>
            <a:ext cx="286789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Changes in insolation in W m</a:t>
            </a:r>
            <a:r>
              <a:rPr lang="en-US" altLang="fr-FR" sz="1800" baseline="30000" dirty="0">
                <a:solidFill>
                  <a:schemeClr val="tx1">
                    <a:lumMod val="50000"/>
                    <a:lumOff val="50000"/>
                  </a:schemeClr>
                </a:solidFill>
                <a:latin typeface="Arial" panose="020B0604020202020204" pitchFamily="34" charset="0"/>
                <a:cs typeface="Arial" panose="020B0604020202020204" pitchFamily="34" charset="0"/>
              </a:rPr>
              <a:t>-2</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caused by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decrease of the climatic precession from its maximum value (boreal winter at perihelion) to its minimum value (boreal summer at perihelion) with </a:t>
            </a:r>
            <a:r>
              <a:rPr lang="en-US" altLang="fr-FR" sz="1800" i="1" dirty="0" err="1">
                <a:solidFill>
                  <a:schemeClr val="tx1">
                    <a:lumMod val="50000"/>
                    <a:lumOff val="50000"/>
                  </a:schemeClr>
                </a:solidFill>
                <a:latin typeface="Arial" panose="020B0604020202020204" pitchFamily="34" charset="0"/>
                <a:cs typeface="Arial" panose="020B0604020202020204" pitchFamily="34" charset="0"/>
              </a:rPr>
              <a:t>ecc</a:t>
            </a:r>
            <a:r>
              <a:rPr lang="en-US" altLang="fr-FR" sz="1800" i="1" dirty="0">
                <a:solidFill>
                  <a:schemeClr val="tx1">
                    <a:lumMod val="50000"/>
                    <a:lumOff val="50000"/>
                  </a:schemeClr>
                </a:solidFill>
                <a:latin typeface="Arial" panose="020B0604020202020204" pitchFamily="34" charset="0"/>
                <a:cs typeface="Arial" panose="020B0604020202020204" pitchFamily="34" charset="0"/>
              </a:rPr>
              <a:t>=</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0.016724, </a:t>
            </a:r>
            <a:r>
              <a:rPr lang="en-US" altLang="fr-FR" sz="1800" dirty="0" err="1" smtClean="0">
                <a:solidFill>
                  <a:schemeClr val="tx1">
                    <a:lumMod val="50000"/>
                    <a:lumOff val="50000"/>
                  </a:schemeClr>
                </a:solidFill>
                <a:latin typeface="Symbol" panose="05050102010706020507" pitchFamily="18" charset="2"/>
                <a:cs typeface="Arial" panose="020B0604020202020204" pitchFamily="34" charset="0"/>
              </a:rPr>
              <a:t>e</a:t>
            </a:r>
            <a:r>
              <a:rPr lang="en-US" altLang="fr-FR" sz="1800" baseline="-25000" dirty="0" err="1" smtClean="0">
                <a:solidFill>
                  <a:schemeClr val="tx1">
                    <a:lumMod val="50000"/>
                    <a:lumOff val="50000"/>
                  </a:schemeClr>
                </a:solidFill>
                <a:latin typeface="Arial" panose="020B0604020202020204" pitchFamily="34" charset="0"/>
                <a:cs typeface="Arial" panose="020B0604020202020204" pitchFamily="34" charset="0"/>
              </a:rPr>
              <a:t>obl</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=23.446</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i.e. the present-day values. Figure from Marie-France Loutre</a:t>
            </a:r>
          </a:p>
        </p:txBody>
      </p:sp>
    </p:spTree>
    <p:extLst>
      <p:ext uri="{BB962C8B-B14F-4D97-AF65-F5344CB8AC3E}">
        <p14:creationId xmlns:p14="http://schemas.microsoft.com/office/powerpoint/2010/main" val="17655164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17538"/>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latin typeface="Arial" panose="020B0604020202020204" pitchFamily="34" charset="0"/>
                <a:cs typeface="Arial" panose="020B0604020202020204" pitchFamily="34" charset="0"/>
              </a:rPr>
              <a:t>last </a:t>
            </a:r>
            <a:r>
              <a:rPr lang="en-US" altLang="fr-FR" dirty="0">
                <a:latin typeface="Arial" panose="020B0604020202020204" pitchFamily="34" charset="0"/>
                <a:cs typeface="Arial" panose="020B0604020202020204" pitchFamily="34" charset="0"/>
              </a:rPr>
              <a:t>800 kyr </a:t>
            </a:r>
            <a:r>
              <a:rPr lang="en-US" altLang="fr-FR" dirty="0" smtClean="0">
                <a:latin typeface="Arial" panose="020B0604020202020204" pitchFamily="34" charset="0"/>
                <a:cs typeface="Arial" panose="020B0604020202020204" pitchFamily="34" charset="0"/>
              </a:rPr>
              <a:t>are characterized by the </a:t>
            </a:r>
            <a:r>
              <a:rPr lang="en-US" altLang="fr-FR" dirty="0">
                <a:latin typeface="Arial" panose="020B0604020202020204" pitchFamily="34" charset="0"/>
                <a:cs typeface="Arial" panose="020B0604020202020204" pitchFamily="34" charset="0"/>
              </a:rPr>
              <a:t>alternation between </a:t>
            </a:r>
            <a:r>
              <a:rPr lang="en-US" altLang="fr-FR" dirty="0">
                <a:solidFill>
                  <a:srgbClr val="0000FF"/>
                </a:solidFill>
                <a:latin typeface="Arial" panose="020B0604020202020204" pitchFamily="34" charset="0"/>
                <a:cs typeface="Arial" panose="020B0604020202020204" pitchFamily="34" charset="0"/>
              </a:rPr>
              <a:t>long glacial periods </a:t>
            </a:r>
            <a:r>
              <a:rPr lang="en-US" altLang="fr-FR" dirty="0" smtClean="0">
                <a:latin typeface="Arial" panose="020B0604020202020204" pitchFamily="34" charset="0"/>
                <a:cs typeface="Arial" panose="020B0604020202020204" pitchFamily="34" charset="0"/>
              </a:rPr>
              <a:t>and </a:t>
            </a:r>
            <a:r>
              <a:rPr lang="en-US" altLang="fr-FR" dirty="0">
                <a:latin typeface="Arial" panose="020B0604020202020204" pitchFamily="34" charset="0"/>
                <a:cs typeface="Arial" panose="020B0604020202020204" pitchFamily="34" charset="0"/>
              </a:rPr>
              <a:t>relatively </a:t>
            </a:r>
            <a:r>
              <a:rPr lang="en-US" altLang="fr-FR" dirty="0">
                <a:solidFill>
                  <a:srgbClr val="0000FF"/>
                </a:solidFill>
                <a:latin typeface="Arial" panose="020B0604020202020204" pitchFamily="34" charset="0"/>
                <a:cs typeface="Arial" panose="020B0604020202020204" pitchFamily="34" charset="0"/>
              </a:rPr>
              <a:t>brief interglacials</a:t>
            </a:r>
            <a:r>
              <a:rPr lang="en-US" altLang="fr-FR" dirty="0">
                <a:latin typeface="Arial" panose="020B0604020202020204" pitchFamily="34" charset="0"/>
                <a:cs typeface="Arial" panose="020B0604020202020204" pitchFamily="34" charset="0"/>
              </a:rPr>
              <a:t>. </a:t>
            </a:r>
            <a:endParaRPr lang="en-GB" altLang="fr-FR" i="1" dirty="0">
              <a:latin typeface="Arial" panose="020B0604020202020204" pitchFamily="34" charset="0"/>
              <a:cs typeface="Arial" panose="020B0604020202020204" pitchFamily="34" charset="0"/>
            </a:endParaRPr>
          </a:p>
        </p:txBody>
      </p:sp>
      <p:sp>
        <p:nvSpPr>
          <p:cNvPr id="16" name="Rectangle 8"/>
          <p:cNvSpPr>
            <a:spLocks noChangeArrowheads="1"/>
          </p:cNvSpPr>
          <p:nvPr/>
        </p:nvSpPr>
        <p:spPr bwMode="auto">
          <a:xfrm>
            <a:off x="6234834" y="2300369"/>
            <a:ext cx="286789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Variations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in the atmospheric concentrations of CO</a:t>
            </a:r>
            <a:r>
              <a:rPr lang="en-US" altLang="fr-FR" sz="1800" baseline="-25000" dirty="0">
                <a:solidFill>
                  <a:schemeClr val="tx1">
                    <a:lumMod val="50000"/>
                    <a:lumOff val="50000"/>
                  </a:schemeClr>
                </a:solidFill>
                <a:latin typeface="Arial" panose="020B0604020202020204" pitchFamily="34" charset="0"/>
                <a:cs typeface="Arial" panose="020B0604020202020204" pitchFamily="34" charset="0"/>
              </a:rPr>
              <a:t>2</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(in ppm,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and in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deuterium in Antarctica Dome C (EDC) ice core (</a:t>
            </a:r>
            <a:r>
              <a:rPr lang="el-GR" altLang="fr-FR" sz="1800" dirty="0">
                <a:solidFill>
                  <a:schemeClr val="tx1">
                    <a:lumMod val="50000"/>
                    <a:lumOff val="50000"/>
                  </a:schemeClr>
                </a:solidFill>
                <a:latin typeface="Arial" panose="020B0604020202020204" pitchFamily="34" charset="0"/>
                <a:cs typeface="Arial" panose="020B0604020202020204" pitchFamily="34" charset="0"/>
              </a:rPr>
              <a:t>δ</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D in ‰,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Jouzel</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2007). </a:t>
            </a:r>
          </a:p>
        </p:txBody>
      </p:sp>
      <p:pic>
        <p:nvPicPr>
          <p:cNvPr id="14338" name="Picture 2" descr="Proxy_gla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0" y="1725625"/>
            <a:ext cx="6274643" cy="475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876588" y="1652825"/>
            <a:ext cx="2867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latin typeface="Arial" panose="020B0604020202020204" pitchFamily="34" charset="0"/>
                <a:cs typeface="Arial" panose="020B0604020202020204" pitchFamily="34" charset="0"/>
              </a:rPr>
              <a:t>CO</a:t>
            </a:r>
            <a:r>
              <a:rPr lang="en-US" altLang="fr-FR" sz="1800" baseline="-25000" dirty="0" smtClean="0">
                <a:latin typeface="Arial" panose="020B0604020202020204" pitchFamily="34" charset="0"/>
                <a:cs typeface="Arial" panose="020B0604020202020204" pitchFamily="34" charset="0"/>
              </a:rPr>
              <a:t>2</a:t>
            </a:r>
            <a:r>
              <a:rPr lang="en-US" altLang="fr-FR" sz="1800" dirty="0" smtClean="0">
                <a:latin typeface="Arial" panose="020B0604020202020204" pitchFamily="34" charset="0"/>
                <a:cs typeface="Arial" panose="020B0604020202020204" pitchFamily="34" charset="0"/>
              </a:rPr>
              <a:t> concentration</a:t>
            </a:r>
            <a:endParaRPr lang="en-US" altLang="fr-FR" sz="1800" dirty="0">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5725678" y="5559807"/>
            <a:ext cx="2867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rgbClr val="000066"/>
                </a:solidFill>
                <a:latin typeface="Arial" panose="020B0604020202020204" pitchFamily="34" charset="0"/>
                <a:cs typeface="Arial" panose="020B0604020202020204" pitchFamily="34" charset="0"/>
              </a:rPr>
              <a:t>Cold</a:t>
            </a:r>
            <a:endParaRPr lang="en-US" altLang="fr-FR" sz="1800" dirty="0">
              <a:solidFill>
                <a:srgbClr val="000066"/>
              </a:solidFill>
              <a:latin typeface="Arial" panose="020B0604020202020204" pitchFamily="34" charset="0"/>
              <a:cs typeface="Arial" panose="020B0604020202020204" pitchFamily="34" charset="0"/>
            </a:endParaRPr>
          </a:p>
        </p:txBody>
      </p:sp>
      <p:sp>
        <p:nvSpPr>
          <p:cNvPr id="19" name="Rectangle 8"/>
          <p:cNvSpPr>
            <a:spLocks noChangeArrowheads="1"/>
          </p:cNvSpPr>
          <p:nvPr/>
        </p:nvSpPr>
        <p:spPr bwMode="auto">
          <a:xfrm>
            <a:off x="5725677" y="4450470"/>
            <a:ext cx="2867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rgbClr val="000066"/>
                </a:solidFill>
                <a:latin typeface="Arial" panose="020B0604020202020204" pitchFamily="34" charset="0"/>
                <a:cs typeface="Arial" panose="020B0604020202020204" pitchFamily="34" charset="0"/>
              </a:rPr>
              <a:t>Warm</a:t>
            </a:r>
            <a:endParaRPr lang="en-US" altLang="fr-FR" sz="1800" dirty="0">
              <a:solidFill>
                <a:srgbClr val="000066"/>
              </a:solidFill>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876588" y="3992910"/>
            <a:ext cx="2867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latin typeface="Arial" panose="020B0604020202020204" pitchFamily="34" charset="0"/>
                <a:cs typeface="Arial" panose="020B0604020202020204" pitchFamily="34" charset="0"/>
              </a:rPr>
              <a:t>Deuterium</a:t>
            </a:r>
            <a:endParaRPr lang="en-US" altLang="fr-FR" sz="1800" dirty="0">
              <a:latin typeface="Arial" panose="020B0604020202020204" pitchFamily="34" charset="0"/>
              <a:cs typeface="Arial" panose="020B0604020202020204" pitchFamily="34" charset="0"/>
            </a:endParaRPr>
          </a:p>
        </p:txBody>
      </p:sp>
      <p:cxnSp>
        <p:nvCxnSpPr>
          <p:cNvPr id="7" name="Connecteur droit avec flèche 6"/>
          <p:cNvCxnSpPr/>
          <p:nvPr/>
        </p:nvCxnSpPr>
        <p:spPr>
          <a:xfrm>
            <a:off x="6035529" y="4819802"/>
            <a:ext cx="0" cy="641443"/>
          </a:xfrm>
          <a:prstGeom prst="straightConnector1">
            <a:avLst/>
          </a:prstGeom>
          <a:ln w="57150">
            <a:solidFill>
              <a:srgbClr val="0000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C4C3089D-D8D8-4AC2-84BB-828ED1C03400}" type="slidenum">
              <a:rPr lang="en-IE" altLang="fr-FR" sz="1600" smtClean="0">
                <a:latin typeface="Arial" panose="020B0604020202020204" pitchFamily="34" charset="0"/>
                <a:cs typeface="Arial" panose="020B0604020202020204" pitchFamily="34" charset="0"/>
              </a:rPr>
              <a:t>39</a:t>
            </a:fld>
            <a:endParaRPr lang="en-IE"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007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4</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Forced and internal variability</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1213465"/>
            <a:ext cx="9102725" cy="2160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Forced variability</a:t>
            </a:r>
            <a:r>
              <a:rPr lang="en-US" altLang="fr-FR" dirty="0" smtClean="0">
                <a:latin typeface="Arial" panose="020B0604020202020204" pitchFamily="34" charset="0"/>
                <a:cs typeface="Arial" panose="020B0604020202020204" pitchFamily="34" charset="0"/>
              </a:rPr>
              <a:t>: possible to find the </a:t>
            </a:r>
            <a:r>
              <a:rPr lang="en-US" altLang="fr-FR" i="1" dirty="0" smtClean="0">
                <a:latin typeface="Arial" panose="020B0604020202020204" pitchFamily="34" charset="0"/>
                <a:cs typeface="Arial" panose="020B0604020202020204" pitchFamily="34" charset="0"/>
              </a:rPr>
              <a:t>ultimate cause </a:t>
            </a:r>
            <a:r>
              <a:rPr lang="en-US" altLang="fr-FR" dirty="0" smtClean="0">
                <a:latin typeface="Arial" panose="020B0604020202020204" pitchFamily="34" charset="0"/>
                <a:cs typeface="Arial" panose="020B0604020202020204" pitchFamily="34" charset="0"/>
              </a:rPr>
              <a:t>of the observed changes</a:t>
            </a:r>
          </a:p>
          <a:p>
            <a:pPr marL="0" lvl="1">
              <a:spcAft>
                <a:spcPct val="30000"/>
              </a:spcAft>
            </a:pPr>
            <a:endParaRPr lang="en-US" altLang="fr-FR" dirty="0" smtClean="0">
              <a:latin typeface="Arial" panose="020B0604020202020204" pitchFamily="34" charset="0"/>
              <a:cs typeface="Arial" panose="020B0604020202020204" pitchFamily="34" charset="0"/>
            </a:endParaRPr>
          </a:p>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Internal variability</a:t>
            </a:r>
            <a:r>
              <a:rPr lang="en-US" altLang="fr-FR" dirty="0" smtClean="0">
                <a:latin typeface="Arial" panose="020B0604020202020204" pitchFamily="34" charset="0"/>
                <a:cs typeface="Arial" panose="020B0604020202020204" pitchFamily="34" charset="0"/>
              </a:rPr>
              <a:t>: only the chain of events can be identified, the </a:t>
            </a:r>
            <a:r>
              <a:rPr lang="en-US" altLang="fr-FR" i="1" dirty="0" smtClean="0">
                <a:latin typeface="Arial" panose="020B0604020202020204" pitchFamily="34" charset="0"/>
                <a:cs typeface="Arial" panose="020B0604020202020204" pitchFamily="34" charset="0"/>
              </a:rPr>
              <a:t>proximate cause</a:t>
            </a:r>
            <a:r>
              <a:rPr lang="en-US"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733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17538"/>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latest glacial period culminates about 21 </a:t>
            </a:r>
            <a:r>
              <a:rPr lang="en-US" altLang="fr-FR" dirty="0" err="1" smtClean="0">
                <a:latin typeface="Arial" panose="020B0604020202020204" pitchFamily="34" charset="0"/>
                <a:cs typeface="Arial" panose="020B0604020202020204" pitchFamily="34" charset="0"/>
              </a:rPr>
              <a:t>ka</a:t>
            </a:r>
            <a:r>
              <a:rPr lang="en-US" altLang="fr-FR" dirty="0" smtClean="0">
                <a:latin typeface="Arial" panose="020B0604020202020204" pitchFamily="34" charset="0"/>
                <a:cs typeface="Arial" panose="020B0604020202020204" pitchFamily="34" charset="0"/>
              </a:rPr>
              <a:t> ago: </a:t>
            </a:r>
            <a:r>
              <a:rPr lang="en-US" altLang="fr-FR" dirty="0" smtClean="0">
                <a:solidFill>
                  <a:srgbClr val="0000FF"/>
                </a:solidFill>
                <a:latin typeface="Arial" panose="020B0604020202020204" pitchFamily="34" charset="0"/>
                <a:cs typeface="Arial" panose="020B0604020202020204" pitchFamily="34" charset="0"/>
              </a:rPr>
              <a:t>the Last Glacial Maximum</a:t>
            </a:r>
            <a:r>
              <a:rPr lang="en-US" altLang="fr-FR" dirty="0" smtClean="0">
                <a:latin typeface="Arial" panose="020B0604020202020204" pitchFamily="34" charset="0"/>
                <a:cs typeface="Arial" panose="020B0604020202020204" pitchFamily="34" charset="0"/>
              </a:rPr>
              <a:t> (LGM). </a:t>
            </a:r>
            <a:endParaRPr lang="en-US" altLang="fr-FR" i="1" dirty="0">
              <a:latin typeface="Arial" panose="020B0604020202020204" pitchFamily="34" charset="0"/>
              <a:cs typeface="Arial" panose="020B0604020202020204" pitchFamily="34" charset="0"/>
            </a:endParaRPr>
          </a:p>
        </p:txBody>
      </p:sp>
      <p:sp>
        <p:nvSpPr>
          <p:cNvPr id="16" name="Rectangle 8"/>
          <p:cNvSpPr>
            <a:spLocks noChangeArrowheads="1"/>
          </p:cNvSpPr>
          <p:nvPr/>
        </p:nvSpPr>
        <p:spPr bwMode="auto">
          <a:xfrm>
            <a:off x="-1" y="5872987"/>
            <a:ext cx="9102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Reconstruction of the difference in surface air temperature between the Last Glacial Maximum and preindustrial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conditions. 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Annan and Hargreaves (2013). </a:t>
            </a: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40</a:t>
            </a:fld>
            <a:endParaRPr lang="en-IE" altLang="fr-FR" sz="1600" dirty="0">
              <a:latin typeface="Arial" panose="020B0604020202020204" pitchFamily="34" charset="0"/>
              <a:cs typeface="Arial" panose="020B0604020202020204" pitchFamily="34" charset="0"/>
            </a:endParaRPr>
          </a:p>
        </p:txBody>
      </p:sp>
      <p:pic>
        <p:nvPicPr>
          <p:cNvPr id="15362" name="Picture 2" descr="Annan2013TempLG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163" y="1526646"/>
            <a:ext cx="7116474" cy="438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005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2" y="675619"/>
            <a:ext cx="914400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solidFill>
                  <a:srgbClr val="0000FF"/>
                </a:solidFill>
                <a:latin typeface="Arial" panose="020B0604020202020204" pitchFamily="34" charset="0"/>
                <a:cs typeface="Arial" panose="020B0604020202020204" pitchFamily="34" charset="0"/>
              </a:rPr>
              <a:t>astronomical theory </a:t>
            </a:r>
            <a:r>
              <a:rPr lang="en-US" altLang="fr-FR" dirty="0">
                <a:solidFill>
                  <a:srgbClr val="0000FF"/>
                </a:solidFill>
                <a:latin typeface="Arial" panose="020B0604020202020204" pitchFamily="34" charset="0"/>
                <a:cs typeface="Arial" panose="020B0604020202020204" pitchFamily="34" charset="0"/>
              </a:rPr>
              <a:t>of paleoclimate </a:t>
            </a:r>
            <a:r>
              <a:rPr lang="en-US" altLang="fr-FR" dirty="0">
                <a:latin typeface="Arial" panose="020B0604020202020204" pitchFamily="34" charset="0"/>
                <a:cs typeface="Arial" panose="020B0604020202020204" pitchFamily="34" charset="0"/>
              </a:rPr>
              <a:t>assumes that glacial </a:t>
            </a:r>
            <a:r>
              <a:rPr lang="en-US" altLang="fr-FR" dirty="0" smtClean="0">
                <a:latin typeface="Arial" panose="020B0604020202020204" pitchFamily="34" charset="0"/>
                <a:cs typeface="Arial" panose="020B0604020202020204" pitchFamily="34" charset="0"/>
              </a:rPr>
              <a:t>interglacial-cycles </a:t>
            </a:r>
            <a:r>
              <a:rPr lang="en-US" altLang="fr-FR" dirty="0">
                <a:latin typeface="Arial" panose="020B0604020202020204" pitchFamily="34" charset="0"/>
                <a:cs typeface="Arial" panose="020B0604020202020204" pitchFamily="34" charset="0"/>
              </a:rPr>
              <a:t>are </a:t>
            </a:r>
            <a:r>
              <a:rPr lang="en-US" altLang="fr-FR" dirty="0" smtClean="0">
                <a:latin typeface="Arial" panose="020B0604020202020204" pitchFamily="34" charset="0"/>
                <a:cs typeface="Arial" panose="020B0604020202020204" pitchFamily="34" charset="0"/>
              </a:rPr>
              <a:t>driven </a:t>
            </a:r>
            <a:r>
              <a:rPr lang="en-US" altLang="fr-FR" dirty="0">
                <a:latin typeface="Arial" panose="020B0604020202020204" pitchFamily="34" charset="0"/>
                <a:cs typeface="Arial" panose="020B0604020202020204" pitchFamily="34" charset="0"/>
              </a:rPr>
              <a:t>by the </a:t>
            </a:r>
            <a:r>
              <a:rPr lang="en-US" altLang="fr-FR" dirty="0" smtClean="0">
                <a:latin typeface="Arial" panose="020B0604020202020204" pitchFamily="34" charset="0"/>
                <a:cs typeface="Arial" panose="020B0604020202020204" pitchFamily="34" charset="0"/>
              </a:rPr>
              <a:t>changes in  the </a:t>
            </a:r>
            <a:r>
              <a:rPr lang="en-US" altLang="fr-FR" dirty="0">
                <a:solidFill>
                  <a:srgbClr val="0000FF"/>
                </a:solidFill>
                <a:latin typeface="Arial" panose="020B0604020202020204" pitchFamily="34" charset="0"/>
                <a:cs typeface="Arial" panose="020B0604020202020204" pitchFamily="34" charset="0"/>
              </a:rPr>
              <a:t>astronomical </a:t>
            </a:r>
            <a:r>
              <a:rPr lang="en-US" altLang="fr-FR" dirty="0" smtClean="0">
                <a:latin typeface="Arial" panose="020B0604020202020204" pitchFamily="34" charset="0"/>
                <a:cs typeface="Arial" panose="020B0604020202020204" pitchFamily="34" charset="0"/>
              </a:rPr>
              <a:t>parameters. </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41</a:t>
            </a:fld>
            <a:endParaRPr lang="en-IE" altLang="fr-FR" sz="1600" dirty="0">
              <a:latin typeface="Arial" panose="020B0604020202020204" pitchFamily="34" charset="0"/>
              <a:cs typeface="Arial" panose="020B0604020202020204" pitchFamily="34" charset="0"/>
            </a:endParaRPr>
          </a:p>
        </p:txBody>
      </p:sp>
      <p:sp>
        <p:nvSpPr>
          <p:cNvPr id="18" name="Rectangle 9"/>
          <p:cNvSpPr>
            <a:spLocks noChangeArrowheads="1"/>
          </p:cNvSpPr>
          <p:nvPr/>
        </p:nvSpPr>
        <p:spPr bwMode="auto">
          <a:xfrm>
            <a:off x="1369861" y="3152994"/>
            <a:ext cx="640427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lgn="ctr">
              <a:spcAft>
                <a:spcPct val="30000"/>
              </a:spcAft>
            </a:pPr>
            <a:r>
              <a:rPr lang="en-US" altLang="fr-FR" dirty="0" smtClean="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summer insolation at high northern </a:t>
            </a:r>
            <a:r>
              <a:rPr lang="en-US" altLang="fr-FR" dirty="0" smtClean="0">
                <a:solidFill>
                  <a:srgbClr val="0000FF"/>
                </a:solidFill>
                <a:latin typeface="Arial" panose="020B0604020202020204" pitchFamily="34" charset="0"/>
                <a:cs typeface="Arial" panose="020B0604020202020204" pitchFamily="34" charset="0"/>
              </a:rPr>
              <a:t>latitudes </a:t>
            </a:r>
            <a:r>
              <a:rPr lang="en-US" altLang="fr-FR" dirty="0" smtClean="0">
                <a:latin typeface="Arial" panose="020B0604020202020204" pitchFamily="34" charset="0"/>
                <a:cs typeface="Arial" panose="020B0604020202020204" pitchFamily="34" charset="0"/>
              </a:rPr>
              <a:t>appears </a:t>
            </a:r>
            <a:r>
              <a:rPr lang="en-US" altLang="fr-FR" dirty="0">
                <a:latin typeface="Arial" panose="020B0604020202020204" pitchFamily="34" charset="0"/>
                <a:cs typeface="Arial" panose="020B0604020202020204" pitchFamily="34" charset="0"/>
              </a:rPr>
              <a:t>to be of critical importance. </a:t>
            </a:r>
          </a:p>
        </p:txBody>
      </p:sp>
    </p:spTree>
    <p:extLst>
      <p:ext uri="{BB962C8B-B14F-4D97-AF65-F5344CB8AC3E}">
        <p14:creationId xmlns:p14="http://schemas.microsoft.com/office/powerpoint/2010/main" val="2675507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1094508" y="1567682"/>
            <a:ext cx="8049493"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latin typeface="Arial" panose="020B0604020202020204" pitchFamily="34" charset="0"/>
                <a:cs typeface="Arial" panose="020B0604020202020204" pitchFamily="34" charset="0"/>
              </a:rPr>
              <a:t>dominant </a:t>
            </a:r>
            <a:r>
              <a:rPr lang="en-US" altLang="fr-FR" dirty="0">
                <a:solidFill>
                  <a:srgbClr val="0000FF"/>
                </a:solidFill>
                <a:latin typeface="Arial" panose="020B0604020202020204" pitchFamily="34" charset="0"/>
                <a:cs typeface="Arial" panose="020B0604020202020204" pitchFamily="34" charset="0"/>
              </a:rPr>
              <a:t>frequencies</a:t>
            </a:r>
            <a:r>
              <a:rPr lang="en-US" altLang="fr-FR" dirty="0">
                <a:latin typeface="Arial" panose="020B0604020202020204" pitchFamily="34" charset="0"/>
                <a:cs typeface="Arial" panose="020B0604020202020204" pitchFamily="34" charset="0"/>
              </a:rPr>
              <a:t> of the </a:t>
            </a:r>
            <a:r>
              <a:rPr lang="en-US" altLang="fr-FR" dirty="0" smtClean="0">
                <a:latin typeface="Arial" panose="020B0604020202020204" pitchFamily="34" charset="0"/>
                <a:cs typeface="Arial" panose="020B0604020202020204" pitchFamily="34" charset="0"/>
              </a:rPr>
              <a:t>astronomical parameters </a:t>
            </a:r>
            <a:r>
              <a:rPr lang="en-US" altLang="fr-FR" dirty="0">
                <a:latin typeface="Arial" panose="020B0604020202020204" pitchFamily="34" charset="0"/>
                <a:cs typeface="Arial" panose="020B0604020202020204" pitchFamily="34" charset="0"/>
              </a:rPr>
              <a:t>are also found in many proxy records of past climate </a:t>
            </a:r>
            <a:r>
              <a:rPr lang="en-US" altLang="fr-FR" dirty="0" smtClean="0">
                <a:latin typeface="Arial" panose="020B0604020202020204" pitchFamily="34" charset="0"/>
                <a:cs typeface="Arial" panose="020B0604020202020204" pitchFamily="34" charset="0"/>
              </a:rPr>
              <a:t>changes. </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42</a:t>
            </a:fld>
            <a:endParaRPr lang="en-IE" altLang="fr-FR" sz="1600" dirty="0">
              <a:latin typeface="Arial" panose="020B0604020202020204" pitchFamily="34" charset="0"/>
              <a:cs typeface="Arial" panose="020B0604020202020204" pitchFamily="34" charset="0"/>
            </a:endParaRPr>
          </a:p>
        </p:txBody>
      </p:sp>
      <p:sp>
        <p:nvSpPr>
          <p:cNvPr id="18" name="Rectangle 9"/>
          <p:cNvSpPr>
            <a:spLocks noChangeArrowheads="1"/>
          </p:cNvSpPr>
          <p:nvPr/>
        </p:nvSpPr>
        <p:spPr bwMode="auto">
          <a:xfrm>
            <a:off x="1094508" y="3119006"/>
            <a:ext cx="8008216"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GB" altLang="fr-FR" dirty="0" smtClean="0">
                <a:solidFill>
                  <a:srgbClr val="0000FF"/>
                </a:solidFill>
                <a:latin typeface="Arial" panose="020B0604020202020204" pitchFamily="34" charset="0"/>
                <a:cs typeface="Arial" panose="020B0604020202020204" pitchFamily="34" charset="0"/>
              </a:rPr>
              <a:t>Models</a:t>
            </a:r>
            <a:r>
              <a:rPr lang="en-GB" altLang="fr-FR" dirty="0" smtClean="0">
                <a:latin typeface="Arial" panose="020B0604020202020204" pitchFamily="34" charset="0"/>
                <a:cs typeface="Arial" panose="020B0604020202020204" pitchFamily="34" charset="0"/>
              </a:rPr>
              <a:t> driven by past </a:t>
            </a:r>
            <a:r>
              <a:rPr lang="en-US" altLang="fr-FR" dirty="0" smtClean="0">
                <a:latin typeface="Arial" panose="020B0604020202020204" pitchFamily="34" charset="0"/>
                <a:cs typeface="Arial" panose="020B0604020202020204" pitchFamily="34" charset="0"/>
              </a:rPr>
              <a:t>changes </a:t>
            </a:r>
            <a:r>
              <a:rPr lang="en-US" altLang="fr-FR" dirty="0">
                <a:latin typeface="Arial" panose="020B0604020202020204" pitchFamily="34" charset="0"/>
                <a:cs typeface="Arial" panose="020B0604020202020204" pitchFamily="34" charset="0"/>
              </a:rPr>
              <a:t>in orbital parameters and by the observed evolution of greenhouse </a:t>
            </a:r>
            <a:r>
              <a:rPr lang="en-US" altLang="fr-FR" dirty="0" smtClean="0">
                <a:latin typeface="Arial" panose="020B0604020202020204" pitchFamily="34" charset="0"/>
                <a:cs typeface="Arial" panose="020B0604020202020204" pitchFamily="34" charset="0"/>
              </a:rPr>
              <a:t>gases </a:t>
            </a:r>
            <a:r>
              <a:rPr lang="en-US" altLang="fr-FR" dirty="0">
                <a:latin typeface="Arial" panose="020B0604020202020204" pitchFamily="34" charset="0"/>
                <a:cs typeface="Arial" panose="020B0604020202020204" pitchFamily="34" charset="0"/>
              </a:rPr>
              <a:t>reproduced quite well the estimated past ice volume variations . </a:t>
            </a:r>
          </a:p>
        </p:txBody>
      </p:sp>
      <p:sp>
        <p:nvSpPr>
          <p:cNvPr id="17" name="Rectangle 9"/>
          <p:cNvSpPr>
            <a:spLocks noChangeArrowheads="1"/>
          </p:cNvSpPr>
          <p:nvPr/>
        </p:nvSpPr>
        <p:spPr bwMode="auto">
          <a:xfrm>
            <a:off x="-1" y="640880"/>
            <a:ext cx="875982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b="1" dirty="0">
                <a:latin typeface="Arial" panose="020B0604020202020204" pitchFamily="34" charset="0"/>
                <a:cs typeface="Arial" panose="020B0604020202020204" pitchFamily="34" charset="0"/>
              </a:rPr>
              <a:t>The </a:t>
            </a:r>
            <a:r>
              <a:rPr lang="en-US" altLang="fr-FR" b="1" dirty="0" smtClean="0">
                <a:latin typeface="Arial" panose="020B0604020202020204" pitchFamily="34" charset="0"/>
                <a:cs typeface="Arial" panose="020B0604020202020204" pitchFamily="34" charset="0"/>
              </a:rPr>
              <a:t>astronomical theory </a:t>
            </a:r>
            <a:r>
              <a:rPr lang="en-US" altLang="fr-FR" b="1" dirty="0">
                <a:latin typeface="Arial" panose="020B0604020202020204" pitchFamily="34" charset="0"/>
                <a:cs typeface="Arial" panose="020B0604020202020204" pitchFamily="34" charset="0"/>
              </a:rPr>
              <a:t>of </a:t>
            </a:r>
            <a:r>
              <a:rPr lang="en-US" altLang="fr-FR" b="1" dirty="0" smtClean="0">
                <a:latin typeface="Arial" panose="020B0604020202020204" pitchFamily="34" charset="0"/>
                <a:cs typeface="Arial" panose="020B0604020202020204" pitchFamily="34" charset="0"/>
              </a:rPr>
              <a:t>paleoclimate.</a:t>
            </a:r>
            <a:endParaRPr lang="en-US" altLang="fr-FR" b="1" dirty="0">
              <a:latin typeface="Arial" panose="020B0604020202020204" pitchFamily="34" charset="0"/>
              <a:cs typeface="Arial" panose="020B0604020202020204" pitchFamily="34" charset="0"/>
            </a:endParaRPr>
          </a:p>
        </p:txBody>
      </p:sp>
      <p:sp>
        <p:nvSpPr>
          <p:cNvPr id="19" name="Rectangle 9"/>
          <p:cNvSpPr>
            <a:spLocks noChangeArrowheads="1"/>
          </p:cNvSpPr>
          <p:nvPr/>
        </p:nvSpPr>
        <p:spPr bwMode="auto">
          <a:xfrm>
            <a:off x="0" y="5345846"/>
            <a:ext cx="800821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solidFill>
                  <a:srgbClr val="FF0000"/>
                </a:solidFill>
                <a:latin typeface="Arial" panose="020B0604020202020204" pitchFamily="34" charset="0"/>
                <a:cs typeface="Arial" panose="020B0604020202020204" pitchFamily="34" charset="0"/>
              </a:rPr>
              <a:t>However, the link between climate change and insolation is far from being simple and linear. </a:t>
            </a:r>
          </a:p>
        </p:txBody>
      </p:sp>
    </p:spTree>
    <p:extLst>
      <p:ext uri="{BB962C8B-B14F-4D97-AF65-F5344CB8AC3E}">
        <p14:creationId xmlns:p14="http://schemas.microsoft.com/office/powerpoint/2010/main" val="7577896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8937"/>
            <a:ext cx="6223501" cy="5446150"/>
          </a:xfrm>
          <a:prstGeom prst="rect">
            <a:avLst/>
          </a:prstGeom>
        </p:spPr>
      </p:pic>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8"/>
          <p:cNvSpPr>
            <a:spLocks noChangeArrowheads="1"/>
          </p:cNvSpPr>
          <p:nvPr/>
        </p:nvSpPr>
        <p:spPr bwMode="auto">
          <a:xfrm>
            <a:off x="5791228" y="1120425"/>
            <a:ext cx="28929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dirty="0" smtClean="0">
                <a:solidFill>
                  <a:schemeClr val="tx1">
                    <a:lumMod val="50000"/>
                    <a:lumOff val="50000"/>
                  </a:schemeClr>
                </a:solidFill>
                <a:latin typeface="Arial" panose="020B0604020202020204" pitchFamily="34" charset="0"/>
                <a:cs typeface="Arial" panose="020B0604020202020204" pitchFamily="34" charset="0"/>
              </a:rPr>
              <a:t>Insolation </a:t>
            </a:r>
            <a:r>
              <a:rPr lang="en-US" sz="1600" dirty="0">
                <a:solidFill>
                  <a:schemeClr val="tx1">
                    <a:lumMod val="50000"/>
                    <a:lumOff val="50000"/>
                  </a:schemeClr>
                </a:solidFill>
                <a:latin typeface="Arial" panose="020B0604020202020204" pitchFamily="34" charset="0"/>
                <a:cs typeface="Arial" panose="020B0604020202020204" pitchFamily="34" charset="0"/>
              </a:rPr>
              <a:t>at 66°N at the June solstice (in </a:t>
            </a:r>
            <a:r>
              <a:rPr lang="en-US" sz="1600" dirty="0" smtClean="0">
                <a:solidFill>
                  <a:schemeClr val="tx1">
                    <a:lumMod val="50000"/>
                    <a:lumOff val="50000"/>
                  </a:schemeClr>
                </a:solidFill>
                <a:latin typeface="Arial" panose="020B0604020202020204" pitchFamily="34" charset="0"/>
                <a:cs typeface="Arial" panose="020B0604020202020204" pitchFamily="34" charset="0"/>
              </a:rPr>
              <a:t>W m</a:t>
            </a:r>
            <a:r>
              <a:rPr lang="en-US" sz="1600" baseline="30000" dirty="0" smtClean="0">
                <a:solidFill>
                  <a:schemeClr val="tx1">
                    <a:lumMod val="50000"/>
                    <a:lumOff val="50000"/>
                  </a:schemeClr>
                </a:solidFill>
                <a:latin typeface="Arial" panose="020B0604020202020204" pitchFamily="34" charset="0"/>
                <a:cs typeface="Arial" panose="020B0604020202020204" pitchFamily="34" charset="0"/>
              </a:rPr>
              <a:t>-2</a:t>
            </a:r>
            <a:r>
              <a:rPr lang="en-US" sz="1600" dirty="0">
                <a:solidFill>
                  <a:schemeClr val="tx1">
                    <a:lumMod val="50000"/>
                    <a:lumOff val="50000"/>
                  </a:schemeClr>
                </a:solidFill>
                <a:latin typeface="Arial" panose="020B0604020202020204" pitchFamily="34" charset="0"/>
                <a:cs typeface="Arial" panose="020B0604020202020204" pitchFamily="34" charset="0"/>
              </a:rPr>
              <a:t>, red) according to Berger (1978</a:t>
            </a:r>
            <a:r>
              <a:rPr lang="en-US" sz="1600" dirty="0" smtClean="0">
                <a:solidFill>
                  <a:schemeClr val="tx1">
                    <a:lumMod val="50000"/>
                    <a:lumOff val="50000"/>
                  </a:schemeClr>
                </a:solidFill>
                <a:latin typeface="Arial" panose="020B0604020202020204" pitchFamily="34" charset="0"/>
                <a:cs typeface="Arial" panose="020B0604020202020204" pitchFamily="34" charset="0"/>
              </a:rPr>
              <a:t>), anomaly </a:t>
            </a:r>
            <a:r>
              <a:rPr lang="en-US" sz="1600" dirty="0">
                <a:solidFill>
                  <a:schemeClr val="tx1">
                    <a:lumMod val="50000"/>
                    <a:lumOff val="50000"/>
                  </a:schemeClr>
                </a:solidFill>
                <a:latin typeface="Arial" panose="020B0604020202020204" pitchFamily="34" charset="0"/>
                <a:cs typeface="Arial" panose="020B0604020202020204" pitchFamily="34" charset="0"/>
              </a:rPr>
              <a:t>of Antarctic temperature reconstructed from the deuterium record </a:t>
            </a:r>
            <a:r>
              <a:rPr lang="en-US" sz="1600" dirty="0" smtClean="0">
                <a:solidFill>
                  <a:schemeClr val="tx1">
                    <a:lumMod val="50000"/>
                    <a:lumOff val="50000"/>
                  </a:schemeClr>
                </a:solidFill>
                <a:latin typeface="Arial" panose="020B0604020202020204" pitchFamily="34" charset="0"/>
                <a:cs typeface="Arial" panose="020B0604020202020204" pitchFamily="34" charset="0"/>
              </a:rPr>
              <a:t>(</a:t>
            </a:r>
            <a:r>
              <a:rPr lang="en-US" sz="1600" dirty="0">
                <a:solidFill>
                  <a:schemeClr val="tx1">
                    <a:lumMod val="50000"/>
                    <a:lumOff val="50000"/>
                  </a:schemeClr>
                </a:solidFill>
                <a:latin typeface="Arial" panose="020B0604020202020204" pitchFamily="34" charset="0"/>
                <a:cs typeface="Arial" panose="020B0604020202020204" pitchFamily="34" charset="0"/>
              </a:rPr>
              <a:t>blue) and in the simulation of </a:t>
            </a:r>
            <a:r>
              <a:rPr lang="en-US" sz="1600" dirty="0" err="1">
                <a:solidFill>
                  <a:schemeClr val="tx1">
                    <a:lumMod val="50000"/>
                    <a:lumOff val="50000"/>
                  </a:schemeClr>
                </a:solidFill>
                <a:latin typeface="Arial" panose="020B0604020202020204" pitchFamily="34" charset="0"/>
                <a:cs typeface="Arial" panose="020B0604020202020204" pitchFamily="34" charset="0"/>
              </a:rPr>
              <a:t>Ganopolski</a:t>
            </a:r>
            <a:r>
              <a:rPr lang="en-US" sz="1600" dirty="0">
                <a:solidFill>
                  <a:schemeClr val="tx1">
                    <a:lumMod val="50000"/>
                    <a:lumOff val="50000"/>
                  </a:schemeClr>
                </a:solidFill>
                <a:latin typeface="Arial" panose="020B0604020202020204" pitchFamily="34" charset="0"/>
                <a:cs typeface="Arial" panose="020B0604020202020204" pitchFamily="34" charset="0"/>
              </a:rPr>
              <a:t> and </a:t>
            </a:r>
            <a:r>
              <a:rPr lang="en-US" sz="1600" dirty="0" err="1">
                <a:solidFill>
                  <a:schemeClr val="tx1">
                    <a:lumMod val="50000"/>
                    <a:lumOff val="50000"/>
                  </a:schemeClr>
                </a:solidFill>
                <a:latin typeface="Arial" panose="020B0604020202020204" pitchFamily="34" charset="0"/>
                <a:cs typeface="Arial" panose="020B0604020202020204" pitchFamily="34" charset="0"/>
              </a:rPr>
              <a:t>Calov</a:t>
            </a:r>
            <a:r>
              <a:rPr lang="en-US" sz="1600" dirty="0">
                <a:solidFill>
                  <a:schemeClr val="tx1">
                    <a:lumMod val="50000"/>
                    <a:lumOff val="50000"/>
                  </a:schemeClr>
                </a:solidFill>
                <a:latin typeface="Arial" panose="020B0604020202020204" pitchFamily="34" charset="0"/>
                <a:cs typeface="Arial" panose="020B0604020202020204" pitchFamily="34" charset="0"/>
              </a:rPr>
              <a:t> (2011) (</a:t>
            </a:r>
            <a:r>
              <a:rPr lang="en-US" sz="1600" dirty="0" smtClean="0">
                <a:solidFill>
                  <a:schemeClr val="tx1">
                    <a:lumMod val="50000"/>
                    <a:lumOff val="50000"/>
                  </a:schemeClr>
                </a:solidFill>
                <a:latin typeface="Arial" panose="020B0604020202020204" pitchFamily="34" charset="0"/>
                <a:cs typeface="Arial" panose="020B0604020202020204" pitchFamily="34" charset="0"/>
              </a:rPr>
              <a:t>green), Sea </a:t>
            </a:r>
            <a:r>
              <a:rPr lang="en-US" sz="1600" dirty="0">
                <a:solidFill>
                  <a:schemeClr val="tx1">
                    <a:lumMod val="50000"/>
                    <a:lumOff val="50000"/>
                  </a:schemeClr>
                </a:solidFill>
                <a:latin typeface="Arial" panose="020B0604020202020204" pitchFamily="34" charset="0"/>
                <a:cs typeface="Arial" panose="020B0604020202020204" pitchFamily="34" charset="0"/>
              </a:rPr>
              <a:t>level reconstructed by </a:t>
            </a:r>
            <a:r>
              <a:rPr lang="en-US" sz="1600" dirty="0" err="1">
                <a:solidFill>
                  <a:schemeClr val="tx1">
                    <a:lumMod val="50000"/>
                    <a:lumOff val="50000"/>
                  </a:schemeClr>
                </a:solidFill>
                <a:latin typeface="Arial" panose="020B0604020202020204" pitchFamily="34" charset="0"/>
                <a:cs typeface="Arial" panose="020B0604020202020204" pitchFamily="34" charset="0"/>
              </a:rPr>
              <a:t>Elderfield</a:t>
            </a:r>
            <a:r>
              <a:rPr lang="en-US" sz="1600" dirty="0">
                <a:solidFill>
                  <a:schemeClr val="tx1">
                    <a:lumMod val="50000"/>
                    <a:lumOff val="50000"/>
                  </a:schemeClr>
                </a:solidFill>
                <a:latin typeface="Arial" panose="020B0604020202020204" pitchFamily="34" charset="0"/>
                <a:cs typeface="Arial" panose="020B0604020202020204" pitchFamily="34" charset="0"/>
              </a:rPr>
              <a:t> et al. (2012) (blue) and deduced from the change in continental ice volume simulated in </a:t>
            </a:r>
            <a:r>
              <a:rPr lang="en-US" sz="1600" dirty="0" err="1">
                <a:solidFill>
                  <a:schemeClr val="tx1">
                    <a:lumMod val="50000"/>
                    <a:lumOff val="50000"/>
                  </a:schemeClr>
                </a:solidFill>
                <a:latin typeface="Arial" panose="020B0604020202020204" pitchFamily="34" charset="0"/>
                <a:cs typeface="Arial" panose="020B0604020202020204" pitchFamily="34" charset="0"/>
              </a:rPr>
              <a:t>Ganopolski</a:t>
            </a:r>
            <a:r>
              <a:rPr lang="en-US" sz="1600" dirty="0">
                <a:solidFill>
                  <a:schemeClr val="tx1">
                    <a:lumMod val="50000"/>
                    <a:lumOff val="50000"/>
                  </a:schemeClr>
                </a:solidFill>
                <a:latin typeface="Arial" panose="020B0604020202020204" pitchFamily="34" charset="0"/>
                <a:cs typeface="Arial" panose="020B0604020202020204" pitchFamily="34" charset="0"/>
              </a:rPr>
              <a:t> and </a:t>
            </a:r>
            <a:r>
              <a:rPr lang="en-US" sz="1600" dirty="0" err="1">
                <a:solidFill>
                  <a:schemeClr val="tx1">
                    <a:lumMod val="50000"/>
                    <a:lumOff val="50000"/>
                  </a:schemeClr>
                </a:solidFill>
                <a:latin typeface="Arial" panose="020B0604020202020204" pitchFamily="34" charset="0"/>
                <a:cs typeface="Arial" panose="020B0604020202020204" pitchFamily="34" charset="0"/>
              </a:rPr>
              <a:t>Calov</a:t>
            </a:r>
            <a:r>
              <a:rPr lang="en-US" sz="1600" dirty="0">
                <a:solidFill>
                  <a:schemeClr val="tx1">
                    <a:lumMod val="50000"/>
                    <a:lumOff val="50000"/>
                  </a:schemeClr>
                </a:solidFill>
                <a:latin typeface="Arial" panose="020B0604020202020204" pitchFamily="34" charset="0"/>
                <a:cs typeface="Arial" panose="020B0604020202020204" pitchFamily="34" charset="0"/>
              </a:rPr>
              <a:t> (2011) (green). </a:t>
            </a:r>
            <a:endParaRPr lang="en-US" altLang="fr-FR"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43</a:t>
            </a:fld>
            <a:endParaRPr lang="en-IE" altLang="fr-FR" sz="1600" dirty="0">
              <a:latin typeface="Arial" panose="020B0604020202020204" pitchFamily="34" charset="0"/>
              <a:cs typeface="Arial" panose="020B0604020202020204" pitchFamily="34" charset="0"/>
            </a:endParaRPr>
          </a:p>
        </p:txBody>
      </p:sp>
      <p:sp>
        <p:nvSpPr>
          <p:cNvPr id="17" name="Rectangle 9"/>
          <p:cNvSpPr>
            <a:spLocks noChangeArrowheads="1"/>
          </p:cNvSpPr>
          <p:nvPr/>
        </p:nvSpPr>
        <p:spPr bwMode="auto">
          <a:xfrm>
            <a:off x="-1" y="640880"/>
            <a:ext cx="875982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b="1" dirty="0">
                <a:latin typeface="Arial" panose="020B0604020202020204" pitchFamily="34" charset="0"/>
                <a:cs typeface="Arial" panose="020B0604020202020204" pitchFamily="34" charset="0"/>
              </a:rPr>
              <a:t>The </a:t>
            </a:r>
            <a:r>
              <a:rPr lang="en-US" altLang="fr-FR" b="1" dirty="0" smtClean="0">
                <a:latin typeface="Arial" panose="020B0604020202020204" pitchFamily="34" charset="0"/>
                <a:cs typeface="Arial" panose="020B0604020202020204" pitchFamily="34" charset="0"/>
              </a:rPr>
              <a:t>astronomical theory </a:t>
            </a:r>
            <a:r>
              <a:rPr lang="en-US" altLang="fr-FR" b="1" dirty="0">
                <a:latin typeface="Arial" panose="020B0604020202020204" pitchFamily="34" charset="0"/>
                <a:cs typeface="Arial" panose="020B0604020202020204" pitchFamily="34" charset="0"/>
              </a:rPr>
              <a:t>of </a:t>
            </a:r>
            <a:r>
              <a:rPr lang="en-US" altLang="fr-FR" b="1" dirty="0" smtClean="0">
                <a:latin typeface="Arial" panose="020B0604020202020204" pitchFamily="34" charset="0"/>
                <a:cs typeface="Arial" panose="020B0604020202020204" pitchFamily="34" charset="0"/>
              </a:rPr>
              <a:t>paleoclimate.</a:t>
            </a:r>
            <a:endParaRPr lang="en-US" altLang="fr-FR" b="1" dirty="0">
              <a:latin typeface="Arial" panose="020B0604020202020204" pitchFamily="34" charset="0"/>
              <a:cs typeface="Arial" panose="020B0604020202020204" pitchFamily="34" charset="0"/>
            </a:endParaRPr>
          </a:p>
        </p:txBody>
      </p:sp>
      <p:sp>
        <p:nvSpPr>
          <p:cNvPr id="19" name="Rectangle 8"/>
          <p:cNvSpPr>
            <a:spLocks noChangeArrowheads="1"/>
          </p:cNvSpPr>
          <p:nvPr/>
        </p:nvSpPr>
        <p:spPr bwMode="auto">
          <a:xfrm>
            <a:off x="893575" y="1290890"/>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June insolation at 66°N</a:t>
            </a:r>
            <a:endParaRPr lang="en-US" altLang="fr-FR" sz="1600" dirty="0">
              <a:latin typeface="Arial" panose="020B0604020202020204" pitchFamily="34" charset="0"/>
              <a:cs typeface="Arial" panose="020B0604020202020204" pitchFamily="34" charset="0"/>
            </a:endParaRPr>
          </a:p>
        </p:txBody>
      </p:sp>
      <p:sp>
        <p:nvSpPr>
          <p:cNvPr id="22" name="Rectangle 8"/>
          <p:cNvSpPr>
            <a:spLocks noChangeArrowheads="1"/>
          </p:cNvSpPr>
          <p:nvPr/>
        </p:nvSpPr>
        <p:spPr bwMode="auto">
          <a:xfrm>
            <a:off x="893575" y="2912329"/>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Antarctic temperature</a:t>
            </a:r>
            <a:endParaRPr lang="en-US" altLang="fr-FR" sz="1600" dirty="0">
              <a:latin typeface="Arial" panose="020B0604020202020204" pitchFamily="34" charset="0"/>
              <a:cs typeface="Arial" panose="020B0604020202020204" pitchFamily="34" charset="0"/>
            </a:endParaRPr>
          </a:p>
        </p:txBody>
      </p:sp>
      <p:sp>
        <p:nvSpPr>
          <p:cNvPr id="23" name="Rectangle 8"/>
          <p:cNvSpPr>
            <a:spLocks noChangeArrowheads="1"/>
          </p:cNvSpPr>
          <p:nvPr/>
        </p:nvSpPr>
        <p:spPr bwMode="auto">
          <a:xfrm>
            <a:off x="893574" y="4567523"/>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Sea level</a:t>
            </a:r>
            <a:endParaRPr lang="en-US" altLang="fr-FR" sz="1600" dirty="0">
              <a:latin typeface="Arial" panose="020B0604020202020204" pitchFamily="34" charset="0"/>
              <a:cs typeface="Arial" panose="020B0604020202020204" pitchFamily="34" charset="0"/>
            </a:endParaRPr>
          </a:p>
        </p:txBody>
      </p:sp>
      <p:cxnSp>
        <p:nvCxnSpPr>
          <p:cNvPr id="7" name="Connecteur droit 6"/>
          <p:cNvCxnSpPr/>
          <p:nvPr/>
        </p:nvCxnSpPr>
        <p:spPr>
          <a:xfrm>
            <a:off x="5874569" y="5481824"/>
            <a:ext cx="807311"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874568" y="5832631"/>
            <a:ext cx="807311"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Rectangle 8"/>
          <p:cNvSpPr>
            <a:spLocks noChangeArrowheads="1"/>
          </p:cNvSpPr>
          <p:nvPr/>
        </p:nvSpPr>
        <p:spPr bwMode="auto">
          <a:xfrm>
            <a:off x="6760342" y="5246223"/>
            <a:ext cx="143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Observation</a:t>
            </a:r>
            <a:endParaRPr lang="en-US" altLang="fr-FR" sz="1600" dirty="0">
              <a:latin typeface="Arial" panose="020B0604020202020204" pitchFamily="34" charset="0"/>
              <a:cs typeface="Arial" panose="020B0604020202020204" pitchFamily="34" charset="0"/>
            </a:endParaRPr>
          </a:p>
        </p:txBody>
      </p:sp>
      <p:sp>
        <p:nvSpPr>
          <p:cNvPr id="26" name="Rectangle 8"/>
          <p:cNvSpPr>
            <a:spLocks noChangeArrowheads="1"/>
          </p:cNvSpPr>
          <p:nvPr/>
        </p:nvSpPr>
        <p:spPr bwMode="auto">
          <a:xfrm>
            <a:off x="6760342" y="5695886"/>
            <a:ext cx="143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Model</a:t>
            </a:r>
            <a:endParaRPr lang="en-US"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9205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million years: glacial interglacial cycles</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49458"/>
            <a:ext cx="9144002" cy="1311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glacial-interglacial </a:t>
            </a:r>
            <a:r>
              <a:rPr lang="en-US" altLang="fr-FR" dirty="0">
                <a:latin typeface="Arial" panose="020B0604020202020204" pitchFamily="34" charset="0"/>
                <a:cs typeface="Arial" panose="020B0604020202020204" pitchFamily="34" charset="0"/>
              </a:rPr>
              <a:t>variations in the atmospheric CO</a:t>
            </a:r>
            <a:r>
              <a:rPr lang="en-US" altLang="fr-FR" baseline="-25000" dirty="0">
                <a:latin typeface="Arial" panose="020B0604020202020204" pitchFamily="34" charset="0"/>
                <a:cs typeface="Arial" panose="020B0604020202020204" pitchFamily="34" charset="0"/>
              </a:rPr>
              <a:t>2</a:t>
            </a:r>
            <a:r>
              <a:rPr lang="en-US" altLang="fr-FR" dirty="0">
                <a:latin typeface="Arial" panose="020B0604020202020204" pitchFamily="34" charset="0"/>
                <a:cs typeface="Arial" panose="020B0604020202020204" pitchFamily="34" charset="0"/>
              </a:rPr>
              <a:t> concentration </a:t>
            </a:r>
            <a:r>
              <a:rPr lang="en-US" altLang="fr-FR" dirty="0" smtClean="0">
                <a:latin typeface="Arial" panose="020B0604020202020204" pitchFamily="34" charset="0"/>
                <a:cs typeface="Arial" panose="020B0604020202020204" pitchFamily="34" charset="0"/>
              </a:rPr>
              <a:t>reach 90 ppm.</a:t>
            </a:r>
          </a:p>
          <a:p>
            <a:pPr marL="0" lvl="1">
              <a:spcAft>
                <a:spcPct val="30000"/>
              </a:spcAft>
            </a:pPr>
            <a:r>
              <a:rPr lang="en-US" altLang="fr-FR" dirty="0" smtClean="0">
                <a:latin typeface="Arial" panose="020B0604020202020204" pitchFamily="34" charset="0"/>
                <a:cs typeface="Arial" panose="020B0604020202020204" pitchFamily="34" charset="0"/>
              </a:rPr>
              <a:t>This corresponds to a radiative forcing of </a:t>
            </a:r>
            <a:r>
              <a:rPr lang="en-US" altLang="fr-FR" dirty="0" smtClean="0">
                <a:solidFill>
                  <a:srgbClr val="0000FF"/>
                </a:solidFill>
                <a:latin typeface="Arial" panose="020B0604020202020204" pitchFamily="34" charset="0"/>
                <a:cs typeface="Arial" panose="020B0604020202020204" pitchFamily="34" charset="0"/>
              </a:rPr>
              <a:t>2 W m</a:t>
            </a:r>
            <a:r>
              <a:rPr lang="en-US" altLang="fr-FR" baseline="30000" dirty="0" smtClean="0">
                <a:solidFill>
                  <a:srgbClr val="0000FF"/>
                </a:solidFill>
                <a:latin typeface="Arial" panose="020B0604020202020204" pitchFamily="34" charset="0"/>
                <a:cs typeface="Arial" panose="020B0604020202020204" pitchFamily="34" charset="0"/>
              </a:rPr>
              <a:t>-2</a:t>
            </a:r>
            <a:r>
              <a:rPr lang="en-US" altLang="fr-FR" dirty="0" smtClean="0">
                <a:solidFill>
                  <a:srgbClr val="0000FF"/>
                </a:solidFill>
                <a:latin typeface="Arial" panose="020B0604020202020204" pitchFamily="34" charset="0"/>
                <a:cs typeface="Arial" panose="020B0604020202020204" pitchFamily="34" charset="0"/>
              </a:rPr>
              <a:t>. </a:t>
            </a:r>
            <a:endParaRPr lang="en-US" altLang="fr-FR" dirty="0">
              <a:solidFill>
                <a:srgbClr val="0000FF"/>
              </a:solidFill>
              <a:latin typeface="Arial" panose="020B0604020202020204" pitchFamily="34" charset="0"/>
              <a:cs typeface="Arial" panose="020B0604020202020204" pitchFamily="34" charset="0"/>
            </a:endParaRPr>
          </a:p>
        </p:txBody>
      </p:sp>
      <p:sp>
        <p:nvSpPr>
          <p:cNvPr id="16" name="Rectangle 8"/>
          <p:cNvSpPr>
            <a:spLocks noChangeArrowheads="1"/>
          </p:cNvSpPr>
          <p:nvPr/>
        </p:nvSpPr>
        <p:spPr bwMode="auto">
          <a:xfrm>
            <a:off x="928627" y="6085175"/>
            <a:ext cx="80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a:t>
            </a:r>
            <a:r>
              <a:rPr lang="en-US" altLang="fr-FR" sz="1800" dirty="0" err="1" smtClean="0">
                <a:solidFill>
                  <a:schemeClr val="tx1">
                    <a:lumMod val="50000"/>
                    <a:lumOff val="50000"/>
                  </a:schemeClr>
                </a:solidFill>
                <a:latin typeface="Arial" panose="020B0604020202020204" pitchFamily="34" charset="0"/>
                <a:cs typeface="Arial" panose="020B0604020202020204" pitchFamily="34" charset="0"/>
              </a:rPr>
              <a:t>Ciais</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 et al. (2013</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a:t>
            </a: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44</a:t>
            </a:fld>
            <a:endParaRPr lang="en-IE" altLang="fr-FR" sz="16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52772"/>
          <a:stretch/>
        </p:blipFill>
        <p:spPr>
          <a:xfrm>
            <a:off x="426118" y="2415572"/>
            <a:ext cx="7389415" cy="3399283"/>
          </a:xfrm>
          <a:prstGeom prst="rect">
            <a:avLst/>
          </a:prstGeom>
        </p:spPr>
      </p:pic>
      <p:sp>
        <p:nvSpPr>
          <p:cNvPr id="19" name="Rectangle 8"/>
          <p:cNvSpPr>
            <a:spLocks noChangeArrowheads="1"/>
          </p:cNvSpPr>
          <p:nvPr/>
        </p:nvSpPr>
        <p:spPr bwMode="auto">
          <a:xfrm>
            <a:off x="3442854" y="5729393"/>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CO</a:t>
            </a:r>
            <a:r>
              <a:rPr lang="en-US" altLang="fr-FR" sz="1600" baseline="-25000" dirty="0" smtClean="0">
                <a:latin typeface="Arial" panose="020B0604020202020204" pitchFamily="34" charset="0"/>
                <a:cs typeface="Arial" panose="020B0604020202020204" pitchFamily="34" charset="0"/>
              </a:rPr>
              <a:t>2 </a:t>
            </a:r>
            <a:r>
              <a:rPr lang="en-US" altLang="fr-FR" sz="1600" dirty="0" smtClean="0">
                <a:latin typeface="Arial" panose="020B0604020202020204" pitchFamily="34" charset="0"/>
                <a:cs typeface="Arial" panose="020B0604020202020204" pitchFamily="34" charset="0"/>
              </a:rPr>
              <a:t>changes (ppm)</a:t>
            </a:r>
            <a:endParaRPr lang="en-US" altLang="fr-FR" sz="1600" dirty="0">
              <a:latin typeface="Arial" panose="020B0604020202020204" pitchFamily="34" charset="0"/>
              <a:cs typeface="Arial" panose="020B0604020202020204" pitchFamily="34" charset="0"/>
            </a:endParaRPr>
          </a:p>
        </p:txBody>
      </p:sp>
      <p:sp>
        <p:nvSpPr>
          <p:cNvPr id="22" name="Rectangle 8"/>
          <p:cNvSpPr>
            <a:spLocks noChangeArrowheads="1"/>
          </p:cNvSpPr>
          <p:nvPr/>
        </p:nvSpPr>
        <p:spPr bwMode="auto">
          <a:xfrm>
            <a:off x="747921" y="2318917"/>
            <a:ext cx="7349707" cy="369332"/>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latin typeface="Arial" panose="020B0604020202020204" pitchFamily="34" charset="0"/>
                <a:cs typeface="Arial" panose="020B0604020202020204" pitchFamily="34" charset="0"/>
              </a:rPr>
              <a:t>Mechanisms contributing to the glacial to interglacial difference in CO</a:t>
            </a:r>
            <a:r>
              <a:rPr lang="en-US" altLang="fr-FR" sz="1800" baseline="-25000" dirty="0" smtClean="0">
                <a:latin typeface="Arial" panose="020B0604020202020204" pitchFamily="34" charset="0"/>
                <a:cs typeface="Arial" panose="020B0604020202020204" pitchFamily="34" charset="0"/>
              </a:rPr>
              <a:t>2</a:t>
            </a:r>
            <a:r>
              <a:rPr lang="en-US" altLang="fr-FR" sz="1800" dirty="0" smtClean="0">
                <a:latin typeface="Arial" panose="020B0604020202020204" pitchFamily="34" charset="0"/>
                <a:cs typeface="Arial" panose="020B0604020202020204" pitchFamily="34" charset="0"/>
              </a:rPr>
              <a:t>. </a:t>
            </a:r>
            <a:endParaRPr lang="en-US" alt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9606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Millennial-scale variability during glacial periods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20640" y="675619"/>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solidFill>
                  <a:srgbClr val="0000FF"/>
                </a:solidFill>
                <a:latin typeface="Arial" panose="020B0604020202020204" pitchFamily="34" charset="0"/>
                <a:cs typeface="Arial" panose="020B0604020202020204" pitchFamily="34" charset="0"/>
              </a:rPr>
              <a:t>Dansgaard-Oeschger events </a:t>
            </a:r>
            <a:r>
              <a:rPr lang="en-US" altLang="fr-FR" dirty="0" smtClean="0">
                <a:latin typeface="Arial" panose="020B0604020202020204" pitchFamily="34" charset="0"/>
                <a:cs typeface="Arial" panose="020B0604020202020204" pitchFamily="34" charset="0"/>
              </a:rPr>
              <a:t>are abrupt events characterized by warming in Greenland of several degrees in </a:t>
            </a:r>
            <a:r>
              <a:rPr lang="en-US" altLang="fr-FR" dirty="0">
                <a:latin typeface="Arial" panose="020B0604020202020204" pitchFamily="34" charset="0"/>
                <a:cs typeface="Arial" panose="020B0604020202020204" pitchFamily="34" charset="0"/>
              </a:rPr>
              <a:t>a few </a:t>
            </a:r>
            <a:r>
              <a:rPr lang="en-US" altLang="fr-FR" dirty="0" smtClean="0">
                <a:latin typeface="Arial" panose="020B0604020202020204" pitchFamily="34" charset="0"/>
                <a:cs typeface="Arial" panose="020B0604020202020204" pitchFamily="34" charset="0"/>
              </a:rPr>
              <a:t>decades. </a:t>
            </a:r>
            <a:endParaRPr lang="en-US" altLang="fr-FR" dirty="0">
              <a:solidFill>
                <a:srgbClr val="0000FF"/>
              </a:solidFill>
              <a:latin typeface="Arial" panose="020B0604020202020204" pitchFamily="34" charset="0"/>
              <a:cs typeface="Arial" panose="020B0604020202020204" pitchFamily="34" charset="0"/>
            </a:endParaRPr>
          </a:p>
        </p:txBody>
      </p:sp>
      <p:sp>
        <p:nvSpPr>
          <p:cNvPr id="16" name="Rectangle 8"/>
          <p:cNvSpPr>
            <a:spLocks noChangeArrowheads="1"/>
          </p:cNvSpPr>
          <p:nvPr/>
        </p:nvSpPr>
        <p:spPr bwMode="auto">
          <a:xfrm>
            <a:off x="20637" y="4846595"/>
            <a:ext cx="9102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Time series of δ</a:t>
            </a:r>
            <a:r>
              <a:rPr lang="en-US" altLang="fr-FR" sz="1800" baseline="30000" dirty="0">
                <a:solidFill>
                  <a:schemeClr val="tx1">
                    <a:lumMod val="50000"/>
                    <a:lumOff val="50000"/>
                  </a:schemeClr>
                </a:solidFill>
                <a:latin typeface="Arial" panose="020B0604020202020204" pitchFamily="34" charset="0"/>
                <a:cs typeface="Arial" panose="020B0604020202020204" pitchFamily="34" charset="0"/>
              </a:rPr>
              <a:t>18</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O measurements obtained in the framework of the North Greenland Ice Core Project (NGRIP, North Greenland Ice Core Project Members, 2004).</a:t>
            </a: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45</a:t>
            </a:fld>
            <a:endParaRPr lang="en-IE" altLang="fr-FR" sz="1600" dirty="0">
              <a:latin typeface="Arial" panose="020B0604020202020204" pitchFamily="34" charset="0"/>
              <a:cs typeface="Arial" panose="020B0604020202020204" pitchFamily="34" charset="0"/>
            </a:endParaRPr>
          </a:p>
        </p:txBody>
      </p:sp>
      <p:pic>
        <p:nvPicPr>
          <p:cNvPr id="17410" name="Picture 2" descr="Ng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1052"/>
            <a:ext cx="8209249" cy="305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p:nvSpPr>
        <p:spPr bwMode="auto">
          <a:xfrm>
            <a:off x="20637" y="5775353"/>
            <a:ext cx="914400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Dansgaard-Oeschger events </a:t>
            </a:r>
            <a:r>
              <a:rPr lang="en-US" altLang="fr-FR" dirty="0" smtClean="0">
                <a:latin typeface="Arial" panose="020B0604020202020204" pitchFamily="34" charset="0"/>
                <a:cs typeface="Arial" panose="020B0604020202020204" pitchFamily="34" charset="0"/>
              </a:rPr>
              <a:t>have a </a:t>
            </a:r>
            <a:r>
              <a:rPr lang="en-US" altLang="fr-FR" dirty="0" smtClean="0">
                <a:solidFill>
                  <a:srgbClr val="0000FF"/>
                </a:solidFill>
                <a:latin typeface="Arial" panose="020B0604020202020204" pitchFamily="34" charset="0"/>
                <a:cs typeface="Arial" panose="020B0604020202020204" pitchFamily="34" charset="0"/>
              </a:rPr>
              <a:t>global impact</a:t>
            </a:r>
            <a:r>
              <a:rPr lang="en-US" altLang="fr-FR" dirty="0" smtClean="0">
                <a:latin typeface="Arial" panose="020B0604020202020204" pitchFamily="34" charset="0"/>
                <a:cs typeface="Arial" panose="020B0604020202020204" pitchFamily="34" charset="0"/>
              </a:rPr>
              <a:t>.</a:t>
            </a:r>
            <a:endParaRPr lang="en-US" altLang="fr-FR"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9009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Millennial-scale variability during glacial periods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2" y="675619"/>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solidFill>
                  <a:srgbClr val="0000FF"/>
                </a:solidFill>
                <a:latin typeface="Arial" panose="020B0604020202020204" pitchFamily="34" charset="0"/>
                <a:cs typeface="Arial" panose="020B0604020202020204" pitchFamily="34" charset="0"/>
              </a:rPr>
              <a:t>Heinrich events </a:t>
            </a:r>
            <a:r>
              <a:rPr lang="en-US" altLang="fr-FR" dirty="0" smtClean="0">
                <a:solidFill>
                  <a:srgbClr val="0000FF"/>
                </a:solidFill>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correspond to a massive iceberg discharge that let thick </a:t>
            </a:r>
            <a:r>
              <a:rPr lang="en-US" altLang="fr-FR" dirty="0">
                <a:latin typeface="Arial" panose="020B0604020202020204" pitchFamily="34" charset="0"/>
                <a:cs typeface="Arial" panose="020B0604020202020204" pitchFamily="34" charset="0"/>
              </a:rPr>
              <a:t>layers of debris in the sediments of the North Atlantic. </a:t>
            </a: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46</a:t>
            </a:fld>
            <a:endParaRPr lang="en-IE" altLang="fr-FR" sz="1600" dirty="0">
              <a:latin typeface="Arial" panose="020B0604020202020204" pitchFamily="34" charset="0"/>
              <a:cs typeface="Arial" panose="020B0604020202020204" pitchFamily="34" charset="0"/>
            </a:endParaRPr>
          </a:p>
        </p:txBody>
      </p:sp>
      <p:pic>
        <p:nvPicPr>
          <p:cNvPr id="18434" name="Picture 2" descr="Hein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41" y="1644177"/>
            <a:ext cx="6801478" cy="40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0" y="5978562"/>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Schematic representation of the massive iceberg release leading to the sediments deposits characteristics of Heinrich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events.</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2860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Millennial-scale variability during glacial periods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756476"/>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millennial-scale variability is likely related to the </a:t>
            </a:r>
            <a:r>
              <a:rPr lang="en-US" altLang="fr-FR" dirty="0" smtClean="0">
                <a:solidFill>
                  <a:srgbClr val="0000FF"/>
                </a:solidFill>
                <a:latin typeface="Arial" panose="020B0604020202020204" pitchFamily="34" charset="0"/>
                <a:cs typeface="Arial" panose="020B0604020202020204" pitchFamily="34" charset="0"/>
              </a:rPr>
              <a:t>ice sheet dynamics</a:t>
            </a:r>
            <a:r>
              <a:rPr lang="en-US" altLang="fr-FR" dirty="0" smtClean="0">
                <a:latin typeface="Arial" panose="020B0604020202020204" pitchFamily="34" charset="0"/>
                <a:cs typeface="Arial" panose="020B0604020202020204" pitchFamily="34" charset="0"/>
              </a:rPr>
              <a:t> and the </a:t>
            </a:r>
            <a:r>
              <a:rPr lang="en-US" altLang="fr-FR" dirty="0" smtClean="0">
                <a:solidFill>
                  <a:srgbClr val="0000FF"/>
                </a:solidFill>
                <a:latin typeface="Arial" panose="020B0604020202020204" pitchFamily="34" charset="0"/>
                <a:cs typeface="Arial" panose="020B0604020202020204" pitchFamily="34" charset="0"/>
              </a:rPr>
              <a:t>oceanic circulation</a:t>
            </a:r>
            <a:r>
              <a:rPr lang="en-US" altLang="fr-FR" dirty="0" smtClean="0">
                <a:latin typeface="Arial" panose="020B0604020202020204" pitchFamily="34" charset="0"/>
                <a:cs typeface="Arial" panose="020B0604020202020204" pitchFamily="34" charset="0"/>
              </a:rPr>
              <a:t>. </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47</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0" y="5873115"/>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Schematic representation of the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processes potentially occurring during Dansgaard-Oeschger events.</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86906"/>
            <a:ext cx="8215314" cy="3563173"/>
          </a:xfrm>
          <a:prstGeom prst="rect">
            <a:avLst/>
          </a:prstGeom>
        </p:spPr>
      </p:pic>
    </p:spTree>
    <p:extLst>
      <p:ext uri="{BB962C8B-B14F-4D97-AF65-F5344CB8AC3E}">
        <p14:creationId xmlns:p14="http://schemas.microsoft.com/office/powerpoint/2010/main" val="32470355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deglaciation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17538"/>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latin typeface="Arial" panose="020B0604020202020204" pitchFamily="34" charset="0"/>
                <a:cs typeface="Arial" panose="020B0604020202020204" pitchFamily="34" charset="0"/>
              </a:rPr>
              <a:t>increase in CO</a:t>
            </a:r>
            <a:r>
              <a:rPr lang="en-US" altLang="fr-FR" baseline="-25000" dirty="0">
                <a:latin typeface="Arial" panose="020B0604020202020204" pitchFamily="34" charset="0"/>
                <a:cs typeface="Arial" panose="020B0604020202020204" pitchFamily="34" charset="0"/>
              </a:rPr>
              <a:t>2</a:t>
            </a:r>
            <a:r>
              <a:rPr lang="en-US" altLang="fr-FR" dirty="0">
                <a:latin typeface="Arial" panose="020B0604020202020204" pitchFamily="34" charset="0"/>
                <a:cs typeface="Arial" panose="020B0604020202020204" pitchFamily="34" charset="0"/>
              </a:rPr>
              <a:t> concentration </a:t>
            </a:r>
            <a:r>
              <a:rPr lang="en-US" altLang="fr-FR" dirty="0" smtClean="0">
                <a:latin typeface="Arial" panose="020B0604020202020204" pitchFamily="34" charset="0"/>
                <a:cs typeface="Arial" panose="020B0604020202020204" pitchFamily="34" charset="0"/>
              </a:rPr>
              <a:t>appears </a:t>
            </a:r>
            <a:r>
              <a:rPr lang="en-US" altLang="fr-FR" dirty="0" smtClean="0">
                <a:solidFill>
                  <a:srgbClr val="0000FF"/>
                </a:solidFill>
                <a:latin typeface="Arial" panose="020B0604020202020204" pitchFamily="34" charset="0"/>
                <a:cs typeface="Arial" panose="020B0604020202020204" pitchFamily="34" charset="0"/>
              </a:rPr>
              <a:t>synchronous</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with the temperature rise in </a:t>
            </a:r>
            <a:r>
              <a:rPr lang="en-US" altLang="fr-FR" dirty="0" smtClean="0">
                <a:latin typeface="Arial" panose="020B0604020202020204" pitchFamily="34" charset="0"/>
                <a:cs typeface="Arial" panose="020B0604020202020204" pitchFamily="34" charset="0"/>
              </a:rPr>
              <a:t>Antarctica.</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48</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20639" y="5840850"/>
            <a:ext cx="9123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Times series of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CO</a:t>
            </a:r>
            <a:r>
              <a:rPr lang="en-US" altLang="fr-FR" sz="1800" baseline="-25000" dirty="0" smtClean="0">
                <a:solidFill>
                  <a:schemeClr val="tx1">
                    <a:lumMod val="50000"/>
                    <a:lumOff val="50000"/>
                  </a:schemeClr>
                </a:solidFill>
                <a:latin typeface="Arial" panose="020B0604020202020204" pitchFamily="34" charset="0"/>
                <a:cs typeface="Arial" panose="020B0604020202020204" pitchFamily="34" charset="0"/>
              </a:rPr>
              <a:t>2</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concentration measured in the EDC ice core and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Antarctic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temperature estimated from a composite of five Antarctic ice cores records during the deglaciation. Data 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Parrenin</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(2013).</a:t>
            </a:r>
          </a:p>
        </p:txBody>
      </p:sp>
      <p:pic>
        <p:nvPicPr>
          <p:cNvPr id="19459" name="Picture 3" descr="deglac_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8" y="1674192"/>
            <a:ext cx="5544526" cy="416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
          <p:cNvSpPr>
            <a:spLocks noChangeArrowheads="1"/>
          </p:cNvSpPr>
          <p:nvPr/>
        </p:nvSpPr>
        <p:spPr bwMode="auto">
          <a:xfrm>
            <a:off x="2886279" y="3645436"/>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600" dirty="0" smtClean="0">
                <a:latin typeface="Arial" panose="020B0604020202020204" pitchFamily="34" charset="0"/>
                <a:cs typeface="Arial" panose="020B0604020202020204" pitchFamily="34" charset="0"/>
              </a:rPr>
              <a:t>Antarctic temperature</a:t>
            </a:r>
            <a:endParaRPr lang="en-US" altLang="fr-FR" sz="1600" dirty="0">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2886278" y="1672195"/>
            <a:ext cx="2867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latin typeface="Arial" panose="020B0604020202020204" pitchFamily="34" charset="0"/>
                <a:cs typeface="Arial" panose="020B0604020202020204" pitchFamily="34" charset="0"/>
              </a:rPr>
              <a:t>CO</a:t>
            </a:r>
            <a:r>
              <a:rPr lang="en-US" altLang="fr-FR" sz="1800" baseline="-25000" dirty="0" smtClean="0">
                <a:latin typeface="Arial" panose="020B0604020202020204" pitchFamily="34" charset="0"/>
                <a:cs typeface="Arial" panose="020B0604020202020204" pitchFamily="34" charset="0"/>
              </a:rPr>
              <a:t>2</a:t>
            </a:r>
            <a:r>
              <a:rPr lang="en-US" altLang="fr-FR" sz="1800" dirty="0" smtClean="0">
                <a:latin typeface="Arial" panose="020B0604020202020204" pitchFamily="34" charset="0"/>
                <a:cs typeface="Arial" panose="020B0604020202020204" pitchFamily="34" charset="0"/>
              </a:rPr>
              <a:t> concentration</a:t>
            </a:r>
            <a:endParaRPr lang="en-US" alt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7466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deglaciation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17538"/>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deglaciation is also characterized by </a:t>
            </a:r>
            <a:r>
              <a:rPr lang="en-US" altLang="fr-FR" dirty="0" smtClean="0">
                <a:solidFill>
                  <a:srgbClr val="0000FF"/>
                </a:solidFill>
                <a:latin typeface="Arial" panose="020B0604020202020204" pitchFamily="34" charset="0"/>
                <a:cs typeface="Arial" panose="020B0604020202020204" pitchFamily="34" charset="0"/>
              </a:rPr>
              <a:t>millennial-scale variability</a:t>
            </a:r>
            <a:r>
              <a:rPr lang="en-US" altLang="fr-FR" dirty="0" smtClean="0">
                <a:latin typeface="Arial" panose="020B0604020202020204" pitchFamily="34" charset="0"/>
                <a:cs typeface="Arial" panose="020B0604020202020204" pitchFamily="34" charset="0"/>
              </a:rPr>
              <a:t>. </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49</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0" y="5701912"/>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Time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series of temperature averaged over different latitudes bands reconstructed from a compilation of various proxies.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Shakun</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(2012). </a:t>
            </a:r>
          </a:p>
        </p:txBody>
      </p:sp>
      <p:pic>
        <p:nvPicPr>
          <p:cNvPr id="19458" name="Picture 2" descr="Shakun2012Deglaciatio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11" y="1669822"/>
            <a:ext cx="6309938" cy="381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
          <p:cNvSpPr>
            <a:spLocks noChangeArrowheads="1"/>
          </p:cNvSpPr>
          <p:nvPr/>
        </p:nvSpPr>
        <p:spPr bwMode="auto">
          <a:xfrm>
            <a:off x="5026325" y="4172229"/>
            <a:ext cx="15470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400" dirty="0" smtClean="0">
                <a:latin typeface="Arial" panose="020B0604020202020204" pitchFamily="34" charset="0"/>
                <a:cs typeface="Arial" panose="020B0604020202020204" pitchFamily="34" charset="0"/>
              </a:rPr>
              <a:t>Younger Dryas</a:t>
            </a:r>
            <a:endParaRPr lang="en-US" alt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034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5</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Forced and internal variability</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577028"/>
            <a:ext cx="91027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climate system is sensitive to </a:t>
            </a:r>
            <a:r>
              <a:rPr lang="en-US" altLang="fr-FR" dirty="0" smtClean="0">
                <a:solidFill>
                  <a:srgbClr val="0000FF"/>
                </a:solidFill>
                <a:latin typeface="Arial" panose="020B0604020202020204" pitchFamily="34" charset="0"/>
                <a:cs typeface="Arial" panose="020B0604020202020204" pitchFamily="34" charset="0"/>
              </a:rPr>
              <a:t>small perturbations</a:t>
            </a:r>
            <a:r>
              <a:rPr lang="en-US"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95" y="1560348"/>
            <a:ext cx="6609839" cy="4230851"/>
          </a:xfrm>
          <a:prstGeom prst="rect">
            <a:avLst/>
          </a:prstGeom>
        </p:spPr>
      </p:pic>
    </p:spTree>
    <p:extLst>
      <p:ext uri="{BB962C8B-B14F-4D97-AF65-F5344CB8AC3E}">
        <p14:creationId xmlns:p14="http://schemas.microsoft.com/office/powerpoint/2010/main" val="39087849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current interglacial </a:t>
            </a:r>
            <a:r>
              <a:rPr lang="en-US" altLang="fr-FR" sz="2800" b="1" dirty="0" smtClean="0">
                <a:solidFill>
                  <a:srgbClr val="002060"/>
                </a:solidFill>
                <a:latin typeface="Arial" panose="020B0604020202020204" pitchFamily="34" charset="0"/>
                <a:cs typeface="Arial" panose="020B0604020202020204" pitchFamily="34" charset="0"/>
              </a:rPr>
              <a:t>–The Holocene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617538"/>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maximum of summer </a:t>
            </a:r>
            <a:r>
              <a:rPr lang="en-US" altLang="fr-FR" dirty="0">
                <a:latin typeface="Arial" panose="020B0604020202020204" pitchFamily="34" charset="0"/>
                <a:cs typeface="Arial" panose="020B0604020202020204" pitchFamily="34" charset="0"/>
              </a:rPr>
              <a:t>insolation at high latitudes over the Holocene was reached at the beginning of the </a:t>
            </a:r>
            <a:r>
              <a:rPr lang="en-US" altLang="fr-FR" dirty="0" smtClean="0">
                <a:latin typeface="Arial" panose="020B0604020202020204" pitchFamily="34" charset="0"/>
                <a:cs typeface="Arial" panose="020B0604020202020204" pitchFamily="34" charset="0"/>
              </a:rPr>
              <a:t>interglacial.</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50</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10319" y="5753671"/>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Deviations from present-day values at 10ka BP of the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daily insolation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for calendar months (in Wm</a:t>
            </a:r>
            <a:r>
              <a:rPr lang="en-US" altLang="fr-FR" sz="1800" baseline="30000" dirty="0">
                <a:solidFill>
                  <a:schemeClr val="tx1">
                    <a:lumMod val="50000"/>
                    <a:lumOff val="50000"/>
                  </a:schemeClr>
                </a:solidFill>
                <a:latin typeface="Arial" panose="020B0604020202020204" pitchFamily="34" charset="0"/>
                <a:cs typeface="Arial" panose="020B0604020202020204" pitchFamily="34" charset="0"/>
              </a:rPr>
              <a:t>-2</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Data from Berger (1978). Figure from Marie-France Loutre.</a:t>
            </a:r>
          </a:p>
        </p:txBody>
      </p:sp>
      <p:pic>
        <p:nvPicPr>
          <p:cNvPr id="20482" name="Picture 2" descr="inso_10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784" y="1499552"/>
            <a:ext cx="5224432" cy="413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5994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current interglacial </a:t>
            </a:r>
            <a:r>
              <a:rPr lang="en-US" altLang="fr-FR" sz="2800" b="1" dirty="0" smtClean="0">
                <a:solidFill>
                  <a:srgbClr val="002060"/>
                </a:solidFill>
                <a:latin typeface="Arial" panose="020B0604020202020204" pitchFamily="34" charset="0"/>
                <a:cs typeface="Arial" panose="020B0604020202020204" pitchFamily="34" charset="0"/>
              </a:rPr>
              <a:t>–The Holocene</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538057"/>
            <a:ext cx="9144002" cy="16804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Holocene Thermal Optimum </a:t>
            </a:r>
            <a:r>
              <a:rPr lang="en-US" altLang="fr-FR" dirty="0" smtClean="0">
                <a:latin typeface="Arial" panose="020B0604020202020204" pitchFamily="34" charset="0"/>
                <a:cs typeface="Arial" panose="020B0604020202020204" pitchFamily="34" charset="0"/>
              </a:rPr>
              <a:t>is found </a:t>
            </a:r>
            <a:r>
              <a:rPr lang="en-US" altLang="fr-FR" dirty="0">
                <a:latin typeface="Arial" panose="020B0604020202020204" pitchFamily="34" charset="0"/>
                <a:cs typeface="Arial" panose="020B0604020202020204" pitchFamily="34" charset="0"/>
              </a:rPr>
              <a:t>between 9 and 6 </a:t>
            </a:r>
            <a:r>
              <a:rPr lang="en-US" altLang="fr-FR" dirty="0" err="1">
                <a:latin typeface="Arial" panose="020B0604020202020204" pitchFamily="34" charset="0"/>
                <a:cs typeface="Arial" panose="020B0604020202020204" pitchFamily="34" charset="0"/>
              </a:rPr>
              <a:t>ka</a:t>
            </a:r>
            <a:r>
              <a:rPr lang="en-US" altLang="fr-FR" dirty="0">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BP in the Northern Hemisphere.</a:t>
            </a:r>
          </a:p>
          <a:p>
            <a:pPr marL="0" lvl="1">
              <a:spcAft>
                <a:spcPct val="30000"/>
              </a:spcAft>
            </a:pPr>
            <a:r>
              <a:rPr lang="en-US" altLang="fr-FR" dirty="0" smtClean="0">
                <a:latin typeface="Arial" panose="020B0604020202020204" pitchFamily="34" charset="0"/>
                <a:cs typeface="Arial" panose="020B0604020202020204" pitchFamily="34" charset="0"/>
              </a:rPr>
              <a:t>Northern Hemisphere </a:t>
            </a:r>
            <a:r>
              <a:rPr lang="en-US" altLang="fr-FR" dirty="0" smtClean="0">
                <a:solidFill>
                  <a:srgbClr val="0000FF"/>
                </a:solidFill>
                <a:latin typeface="Arial" panose="020B0604020202020204" pitchFamily="34" charset="0"/>
                <a:cs typeface="Arial" panose="020B0604020202020204" pitchFamily="34" charset="0"/>
              </a:rPr>
              <a:t>summer monsoon </a:t>
            </a:r>
            <a:r>
              <a:rPr lang="en-US" altLang="fr-FR" dirty="0" smtClean="0">
                <a:latin typeface="Arial" panose="020B0604020202020204" pitchFamily="34" charset="0"/>
                <a:cs typeface="Arial" panose="020B0604020202020204" pitchFamily="34" charset="0"/>
              </a:rPr>
              <a:t>was stronger in the early and mid-Holocene.</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51</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10319" y="5912050"/>
            <a:ext cx="9123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Difference of precipitation (mm/d) between Mid-Holocene (6000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yr</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BP) and preindustrial conditions for the ensemble mean of PMIP2 simulations. Figure 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Braconnot</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(2007).</a:t>
            </a:r>
          </a:p>
        </p:txBody>
      </p:sp>
      <p:pic>
        <p:nvPicPr>
          <p:cNvPr id="21506" name="Picture 2" descr="Braconnot PMIP2-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049" y="2257545"/>
            <a:ext cx="6009899" cy="368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138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past 2000 years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0" name="Rectangle 9"/>
          <p:cNvSpPr>
            <a:spLocks noChangeArrowheads="1"/>
          </p:cNvSpPr>
          <p:nvPr/>
        </p:nvSpPr>
        <p:spPr bwMode="auto">
          <a:xfrm>
            <a:off x="0" y="5913440"/>
            <a:ext cx="914400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GB" dirty="0" smtClean="0">
                <a:latin typeface="Arial" panose="020B0604020202020204" pitchFamily="34" charset="0"/>
                <a:cs typeface="Arial" panose="020B0604020202020204" pitchFamily="34" charset="0"/>
              </a:rPr>
              <a:t>The </a:t>
            </a:r>
            <a:r>
              <a:rPr lang="en-GB" dirty="0" smtClean="0">
                <a:solidFill>
                  <a:srgbClr val="0000FF"/>
                </a:solidFill>
                <a:latin typeface="Arial" panose="020B0604020202020204" pitchFamily="34" charset="0"/>
                <a:cs typeface="Arial" panose="020B0604020202020204" pitchFamily="34" charset="0"/>
              </a:rPr>
              <a:t>last 30 years </a:t>
            </a:r>
            <a:r>
              <a:rPr lang="en-GB" dirty="0" smtClean="0">
                <a:latin typeface="Arial" panose="020B0604020202020204" pitchFamily="34" charset="0"/>
                <a:cs typeface="Arial" panose="020B0604020202020204" pitchFamily="34" charset="0"/>
              </a:rPr>
              <a:t>were likely the warmest 30-year period of the last 1400 years in the Northern Hemisphere</a:t>
            </a:r>
            <a:endParaRPr lang="en-US" altLang="fr-FR" dirty="0">
              <a:latin typeface="Arial" panose="020B0604020202020204" pitchFamily="34" charset="0"/>
              <a:cs typeface="Arial" panose="020B0604020202020204" pitchFamily="34" charset="0"/>
            </a:endParaRPr>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52</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325439" y="5031993"/>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Reconstructions of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Northern Hemisphere temperatures during the last 2000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years. 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Masson-</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Delmotte</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(2013). </a:t>
            </a:r>
          </a:p>
        </p:txBody>
      </p:sp>
      <p:pic>
        <p:nvPicPr>
          <p:cNvPr id="22530" name="Picture 2" descr="WG1AR5_Chapter05_FINAL-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18" y="1745003"/>
            <a:ext cx="7684164" cy="331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2" y="552895"/>
            <a:ext cx="914400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solidFill>
                  <a:srgbClr val="0000FF"/>
                </a:solidFill>
                <a:latin typeface="Arial" panose="020B0604020202020204" pitchFamily="34" charset="0"/>
                <a:cs typeface="Arial" panose="020B0604020202020204" pitchFamily="34" charset="0"/>
              </a:rPr>
              <a:t>global </a:t>
            </a:r>
            <a:r>
              <a:rPr lang="en-US" altLang="fr-FR" dirty="0">
                <a:solidFill>
                  <a:srgbClr val="0000FF"/>
                </a:solidFill>
                <a:latin typeface="Arial" panose="020B0604020202020204" pitchFamily="34" charset="0"/>
                <a:cs typeface="Arial" panose="020B0604020202020204" pitchFamily="34" charset="0"/>
              </a:rPr>
              <a:t>mean temperature </a:t>
            </a:r>
            <a:r>
              <a:rPr lang="en-US" altLang="fr-FR" dirty="0" smtClean="0">
                <a:latin typeface="Arial" panose="020B0604020202020204" pitchFamily="34" charset="0"/>
                <a:cs typeface="Arial" panose="020B0604020202020204" pitchFamily="34" charset="0"/>
              </a:rPr>
              <a:t>shows relatively </a:t>
            </a:r>
            <a:r>
              <a:rPr lang="en-US" altLang="fr-FR" dirty="0">
                <a:latin typeface="Arial" panose="020B0604020202020204" pitchFamily="34" charset="0"/>
                <a:cs typeface="Arial" panose="020B0604020202020204" pitchFamily="34" charset="0"/>
              </a:rPr>
              <a:t>mild conditions </a:t>
            </a:r>
            <a:r>
              <a:rPr lang="en-US" altLang="fr-FR" dirty="0" smtClean="0">
                <a:latin typeface="Arial" panose="020B0604020202020204" pitchFamily="34" charset="0"/>
                <a:cs typeface="Arial" panose="020B0604020202020204" pitchFamily="34" charset="0"/>
              </a:rPr>
              <a:t>between </a:t>
            </a:r>
            <a:r>
              <a:rPr lang="en-US" altLang="fr-FR" dirty="0">
                <a:solidFill>
                  <a:srgbClr val="0000FF"/>
                </a:solidFill>
                <a:latin typeface="Arial" panose="020B0604020202020204" pitchFamily="34" charset="0"/>
                <a:cs typeface="Arial" panose="020B0604020202020204" pitchFamily="34" charset="0"/>
              </a:rPr>
              <a:t>950 and 1250 AD </a:t>
            </a:r>
            <a:r>
              <a:rPr lang="en-US" altLang="fr-FR" dirty="0" smtClean="0">
                <a:latin typeface="Arial" panose="020B0604020202020204" pitchFamily="34" charset="0"/>
                <a:cs typeface="Arial" panose="020B0604020202020204" pitchFamily="34" charset="0"/>
              </a:rPr>
              <a:t>and cold conditions between </a:t>
            </a:r>
            <a:r>
              <a:rPr lang="en-US" altLang="fr-FR" dirty="0">
                <a:solidFill>
                  <a:srgbClr val="0000FF"/>
                </a:solidFill>
                <a:latin typeface="Arial" panose="020B0604020202020204" pitchFamily="34" charset="0"/>
                <a:cs typeface="Arial" panose="020B0604020202020204" pitchFamily="34" charset="0"/>
              </a:rPr>
              <a:t>1450 and 1850 </a:t>
            </a:r>
            <a:r>
              <a:rPr lang="en-US" altLang="fr-FR" dirty="0" smtClean="0">
                <a:solidFill>
                  <a:srgbClr val="0000FF"/>
                </a:solidFill>
                <a:latin typeface="Arial" panose="020B0604020202020204" pitchFamily="34" charset="0"/>
                <a:cs typeface="Arial" panose="020B0604020202020204" pitchFamily="34" charset="0"/>
              </a:rPr>
              <a:t>AD</a:t>
            </a:r>
            <a:r>
              <a:rPr lang="en-US" altLang="fr-FR"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97281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past 2000 years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53</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20639" y="5935169"/>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Comparison of simulated and reconstructed changes over past millennium in the Northern Hemisphere.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Masson-</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Delmotte</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(2013). </a:t>
            </a:r>
          </a:p>
        </p:txBody>
      </p:sp>
      <p:sp>
        <p:nvSpPr>
          <p:cNvPr id="16" name="Rectangle 9"/>
          <p:cNvSpPr>
            <a:spLocks noChangeArrowheads="1"/>
          </p:cNvSpPr>
          <p:nvPr/>
        </p:nvSpPr>
        <p:spPr bwMode="auto">
          <a:xfrm>
            <a:off x="20639" y="675619"/>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When driven by </a:t>
            </a:r>
            <a:r>
              <a:rPr lang="en-US" altLang="fr-FR" dirty="0" smtClean="0">
                <a:solidFill>
                  <a:srgbClr val="0000FF"/>
                </a:solidFill>
                <a:latin typeface="Arial" panose="020B0604020202020204" pitchFamily="34" charset="0"/>
                <a:cs typeface="Arial" panose="020B0604020202020204" pitchFamily="34" charset="0"/>
              </a:rPr>
              <a:t>natural and anthropogenic forcings</a:t>
            </a:r>
            <a:r>
              <a:rPr lang="en-US" altLang="fr-FR" dirty="0" smtClean="0">
                <a:latin typeface="Arial" panose="020B0604020202020204" pitchFamily="34" charset="0"/>
                <a:cs typeface="Arial" panose="020B0604020202020204" pitchFamily="34" charset="0"/>
              </a:rPr>
              <a:t>, model are able to reproduce the observed changes.</a:t>
            </a:r>
          </a:p>
        </p:txBody>
      </p:sp>
      <p:pic>
        <p:nvPicPr>
          <p:cNvPr id="23554" name="Picture 2" descr="WG1AR5_Chapter05_FINAL-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29" y="1892795"/>
            <a:ext cx="7296491" cy="27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498495" y="4966250"/>
            <a:ext cx="3021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Medieval Climate Anomaly</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19" name="Connecteur droit avec flèche 18"/>
          <p:cNvCxnSpPr/>
          <p:nvPr/>
        </p:nvCxnSpPr>
        <p:spPr>
          <a:xfrm flipV="1">
            <a:off x="1731047" y="4333381"/>
            <a:ext cx="917115" cy="60652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3"/>
          <p:cNvSpPr>
            <a:spLocks noChangeArrowheads="1"/>
          </p:cNvSpPr>
          <p:nvPr/>
        </p:nvSpPr>
        <p:spPr bwMode="auto">
          <a:xfrm>
            <a:off x="3937929" y="4877414"/>
            <a:ext cx="3021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Little Ice Age</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23" name="Connecteur droit avec flèche 22"/>
          <p:cNvCxnSpPr/>
          <p:nvPr/>
        </p:nvCxnSpPr>
        <p:spPr>
          <a:xfrm flipV="1">
            <a:off x="4984046" y="4293696"/>
            <a:ext cx="837354" cy="676629"/>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7237709" y="4289622"/>
            <a:ext cx="327657" cy="67662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3"/>
          <p:cNvSpPr>
            <a:spLocks noChangeArrowheads="1"/>
          </p:cNvSpPr>
          <p:nvPr/>
        </p:nvSpPr>
        <p:spPr bwMode="auto">
          <a:xfrm>
            <a:off x="6680313" y="4905249"/>
            <a:ext cx="1851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rgbClr val="0000FF"/>
                </a:solidFill>
                <a:latin typeface="Arial" panose="020B0604020202020204" pitchFamily="34" charset="0"/>
                <a:cs typeface="Arial" panose="020B0604020202020204" pitchFamily="34" charset="0"/>
              </a:rPr>
              <a:t>20</a:t>
            </a:r>
            <a:r>
              <a:rPr lang="en-US" altLang="fr-FR" baseline="30000" dirty="0" smtClean="0">
                <a:solidFill>
                  <a:srgbClr val="0000FF"/>
                </a:solidFill>
                <a:latin typeface="Arial" panose="020B0604020202020204" pitchFamily="34" charset="0"/>
                <a:cs typeface="Arial" panose="020B0604020202020204" pitchFamily="34" charset="0"/>
              </a:rPr>
              <a:t>th</a:t>
            </a:r>
            <a:r>
              <a:rPr lang="en-US" altLang="fr-FR" dirty="0" smtClean="0">
                <a:solidFill>
                  <a:srgbClr val="0000FF"/>
                </a:solidFill>
                <a:latin typeface="Arial" panose="020B0604020202020204" pitchFamily="34" charset="0"/>
                <a:cs typeface="Arial" panose="020B0604020202020204" pitchFamily="34" charset="0"/>
              </a:rPr>
              <a:t> century</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26" name="Connecteur droit avec flèche 25"/>
          <p:cNvCxnSpPr/>
          <p:nvPr/>
        </p:nvCxnSpPr>
        <p:spPr>
          <a:xfrm flipH="1">
            <a:off x="2467594" y="1774635"/>
            <a:ext cx="888081" cy="74883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3"/>
          <p:cNvSpPr>
            <a:spLocks noChangeArrowheads="1"/>
          </p:cNvSpPr>
          <p:nvPr/>
        </p:nvSpPr>
        <p:spPr bwMode="auto">
          <a:xfrm>
            <a:off x="3286663" y="1458732"/>
            <a:ext cx="5175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dirty="0" smtClean="0">
                <a:solidFill>
                  <a:schemeClr val="tx1">
                    <a:lumMod val="50000"/>
                    <a:lumOff val="50000"/>
                  </a:schemeClr>
                </a:solidFill>
                <a:latin typeface="Arial" panose="020B0604020202020204" pitchFamily="34" charset="0"/>
                <a:cs typeface="Arial" panose="020B0604020202020204" pitchFamily="34" charset="0"/>
              </a:rPr>
              <a:t>Range of </a:t>
            </a:r>
            <a:r>
              <a:rPr lang="en-US" altLang="fr-FR" dirty="0" smtClean="0">
                <a:solidFill>
                  <a:schemeClr val="tx1">
                    <a:lumMod val="50000"/>
                    <a:lumOff val="50000"/>
                  </a:schemeClr>
                </a:solidFill>
                <a:latin typeface="Arial" panose="020B0604020202020204" pitchFamily="34" charset="0"/>
                <a:cs typeface="Arial" panose="020B0604020202020204" pitchFamily="34" charset="0"/>
              </a:rPr>
              <a:t>the </a:t>
            </a:r>
            <a:r>
              <a:rPr lang="en-US" altLang="fr-FR" dirty="0" smtClean="0">
                <a:solidFill>
                  <a:schemeClr val="tx1">
                    <a:lumMod val="50000"/>
                    <a:lumOff val="50000"/>
                  </a:schemeClr>
                </a:solidFill>
                <a:latin typeface="Arial" panose="020B0604020202020204" pitchFamily="34" charset="0"/>
                <a:cs typeface="Arial" panose="020B0604020202020204" pitchFamily="34" charset="0"/>
              </a:rPr>
              <a:t>reconstructions</a:t>
            </a:r>
            <a:endParaRPr lang="en-IE" altLang="fr-FR"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2521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past 2000 years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54</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0" y="5935364"/>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Temperature reconstructions for seven continental-scale regions.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PAGES2K (2013). </a:t>
            </a:r>
          </a:p>
        </p:txBody>
      </p:sp>
      <p:sp>
        <p:nvSpPr>
          <p:cNvPr id="16" name="Rectangle 9"/>
          <p:cNvSpPr>
            <a:spLocks noChangeArrowheads="1"/>
          </p:cNvSpPr>
          <p:nvPr/>
        </p:nvSpPr>
        <p:spPr bwMode="auto">
          <a:xfrm>
            <a:off x="20639" y="675619"/>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Some characteristics are common, but the </a:t>
            </a:r>
            <a:r>
              <a:rPr lang="en-US" altLang="fr-FR" dirty="0">
                <a:latin typeface="Arial" panose="020B0604020202020204" pitchFamily="34" charset="0"/>
                <a:cs typeface="Arial" panose="020B0604020202020204" pitchFamily="34" charset="0"/>
              </a:rPr>
              <a:t>warm and cold periods </a:t>
            </a:r>
            <a:r>
              <a:rPr lang="en-US" altLang="fr-FR" dirty="0" smtClean="0">
                <a:latin typeface="Arial" panose="020B0604020202020204" pitchFamily="34" charset="0"/>
                <a:cs typeface="Arial" panose="020B0604020202020204" pitchFamily="34" charset="0"/>
              </a:rPr>
              <a:t>are </a:t>
            </a:r>
            <a:r>
              <a:rPr lang="en-US" altLang="fr-FR" dirty="0">
                <a:solidFill>
                  <a:srgbClr val="0000FF"/>
                </a:solidFill>
                <a:latin typeface="Arial" panose="020B0604020202020204" pitchFamily="34" charset="0"/>
                <a:cs typeface="Arial" panose="020B0604020202020204" pitchFamily="34" charset="0"/>
              </a:rPr>
              <a:t>not synchronous </a:t>
            </a:r>
            <a:r>
              <a:rPr lang="en-US" altLang="fr-FR" dirty="0">
                <a:latin typeface="Arial" panose="020B0604020202020204" pitchFamily="34" charset="0"/>
                <a:cs typeface="Arial" panose="020B0604020202020204" pitchFamily="34" charset="0"/>
              </a:rPr>
              <a:t>between the different regions</a:t>
            </a:r>
            <a:r>
              <a:rPr lang="en-US" altLang="fr-FR" dirty="0" smtClean="0">
                <a:latin typeface="Arial" panose="020B0604020202020204" pitchFamily="34" charset="0"/>
                <a:cs typeface="Arial" panose="020B0604020202020204" pitchFamily="34" charset="0"/>
              </a:rPr>
              <a:t>.</a:t>
            </a:r>
          </a:p>
        </p:txBody>
      </p:sp>
      <p:pic>
        <p:nvPicPr>
          <p:cNvPr id="24578" name="Picture 2" descr="Pages2K2013NGE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47005"/>
            <a:ext cx="8455731" cy="3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296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past 2000 years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55</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10321" y="5535000"/>
            <a:ext cx="9123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Surface temperature anomaly (°C) in the Arctic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over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the last millennium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in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an ensemble of 10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simulations using the same model</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driven by the same natural and anthropogenic forcings.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 decadal smoothing has been applied to the series. Data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a:t>
            </a:r>
            <a:r>
              <a:rPr lang="en-US" altLang="fr-FR" sz="1800" dirty="0" err="1">
                <a:solidFill>
                  <a:schemeClr val="tx1">
                    <a:lumMod val="50000"/>
                    <a:lumOff val="50000"/>
                  </a:schemeClr>
                </a:solidFill>
                <a:latin typeface="Arial" panose="020B0604020202020204" pitchFamily="34" charset="0"/>
                <a:cs typeface="Arial" panose="020B0604020202020204" pitchFamily="34" charset="0"/>
              </a:rPr>
              <a:t>Crespin</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 et al. (2013). </a:t>
            </a:r>
          </a:p>
        </p:txBody>
      </p:sp>
      <p:sp>
        <p:nvSpPr>
          <p:cNvPr id="16" name="Rectangle 9"/>
          <p:cNvSpPr>
            <a:spLocks noChangeArrowheads="1"/>
          </p:cNvSpPr>
          <p:nvPr/>
        </p:nvSpPr>
        <p:spPr bwMode="auto">
          <a:xfrm>
            <a:off x="0" y="748946"/>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internal </a:t>
            </a:r>
            <a:r>
              <a:rPr lang="en-US" altLang="fr-FR" dirty="0" smtClean="0">
                <a:solidFill>
                  <a:srgbClr val="0000FF"/>
                </a:solidFill>
                <a:latin typeface="Arial" panose="020B0604020202020204" pitchFamily="34" charset="0"/>
                <a:cs typeface="Arial" panose="020B0604020202020204" pitchFamily="34" charset="0"/>
              </a:rPr>
              <a:t>variability </a:t>
            </a:r>
            <a:r>
              <a:rPr lang="en-US" altLang="fr-FR" dirty="0" smtClean="0">
                <a:latin typeface="Arial" panose="020B0604020202020204" pitchFamily="34" charset="0"/>
                <a:cs typeface="Arial" panose="020B0604020202020204" pitchFamily="34" charset="0"/>
              </a:rPr>
              <a:t>is</a:t>
            </a:r>
            <a:r>
              <a:rPr lang="en-US" altLang="fr-FR" dirty="0" smtClean="0">
                <a:solidFill>
                  <a:srgbClr val="0000FF"/>
                </a:solidFill>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responsible of some of the warm and cold periods in the different regions.</a:t>
            </a:r>
          </a:p>
        </p:txBody>
      </p:sp>
      <p:pic>
        <p:nvPicPr>
          <p:cNvPr id="25603" name="Picture 3" descr="Figure5_Arctic_lastM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99" y="2197480"/>
            <a:ext cx="7859328" cy="319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4305363" y="1815873"/>
            <a:ext cx="40889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smtClean="0">
                <a:solidFill>
                  <a:srgbClr val="0000FF"/>
                </a:solidFill>
                <a:latin typeface="Arial" panose="020B0604020202020204" pitchFamily="34" charset="0"/>
                <a:cs typeface="Arial" panose="020B0604020202020204" pitchFamily="34" charset="0"/>
              </a:rPr>
              <a:t>Two simulations are in blue and </a:t>
            </a:r>
            <a:r>
              <a:rPr lang="en-US" altLang="fr-FR" sz="1800" dirty="0" smtClean="0">
                <a:solidFill>
                  <a:srgbClr val="FF0000"/>
                </a:solidFill>
                <a:latin typeface="Arial" panose="020B0604020202020204" pitchFamily="34" charset="0"/>
                <a:cs typeface="Arial" panose="020B0604020202020204" pitchFamily="34" charset="0"/>
              </a:rPr>
              <a:t>red</a:t>
            </a:r>
            <a:r>
              <a:rPr lang="en-US" altLang="fr-FR" dirty="0" smtClean="0">
                <a:solidFill>
                  <a:srgbClr val="0000FF"/>
                </a:solidFill>
                <a:latin typeface="Arial" panose="020B0604020202020204" pitchFamily="34" charset="0"/>
                <a:cs typeface="Arial" panose="020B0604020202020204" pitchFamily="34" charset="0"/>
              </a:rPr>
              <a:t>.</a:t>
            </a:r>
            <a:br>
              <a:rPr lang="en-US" altLang="fr-FR" dirty="0" smtClean="0">
                <a:solidFill>
                  <a:srgbClr val="0000FF"/>
                </a:solidFill>
                <a:latin typeface="Arial" panose="020B0604020202020204" pitchFamily="34" charset="0"/>
                <a:cs typeface="Arial" panose="020B0604020202020204" pitchFamily="34" charset="0"/>
              </a:rPr>
            </a:b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Eight simulations are in grey. </a:t>
            </a:r>
            <a:endParaRPr lang="en-IE" altLang="fr-FR"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7333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century</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56</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0" y="5413875"/>
            <a:ext cx="912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Global mean annual surface temperature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C) from 1850 to 2012 relative to the 1961 to 1990 mean, from 3 different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datasets. 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Hartmann et al.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2014</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30960" y="735248"/>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latin typeface="Arial" panose="020B0604020202020204" pitchFamily="34" charset="0"/>
                <a:cs typeface="Arial" panose="020B0604020202020204" pitchFamily="34" charset="0"/>
              </a:rPr>
              <a:t>linear trend </a:t>
            </a:r>
            <a:r>
              <a:rPr lang="en-US" altLang="fr-FR" dirty="0" smtClean="0">
                <a:latin typeface="Arial" panose="020B0604020202020204" pitchFamily="34" charset="0"/>
                <a:cs typeface="Arial" panose="020B0604020202020204" pitchFamily="34" charset="0"/>
              </a:rPr>
              <a:t>of  </a:t>
            </a:r>
            <a:r>
              <a:rPr lang="en-US" altLang="fr-FR" dirty="0">
                <a:latin typeface="Arial" panose="020B0604020202020204" pitchFamily="34" charset="0"/>
                <a:cs typeface="Arial" panose="020B0604020202020204" pitchFamily="34" charset="0"/>
              </a:rPr>
              <a:t>global mean temperature over the years 1901-2012 </a:t>
            </a:r>
            <a:r>
              <a:rPr lang="en-US" altLang="fr-FR" dirty="0" smtClean="0">
                <a:latin typeface="Arial" panose="020B0604020202020204" pitchFamily="34" charset="0"/>
                <a:cs typeface="Arial" panose="020B0604020202020204" pitchFamily="34" charset="0"/>
              </a:rPr>
              <a:t>gives an </a:t>
            </a:r>
            <a:r>
              <a:rPr lang="en-US" altLang="fr-FR" dirty="0" smtClean="0">
                <a:solidFill>
                  <a:srgbClr val="0000FF"/>
                </a:solidFill>
                <a:latin typeface="Arial" panose="020B0604020202020204" pitchFamily="34" charset="0"/>
                <a:cs typeface="Arial" panose="020B0604020202020204" pitchFamily="34" charset="0"/>
              </a:rPr>
              <a:t>increase </a:t>
            </a:r>
            <a:r>
              <a:rPr lang="en-US" altLang="fr-FR" dirty="0">
                <a:solidFill>
                  <a:srgbClr val="0000FF"/>
                </a:solidFill>
                <a:latin typeface="Arial" panose="020B0604020202020204" pitchFamily="34" charset="0"/>
                <a:cs typeface="Arial" panose="020B0604020202020204" pitchFamily="34" charset="0"/>
              </a:rPr>
              <a:t>of 0.89°C </a:t>
            </a:r>
            <a:r>
              <a:rPr lang="en-US" altLang="fr-FR" dirty="0">
                <a:latin typeface="Arial" panose="020B0604020202020204" pitchFamily="34" charset="0"/>
                <a:cs typeface="Arial" panose="020B0604020202020204" pitchFamily="34" charset="0"/>
              </a:rPr>
              <a:t>over that </a:t>
            </a:r>
            <a:r>
              <a:rPr lang="en-US" altLang="fr-FR" dirty="0" smtClean="0">
                <a:latin typeface="Arial" panose="020B0604020202020204" pitchFamily="34" charset="0"/>
                <a:cs typeface="Arial" panose="020B0604020202020204" pitchFamily="34" charset="0"/>
              </a:rPr>
              <a:t>period.</a:t>
            </a:r>
          </a:p>
        </p:txBody>
      </p:sp>
      <p:pic>
        <p:nvPicPr>
          <p:cNvPr id="26626" name="Picture 2" descr="WG1AR5_FD_Ch02_All_Final-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771" y="1868288"/>
            <a:ext cx="5500660" cy="340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3072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The last century</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57</a:t>
            </a:fld>
            <a:endParaRPr lang="en-IE" altLang="fr-FR" sz="1600" dirty="0">
              <a:latin typeface="Arial" panose="020B0604020202020204" pitchFamily="34" charset="0"/>
              <a:cs typeface="Arial" panose="020B0604020202020204" pitchFamily="34" charset="0"/>
            </a:endParaRPr>
          </a:p>
        </p:txBody>
      </p:sp>
      <p:sp>
        <p:nvSpPr>
          <p:cNvPr id="17" name="Rectangle 8"/>
          <p:cNvSpPr>
            <a:spLocks noChangeArrowheads="1"/>
          </p:cNvSpPr>
          <p:nvPr/>
        </p:nvSpPr>
        <p:spPr bwMode="auto">
          <a:xfrm>
            <a:off x="4876800" y="3277247"/>
            <a:ext cx="42494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1800" dirty="0">
                <a:solidFill>
                  <a:schemeClr val="tx1">
                    <a:lumMod val="50000"/>
                    <a:lumOff val="50000"/>
                  </a:schemeClr>
                </a:solidFill>
                <a:latin typeface="Arial" panose="020B0604020202020204" pitchFamily="34" charset="0"/>
                <a:cs typeface="Arial" panose="020B0604020202020204" pitchFamily="34" charset="0"/>
              </a:rPr>
              <a:t>Linear trend of annual temperatures between 1901 and 2012 in HadCRUT4 and GISS datasets (°C over the period</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 Figure </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from Hartmann et al. (</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2014</a:t>
            </a:r>
            <a:r>
              <a:rPr lang="en-US" altLang="fr-FR" sz="1800" dirty="0">
                <a:solidFill>
                  <a:schemeClr val="tx1">
                    <a:lumMod val="50000"/>
                    <a:lumOff val="50000"/>
                  </a:schemeClr>
                </a:solidFill>
                <a:latin typeface="Arial" panose="020B0604020202020204" pitchFamily="34" charset="0"/>
                <a:cs typeface="Arial" panose="020B0604020202020204" pitchFamily="34" charset="0"/>
              </a:rPr>
              <a:t>)</a:t>
            </a:r>
            <a:r>
              <a:rPr lang="en-US" altLang="fr-FR" sz="1800" dirty="0" smtClean="0">
                <a:solidFill>
                  <a:schemeClr val="tx1">
                    <a:lumMod val="50000"/>
                    <a:lumOff val="50000"/>
                  </a:schemeClr>
                </a:solidFill>
                <a:latin typeface="Arial" panose="020B0604020202020204" pitchFamily="34" charset="0"/>
                <a:cs typeface="Arial" panose="020B0604020202020204" pitchFamily="34" charset="0"/>
              </a:rPr>
              <a:t>.</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30960" y="643076"/>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warming is seen in nearly all the regions with generally a slower warming over ocean than over land.</a:t>
            </a:r>
            <a:endParaRPr lang="en-US" altLang="fr-FR" dirty="0" smtClean="0">
              <a:latin typeface="Arial" panose="020B0604020202020204" pitchFamily="34" charset="0"/>
              <a:cs typeface="Arial" panose="020B0604020202020204" pitchFamily="34" charset="0"/>
            </a:endParaRPr>
          </a:p>
        </p:txBody>
      </p:sp>
      <p:pic>
        <p:nvPicPr>
          <p:cNvPr id="27650" name="Picture 2" descr="WG1AR5_FD_Ch02_All_Final-137"/>
          <p:cNvPicPr>
            <a:picLocks noChangeAspect="1" noChangeArrowheads="1"/>
          </p:cNvPicPr>
          <p:nvPr/>
        </p:nvPicPr>
        <p:blipFill>
          <a:blip r:embed="rId3" cstate="print">
            <a:extLst>
              <a:ext uri="{28A0092B-C50C-407E-A947-70E740481C1C}">
                <a14:useLocalDpi xmlns:a14="http://schemas.microsoft.com/office/drawing/2010/main" val="0"/>
              </a:ext>
            </a:extLst>
          </a:blip>
          <a:srcRect b="68936"/>
          <a:stretch>
            <a:fillRect/>
          </a:stretch>
        </p:blipFill>
        <p:spPr bwMode="auto">
          <a:xfrm>
            <a:off x="152400" y="1539876"/>
            <a:ext cx="4162949" cy="233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WG1AR5_FD_Ch02_All_Final-137"/>
          <p:cNvPicPr>
            <a:picLocks noChangeAspect="1" noChangeArrowheads="1"/>
          </p:cNvPicPr>
          <p:nvPr/>
        </p:nvPicPr>
        <p:blipFill>
          <a:blip r:embed="rId3" cstate="print">
            <a:extLst>
              <a:ext uri="{28A0092B-C50C-407E-A947-70E740481C1C}">
                <a14:useLocalDpi xmlns:a14="http://schemas.microsoft.com/office/drawing/2010/main" val="0"/>
              </a:ext>
            </a:extLst>
          </a:blip>
          <a:srcRect t="61880"/>
          <a:stretch>
            <a:fillRect/>
          </a:stretch>
        </p:blipFill>
        <p:spPr bwMode="auto">
          <a:xfrm>
            <a:off x="152400" y="3990880"/>
            <a:ext cx="4162950" cy="286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967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58</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0" y="1844646"/>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latin typeface="Arial" panose="020B0604020202020204" pitchFamily="34" charset="0"/>
                <a:cs typeface="Arial" panose="020B0604020202020204" pitchFamily="34" charset="0"/>
              </a:rPr>
              <a:t>anthropogenic </a:t>
            </a:r>
            <a:r>
              <a:rPr lang="en-US" altLang="fr-FR" dirty="0">
                <a:latin typeface="Arial" panose="020B0604020202020204" pitchFamily="34" charset="0"/>
                <a:cs typeface="Arial" panose="020B0604020202020204" pitchFamily="34" charset="0"/>
              </a:rPr>
              <a:t>origin of the </a:t>
            </a:r>
            <a:r>
              <a:rPr lang="en-US" altLang="fr-FR" dirty="0">
                <a:solidFill>
                  <a:srgbClr val="0000FF"/>
                </a:solidFill>
                <a:latin typeface="Arial" panose="020B0604020202020204" pitchFamily="34" charset="0"/>
                <a:cs typeface="Arial" panose="020B0604020202020204" pitchFamily="34" charset="0"/>
              </a:rPr>
              <a:t>rise in atmospheric CO</a:t>
            </a:r>
            <a:r>
              <a:rPr lang="en-US" altLang="fr-FR" baseline="-25000" dirty="0">
                <a:solidFill>
                  <a:srgbClr val="0000FF"/>
                </a:solidFill>
                <a:latin typeface="Arial" panose="020B0604020202020204" pitchFamily="34" charset="0"/>
                <a:cs typeface="Arial" panose="020B0604020202020204" pitchFamily="34" charset="0"/>
              </a:rPr>
              <a:t>2</a:t>
            </a:r>
            <a:r>
              <a:rPr lang="en-US" altLang="fr-FR" dirty="0">
                <a:solidFill>
                  <a:srgbClr val="0000FF"/>
                </a:solidFill>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concentration since the 19th century is </a:t>
            </a:r>
            <a:r>
              <a:rPr lang="en-US" altLang="fr-FR" dirty="0" smtClean="0">
                <a:latin typeface="Arial" panose="020B0604020202020204" pitchFamily="34" charset="0"/>
                <a:cs typeface="Arial" panose="020B0604020202020204" pitchFamily="34" charset="0"/>
              </a:rPr>
              <a:t>unequivocal.</a:t>
            </a:r>
          </a:p>
        </p:txBody>
      </p:sp>
      <p:sp>
        <p:nvSpPr>
          <p:cNvPr id="18" name="Rectangle 9"/>
          <p:cNvSpPr>
            <a:spLocks noChangeArrowheads="1"/>
          </p:cNvSpPr>
          <p:nvPr/>
        </p:nvSpPr>
        <p:spPr bwMode="auto">
          <a:xfrm>
            <a:off x="30960" y="3843772"/>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GB" dirty="0" smtClean="0">
                <a:latin typeface="Arial" panose="020B0604020202020204" pitchFamily="34" charset="0"/>
                <a:cs typeface="Arial" panose="020B0604020202020204" pitchFamily="34" charset="0"/>
              </a:rPr>
              <a:t>The </a:t>
            </a:r>
            <a:r>
              <a:rPr lang="en-GB" dirty="0" smtClean="0">
                <a:solidFill>
                  <a:srgbClr val="0000FF"/>
                </a:solidFill>
                <a:latin typeface="Arial" panose="020B0604020202020204" pitchFamily="34" charset="0"/>
                <a:cs typeface="Arial" panose="020B0604020202020204" pitchFamily="34" charset="0"/>
              </a:rPr>
              <a:t>part of the </a:t>
            </a:r>
            <a:r>
              <a:rPr lang="en-GB" dirty="0">
                <a:solidFill>
                  <a:srgbClr val="0000FF"/>
                </a:solidFill>
                <a:latin typeface="Arial" panose="020B0604020202020204" pitchFamily="34" charset="0"/>
                <a:cs typeface="Arial" panose="020B0604020202020204" pitchFamily="34" charset="0"/>
              </a:rPr>
              <a:t>recent temperature changes </a:t>
            </a:r>
            <a:r>
              <a:rPr lang="en-GB" dirty="0" smtClean="0">
                <a:latin typeface="Arial" panose="020B0604020202020204" pitchFamily="34" charset="0"/>
                <a:cs typeface="Arial" panose="020B0604020202020204" pitchFamily="34" charset="0"/>
              </a:rPr>
              <a:t>compatible </a:t>
            </a:r>
            <a:r>
              <a:rPr lang="en-GB" dirty="0">
                <a:latin typeface="Arial" panose="020B0604020202020204" pitchFamily="34" charset="0"/>
                <a:cs typeface="Arial" panose="020B0604020202020204" pitchFamily="34" charset="0"/>
              </a:rPr>
              <a:t>with the natural </a:t>
            </a:r>
            <a:r>
              <a:rPr lang="en-GB" dirty="0" smtClean="0">
                <a:latin typeface="Arial" panose="020B0604020202020204" pitchFamily="34" charset="0"/>
                <a:cs typeface="Arial" panose="020B0604020202020204" pitchFamily="34" charset="0"/>
              </a:rPr>
              <a:t>variability can be estimated using various techniques</a:t>
            </a:r>
            <a:r>
              <a:rPr lang="en-US" altLang="fr-FR"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68021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59</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0" y="675619"/>
            <a:ext cx="911304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Simulations using various </a:t>
            </a:r>
            <a:r>
              <a:rPr lang="en-US" altLang="fr-FR" dirty="0" smtClean="0">
                <a:solidFill>
                  <a:srgbClr val="0000FF"/>
                </a:solidFill>
                <a:latin typeface="Arial" panose="020B0604020202020204" pitchFamily="34" charset="0"/>
                <a:cs typeface="Arial" panose="020B0604020202020204" pitchFamily="34" charset="0"/>
              </a:rPr>
              <a:t>combinations of forcings </a:t>
            </a:r>
            <a:r>
              <a:rPr lang="en-US" altLang="fr-FR" dirty="0" smtClean="0">
                <a:latin typeface="Arial" panose="020B0604020202020204" pitchFamily="34" charset="0"/>
                <a:cs typeface="Arial" panose="020B0604020202020204" pitchFamily="34" charset="0"/>
              </a:rPr>
              <a:t>can be compared to observations.</a:t>
            </a:r>
          </a:p>
        </p:txBody>
      </p:sp>
      <p:pic>
        <p:nvPicPr>
          <p:cNvPr id="28674" name="Picture 2" descr="Jones2013DetectTem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21" y="1506616"/>
            <a:ext cx="6035328" cy="546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7164427" y="4245754"/>
            <a:ext cx="18156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FF"/>
                </a:solidFill>
                <a:latin typeface="Arial" panose="020B0604020202020204" pitchFamily="34" charset="0"/>
                <a:cs typeface="Arial" panose="020B0604020202020204" pitchFamily="34" charset="0"/>
              </a:rPr>
              <a:t>Models with natural forcings only</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19" name="Connecteur droit avec flèche 18"/>
          <p:cNvCxnSpPr/>
          <p:nvPr/>
        </p:nvCxnSpPr>
        <p:spPr>
          <a:xfrm flipH="1" flipV="1">
            <a:off x="6588262" y="3646148"/>
            <a:ext cx="599723" cy="77066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3"/>
          <p:cNvSpPr>
            <a:spLocks noChangeArrowheads="1"/>
          </p:cNvSpPr>
          <p:nvPr/>
        </p:nvSpPr>
        <p:spPr bwMode="auto">
          <a:xfrm>
            <a:off x="7435256" y="3397180"/>
            <a:ext cx="1861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latin typeface="Arial" panose="020B0604020202020204" pitchFamily="34" charset="0"/>
                <a:cs typeface="Arial" panose="020B0604020202020204" pitchFamily="34" charset="0"/>
              </a:rPr>
              <a:t>Observations</a:t>
            </a:r>
            <a:endParaRPr lang="en-IE" altLang="fr-FR" dirty="0">
              <a:latin typeface="Arial" panose="020B0604020202020204" pitchFamily="34" charset="0"/>
              <a:cs typeface="Arial" panose="020B0604020202020204" pitchFamily="34" charset="0"/>
            </a:endParaRPr>
          </a:p>
        </p:txBody>
      </p:sp>
      <p:cxnSp>
        <p:nvCxnSpPr>
          <p:cNvPr id="22" name="Connecteur droit avec flèche 21"/>
          <p:cNvCxnSpPr>
            <a:stCxn id="20" idx="1"/>
          </p:cNvCxnSpPr>
          <p:nvPr/>
        </p:nvCxnSpPr>
        <p:spPr>
          <a:xfrm flipH="1" flipV="1">
            <a:off x="6502348" y="3498449"/>
            <a:ext cx="932908" cy="987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3"/>
          <p:cNvSpPr>
            <a:spLocks noChangeArrowheads="1"/>
          </p:cNvSpPr>
          <p:nvPr/>
        </p:nvSpPr>
        <p:spPr bwMode="auto">
          <a:xfrm>
            <a:off x="7093094" y="1574884"/>
            <a:ext cx="20199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C00000"/>
                </a:solidFill>
                <a:latin typeface="Arial" panose="020B0604020202020204" pitchFamily="34" charset="0"/>
                <a:cs typeface="Arial" panose="020B0604020202020204" pitchFamily="34" charset="0"/>
              </a:rPr>
              <a:t>Models with natural and anthropogenic forcings</a:t>
            </a:r>
            <a:endParaRPr lang="en-IE" altLang="fr-FR" dirty="0">
              <a:solidFill>
                <a:srgbClr val="C00000"/>
              </a:solidFill>
              <a:latin typeface="Arial" panose="020B0604020202020204" pitchFamily="34" charset="0"/>
              <a:cs typeface="Arial" panose="020B0604020202020204" pitchFamily="34" charset="0"/>
            </a:endParaRPr>
          </a:p>
        </p:txBody>
      </p:sp>
      <p:cxnSp>
        <p:nvCxnSpPr>
          <p:cNvPr id="27" name="Connecteur droit avec flèche 26"/>
          <p:cNvCxnSpPr/>
          <p:nvPr/>
        </p:nvCxnSpPr>
        <p:spPr>
          <a:xfrm flipH="1">
            <a:off x="6573425" y="2630485"/>
            <a:ext cx="519669" cy="6531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8"/>
          <p:cNvSpPr>
            <a:spLocks noChangeArrowheads="1"/>
          </p:cNvSpPr>
          <p:nvPr/>
        </p:nvSpPr>
        <p:spPr bwMode="auto">
          <a:xfrm>
            <a:off x="7030791" y="5709881"/>
            <a:ext cx="2082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sz="1800" dirty="0">
                <a:solidFill>
                  <a:schemeClr val="tx1">
                    <a:lumMod val="50000"/>
                    <a:lumOff val="50000"/>
                  </a:schemeClr>
                </a:solidFill>
                <a:latin typeface="Arial" panose="020B0604020202020204" pitchFamily="34" charset="0"/>
                <a:cs typeface="Arial" panose="020B0604020202020204" pitchFamily="34" charset="0"/>
              </a:rPr>
              <a:t>Figure from Jones et al. (2013)</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348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6</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Forced and internal variability</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0" y="577028"/>
            <a:ext cx="91027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climate system is sensitive to </a:t>
            </a:r>
            <a:r>
              <a:rPr lang="en-US" altLang="fr-FR" dirty="0" smtClean="0">
                <a:solidFill>
                  <a:srgbClr val="0000FF"/>
                </a:solidFill>
                <a:latin typeface="Arial" panose="020B0604020202020204" pitchFamily="34" charset="0"/>
                <a:cs typeface="Arial" panose="020B0604020202020204" pitchFamily="34" charset="0"/>
              </a:rPr>
              <a:t>small perturbations</a:t>
            </a:r>
            <a:r>
              <a:rPr lang="en-US"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sp>
        <p:nvSpPr>
          <p:cNvPr id="7" name="Rectangle 9"/>
          <p:cNvSpPr>
            <a:spLocks noChangeArrowheads="1"/>
          </p:cNvSpPr>
          <p:nvPr/>
        </p:nvSpPr>
        <p:spPr bwMode="auto">
          <a:xfrm>
            <a:off x="41275" y="1712540"/>
            <a:ext cx="9102725" cy="26407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Consequences:</a:t>
            </a:r>
          </a:p>
          <a:p>
            <a:pPr lvl="1" indent="-457200">
              <a:spcAft>
                <a:spcPct val="30000"/>
              </a:spcAft>
              <a:buFont typeface="+mj-lt"/>
              <a:buAutoNum type="arabicPeriod"/>
            </a:pPr>
            <a:r>
              <a:rPr lang="en-US" altLang="fr-FR" dirty="0" smtClean="0">
                <a:solidFill>
                  <a:srgbClr val="0000FF"/>
                </a:solidFill>
                <a:latin typeface="Arial" panose="020B0604020202020204" pitchFamily="34" charset="0"/>
                <a:cs typeface="Arial" panose="020B0604020202020204" pitchFamily="34" charset="0"/>
              </a:rPr>
              <a:t>The skill of weather forecasts</a:t>
            </a:r>
            <a:r>
              <a:rPr lang="en-US" altLang="fr-FR" dirty="0" smtClean="0">
                <a:latin typeface="Arial" panose="020B0604020202020204" pitchFamily="34" charset="0"/>
                <a:cs typeface="Arial" panose="020B0604020202020204" pitchFamily="34" charset="0"/>
              </a:rPr>
              <a:t> is limited in time.</a:t>
            </a:r>
          </a:p>
          <a:p>
            <a:pPr lvl="1" indent="-457200">
              <a:spcAft>
                <a:spcPct val="30000"/>
              </a:spcAft>
              <a:buFont typeface="+mj-lt"/>
              <a:buAutoNum type="arabicPeriod"/>
            </a:pPr>
            <a:r>
              <a:rPr lang="en-US" altLang="fr-FR" dirty="0" smtClean="0">
                <a:solidFill>
                  <a:srgbClr val="0000FF"/>
                </a:solidFill>
                <a:latin typeface="Arial" panose="020B0604020202020204" pitchFamily="34" charset="0"/>
                <a:cs typeface="Arial" panose="020B0604020202020204" pitchFamily="34" charset="0"/>
              </a:rPr>
              <a:t>Two simulations </a:t>
            </a:r>
            <a:r>
              <a:rPr lang="en-US" altLang="fr-FR" dirty="0" smtClean="0">
                <a:latin typeface="Arial" panose="020B0604020202020204" pitchFamily="34" charset="0"/>
                <a:cs typeface="Arial" panose="020B0604020202020204" pitchFamily="34" charset="0"/>
              </a:rPr>
              <a:t>include different </a:t>
            </a:r>
            <a:r>
              <a:rPr lang="en-US" altLang="fr-FR" dirty="0" err="1" smtClean="0">
                <a:latin typeface="Arial" panose="020B0604020202020204" pitchFamily="34" charset="0"/>
                <a:cs typeface="Arial" panose="020B0604020202020204" pitchFamily="34" charset="0"/>
              </a:rPr>
              <a:t>realisations</a:t>
            </a:r>
            <a:r>
              <a:rPr lang="en-US" altLang="fr-FR" dirty="0" smtClean="0">
                <a:latin typeface="Arial" panose="020B0604020202020204" pitchFamily="34" charset="0"/>
                <a:cs typeface="Arial" panose="020B0604020202020204" pitchFamily="34" charset="0"/>
              </a:rPr>
              <a:t> of internal variability.</a:t>
            </a:r>
          </a:p>
          <a:p>
            <a:pPr lvl="1" indent="-457200">
              <a:spcAft>
                <a:spcPct val="30000"/>
              </a:spcAft>
              <a:buFont typeface="+mj-lt"/>
              <a:buAutoNum type="arabicPeriod"/>
            </a:pPr>
            <a:r>
              <a:rPr lang="en-US" altLang="fr-FR" dirty="0" smtClean="0">
                <a:latin typeface="Arial" panose="020B0604020202020204" pitchFamily="34" charset="0"/>
                <a:cs typeface="Arial" panose="020B0604020202020204" pitchFamily="34" charset="0"/>
              </a:rPr>
              <a:t>An agreement between simulations and observations </a:t>
            </a:r>
            <a:r>
              <a:rPr lang="en-US" altLang="fr-FR" dirty="0">
                <a:latin typeface="Arial" panose="020B0604020202020204" pitchFamily="34" charset="0"/>
                <a:cs typeface="Arial" panose="020B0604020202020204" pitchFamily="34" charset="0"/>
              </a:rPr>
              <a:t>on the </a:t>
            </a:r>
            <a:r>
              <a:rPr lang="en-US" altLang="fr-FR" dirty="0">
                <a:solidFill>
                  <a:srgbClr val="0000FF"/>
                </a:solidFill>
                <a:latin typeface="Arial" panose="020B0604020202020204" pitchFamily="34" charset="0"/>
                <a:cs typeface="Arial" panose="020B0604020202020204" pitchFamily="34" charset="0"/>
              </a:rPr>
              <a:t>timing of unforced events </a:t>
            </a:r>
            <a:r>
              <a:rPr lang="en-US" altLang="fr-FR" dirty="0" smtClean="0">
                <a:latin typeface="Arial" panose="020B0604020202020204" pitchFamily="34" charset="0"/>
                <a:cs typeface="Arial" panose="020B0604020202020204" pitchFamily="34" charset="0"/>
              </a:rPr>
              <a:t>is not expected on the long term.</a:t>
            </a:r>
            <a:endParaRPr lang="en-GB"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3265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60</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30960" y="1726399"/>
            <a:ext cx="9113040" cy="3379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solidFill>
                  <a:srgbClr val="0000FF"/>
                </a:solidFill>
                <a:latin typeface="Arial" panose="020B0604020202020204" pitchFamily="34" charset="0"/>
                <a:cs typeface="Arial" panose="020B0604020202020204" pitchFamily="34" charset="0"/>
              </a:rPr>
              <a:t>Observations</a:t>
            </a:r>
            <a:r>
              <a:rPr lang="en-US" altLang="fr-FR" dirty="0">
                <a:latin typeface="Arial" panose="020B0604020202020204" pitchFamily="34" charset="0"/>
                <a:cs typeface="Arial" panose="020B0604020202020204" pitchFamily="34" charset="0"/>
              </a:rPr>
              <a:t> are </a:t>
            </a:r>
            <a:r>
              <a:rPr lang="en-US" altLang="fr-FR" dirty="0">
                <a:solidFill>
                  <a:srgbClr val="0000FF"/>
                </a:solidFill>
                <a:latin typeface="Arial" panose="020B0604020202020204" pitchFamily="34" charset="0"/>
                <a:cs typeface="Arial" panose="020B0604020202020204" pitchFamily="34" charset="0"/>
              </a:rPr>
              <a:t>not</a:t>
            </a:r>
            <a:r>
              <a:rPr lang="en-US" altLang="fr-FR" dirty="0">
                <a:latin typeface="Arial" panose="020B0604020202020204" pitchFamily="34" charset="0"/>
                <a:cs typeface="Arial" panose="020B0604020202020204" pitchFamily="34" charset="0"/>
              </a:rPr>
              <a:t> </a:t>
            </a:r>
            <a:r>
              <a:rPr lang="en-US" altLang="fr-FR" dirty="0">
                <a:solidFill>
                  <a:srgbClr val="0000FF"/>
                </a:solidFill>
                <a:latin typeface="Arial" panose="020B0604020202020204" pitchFamily="34" charset="0"/>
                <a:cs typeface="Arial" panose="020B0604020202020204" pitchFamily="34" charset="0"/>
              </a:rPr>
              <a:t>compatible</a:t>
            </a:r>
            <a:r>
              <a:rPr lang="en-US" altLang="fr-FR" dirty="0">
                <a:latin typeface="Arial" panose="020B0604020202020204" pitchFamily="34" charset="0"/>
                <a:cs typeface="Arial" panose="020B0604020202020204" pitchFamily="34" charset="0"/>
              </a:rPr>
              <a:t> with the hypothesis stating that the changes in climate observed recently are in the range of </a:t>
            </a:r>
            <a:r>
              <a:rPr lang="en-US" altLang="fr-FR" dirty="0">
                <a:solidFill>
                  <a:srgbClr val="0000FF"/>
                </a:solidFill>
                <a:latin typeface="Arial" panose="020B0604020202020204" pitchFamily="34" charset="0"/>
                <a:cs typeface="Arial" panose="020B0604020202020204" pitchFamily="34" charset="0"/>
              </a:rPr>
              <a:t>natural variability </a:t>
            </a:r>
            <a:r>
              <a:rPr lang="en-US" altLang="fr-FR" dirty="0">
                <a:latin typeface="Arial" panose="020B0604020202020204" pitchFamily="34" charset="0"/>
                <a:cs typeface="Arial" panose="020B0604020202020204" pitchFamily="34" charset="0"/>
              </a:rPr>
              <a:t>on decadal to centennial timescales. </a:t>
            </a:r>
          </a:p>
          <a:p>
            <a:pPr marL="0" lvl="1">
              <a:spcAft>
                <a:spcPct val="30000"/>
              </a:spcAft>
            </a:pPr>
            <a:endParaRPr lang="en-US" altLang="fr-FR" dirty="0" smtClean="0">
              <a:latin typeface="Arial" panose="020B0604020202020204" pitchFamily="34" charset="0"/>
              <a:cs typeface="Arial" panose="020B0604020202020204" pitchFamily="34" charset="0"/>
            </a:endParaRPr>
          </a:p>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Observations</a:t>
            </a:r>
            <a:r>
              <a:rPr lang="en-US" altLang="fr-FR" dirty="0" smtClean="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are </a:t>
            </a:r>
            <a:r>
              <a:rPr lang="en-US" altLang="fr-FR" dirty="0">
                <a:solidFill>
                  <a:srgbClr val="0000FF"/>
                </a:solidFill>
                <a:latin typeface="Arial" panose="020B0604020202020204" pitchFamily="34" charset="0"/>
                <a:cs typeface="Arial" panose="020B0604020202020204" pitchFamily="34" charset="0"/>
              </a:rPr>
              <a:t>compatible</a:t>
            </a:r>
            <a:r>
              <a:rPr lang="en-US" altLang="fr-FR" dirty="0">
                <a:latin typeface="Arial" panose="020B0604020202020204" pitchFamily="34" charset="0"/>
                <a:cs typeface="Arial" panose="020B0604020202020204" pitchFamily="34" charset="0"/>
              </a:rPr>
              <a:t> with the hypothesis that anthropogenic forcing is needed to explain the recent temperature changes. </a:t>
            </a:r>
            <a:endParaRPr lang="en-US" altLang="fr-FR" dirty="0" smtClean="0">
              <a:latin typeface="Arial" panose="020B0604020202020204" pitchFamily="34" charset="0"/>
              <a:cs typeface="Arial" panose="020B0604020202020204" pitchFamily="34" charset="0"/>
            </a:endParaRPr>
          </a:p>
          <a:p>
            <a:pPr marL="0" lvl="1">
              <a:spcAft>
                <a:spcPct val="30000"/>
              </a:spcAft>
            </a:pPr>
            <a:endParaRPr lang="en-US"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2897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61</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0" y="651699"/>
            <a:ext cx="9144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b="1" dirty="0" smtClean="0">
                <a:latin typeface="Arial" panose="020B0604020202020204" pitchFamily="34" charset="0"/>
                <a:cs typeface="Arial" panose="020B0604020202020204" pitchFamily="34" charset="0"/>
              </a:rPr>
              <a:t>Detection </a:t>
            </a:r>
            <a:r>
              <a:rPr lang="en-US" altLang="fr-FR" b="1" dirty="0">
                <a:latin typeface="Arial" panose="020B0604020202020204" pitchFamily="34" charset="0"/>
                <a:cs typeface="Arial" panose="020B0604020202020204" pitchFamily="34" charset="0"/>
              </a:rPr>
              <a:t>and attribution </a:t>
            </a:r>
            <a:r>
              <a:rPr lang="en-US" altLang="fr-FR" dirty="0" smtClean="0">
                <a:latin typeface="Arial" panose="020B0604020202020204" pitchFamily="34" charset="0"/>
                <a:cs typeface="Arial" panose="020B0604020202020204" pitchFamily="34" charset="0"/>
              </a:rPr>
              <a:t>methods represent the </a:t>
            </a:r>
            <a:r>
              <a:rPr lang="en-US" altLang="fr-FR" dirty="0">
                <a:latin typeface="Arial" panose="020B0604020202020204" pitchFamily="34" charset="0"/>
                <a:cs typeface="Arial" panose="020B0604020202020204" pitchFamily="34" charset="0"/>
              </a:rPr>
              <a:t>observed changes </a:t>
            </a:r>
            <a:r>
              <a:rPr lang="en-US" altLang="fr-FR" dirty="0" smtClean="0">
                <a:latin typeface="Arial" panose="020B0604020202020204" pitchFamily="34" charset="0"/>
                <a:cs typeface="Arial" panose="020B0604020202020204" pitchFamily="34" charset="0"/>
              </a:rPr>
              <a:t>as the sum of </a:t>
            </a:r>
            <a:r>
              <a:rPr lang="en-US" altLang="fr-FR" dirty="0">
                <a:latin typeface="Arial" panose="020B0604020202020204" pitchFamily="34" charset="0"/>
                <a:cs typeface="Arial" panose="020B0604020202020204" pitchFamily="34" charset="0"/>
              </a:rPr>
              <a:t>the response </a:t>
            </a:r>
            <a:r>
              <a:rPr lang="en-US" altLang="fr-FR" dirty="0" smtClean="0">
                <a:latin typeface="Arial" panose="020B0604020202020204" pitchFamily="34" charset="0"/>
                <a:cs typeface="Arial" panose="020B0604020202020204" pitchFamily="34" charset="0"/>
              </a:rPr>
              <a:t>to different </a:t>
            </a:r>
            <a:r>
              <a:rPr lang="en-US" altLang="fr-FR" dirty="0">
                <a:solidFill>
                  <a:srgbClr val="0000FF"/>
                </a:solidFill>
                <a:latin typeface="Arial" panose="020B0604020202020204" pitchFamily="34" charset="0"/>
                <a:cs typeface="Arial" panose="020B0604020202020204" pitchFamily="34" charset="0"/>
              </a:rPr>
              <a:t>forcings</a:t>
            </a:r>
            <a:r>
              <a:rPr lang="en-US" altLang="fr-FR" dirty="0">
                <a:latin typeface="Arial" panose="020B0604020202020204" pitchFamily="34" charset="0"/>
                <a:cs typeface="Arial" panose="020B0604020202020204" pitchFamily="34" charset="0"/>
              </a:rPr>
              <a:t> </a:t>
            </a:r>
            <a:r>
              <a:rPr lang="en-US" altLang="fr-FR" dirty="0" smtClean="0">
                <a:latin typeface="Arial" panose="020B0604020202020204" pitchFamily="34" charset="0"/>
                <a:cs typeface="Arial" panose="020B0604020202020204" pitchFamily="34" charset="0"/>
              </a:rPr>
              <a:t>and </a:t>
            </a:r>
            <a:br>
              <a:rPr lang="en-US" altLang="fr-FR" dirty="0" smtClean="0">
                <a:latin typeface="Arial" panose="020B0604020202020204" pitchFamily="34" charset="0"/>
                <a:cs typeface="Arial" panose="020B0604020202020204" pitchFamily="34" charset="0"/>
              </a:rPr>
            </a:br>
            <a:r>
              <a:rPr lang="en-US" altLang="fr-FR" dirty="0" smtClean="0">
                <a:solidFill>
                  <a:srgbClr val="0000FF"/>
                </a:solidFill>
                <a:latin typeface="Arial" panose="020B0604020202020204" pitchFamily="34" charset="0"/>
                <a:cs typeface="Arial" panose="020B0604020202020204" pitchFamily="34" charset="0"/>
              </a:rPr>
              <a:t>internal variability</a:t>
            </a:r>
            <a:r>
              <a:rPr lang="en-US" altLang="fr-FR" dirty="0" smtClean="0">
                <a:latin typeface="Arial" panose="020B0604020202020204" pitchFamily="34" charset="0"/>
                <a:cs typeface="Arial" panose="020B0604020202020204" pitchFamily="34" charset="0"/>
              </a:rPr>
              <a:t>.</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7" name="Objet 6"/>
          <p:cNvGraphicFramePr>
            <a:graphicFrameLocks noChangeAspect="1"/>
          </p:cNvGraphicFramePr>
          <p:nvPr>
            <p:extLst>
              <p:ext uri="{D42A27DB-BD31-4B8C-83A1-F6EECF244321}">
                <p14:modId xmlns:p14="http://schemas.microsoft.com/office/powerpoint/2010/main" val="2169243594"/>
              </p:ext>
            </p:extLst>
          </p:nvPr>
        </p:nvGraphicFramePr>
        <p:xfrm>
          <a:off x="1708031" y="3210147"/>
          <a:ext cx="5049152" cy="1044393"/>
        </p:xfrm>
        <a:graphic>
          <a:graphicData uri="http://schemas.openxmlformats.org/presentationml/2006/ole">
            <mc:AlternateContent xmlns:mc="http://schemas.openxmlformats.org/markup-compatibility/2006">
              <mc:Choice xmlns:v="urn:schemas-microsoft-com:vml" Requires="v">
                <p:oleObj spid="_x0000_s29720" name="Equation" r:id="rId4" imgW="2133600" imgH="431800" progId="Equation.DSMT4">
                  <p:embed/>
                </p:oleObj>
              </mc:Choice>
              <mc:Fallback>
                <p:oleObj name="Equation" r:id="rId4" imgW="2133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031" y="3210147"/>
                        <a:ext cx="5049152" cy="1044393"/>
                      </a:xfrm>
                      <a:prstGeom prst="rect">
                        <a:avLst/>
                      </a:prstGeom>
                      <a:noFill/>
                    </p:spPr>
                  </p:pic>
                </p:oleObj>
              </mc:Fallback>
            </mc:AlternateContent>
          </a:graphicData>
        </a:graphic>
      </p:graphicFrame>
      <p:sp>
        <p:nvSpPr>
          <p:cNvPr id="11" name="Rectangle 3"/>
          <p:cNvSpPr>
            <a:spLocks noChangeArrowheads="1"/>
          </p:cNvSpPr>
          <p:nvPr/>
        </p:nvSpPr>
        <p:spPr bwMode="auto">
          <a:xfrm>
            <a:off x="0" y="44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7" name="Rectangle 3"/>
          <p:cNvSpPr>
            <a:spLocks noChangeArrowheads="1"/>
          </p:cNvSpPr>
          <p:nvPr/>
        </p:nvSpPr>
        <p:spPr bwMode="auto">
          <a:xfrm>
            <a:off x="427387" y="4902872"/>
            <a:ext cx="1815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FF"/>
                </a:solidFill>
                <a:latin typeface="Arial" panose="020B0604020202020204" pitchFamily="34" charset="0"/>
                <a:cs typeface="Arial" panose="020B0604020202020204" pitchFamily="34" charset="0"/>
              </a:rPr>
              <a:t>Observations</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18" name="Connecteur droit avec flèche 17"/>
          <p:cNvCxnSpPr/>
          <p:nvPr/>
        </p:nvCxnSpPr>
        <p:spPr>
          <a:xfrm flipV="1">
            <a:off x="1399663" y="3927433"/>
            <a:ext cx="429138" cy="92671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3"/>
          <p:cNvSpPr>
            <a:spLocks noChangeArrowheads="1"/>
          </p:cNvSpPr>
          <p:nvPr/>
        </p:nvSpPr>
        <p:spPr bwMode="auto">
          <a:xfrm>
            <a:off x="358186" y="2227806"/>
            <a:ext cx="251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8000"/>
                </a:solidFill>
                <a:latin typeface="Arial" panose="020B0604020202020204" pitchFamily="34" charset="0"/>
                <a:cs typeface="Arial" panose="020B0604020202020204" pitchFamily="34" charset="0"/>
              </a:rPr>
              <a:t>Spatial</a:t>
            </a:r>
            <a:r>
              <a:rPr lang="en-US" altLang="fr-FR" sz="2000" dirty="0" smtClean="0">
                <a:solidFill>
                  <a:srgbClr val="0000FF"/>
                </a:solidFill>
                <a:latin typeface="Arial" panose="020B0604020202020204" pitchFamily="34" charset="0"/>
                <a:cs typeface="Arial" panose="020B0604020202020204" pitchFamily="34" charset="0"/>
              </a:rPr>
              <a:t> </a:t>
            </a:r>
            <a:r>
              <a:rPr lang="en-US" altLang="fr-FR" sz="2000" dirty="0" smtClean="0">
                <a:solidFill>
                  <a:srgbClr val="008000"/>
                </a:solidFill>
                <a:latin typeface="Arial" panose="020B0604020202020204" pitchFamily="34" charset="0"/>
                <a:cs typeface="Arial" panose="020B0604020202020204" pitchFamily="34" charset="0"/>
              </a:rPr>
              <a:t>dimensions</a:t>
            </a:r>
            <a:endParaRPr lang="en-IE" altLang="fr-FR" dirty="0">
              <a:solidFill>
                <a:srgbClr val="008000"/>
              </a:solidFill>
              <a:latin typeface="Arial" panose="020B0604020202020204" pitchFamily="34" charset="0"/>
              <a:cs typeface="Arial" panose="020B0604020202020204" pitchFamily="34" charset="0"/>
            </a:endParaRPr>
          </a:p>
        </p:txBody>
      </p:sp>
      <p:cxnSp>
        <p:nvCxnSpPr>
          <p:cNvPr id="22" name="Connecteur droit avec flèche 21"/>
          <p:cNvCxnSpPr/>
          <p:nvPr/>
        </p:nvCxnSpPr>
        <p:spPr>
          <a:xfrm>
            <a:off x="1522638" y="2675658"/>
            <a:ext cx="705373" cy="850101"/>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3"/>
          <p:cNvSpPr>
            <a:spLocks noChangeArrowheads="1"/>
          </p:cNvSpPr>
          <p:nvPr/>
        </p:nvSpPr>
        <p:spPr bwMode="auto">
          <a:xfrm>
            <a:off x="3367349" y="2180640"/>
            <a:ext cx="20199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8000"/>
                </a:solidFill>
                <a:latin typeface="Arial" panose="020B0604020202020204" pitchFamily="34" charset="0"/>
                <a:cs typeface="Arial" panose="020B0604020202020204" pitchFamily="34" charset="0"/>
              </a:rPr>
              <a:t>Number of forcings studied</a:t>
            </a:r>
            <a:endParaRPr lang="en-IE" altLang="fr-FR" dirty="0">
              <a:solidFill>
                <a:srgbClr val="008000"/>
              </a:solidFill>
              <a:latin typeface="Arial" panose="020B0604020202020204" pitchFamily="34" charset="0"/>
              <a:cs typeface="Arial" panose="020B0604020202020204" pitchFamily="34" charset="0"/>
            </a:endParaRPr>
          </a:p>
        </p:txBody>
      </p:sp>
      <p:cxnSp>
        <p:nvCxnSpPr>
          <p:cNvPr id="26" name="Connecteur droit avec flèche 25"/>
          <p:cNvCxnSpPr/>
          <p:nvPr/>
        </p:nvCxnSpPr>
        <p:spPr>
          <a:xfrm flipH="1">
            <a:off x="2536452" y="3099612"/>
            <a:ext cx="243045" cy="414187"/>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579288" y="3938036"/>
            <a:ext cx="1099618" cy="157578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3"/>
          <p:cNvSpPr>
            <a:spLocks noChangeArrowheads="1"/>
          </p:cNvSpPr>
          <p:nvPr/>
        </p:nvSpPr>
        <p:spPr bwMode="auto">
          <a:xfrm>
            <a:off x="1614232" y="5503221"/>
            <a:ext cx="2266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FF"/>
                </a:solidFill>
                <a:latin typeface="Arial" panose="020B0604020202020204" pitchFamily="34" charset="0"/>
                <a:cs typeface="Arial" panose="020B0604020202020204" pitchFamily="34" charset="0"/>
              </a:rPr>
              <a:t>Scaling coefficient</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32" name="Connecteur droit avec flèche 31"/>
          <p:cNvCxnSpPr/>
          <p:nvPr/>
        </p:nvCxnSpPr>
        <p:spPr>
          <a:xfrm flipH="1">
            <a:off x="3383287" y="2868415"/>
            <a:ext cx="243045" cy="414187"/>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
          <p:cNvSpPr>
            <a:spLocks noChangeArrowheads="1"/>
          </p:cNvSpPr>
          <p:nvPr/>
        </p:nvSpPr>
        <p:spPr bwMode="auto">
          <a:xfrm>
            <a:off x="4368681" y="5302982"/>
            <a:ext cx="22669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FF"/>
                </a:solidFill>
                <a:latin typeface="Arial" panose="020B0604020202020204" pitchFamily="34" charset="0"/>
                <a:cs typeface="Arial" panose="020B0604020202020204" pitchFamily="34" charset="0"/>
              </a:rPr>
              <a:t>Response to forcing </a:t>
            </a:r>
            <a:r>
              <a:rPr lang="en-US" altLang="fr-FR" sz="2000" i="1" dirty="0" err="1" smtClean="0">
                <a:solidFill>
                  <a:srgbClr val="0000FF"/>
                </a:solidFill>
                <a:latin typeface="Arial" panose="020B0604020202020204" pitchFamily="34" charset="0"/>
                <a:cs typeface="Arial" panose="020B0604020202020204" pitchFamily="34" charset="0"/>
              </a:rPr>
              <a:t>i</a:t>
            </a:r>
            <a:r>
              <a:rPr lang="en-US" altLang="fr-FR" sz="2000" dirty="0" smtClean="0">
                <a:solidFill>
                  <a:srgbClr val="0000FF"/>
                </a:solidFill>
                <a:latin typeface="Arial" panose="020B0604020202020204" pitchFamily="34" charset="0"/>
                <a:cs typeface="Arial" panose="020B0604020202020204" pitchFamily="34" charset="0"/>
              </a:rPr>
              <a:t>.</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35" name="Connecteur droit avec flèche 34"/>
          <p:cNvCxnSpPr/>
          <p:nvPr/>
        </p:nvCxnSpPr>
        <p:spPr>
          <a:xfrm flipH="1" flipV="1">
            <a:off x="4200188" y="3990867"/>
            <a:ext cx="637269" cy="1373188"/>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flipV="1">
            <a:off x="6037395" y="4010564"/>
            <a:ext cx="1109733" cy="101330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
          <p:cNvSpPr>
            <a:spLocks noChangeArrowheads="1"/>
          </p:cNvSpPr>
          <p:nvPr/>
        </p:nvSpPr>
        <p:spPr bwMode="auto">
          <a:xfrm>
            <a:off x="6410266" y="5037247"/>
            <a:ext cx="2266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FF"/>
                </a:solidFill>
                <a:latin typeface="Arial" panose="020B0604020202020204" pitchFamily="34" charset="0"/>
                <a:cs typeface="Arial" panose="020B0604020202020204" pitchFamily="34" charset="0"/>
              </a:rPr>
              <a:t>Internal variability</a:t>
            </a:r>
            <a:endParaRPr lang="en-IE" altLang="fr-FR" dirty="0">
              <a:solidFill>
                <a:srgbClr val="0000FF"/>
              </a:solidFill>
              <a:latin typeface="Arial" panose="020B0604020202020204" pitchFamily="34" charset="0"/>
              <a:cs typeface="Arial" panose="020B0604020202020204" pitchFamily="34" charset="0"/>
            </a:endParaRPr>
          </a:p>
        </p:txBody>
      </p:sp>
      <p:cxnSp>
        <p:nvCxnSpPr>
          <p:cNvPr id="40" name="Connecteur droit avec flèche 39"/>
          <p:cNvCxnSpPr/>
          <p:nvPr/>
        </p:nvCxnSpPr>
        <p:spPr>
          <a:xfrm flipH="1">
            <a:off x="4232607" y="2687787"/>
            <a:ext cx="2403004" cy="799650"/>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3"/>
          <p:cNvSpPr>
            <a:spLocks noChangeArrowheads="1"/>
          </p:cNvSpPr>
          <p:nvPr/>
        </p:nvSpPr>
        <p:spPr bwMode="auto">
          <a:xfrm>
            <a:off x="6190326" y="2306607"/>
            <a:ext cx="2019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8000"/>
                </a:solidFill>
                <a:latin typeface="Arial" panose="020B0604020202020204" pitchFamily="34" charset="0"/>
                <a:cs typeface="Arial" panose="020B0604020202020204" pitchFamily="34" charset="0"/>
              </a:rPr>
              <a:t>“Fingerprint”</a:t>
            </a:r>
            <a:endParaRPr lang="en-IE" altLang="fr-FR" dirty="0">
              <a:solidFill>
                <a:srgbClr val="008000"/>
              </a:solidFill>
              <a:latin typeface="Arial" panose="020B0604020202020204" pitchFamily="34" charset="0"/>
              <a:cs typeface="Arial" panose="020B0604020202020204" pitchFamily="34" charset="0"/>
            </a:endParaRPr>
          </a:p>
        </p:txBody>
      </p:sp>
      <p:sp>
        <p:nvSpPr>
          <p:cNvPr id="43" name="Rectangle 3"/>
          <p:cNvSpPr>
            <a:spLocks noChangeArrowheads="1"/>
          </p:cNvSpPr>
          <p:nvPr/>
        </p:nvSpPr>
        <p:spPr bwMode="auto">
          <a:xfrm>
            <a:off x="2422860" y="2706659"/>
            <a:ext cx="251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8000"/>
                </a:solidFill>
                <a:latin typeface="Arial" panose="020B0604020202020204" pitchFamily="34" charset="0"/>
                <a:cs typeface="Arial" panose="020B0604020202020204" pitchFamily="34" charset="0"/>
              </a:rPr>
              <a:t>Time</a:t>
            </a:r>
            <a:endParaRPr lang="en-IE" altLang="fr-FR"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5512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5" name="Rectangle 6"/>
          <p:cNvSpPr>
            <a:spLocks noChangeArrowheads="1"/>
          </p:cNvSpPr>
          <p:nvPr/>
        </p:nvSpPr>
        <p:spPr bwMode="auto">
          <a:xfrm>
            <a:off x="152400" y="76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62</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0" y="680679"/>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Example: simple</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idealised</a:t>
            </a:r>
            <a:r>
              <a:rPr lang="en-US" altLang="fr-FR" dirty="0">
                <a:latin typeface="Arial" panose="020B0604020202020204" pitchFamily="34" charset="0"/>
                <a:cs typeface="Arial" panose="020B0604020202020204" pitchFamily="34" charset="0"/>
              </a:rPr>
              <a:t> situation, </a:t>
            </a:r>
            <a:r>
              <a:rPr lang="en-US" altLang="fr-FR" dirty="0" smtClean="0">
                <a:latin typeface="Arial" panose="020B0604020202020204" pitchFamily="34" charset="0"/>
                <a:cs typeface="Arial" panose="020B0604020202020204" pitchFamily="34" charset="0"/>
              </a:rPr>
              <a:t>considering  </a:t>
            </a:r>
            <a:br>
              <a:rPr lang="en-US" altLang="fr-FR" dirty="0" smtClean="0">
                <a:latin typeface="Arial" panose="020B0604020202020204" pitchFamily="34" charset="0"/>
                <a:cs typeface="Arial" panose="020B0604020202020204" pitchFamily="34" charset="0"/>
              </a:rPr>
            </a:br>
            <a:r>
              <a:rPr lang="en-US" altLang="fr-FR" dirty="0" smtClean="0">
                <a:latin typeface="Arial" panose="020B0604020202020204" pitchFamily="34" charset="0"/>
                <a:cs typeface="Arial" panose="020B0604020202020204" pitchFamily="34" charset="0"/>
              </a:rPr>
              <a:t>an </a:t>
            </a:r>
            <a:r>
              <a:rPr lang="en-US" altLang="fr-FR" dirty="0">
                <a:latin typeface="Arial" panose="020B0604020202020204" pitchFamily="34" charset="0"/>
                <a:cs typeface="Arial" panose="020B0604020202020204" pitchFamily="34" charset="0"/>
              </a:rPr>
              <a:t>observed time series T(t)</a:t>
            </a:r>
            <a:endParaRPr lang="en-US" altLang="fr-FR" dirty="0" smtClean="0">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1" name="Rectangle 3"/>
          <p:cNvSpPr>
            <a:spLocks noChangeArrowheads="1"/>
          </p:cNvSpPr>
          <p:nvPr/>
        </p:nvSpPr>
        <p:spPr bwMode="auto">
          <a:xfrm>
            <a:off x="0" y="44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40962" name="Picture 2" descr="Exempl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49534"/>
            <a:ext cx="8754670" cy="35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8"/>
          <p:cNvSpPr>
            <a:spLocks noChangeArrowheads="1"/>
          </p:cNvSpPr>
          <p:nvPr/>
        </p:nvSpPr>
        <p:spPr bwMode="auto">
          <a:xfrm>
            <a:off x="0" y="565767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dirty="0">
                <a:solidFill>
                  <a:schemeClr val="tx1">
                    <a:lumMod val="50000"/>
                    <a:lumOff val="50000"/>
                  </a:schemeClr>
                </a:solidFill>
                <a:latin typeface="Arial" panose="020B0604020202020204" pitchFamily="34" charset="0"/>
                <a:cs typeface="Arial" panose="020B0604020202020204" pitchFamily="34" charset="0"/>
              </a:rPr>
              <a:t>Simple illustration of the detection and attribution method. The observed time series </a:t>
            </a:r>
            <a:r>
              <a:rPr lang="en-US" sz="1800" dirty="0" smtClean="0">
                <a:solidFill>
                  <a:schemeClr val="tx1">
                    <a:lumMod val="50000"/>
                    <a:lumOff val="50000"/>
                  </a:schemeClr>
                </a:solidFill>
                <a:latin typeface="Arial" panose="020B0604020202020204" pitchFamily="34" charset="0"/>
                <a:cs typeface="Arial" panose="020B0604020202020204" pitchFamily="34" charset="0"/>
              </a:rPr>
              <a:t/>
            </a:r>
            <a:br>
              <a:rPr lang="en-US" sz="1800" dirty="0" smtClean="0">
                <a:solidFill>
                  <a:schemeClr val="tx1">
                    <a:lumMod val="50000"/>
                    <a:lumOff val="50000"/>
                  </a:schemeClr>
                </a:solidFill>
                <a:latin typeface="Arial" panose="020B0604020202020204" pitchFamily="34" charset="0"/>
                <a:cs typeface="Arial" panose="020B0604020202020204" pitchFamily="34" charset="0"/>
              </a:rPr>
            </a:br>
            <a:r>
              <a:rPr lang="en-US" sz="1800" dirty="0" smtClean="0">
                <a:solidFill>
                  <a:schemeClr val="tx1">
                    <a:lumMod val="50000"/>
                    <a:lumOff val="50000"/>
                  </a:schemeClr>
                </a:solidFill>
                <a:latin typeface="Arial" panose="020B0604020202020204" pitchFamily="34" charset="0"/>
                <a:cs typeface="Arial" panose="020B0604020202020204" pitchFamily="34" charset="0"/>
              </a:rPr>
              <a:t>T(t</a:t>
            </a:r>
            <a:r>
              <a:rPr lang="en-US" sz="1800" dirty="0">
                <a:solidFill>
                  <a:schemeClr val="tx1">
                    <a:lumMod val="50000"/>
                    <a:lumOff val="50000"/>
                  </a:schemeClr>
                </a:solidFill>
                <a:latin typeface="Arial" panose="020B0604020202020204" pitchFamily="34" charset="0"/>
                <a:cs typeface="Arial" panose="020B0604020202020204" pitchFamily="34" charset="0"/>
              </a:rPr>
              <a:t>) = </a:t>
            </a:r>
            <a:r>
              <a:rPr lang="el-GR" sz="1800" dirty="0">
                <a:solidFill>
                  <a:schemeClr val="tx1">
                    <a:lumMod val="50000"/>
                    <a:lumOff val="50000"/>
                  </a:schemeClr>
                </a:solidFill>
                <a:latin typeface="Arial" panose="020B0604020202020204" pitchFamily="34" charset="0"/>
                <a:cs typeface="Arial" panose="020B0604020202020204" pitchFamily="34" charset="0"/>
              </a:rPr>
              <a:t>β</a:t>
            </a:r>
            <a:r>
              <a:rPr lang="el-GR" sz="1800" baseline="-25000" dirty="0">
                <a:solidFill>
                  <a:schemeClr val="tx1">
                    <a:lumMod val="50000"/>
                    <a:lumOff val="50000"/>
                  </a:schemeClr>
                </a:solidFill>
                <a:latin typeface="Arial" panose="020B0604020202020204" pitchFamily="34" charset="0"/>
                <a:cs typeface="Arial" panose="020B0604020202020204" pitchFamily="34" charset="0"/>
              </a:rPr>
              <a:t>1</a:t>
            </a:r>
            <a:r>
              <a:rPr lang="el-GR" sz="1800" dirty="0">
                <a:solidFill>
                  <a:schemeClr val="tx1">
                    <a:lumMod val="50000"/>
                    <a:lumOff val="50000"/>
                  </a:schemeClr>
                </a:solidFill>
                <a:latin typeface="Arial" panose="020B0604020202020204" pitchFamily="34" charset="0"/>
                <a:cs typeface="Arial" panose="020B0604020202020204" pitchFamily="34" charset="0"/>
              </a:rPr>
              <a:t> </a:t>
            </a:r>
            <a:r>
              <a:rPr lang="en-US" sz="1800" dirty="0">
                <a:solidFill>
                  <a:schemeClr val="tx1">
                    <a:lumMod val="50000"/>
                    <a:lumOff val="50000"/>
                  </a:schemeClr>
                </a:solidFill>
                <a:latin typeface="Arial" panose="020B0604020202020204" pitchFamily="34" charset="0"/>
                <a:cs typeface="Arial" panose="020B0604020202020204" pitchFamily="34" charset="0"/>
              </a:rPr>
              <a:t>Resp</a:t>
            </a:r>
            <a:r>
              <a:rPr lang="en-US" sz="1800" baseline="-25000" dirty="0">
                <a:solidFill>
                  <a:schemeClr val="tx1">
                    <a:lumMod val="50000"/>
                    <a:lumOff val="50000"/>
                  </a:schemeClr>
                </a:solidFill>
                <a:latin typeface="Arial" panose="020B0604020202020204" pitchFamily="34" charset="0"/>
                <a:cs typeface="Arial" panose="020B0604020202020204" pitchFamily="34" charset="0"/>
              </a:rPr>
              <a:t>1</a:t>
            </a:r>
            <a:r>
              <a:rPr lang="en-US" sz="1800" dirty="0">
                <a:solidFill>
                  <a:schemeClr val="tx1">
                    <a:lumMod val="50000"/>
                    <a:lumOff val="50000"/>
                  </a:schemeClr>
                </a:solidFill>
                <a:latin typeface="Arial" panose="020B0604020202020204" pitchFamily="34" charset="0"/>
                <a:cs typeface="Arial" panose="020B0604020202020204" pitchFamily="34" charset="0"/>
              </a:rPr>
              <a:t>(t) + </a:t>
            </a:r>
            <a:r>
              <a:rPr lang="el-GR" sz="1800" dirty="0">
                <a:solidFill>
                  <a:schemeClr val="tx1">
                    <a:lumMod val="50000"/>
                    <a:lumOff val="50000"/>
                  </a:schemeClr>
                </a:solidFill>
                <a:latin typeface="Arial" panose="020B0604020202020204" pitchFamily="34" charset="0"/>
                <a:cs typeface="Arial" panose="020B0604020202020204" pitchFamily="34" charset="0"/>
              </a:rPr>
              <a:t>β</a:t>
            </a:r>
            <a:r>
              <a:rPr lang="el-GR" sz="1800" baseline="-25000" dirty="0">
                <a:solidFill>
                  <a:schemeClr val="tx1">
                    <a:lumMod val="50000"/>
                    <a:lumOff val="50000"/>
                  </a:schemeClr>
                </a:solidFill>
                <a:latin typeface="Arial" panose="020B0604020202020204" pitchFamily="34" charset="0"/>
                <a:cs typeface="Arial" panose="020B0604020202020204" pitchFamily="34" charset="0"/>
              </a:rPr>
              <a:t>2</a:t>
            </a:r>
            <a:r>
              <a:rPr lang="el-GR" sz="1800" dirty="0">
                <a:solidFill>
                  <a:schemeClr val="tx1">
                    <a:lumMod val="50000"/>
                    <a:lumOff val="50000"/>
                  </a:schemeClr>
                </a:solidFill>
                <a:latin typeface="Arial" panose="020B0604020202020204" pitchFamily="34" charset="0"/>
                <a:cs typeface="Arial" panose="020B0604020202020204" pitchFamily="34" charset="0"/>
              </a:rPr>
              <a:t> </a:t>
            </a:r>
            <a:r>
              <a:rPr lang="en-US" sz="1800" dirty="0">
                <a:solidFill>
                  <a:schemeClr val="tx1">
                    <a:lumMod val="50000"/>
                    <a:lumOff val="50000"/>
                  </a:schemeClr>
                </a:solidFill>
                <a:latin typeface="Arial" panose="020B0604020202020204" pitchFamily="34" charset="0"/>
                <a:cs typeface="Arial" panose="020B0604020202020204" pitchFamily="34" charset="0"/>
              </a:rPr>
              <a:t>Resp</a:t>
            </a:r>
            <a:r>
              <a:rPr lang="en-US" sz="1800" baseline="-25000" dirty="0">
                <a:solidFill>
                  <a:schemeClr val="tx1">
                    <a:lumMod val="50000"/>
                    <a:lumOff val="50000"/>
                  </a:schemeClr>
                </a:solidFill>
                <a:latin typeface="Arial" panose="020B0604020202020204" pitchFamily="34" charset="0"/>
                <a:cs typeface="Arial" panose="020B0604020202020204" pitchFamily="34" charset="0"/>
              </a:rPr>
              <a:t>2</a:t>
            </a:r>
            <a:r>
              <a:rPr lang="en-US" sz="1800" dirty="0">
                <a:solidFill>
                  <a:schemeClr val="tx1">
                    <a:lumMod val="50000"/>
                    <a:lumOff val="50000"/>
                  </a:schemeClr>
                </a:solidFill>
                <a:latin typeface="Arial" panose="020B0604020202020204" pitchFamily="34" charset="0"/>
                <a:cs typeface="Arial" panose="020B0604020202020204" pitchFamily="34" charset="0"/>
              </a:rPr>
              <a:t>(t)+u(t</a:t>
            </a:r>
            <a:r>
              <a:rPr lang="en-US" sz="1800" dirty="0" smtClean="0">
                <a:solidFill>
                  <a:schemeClr val="tx1">
                    <a:lumMod val="50000"/>
                    <a:lumOff val="50000"/>
                  </a:schemeClr>
                </a:solidFill>
                <a:latin typeface="Arial" panose="020B0604020202020204" pitchFamily="34" charset="0"/>
                <a:cs typeface="Arial" panose="020B0604020202020204" pitchFamily="34" charset="0"/>
              </a:rPr>
              <a:t>). </a:t>
            </a:r>
            <a:r>
              <a:rPr lang="en-US" sz="1800" dirty="0">
                <a:solidFill>
                  <a:schemeClr val="tx1">
                    <a:lumMod val="50000"/>
                    <a:lumOff val="50000"/>
                  </a:schemeClr>
                </a:solidFill>
                <a:latin typeface="Arial" panose="020B0604020202020204" pitchFamily="34" charset="0"/>
                <a:cs typeface="Arial" panose="020B0604020202020204" pitchFamily="34" charset="0"/>
              </a:rPr>
              <a:t>In the chosen example, the coefficient of the linear combination are β</a:t>
            </a:r>
            <a:r>
              <a:rPr lang="en-US" sz="1800" baseline="-25000" dirty="0">
                <a:solidFill>
                  <a:schemeClr val="tx1">
                    <a:lumMod val="50000"/>
                    <a:lumOff val="50000"/>
                  </a:schemeClr>
                </a:solidFill>
                <a:latin typeface="Arial" panose="020B0604020202020204" pitchFamily="34" charset="0"/>
                <a:cs typeface="Arial" panose="020B0604020202020204" pitchFamily="34" charset="0"/>
              </a:rPr>
              <a:t>1</a:t>
            </a:r>
            <a:r>
              <a:rPr lang="en-US" sz="1800" dirty="0">
                <a:solidFill>
                  <a:schemeClr val="tx1">
                    <a:lumMod val="50000"/>
                    <a:lumOff val="50000"/>
                  </a:schemeClr>
                </a:solidFill>
                <a:latin typeface="Arial" panose="020B0604020202020204" pitchFamily="34" charset="0"/>
                <a:cs typeface="Arial" panose="020B0604020202020204" pitchFamily="34" charset="0"/>
              </a:rPr>
              <a:t>=0.6 and β</a:t>
            </a:r>
            <a:r>
              <a:rPr lang="en-US" sz="1800" baseline="-25000" dirty="0">
                <a:solidFill>
                  <a:schemeClr val="tx1">
                    <a:lumMod val="50000"/>
                    <a:lumOff val="50000"/>
                  </a:schemeClr>
                </a:solidFill>
                <a:latin typeface="Arial" panose="020B0604020202020204" pitchFamily="34" charset="0"/>
                <a:cs typeface="Arial" panose="020B0604020202020204" pitchFamily="34" charset="0"/>
              </a:rPr>
              <a:t>2</a:t>
            </a:r>
            <a:r>
              <a:rPr lang="en-US" sz="1800" dirty="0">
                <a:solidFill>
                  <a:schemeClr val="tx1">
                    <a:lumMod val="50000"/>
                    <a:lumOff val="50000"/>
                  </a:schemeClr>
                </a:solidFill>
                <a:latin typeface="Arial" panose="020B0604020202020204" pitchFamily="34" charset="0"/>
                <a:cs typeface="Arial" panose="020B0604020202020204" pitchFamily="34" charset="0"/>
              </a:rPr>
              <a:t>=1.2.</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1418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538057"/>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9" name="Text Box 307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Detection and attribution of recent climate changes </a:t>
            </a:r>
            <a:endParaRPr lang="en-US" altLang="fr-FR" sz="2800" b="1" dirty="0">
              <a:solidFill>
                <a:srgbClr val="002060"/>
              </a:solidFill>
              <a:latin typeface="Helvetica" panose="020B0604020202020204"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3"/>
          <p:cNvSpPr>
            <a:spLocks noChangeArrowheads="1"/>
          </p:cNvSpPr>
          <p:nvPr/>
        </p:nvSpPr>
        <p:spPr bwMode="auto">
          <a:xfrm>
            <a:off x="0" y="61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 name="Rectangle 2"/>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3"/>
          <p:cNvSpPr>
            <a:spLocks noChangeArrowheads="1"/>
          </p:cNvSpPr>
          <p:nvPr/>
        </p:nvSpPr>
        <p:spPr bwMode="auto">
          <a:xfrm>
            <a:off x="30480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21" name="Rectangle 3085"/>
          <p:cNvSpPr>
            <a:spLocks noChangeArrowheads="1"/>
          </p:cNvSpPr>
          <p:nvPr/>
        </p:nvSpPr>
        <p:spPr bwMode="auto">
          <a:xfrm>
            <a:off x="7237709" y="6519446"/>
            <a:ext cx="1906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3E5D8F78-64B8-4EFC-956E-8E51E18F685C}" type="slidenum">
              <a:rPr lang="en-IE" altLang="fr-FR" sz="1600" smtClean="0">
                <a:latin typeface="Arial" panose="020B0604020202020204" pitchFamily="34" charset="0"/>
                <a:cs typeface="Arial" panose="020B0604020202020204" pitchFamily="34" charset="0"/>
              </a:rPr>
              <a:t>63</a:t>
            </a:fld>
            <a:endParaRPr lang="en-IE" altLang="fr-FR" sz="1600" dirty="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0" y="752565"/>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latin typeface="Arial" panose="020B0604020202020204" pitchFamily="34" charset="0"/>
                <a:cs typeface="Arial" panose="020B0604020202020204" pitchFamily="34" charset="0"/>
              </a:rPr>
              <a:t>The </a:t>
            </a:r>
            <a:r>
              <a:rPr lang="en-US" altLang="fr-FR" dirty="0">
                <a:latin typeface="Arial" panose="020B0604020202020204" pitchFamily="34" charset="0"/>
                <a:cs typeface="Arial" panose="020B0604020202020204" pitchFamily="34" charset="0"/>
              </a:rPr>
              <a:t>contribution of the </a:t>
            </a:r>
            <a:r>
              <a:rPr lang="en-US" altLang="fr-FR" dirty="0">
                <a:solidFill>
                  <a:srgbClr val="0000FF"/>
                </a:solidFill>
                <a:latin typeface="Arial" panose="020B0604020202020204" pitchFamily="34" charset="0"/>
                <a:cs typeface="Arial" panose="020B0604020202020204" pitchFamily="34" charset="0"/>
              </a:rPr>
              <a:t>increase in greenhouse gas </a:t>
            </a:r>
            <a:r>
              <a:rPr lang="en-US" altLang="fr-FR" dirty="0">
                <a:latin typeface="Arial" panose="020B0604020202020204" pitchFamily="34" charset="0"/>
                <a:cs typeface="Arial" panose="020B0604020202020204" pitchFamily="34" charset="0"/>
              </a:rPr>
              <a:t>concentrations in the atmosphere in the recent </a:t>
            </a:r>
            <a:r>
              <a:rPr lang="en-US" altLang="fr-FR">
                <a:latin typeface="Arial" panose="020B0604020202020204" pitchFamily="34" charset="0"/>
                <a:cs typeface="Arial" panose="020B0604020202020204" pitchFamily="34" charset="0"/>
              </a:rPr>
              <a:t>warming </a:t>
            </a:r>
            <a:r>
              <a:rPr lang="en-US" altLang="fr-FR" smtClean="0">
                <a:latin typeface="Arial" panose="020B0604020202020204" pitchFamily="34" charset="0"/>
                <a:cs typeface="Arial" panose="020B0604020202020204" pitchFamily="34" charset="0"/>
              </a:rPr>
              <a:t>can be clearly </a:t>
            </a:r>
            <a:r>
              <a:rPr lang="en-US" altLang="fr-FR" smtClean="0">
                <a:solidFill>
                  <a:srgbClr val="0000FF"/>
                </a:solidFill>
                <a:latin typeface="Arial" panose="020B0604020202020204" pitchFamily="34" charset="0"/>
                <a:cs typeface="Arial" panose="020B0604020202020204" pitchFamily="34" charset="0"/>
              </a:rPr>
              <a:t>detected</a:t>
            </a:r>
            <a:r>
              <a:rPr lang="en-US" altLang="fr-FR" dirty="0" smtClean="0">
                <a:latin typeface="Arial" panose="020B0604020202020204" pitchFamily="34" charset="0"/>
                <a:cs typeface="Arial" panose="020B0604020202020204" pitchFamily="34" charset="0"/>
              </a:rPr>
              <a:t>.</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1" name="Rectangle 3"/>
          <p:cNvSpPr>
            <a:spLocks noChangeArrowheads="1"/>
          </p:cNvSpPr>
          <p:nvPr/>
        </p:nvSpPr>
        <p:spPr bwMode="auto">
          <a:xfrm>
            <a:off x="0" y="44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34" name="Rectangle 8"/>
          <p:cNvSpPr>
            <a:spLocks noChangeArrowheads="1"/>
          </p:cNvSpPr>
          <p:nvPr/>
        </p:nvSpPr>
        <p:spPr bwMode="auto">
          <a:xfrm>
            <a:off x="152400" y="61545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dirty="0">
                <a:solidFill>
                  <a:schemeClr val="tx1">
                    <a:lumMod val="50000"/>
                    <a:lumOff val="50000"/>
                  </a:schemeClr>
                </a:solidFill>
                <a:latin typeface="Arial" panose="020B0604020202020204" pitchFamily="34" charset="0"/>
                <a:cs typeface="Arial" panose="020B0604020202020204" pitchFamily="34" charset="0"/>
              </a:rPr>
              <a:t>Scaling coefficient in a detection and attribution </a:t>
            </a:r>
            <a:r>
              <a:rPr lang="en-US" sz="1800" dirty="0" smtClean="0">
                <a:solidFill>
                  <a:schemeClr val="tx1">
                    <a:lumMod val="50000"/>
                    <a:lumOff val="50000"/>
                  </a:schemeClr>
                </a:solidFill>
                <a:latin typeface="Arial" panose="020B0604020202020204" pitchFamily="34" charset="0"/>
                <a:cs typeface="Arial" panose="020B0604020202020204" pitchFamily="34" charset="0"/>
              </a:rPr>
              <a:t>study. Data </a:t>
            </a:r>
            <a:r>
              <a:rPr lang="en-US" sz="1800" dirty="0">
                <a:solidFill>
                  <a:schemeClr val="tx1">
                    <a:lumMod val="50000"/>
                    <a:lumOff val="50000"/>
                  </a:schemeClr>
                </a:solidFill>
                <a:latin typeface="Arial" panose="020B0604020202020204" pitchFamily="34" charset="0"/>
                <a:cs typeface="Arial" panose="020B0604020202020204" pitchFamily="34" charset="0"/>
              </a:rPr>
              <a:t>from Jones et al. (2013).</a:t>
            </a:r>
            <a:endParaRPr lang="en-US" altLang="fr-FR" sz="1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1986" name="Picture 2" descr="DAJ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42" y="1888361"/>
            <a:ext cx="7708044" cy="313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237605" y="5183084"/>
            <a:ext cx="18156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FF0000"/>
                </a:solidFill>
                <a:latin typeface="Arial" panose="020B0604020202020204" pitchFamily="34" charset="0"/>
                <a:cs typeface="Arial" panose="020B0604020202020204" pitchFamily="34" charset="0"/>
              </a:rPr>
              <a:t>Greenhouse gases</a:t>
            </a:r>
            <a:endParaRPr lang="en-IE" altLang="fr-FR" dirty="0">
              <a:solidFill>
                <a:srgbClr val="FF0000"/>
              </a:solidFill>
              <a:latin typeface="Arial" panose="020B0604020202020204" pitchFamily="34" charset="0"/>
              <a:cs typeface="Arial" panose="020B0604020202020204" pitchFamily="34" charset="0"/>
            </a:endParaRPr>
          </a:p>
        </p:txBody>
      </p:sp>
      <p:cxnSp>
        <p:nvCxnSpPr>
          <p:cNvPr id="19" name="Connecteur droit avec flèche 18"/>
          <p:cNvCxnSpPr/>
          <p:nvPr/>
        </p:nvCxnSpPr>
        <p:spPr>
          <a:xfrm flipV="1">
            <a:off x="1209881" y="3200400"/>
            <a:ext cx="687930" cy="2087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flipV="1">
            <a:off x="2813011" y="3813273"/>
            <a:ext cx="425084" cy="1515461"/>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3"/>
          <p:cNvSpPr>
            <a:spLocks noChangeArrowheads="1"/>
          </p:cNvSpPr>
          <p:nvPr/>
        </p:nvSpPr>
        <p:spPr bwMode="auto">
          <a:xfrm>
            <a:off x="2416541" y="5134895"/>
            <a:ext cx="20630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0066"/>
                </a:solidFill>
                <a:latin typeface="Arial" panose="020B0604020202020204" pitchFamily="34" charset="0"/>
                <a:cs typeface="Arial" panose="020B0604020202020204" pitchFamily="34" charset="0"/>
              </a:rPr>
              <a:t>Other anthropogenic forcings</a:t>
            </a:r>
            <a:endParaRPr lang="en-IE" altLang="fr-FR" dirty="0">
              <a:solidFill>
                <a:srgbClr val="000066"/>
              </a:solidFill>
              <a:latin typeface="Arial" panose="020B0604020202020204" pitchFamily="34" charset="0"/>
              <a:cs typeface="Arial" panose="020B0604020202020204" pitchFamily="34" charset="0"/>
            </a:endParaRPr>
          </a:p>
        </p:txBody>
      </p:sp>
      <p:cxnSp>
        <p:nvCxnSpPr>
          <p:cNvPr id="26" name="Connecteur droit avec flèche 25"/>
          <p:cNvCxnSpPr/>
          <p:nvPr/>
        </p:nvCxnSpPr>
        <p:spPr>
          <a:xfrm flipH="1" flipV="1">
            <a:off x="3634565" y="3055543"/>
            <a:ext cx="937435" cy="24377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3"/>
          <p:cNvSpPr>
            <a:spLocks noChangeArrowheads="1"/>
          </p:cNvSpPr>
          <p:nvPr/>
        </p:nvSpPr>
        <p:spPr bwMode="auto">
          <a:xfrm>
            <a:off x="4341864" y="5483584"/>
            <a:ext cx="2063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000" dirty="0" smtClean="0">
                <a:solidFill>
                  <a:srgbClr val="008000"/>
                </a:solidFill>
                <a:latin typeface="Arial" panose="020B0604020202020204" pitchFamily="34" charset="0"/>
                <a:cs typeface="Arial" panose="020B0604020202020204" pitchFamily="34" charset="0"/>
              </a:rPr>
              <a:t>Natural forcings</a:t>
            </a:r>
            <a:endParaRPr lang="en-IE" altLang="fr-FR"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278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7</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Forced and internal variability</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628582"/>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a:solidFill>
                  <a:srgbClr val="0000FF"/>
                </a:solidFill>
                <a:latin typeface="Arial" panose="020B0604020202020204" pitchFamily="34" charset="0"/>
                <a:cs typeface="Arial" panose="020B0604020202020204" pitchFamily="34" charset="0"/>
              </a:rPr>
              <a:t>magnitude of internal variability </a:t>
            </a:r>
            <a:r>
              <a:rPr lang="en-US" altLang="fr-FR" dirty="0">
                <a:latin typeface="Arial" panose="020B0604020202020204" pitchFamily="34" charset="0"/>
                <a:cs typeface="Arial" panose="020B0604020202020204" pitchFamily="34" charset="0"/>
              </a:rPr>
              <a:t>is a strong function of the spatial and temporal scale investigated.</a:t>
            </a:r>
            <a:endParaRPr lang="en-GB" altLang="fr-FR" dirty="0">
              <a:latin typeface="Arial" panose="020B0604020202020204" pitchFamily="34" charset="0"/>
              <a:cs typeface="Arial" panose="020B0604020202020204" pitchFamily="34" charset="0"/>
            </a:endParaRPr>
          </a:p>
        </p:txBody>
      </p:sp>
      <p:pic>
        <p:nvPicPr>
          <p:cNvPr id="108546" name="Picture 2" descr="Figure5-v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270" y="1669684"/>
            <a:ext cx="5457190" cy="395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2143" y="5765393"/>
            <a:ext cx="8918044" cy="923330"/>
          </a:xfrm>
          <a:prstGeom prst="rect">
            <a:avLst/>
          </a:prstGeom>
        </p:spPr>
        <p:txBody>
          <a:bodyPr wrap="square">
            <a:spAutoFit/>
          </a:bodyPr>
          <a:lstStyle/>
          <a:p>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Median of the standard deviation of the annual mean surface air temperature from control simulations performed in the framework of CMIP5. Figure from E. Hawkins updated from Hawkins and Sutton (2012).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14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8</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Timescales of climate variations</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628582"/>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a:latin typeface="Arial" panose="020B0604020202020204" pitchFamily="34" charset="0"/>
                <a:cs typeface="Arial" panose="020B0604020202020204" pitchFamily="34" charset="0"/>
              </a:rPr>
              <a:t>The </a:t>
            </a:r>
            <a:r>
              <a:rPr lang="en-US" altLang="fr-FR" dirty="0" smtClean="0">
                <a:latin typeface="Arial" panose="020B0604020202020204" pitchFamily="34" charset="0"/>
                <a:cs typeface="Arial" panose="020B0604020202020204" pitchFamily="34" charset="0"/>
              </a:rPr>
              <a:t>timescale </a:t>
            </a:r>
            <a:r>
              <a:rPr lang="en-US" altLang="fr-FR" dirty="0">
                <a:latin typeface="Arial" panose="020B0604020202020204" pitchFamily="34" charset="0"/>
                <a:cs typeface="Arial" panose="020B0604020202020204" pitchFamily="34" charset="0"/>
              </a:rPr>
              <a:t>of climate variations is set up by both the </a:t>
            </a:r>
            <a:r>
              <a:rPr lang="en-US" altLang="fr-FR" dirty="0">
                <a:solidFill>
                  <a:srgbClr val="0000FF"/>
                </a:solidFill>
                <a:latin typeface="Arial" panose="020B0604020202020204" pitchFamily="34" charset="0"/>
                <a:cs typeface="Arial" panose="020B0604020202020204" pitchFamily="34" charset="0"/>
              </a:rPr>
              <a:t>forcing  and internal </a:t>
            </a:r>
            <a:r>
              <a:rPr lang="en-US" altLang="fr-FR" dirty="0" smtClean="0">
                <a:solidFill>
                  <a:srgbClr val="0000FF"/>
                </a:solidFill>
                <a:latin typeface="Arial" panose="020B0604020202020204" pitchFamily="34" charset="0"/>
                <a:cs typeface="Arial" panose="020B0604020202020204" pitchFamily="34" charset="0"/>
              </a:rPr>
              <a:t>dynamics</a:t>
            </a:r>
            <a:r>
              <a:rPr lang="en-US" altLang="fr-FR" dirty="0" smtClean="0">
                <a:latin typeface="Arial" panose="020B0604020202020204" pitchFamily="34" charset="0"/>
                <a:cs typeface="Arial" panose="020B0604020202020204" pitchFamily="34" charset="0"/>
              </a:rPr>
              <a:t>.</a:t>
            </a:r>
            <a:endParaRPr lang="en-GB" altLang="fr-FR" dirty="0">
              <a:latin typeface="Arial" panose="020B0604020202020204" pitchFamily="34" charset="0"/>
              <a:cs typeface="Arial" panose="020B0604020202020204" pitchFamily="34" charset="0"/>
            </a:endParaRPr>
          </a:p>
        </p:txBody>
      </p:sp>
      <p:sp>
        <p:nvSpPr>
          <p:cNvPr id="8" name="Rectangle 7"/>
          <p:cNvSpPr/>
          <p:nvPr/>
        </p:nvSpPr>
        <p:spPr>
          <a:xfrm>
            <a:off x="112143" y="5765393"/>
            <a:ext cx="8918044" cy="646331"/>
          </a:xfrm>
          <a:prstGeom prst="rect">
            <a:avLst/>
          </a:prstGeom>
        </p:spPr>
        <p:txBody>
          <a:bodyPr wrap="square">
            <a:spAutoFit/>
          </a:bodyPr>
          <a:lstStyle/>
          <a:p>
            <a:r>
              <a:rPr lang="en-US" altLang="fr-FR" dirty="0">
                <a:solidFill>
                  <a:srgbClr val="7F7F7F"/>
                </a:solidFill>
                <a:latin typeface="Arial" panose="020B0604020202020204" pitchFamily="34" charset="0"/>
                <a:cs typeface="Arial" panose="020B0604020202020204" pitchFamily="34" charset="0"/>
              </a:rPr>
              <a:t>Schematic representation of the dominant timescales of </a:t>
            </a:r>
            <a:r>
              <a:rPr lang="en-US" altLang="fr-FR" dirty="0" smtClean="0">
                <a:solidFill>
                  <a:srgbClr val="7F7F7F"/>
                </a:solidFill>
                <a:latin typeface="Arial" panose="020B0604020202020204" pitchFamily="34" charset="0"/>
                <a:cs typeface="Arial" panose="020B0604020202020204" pitchFamily="34" charset="0"/>
              </a:rPr>
              <a:t>selected </a:t>
            </a:r>
            <a:r>
              <a:rPr lang="en-US" altLang="fr-FR" dirty="0">
                <a:solidFill>
                  <a:srgbClr val="7F7F7F"/>
                </a:solidFill>
                <a:latin typeface="Arial" panose="020B0604020202020204" pitchFamily="34" charset="0"/>
                <a:cs typeface="Arial" panose="020B0604020202020204" pitchFamily="34" charset="0"/>
              </a:rPr>
              <a:t>external forcing and processes related to internal dynamics </a:t>
            </a:r>
            <a:r>
              <a:rPr lang="en-US" altLang="fr-FR" dirty="0" smtClean="0">
                <a:solidFill>
                  <a:srgbClr val="7F7F7F"/>
                </a:solidFill>
                <a:latin typeface="Arial" panose="020B0604020202020204" pitchFamily="34" charset="0"/>
                <a:cs typeface="Arial" panose="020B0604020202020204" pitchFamily="34" charset="0"/>
              </a:rPr>
              <a:t>which affect climate</a:t>
            </a:r>
            <a:r>
              <a:rPr lang="en-US" dirty="0" smtClean="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 </a:t>
            </a:r>
            <a:endParaRPr lang="fr-BE"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175" y="1732172"/>
            <a:ext cx="6058923" cy="3925499"/>
          </a:xfrm>
          <a:prstGeom prst="rect">
            <a:avLst/>
          </a:prstGeom>
        </p:spPr>
      </p:pic>
    </p:spTree>
    <p:extLst>
      <p:ext uri="{BB962C8B-B14F-4D97-AF65-F5344CB8AC3E}">
        <p14:creationId xmlns:p14="http://schemas.microsoft.com/office/powerpoint/2010/main" val="13426996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075"/>
          <p:cNvSpPr>
            <a:spLocks noChangeShapeType="1"/>
          </p:cNvSpPr>
          <p:nvPr/>
        </p:nvSpPr>
        <p:spPr bwMode="auto">
          <a:xfrm>
            <a:off x="0" y="418476"/>
            <a:ext cx="8912225"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 name="Rectangle 3085"/>
          <p:cNvSpPr>
            <a:spLocks noChangeArrowheads="1"/>
          </p:cNvSpPr>
          <p:nvPr/>
        </p:nvSpPr>
        <p:spPr bwMode="auto">
          <a:xfrm>
            <a:off x="7237709" y="6519446"/>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latin typeface="Arial" panose="020B0604020202020204" pitchFamily="34" charset="0"/>
                <a:cs typeface="Arial" panose="020B0604020202020204" pitchFamily="34" charset="0"/>
              </a:rPr>
              <a:t>Chapter 5 Page </a:t>
            </a:r>
            <a:fld id="{18AC5F4A-67CE-418F-B404-AF4EB1219899}" type="slidenum">
              <a:rPr lang="en-IE" altLang="fr-FR" sz="1600" smtClean="0">
                <a:latin typeface="Arial" panose="020B0604020202020204" pitchFamily="34" charset="0"/>
                <a:cs typeface="Arial" panose="020B0604020202020204" pitchFamily="34" charset="0"/>
              </a:rPr>
              <a:t>9</a:t>
            </a:fld>
            <a:endParaRPr lang="en-IE" altLang="fr-FR" sz="1600" dirty="0">
              <a:latin typeface="Arial" panose="020B0604020202020204" pitchFamily="34" charset="0"/>
              <a:cs typeface="Arial" panose="020B0604020202020204" pitchFamily="34" charset="0"/>
            </a:endParaRPr>
          </a:p>
        </p:txBody>
      </p:sp>
      <p:sp>
        <p:nvSpPr>
          <p:cNvPr id="9" name="Text Box 3077"/>
          <p:cNvSpPr txBox="1">
            <a:spLocks noChangeArrowheads="1"/>
          </p:cNvSpPr>
          <p:nvPr/>
        </p:nvSpPr>
        <p:spPr bwMode="auto">
          <a:xfrm>
            <a:off x="-3803" y="-104744"/>
            <a:ext cx="884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fr-FR" sz="2800" b="1" dirty="0">
                <a:solidFill>
                  <a:srgbClr val="002060"/>
                </a:solidFill>
                <a:latin typeface="Arial" panose="020B0604020202020204" pitchFamily="34" charset="0"/>
                <a:cs typeface="Arial" panose="020B0604020202020204" pitchFamily="34" charset="0"/>
              </a:rPr>
              <a:t>El Niño-Southern Oscillation </a:t>
            </a:r>
            <a:endParaRPr lang="en-US" altLang="fr-FR" sz="2800" b="1" dirty="0">
              <a:solidFill>
                <a:srgbClr val="002060"/>
              </a:solidFill>
              <a:latin typeface="Helvetica" panose="020B0604020202020204" pitchFamily="34" charset="0"/>
            </a:endParaRPr>
          </a:p>
        </p:txBody>
      </p:sp>
      <p:sp>
        <p:nvSpPr>
          <p:cNvPr id="11" name="Rectangle 9"/>
          <p:cNvSpPr>
            <a:spLocks noChangeArrowheads="1"/>
          </p:cNvSpPr>
          <p:nvPr/>
        </p:nvSpPr>
        <p:spPr bwMode="auto">
          <a:xfrm>
            <a:off x="41275" y="628582"/>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In normal conditions</a:t>
            </a:r>
            <a:r>
              <a:rPr lang="en-US" altLang="fr-FR" dirty="0" smtClean="0">
                <a:latin typeface="Arial" panose="020B0604020202020204" pitchFamily="34" charset="0"/>
                <a:cs typeface="Arial" panose="020B0604020202020204" pitchFamily="34" charset="0"/>
              </a:rPr>
              <a:t>, the thermocline is much deeper in the West Pacific than in the East Pacific.</a:t>
            </a:r>
            <a:endParaRPr lang="en-GB" altLang="fr-FR" dirty="0">
              <a:latin typeface="Arial" panose="020B0604020202020204" pitchFamily="34" charset="0"/>
              <a:cs typeface="Arial" panose="020B0604020202020204" pitchFamily="34" charset="0"/>
            </a:endParaRPr>
          </a:p>
        </p:txBody>
      </p:sp>
      <p:pic>
        <p:nvPicPr>
          <p:cNvPr id="109570" name="Picture 2" descr="Chap5ENS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 y="1881188"/>
            <a:ext cx="825905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19062" y="5688449"/>
            <a:ext cx="910272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73100" algn="l"/>
              </a:tabLst>
              <a:defRPr sz="2400">
                <a:solidFill>
                  <a:schemeClr val="tx1"/>
                </a:solidFill>
                <a:latin typeface="Times New Roman" panose="02020603050405020304" pitchFamily="18" charset="0"/>
              </a:defRPr>
            </a:lvl1pPr>
            <a:lvl2pPr>
              <a:tabLst>
                <a:tab pos="673100" algn="l"/>
              </a:tabLst>
              <a:defRPr sz="2400">
                <a:solidFill>
                  <a:schemeClr val="tx1"/>
                </a:solidFill>
                <a:latin typeface="Times New Roman" panose="02020603050405020304" pitchFamily="18" charset="0"/>
              </a:defRPr>
            </a:lvl2pPr>
            <a:lvl3pPr marL="1143000" indent="-228600">
              <a:tabLst>
                <a:tab pos="673100" algn="l"/>
              </a:tabLst>
              <a:defRPr sz="2400">
                <a:solidFill>
                  <a:schemeClr val="tx1"/>
                </a:solidFill>
                <a:latin typeface="Times New Roman" panose="02020603050405020304" pitchFamily="18" charset="0"/>
              </a:defRPr>
            </a:lvl3pPr>
            <a:lvl4pPr marL="1600200" indent="-228600">
              <a:tabLst>
                <a:tab pos="673100" algn="l"/>
              </a:tabLst>
              <a:defRPr sz="2400">
                <a:solidFill>
                  <a:schemeClr val="tx1"/>
                </a:solidFill>
                <a:latin typeface="Times New Roman" panose="02020603050405020304" pitchFamily="18" charset="0"/>
              </a:defRPr>
            </a:lvl4pPr>
            <a:lvl5pPr marL="2057400" indent="-228600">
              <a:tabLst>
                <a:tab pos="6731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73100" algn="l"/>
              </a:tabLst>
              <a:defRPr sz="2400">
                <a:solidFill>
                  <a:schemeClr val="tx1"/>
                </a:solidFill>
                <a:latin typeface="Times New Roman" panose="02020603050405020304" pitchFamily="18" charset="0"/>
              </a:defRPr>
            </a:lvl9pPr>
          </a:lstStyle>
          <a:p>
            <a:pPr marL="0" lvl="1">
              <a:spcAft>
                <a:spcPct val="30000"/>
              </a:spcAft>
            </a:pPr>
            <a:r>
              <a:rPr lang="en-US" altLang="fr-FR" dirty="0" smtClean="0">
                <a:solidFill>
                  <a:srgbClr val="0000FF"/>
                </a:solidFill>
                <a:latin typeface="Arial" panose="020B0604020202020204" pitchFamily="34" charset="0"/>
                <a:cs typeface="Arial" panose="020B0604020202020204" pitchFamily="34" charset="0"/>
              </a:rPr>
              <a:t>In El Niño conditions</a:t>
            </a:r>
            <a:r>
              <a:rPr lang="en-US" altLang="fr-FR" dirty="0" smtClean="0">
                <a:latin typeface="Arial" panose="020B0604020202020204" pitchFamily="34" charset="0"/>
                <a:cs typeface="Arial" panose="020B0604020202020204" pitchFamily="34" charset="0"/>
              </a:rPr>
              <a:t>, the intensity of the upwelling is reduced in the East Pacific and the SST warms in the East Pacific.</a:t>
            </a:r>
            <a:endParaRPr lang="en-GB" altLang="fr-FR" dirty="0">
              <a:latin typeface="Arial" panose="020B0604020202020204" pitchFamily="34" charset="0"/>
              <a:cs typeface="Arial" panose="020B0604020202020204" pitchFamily="34" charset="0"/>
            </a:endParaRPr>
          </a:p>
        </p:txBody>
      </p:sp>
      <p:sp>
        <p:nvSpPr>
          <p:cNvPr id="8" name="Rectangle 3085"/>
          <p:cNvSpPr>
            <a:spLocks noChangeArrowheads="1"/>
          </p:cNvSpPr>
          <p:nvPr/>
        </p:nvSpPr>
        <p:spPr bwMode="auto">
          <a:xfrm>
            <a:off x="5682035" y="5115520"/>
            <a:ext cx="35397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IE" altLang="fr-FR" sz="1600" dirty="0" smtClean="0">
                <a:solidFill>
                  <a:schemeClr val="tx1">
                    <a:lumMod val="50000"/>
                    <a:lumOff val="50000"/>
                  </a:schemeClr>
                </a:solidFill>
                <a:latin typeface="Arial" panose="020B0604020202020204" pitchFamily="34" charset="0"/>
                <a:cs typeface="Arial" panose="020B0604020202020204" pitchFamily="34" charset="0"/>
              </a:rPr>
              <a:t>Figure from Christensen et al. (2013)</a:t>
            </a:r>
            <a:endParaRPr lang="en-IE" altLang="fr-FR" sz="16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97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3325</TotalTime>
  <Words>3353</Words>
  <Application>Microsoft Macintosh PowerPoint</Application>
  <PresentationFormat>On-screen Show (4:3)</PresentationFormat>
  <Paragraphs>377</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Thème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UCL/ELIC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PHY2153 Introduction to climate physics and climate modelling</dc:title>
  <dc:creator>Hugues Goosse</dc:creator>
  <cp:lastModifiedBy>Alan Robock</cp:lastModifiedBy>
  <cp:revision>303</cp:revision>
  <dcterms:created xsi:type="dcterms:W3CDTF">2014-09-09T15:01:18Z</dcterms:created>
  <dcterms:modified xsi:type="dcterms:W3CDTF">2015-08-03T01:52:43Z</dcterms:modified>
</cp:coreProperties>
</file>