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664" r:id="rId2"/>
    <p:sldMasterId id="2147483668" r:id="rId3"/>
    <p:sldMasterId id="2147483676" r:id="rId4"/>
  </p:sldMasterIdLst>
  <p:notesMasterIdLst>
    <p:notesMasterId r:id="rId89"/>
  </p:notesMasterIdLst>
  <p:sldIdLst>
    <p:sldId id="711" r:id="rId5"/>
    <p:sldId id="791" r:id="rId6"/>
    <p:sldId id="727" r:id="rId7"/>
    <p:sldId id="728" r:id="rId8"/>
    <p:sldId id="729" r:id="rId9"/>
    <p:sldId id="800" r:id="rId10"/>
    <p:sldId id="801" r:id="rId11"/>
    <p:sldId id="731" r:id="rId12"/>
    <p:sldId id="732" r:id="rId13"/>
    <p:sldId id="733" r:id="rId14"/>
    <p:sldId id="734" r:id="rId15"/>
    <p:sldId id="735" r:id="rId16"/>
    <p:sldId id="736" r:id="rId17"/>
    <p:sldId id="737" r:id="rId18"/>
    <p:sldId id="738" r:id="rId19"/>
    <p:sldId id="779" r:id="rId20"/>
    <p:sldId id="780" r:id="rId21"/>
    <p:sldId id="782" r:id="rId22"/>
    <p:sldId id="781" r:id="rId23"/>
    <p:sldId id="783" r:id="rId24"/>
    <p:sldId id="784" r:id="rId25"/>
    <p:sldId id="739" r:id="rId26"/>
    <p:sldId id="742" r:id="rId27"/>
    <p:sldId id="740" r:id="rId28"/>
    <p:sldId id="741" r:id="rId29"/>
    <p:sldId id="744" r:id="rId30"/>
    <p:sldId id="745" r:id="rId31"/>
    <p:sldId id="746" r:id="rId32"/>
    <p:sldId id="792" r:id="rId33"/>
    <p:sldId id="794" r:id="rId34"/>
    <p:sldId id="796" r:id="rId35"/>
    <p:sldId id="793" r:id="rId36"/>
    <p:sldId id="748" r:id="rId37"/>
    <p:sldId id="747" r:id="rId38"/>
    <p:sldId id="749" r:id="rId39"/>
    <p:sldId id="750" r:id="rId40"/>
    <p:sldId id="751" r:id="rId41"/>
    <p:sldId id="752" r:id="rId42"/>
    <p:sldId id="753" r:id="rId43"/>
    <p:sldId id="777" r:id="rId44"/>
    <p:sldId id="756" r:id="rId45"/>
    <p:sldId id="757" r:id="rId46"/>
    <p:sldId id="805" r:id="rId47"/>
    <p:sldId id="778" r:id="rId48"/>
    <p:sldId id="758" r:id="rId49"/>
    <p:sldId id="759" r:id="rId50"/>
    <p:sldId id="785" r:id="rId51"/>
    <p:sldId id="789" r:id="rId52"/>
    <p:sldId id="790" r:id="rId53"/>
    <p:sldId id="786" r:id="rId54"/>
    <p:sldId id="787" r:id="rId55"/>
    <p:sldId id="788" r:id="rId56"/>
    <p:sldId id="775" r:id="rId57"/>
    <p:sldId id="760" r:id="rId58"/>
    <p:sldId id="761" r:id="rId59"/>
    <p:sldId id="762" r:id="rId60"/>
    <p:sldId id="806" r:id="rId61"/>
    <p:sldId id="807" r:id="rId62"/>
    <p:sldId id="808" r:id="rId63"/>
    <p:sldId id="763" r:id="rId64"/>
    <p:sldId id="776" r:id="rId65"/>
    <p:sldId id="809" r:id="rId66"/>
    <p:sldId id="810" r:id="rId67"/>
    <p:sldId id="811" r:id="rId68"/>
    <p:sldId id="812" r:id="rId69"/>
    <p:sldId id="764" r:id="rId70"/>
    <p:sldId id="765" r:id="rId71"/>
    <p:sldId id="766" r:id="rId72"/>
    <p:sldId id="767" r:id="rId73"/>
    <p:sldId id="813" r:id="rId74"/>
    <p:sldId id="814" r:id="rId75"/>
    <p:sldId id="769" r:id="rId76"/>
    <p:sldId id="768" r:id="rId77"/>
    <p:sldId id="815" r:id="rId78"/>
    <p:sldId id="816" r:id="rId79"/>
    <p:sldId id="817" r:id="rId80"/>
    <p:sldId id="818" r:id="rId81"/>
    <p:sldId id="819" r:id="rId82"/>
    <p:sldId id="820" r:id="rId83"/>
    <p:sldId id="770" r:id="rId84"/>
    <p:sldId id="771" r:id="rId85"/>
    <p:sldId id="772" r:id="rId86"/>
    <p:sldId id="773" r:id="rId87"/>
    <p:sldId id="774" r:id="rId88"/>
  </p:sldIdLst>
  <p:sldSz cx="9144000" cy="6858000" type="screen4x3"/>
  <p:notesSz cx="6985000" cy="92821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FF00FF"/>
    <a:srgbClr val="FF9900"/>
    <a:srgbClr val="CC0066"/>
    <a:srgbClr val="99CCFF"/>
    <a:srgbClr val="339933"/>
    <a:srgbClr val="333399"/>
    <a:srgbClr val="EAEAE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9709" autoAdjust="0"/>
  </p:normalViewPr>
  <p:slideViewPr>
    <p:cSldViewPr>
      <p:cViewPr varScale="1">
        <p:scale>
          <a:sx n="133" d="100"/>
          <a:sy n="133" d="100"/>
        </p:scale>
        <p:origin x="1306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8136"/>
    </p:cViewPr>
  </p:sorterViewPr>
  <p:notesViewPr>
    <p:cSldViewPr>
      <p:cViewPr varScale="1">
        <p:scale>
          <a:sx n="76" d="100"/>
          <a:sy n="76" d="100"/>
        </p:scale>
        <p:origin x="-2285" y="-77"/>
      </p:cViewPr>
      <p:guideLst>
        <p:guide orient="horz" pos="2923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accent2"/>
                </a:solidFill>
              </a:defRPr>
            </a:lvl1pPr>
          </a:lstStyle>
          <a:p>
            <a:fld id="{BD8DA929-4584-48BF-85A0-8890AA4343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4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D73938-19B8-4886-B11A-75C590FE4ED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056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34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85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02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6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90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93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47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42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52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8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98CBEE-E055-4C58-A5CE-151D1A47F4AF}" type="slidenum">
              <a:rPr lang="en-US"/>
              <a:pPr/>
              <a:t>2</a:t>
            </a:fld>
            <a:endParaRPr lang="en-US"/>
          </a:p>
        </p:txBody>
      </p:sp>
      <p:sp>
        <p:nvSpPr>
          <p:cNvPr id="136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6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0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62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18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97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44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36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23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46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06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03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8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EEB29-7586-45A0-A146-8188CFDDCBB6}" type="slidenum">
              <a:rPr lang="en-US"/>
              <a:pPr/>
              <a:t>3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259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02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70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74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54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72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81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130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803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2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38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D924D-FF4D-495B-A669-929DC565656F}" type="slidenum">
              <a:rPr lang="en-US"/>
              <a:pPr/>
              <a:t>4</a:t>
            </a:fld>
            <a:endParaRPr lang="en-US"/>
          </a:p>
        </p:txBody>
      </p:sp>
      <p:sp>
        <p:nvSpPr>
          <p:cNvPr id="137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726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401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321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92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011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432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828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572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593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101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4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8D924D-FF4D-495B-A669-929DC565656F}" type="slidenum">
              <a:rPr lang="en-US"/>
              <a:pPr/>
              <a:t>5</a:t>
            </a:fld>
            <a:endParaRPr lang="en-US"/>
          </a:p>
        </p:txBody>
      </p:sp>
      <p:sp>
        <p:nvSpPr>
          <p:cNvPr id="137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176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847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728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72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143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327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67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712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885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521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302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462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778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256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437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134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303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099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151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48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EEB29-7586-45A0-A146-8188CFDDCBB6}" type="slidenum">
              <a:rPr lang="en-US"/>
              <a:pPr/>
              <a:t>7</a:t>
            </a:fld>
            <a:endParaRPr lang="en-US"/>
          </a:p>
        </p:txBody>
      </p:sp>
      <p:sp>
        <p:nvSpPr>
          <p:cNvPr id="137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751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279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878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748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3675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063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531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402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4B54F5-F430-4DD6-A17D-DB5050290683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471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274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/>
        </p:spPr>
      </p:sp>
      <p:sp>
        <p:nvSpPr>
          <p:cNvPr id="453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53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CFAD4-66A4-4448-A789-8F28D13F9CA1}" type="slidenum">
              <a:rPr lang="en-US" smtClean="0"/>
              <a:pPr/>
              <a:t>79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5034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6537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9799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9930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8263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3816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72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3163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A929-4584-48BF-85A0-8890AA4343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8" y="-19050"/>
            <a:ext cx="9199563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94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994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7175" y="609600"/>
            <a:ext cx="2079625" cy="5473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125" y="609600"/>
            <a:ext cx="6089650" cy="5473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72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7" y="2118584"/>
            <a:ext cx="8642348" cy="1152000"/>
          </a:xfrm>
          <a:prstGeom prst="rect">
            <a:avLst/>
          </a:prstGeom>
          <a:effectLst>
            <a:outerShdw blurRad="38100" dist="50800" dir="2700000" algn="tl" rotWithShape="0">
              <a:prstClr val="black">
                <a:alpha val="71000"/>
              </a:prstClr>
            </a:outerShdw>
          </a:effectLst>
        </p:spPr>
        <p:txBody>
          <a:bodyPr lIns="36000" tIns="36000" rIns="36000" bIns="36000" anchor="b" anchorCtr="0"/>
          <a:lstStyle>
            <a:lvl1pPr marL="0" indent="0" algn="r">
              <a:buFontTx/>
              <a:buNone/>
              <a:defRPr sz="3600" b="1"/>
            </a:lvl1pPr>
            <a:lvl2pPr marL="457200" indent="0" algn="r">
              <a:buFontTx/>
              <a:buNone/>
              <a:defRPr sz="3600"/>
            </a:lvl2pPr>
            <a:lvl3pPr marL="914400" indent="0" algn="r">
              <a:buFontTx/>
              <a:buNone/>
              <a:defRPr sz="3600"/>
            </a:lvl3pPr>
            <a:lvl4pPr marL="1371600" indent="0" algn="r">
              <a:buFontTx/>
              <a:buNone/>
              <a:defRPr sz="3600"/>
            </a:lvl4pPr>
            <a:lvl5pPr marL="1828800" indent="0" algn="r">
              <a:buFontTx/>
              <a:buNone/>
              <a:defRPr sz="3600"/>
            </a:lvl5pPr>
          </a:lstStyle>
          <a:p>
            <a:pPr lvl="0"/>
            <a:r>
              <a:rPr lang="en-US" smtClean="0"/>
              <a:t>Title of Presentation</a:t>
            </a:r>
          </a:p>
          <a:p>
            <a:pPr lvl="0"/>
            <a:r>
              <a:rPr lang="en-US" smtClean="0"/>
              <a:t>(also as a 2-liner)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3551566"/>
            <a:ext cx="8642350" cy="431973"/>
          </a:xfrm>
          <a:prstGeom prst="rect">
            <a:avLst/>
          </a:prstGeom>
        </p:spPr>
        <p:txBody>
          <a:bodyPr lIns="36000" tIns="36000" rIns="36000" bIns="36000" anchor="b" anchorCtr="0"/>
          <a:lstStyle>
            <a:lvl1pPr marL="0" indent="0" algn="r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Name of Presenter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0825" y="3990656"/>
            <a:ext cx="8642350" cy="431973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0" indent="0" algn="r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Function Working Group I</a:t>
            </a:r>
          </a:p>
        </p:txBody>
      </p:sp>
    </p:spTree>
    <p:extLst>
      <p:ext uri="{BB962C8B-B14F-4D97-AF65-F5344CB8AC3E}">
        <p14:creationId xmlns:p14="http://schemas.microsoft.com/office/powerpoint/2010/main" val="179975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 userDrawn="1"/>
        </p:nvSpPr>
        <p:spPr bwMode="auto">
          <a:xfrm>
            <a:off x="250825" y="2852936"/>
            <a:ext cx="8642349" cy="792088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6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0" i="0" kern="1200" baseline="0">
                <a:solidFill>
                  <a:srgbClr val="4073AC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smtClean="0">
                <a:solidFill>
                  <a:sysClr val="window" lastClr="FFFFFF"/>
                </a:solidFill>
                <a:latin typeface="Arial" charset="0"/>
                <a:cs typeface="Arial" charset="0"/>
              </a:rPr>
              <a:t>www.climatechange2013.org</a:t>
            </a:r>
          </a:p>
        </p:txBody>
      </p:sp>
      <p:sp>
        <p:nvSpPr>
          <p:cNvPr id="3" name="Rectangle 4"/>
          <p:cNvSpPr txBox="1">
            <a:spLocks noChangeArrowheads="1"/>
          </p:cNvSpPr>
          <p:nvPr userDrawn="1"/>
        </p:nvSpPr>
        <p:spPr bwMode="auto">
          <a:xfrm>
            <a:off x="250825" y="2420888"/>
            <a:ext cx="8642350" cy="441688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6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0" i="0" kern="1200" baseline="0">
                <a:solidFill>
                  <a:srgbClr val="4073AC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MS PGothic" pitchFamily="34" charset="-128"/>
                <a:cs typeface="MS PGothic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43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Further Information</a:t>
            </a:r>
            <a:endParaRPr lang="en-GB" sz="3600" b="1" smtClean="0">
              <a:solidFill>
                <a:sysClr val="window" lastClr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44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74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3224447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498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bg1"/>
                </a:solidFill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Text text text</a:t>
            </a:r>
          </a:p>
        </p:txBody>
      </p:sp>
    </p:spTree>
    <p:extLst>
      <p:ext uri="{BB962C8B-B14F-4D97-AF65-F5344CB8AC3E}">
        <p14:creationId xmlns:p14="http://schemas.microsoft.com/office/powerpoint/2010/main" val="1056060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180000" indent="-180000">
              <a:spcBef>
                <a:spcPts val="0"/>
              </a:spcBef>
              <a:defRPr sz="2000" b="1" baseline="0">
                <a:solidFill>
                  <a:schemeClr val="bg2"/>
                </a:solidFill>
              </a:defRPr>
            </a:lvl1pPr>
            <a:lvl2pPr marL="360000" indent="-180000">
              <a:spcBef>
                <a:spcPts val="200"/>
              </a:spcBef>
              <a:buFont typeface="Arial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Subtitle with Bullet</a:t>
            </a:r>
          </a:p>
          <a:p>
            <a:pPr lvl="1"/>
            <a:r>
              <a:rPr lang="en-US" smtClean="0"/>
              <a:t>Text with Bullet</a:t>
            </a:r>
          </a:p>
        </p:txBody>
      </p:sp>
    </p:spTree>
    <p:extLst>
      <p:ext uri="{BB962C8B-B14F-4D97-AF65-F5344CB8AC3E}">
        <p14:creationId xmlns:p14="http://schemas.microsoft.com/office/powerpoint/2010/main" val="239428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341439"/>
            <a:ext cx="8642350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004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 hasCustomPrompt="1"/>
          </p:nvPr>
        </p:nvSpPr>
        <p:spPr>
          <a:xfrm>
            <a:off x="250825" y="260238"/>
            <a:ext cx="8642350" cy="792000"/>
          </a:xfrm>
          <a:prstGeom prst="rect">
            <a:avLst/>
          </a:prstGeom>
        </p:spPr>
        <p:txBody>
          <a:bodyPr lIns="0" tIns="36000" rIns="0" bIns="36000"/>
          <a:lstStyle>
            <a:lvl1pPr algn="l"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Slide Title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0825" y="1772816"/>
            <a:ext cx="8642350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385" y="1340768"/>
            <a:ext cx="8642790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de-CH" smtClean="0"/>
              <a:t>Graphic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52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293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519" y="1951775"/>
            <a:ext cx="8641655" cy="1470025"/>
          </a:xfrm>
          <a:prstGeom prst="rect">
            <a:avLst/>
          </a:prstGeom>
        </p:spPr>
        <p:txBody>
          <a:bodyPr lIns="18000" tIns="18000" rIns="18000" bIns="18000" anchor="ctr" anchorCtr="0"/>
          <a:lstStyle>
            <a:lvl1pPr>
              <a:defRPr baseline="0"/>
            </a:lvl1pPr>
          </a:lstStyle>
          <a:p>
            <a:r>
              <a:rPr lang="en-US" smtClean="0"/>
              <a:t>Slide Divider Title</a:t>
            </a:r>
            <a:br>
              <a:rPr lang="en-US" smtClean="0"/>
            </a:br>
            <a:r>
              <a:rPr lang="en-US" smtClean="0"/>
              <a:t>Center Horizontally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27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5573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5573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rotWithShape="0">
          <a:gsLst>
            <a:gs pos="0">
              <a:srgbClr val="99CCFF">
                <a:gamma/>
                <a:tint val="40000"/>
                <a:invGamma/>
              </a:srgbClr>
            </a:gs>
            <a:gs pos="100000">
              <a:srgbClr val="99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402" name="Picture 2" descr="RU_units-banner_red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238875"/>
            <a:ext cx="9172575" cy="619125"/>
          </a:xfrm>
          <a:prstGeom prst="rect">
            <a:avLst/>
          </a:prstGeom>
          <a:noFill/>
        </p:spPr>
      </p:pic>
      <p:sp>
        <p:nvSpPr>
          <p:cNvPr id="998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8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5573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8405" name="Text Box 5"/>
          <p:cNvSpPr txBox="1">
            <a:spLocks noChangeArrowheads="1"/>
          </p:cNvSpPr>
          <p:nvPr/>
        </p:nvSpPr>
        <p:spPr bwMode="auto">
          <a:xfrm>
            <a:off x="5929313" y="6346825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Alan Robock</a:t>
            </a:r>
          </a:p>
          <a:p>
            <a:pPr algn="r"/>
            <a:r>
              <a:rPr lang="en-US" sz="1200">
                <a:solidFill>
                  <a:schemeClr val="bg1"/>
                </a:solidFill>
              </a:rPr>
              <a:t>Department of Environmental Sciences</a:t>
            </a:r>
            <a:endParaRPr lang="en-US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44900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0595"/>
            <a:ext cx="2516129" cy="321565"/>
          </a:xfrm>
          <a:prstGeom prst="rect">
            <a:avLst/>
          </a:prstGeom>
        </p:spPr>
      </p:pic>
      <p:pic>
        <p:nvPicPr>
          <p:cNvPr id="10" name="Picture 11" descr="EXPO_TVDC_004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>
            <a:fillRect/>
          </a:stretch>
        </p:blipFill>
        <p:spPr bwMode="auto">
          <a:xfrm>
            <a:off x="-7684" y="0"/>
            <a:ext cx="9162000" cy="564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0" y="5361995"/>
            <a:ext cx="1763688" cy="2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 anchor="t" anchorCtr="0">
            <a:no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MS PGothic" pitchFamily="34" charset="-128"/>
              </a:rPr>
              <a:t>© Yann Arthus-Bertrand / Altitude</a:t>
            </a:r>
            <a:r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MS PGothic" pitchFamily="34" charset="-128"/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1" y="188640"/>
            <a:ext cx="6690374" cy="55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8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7200" y="-1"/>
            <a:ext cx="9144000" cy="90000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44900"/>
            <a:ext cx="3376006" cy="51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0595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3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80" y="6143871"/>
            <a:ext cx="3376800" cy="518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0323"/>
            <a:ext cx="2516129" cy="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6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vsci.rutgers.edu/~roboc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Text Box 2"/>
          <p:cNvSpPr txBox="1">
            <a:spLocks noChangeArrowheads="1"/>
          </p:cNvSpPr>
          <p:nvPr/>
        </p:nvSpPr>
        <p:spPr bwMode="auto">
          <a:xfrm>
            <a:off x="152400" y="3778250"/>
            <a:ext cx="86868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Alan Robock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Department of Environmental Sciences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Rutgers University, New Brunswick, New Jersey  USA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1003523" name="Text Box 3"/>
          <p:cNvSpPr txBox="1">
            <a:spLocks noChangeArrowheads="1"/>
          </p:cNvSpPr>
          <p:nvPr/>
        </p:nvSpPr>
        <p:spPr bwMode="auto">
          <a:xfrm>
            <a:off x="2209800" y="5150643"/>
            <a:ext cx="495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robock@envsci.rutgers.edu</a:t>
            </a:r>
            <a:endParaRPr 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03524" name="Text Box 4"/>
          <p:cNvSpPr txBox="1">
            <a:spLocks noChangeArrowheads="1"/>
          </p:cNvSpPr>
          <p:nvPr/>
        </p:nvSpPr>
        <p:spPr bwMode="auto">
          <a:xfrm>
            <a:off x="1905000" y="57912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DDDDDD"/>
                </a:solidFill>
                <a:hlinkClick r:id="rId3"/>
              </a:rPr>
              <a:t>http://envsci.rutgers.edu/~</a:t>
            </a:r>
            <a:r>
              <a:rPr lang="en-US" b="1" dirty="0" smtClean="0">
                <a:solidFill>
                  <a:srgbClr val="DDDDDD"/>
                </a:solidFill>
                <a:hlinkClick r:id="rId3"/>
              </a:rPr>
              <a:t>robock</a:t>
            </a:r>
            <a:r>
              <a:rPr lang="en-US" b="1" dirty="0" smtClean="0">
                <a:solidFill>
                  <a:srgbClr val="DDDDDD"/>
                </a:solidFill>
              </a:rPr>
              <a:t> </a:t>
            </a:r>
            <a:endParaRPr lang="en-US" dirty="0">
              <a:solidFill>
                <a:srgbClr val="DDDDDD"/>
              </a:solidFill>
              <a:latin typeface="Times New Roman" pitchFamily="18" charset="0"/>
            </a:endParaRPr>
          </a:p>
        </p:txBody>
      </p:sp>
      <p:sp>
        <p:nvSpPr>
          <p:cNvPr id="1003527" name="Text Box 7"/>
          <p:cNvSpPr txBox="1">
            <a:spLocks noChangeArrowheads="1"/>
          </p:cNvSpPr>
          <p:nvPr/>
        </p:nvSpPr>
        <p:spPr bwMode="auto">
          <a:xfrm>
            <a:off x="257355" y="1219200"/>
            <a:ext cx="83058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FF66"/>
                </a:solidFill>
              </a:rPr>
              <a:t>Intergovernmental Panel on Climate Change (</a:t>
            </a:r>
            <a:r>
              <a:rPr lang="en-US" sz="5400" b="1" dirty="0" smtClean="0">
                <a:solidFill>
                  <a:srgbClr val="FFFF66"/>
                </a:solidFill>
              </a:rPr>
              <a:t>IPCC)</a:t>
            </a:r>
            <a:endParaRPr lang="en-US" sz="5400" b="1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508000"/>
            <a:ext cx="78105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50" y="517525"/>
            <a:ext cx="77851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6"/>
            <a:ext cx="9160257" cy="566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"/>
            <a:ext cx="9144000" cy="566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0"/>
            <a:ext cx="80010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6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00800" y="914400"/>
            <a:ext cx="1828800" cy="3337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FAR</a:t>
            </a:r>
          </a:p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SAR</a:t>
            </a:r>
          </a:p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TAR</a:t>
            </a:r>
          </a:p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AR4</a:t>
            </a:r>
          </a:p>
          <a:p>
            <a:pPr algn="ctr">
              <a:lnSpc>
                <a:spcPts val="52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AR5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43000" y="1447800"/>
          <a:ext cx="7239000" cy="4114800"/>
        </p:xfrm>
        <a:graphic>
          <a:graphicData uri="http://schemas.openxmlformats.org/drawingml/2006/table">
            <a:tbl>
              <a:tblPr/>
              <a:tblGrid>
                <a:gridCol w="3619500"/>
                <a:gridCol w="3619500"/>
              </a:tblGrid>
              <a:tr h="1028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omic Sans MS" pitchFamily="66" charset="0"/>
                        </a:rPr>
                        <a:t>Working Group I</a:t>
                      </a:r>
                      <a:r>
                        <a:rPr lang="en-US" sz="2400" dirty="0">
                          <a:latin typeface="Comic Sans MS" pitchFamily="66" charset="0"/>
                        </a:rPr>
                        <a:t> (Stockholm, Sweden)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Comic Sans MS" pitchFamily="66" charset="0"/>
                        </a:rPr>
                        <a:t>23-26 September 2013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omic Sans MS" pitchFamily="66" charset="0"/>
                        </a:rPr>
                        <a:t>Working Group II</a:t>
                      </a:r>
                      <a:r>
                        <a:rPr lang="en-US" sz="2400" dirty="0">
                          <a:latin typeface="Comic Sans MS" pitchFamily="66" charset="0"/>
                        </a:rPr>
                        <a:t> (Yokohama, Japan)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Comic Sans MS" pitchFamily="66" charset="0"/>
                        </a:rPr>
                        <a:t>25-29 March 2014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Comic Sans MS" pitchFamily="66" charset="0"/>
                        </a:rPr>
                        <a:t>Working Group III</a:t>
                      </a:r>
                      <a:r>
                        <a:rPr lang="en-US" sz="2400">
                          <a:latin typeface="Comic Sans MS" pitchFamily="66" charset="0"/>
                        </a:rPr>
                        <a:t> (Berlin, Germany)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Comic Sans MS" pitchFamily="66" charset="0"/>
                        </a:rPr>
                        <a:t>7-11 April 2014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Comic Sans MS" pitchFamily="66" charset="0"/>
                        </a:rPr>
                        <a:t>Synthesis Report</a:t>
                      </a:r>
                      <a:r>
                        <a:rPr lang="en-US" sz="2400">
                          <a:latin typeface="Comic Sans MS" pitchFamily="66" charset="0"/>
                        </a:rPr>
                        <a:t> (Copenhagen, Denmark)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omic Sans MS" pitchFamily="66" charset="0"/>
                        </a:rPr>
                        <a:t>27-31 October 2014</a:t>
                      </a:r>
                    </a:p>
                  </a:txBody>
                  <a:tcPr marL="38100" marR="38100" marT="38100" marB="38100" anchor="ctr">
                    <a:lnL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492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The Working Group Reports and Synthesis Report will be completed in 2013/2014. The Fifth Assessment Report will be considered by the Panel according to the following timetable: </a:t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572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IPCC Fifth Assessment Report Final </a:t>
            </a:r>
            <a:r>
              <a:rPr lang="en-US" b="1" dirty="0" err="1" smtClean="0"/>
              <a:t>Plenaries</a:t>
            </a:r>
            <a:endParaRPr lang="en-US" b="1" dirty="0" smtClean="0"/>
          </a:p>
          <a:p>
            <a:pPr algn="ctr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9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2400" y="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Scoping Meeting</a:t>
            </a:r>
          </a:p>
          <a:p>
            <a:pPr algn="ctr"/>
            <a:r>
              <a:rPr lang="en-US" b="1" dirty="0" smtClean="0"/>
              <a:t>for the IPCC AR5 Synthesis Report</a:t>
            </a:r>
          </a:p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25-27 August 2010, Liege, Belgium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066" name="Rectangle 2"/>
          <p:cNvSpPr>
            <a:spLocks noChangeArrowheads="1"/>
          </p:cNvSpPr>
          <p:nvPr/>
        </p:nvSpPr>
        <p:spPr bwMode="auto">
          <a:xfrm>
            <a:off x="76200" y="304800"/>
            <a:ext cx="89916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r>
              <a:rPr lang="en-US" sz="2800" b="1" dirty="0"/>
              <a:t>Intergovernmental Panel on Climate Change (IPCC)</a:t>
            </a:r>
          </a:p>
          <a:p>
            <a:pPr algn="ctr">
              <a:spcAft>
                <a:spcPct val="50000"/>
              </a:spcAft>
            </a:pPr>
            <a:r>
              <a:rPr lang="en-US" b="1" dirty="0"/>
              <a:t>Established in 1988 jointly by the World Meteorological Organization and the UN Environment </a:t>
            </a:r>
            <a:r>
              <a:rPr lang="en-US" b="1" dirty="0" err="1"/>
              <a:t>Programme</a:t>
            </a:r>
            <a:endParaRPr lang="en-US" b="1" dirty="0"/>
          </a:p>
          <a:p>
            <a:pPr lvl="1"/>
            <a:r>
              <a:rPr lang="en-US" sz="2800" b="1" dirty="0"/>
              <a:t>2500 scientists from more than 150 nations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Winner of 2007 Nobel Peace Prize</a:t>
            </a:r>
          </a:p>
        </p:txBody>
      </p:sp>
      <p:sp>
        <p:nvSpPr>
          <p:cNvPr id="1368067" name="Text Box 3"/>
          <p:cNvSpPr txBox="1">
            <a:spLocks noChangeArrowheads="1"/>
          </p:cNvSpPr>
          <p:nvPr/>
        </p:nvSpPr>
        <p:spPr bwMode="auto">
          <a:xfrm>
            <a:off x="685800" y="3581400"/>
            <a:ext cx="8458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First Assessment Report (FAR), 1990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Second Assessment Report (SAR), 1996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Third Assessment Report (TAR), 2001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2"/>
                </a:solidFill>
              </a:rPr>
              <a:t>Fourth Assessment Report (AR4), 2007</a:t>
            </a:r>
            <a:endParaRPr lang="en-US" sz="3200" b="1" dirty="0" smtClean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2"/>
                </a:solidFill>
              </a:rPr>
              <a:t>Fifth </a:t>
            </a:r>
            <a:r>
              <a:rPr lang="en-US" sz="2800" b="1" dirty="0">
                <a:solidFill>
                  <a:schemeClr val="accent2"/>
                </a:solidFill>
              </a:rPr>
              <a:t>Assessment Report </a:t>
            </a:r>
            <a:r>
              <a:rPr lang="en-US" sz="2800" b="1" dirty="0" smtClean="0">
                <a:solidFill>
                  <a:schemeClr val="accent2"/>
                </a:solidFill>
              </a:rPr>
              <a:t>(AR5), 2013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1368068" name="Picture 4" descr="NobelPeaceMedal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2570163"/>
            <a:ext cx="858838" cy="858837"/>
          </a:xfrm>
          <a:prstGeom prst="rect">
            <a:avLst/>
          </a:prstGeom>
          <a:noFill/>
        </p:spPr>
      </p:pic>
      <p:pic>
        <p:nvPicPr>
          <p:cNvPr id="1368069" name="Picture 5" descr="NobelPeaceMedalB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570163"/>
            <a:ext cx="858838" cy="858837"/>
          </a:xfrm>
          <a:prstGeom prst="rect">
            <a:avLst/>
          </a:prstGeom>
          <a:noFill/>
        </p:spPr>
      </p:pic>
      <p:pic>
        <p:nvPicPr>
          <p:cNvPr id="1368070" name="Picture 6" descr="NobelRutgersFacul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57600"/>
            <a:ext cx="9144000" cy="2508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9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305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How do you become a Lead Author (LA)?</a:t>
            </a:r>
          </a:p>
          <a:p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Nominated to your national IPCC bureau (USGCRP) (can be self-nominated)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National bureau chooses candidates to nominate to the international IPCC bureau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Lead authors chosen based on expertise and equitable representation among nations, continents, and gender.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/>
            <a:r>
              <a:rPr lang="en-US" dirty="0" smtClean="0"/>
              <a:t>Coordinating Lead Authors (CLAs) chosen based on same criteria, plus past experience and performance as LA.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36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38884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0" y="0"/>
            <a:ext cx="473075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3075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6625" y="82550"/>
            <a:ext cx="4730750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50" y="511175"/>
            <a:ext cx="778510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70272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8458200" cy="44735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tabLst>
                <a:tab pos="3433763" algn="r"/>
                <a:tab pos="3657600" algn="l"/>
              </a:tabLst>
            </a:pPr>
            <a:r>
              <a:rPr lang="en-US"/>
              <a:t>In this Summary for Policymakers, the following terms have been used to indicate the assessed likelihood, using expert judgment, of an outcome or a result:</a:t>
            </a:r>
          </a:p>
          <a:p>
            <a:pPr>
              <a:tabLst>
                <a:tab pos="3433763" algn="r"/>
                <a:tab pos="3657600" algn="l"/>
              </a:tabLst>
            </a:pPr>
            <a:endParaRPr lang="en-US"/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Virtually certain	</a:t>
            </a:r>
            <a:r>
              <a:rPr lang="en-US"/>
              <a:t>&gt; 99% probability of occurrence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Extremely likely	</a:t>
            </a:r>
            <a:r>
              <a:rPr lang="en-US"/>
              <a:t>&gt; 95%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Very likely	</a:t>
            </a:r>
            <a:r>
              <a:rPr lang="en-US"/>
              <a:t>&gt; 90%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Likely	</a:t>
            </a:r>
            <a:r>
              <a:rPr lang="en-US"/>
              <a:t>&gt; 66%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More likely than not	</a:t>
            </a:r>
            <a:r>
              <a:rPr lang="en-US"/>
              <a:t>&gt; 50%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Unlikely	</a:t>
            </a:r>
            <a:r>
              <a:rPr lang="en-US"/>
              <a:t>&lt; 33%,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Very unlikely	</a:t>
            </a:r>
            <a:r>
              <a:rPr lang="en-US"/>
              <a:t>&lt; 10%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Extremely unlikely	</a:t>
            </a:r>
            <a:r>
              <a:rPr lang="en-US"/>
              <a:t>&lt; 5%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My IPCC participation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6 meetings: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Synthesis Report Scoping Meeting, Liege, Belgium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Kunming, China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I, II, and III Geoengineering Meeting, Lima, Peru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Brest, France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Marrakech, Morocco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Hobart, Australia</a:t>
            </a:r>
          </a:p>
          <a:p>
            <a:pPr>
              <a:tabLst>
                <a:tab pos="457200" algn="l"/>
              </a:tabLst>
            </a:pPr>
            <a:endParaRPr lang="en-US" dirty="0" smtClean="0"/>
          </a:p>
          <a:p>
            <a:pPr>
              <a:tabLst>
                <a:tab pos="457200" algn="l"/>
              </a:tabLst>
            </a:pPr>
            <a:r>
              <a:rPr lang="en-US" dirty="0" smtClean="0"/>
              <a:t>Lead Author, WG I, Chapter 8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Contributing Author, WG I, Chapter 5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Contributing Author, WG I, Chapter 7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Contributing Author, WG I, Chapter 11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Contributing Author, WG II, Chapter 19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Reviewer, many drafts of WG I, II, and III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6200"/>
            <a:ext cx="838200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My IPCC participation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6 meetings: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Synthesis Report Scoping Meeting, Liege, Belgium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1.26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Kunming, China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2.68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dirty="0" smtClean="0"/>
              <a:t>	WG I, II, and III Geoengineering Meeting, Lima, Peru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1.24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Brest, France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1.40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Marrakech, Morocco</a:t>
            </a:r>
          </a:p>
          <a:p>
            <a:pPr algn="r">
              <a:tabLst>
                <a:tab pos="4572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2.42 tons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tabLst>
                <a:tab pos="457200" algn="l"/>
              </a:tabLst>
            </a:pPr>
            <a:r>
              <a:rPr lang="en-US" dirty="0" smtClean="0"/>
              <a:t>	WG I LA Meeting, Hobart, Australia</a:t>
            </a:r>
          </a:p>
          <a:p>
            <a:pPr algn="r">
              <a:tabLst>
                <a:tab pos="457200" algn="l"/>
              </a:tabLst>
            </a:pPr>
            <a:r>
              <a:rPr lang="en-US" u="sng" dirty="0" smtClean="0">
                <a:solidFill>
                  <a:srgbClr val="FFFF00"/>
                </a:solidFill>
              </a:rPr>
              <a:t>  3.50 tons CO</a:t>
            </a:r>
            <a:r>
              <a:rPr lang="en-US" u="sng" baseline="-25000" dirty="0" smtClean="0">
                <a:solidFill>
                  <a:srgbClr val="FFFF00"/>
                </a:solidFill>
              </a:rPr>
              <a:t>2</a:t>
            </a:r>
            <a:endParaRPr lang="en-US" u="sng" dirty="0" smtClean="0"/>
          </a:p>
          <a:p>
            <a:pPr algn="r">
              <a:tabLst>
                <a:tab pos="457200" algn="l"/>
              </a:tabLst>
            </a:pPr>
            <a:r>
              <a:rPr lang="en-US" b="1" dirty="0" smtClean="0">
                <a:solidFill>
                  <a:srgbClr val="FFFF00"/>
                </a:solidFill>
              </a:rPr>
              <a:t>Total: 12.50 tons CO</a:t>
            </a:r>
            <a:r>
              <a:rPr lang="en-US" b="1" baseline="-25000" dirty="0" smtClean="0">
                <a:solidFill>
                  <a:srgbClr val="FFFF00"/>
                </a:solidFill>
              </a:rPr>
              <a:t>2</a:t>
            </a:r>
            <a:endParaRPr lang="en-US" b="1" dirty="0" smtClean="0">
              <a:solidFill>
                <a:srgbClr val="FFFF00"/>
              </a:solidFill>
            </a:endParaRPr>
          </a:p>
          <a:p>
            <a:pPr algn="ctr">
              <a:spcBef>
                <a:spcPts val="600"/>
              </a:spcBef>
              <a:tabLst>
                <a:tab pos="457200" algn="l"/>
              </a:tabLst>
            </a:pPr>
            <a:r>
              <a:rPr lang="en-US" dirty="0" smtClean="0">
                <a:solidFill>
                  <a:srgbClr val="FFC000"/>
                </a:solidFill>
              </a:rPr>
              <a:t>(My annual emissions from driving is 2.2 tons CO</a:t>
            </a:r>
            <a:r>
              <a:rPr lang="en-US" baseline="-25000" dirty="0" smtClean="0">
                <a:solidFill>
                  <a:srgbClr val="FFC000"/>
                </a:solidFill>
              </a:rPr>
              <a:t>2</a:t>
            </a:r>
            <a:r>
              <a:rPr lang="en-US" dirty="0" smtClean="0">
                <a:solidFill>
                  <a:srgbClr val="FFC000"/>
                </a:solidFill>
              </a:rPr>
              <a:t>.)</a:t>
            </a:r>
          </a:p>
          <a:p>
            <a:pPr>
              <a:tabLst>
                <a:tab pos="457200" algn="l"/>
              </a:tabLst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33600" y="6041571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FF"/>
                </a:solidFill>
              </a:rPr>
              <a:t>http://www.travelnav.com/flight-emissions http://www.epa.gov/cleanenergy/energy-resources/calculator.html</a:t>
            </a:r>
            <a:endParaRPr lang="en-US" sz="12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 cstate="print"/>
          <a:srcRect r="3125" b="4000"/>
          <a:stretch>
            <a:fillRect/>
          </a:stretch>
        </p:blipFill>
        <p:spPr bwMode="auto">
          <a:xfrm>
            <a:off x="10318" y="1295401"/>
            <a:ext cx="898128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Sample of comments and responses to WG II, Chapter 19, Emerging Risks, section on geoengineering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527050"/>
            <a:ext cx="777875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" y="523875"/>
            <a:ext cx="775335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466725"/>
            <a:ext cx="77787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530225"/>
            <a:ext cx="777875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25" y="508000"/>
            <a:ext cx="780415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75" y="517525"/>
            <a:ext cx="776605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575" y="530225"/>
            <a:ext cx="781685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4" name="Text Box 4"/>
          <p:cNvSpPr txBox="1">
            <a:spLocks noChangeArrowheads="1"/>
          </p:cNvSpPr>
          <p:nvPr/>
        </p:nvSpPr>
        <p:spPr bwMode="auto">
          <a:xfrm>
            <a:off x="1600200" y="0"/>
            <a:ext cx="75438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</a:pPr>
            <a:r>
              <a:rPr lang="en-US" sz="1800" b="1" dirty="0"/>
              <a:t>“The unequivocal detection of the enhanced greenhouse </a:t>
            </a:r>
            <a:r>
              <a:rPr lang="en-US" sz="1800" b="1" dirty="0" smtClean="0"/>
              <a:t>effect from </a:t>
            </a:r>
            <a:r>
              <a:rPr lang="en-US" sz="1800" b="1" dirty="0"/>
              <a:t>observations is not likely for a decade or more.”</a:t>
            </a:r>
          </a:p>
          <a:p>
            <a:pPr algn="ctr">
              <a:spcBef>
                <a:spcPts val="600"/>
              </a:spcBef>
            </a:pPr>
            <a:r>
              <a:rPr lang="en-US" sz="1800" b="1" i="1" dirty="0">
                <a:solidFill>
                  <a:schemeClr val="accent2"/>
                </a:solidFill>
              </a:rPr>
              <a:t>Climate Change </a:t>
            </a:r>
            <a:r>
              <a:rPr lang="en-US" sz="1800" i="1" dirty="0">
                <a:solidFill>
                  <a:schemeClr val="accent2"/>
                </a:solidFill>
              </a:rPr>
              <a:t>– The IPCC Scientific Assessment (1990)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0" y="2819400"/>
            <a:ext cx="7489371" cy="2270760"/>
            <a:chOff x="0" y="2819400"/>
            <a:chExt cx="7489371" cy="2270760"/>
          </a:xfrm>
        </p:grpSpPr>
        <p:sp>
          <p:nvSpPr>
            <p:cNvPr id="1372163" name="Text Box 3"/>
            <p:cNvSpPr txBox="1">
              <a:spLocks noChangeArrowheads="1"/>
            </p:cNvSpPr>
            <p:nvPr/>
          </p:nvSpPr>
          <p:spPr bwMode="auto">
            <a:xfrm>
              <a:off x="1621971" y="2819400"/>
              <a:ext cx="5867400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“Most of the observed warming over the last 50 years is likely to have been due to the increase in greenhouse gas concentrations.”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</a:t>
              </a:r>
              <a:r>
                <a:rPr lang="en-US" sz="1800" b="1" i="1" dirty="0" smtClean="0">
                  <a:solidFill>
                    <a:schemeClr val="accent2"/>
                  </a:solidFill>
                </a:rPr>
                <a:t>2001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</a:t>
              </a:r>
              <a:r>
                <a:rPr lang="en-US" sz="1800" i="1" dirty="0">
                  <a:solidFill>
                    <a:schemeClr val="accent2"/>
                  </a:solidFill>
                </a:rPr>
                <a:t>– The Third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IPCC Assessment</a:t>
              </a:r>
              <a:endParaRPr lang="en-US" sz="1800" i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 descr="2001IPCCWGI_270x36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95600"/>
              <a:ext cx="1645920" cy="2194560"/>
            </a:xfrm>
            <a:prstGeom prst="rect">
              <a:avLst/>
            </a:prstGeom>
          </p:spPr>
        </p:pic>
      </p:grpSp>
      <p:grpSp>
        <p:nvGrpSpPr>
          <p:cNvPr id="3" name="Group 13"/>
          <p:cNvGrpSpPr/>
          <p:nvPr/>
        </p:nvGrpSpPr>
        <p:grpSpPr>
          <a:xfrm>
            <a:off x="1563915" y="4663440"/>
            <a:ext cx="7580085" cy="2194560"/>
            <a:chOff x="1563915" y="4663440"/>
            <a:chExt cx="7580085" cy="2194560"/>
          </a:xfrm>
        </p:grpSpPr>
        <p:sp>
          <p:nvSpPr>
            <p:cNvPr id="1372165" name="Text Box 5"/>
            <p:cNvSpPr txBox="1">
              <a:spLocks noChangeArrowheads="1"/>
            </p:cNvSpPr>
            <p:nvPr/>
          </p:nvSpPr>
          <p:spPr bwMode="auto">
            <a:xfrm>
              <a:off x="1563915" y="4694128"/>
              <a:ext cx="6019800" cy="155427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“Most of the observed increase in globally averaged </a:t>
              </a:r>
              <a:r>
                <a:rPr lang="en-US" sz="1800" b="1" dirty="0" smtClean="0"/>
                <a:t>temperatures since </a:t>
              </a:r>
              <a:r>
                <a:rPr lang="en-US" sz="1800" b="1" dirty="0"/>
                <a:t>the mid-20th century is very likely due to </a:t>
              </a:r>
              <a:r>
                <a:rPr lang="en-US" sz="1800" b="1" dirty="0" smtClean="0"/>
                <a:t>the observed </a:t>
              </a:r>
              <a:r>
                <a:rPr lang="en-US" sz="1800" b="1" dirty="0"/>
                <a:t>increase in anthropogenic greenhouse gas concentrations.”</a:t>
              </a:r>
              <a:endParaRPr lang="en-US" sz="1800" dirty="0"/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2007</a:t>
              </a:r>
              <a:r>
                <a:rPr lang="en-US" sz="1800" i="1" dirty="0">
                  <a:solidFill>
                    <a:schemeClr val="accent2"/>
                  </a:solidFill>
                </a:rPr>
                <a:t> – The Fourth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IPCC Assessment</a:t>
              </a:r>
              <a:endParaRPr lang="en-US" sz="1800" dirty="0"/>
            </a:p>
          </p:txBody>
        </p:sp>
        <p:pic>
          <p:nvPicPr>
            <p:cNvPr id="7" name="Picture 6" descr="2007WGI_270x36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8080" y="4663440"/>
              <a:ext cx="1645920" cy="2194560"/>
            </a:xfrm>
            <a:prstGeom prst="rect">
              <a:avLst/>
            </a:prstGeom>
          </p:spPr>
        </p:pic>
      </p:grpSp>
      <p:grpSp>
        <p:nvGrpSpPr>
          <p:cNvPr id="4" name="Group 11"/>
          <p:cNvGrpSpPr/>
          <p:nvPr/>
        </p:nvGrpSpPr>
        <p:grpSpPr>
          <a:xfrm>
            <a:off x="1752600" y="1295400"/>
            <a:ext cx="7391400" cy="2270760"/>
            <a:chOff x="1752600" y="1295400"/>
            <a:chExt cx="7391400" cy="2270760"/>
          </a:xfrm>
        </p:grpSpPr>
        <p:sp>
          <p:nvSpPr>
            <p:cNvPr id="1372162" name="Text Box 2"/>
            <p:cNvSpPr txBox="1">
              <a:spLocks noChangeArrowheads="1"/>
            </p:cNvSpPr>
            <p:nvPr/>
          </p:nvSpPr>
          <p:spPr bwMode="auto">
            <a:xfrm>
              <a:off x="1752600" y="1295400"/>
              <a:ext cx="5715000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4200"/>
                </a:spcBef>
              </a:pPr>
              <a:r>
                <a:rPr lang="en-US" sz="1800" b="1" dirty="0"/>
                <a:t>“The balance of evidence suggests</a:t>
              </a:r>
            </a:p>
            <a:p>
              <a:pPr algn="ctr"/>
              <a:r>
                <a:rPr lang="en-US" sz="1800" b="1" dirty="0"/>
                <a:t>a discernible human influence on global climate.”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1995 </a:t>
              </a:r>
              <a:r>
                <a:rPr lang="en-US" sz="1800" i="1" dirty="0">
                  <a:solidFill>
                    <a:schemeClr val="accent2"/>
                  </a:solidFill>
                </a:rPr>
                <a:t>– The Second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IPCC Assessment</a:t>
              </a:r>
              <a:endParaRPr lang="en-US" sz="1800" i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 descr="1995IPCC_270x36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8080" y="1371600"/>
              <a:ext cx="1645920" cy="2194560"/>
            </a:xfrm>
            <a:prstGeom prst="rect">
              <a:avLst/>
            </a:prstGeom>
          </p:spPr>
        </p:pic>
      </p:grpSp>
      <p:pic>
        <p:nvPicPr>
          <p:cNvPr id="14213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6401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oup 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12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358200"/>
            <a:ext cx="838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After the first Lead Author Meeting, we produced the </a:t>
            </a:r>
            <a:r>
              <a:rPr lang="en-US" sz="3200" dirty="0" smtClean="0">
                <a:solidFill>
                  <a:srgbClr val="FFFF00"/>
                </a:solidFill>
              </a:rPr>
              <a:t>Zero Order Draft</a:t>
            </a:r>
            <a:r>
              <a:rPr lang="en-US" sz="3200" dirty="0" smtClean="0"/>
              <a:t>, which was reviewed internally.</a:t>
            </a:r>
          </a:p>
          <a:p>
            <a:endParaRPr lang="en-US" sz="3200" dirty="0" smtClean="0"/>
          </a:p>
          <a:p>
            <a:r>
              <a:rPr lang="en-US" sz="3200" dirty="0" smtClean="0"/>
              <a:t>I was responsible for the section on</a:t>
            </a:r>
            <a:r>
              <a:rPr lang="en-US" sz="3200" b="1" dirty="0" smtClean="0"/>
              <a:t> Volcanic Radiative Forcing</a:t>
            </a:r>
            <a:r>
              <a:rPr lang="en-US" sz="3200" dirty="0" smtClean="0"/>
              <a:t>, and I included two paragraphs on how volcanic eruptions are useful as analogs to teach us about potential future anthropogenic stratospheric aerosol injections, from geoengineering and nuclear winter.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3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95071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Joint IPCC Expert Meeting of WGI, WGII, and WGIII on Geoengineering</a:t>
            </a:r>
          </a:p>
          <a:p>
            <a:pPr algn="ctr"/>
            <a:r>
              <a:rPr lang="en-US" b="1" dirty="0" smtClean="0"/>
              <a:t>June 20-22, 2011, Lima, Peru</a:t>
            </a:r>
            <a:endParaRPr lang="en-US" dirty="0"/>
          </a:p>
        </p:txBody>
      </p:sp>
      <p:pic>
        <p:nvPicPr>
          <p:cNvPr id="4" name="Picture 3" descr="GroupPic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95184"/>
            <a:ext cx="9144000" cy="546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4" name="Text Box 4"/>
          <p:cNvSpPr txBox="1">
            <a:spLocks noChangeArrowheads="1"/>
          </p:cNvSpPr>
          <p:nvPr/>
        </p:nvSpPr>
        <p:spPr bwMode="auto">
          <a:xfrm>
            <a:off x="1600200" y="0"/>
            <a:ext cx="75438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</a:pPr>
            <a:r>
              <a:rPr lang="en-US" sz="1800" b="1" dirty="0"/>
              <a:t>“The unequivocal detection of the enhanced greenhouse </a:t>
            </a:r>
            <a:r>
              <a:rPr lang="en-US" sz="1800" b="1" dirty="0" smtClean="0"/>
              <a:t>effect from </a:t>
            </a:r>
            <a:r>
              <a:rPr lang="en-US" sz="1800" b="1" dirty="0"/>
              <a:t>observations is not likely for a decade or more.”</a:t>
            </a:r>
          </a:p>
          <a:p>
            <a:pPr algn="ctr">
              <a:spcBef>
                <a:spcPts val="600"/>
              </a:spcBef>
            </a:pPr>
            <a:r>
              <a:rPr lang="en-US" sz="1800" b="1" i="1" dirty="0">
                <a:solidFill>
                  <a:schemeClr val="accent2"/>
                </a:solidFill>
              </a:rPr>
              <a:t>Climate Change </a:t>
            </a:r>
            <a:r>
              <a:rPr lang="en-US" sz="1800" i="1" dirty="0">
                <a:solidFill>
                  <a:schemeClr val="accent2"/>
                </a:solidFill>
              </a:rPr>
              <a:t>– The IPCC Scientific Assessment (1990)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0" y="2819400"/>
            <a:ext cx="7489371" cy="2270760"/>
            <a:chOff x="0" y="2819400"/>
            <a:chExt cx="7489371" cy="2270760"/>
          </a:xfrm>
        </p:grpSpPr>
        <p:sp>
          <p:nvSpPr>
            <p:cNvPr id="1372163" name="Text Box 3"/>
            <p:cNvSpPr txBox="1">
              <a:spLocks noChangeArrowheads="1"/>
            </p:cNvSpPr>
            <p:nvPr/>
          </p:nvSpPr>
          <p:spPr bwMode="auto">
            <a:xfrm>
              <a:off x="1621971" y="2819400"/>
              <a:ext cx="5867400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“Most of the observed warming over the last 50 years is </a:t>
              </a:r>
              <a:r>
                <a:rPr lang="en-US" sz="1800" b="1" i="1" u="sng" dirty="0">
                  <a:solidFill>
                    <a:srgbClr val="FF0000"/>
                  </a:solidFill>
                </a:rPr>
                <a:t>likely</a:t>
              </a:r>
              <a:r>
                <a:rPr lang="en-US" sz="1800" b="1" dirty="0"/>
                <a:t> to have been due to the increase in greenhouse gas concentrations.”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</a:t>
              </a:r>
              <a:r>
                <a:rPr lang="en-US" sz="1800" b="1" i="1" dirty="0" smtClean="0">
                  <a:solidFill>
                    <a:schemeClr val="accent2"/>
                  </a:solidFill>
                </a:rPr>
                <a:t>2001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</a:t>
              </a:r>
              <a:r>
                <a:rPr lang="en-US" sz="1800" i="1" dirty="0">
                  <a:solidFill>
                    <a:schemeClr val="accent2"/>
                  </a:solidFill>
                </a:rPr>
                <a:t>– The Third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IPCC Assessment</a:t>
              </a:r>
              <a:endParaRPr lang="en-US" sz="1800" i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 descr="2001IPCCWGI_270x36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95600"/>
              <a:ext cx="1645920" cy="2194560"/>
            </a:xfrm>
            <a:prstGeom prst="rect">
              <a:avLst/>
            </a:prstGeom>
          </p:spPr>
        </p:pic>
      </p:grpSp>
      <p:grpSp>
        <p:nvGrpSpPr>
          <p:cNvPr id="3" name="Group 13"/>
          <p:cNvGrpSpPr/>
          <p:nvPr/>
        </p:nvGrpSpPr>
        <p:grpSpPr>
          <a:xfrm>
            <a:off x="1563915" y="4663440"/>
            <a:ext cx="7580085" cy="2194560"/>
            <a:chOff x="1563915" y="4663440"/>
            <a:chExt cx="7580085" cy="2194560"/>
          </a:xfrm>
        </p:grpSpPr>
        <p:sp>
          <p:nvSpPr>
            <p:cNvPr id="1372165" name="Text Box 5"/>
            <p:cNvSpPr txBox="1">
              <a:spLocks noChangeArrowheads="1"/>
            </p:cNvSpPr>
            <p:nvPr/>
          </p:nvSpPr>
          <p:spPr bwMode="auto">
            <a:xfrm>
              <a:off x="1563915" y="4694128"/>
              <a:ext cx="6019800" cy="155427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“Most of the observed increase in globally averaged </a:t>
              </a:r>
              <a:r>
                <a:rPr lang="en-US" sz="1800" b="1" dirty="0" smtClean="0"/>
                <a:t>temperatures since </a:t>
              </a:r>
              <a:r>
                <a:rPr lang="en-US" sz="1800" b="1" dirty="0"/>
                <a:t>the mid-20th century is </a:t>
              </a:r>
              <a:r>
                <a:rPr lang="en-US" sz="1800" b="1" i="1" u="sng" dirty="0">
                  <a:solidFill>
                    <a:srgbClr val="FF0000"/>
                  </a:solidFill>
                </a:rPr>
                <a:t>very likely</a:t>
              </a:r>
              <a:r>
                <a:rPr lang="en-US" sz="1800" b="1" dirty="0"/>
                <a:t> due to </a:t>
              </a:r>
              <a:r>
                <a:rPr lang="en-US" sz="1800" b="1" dirty="0" smtClean="0"/>
                <a:t>the observed </a:t>
              </a:r>
              <a:r>
                <a:rPr lang="en-US" sz="1800" b="1" dirty="0"/>
                <a:t>increase in anthropogenic greenhouse gas concentrations.”</a:t>
              </a:r>
              <a:endParaRPr lang="en-US" sz="1800" dirty="0"/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2007</a:t>
              </a:r>
              <a:r>
                <a:rPr lang="en-US" sz="1800" i="1" dirty="0">
                  <a:solidFill>
                    <a:schemeClr val="accent2"/>
                  </a:solidFill>
                </a:rPr>
                <a:t> – The Fourth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IPCC Assessment</a:t>
              </a:r>
              <a:endParaRPr lang="en-US" sz="1800" dirty="0"/>
            </a:p>
          </p:txBody>
        </p:sp>
        <p:pic>
          <p:nvPicPr>
            <p:cNvPr id="7" name="Picture 6" descr="2007WGI_270x36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8080" y="4663440"/>
              <a:ext cx="1645920" cy="2194560"/>
            </a:xfrm>
            <a:prstGeom prst="rect">
              <a:avLst/>
            </a:prstGeom>
          </p:spPr>
        </p:pic>
      </p:grpSp>
      <p:grpSp>
        <p:nvGrpSpPr>
          <p:cNvPr id="4" name="Group 11"/>
          <p:cNvGrpSpPr/>
          <p:nvPr/>
        </p:nvGrpSpPr>
        <p:grpSpPr>
          <a:xfrm>
            <a:off x="1752600" y="1295400"/>
            <a:ext cx="7391400" cy="2270760"/>
            <a:chOff x="1752600" y="1295400"/>
            <a:chExt cx="7391400" cy="2270760"/>
          </a:xfrm>
        </p:grpSpPr>
        <p:sp>
          <p:nvSpPr>
            <p:cNvPr id="1372162" name="Text Box 2"/>
            <p:cNvSpPr txBox="1">
              <a:spLocks noChangeArrowheads="1"/>
            </p:cNvSpPr>
            <p:nvPr/>
          </p:nvSpPr>
          <p:spPr bwMode="auto">
            <a:xfrm>
              <a:off x="1752600" y="1295400"/>
              <a:ext cx="5715000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4200"/>
                </a:spcBef>
              </a:pPr>
              <a:r>
                <a:rPr lang="en-US" sz="1800" b="1" dirty="0"/>
                <a:t>“The </a:t>
              </a:r>
              <a:r>
                <a:rPr lang="en-US" sz="1800" b="1" i="1" u="sng" dirty="0">
                  <a:solidFill>
                    <a:srgbClr val="FF0000"/>
                  </a:solidFill>
                </a:rPr>
                <a:t>balance of evidence</a:t>
              </a:r>
              <a:r>
                <a:rPr lang="en-US" sz="1800" b="1" dirty="0"/>
                <a:t> suggests</a:t>
              </a:r>
            </a:p>
            <a:p>
              <a:pPr algn="ctr"/>
              <a:r>
                <a:rPr lang="en-US" sz="1800" b="1" dirty="0"/>
                <a:t>a discernible human influence on global climate.”</a:t>
              </a:r>
            </a:p>
            <a:p>
              <a:pPr algn="ctr">
                <a:spcBef>
                  <a:spcPts val="600"/>
                </a:spcBef>
              </a:pPr>
              <a:r>
                <a:rPr lang="en-US" sz="1800" b="1" i="1" dirty="0">
                  <a:solidFill>
                    <a:schemeClr val="accent2"/>
                  </a:solidFill>
                </a:rPr>
                <a:t>Climate Change 1995 </a:t>
              </a:r>
              <a:r>
                <a:rPr lang="en-US" sz="1800" i="1" dirty="0">
                  <a:solidFill>
                    <a:schemeClr val="accent2"/>
                  </a:solidFill>
                </a:rPr>
                <a:t>– The Second </a:t>
              </a:r>
              <a:r>
                <a:rPr lang="en-US" sz="1800" i="1" dirty="0" smtClean="0">
                  <a:solidFill>
                    <a:schemeClr val="accent2"/>
                  </a:solidFill>
                </a:rPr>
                <a:t> IPCC Assessment</a:t>
              </a:r>
              <a:endParaRPr lang="en-US" sz="1800" i="1" dirty="0">
                <a:solidFill>
                  <a:schemeClr val="accent2"/>
                </a:solidFill>
              </a:endParaRPr>
            </a:p>
          </p:txBody>
        </p:sp>
        <p:pic>
          <p:nvPicPr>
            <p:cNvPr id="8" name="Picture 7" descr="1995IPCC_270x360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8080" y="1371600"/>
              <a:ext cx="1645920" cy="2194560"/>
            </a:xfrm>
            <a:prstGeom prst="rect">
              <a:avLst/>
            </a:prstGeom>
          </p:spPr>
        </p:pic>
      </p:grpSp>
      <p:pic>
        <p:nvPicPr>
          <p:cNvPr id="14213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16401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2_Group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6800"/>
            <a:ext cx="9144000" cy="3069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4495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Second Lead Author Meeting, Brest, France</a:t>
            </a:r>
          </a:p>
          <a:p>
            <a:pPr algn="ctr"/>
            <a:r>
              <a:rPr lang="en-US" b="1" dirty="0" smtClean="0"/>
              <a:t>July 18-22, 2011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286000"/>
            <a:ext cx="784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After the second Lead Author Meeting, we produced the </a:t>
            </a:r>
            <a:r>
              <a:rPr lang="en-US" sz="3200" dirty="0" smtClean="0">
                <a:solidFill>
                  <a:srgbClr val="FFFF00"/>
                </a:solidFill>
              </a:rPr>
              <a:t>First Order Draft</a:t>
            </a:r>
            <a:r>
              <a:rPr lang="en-US" sz="3200" dirty="0" smtClean="0"/>
              <a:t>, which was reviewed externally, by volunteer expert reviewers.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</a:t>
            </a:r>
            <a:r>
              <a:rPr lang="en-US" dirty="0" smtClean="0">
                <a:solidFill>
                  <a:srgbClr val="FFFF00"/>
                </a:solidFill>
              </a:rPr>
              <a:t>First Order Draft</a:t>
            </a:r>
            <a:r>
              <a:rPr lang="en-US" dirty="0" smtClean="0"/>
              <a:t> of section of Chapter 8 about using volcanic eruptions as an analog for nuclear winter.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2500" t="14000" r="26250" b="36000"/>
          <a:stretch>
            <a:fillRect/>
          </a:stretch>
        </p:blipFill>
        <p:spPr bwMode="auto">
          <a:xfrm>
            <a:off x="228600" y="1752600"/>
            <a:ext cx="868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</a:t>
            </a:r>
            <a:r>
              <a:rPr lang="en-US" dirty="0" smtClean="0">
                <a:solidFill>
                  <a:srgbClr val="FFFF00"/>
                </a:solidFill>
              </a:rPr>
              <a:t>First Order Draft</a:t>
            </a:r>
            <a:r>
              <a:rPr lang="en-US" dirty="0" smtClean="0"/>
              <a:t> of section of Chapter 8 about using volcanic eruptions as an analog for nuclear winter.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4081" t="14000" r="26145" b="36000"/>
          <a:stretch>
            <a:fillRect/>
          </a:stretch>
        </p:blipFill>
        <p:spPr bwMode="auto">
          <a:xfrm>
            <a:off x="533400" y="1524000"/>
            <a:ext cx="8246533" cy="517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6674" y="0"/>
            <a:ext cx="5077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1828800"/>
            <a:ext cx="304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It is </a:t>
            </a:r>
            <a:r>
              <a:rPr lang="en-US" b="1" i="1" u="sng" dirty="0" smtClean="0">
                <a:solidFill>
                  <a:srgbClr val="C00000"/>
                </a:solidFill>
              </a:rPr>
              <a:t>extremely likely</a:t>
            </a:r>
            <a:r>
              <a:rPr lang="en-US" b="1" dirty="0" smtClean="0"/>
              <a:t> that human influence has been the dominant cause of the observed warming since the mid-20th century.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CCautho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1688" y="0"/>
            <a:ext cx="45423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905000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Third Lead Author Meeting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Marrakech, Morocco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April 16-20, 2012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209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Tom Stocker met with our chapter authors and asked that the nuclear winter section be deleted.</a:t>
            </a:r>
          </a:p>
          <a:p>
            <a:endParaRPr lang="en-US" dirty="0" smtClean="0"/>
          </a:p>
          <a:p>
            <a:r>
              <a:rPr lang="en-US" u="sng" dirty="0" smtClean="0"/>
              <a:t>My arguments for keeping nuclear winter in the text:</a:t>
            </a:r>
          </a:p>
          <a:p>
            <a:endParaRPr lang="en-US" dirty="0" smtClean="0"/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This is the most important potential anthropogenic radiative forcing of climate.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You (Tom Stocker) told us to keep an eye out for articles in high-impact journals, such as </a:t>
            </a:r>
            <a:r>
              <a:rPr lang="en-US" i="1" dirty="0" smtClean="0"/>
              <a:t>Science</a:t>
            </a:r>
            <a:r>
              <a:rPr lang="en-US" dirty="0" smtClean="0"/>
              <a:t>, </a:t>
            </a:r>
            <a:r>
              <a:rPr lang="en-US" i="1" dirty="0" smtClean="0"/>
              <a:t>Nature</a:t>
            </a:r>
            <a:r>
              <a:rPr lang="en-US" dirty="0" smtClean="0"/>
              <a:t>, and </a:t>
            </a:r>
            <a:r>
              <a:rPr lang="en-US" i="1" dirty="0" smtClean="0"/>
              <a:t>PNAS</a:t>
            </a:r>
            <a:r>
              <a:rPr lang="en-US" dirty="0" smtClean="0"/>
              <a:t>, and each has had a recent article on this topic.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Your country (Switzerland) has funded this research.</a:t>
            </a:r>
          </a:p>
          <a:p>
            <a:pPr marL="457200" indent="-457200">
              <a:buAutoNum type="arabicPeriod"/>
            </a:pPr>
            <a:r>
              <a:rPr lang="en-US" dirty="0" smtClean="0"/>
              <a:t>The scoping document (see next slide) says we should cover emissions from fires and their effects.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15428"/>
          <a:stretch>
            <a:fillRect/>
          </a:stretch>
        </p:blipFill>
        <p:spPr bwMode="auto">
          <a:xfrm>
            <a:off x="1295400" y="0"/>
            <a:ext cx="67754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43200"/>
            <a:ext cx="8985250" cy="211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53000"/>
            <a:ext cx="9144000" cy="17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2296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Tom Stocker met with our chapter authors and asked that the nuclear winter section be deleted.</a:t>
            </a:r>
          </a:p>
          <a:p>
            <a:endParaRPr lang="en-US" dirty="0" smtClean="0"/>
          </a:p>
          <a:p>
            <a:r>
              <a:rPr lang="en-US" u="sng" dirty="0" smtClean="0"/>
              <a:t>My arguments for keeping nuclear winter in the text:</a:t>
            </a:r>
          </a:p>
          <a:p>
            <a:endParaRPr lang="en-US" dirty="0" smtClean="0"/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This is the most important potential anthropogenic radiative forcing of climate.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You (Tom Stocker) told us to keep an eye out for articles in high-impact journals, such as </a:t>
            </a:r>
            <a:r>
              <a:rPr lang="en-US" i="1" dirty="0" smtClean="0"/>
              <a:t>Science</a:t>
            </a:r>
            <a:r>
              <a:rPr lang="en-US" dirty="0" smtClean="0"/>
              <a:t>, </a:t>
            </a:r>
            <a:r>
              <a:rPr lang="en-US" i="1" dirty="0" smtClean="0"/>
              <a:t>Nature</a:t>
            </a:r>
            <a:r>
              <a:rPr lang="en-US" dirty="0" smtClean="0"/>
              <a:t>, and </a:t>
            </a:r>
            <a:r>
              <a:rPr lang="en-US" i="1" dirty="0" smtClean="0"/>
              <a:t>PNAS</a:t>
            </a:r>
            <a:r>
              <a:rPr lang="en-US" dirty="0" smtClean="0"/>
              <a:t>, and each has had a recent article on this topic.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 smtClean="0"/>
              <a:t>Your country (Switzerland) has funded this research.</a:t>
            </a:r>
          </a:p>
          <a:p>
            <a:pPr marL="457200" indent="-457200">
              <a:buAutoNum type="arabicPeriod"/>
            </a:pPr>
            <a:r>
              <a:rPr lang="en-US" dirty="0" smtClean="0"/>
              <a:t>The scoping document says we should cover emissions from fires and their effects.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10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first order draft of section of Chapter 8 about using volcanic eruptions as an analog for nuclear winter</a:t>
            </a:r>
            <a:r>
              <a:rPr lang="en-US" dirty="0" smtClean="0">
                <a:solidFill>
                  <a:srgbClr val="FFFF00"/>
                </a:solidFill>
              </a:rPr>
              <a:t> with responses.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24081" t="14000" r="1180" b="36000"/>
          <a:stretch>
            <a:fillRect/>
          </a:stretch>
        </p:blipFill>
        <p:spPr bwMode="auto">
          <a:xfrm>
            <a:off x="152400" y="1981200"/>
            <a:ext cx="893006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Text Box 2"/>
          <p:cNvSpPr txBox="1">
            <a:spLocks noChangeArrowheads="1"/>
          </p:cNvSpPr>
          <p:nvPr/>
        </p:nvSpPr>
        <p:spPr bwMode="auto">
          <a:xfrm>
            <a:off x="381000" y="609600"/>
            <a:ext cx="8458200" cy="44735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tabLst>
                <a:tab pos="3433763" algn="r"/>
                <a:tab pos="3657600" algn="l"/>
              </a:tabLst>
            </a:pPr>
            <a:r>
              <a:rPr lang="en-US"/>
              <a:t>In this Summary for Policymakers, the following terms have been used to indicate the assessed likelihood, using expert judgment, of an outcome or a result:</a:t>
            </a:r>
          </a:p>
          <a:p>
            <a:pPr>
              <a:tabLst>
                <a:tab pos="3433763" algn="r"/>
                <a:tab pos="3657600" algn="l"/>
              </a:tabLst>
            </a:pPr>
            <a:endParaRPr lang="en-US"/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Virtually certain	</a:t>
            </a:r>
            <a:r>
              <a:rPr lang="en-US"/>
              <a:t>&gt; 99% probability of occurrence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Extremely likely	</a:t>
            </a:r>
            <a:r>
              <a:rPr lang="en-US"/>
              <a:t>&gt; 95%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Very likely	</a:t>
            </a:r>
            <a:r>
              <a:rPr lang="en-US"/>
              <a:t>&gt; 90%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Likely	</a:t>
            </a:r>
            <a:r>
              <a:rPr lang="en-US"/>
              <a:t>&gt; 66%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More likely than not	</a:t>
            </a:r>
            <a:r>
              <a:rPr lang="en-US"/>
              <a:t>&gt; 50%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Unlikely	</a:t>
            </a:r>
            <a:r>
              <a:rPr lang="en-US"/>
              <a:t>&lt; 33%,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Very unlikely	</a:t>
            </a:r>
            <a:r>
              <a:rPr lang="en-US"/>
              <a:t>&lt; 10%</a:t>
            </a:r>
          </a:p>
          <a:p>
            <a:pPr>
              <a:tabLst>
                <a:tab pos="3433763" algn="r"/>
                <a:tab pos="3657600" algn="l"/>
              </a:tabLst>
            </a:pPr>
            <a:r>
              <a:rPr lang="en-US" i="1"/>
              <a:t>	Extremely unlikely	</a:t>
            </a:r>
            <a:r>
              <a:rPr lang="en-US"/>
              <a:t>&lt; 5%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2667001"/>
            <a:ext cx="8153400" cy="1938338"/>
            <a:chOff x="432" y="1680"/>
            <a:chExt cx="5136" cy="1221"/>
          </a:xfrm>
        </p:grpSpPr>
        <p:sp>
          <p:nvSpPr>
            <p:cNvPr id="1370116" name="Freeform 4"/>
            <p:cNvSpPr>
              <a:spLocks/>
            </p:cNvSpPr>
            <p:nvPr/>
          </p:nvSpPr>
          <p:spPr bwMode="auto">
            <a:xfrm>
              <a:off x="432" y="1680"/>
              <a:ext cx="1056" cy="235"/>
            </a:xfrm>
            <a:custGeom>
              <a:avLst/>
              <a:gdLst/>
              <a:ahLst/>
              <a:cxnLst>
                <a:cxn ang="0">
                  <a:pos x="775" y="208"/>
                </a:cxn>
                <a:cxn ang="0">
                  <a:pos x="71" y="157"/>
                </a:cxn>
                <a:cxn ang="0">
                  <a:pos x="20" y="112"/>
                </a:cxn>
                <a:cxn ang="0">
                  <a:pos x="7" y="73"/>
                </a:cxn>
                <a:cxn ang="0">
                  <a:pos x="70" y="18"/>
                </a:cxn>
                <a:cxn ang="0">
                  <a:pos x="110" y="9"/>
                </a:cxn>
                <a:cxn ang="0">
                  <a:pos x="278" y="7"/>
                </a:cxn>
                <a:cxn ang="0">
                  <a:pos x="334" y="9"/>
                </a:cxn>
                <a:cxn ang="0">
                  <a:pos x="366" y="3"/>
                </a:cxn>
              </a:cxnLst>
              <a:rect l="0" t="0" r="r" b="b"/>
              <a:pathLst>
                <a:path w="775" h="235">
                  <a:moveTo>
                    <a:pt x="775" y="208"/>
                  </a:moveTo>
                  <a:cubicBezTo>
                    <a:pt x="423" y="205"/>
                    <a:pt x="317" y="235"/>
                    <a:pt x="71" y="157"/>
                  </a:cubicBezTo>
                  <a:cubicBezTo>
                    <a:pt x="27" y="127"/>
                    <a:pt x="42" y="144"/>
                    <a:pt x="20" y="112"/>
                  </a:cubicBezTo>
                  <a:cubicBezTo>
                    <a:pt x="16" y="99"/>
                    <a:pt x="11" y="86"/>
                    <a:pt x="7" y="73"/>
                  </a:cubicBezTo>
                  <a:cubicBezTo>
                    <a:pt x="0" y="53"/>
                    <a:pt x="60" y="21"/>
                    <a:pt x="70" y="18"/>
                  </a:cubicBezTo>
                  <a:cubicBezTo>
                    <a:pt x="111" y="6"/>
                    <a:pt x="30" y="29"/>
                    <a:pt x="110" y="9"/>
                  </a:cubicBezTo>
                  <a:cubicBezTo>
                    <a:pt x="176" y="0"/>
                    <a:pt x="210" y="10"/>
                    <a:pt x="278" y="7"/>
                  </a:cubicBezTo>
                  <a:cubicBezTo>
                    <a:pt x="287" y="5"/>
                    <a:pt x="325" y="11"/>
                    <a:pt x="334" y="9"/>
                  </a:cubicBezTo>
                  <a:cubicBezTo>
                    <a:pt x="345" y="7"/>
                    <a:pt x="366" y="3"/>
                    <a:pt x="366" y="3"/>
                  </a:cubicBezTo>
                </a:path>
              </a:pathLst>
            </a:custGeom>
            <a:noFill/>
            <a:ln w="5715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70117" name="Text Box 5"/>
            <p:cNvSpPr txBox="1">
              <a:spLocks noChangeArrowheads="1"/>
            </p:cNvSpPr>
            <p:nvPr/>
          </p:nvSpPr>
          <p:spPr bwMode="auto">
            <a:xfrm>
              <a:off x="3360" y="1680"/>
              <a:ext cx="2208" cy="122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u="sng" dirty="0"/>
                <a:t>What is new:</a:t>
              </a:r>
              <a:r>
                <a:rPr lang="en-US" b="1" dirty="0"/>
                <a:t>  It is now </a:t>
              </a:r>
              <a:r>
                <a:rPr lang="en-US" b="1" dirty="0" smtClean="0">
                  <a:solidFill>
                    <a:schemeClr val="folHlink"/>
                  </a:solidFill>
                </a:rPr>
                <a:t>extremely </a:t>
              </a:r>
              <a:r>
                <a:rPr lang="en-US" b="1" dirty="0">
                  <a:solidFill>
                    <a:schemeClr val="folHlink"/>
                  </a:solidFill>
                </a:rPr>
                <a:t>likely</a:t>
              </a:r>
              <a:r>
                <a:rPr lang="en-US" b="1" dirty="0"/>
                <a:t> that humans caused recent climate change.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057400"/>
            <a:ext cx="784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After the third Lead Author Meeting, we produced the </a:t>
            </a:r>
            <a:r>
              <a:rPr lang="en-US" sz="3200" dirty="0" smtClean="0">
                <a:solidFill>
                  <a:srgbClr val="FFFF00"/>
                </a:solidFill>
              </a:rPr>
              <a:t>Second Order Draft</a:t>
            </a:r>
            <a:r>
              <a:rPr lang="en-US" sz="3200" dirty="0" smtClean="0"/>
              <a:t>, which was reviewed externally, by volunteer expert reviewers and by governments.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</a:t>
            </a:r>
            <a:r>
              <a:rPr lang="en-US" dirty="0" smtClean="0">
                <a:solidFill>
                  <a:srgbClr val="FFFF00"/>
                </a:solidFill>
              </a:rPr>
              <a:t>Second Order Draft</a:t>
            </a:r>
            <a:r>
              <a:rPr lang="en-US" dirty="0" smtClean="0"/>
              <a:t> of section of Chapter 8 about using volcanic eruptions as an analog for nuclear winter.</a:t>
            </a:r>
            <a:endParaRPr 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 l="15885" t="14583" r="31042" b="34583"/>
          <a:stretch>
            <a:fillRect/>
          </a:stretch>
        </p:blipFill>
        <p:spPr bwMode="auto">
          <a:xfrm>
            <a:off x="380999" y="1676400"/>
            <a:ext cx="840123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bart_gro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1914"/>
            <a:ext cx="9144000" cy="58141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4876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Fourth Lead Author Meeting</a:t>
            </a:r>
          </a:p>
          <a:p>
            <a:pPr algn="ctr"/>
            <a:r>
              <a:rPr lang="en-US" b="1" dirty="0" smtClean="0"/>
              <a:t>Hobart, Tasmania</a:t>
            </a:r>
          </a:p>
          <a:p>
            <a:pPr algn="ctr"/>
            <a:r>
              <a:rPr lang="en-US" b="1" dirty="0" smtClean="0"/>
              <a:t>January 13-19, 2013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15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810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Review comments on </a:t>
            </a:r>
            <a:r>
              <a:rPr lang="en-US" dirty="0" smtClean="0">
                <a:solidFill>
                  <a:srgbClr val="FFFF00"/>
                </a:solidFill>
              </a:rPr>
              <a:t>Second Order Draft</a:t>
            </a:r>
            <a:r>
              <a:rPr lang="en-US" dirty="0" smtClean="0"/>
              <a:t> of section of Chapter 8 about using volcanic eruptions as an analog for nuclear winter, with responses.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l="15885" t="14583" r="10313" b="34583"/>
          <a:stretch>
            <a:fillRect/>
          </a:stretch>
        </p:blipFill>
        <p:spPr bwMode="auto">
          <a:xfrm>
            <a:off x="69850" y="1905000"/>
            <a:ext cx="899795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2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2487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47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14401" y="5648325"/>
            <a:ext cx="727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IPCC Working Group I, Fifth Assessment Report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66700" y="3524250"/>
            <a:ext cx="8648699" cy="174307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990600"/>
            <a:ext cx="815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IPCC is policy-relevant,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/>
              <a:t>but not policy-prescriptive.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124200"/>
            <a:ext cx="8153400" cy="276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FFFF00"/>
                </a:solidFill>
              </a:rPr>
              <a:t>But personally,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FFFF00"/>
                </a:solidFill>
              </a:rPr>
              <a:t>I feel obligated to recommend policy responses.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print"/>
          <a:srcRect t="2711"/>
          <a:stretch>
            <a:fillRect/>
          </a:stretch>
        </p:blipFill>
        <p:spPr bwMode="auto">
          <a:xfrm>
            <a:off x="-446823" y="0"/>
            <a:ext cx="10053521" cy="685800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788035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22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238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3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" y="511175"/>
            <a:ext cx="77914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U_Template_Verdana">
  <a:themeElements>
    <a:clrScheme name="1_RU_Template_Verdana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00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00E7"/>
      </a:accent6>
      <a:hlink>
        <a:srgbClr val="0000FF"/>
      </a:hlink>
      <a:folHlink>
        <a:srgbClr val="FF0000"/>
      </a:folHlink>
    </a:clrScheme>
    <a:fontScheme name="1_RU_Template_Verdan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RU_Template_Verda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U_Template_Verdana 13">
        <a:dk1>
          <a:srgbClr val="848589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707174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D21034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BE0D2E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00E7"/>
        </a:accent6>
        <a:hlink>
          <a:srgbClr val="0000FF"/>
        </a:hlink>
        <a:folHlink>
          <a:srgbClr val="CC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U_Template_Verdana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00E7"/>
        </a:accent6>
        <a:hlink>
          <a:srgbClr val="0000FF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Cover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tion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viderSlideMaster">
  <a:themeElements>
    <a:clrScheme name="IPCC_ColourPalette">
      <a:dk1>
        <a:srgbClr val="FFFFFF"/>
      </a:dk1>
      <a:lt1>
        <a:srgbClr val="000000"/>
      </a:lt1>
      <a:dk2>
        <a:srgbClr val="990002"/>
      </a:dk2>
      <a:lt2>
        <a:srgbClr val="5492CD"/>
      </a:lt2>
      <a:accent1>
        <a:srgbClr val="C8DEF4"/>
      </a:accent1>
      <a:accent2>
        <a:srgbClr val="E1C0BC"/>
      </a:accent2>
      <a:accent3>
        <a:srgbClr val="E8D4B2"/>
      </a:accent3>
      <a:accent4>
        <a:srgbClr val="C47900"/>
      </a:accent4>
      <a:accent5>
        <a:srgbClr val="EF550F"/>
      </a:accent5>
      <a:accent6>
        <a:srgbClr val="5492CD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38083</TotalTime>
  <Words>1234</Words>
  <Application>Microsoft Office PowerPoint</Application>
  <PresentationFormat>On-screen Show (4:3)</PresentationFormat>
  <Paragraphs>243</Paragraphs>
  <Slides>84</Slides>
  <Notes>84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MS PGothic</vt:lpstr>
      <vt:lpstr>Arial</vt:lpstr>
      <vt:lpstr>Comic Sans MS</vt:lpstr>
      <vt:lpstr>Times New Roman</vt:lpstr>
      <vt:lpstr>1_RU_Template_Verdana</vt:lpstr>
      <vt:lpstr>PresentationCoverSlideMaster</vt:lpstr>
      <vt:lpstr>1_PresentationSlideMaster</vt:lpstr>
      <vt:lpstr>DividerSlideMaster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Alan Robock</dc:creator>
  <cp:lastModifiedBy>Alan Robock</cp:lastModifiedBy>
  <cp:revision>834</cp:revision>
  <cp:lastPrinted>2001-02-22T22:56:10Z</cp:lastPrinted>
  <dcterms:created xsi:type="dcterms:W3CDTF">2001-02-21T03:31:36Z</dcterms:created>
  <dcterms:modified xsi:type="dcterms:W3CDTF">2017-09-24T21:35:41Z</dcterms:modified>
</cp:coreProperties>
</file>