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3" r:id="rId3"/>
  </p:sldMasterIdLst>
  <p:notesMasterIdLst>
    <p:notesMasterId r:id="rId25"/>
  </p:notesMasterIdLst>
  <p:sldIdLst>
    <p:sldId id="829" r:id="rId4"/>
    <p:sldId id="924" r:id="rId5"/>
    <p:sldId id="836" r:id="rId6"/>
    <p:sldId id="837" r:id="rId7"/>
    <p:sldId id="913" r:id="rId8"/>
    <p:sldId id="933" r:id="rId9"/>
    <p:sldId id="923" r:id="rId10"/>
    <p:sldId id="914" r:id="rId11"/>
    <p:sldId id="915" r:id="rId12"/>
    <p:sldId id="926" r:id="rId13"/>
    <p:sldId id="927" r:id="rId14"/>
    <p:sldId id="934" r:id="rId15"/>
    <p:sldId id="916" r:id="rId16"/>
    <p:sldId id="917" r:id="rId17"/>
    <p:sldId id="929" r:id="rId18"/>
    <p:sldId id="918" r:id="rId19"/>
    <p:sldId id="919" r:id="rId20"/>
    <p:sldId id="931" r:id="rId21"/>
    <p:sldId id="930" r:id="rId22"/>
    <p:sldId id="921" r:id="rId23"/>
    <p:sldId id="92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FF"/>
    <a:srgbClr val="FFFF00"/>
    <a:srgbClr val="009900"/>
    <a:srgbClr val="CC9900"/>
    <a:srgbClr val="FFCC00"/>
    <a:srgbClr val="FF9900"/>
    <a:srgbClr val="FF33CC"/>
    <a:srgbClr val="7030A0"/>
    <a:srgbClr val="CC00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2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2484" y="-90"/>
      </p:cViewPr>
      <p:guideLst>
        <p:guide orient="horz" pos="2880"/>
        <p:guide pos="2160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19A262-7AA6-439E-9430-666C1A6B2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5027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4D9F1-27EA-464A-9546-6815E74D94A6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32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558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94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549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0E5F-CFF4-4099-BAAF-7920D5F78A8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1969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0E5F-CFF4-4099-BAAF-7920D5F78A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0617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257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0E5F-CFF4-4099-BAAF-7920D5F78A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5992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0E5F-CFF4-4099-BAAF-7920D5F78A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566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570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648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0E5F-CFF4-4099-BAAF-7920D5F78A8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946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0E5F-CFF4-4099-BAAF-7920D5F78A8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428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007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85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0E5F-CFF4-4099-BAAF-7920D5F78A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530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64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9A262-7AA6-439E-9430-666C1A6B29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301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0E5F-CFF4-4099-BAAF-7920D5F78A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2788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0E5F-CFF4-4099-BAAF-7920D5F78A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90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9015-26D5-4F41-A437-55F26CF12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66560-DD94-40BD-BAF5-7B849CC39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B7399-AC40-4273-BF3F-5F337D0E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19050"/>
            <a:ext cx="919956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73479-811C-414F-A7F5-DFC640731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609600"/>
            <a:ext cx="2079625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609600"/>
            <a:ext cx="6089650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U_units-banner_red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8875"/>
            <a:ext cx="9172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3716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876800" y="6248400"/>
            <a:ext cx="42672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19050"/>
            <a:ext cx="919956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813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813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BB23-1493-4197-9627-11264850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9608A-F4D8-441E-B231-E628F0F8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41DA4-B373-47AC-A666-CFCCAA4A8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65D4-84F7-45B1-AE45-BB1825D4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23233-06BE-42C0-8BDA-75F78B52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6DFD-B37C-4EA9-9B01-87B1C5D5A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15D8-C894-4A5D-B7F2-A33411802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D6EBFF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0083D58-3D5E-41EA-BF90-6D4E20069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6200" y="6324600"/>
            <a:ext cx="3124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smtClean="0"/>
              <a:t>Alan Robock</a:t>
            </a:r>
          </a:p>
          <a:p>
            <a:pPr>
              <a:defRPr/>
            </a:pPr>
            <a:r>
              <a:rPr lang="en-US" sz="1200" smtClean="0"/>
              <a:t>Department of Environmental Sciences</a:t>
            </a:r>
            <a:endParaRPr lang="en-US" smtClean="0">
              <a:latin typeface="Times New Roman" charset="0"/>
            </a:endParaRPr>
          </a:p>
        </p:txBody>
      </p:sp>
      <p:pic>
        <p:nvPicPr>
          <p:cNvPr id="1030" name="Picture 6" descr="RU-HiRes"/>
          <p:cNvPicPr>
            <a:picLocks noChangeAspect="1" noChangeArrowheads="1"/>
          </p:cNvPicPr>
          <p:nvPr userDrawn="1"/>
        </p:nvPicPr>
        <p:blipFill>
          <a:blip r:embed="rId13" cstate="print"/>
          <a:srcRect l="171" r="3279" b="7372"/>
          <a:stretch>
            <a:fillRect/>
          </a:stretch>
        </p:blipFill>
        <p:spPr bwMode="auto">
          <a:xfrm>
            <a:off x="6942138" y="6186488"/>
            <a:ext cx="2100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61" r:id="rId1"/>
    <p:sldLayoutId id="2147485762" r:id="rId2"/>
    <p:sldLayoutId id="2147485763" r:id="rId3"/>
    <p:sldLayoutId id="2147485764" r:id="rId4"/>
    <p:sldLayoutId id="2147485765" r:id="rId5"/>
    <p:sldLayoutId id="2147485766" r:id="rId6"/>
    <p:sldLayoutId id="2147485767" r:id="rId7"/>
    <p:sldLayoutId id="2147485768" r:id="rId8"/>
    <p:sldLayoutId id="2147485769" r:id="rId9"/>
    <p:sldLayoutId id="2147485770" r:id="rId10"/>
    <p:sldLayoutId id="2147485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6EBFF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U_units-banner_red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38875"/>
            <a:ext cx="9172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7" name="Text Box 9"/>
          <p:cNvSpPr txBox="1">
            <a:spLocks noChangeArrowheads="1"/>
          </p:cNvSpPr>
          <p:nvPr userDrawn="1"/>
        </p:nvSpPr>
        <p:spPr bwMode="auto">
          <a:xfrm>
            <a:off x="5929313" y="6346825"/>
            <a:ext cx="3124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smtClean="0">
                <a:solidFill>
                  <a:schemeClr val="bg1"/>
                </a:solidFill>
              </a:rPr>
              <a:t>Alan Robock </a:t>
            </a:r>
          </a:p>
          <a:p>
            <a:pPr algn="r">
              <a:defRPr/>
            </a:pPr>
            <a:r>
              <a:rPr lang="en-US" sz="1200" smtClean="0">
                <a:solidFill>
                  <a:schemeClr val="bg1"/>
                </a:solidFill>
              </a:rPr>
              <a:t>Department of Environmental Sciences</a:t>
            </a:r>
            <a:endParaRPr lang="en-US" smtClean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2" r:id="rId1"/>
    <p:sldLayoutId id="2147485772" r:id="rId2"/>
    <p:sldLayoutId id="2147485773" r:id="rId3"/>
    <p:sldLayoutId id="2147485774" r:id="rId4"/>
    <p:sldLayoutId id="2147485775" r:id="rId5"/>
    <p:sldLayoutId id="2147485776" r:id="rId6"/>
    <p:sldLayoutId id="2147485777" r:id="rId7"/>
    <p:sldLayoutId id="2147485778" r:id="rId8"/>
    <p:sldLayoutId id="2147485779" r:id="rId9"/>
    <p:sldLayoutId id="2147485780" r:id="rId10"/>
    <p:sldLayoutId id="2147485781" r:id="rId11"/>
    <p:sldLayoutId id="21474857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D6EBFF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_units-banner_red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38875"/>
            <a:ext cx="9172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 userDrawn="1"/>
        </p:nvSpPr>
        <p:spPr bwMode="auto">
          <a:xfrm>
            <a:off x="5929313" y="6346825"/>
            <a:ext cx="3124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endParaRPr lang="en-US" sz="1200" smtClean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sz="1200" smtClean="0">
                <a:solidFill>
                  <a:schemeClr val="bg1"/>
                </a:solidFill>
              </a:rPr>
              <a:t>Department of Environmental Sciences</a:t>
            </a:r>
            <a:endParaRPr lang="en-US" smtClean="0">
              <a:solidFill>
                <a:schemeClr val="bg1"/>
              </a:solidFill>
              <a:latin typeface="Times New Roman" charset="0"/>
            </a:endParaRPr>
          </a:p>
        </p:txBody>
      </p:sp>
      <p:grpSp>
        <p:nvGrpSpPr>
          <p:cNvPr id="3076" name="Group 4"/>
          <p:cNvGrpSpPr>
            <a:grpSpLocks/>
          </p:cNvGrpSpPr>
          <p:nvPr userDrawn="1"/>
        </p:nvGrpSpPr>
        <p:grpSpPr bwMode="auto">
          <a:xfrm>
            <a:off x="914400" y="228600"/>
            <a:ext cx="7772400" cy="1449388"/>
            <a:chOff x="2016" y="1077"/>
            <a:chExt cx="9003" cy="3091"/>
          </a:xfrm>
        </p:grpSpPr>
        <p:sp>
          <p:nvSpPr>
            <p:cNvPr id="16389" name="Freeform 5" descr="Large confetti"/>
            <p:cNvSpPr>
              <a:spLocks/>
            </p:cNvSpPr>
            <p:nvPr/>
          </p:nvSpPr>
          <p:spPr bwMode="auto">
            <a:xfrm>
              <a:off x="2016" y="1077"/>
              <a:ext cx="7889" cy="2045"/>
            </a:xfrm>
            <a:custGeom>
              <a:avLst/>
              <a:gdLst>
                <a:gd name="T0" fmla="*/ 0 w 7889"/>
                <a:gd name="T1" fmla="*/ 118 h 2044"/>
                <a:gd name="T2" fmla="*/ 469 w 7889"/>
                <a:gd name="T3" fmla="*/ 173 h 2044"/>
                <a:gd name="T4" fmla="*/ 831 w 7889"/>
                <a:gd name="T5" fmla="*/ 164 h 2044"/>
                <a:gd name="T6" fmla="*/ 1073 w 7889"/>
                <a:gd name="T7" fmla="*/ 127 h 2044"/>
                <a:gd name="T8" fmla="*/ 1632 w 7889"/>
                <a:gd name="T9" fmla="*/ 118 h 2044"/>
                <a:gd name="T10" fmla="*/ 2690 w 7889"/>
                <a:gd name="T11" fmla="*/ 72 h 2044"/>
                <a:gd name="T12" fmla="*/ 5789 w 7889"/>
                <a:gd name="T13" fmla="*/ 53 h 2044"/>
                <a:gd name="T14" fmla="*/ 6302 w 7889"/>
                <a:gd name="T15" fmla="*/ 25 h 2044"/>
                <a:gd name="T16" fmla="*/ 6645 w 7889"/>
                <a:gd name="T17" fmla="*/ 3 h 2044"/>
                <a:gd name="T18" fmla="*/ 6784 w 7889"/>
                <a:gd name="T19" fmla="*/ 23 h 2044"/>
                <a:gd name="T20" fmla="*/ 6894 w 7889"/>
                <a:gd name="T21" fmla="*/ 63 h 2044"/>
                <a:gd name="T22" fmla="*/ 6944 w 7889"/>
                <a:gd name="T23" fmla="*/ 73 h 2044"/>
                <a:gd name="T24" fmla="*/ 7074 w 7889"/>
                <a:gd name="T25" fmla="*/ 133 h 2044"/>
                <a:gd name="T26" fmla="*/ 7184 w 7889"/>
                <a:gd name="T27" fmla="*/ 223 h 2044"/>
                <a:gd name="T28" fmla="*/ 7264 w 7889"/>
                <a:gd name="T29" fmla="*/ 333 h 2044"/>
                <a:gd name="T30" fmla="*/ 7384 w 7889"/>
                <a:gd name="T31" fmla="*/ 443 h 2044"/>
                <a:gd name="T32" fmla="*/ 7428 w 7889"/>
                <a:gd name="T33" fmla="*/ 468 h 2044"/>
                <a:gd name="T34" fmla="*/ 7473 w 7889"/>
                <a:gd name="T35" fmla="*/ 525 h 2044"/>
                <a:gd name="T36" fmla="*/ 7512 w 7889"/>
                <a:gd name="T37" fmla="*/ 552 h 2044"/>
                <a:gd name="T38" fmla="*/ 7684 w 7889"/>
                <a:gd name="T39" fmla="*/ 683 h 2044"/>
                <a:gd name="T40" fmla="*/ 7859 w 7889"/>
                <a:gd name="T41" fmla="*/ 883 h 2044"/>
                <a:gd name="T42" fmla="*/ 7857 w 7889"/>
                <a:gd name="T43" fmla="*/ 1151 h 2044"/>
                <a:gd name="T44" fmla="*/ 7829 w 7889"/>
                <a:gd name="T45" fmla="*/ 1188 h 2044"/>
                <a:gd name="T46" fmla="*/ 7814 w 7889"/>
                <a:gd name="T47" fmla="*/ 1215 h 2044"/>
                <a:gd name="T48" fmla="*/ 7784 w 7889"/>
                <a:gd name="T49" fmla="*/ 1289 h 2044"/>
                <a:gd name="T50" fmla="*/ 7768 w 7889"/>
                <a:gd name="T51" fmla="*/ 1326 h 2044"/>
                <a:gd name="T52" fmla="*/ 7693 w 7889"/>
                <a:gd name="T53" fmla="*/ 1658 h 2044"/>
                <a:gd name="T54" fmla="*/ 7613 w 7889"/>
                <a:gd name="T55" fmla="*/ 2027 h 2044"/>
                <a:gd name="T56" fmla="*/ 7466 w 7889"/>
                <a:gd name="T57" fmla="*/ 2024 h 2044"/>
                <a:gd name="T58" fmla="*/ 7383 w 7889"/>
                <a:gd name="T59" fmla="*/ 2020 h 2044"/>
                <a:gd name="T60" fmla="*/ 7372 w 7889"/>
                <a:gd name="T61" fmla="*/ 1914 h 2044"/>
                <a:gd name="T62" fmla="*/ 7349 w 7889"/>
                <a:gd name="T63" fmla="*/ 1780 h 2044"/>
                <a:gd name="T64" fmla="*/ 7315 w 7889"/>
                <a:gd name="T65" fmla="*/ 1732 h 2044"/>
                <a:gd name="T66" fmla="*/ 7285 w 7889"/>
                <a:gd name="T67" fmla="*/ 1676 h 2044"/>
                <a:gd name="T68" fmla="*/ 7255 w 7889"/>
                <a:gd name="T69" fmla="*/ 1621 h 2044"/>
                <a:gd name="T70" fmla="*/ 7073 w 7889"/>
                <a:gd name="T71" fmla="*/ 929 h 2044"/>
                <a:gd name="T72" fmla="*/ 6892 w 7889"/>
                <a:gd name="T73" fmla="*/ 827 h 2044"/>
                <a:gd name="T74" fmla="*/ 6801 w 7889"/>
                <a:gd name="T75" fmla="*/ 809 h 2044"/>
                <a:gd name="T76" fmla="*/ 6650 w 7889"/>
                <a:gd name="T77" fmla="*/ 772 h 2044"/>
                <a:gd name="T78" fmla="*/ 6242 w 7889"/>
                <a:gd name="T79" fmla="*/ 763 h 2044"/>
                <a:gd name="T80" fmla="*/ 4987 w 7889"/>
                <a:gd name="T81" fmla="*/ 754 h 2044"/>
                <a:gd name="T82" fmla="*/ 4700 w 7889"/>
                <a:gd name="T83" fmla="*/ 726 h 2044"/>
                <a:gd name="T84" fmla="*/ 3688 w 7889"/>
                <a:gd name="T85" fmla="*/ 717 h 2044"/>
                <a:gd name="T86" fmla="*/ 2887 w 7889"/>
                <a:gd name="T87" fmla="*/ 781 h 2044"/>
                <a:gd name="T88" fmla="*/ 2116 w 7889"/>
                <a:gd name="T89" fmla="*/ 763 h 2044"/>
                <a:gd name="T90" fmla="*/ 1526 w 7889"/>
                <a:gd name="T91" fmla="*/ 754 h 2044"/>
                <a:gd name="T92" fmla="*/ 1330 w 7889"/>
                <a:gd name="T93" fmla="*/ 726 h 2044"/>
                <a:gd name="T94" fmla="*/ 181 w 7889"/>
                <a:gd name="T95" fmla="*/ 735 h 20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89" h="2044">
                  <a:moveTo>
                    <a:pt x="0" y="118"/>
                  </a:moveTo>
                  <a:cubicBezTo>
                    <a:pt x="161" y="130"/>
                    <a:pt x="306" y="161"/>
                    <a:pt x="469" y="173"/>
                  </a:cubicBezTo>
                  <a:cubicBezTo>
                    <a:pt x="589" y="169"/>
                    <a:pt x="710" y="169"/>
                    <a:pt x="831" y="164"/>
                  </a:cubicBezTo>
                  <a:cubicBezTo>
                    <a:pt x="912" y="160"/>
                    <a:pt x="994" y="129"/>
                    <a:pt x="1073" y="127"/>
                  </a:cubicBezTo>
                  <a:cubicBezTo>
                    <a:pt x="1260" y="121"/>
                    <a:pt x="1445" y="121"/>
                    <a:pt x="1632" y="118"/>
                  </a:cubicBezTo>
                  <a:cubicBezTo>
                    <a:pt x="1987" y="96"/>
                    <a:pt x="2331" y="80"/>
                    <a:pt x="2690" y="72"/>
                  </a:cubicBezTo>
                  <a:cubicBezTo>
                    <a:pt x="3727" y="78"/>
                    <a:pt x="4753" y="68"/>
                    <a:pt x="5789" y="53"/>
                  </a:cubicBezTo>
                  <a:cubicBezTo>
                    <a:pt x="6008" y="27"/>
                    <a:pt x="5838" y="45"/>
                    <a:pt x="6302" y="25"/>
                  </a:cubicBezTo>
                  <a:cubicBezTo>
                    <a:pt x="6420" y="21"/>
                    <a:pt x="6528" y="6"/>
                    <a:pt x="6645" y="3"/>
                  </a:cubicBezTo>
                  <a:cubicBezTo>
                    <a:pt x="6852" y="39"/>
                    <a:pt x="6654" y="0"/>
                    <a:pt x="6784" y="23"/>
                  </a:cubicBezTo>
                  <a:cubicBezTo>
                    <a:pt x="6809" y="37"/>
                    <a:pt x="6867" y="55"/>
                    <a:pt x="6894" y="63"/>
                  </a:cubicBezTo>
                  <a:cubicBezTo>
                    <a:pt x="6921" y="71"/>
                    <a:pt x="6914" y="61"/>
                    <a:pt x="6944" y="73"/>
                  </a:cubicBezTo>
                  <a:cubicBezTo>
                    <a:pt x="7107" y="135"/>
                    <a:pt x="6873" y="38"/>
                    <a:pt x="7074" y="133"/>
                  </a:cubicBezTo>
                  <a:cubicBezTo>
                    <a:pt x="7149" y="168"/>
                    <a:pt x="7116" y="182"/>
                    <a:pt x="7184" y="223"/>
                  </a:cubicBezTo>
                  <a:cubicBezTo>
                    <a:pt x="7213" y="276"/>
                    <a:pt x="7247" y="279"/>
                    <a:pt x="7264" y="333"/>
                  </a:cubicBezTo>
                  <a:cubicBezTo>
                    <a:pt x="7389" y="444"/>
                    <a:pt x="7272" y="339"/>
                    <a:pt x="7384" y="443"/>
                  </a:cubicBezTo>
                  <a:cubicBezTo>
                    <a:pt x="7377" y="453"/>
                    <a:pt x="7398" y="444"/>
                    <a:pt x="7428" y="468"/>
                  </a:cubicBezTo>
                  <a:cubicBezTo>
                    <a:pt x="7473" y="525"/>
                    <a:pt x="7597" y="606"/>
                    <a:pt x="7473" y="525"/>
                  </a:cubicBezTo>
                  <a:cubicBezTo>
                    <a:pt x="7557" y="588"/>
                    <a:pt x="7477" y="526"/>
                    <a:pt x="7512" y="552"/>
                  </a:cubicBezTo>
                  <a:cubicBezTo>
                    <a:pt x="7547" y="578"/>
                    <a:pt x="7626" y="628"/>
                    <a:pt x="7684" y="683"/>
                  </a:cubicBezTo>
                  <a:cubicBezTo>
                    <a:pt x="7806" y="801"/>
                    <a:pt x="7809" y="804"/>
                    <a:pt x="7859" y="883"/>
                  </a:cubicBezTo>
                  <a:cubicBezTo>
                    <a:pt x="7844" y="982"/>
                    <a:pt x="7889" y="1053"/>
                    <a:pt x="7857" y="1150"/>
                  </a:cubicBezTo>
                  <a:cubicBezTo>
                    <a:pt x="7872" y="1156"/>
                    <a:pt x="7821" y="1176"/>
                    <a:pt x="7829" y="1187"/>
                  </a:cubicBezTo>
                  <a:cubicBezTo>
                    <a:pt x="7835" y="1196"/>
                    <a:pt x="7818" y="1205"/>
                    <a:pt x="7814" y="1214"/>
                  </a:cubicBezTo>
                  <a:cubicBezTo>
                    <a:pt x="7802" y="1239"/>
                    <a:pt x="7793" y="1264"/>
                    <a:pt x="7784" y="1288"/>
                  </a:cubicBezTo>
                  <a:cubicBezTo>
                    <a:pt x="7778" y="1301"/>
                    <a:pt x="7768" y="1325"/>
                    <a:pt x="7768" y="1325"/>
                  </a:cubicBezTo>
                  <a:cubicBezTo>
                    <a:pt x="7748" y="1439"/>
                    <a:pt x="7738" y="1546"/>
                    <a:pt x="7693" y="1657"/>
                  </a:cubicBezTo>
                  <a:cubicBezTo>
                    <a:pt x="7683" y="1833"/>
                    <a:pt x="7691" y="1884"/>
                    <a:pt x="7613" y="2026"/>
                  </a:cubicBezTo>
                  <a:cubicBezTo>
                    <a:pt x="7604" y="2044"/>
                    <a:pt x="7474" y="2022"/>
                    <a:pt x="7466" y="2023"/>
                  </a:cubicBezTo>
                  <a:cubicBezTo>
                    <a:pt x="7442" y="2020"/>
                    <a:pt x="7392" y="2034"/>
                    <a:pt x="7383" y="2019"/>
                  </a:cubicBezTo>
                  <a:cubicBezTo>
                    <a:pt x="7379" y="2013"/>
                    <a:pt x="7368" y="1928"/>
                    <a:pt x="7372" y="1913"/>
                  </a:cubicBezTo>
                  <a:cubicBezTo>
                    <a:pt x="7374" y="1873"/>
                    <a:pt x="7353" y="1809"/>
                    <a:pt x="7349" y="1779"/>
                  </a:cubicBezTo>
                  <a:cubicBezTo>
                    <a:pt x="7340" y="1749"/>
                    <a:pt x="7326" y="1748"/>
                    <a:pt x="7315" y="1731"/>
                  </a:cubicBezTo>
                  <a:cubicBezTo>
                    <a:pt x="7292" y="1713"/>
                    <a:pt x="7296" y="1696"/>
                    <a:pt x="7285" y="1675"/>
                  </a:cubicBezTo>
                  <a:cubicBezTo>
                    <a:pt x="7275" y="1657"/>
                    <a:pt x="7255" y="1620"/>
                    <a:pt x="7255" y="1620"/>
                  </a:cubicBezTo>
                  <a:cubicBezTo>
                    <a:pt x="7249" y="1440"/>
                    <a:pt x="7306" y="1106"/>
                    <a:pt x="7073" y="929"/>
                  </a:cubicBezTo>
                  <a:cubicBezTo>
                    <a:pt x="7037" y="901"/>
                    <a:pt x="6943" y="843"/>
                    <a:pt x="6892" y="827"/>
                  </a:cubicBezTo>
                  <a:cubicBezTo>
                    <a:pt x="6863" y="818"/>
                    <a:pt x="6828" y="819"/>
                    <a:pt x="6801" y="809"/>
                  </a:cubicBezTo>
                  <a:cubicBezTo>
                    <a:pt x="6760" y="792"/>
                    <a:pt x="6701" y="774"/>
                    <a:pt x="6650" y="772"/>
                  </a:cubicBezTo>
                  <a:cubicBezTo>
                    <a:pt x="6514" y="766"/>
                    <a:pt x="6378" y="764"/>
                    <a:pt x="6242" y="763"/>
                  </a:cubicBezTo>
                  <a:cubicBezTo>
                    <a:pt x="5824" y="758"/>
                    <a:pt x="5405" y="757"/>
                    <a:pt x="4987" y="754"/>
                  </a:cubicBezTo>
                  <a:cubicBezTo>
                    <a:pt x="4770" y="732"/>
                    <a:pt x="4867" y="741"/>
                    <a:pt x="4700" y="726"/>
                  </a:cubicBezTo>
                  <a:cubicBezTo>
                    <a:pt x="4396" y="664"/>
                    <a:pt x="3873" y="714"/>
                    <a:pt x="3688" y="717"/>
                  </a:cubicBezTo>
                  <a:cubicBezTo>
                    <a:pt x="3414" y="758"/>
                    <a:pt x="3174" y="773"/>
                    <a:pt x="2887" y="781"/>
                  </a:cubicBezTo>
                  <a:cubicBezTo>
                    <a:pt x="2624" y="808"/>
                    <a:pt x="2373" y="770"/>
                    <a:pt x="2116" y="763"/>
                  </a:cubicBezTo>
                  <a:cubicBezTo>
                    <a:pt x="1919" y="757"/>
                    <a:pt x="1723" y="757"/>
                    <a:pt x="1526" y="754"/>
                  </a:cubicBezTo>
                  <a:cubicBezTo>
                    <a:pt x="1458" y="747"/>
                    <a:pt x="1396" y="740"/>
                    <a:pt x="1330" y="726"/>
                  </a:cubicBezTo>
                  <a:cubicBezTo>
                    <a:pt x="935" y="732"/>
                    <a:pt x="586" y="735"/>
                    <a:pt x="181" y="735"/>
                  </a:cubicBezTo>
                </a:path>
              </a:pathLst>
            </a:custGeom>
            <a:pattFill prst="lgConfetti">
              <a:fgClr>
                <a:srgbClr val="969696"/>
              </a:fgClr>
              <a:bgClr>
                <a:srgbClr val="FFFFFF"/>
              </a:bgClr>
            </a:patt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0" name="Arc 6"/>
            <p:cNvSpPr>
              <a:spLocks/>
            </p:cNvSpPr>
            <p:nvPr/>
          </p:nvSpPr>
          <p:spPr bwMode="auto">
            <a:xfrm flipH="1">
              <a:off x="9645" y="2841"/>
              <a:ext cx="1374" cy="1327"/>
            </a:xfrm>
            <a:custGeom>
              <a:avLst/>
              <a:gdLst>
                <a:gd name="T0" fmla="*/ 89 w 21198"/>
                <a:gd name="T1" fmla="*/ 16 h 21600"/>
                <a:gd name="T2" fmla="*/ 0 w 21198"/>
                <a:gd name="T3" fmla="*/ 82 h 21600"/>
                <a:gd name="T4" fmla="*/ 0 w 211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98" h="21600" fill="none" extrusionOk="0">
                  <a:moveTo>
                    <a:pt x="21197" y="4147"/>
                  </a:moveTo>
                  <a:cubicBezTo>
                    <a:pt x="19214" y="14285"/>
                    <a:pt x="10330" y="21599"/>
                    <a:pt x="0" y="21600"/>
                  </a:cubicBezTo>
                </a:path>
                <a:path w="21198" h="21600" stroke="0" extrusionOk="0">
                  <a:moveTo>
                    <a:pt x="21197" y="4147"/>
                  </a:moveTo>
                  <a:cubicBezTo>
                    <a:pt x="19214" y="14285"/>
                    <a:pt x="10330" y="21599"/>
                    <a:pt x="0" y="21600"/>
                  </a:cubicBezTo>
                  <a:lnTo>
                    <a:pt x="0" y="0"/>
                  </a:lnTo>
                  <a:lnTo>
                    <a:pt x="21197" y="4147"/>
                  </a:lnTo>
                  <a:close/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1" name="Arc 7"/>
            <p:cNvSpPr>
              <a:spLocks/>
            </p:cNvSpPr>
            <p:nvPr/>
          </p:nvSpPr>
          <p:spPr bwMode="auto">
            <a:xfrm flipH="1">
              <a:off x="8035" y="2841"/>
              <a:ext cx="1372" cy="1327"/>
            </a:xfrm>
            <a:custGeom>
              <a:avLst/>
              <a:gdLst>
                <a:gd name="T0" fmla="*/ 89 w 21196"/>
                <a:gd name="T1" fmla="*/ 82 h 21600"/>
                <a:gd name="T2" fmla="*/ 0 w 21196"/>
                <a:gd name="T3" fmla="*/ 16 h 21600"/>
                <a:gd name="T4" fmla="*/ 89 w 211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96" h="21600" fill="none" extrusionOk="0">
                  <a:moveTo>
                    <a:pt x="21196" y="21600"/>
                  </a:moveTo>
                  <a:cubicBezTo>
                    <a:pt x="10869" y="21600"/>
                    <a:pt x="1986" y="14290"/>
                    <a:pt x="-1" y="4156"/>
                  </a:cubicBezTo>
                </a:path>
                <a:path w="21196" h="21600" stroke="0" extrusionOk="0">
                  <a:moveTo>
                    <a:pt x="21196" y="21600"/>
                  </a:moveTo>
                  <a:cubicBezTo>
                    <a:pt x="10869" y="21600"/>
                    <a:pt x="1986" y="14290"/>
                    <a:pt x="-1" y="4156"/>
                  </a:cubicBezTo>
                  <a:lnTo>
                    <a:pt x="21196" y="0"/>
                  </a:lnTo>
                  <a:lnTo>
                    <a:pt x="21196" y="21600"/>
                  </a:lnTo>
                  <a:close/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 flipH="1">
              <a:off x="9412" y="3102"/>
              <a:ext cx="234" cy="17"/>
            </a:xfrm>
            <a:custGeom>
              <a:avLst/>
              <a:gdLst>
                <a:gd name="T0" fmla="*/ 0 w 128"/>
                <a:gd name="T1" fmla="*/ 0 h 16"/>
                <a:gd name="T2" fmla="*/ 95 w 128"/>
                <a:gd name="T3" fmla="*/ 17 h 16"/>
                <a:gd name="T4" fmla="*/ 201 w 128"/>
                <a:gd name="T5" fmla="*/ 15 h 16"/>
                <a:gd name="T6" fmla="*/ 234 w 128"/>
                <a:gd name="T7" fmla="*/ 2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16">
                  <a:moveTo>
                    <a:pt x="0" y="0"/>
                  </a:moveTo>
                  <a:cubicBezTo>
                    <a:pt x="19" y="13"/>
                    <a:pt x="27" y="14"/>
                    <a:pt x="52" y="16"/>
                  </a:cubicBezTo>
                  <a:cubicBezTo>
                    <a:pt x="71" y="15"/>
                    <a:pt x="91" y="15"/>
                    <a:pt x="110" y="14"/>
                  </a:cubicBezTo>
                  <a:cubicBezTo>
                    <a:pt x="117" y="14"/>
                    <a:pt x="128" y="2"/>
                    <a:pt x="128" y="2"/>
                  </a:cubicBezTo>
                </a:path>
              </a:pathLst>
            </a:custGeom>
            <a:noFill/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4" r:id="rId1"/>
    <p:sldLayoutId id="2147485782" r:id="rId2"/>
    <p:sldLayoutId id="2147485783" r:id="rId3"/>
    <p:sldLayoutId id="2147485784" r:id="rId4"/>
    <p:sldLayoutId id="2147485785" r:id="rId5"/>
    <p:sldLayoutId id="2147485786" r:id="rId6"/>
    <p:sldLayoutId id="2147485787" r:id="rId7"/>
    <p:sldLayoutId id="2147485788" r:id="rId8"/>
    <p:sldLayoutId id="2147485789" r:id="rId9"/>
    <p:sldLayoutId id="2147485790" r:id="rId10"/>
    <p:sldLayoutId id="2147485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5857" y="1371650"/>
            <a:ext cx="8763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The G4-Specified Stratospheric Aerosol Experiment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57400" y="5791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robock@envsci.rutgers.edu</a:t>
            </a:r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81200" y="624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DDDDDD"/>
                </a:solidFill>
              </a:rPr>
              <a:t>http://envsci.rutgers.edu/~robock</a:t>
            </a:r>
            <a:endParaRPr lang="en-US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5143" y="4276524"/>
            <a:ext cx="88392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</a:rPr>
              <a:t>Alan </a:t>
            </a:r>
            <a:r>
              <a:rPr lang="en-US" sz="3200" b="1" dirty="0" smtClean="0">
                <a:solidFill>
                  <a:schemeClr val="bg1"/>
                </a:solidFill>
              </a:rPr>
              <a:t>Robock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, Lili Xia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</a:rPr>
              <a:t>, and Simone Tilmes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2</a:t>
            </a:r>
          </a:p>
          <a:p>
            <a:pPr algn="ctr">
              <a:spcBef>
                <a:spcPts val="600"/>
              </a:spcBef>
            </a:pPr>
            <a:r>
              <a:rPr lang="en-US" sz="2000" b="1" baseline="30000" dirty="0" smtClean="0">
                <a:solidFill>
                  <a:srgbClr val="DDDDDD"/>
                </a:solidFill>
              </a:rPr>
              <a:t>1</a:t>
            </a:r>
            <a:r>
              <a:rPr lang="en-US" sz="2000" b="1" dirty="0" smtClean="0">
                <a:solidFill>
                  <a:srgbClr val="DDDDDD"/>
                </a:solidFill>
              </a:rPr>
              <a:t>Dept. </a:t>
            </a:r>
            <a:r>
              <a:rPr lang="en-US" sz="2000" b="1" dirty="0">
                <a:solidFill>
                  <a:srgbClr val="DDDDDD"/>
                </a:solidFill>
              </a:rPr>
              <a:t>Environmental </a:t>
            </a:r>
            <a:r>
              <a:rPr lang="en-US" sz="2000" b="1" dirty="0" smtClean="0">
                <a:solidFill>
                  <a:srgbClr val="DDDDDD"/>
                </a:solidFill>
              </a:rPr>
              <a:t>Sci., Rutgers </a:t>
            </a:r>
            <a:r>
              <a:rPr lang="en-US" sz="2000" b="1" dirty="0">
                <a:solidFill>
                  <a:srgbClr val="DDDDDD"/>
                </a:solidFill>
              </a:rPr>
              <a:t>University, New Brunswick, </a:t>
            </a:r>
            <a:r>
              <a:rPr lang="en-US" sz="2000" b="1" dirty="0" smtClean="0">
                <a:solidFill>
                  <a:srgbClr val="DDDDDD"/>
                </a:solidFill>
              </a:rPr>
              <a:t>NJ</a:t>
            </a:r>
          </a:p>
          <a:p>
            <a:pPr algn="ctr"/>
            <a:r>
              <a:rPr lang="en-US" sz="2000" b="1" baseline="30000" dirty="0" smtClean="0">
                <a:solidFill>
                  <a:srgbClr val="DDDDDD"/>
                </a:solidFill>
              </a:rPr>
              <a:t>2</a:t>
            </a:r>
            <a:r>
              <a:rPr lang="en-US" sz="2000" b="1" dirty="0" smtClean="0">
                <a:solidFill>
                  <a:srgbClr val="DDDDDD"/>
                </a:solidFill>
              </a:rPr>
              <a:t>National Center for Atmospheric Research, Boulder, Colorado</a:t>
            </a:r>
            <a:endParaRPr lang="en-US" sz="2000" b="1" dirty="0">
              <a:solidFill>
                <a:srgbClr val="DDDDDD"/>
              </a:solidFill>
            </a:endParaRPr>
          </a:p>
        </p:txBody>
      </p:sp>
      <p:pic>
        <p:nvPicPr>
          <p:cNvPr id="6" name="Picture 2" descr="https://sebs.rutgers.edu/images/rutgers250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958" y="77373"/>
            <a:ext cx="1654604" cy="13898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36" t="14983" r="21955" b="17280"/>
          <a:stretch/>
        </p:blipFill>
        <p:spPr bwMode="auto">
          <a:xfrm>
            <a:off x="302809" y="0"/>
            <a:ext cx="4322154" cy="6813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pSp>
        <p:nvGrpSpPr>
          <p:cNvPr id="3" name="Group 29"/>
          <p:cNvGrpSpPr/>
          <p:nvPr/>
        </p:nvGrpSpPr>
        <p:grpSpPr>
          <a:xfrm>
            <a:off x="4965990" y="709507"/>
            <a:ext cx="4102763" cy="1044986"/>
            <a:chOff x="6669488" y="1727640"/>
            <a:chExt cx="4102763" cy="1044986"/>
          </a:xfrm>
        </p:grpSpPr>
        <p:sp>
          <p:nvSpPr>
            <p:cNvPr id="4" name="TextBox 3"/>
            <p:cNvSpPr txBox="1"/>
            <p:nvPr/>
          </p:nvSpPr>
          <p:spPr>
            <a:xfrm>
              <a:off x="6669488" y="1727640"/>
              <a:ext cx="1991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Photosynthesis</a:t>
              </a:r>
              <a:endParaRPr lang="en-US" sz="2000" b="1" dirty="0"/>
            </a:p>
          </p:txBody>
        </p:sp>
        <p:sp>
          <p:nvSpPr>
            <p:cNvPr id="5" name="Up Arrow 4"/>
            <p:cNvSpPr/>
            <p:nvPr/>
          </p:nvSpPr>
          <p:spPr>
            <a:xfrm>
              <a:off x="6705599" y="2274332"/>
              <a:ext cx="347025" cy="457200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41743" y="2372516"/>
              <a:ext cx="37305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0.07 ± 0.02 µmol C m</a:t>
              </a:r>
              <a:r>
                <a:rPr lang="en-US" sz="2000" b="1" baseline="30000" dirty="0" smtClean="0"/>
                <a:t>-2</a:t>
              </a:r>
              <a:r>
                <a:rPr lang="en-US" sz="2000" b="1" dirty="0" smtClean="0"/>
                <a:t> s</a:t>
              </a:r>
              <a:r>
                <a:rPr lang="en-US" sz="2000" b="1" baseline="30000" dirty="0" smtClean="0"/>
                <a:t>-1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40215" y="2124222"/>
            <a:ext cx="3425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Produces an additional</a:t>
            </a:r>
            <a:br>
              <a:rPr lang="en-US" sz="2000" dirty="0" smtClean="0"/>
            </a:br>
            <a:r>
              <a:rPr lang="en-US" sz="2000" dirty="0" smtClean="0"/>
              <a:t>3.8 ± 1.1 </a:t>
            </a:r>
            <a:r>
              <a:rPr lang="en-US" sz="2000" dirty="0" err="1" smtClean="0"/>
              <a:t>Gt</a:t>
            </a:r>
            <a:r>
              <a:rPr lang="en-US" sz="2000" dirty="0" smtClean="0"/>
              <a:t> C yr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global gross primary productivity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90978" y="4339883"/>
            <a:ext cx="350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 change for</a:t>
            </a:r>
            <a:br>
              <a:rPr lang="en-US" sz="2000" dirty="0" smtClean="0"/>
            </a:br>
            <a:r>
              <a:rPr lang="en-US" sz="2000" dirty="0" smtClean="0"/>
              <a:t>solar reduction forcing in related experiment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54744" y="95184"/>
            <a:ext cx="8904847" cy="4135328"/>
            <a:chOff x="12982794" y="12945443"/>
            <a:chExt cx="12087795" cy="56134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530" t="41409" r="5530" b="42125"/>
            <a:stretch/>
          </p:blipFill>
          <p:spPr>
            <a:xfrm>
              <a:off x="12982794" y="12945443"/>
              <a:ext cx="12070080" cy="289178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530" t="41409" r="5530" b="42125"/>
            <a:stretch/>
          </p:blipFill>
          <p:spPr>
            <a:xfrm>
              <a:off x="13000510" y="15667113"/>
              <a:ext cx="12070079" cy="289178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53219" y="4304707"/>
            <a:ext cx="87149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Average of Northern Hemisphere (solid lines) and Southern Hemisphere (dashed lines) surface O</a:t>
            </a:r>
            <a:r>
              <a:rPr lang="en-US" altLang="zh-CN" sz="1600" baseline="-25000" dirty="0" smtClean="0"/>
              <a:t>3</a:t>
            </a:r>
            <a:r>
              <a:rPr lang="en-US" altLang="zh-CN" sz="1600" dirty="0" smtClean="0"/>
              <a:t>, biogenic isoprene, net chemical change of O</a:t>
            </a:r>
            <a:r>
              <a:rPr lang="en-US" altLang="zh-CN" sz="1600" baseline="-25000" dirty="0" smtClean="0"/>
              <a:t>3</a:t>
            </a:r>
            <a:r>
              <a:rPr lang="en-US" altLang="zh-CN" sz="1600" dirty="0" smtClean="0"/>
              <a:t>, and surface O</a:t>
            </a:r>
            <a:r>
              <a:rPr lang="en-US" altLang="zh-CN" sz="1600" baseline="-25000" dirty="0" smtClean="0"/>
              <a:t>3</a:t>
            </a:r>
            <a:r>
              <a:rPr lang="en-US" altLang="zh-CN" sz="1600" dirty="0" smtClean="0"/>
              <a:t> transported from the stratosphere under G4SSA (blue lines) and RCP6.0 (red lines) in JJA and </a:t>
            </a:r>
            <a:r>
              <a:rPr lang="en-US" altLang="zh-CN" sz="1600" dirty="0" smtClean="0"/>
              <a:t>DJF</a:t>
            </a:r>
          </a:p>
          <a:p>
            <a:endParaRPr lang="en-US" sz="1600" dirty="0" smtClean="0"/>
          </a:p>
          <a:p>
            <a:pPr marL="457200" indent="-457200">
              <a:spcAft>
                <a:spcPts val="600"/>
              </a:spcAft>
            </a:pPr>
            <a:r>
              <a:rPr lang="en-US" sz="1600" dirty="0" smtClean="0"/>
              <a:t>- changes in JJA (winter in SH) show strongest differences, due to changes in </a:t>
            </a:r>
            <a:r>
              <a:rPr lang="en-US" sz="1600" dirty="0" smtClean="0"/>
              <a:t>stratosphere –troposphere  </a:t>
            </a:r>
            <a:r>
              <a:rPr lang="en-US" sz="1600" dirty="0" smtClean="0"/>
              <a:t>exchange.  </a:t>
            </a:r>
          </a:p>
          <a:p>
            <a:r>
              <a:rPr lang="en-US" sz="1600" dirty="0" smtClean="0"/>
              <a:t>- chemistry is changed mainly due to differences in </a:t>
            </a:r>
            <a:r>
              <a:rPr lang="en-US" sz="1600" dirty="0" smtClean="0"/>
              <a:t>isoprene </a:t>
            </a:r>
            <a:r>
              <a:rPr lang="en-US" sz="1600" dirty="0" smtClean="0"/>
              <a:t>(and other VOC)  emissions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44016" y="0"/>
            <a:ext cx="5669526" cy="6858000"/>
            <a:chOff x="144016" y="0"/>
            <a:chExt cx="9144000" cy="110608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929" t="32818" r="12016" b="27807"/>
            <a:stretch/>
          </p:blipFill>
          <p:spPr>
            <a:xfrm>
              <a:off x="144016" y="5166985"/>
              <a:ext cx="9144000" cy="58938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236" t="32818" r="12942" b="32818"/>
            <a:stretch/>
          </p:blipFill>
          <p:spPr>
            <a:xfrm>
              <a:off x="182880" y="0"/>
              <a:ext cx="8961120" cy="512064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936566" y="98474"/>
            <a:ext cx="299641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Ten-year seasonal averaged surface O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 concentration difference (ppb) between G4SSA and RCP6.0 (2040-2049</a:t>
            </a:r>
            <a:r>
              <a:rPr lang="en-US" altLang="zh-CN" sz="2000" dirty="0" smtClean="0"/>
              <a:t>)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Tropospheric ozone reduction in high latitudes impacted by changes in stratospheric circulation and chemical changes in the stratosphere (needs to still be investigated).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ctr"/>
            <a:r>
              <a:rPr lang="en-US" sz="2000" dirty="0" smtClean="0"/>
              <a:t>Reduction in summer </a:t>
            </a:r>
            <a:r>
              <a:rPr lang="en-US" sz="2000" dirty="0" smtClean="0"/>
              <a:t>(JJA) </a:t>
            </a:r>
            <a:r>
              <a:rPr lang="en-US" sz="2000" dirty="0" smtClean="0"/>
              <a:t>in polluted areas due chemical processes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213231"/>
            <a:ext cx="5799015" cy="644769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rgbClr val="99CC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2452" y="56214"/>
            <a:ext cx="364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Crop model used for global agriculture simulation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4314" y="785703"/>
            <a:ext cx="876463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4363" indent="-1884363">
              <a:spcAft>
                <a:spcPts val="600"/>
              </a:spcAft>
              <a:tabLst>
                <a:tab pos="231775" algn="l"/>
              </a:tabLst>
            </a:pPr>
            <a:r>
              <a:rPr lang="en-US" sz="1800" b="1" dirty="0" smtClean="0"/>
              <a:t>Model</a:t>
            </a:r>
            <a:r>
              <a:rPr lang="en-US" sz="1800" dirty="0" smtClean="0"/>
              <a:t>:         Off-line post4.5CLM-crop, coupled with the most recent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impact module [</a:t>
            </a:r>
            <a:r>
              <a:rPr lang="en-US" sz="1800" i="1" dirty="0" err="1" smtClean="0"/>
              <a:t>Lombardozzi</a:t>
            </a:r>
            <a:r>
              <a:rPr lang="en-US" sz="1800" i="1" dirty="0" smtClean="0"/>
              <a:t> et al.</a:t>
            </a:r>
            <a:r>
              <a:rPr lang="en-US" sz="1800" dirty="0" smtClean="0"/>
              <a:t>, 2015]</a:t>
            </a:r>
          </a:p>
          <a:p>
            <a:pPr marL="285750" indent="-285750">
              <a:spcAft>
                <a:spcPts val="600"/>
              </a:spcAft>
            </a:pPr>
            <a:r>
              <a:rPr lang="en-US" sz="1800" b="1" dirty="0" smtClean="0"/>
              <a:t>Resolution</a:t>
            </a:r>
            <a:r>
              <a:rPr lang="en-US" sz="1800" dirty="0" smtClean="0"/>
              <a:t>:   2º latitude and longitude</a:t>
            </a:r>
          </a:p>
          <a:p>
            <a:pPr marL="285750" indent="-285750">
              <a:spcAft>
                <a:spcPts val="600"/>
              </a:spcAft>
            </a:pPr>
            <a:r>
              <a:rPr lang="en-US" sz="1800" b="1" dirty="0" smtClean="0"/>
              <a:t>Crops</a:t>
            </a:r>
            <a:r>
              <a:rPr lang="en-US" sz="1800" dirty="0" smtClean="0"/>
              <a:t>:          Maize, Rice, Soybean, Cotton, Sugarcane</a:t>
            </a:r>
            <a:endParaRPr lang="en-US" sz="1800" dirty="0"/>
          </a:p>
          <a:p>
            <a:pPr marL="285750" indent="-285750">
              <a:spcAft>
                <a:spcPts val="600"/>
              </a:spcAft>
            </a:pPr>
            <a:r>
              <a:rPr lang="en-US" sz="1800" b="1" dirty="0" smtClean="0"/>
              <a:t>Methodology</a:t>
            </a:r>
            <a:r>
              <a:rPr lang="en-US" sz="1800" dirty="0" smtClean="0"/>
              <a:t>:</a:t>
            </a:r>
          </a:p>
          <a:p>
            <a:pPr marL="285750" indent="-285750">
              <a:spcAft>
                <a:spcPts val="600"/>
              </a:spcAft>
            </a:pPr>
            <a:r>
              <a:rPr lang="en-US" sz="1800" b="1" i="1" dirty="0" smtClean="0">
                <a:solidFill>
                  <a:srgbClr val="C00000"/>
                </a:solidFill>
              </a:rPr>
              <a:t>Simulations with no O</a:t>
            </a:r>
            <a:r>
              <a:rPr lang="en-US" sz="1800" b="1" i="1" baseline="-25000" dirty="0" smtClean="0">
                <a:solidFill>
                  <a:srgbClr val="C00000"/>
                </a:solidFill>
              </a:rPr>
              <a:t>3</a:t>
            </a:r>
            <a:r>
              <a:rPr lang="en-US" sz="1800" b="1" i="1" dirty="0" smtClean="0">
                <a:solidFill>
                  <a:srgbClr val="C00000"/>
                </a:solidFill>
              </a:rPr>
              <a:t> impact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/>
              <a:t>Fixed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(392 ppm), fertilizer (year 2000), irrigation (year 2000)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/>
              <a:t>CLM-crop control run: </a:t>
            </a:r>
            <a:r>
              <a:rPr lang="en-US" sz="1800" dirty="0" err="1" smtClean="0"/>
              <a:t>AgMERRA</a:t>
            </a:r>
            <a:r>
              <a:rPr lang="en-US" sz="1800" dirty="0" smtClean="0"/>
              <a:t> reanalysis data 1978-2012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/>
              <a:t>Climate model control run: RCP6.0 2004-2019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/>
              <a:t>RCP6.0 monthly anomalies and G4SSA monthly anomalies (2060-2069)</a:t>
            </a:r>
          </a:p>
          <a:p>
            <a:pPr marL="288925" indent="-288925">
              <a:spcAft>
                <a:spcPts val="600"/>
              </a:spcAft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sz="1800" dirty="0" smtClean="0"/>
              <a:t>Perturb 35 years </a:t>
            </a:r>
            <a:r>
              <a:rPr lang="en-US" sz="1800" dirty="0" err="1" smtClean="0"/>
              <a:t>AgMERRA</a:t>
            </a:r>
            <a:r>
              <a:rPr lang="en-US" sz="1800" dirty="0" smtClean="0"/>
              <a:t> with each year of RCP6.0/G4SSA climate anomalies</a:t>
            </a:r>
          </a:p>
          <a:p>
            <a:pPr algn="ctr">
              <a:spcAft>
                <a:spcPts val="600"/>
              </a:spcAft>
            </a:pPr>
            <a:r>
              <a:rPr lang="en-US" sz="1800" dirty="0" smtClean="0"/>
              <a:t>In total: 35 + 35*10 + 35*10 = 735 years of simulation</a:t>
            </a:r>
          </a:p>
          <a:p>
            <a:pPr algn="ctr">
              <a:spcAft>
                <a:spcPts val="600"/>
              </a:spcAft>
            </a:pPr>
            <a:endParaRPr lang="en-US" sz="1800" dirty="0" smtClean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b="1" i="1" dirty="0" smtClean="0">
                <a:solidFill>
                  <a:srgbClr val="C00000"/>
                </a:solidFill>
              </a:rPr>
              <a:t>Simulations with </a:t>
            </a:r>
            <a:r>
              <a:rPr lang="en-US" sz="1800" b="1" i="1" dirty="0">
                <a:solidFill>
                  <a:srgbClr val="C00000"/>
                </a:solidFill>
              </a:rPr>
              <a:t>O</a:t>
            </a:r>
            <a:r>
              <a:rPr lang="en-US" sz="1800" b="1" i="1" baseline="-25000" dirty="0">
                <a:solidFill>
                  <a:srgbClr val="C00000"/>
                </a:solidFill>
              </a:rPr>
              <a:t>3</a:t>
            </a:r>
            <a:r>
              <a:rPr lang="en-US" sz="1800" b="1" i="1" dirty="0">
                <a:solidFill>
                  <a:srgbClr val="C00000"/>
                </a:solidFill>
              </a:rPr>
              <a:t> </a:t>
            </a:r>
            <a:r>
              <a:rPr lang="en-US" sz="1800" b="1" i="1" dirty="0" smtClean="0">
                <a:solidFill>
                  <a:srgbClr val="C00000"/>
                </a:solidFill>
              </a:rPr>
              <a:t>impact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Two reference runs (G4SSA and RCP6.0) with no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module, two runs with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module from 2040 to 2049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Use raw climate output from GCM</a:t>
            </a:r>
            <a:endParaRPr lang="en-US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09529" y="5240897"/>
            <a:ext cx="3088104" cy="309958"/>
            <a:chOff x="1351548" y="5787189"/>
            <a:chExt cx="3088104" cy="309958"/>
          </a:xfrm>
        </p:grpSpPr>
        <p:sp>
          <p:nvSpPr>
            <p:cNvPr id="8" name="Line Callout 1 7"/>
            <p:cNvSpPr/>
            <p:nvPr/>
          </p:nvSpPr>
          <p:spPr>
            <a:xfrm flipH="1">
              <a:off x="1351548" y="5792347"/>
              <a:ext cx="990600" cy="304800"/>
            </a:xfrm>
            <a:prstGeom prst="borderCallout1">
              <a:avLst>
                <a:gd name="adj1" fmla="val 47698"/>
                <a:gd name="adj2" fmla="val -236"/>
                <a:gd name="adj3" fmla="val 37352"/>
                <a:gd name="adj4" fmla="val -147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control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Line Callout 1 8"/>
            <p:cNvSpPr/>
            <p:nvPr/>
          </p:nvSpPr>
          <p:spPr>
            <a:xfrm flipH="1">
              <a:off x="2434389" y="5787189"/>
              <a:ext cx="990600" cy="304800"/>
            </a:xfrm>
            <a:prstGeom prst="borderCallout1">
              <a:avLst>
                <a:gd name="adj1" fmla="val 40530"/>
                <a:gd name="adj2" fmla="val 434"/>
                <a:gd name="adj3" fmla="val 35972"/>
                <a:gd name="adj4" fmla="val 257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G4SSA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Line Callout 1 9"/>
            <p:cNvSpPr/>
            <p:nvPr/>
          </p:nvSpPr>
          <p:spPr>
            <a:xfrm>
              <a:off x="3525246" y="5791198"/>
              <a:ext cx="914406" cy="304800"/>
            </a:xfrm>
            <a:prstGeom prst="borderCallout1">
              <a:avLst>
                <a:gd name="adj1" fmla="val 104816"/>
                <a:gd name="adj2" fmla="val -9090"/>
                <a:gd name="adj3" fmla="val 107024"/>
                <a:gd name="adj4" fmla="val -1026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RCP6.0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2" descr="http://www.cesm.ucar.edu/styles/atmo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6" y="96967"/>
            <a:ext cx="4667250" cy="628651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12" name="TextBox 11"/>
          <p:cNvSpPr txBox="1"/>
          <p:nvPr/>
        </p:nvSpPr>
        <p:spPr>
          <a:xfrm>
            <a:off x="6224955" y="1385668"/>
            <a:ext cx="27783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</a:rPr>
              <a:t>Collaboration with </a:t>
            </a:r>
            <a:r>
              <a:rPr lang="en-US" sz="2000" dirty="0" err="1" smtClean="0">
                <a:solidFill>
                  <a:schemeClr val="accent6"/>
                </a:solidFill>
              </a:rPr>
              <a:t>Danica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Lombardozzi</a:t>
            </a:r>
            <a:r>
              <a:rPr lang="en-US" sz="2000" dirty="0" smtClean="0">
                <a:solidFill>
                  <a:schemeClr val="accent6"/>
                </a:solidFill>
              </a:rPr>
              <a:t> and Peter Lawrence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7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7184690" y="1447800"/>
            <a:ext cx="1925527" cy="1997865"/>
            <a:chOff x="7184690" y="1424811"/>
            <a:chExt cx="1925527" cy="1741808"/>
          </a:xfrm>
        </p:grpSpPr>
        <p:sp>
          <p:nvSpPr>
            <p:cNvPr id="6" name="TextBox 5"/>
            <p:cNvSpPr txBox="1"/>
            <p:nvPr/>
          </p:nvSpPr>
          <p:spPr>
            <a:xfrm>
              <a:off x="7231149" y="2361628"/>
              <a:ext cx="1611339" cy="804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b="1" dirty="0" smtClean="0"/>
                <a:t>Cotton</a:t>
              </a:r>
              <a:endParaRPr lang="en-US" sz="18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b="1" dirty="0" smtClean="0"/>
                <a:t>Rice</a:t>
              </a:r>
              <a:endParaRPr lang="en-US" sz="18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b="1" dirty="0" smtClean="0"/>
                <a:t>Sugarcane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84690" y="1424811"/>
              <a:ext cx="1925527" cy="939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800" b="1" dirty="0" smtClean="0"/>
                <a:t>Geoengineering:</a:t>
              </a:r>
            </a:p>
            <a:p>
              <a:r>
                <a:rPr lang="en-US" sz="1800" b="1" dirty="0" smtClean="0">
                  <a:solidFill>
                    <a:schemeClr val="accent6"/>
                  </a:solidFill>
                </a:rPr>
                <a:t>increases </a:t>
              </a:r>
            </a:p>
            <a:p>
              <a:r>
                <a:rPr lang="en-US" sz="1800" b="1" dirty="0"/>
                <a:t>p</a:t>
              </a:r>
              <a:r>
                <a:rPr lang="en-US" sz="1800" b="1" dirty="0" smtClean="0"/>
                <a:t>roduction of</a:t>
              </a:r>
              <a:endParaRPr lang="en-US" sz="18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045349" y="753405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6"/>
                </a:solidFill>
              </a:rPr>
              <a:t>Global Production</a:t>
            </a:r>
            <a:endParaRPr lang="en-US" sz="1800" b="1" dirty="0">
              <a:solidFill>
                <a:schemeClr val="accent6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accent6"/>
                </a:solidFill>
              </a:rPr>
              <a:t>(Mt/</a:t>
            </a:r>
            <a:r>
              <a:rPr lang="en-US" sz="1800" b="1" dirty="0" err="1" smtClean="0">
                <a:solidFill>
                  <a:schemeClr val="accent6"/>
                </a:solidFill>
              </a:rPr>
              <a:t>yr</a:t>
            </a:r>
            <a:r>
              <a:rPr lang="en-US" sz="1800" b="1" dirty="0" smtClean="0">
                <a:solidFill>
                  <a:schemeClr val="accent6"/>
                </a:solidFill>
              </a:rPr>
              <a:t>)</a:t>
            </a:r>
          </a:p>
        </p:txBody>
      </p:sp>
      <p:grpSp>
        <p:nvGrpSpPr>
          <p:cNvPr id="8" name="Group 27"/>
          <p:cNvGrpSpPr/>
          <p:nvPr/>
        </p:nvGrpSpPr>
        <p:grpSpPr>
          <a:xfrm>
            <a:off x="7239000" y="3657600"/>
            <a:ext cx="1752601" cy="1061367"/>
            <a:chOff x="7239000" y="3506168"/>
            <a:chExt cx="1752601" cy="1061367"/>
          </a:xfrm>
        </p:grpSpPr>
        <p:sp>
          <p:nvSpPr>
            <p:cNvPr id="22" name="TextBox 21"/>
            <p:cNvSpPr txBox="1"/>
            <p:nvPr/>
          </p:nvSpPr>
          <p:spPr>
            <a:xfrm>
              <a:off x="7244463" y="3506168"/>
              <a:ext cx="17471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accent6"/>
                  </a:solidFill>
                </a:rPr>
                <a:t>decreases </a:t>
              </a:r>
              <a:r>
                <a:rPr lang="en-US" sz="1800" b="1" dirty="0" smtClean="0"/>
                <a:t>production of</a:t>
              </a:r>
              <a:endParaRPr lang="en-US" sz="1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9000" y="4198203"/>
              <a:ext cx="1510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b="1" dirty="0" smtClean="0"/>
                <a:t>Soybeans</a:t>
              </a:r>
              <a:endParaRPr lang="en-US" sz="18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39000" y="5112430"/>
            <a:ext cx="174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n</a:t>
            </a:r>
            <a:r>
              <a:rPr lang="en-US" sz="1800" b="1" dirty="0" smtClean="0">
                <a:solidFill>
                  <a:schemeClr val="accent6"/>
                </a:solidFill>
              </a:rPr>
              <a:t>o change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59577" y="548640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Maize</a:t>
            </a:r>
            <a:endParaRPr lang="en-US" sz="1800" b="1" dirty="0"/>
          </a:p>
        </p:txBody>
      </p:sp>
      <p:grpSp>
        <p:nvGrpSpPr>
          <p:cNvPr id="9" name="Group 7"/>
          <p:cNvGrpSpPr/>
          <p:nvPr/>
        </p:nvGrpSpPr>
        <p:grpSpPr>
          <a:xfrm>
            <a:off x="26773" y="213209"/>
            <a:ext cx="7112815" cy="6562117"/>
            <a:chOff x="26773" y="213209"/>
            <a:chExt cx="7112815" cy="6562117"/>
          </a:xfrm>
        </p:grpSpPr>
        <p:grpSp>
          <p:nvGrpSpPr>
            <p:cNvPr id="10" name="Group 31"/>
            <p:cNvGrpSpPr/>
            <p:nvPr/>
          </p:nvGrpSpPr>
          <p:grpSpPr>
            <a:xfrm>
              <a:off x="26773" y="220405"/>
              <a:ext cx="7112815" cy="6554921"/>
              <a:chOff x="26773" y="150679"/>
              <a:chExt cx="7112815" cy="6554921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26773" y="150679"/>
                <a:ext cx="7112815" cy="6554921"/>
                <a:chOff x="26773" y="35010"/>
                <a:chExt cx="7112815" cy="6554921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6773" y="35010"/>
                  <a:ext cx="7059827" cy="65549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grpSp>
              <p:nvGrpSpPr>
                <p:cNvPr id="13" name="Group 10"/>
                <p:cNvGrpSpPr/>
                <p:nvPr/>
              </p:nvGrpSpPr>
              <p:grpSpPr>
                <a:xfrm>
                  <a:off x="3828225" y="4724400"/>
                  <a:ext cx="3311363" cy="1651056"/>
                  <a:chOff x="4133025" y="4844534"/>
                  <a:chExt cx="3311363" cy="1651056"/>
                </a:xfrm>
              </p:grpSpPr>
              <p:cxnSp>
                <p:nvCxnSpPr>
                  <p:cNvPr id="3" name="Straight Connector 2"/>
                  <p:cNvCxnSpPr/>
                  <p:nvPr/>
                </p:nvCxnSpPr>
                <p:spPr>
                  <a:xfrm>
                    <a:off x="4191000" y="5029200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rgbClr val="00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4191000" y="5366266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5029200" y="4844534"/>
                    <a:ext cx="97174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b="1" dirty="0" smtClean="0">
                        <a:solidFill>
                          <a:srgbClr val="0033CC"/>
                        </a:solidFill>
                      </a:rPr>
                      <a:t>G4SSA</a:t>
                    </a:r>
                    <a:endParaRPr lang="en-US" sz="1800" b="1" dirty="0">
                      <a:solidFill>
                        <a:srgbClr val="0033CC"/>
                      </a:solidFill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029200" y="5181600"/>
                    <a:ext cx="9797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b="1" dirty="0" smtClean="0">
                        <a:solidFill>
                          <a:srgbClr val="C00000"/>
                        </a:solidFill>
                      </a:rPr>
                      <a:t>RCP6.0</a:t>
                    </a:r>
                    <a:endParaRPr lang="en-US" sz="1800" b="1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4191000" y="5681953"/>
                    <a:ext cx="685800" cy="0"/>
                  </a:xfrm>
                  <a:prstGeom prst="line">
                    <a:avLst/>
                  </a:prstGeom>
                  <a:ln w="28575"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029200" y="5504544"/>
                    <a:ext cx="9733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b="1" dirty="0" smtClean="0"/>
                      <a:t>Control</a:t>
                    </a:r>
                    <a:endParaRPr lang="en-US" sz="1800" b="1" dirty="0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4133025" y="6016173"/>
                    <a:ext cx="740148" cy="326623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953000" y="5849259"/>
                    <a:ext cx="2491388" cy="646331"/>
                  </a:xfrm>
                  <a:prstGeom prst="rect">
                    <a:avLst/>
                  </a:prstGeom>
                  <a:solidFill>
                    <a:srgbClr val="99CCFF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b="1" dirty="0" smtClean="0"/>
                      <a:t>1 standard deviation</a:t>
                    </a:r>
                  </a:p>
                  <a:p>
                    <a:r>
                      <a:rPr lang="en-US" sz="1800" b="1" dirty="0" smtClean="0"/>
                      <a:t>of 35 years control</a:t>
                    </a:r>
                    <a:endParaRPr lang="en-US" sz="1800" b="1" dirty="0"/>
                  </a:p>
                </p:txBody>
              </p:sp>
            </p:grp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293" b="22320"/>
              <a:stretch/>
            </p:blipFill>
            <p:spPr>
              <a:xfrm>
                <a:off x="139878" y="2251679"/>
                <a:ext cx="3447288" cy="2170613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293" b="22320"/>
              <a:stretch/>
            </p:blipFill>
            <p:spPr>
              <a:xfrm>
                <a:off x="152621" y="4438594"/>
                <a:ext cx="3447288" cy="2136028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293" b="22320"/>
              <a:stretch/>
            </p:blipFill>
            <p:spPr>
              <a:xfrm>
                <a:off x="3620074" y="152400"/>
                <a:ext cx="3260041" cy="212140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7750" b="15521"/>
              <a:stretch/>
            </p:blipFill>
            <p:spPr>
              <a:xfrm>
                <a:off x="3556686" y="2347413"/>
                <a:ext cx="3447288" cy="2340257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" t="7285" r="-38" b="22785"/>
            <a:stretch/>
          </p:blipFill>
          <p:spPr>
            <a:xfrm>
              <a:off x="101200" y="213209"/>
              <a:ext cx="3518874" cy="2167128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181557" y="0"/>
            <a:ext cx="196244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no</a:t>
            </a:r>
            <a:br>
              <a:rPr lang="en-US" sz="2000" b="1" dirty="0" smtClean="0"/>
            </a:br>
            <a:r>
              <a:rPr lang="en-US" sz="2000" b="1" dirty="0" smtClean="0"/>
              <a:t>ozone impacts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255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9" r="3125"/>
          <a:stretch/>
        </p:blipFill>
        <p:spPr>
          <a:xfrm>
            <a:off x="0" y="0"/>
            <a:ext cx="65382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1390" y="668216"/>
            <a:ext cx="196244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no</a:t>
            </a:r>
            <a:br>
              <a:rPr lang="en-US" sz="2000" b="1" dirty="0" smtClean="0"/>
            </a:br>
            <a:r>
              <a:rPr lang="en-US" sz="2000" b="1" dirty="0" smtClean="0"/>
              <a:t>ozone impacts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5349" y="1797784"/>
            <a:ext cx="20945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Temperate and tropical crops have different responses to geoengineering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76200" y="152400"/>
            <a:ext cx="9347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Temperate and tropical crops have different responses to geoengineering</a:t>
            </a:r>
            <a:endParaRPr lang="en-US" sz="2000" b="1" dirty="0"/>
          </a:p>
        </p:txBody>
      </p:sp>
      <p:grpSp>
        <p:nvGrpSpPr>
          <p:cNvPr id="3" name="Group 16"/>
          <p:cNvGrpSpPr/>
          <p:nvPr/>
        </p:nvGrpSpPr>
        <p:grpSpPr>
          <a:xfrm>
            <a:off x="381000" y="609600"/>
            <a:ext cx="8463280" cy="6172200"/>
            <a:chOff x="452120" y="609600"/>
            <a:chExt cx="8463280" cy="6172200"/>
          </a:xfrm>
        </p:grpSpPr>
        <p:sp>
          <p:nvSpPr>
            <p:cNvPr id="2" name="Rectangle 1"/>
            <p:cNvSpPr/>
            <p:nvPr/>
          </p:nvSpPr>
          <p:spPr>
            <a:xfrm>
              <a:off x="457200" y="609600"/>
              <a:ext cx="8458200" cy="6172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"/>
            <p:cNvGrpSpPr/>
            <p:nvPr/>
          </p:nvGrpSpPr>
          <p:grpSpPr>
            <a:xfrm>
              <a:off x="762000" y="5955268"/>
              <a:ext cx="8001000" cy="684748"/>
              <a:chOff x="1752600" y="5955268"/>
              <a:chExt cx="8001000" cy="684748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752600" y="6139934"/>
                <a:ext cx="685800" cy="0"/>
              </a:xfrm>
              <a:prstGeom prst="line">
                <a:avLst/>
              </a:prstGeom>
              <a:ln w="28575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590800" y="5955268"/>
                <a:ext cx="971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33CC"/>
                    </a:solidFill>
                  </a:rPr>
                  <a:t>G4SSA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752600" y="6455350"/>
                <a:ext cx="685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2590800" y="6270684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RCP6.0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886200" y="6139934"/>
                <a:ext cx="685800" cy="0"/>
              </a:xfrm>
              <a:prstGeom prst="line">
                <a:avLst/>
              </a:prstGeom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724400" y="5955268"/>
                <a:ext cx="10615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Control</a:t>
                </a:r>
                <a:endParaRPr lang="en-US" sz="20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08052" y="6364069"/>
                <a:ext cx="663948" cy="189131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24400" y="6248400"/>
                <a:ext cx="502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bg2"/>
                    </a:solidFill>
                  </a:rPr>
                  <a:t>1 standard deviation of 35 years control</a:t>
                </a:r>
                <a:endParaRPr lang="en-US" sz="1800" b="1" dirty="0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293" b="16492"/>
            <a:stretch/>
          </p:blipFill>
          <p:spPr>
            <a:xfrm>
              <a:off x="452120" y="609600"/>
              <a:ext cx="4093062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51" b="16492"/>
            <a:stretch/>
          </p:blipFill>
          <p:spPr>
            <a:xfrm>
              <a:off x="4591226" y="685800"/>
              <a:ext cx="4171774" cy="2743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751" b="16492"/>
            <a:stretch/>
          </p:blipFill>
          <p:spPr>
            <a:xfrm>
              <a:off x="500048" y="3178751"/>
              <a:ext cx="4048330" cy="2743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293" b="16492"/>
            <a:stretch/>
          </p:blipFill>
          <p:spPr>
            <a:xfrm>
              <a:off x="4695366" y="3212068"/>
              <a:ext cx="3990580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9381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9702416"/>
              </p:ext>
            </p:extLst>
          </p:nvPr>
        </p:nvGraphicFramePr>
        <p:xfrm>
          <a:off x="457202" y="1595119"/>
          <a:ext cx="8229598" cy="29006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71599"/>
                <a:gridCol w="1371599"/>
                <a:gridCol w="1371599"/>
                <a:gridCol w="1175658"/>
                <a:gridCol w="1259633"/>
                <a:gridCol w="1679510"/>
              </a:tblGrid>
              <a:tr h="414383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Rice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Maize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Soy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Cotton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Sugar</a:t>
                      </a:r>
                      <a:r>
                        <a:rPr lang="en-US" sz="2000" b="1" baseline="0" dirty="0" smtClean="0"/>
                        <a:t>c</a:t>
                      </a:r>
                      <a:r>
                        <a:rPr lang="en-US" sz="2000" b="1" dirty="0" smtClean="0"/>
                        <a:t>ane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U.S.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-1%</a:t>
                      </a:r>
                      <a:endParaRPr lang="en-US" sz="20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-14%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23%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-20%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5%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30%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5%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India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7%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20%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17%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Indonesia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5%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7%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Brazil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3%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13%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8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Argentina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-17%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457200"/>
            <a:ext cx="6992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National production change (%) (G4SSA minus RCP6.0)</a:t>
            </a:r>
          </a:p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(average of 2060-2069)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631" y="4681025"/>
            <a:ext cx="838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Countries listed are the top 3 crop production nations for each crop.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970540" y="5352757"/>
            <a:ext cx="196244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With no</a:t>
            </a:r>
            <a:br>
              <a:rPr lang="en-US" sz="2000" b="1" dirty="0" smtClean="0"/>
            </a:br>
            <a:r>
              <a:rPr lang="en-US" sz="2000" b="1" dirty="0" smtClean="0"/>
              <a:t>ozone impacts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14956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22" t="33058" r="12928" b="27567"/>
          <a:stretch/>
        </p:blipFill>
        <p:spPr>
          <a:xfrm>
            <a:off x="91439" y="1087764"/>
            <a:ext cx="8961120" cy="5798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119576"/>
            <a:ext cx="8996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Ten-year average maize production change difference (%)</a:t>
            </a:r>
            <a:br>
              <a:rPr lang="en-US" altLang="zh-CN" dirty="0" smtClean="0"/>
            </a:br>
            <a:r>
              <a:rPr lang="en-US" altLang="zh-CN" dirty="0" smtClean="0"/>
              <a:t>with O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 impacts from G4SSA as compared to RCP6.0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22" t="33058" r="12928" b="27567"/>
          <a:stretch/>
        </p:blipFill>
        <p:spPr>
          <a:xfrm>
            <a:off x="91439" y="1129968"/>
            <a:ext cx="8961120" cy="5798372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2794" y="119576"/>
                <a:ext cx="8771206" cy="1004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Ten year averaged maize production change difference (%)</a:t>
                </a: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100∗(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𝑆𝑆𝐴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𝑅𝐶𝑃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6.0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𝑅𝐶𝑃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6.0</m:t>
                              </m:r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𝑆𝑆𝐴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𝑅𝐶𝑃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6.0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𝑅𝐶𝑃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6.0</m:t>
                              </m:r>
                            </m:sub>
                          </m:sSub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4" y="119576"/>
                <a:ext cx="8771206" cy="100405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45" y="176432"/>
            <a:ext cx="773019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Scientific </a:t>
            </a:r>
            <a:r>
              <a:rPr lang="en-US" b="1" dirty="0" smtClean="0"/>
              <a:t>motivation:</a:t>
            </a:r>
            <a:endParaRPr lang="en-US" b="1" dirty="0" smtClean="0"/>
          </a:p>
          <a:p>
            <a:endParaRPr lang="en-US" dirty="0" smtClean="0"/>
          </a:p>
          <a:p>
            <a:pPr marL="457200" indent="-457200">
              <a:spcAft>
                <a:spcPts val="1200"/>
              </a:spcAft>
            </a:pPr>
            <a:r>
              <a:rPr lang="en-US" sz="2000" dirty="0" smtClean="0"/>
              <a:t>- </a:t>
            </a:r>
            <a:r>
              <a:rPr lang="en-US" sz="2000" dirty="0" err="1" smtClean="0"/>
              <a:t>Pitari</a:t>
            </a:r>
            <a:r>
              <a:rPr lang="en-US" sz="2000" dirty="0" smtClean="0"/>
              <a:t> et al. (2014) compared </a:t>
            </a:r>
            <a:r>
              <a:rPr lang="en-US" sz="2000" dirty="0" smtClean="0"/>
              <a:t>the results of the G3 and G4 </a:t>
            </a:r>
            <a:r>
              <a:rPr lang="en-US" sz="2000" dirty="0" smtClean="0"/>
              <a:t>experiments </a:t>
            </a:r>
            <a:r>
              <a:rPr lang="en-US" sz="2000" dirty="0" smtClean="0"/>
              <a:t>and </a:t>
            </a:r>
            <a:r>
              <a:rPr lang="en-US" sz="2000" dirty="0" smtClean="0"/>
              <a:t>concluded </a:t>
            </a:r>
            <a:r>
              <a:rPr lang="en-US" sz="2000" dirty="0" smtClean="0"/>
              <a:t>that it was very difficult to identify the impact of aerosol geoengineering on chemistry and dynamics because every model developed a very different aerosol distribution</a:t>
            </a:r>
            <a:r>
              <a:rPr lang="en-US" sz="2000" dirty="0" smtClean="0"/>
              <a:t>.</a:t>
            </a:r>
          </a:p>
          <a:p>
            <a:pPr marL="457200" indent="-457200">
              <a:spcAft>
                <a:spcPts val="1200"/>
              </a:spcAft>
            </a:pPr>
            <a:r>
              <a:rPr lang="en-US" sz="2000" dirty="0" smtClean="0"/>
              <a:t>- To </a:t>
            </a:r>
            <a:r>
              <a:rPr lang="en-US" sz="2000" dirty="0" smtClean="0"/>
              <a:t>understand the impact </a:t>
            </a:r>
            <a:r>
              <a:rPr lang="en-US" sz="2000" dirty="0" smtClean="0"/>
              <a:t>of </a:t>
            </a:r>
            <a:r>
              <a:rPr lang="en-US" sz="2000" dirty="0" smtClean="0"/>
              <a:t>geoengineering in a multi-model comparison project, a prescribed aerosol distribution is useful. </a:t>
            </a:r>
            <a:r>
              <a:rPr lang="en-US" sz="2000" dirty="0" smtClean="0"/>
              <a:t> Chemistry-Climate </a:t>
            </a:r>
            <a:r>
              <a:rPr lang="en-US" sz="2000" dirty="0" smtClean="0"/>
              <a:t>Model Initiative </a:t>
            </a:r>
            <a:r>
              <a:rPr lang="en-US" sz="2000" dirty="0" smtClean="0">
                <a:solidFill>
                  <a:schemeClr val="accent6"/>
                </a:solidFill>
              </a:rPr>
              <a:t>(</a:t>
            </a:r>
            <a:r>
              <a:rPr lang="en-US" sz="2000" dirty="0" smtClean="0"/>
              <a:t>CCMI) </a:t>
            </a:r>
            <a:r>
              <a:rPr lang="en-US" sz="2000" dirty="0" smtClean="0"/>
              <a:t>models are well suited for this activity. </a:t>
            </a:r>
            <a:r>
              <a:rPr lang="en-US" sz="2000" dirty="0" smtClean="0"/>
              <a:t> Ideally</a:t>
            </a:r>
            <a:r>
              <a:rPr lang="en-US" sz="2000" dirty="0" smtClean="0"/>
              <a:t>, we still need more modeling groups to perform this experiment.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1303" y="4319960"/>
            <a:ext cx="8054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en-US" sz="2000" dirty="0" err="1" smtClean="0">
                <a:solidFill>
                  <a:schemeClr val="accent6"/>
                </a:solidFill>
              </a:rPr>
              <a:t>Pitari</a:t>
            </a:r>
            <a:r>
              <a:rPr lang="en-US" sz="2000" dirty="0" smtClean="0">
                <a:solidFill>
                  <a:schemeClr val="accent6"/>
                </a:solidFill>
              </a:rPr>
              <a:t>, Giovanni, </a:t>
            </a:r>
            <a:r>
              <a:rPr lang="en-US" sz="2000" dirty="0" err="1" smtClean="0">
                <a:solidFill>
                  <a:schemeClr val="accent6"/>
                </a:solidFill>
              </a:rPr>
              <a:t>Valentina</a:t>
            </a:r>
            <a:r>
              <a:rPr lang="en-US" sz="2000" dirty="0" smtClean="0">
                <a:solidFill>
                  <a:schemeClr val="accent6"/>
                </a:solidFill>
              </a:rPr>
              <a:t> Aquila, Ben Kravitz, Alan Robock, Shingo Watanabe, Natalia De Luca, </a:t>
            </a:r>
            <a:r>
              <a:rPr lang="en-US" sz="2000" dirty="0" err="1" smtClean="0">
                <a:solidFill>
                  <a:schemeClr val="accent6"/>
                </a:solidFill>
              </a:rPr>
              <a:t>Glauco</a:t>
            </a:r>
            <a:r>
              <a:rPr lang="en-US" sz="2000" dirty="0" smtClean="0">
                <a:solidFill>
                  <a:schemeClr val="accent6"/>
                </a:solidFill>
              </a:rPr>
              <a:t> Di </a:t>
            </a:r>
            <a:r>
              <a:rPr lang="en-US" sz="2000" dirty="0" err="1" smtClean="0">
                <a:solidFill>
                  <a:schemeClr val="accent6"/>
                </a:solidFill>
              </a:rPr>
              <a:t>Genova</a:t>
            </a:r>
            <a:r>
              <a:rPr lang="en-US" sz="2000" dirty="0" smtClean="0">
                <a:solidFill>
                  <a:schemeClr val="accent6"/>
                </a:solidFill>
              </a:rPr>
              <a:t>, Eva Mancini, and Simone Tilmes, 2014: Stratospheric ozone response in experiments G3 and G4 of the Geoengineering Model Intercomparison Project (GeoMIP). </a:t>
            </a:r>
            <a:r>
              <a:rPr lang="en-US" sz="2000" i="1" dirty="0" smtClean="0">
                <a:solidFill>
                  <a:schemeClr val="accent6"/>
                </a:solidFill>
              </a:rPr>
              <a:t>J. Geophys. Res. Atmos.</a:t>
            </a:r>
            <a:r>
              <a:rPr lang="en-US" sz="2000" dirty="0" smtClean="0">
                <a:solidFill>
                  <a:schemeClr val="accent6"/>
                </a:solidFill>
              </a:rPr>
              <a:t>, </a:t>
            </a:r>
            <a:r>
              <a:rPr lang="en-US" sz="2000" b="1" dirty="0" smtClean="0">
                <a:solidFill>
                  <a:schemeClr val="accent6"/>
                </a:solidFill>
              </a:rPr>
              <a:t>119</a:t>
            </a:r>
            <a:r>
              <a:rPr lang="en-US" sz="2000" dirty="0" smtClean="0">
                <a:solidFill>
                  <a:schemeClr val="accent6"/>
                </a:solidFill>
              </a:rPr>
              <a:t>, 2629-2653, doi:10.1002/ 2013JD020566.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7055" y="1627163"/>
            <a:ext cx="84785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/>
                </a:solidFill>
              </a:rPr>
              <a:t>Sulfate geoengineering increases diffuse radiation by 11%, which </a:t>
            </a:r>
            <a:r>
              <a:rPr lang="en-US" sz="2400" b="1" dirty="0" smtClean="0">
                <a:solidFill>
                  <a:schemeClr val="accent6"/>
                </a:solidFill>
              </a:rPr>
              <a:t>increases global </a:t>
            </a:r>
            <a:r>
              <a:rPr lang="en-US" sz="2400" b="1" dirty="0" smtClean="0">
                <a:solidFill>
                  <a:schemeClr val="accent6"/>
                </a:solidFill>
              </a:rPr>
              <a:t>photosynthesis by 1%, with large increases in the Amazon. </a:t>
            </a:r>
            <a:endParaRPr lang="en-US" sz="2400" b="1" dirty="0">
              <a:solidFill>
                <a:schemeClr val="accent6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/>
                </a:solidFill>
              </a:rPr>
              <a:t>Compared with a global warming scenario, the cooling effect from G4SSA benefits tropical crop production, while it decreases temperate crop production for maize and soybeans.  For cotton, geoengineering has large positive impacts.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accent6"/>
                </a:solidFill>
              </a:rPr>
              <a:t>Less surface O</a:t>
            </a:r>
            <a:r>
              <a:rPr lang="en-US" altLang="zh-CN" b="1" baseline="-25000" dirty="0" smtClean="0">
                <a:solidFill>
                  <a:schemeClr val="accent6"/>
                </a:solidFill>
              </a:rPr>
              <a:t>3</a:t>
            </a:r>
            <a:r>
              <a:rPr lang="en-US" altLang="zh-CN" b="1" dirty="0" smtClean="0">
                <a:solidFill>
                  <a:schemeClr val="accent6"/>
                </a:solidFill>
              </a:rPr>
              <a:t> concentration in agricultural regions would reduce the negative impact </a:t>
            </a:r>
            <a:r>
              <a:rPr lang="en-US" altLang="zh-CN" b="1" dirty="0" smtClean="0">
                <a:solidFill>
                  <a:schemeClr val="accent6"/>
                </a:solidFill>
              </a:rPr>
              <a:t>and </a:t>
            </a:r>
            <a:r>
              <a:rPr lang="en-US" altLang="zh-CN" b="1" dirty="0" smtClean="0">
                <a:solidFill>
                  <a:schemeClr val="accent6"/>
                </a:solidFill>
              </a:rPr>
              <a:t>enhance the positive impact on agriculture in most regions.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25" y="313007"/>
            <a:ext cx="8304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ea typeface="宋体" charset="-122"/>
              </a:rPr>
              <a:t>Conclusions:  </a:t>
            </a:r>
            <a:r>
              <a:rPr lang="en-US" sz="2400" b="1" dirty="0" smtClean="0"/>
              <a:t>For one sulfate geoengineering scenario and one global vegetation and crop model, </a:t>
            </a:r>
            <a:r>
              <a:rPr lang="en-US" altLang="zh-CN" b="1" dirty="0" smtClean="0">
                <a:ea typeface="宋体" charset="-122"/>
              </a:rPr>
              <a:t>compared with RCP6.0, under the G4SSA scenario:</a:t>
            </a:r>
          </a:p>
        </p:txBody>
      </p:sp>
    </p:spTree>
    <p:extLst>
      <p:ext uri="{BB962C8B-B14F-4D97-AF65-F5344CB8AC3E}">
        <p14:creationId xmlns="" xmlns:p14="http://schemas.microsoft.com/office/powerpoint/2010/main" val="11577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650630" y="800687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Robust climate change signal</a:t>
            </a:r>
          </a:p>
          <a:p>
            <a:pPr marL="342900" indent="-342900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Accurate climate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Sufficient agricultural practice data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Improved crop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Robust agricultural response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05596" y="1188164"/>
            <a:ext cx="6172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Geoengineering Model </a:t>
            </a:r>
            <a:r>
              <a:rPr lang="en-US" sz="2000" dirty="0" err="1" smtClean="0">
                <a:solidFill>
                  <a:schemeClr val="accent6"/>
                </a:solidFill>
              </a:rPr>
              <a:t>Intercomparison</a:t>
            </a:r>
            <a:r>
              <a:rPr lang="en-US" sz="2000" dirty="0" smtClean="0">
                <a:solidFill>
                  <a:schemeClr val="accent6"/>
                </a:solidFill>
              </a:rPr>
              <a:t> Project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Chemistry-Climate Model Initiative 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3411" y="2255824"/>
            <a:ext cx="70662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Comparing different downscaling methods including methods for O</a:t>
            </a:r>
            <a:r>
              <a:rPr lang="en-US" sz="2000" baseline="-25000" dirty="0" smtClean="0">
                <a:solidFill>
                  <a:schemeClr val="accent6"/>
                </a:solidFill>
              </a:rPr>
              <a:t>3</a:t>
            </a:r>
            <a:r>
              <a:rPr lang="en-US" sz="2000" dirty="0" smtClean="0">
                <a:solidFill>
                  <a:schemeClr val="accent6"/>
                </a:solidFill>
              </a:rPr>
              <a:t> downscaling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3940" y="4143330"/>
            <a:ext cx="7543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Add responses to diffuse radiation and UV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9984" y="3386799"/>
            <a:ext cx="762586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Gathering agriculture practice information, such as seeds used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369" y="156979"/>
            <a:ext cx="875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We need to improve the following aspects of our study: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799" y="4912892"/>
            <a:ext cx="7543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Agricultural Model Intercomparison and Improvement Project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Global Gridded Crop Model Intercomparison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16386" name="Picture 2" descr="http://www.agmip.org/wp-content/themes/agmip/images/AGMIPlogo.png"/>
          <p:cNvPicPr>
            <a:picLocks noChangeAspect="1" noChangeArrowheads="1"/>
          </p:cNvPicPr>
          <p:nvPr/>
        </p:nvPicPr>
        <p:blipFill rotWithShape="1">
          <a:blip r:embed="rId3" cstate="print"/>
          <a:srcRect t="8564" b="9762"/>
          <a:stretch/>
        </p:blipFill>
        <p:spPr bwMode="auto">
          <a:xfrm>
            <a:off x="1931231" y="5772394"/>
            <a:ext cx="4029075" cy="10113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19561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70" y="1023257"/>
            <a:ext cx="5365568" cy="50074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943" y="137886"/>
            <a:ext cx="838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GeoMIP Chemistry Climate Model Initiative (CCMI)</a:t>
            </a:r>
            <a:br>
              <a:rPr lang="en-US" dirty="0" smtClean="0"/>
            </a:br>
            <a:r>
              <a:rPr lang="en-US" dirty="0" smtClean="0"/>
              <a:t>G4SSA </a:t>
            </a:r>
            <a:r>
              <a:rPr lang="en-US" dirty="0" smtClean="0"/>
              <a:t>(specified stratospheric aerosols) experiment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16214"/>
            <a:ext cx="9143999" cy="738664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400" dirty="0" smtClean="0"/>
              <a:t>Tilmes, S., M. J. Mills, U. Niemeier, H. Schmidt, A. Robock, B. Kravitz, J.-F. </a:t>
            </a:r>
            <a:r>
              <a:rPr lang="en-US" sz="1400" dirty="0" err="1" smtClean="0"/>
              <a:t>Lamarque</a:t>
            </a:r>
            <a:r>
              <a:rPr lang="en-US" sz="1400" dirty="0" smtClean="0"/>
              <a:t>, G. </a:t>
            </a:r>
            <a:r>
              <a:rPr lang="en-US" sz="1400" dirty="0" err="1" smtClean="0"/>
              <a:t>Pitari</a:t>
            </a:r>
            <a:r>
              <a:rPr lang="en-US" sz="1400" dirty="0" smtClean="0"/>
              <a:t>, and J. M. English, 2015: A new Geoengineering Model Intercomparison Project (GeoMIP) experiment designed for climate and chemistry models. </a:t>
            </a:r>
            <a:r>
              <a:rPr lang="en-US" sz="1400" i="1" dirty="0" err="1" smtClean="0"/>
              <a:t>Geosci</a:t>
            </a:r>
            <a:r>
              <a:rPr lang="en-US" sz="1400" i="1" dirty="0" smtClean="0"/>
              <a:t>. Model Dev.</a:t>
            </a:r>
            <a:r>
              <a:rPr lang="en-US" sz="1400" dirty="0" smtClean="0"/>
              <a:t>, </a:t>
            </a:r>
            <a:r>
              <a:rPr lang="en-US" sz="1400" b="1" dirty="0" smtClean="0"/>
              <a:t>8</a:t>
            </a:r>
            <a:r>
              <a:rPr lang="en-US" sz="1400" dirty="0" smtClean="0"/>
              <a:t>, 43-49, doi:10.5194/gmd-8-43-2015.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943" y="188686"/>
            <a:ext cx="838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GeoMIP CCMI </a:t>
            </a:r>
            <a:r>
              <a:rPr lang="en-US" dirty="0" smtClean="0"/>
              <a:t>G4SSA </a:t>
            </a:r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2" y="1195754"/>
            <a:ext cx="9034290" cy="417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116214"/>
            <a:ext cx="9143999" cy="738664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400" dirty="0" smtClean="0"/>
              <a:t>Tilmes, S., M. J. Mills, U. Niemeier, H. Schmidt, A. Robock, B. Kravitz, J.-F. </a:t>
            </a:r>
            <a:r>
              <a:rPr lang="en-US" sz="1400" dirty="0" err="1" smtClean="0"/>
              <a:t>Lamarque</a:t>
            </a:r>
            <a:r>
              <a:rPr lang="en-US" sz="1400" dirty="0" smtClean="0"/>
              <a:t>, G. </a:t>
            </a:r>
            <a:r>
              <a:rPr lang="en-US" sz="1400" dirty="0" err="1" smtClean="0"/>
              <a:t>Pitari</a:t>
            </a:r>
            <a:r>
              <a:rPr lang="en-US" sz="1400" dirty="0" smtClean="0"/>
              <a:t>, and J. M. English, 2015: A new Geoengineering Model Intercomparison Project (GeoMIP) experiment designed for climate and chemistry models. </a:t>
            </a:r>
            <a:r>
              <a:rPr lang="en-US" sz="1400" i="1" dirty="0" err="1" smtClean="0"/>
              <a:t>Geosci</a:t>
            </a:r>
            <a:r>
              <a:rPr lang="en-US" sz="1400" i="1" dirty="0" smtClean="0"/>
              <a:t>. Model Dev.</a:t>
            </a:r>
            <a:r>
              <a:rPr lang="en-US" sz="1400" dirty="0" smtClean="0"/>
              <a:t>, </a:t>
            </a:r>
            <a:r>
              <a:rPr lang="en-US" sz="1400" b="1" dirty="0" smtClean="0"/>
              <a:t>8</a:t>
            </a:r>
            <a:r>
              <a:rPr lang="en-US" sz="1400" dirty="0" smtClean="0"/>
              <a:t>, 43-49, doi:10.5194/gmd-8-43-2015.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426" y="3810000"/>
            <a:ext cx="4344688" cy="228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9604" y="457706"/>
            <a:ext cx="42818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G4SSA Forcing:</a:t>
            </a:r>
          </a:p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/>
              <a:t>Steady-state </a:t>
            </a:r>
            <a:r>
              <a:rPr lang="en-US" sz="2400" dirty="0"/>
              <a:t>prescribed aerosol </a:t>
            </a:r>
            <a:r>
              <a:rPr lang="en-US" sz="2400" dirty="0" smtClean="0"/>
              <a:t>distribution, </a:t>
            </a:r>
            <a:r>
              <a:rPr lang="en-US" sz="2400" dirty="0"/>
              <a:t>based on </a:t>
            </a:r>
            <a:r>
              <a:rPr lang="en-US" sz="2400" dirty="0" smtClean="0"/>
              <a:t>an 8 </a:t>
            </a:r>
            <a:r>
              <a:rPr lang="en-US" sz="2400" dirty="0" err="1"/>
              <a:t>Tg</a:t>
            </a:r>
            <a:r>
              <a:rPr lang="en-US" sz="2400" dirty="0"/>
              <a:t> SO</a:t>
            </a:r>
            <a:r>
              <a:rPr lang="en-US" sz="2400" baseline="-25000" dirty="0"/>
              <a:t>2</a:t>
            </a:r>
            <a:r>
              <a:rPr lang="en-US" sz="2400" dirty="0"/>
              <a:t> year</a:t>
            </a:r>
            <a:r>
              <a:rPr lang="en-US" sz="2400" baseline="30000" dirty="0"/>
              <a:t>-1</a:t>
            </a:r>
            <a:r>
              <a:rPr lang="en-US" sz="2400" dirty="0"/>
              <a:t> emission scenario using the ECHAM5-HAM </a:t>
            </a:r>
            <a:r>
              <a:rPr lang="en-US" sz="2400" dirty="0" smtClean="0"/>
              <a:t>model, combined with RCP6.0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97" y="0"/>
            <a:ext cx="4743158" cy="60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116214"/>
            <a:ext cx="9143999" cy="738664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1400" dirty="0" smtClean="0"/>
              <a:t>Tilmes, S., M. J. Mills, U. Niemeier, H. Schmidt, A. Robock, B. Kravitz, J.-F. </a:t>
            </a:r>
            <a:r>
              <a:rPr lang="en-US" sz="1400" dirty="0" err="1" smtClean="0"/>
              <a:t>Lamarque</a:t>
            </a:r>
            <a:r>
              <a:rPr lang="en-US" sz="1400" dirty="0" smtClean="0"/>
              <a:t>, G. </a:t>
            </a:r>
            <a:r>
              <a:rPr lang="en-US" sz="1400" dirty="0" err="1" smtClean="0"/>
              <a:t>Pitari</a:t>
            </a:r>
            <a:r>
              <a:rPr lang="en-US" sz="1400" dirty="0" smtClean="0"/>
              <a:t>, and J. M. English, 2015: A new Geoengineering Model Intercomparison Project (GeoMIP) experiment designed for climate and chemistry models. </a:t>
            </a:r>
            <a:r>
              <a:rPr lang="en-US" sz="1400" i="1" dirty="0" err="1" smtClean="0"/>
              <a:t>Geosci</a:t>
            </a:r>
            <a:r>
              <a:rPr lang="en-US" sz="1400" i="1" dirty="0" smtClean="0"/>
              <a:t>. Model Dev.</a:t>
            </a:r>
            <a:r>
              <a:rPr lang="en-US" sz="1400" dirty="0" smtClean="0"/>
              <a:t>, </a:t>
            </a:r>
            <a:r>
              <a:rPr lang="en-US" sz="1400" b="1" dirty="0" smtClean="0"/>
              <a:t>8</a:t>
            </a:r>
            <a:r>
              <a:rPr lang="en-US" sz="1400" dirty="0" smtClean="0"/>
              <a:t>, 43-49, doi:10.5194/gmd-8-43-2015.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7338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45" y="176432"/>
            <a:ext cx="773019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Scientific questions</a:t>
            </a:r>
            <a:r>
              <a:rPr lang="en-US" b="1" dirty="0" smtClean="0"/>
              <a:t>:</a:t>
            </a:r>
            <a:endParaRPr lang="en-US" dirty="0" smtClean="0"/>
          </a:p>
          <a:p>
            <a:pPr marL="457200" indent="-457200">
              <a:spcAft>
                <a:spcPts val="600"/>
              </a:spcAft>
            </a:pPr>
            <a:r>
              <a:rPr lang="en-US" dirty="0" smtClean="0"/>
              <a:t>- How will stratospheric chemistry and dynamics respond to stratospheric aerosols?</a:t>
            </a:r>
          </a:p>
          <a:p>
            <a:pPr marL="457200" indent="-457200">
              <a:spcAft>
                <a:spcPts val="600"/>
              </a:spcAft>
            </a:pPr>
            <a:r>
              <a:rPr lang="en-US" dirty="0" smtClean="0"/>
              <a:t>- How will the resulting increase in downward diffuse radiation affect the carbon cycle?</a:t>
            </a:r>
          </a:p>
          <a:p>
            <a:pPr marL="457200" indent="-457200">
              <a:spcAft>
                <a:spcPts val="600"/>
              </a:spcAft>
            </a:pPr>
            <a:r>
              <a:rPr lang="en-US" dirty="0" smtClean="0"/>
              <a:t>- How will </a:t>
            </a:r>
            <a:r>
              <a:rPr lang="en-US" dirty="0" smtClean="0"/>
              <a:t>the troposphere </a:t>
            </a:r>
            <a:r>
              <a:rPr lang="en-US" dirty="0" smtClean="0"/>
              <a:t>respond to changed radiation, stratosphere-troposphere exchange of ozone, volatile </a:t>
            </a:r>
            <a:r>
              <a:rPr lang="en-US" dirty="0" smtClean="0"/>
              <a:t>organic carbon (VOC) </a:t>
            </a:r>
            <a:r>
              <a:rPr lang="en-US" dirty="0" smtClean="0"/>
              <a:t>emissions from vegetation, and increased downward ultraviolet radiation?</a:t>
            </a:r>
          </a:p>
          <a:p>
            <a:pPr marL="457200" indent="-457200"/>
            <a:r>
              <a:rPr lang="en-US" dirty="0" smtClean="0"/>
              <a:t>- What will </a:t>
            </a:r>
            <a:r>
              <a:rPr lang="en-US" dirty="0" smtClean="0"/>
              <a:t>be </a:t>
            </a:r>
            <a:r>
              <a:rPr lang="en-US" dirty="0" smtClean="0"/>
              <a:t>the impacts on crops?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" y="4903768"/>
            <a:ext cx="8054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en-US" sz="2000" dirty="0" smtClean="0">
                <a:solidFill>
                  <a:schemeClr val="accent6"/>
                </a:solidFill>
              </a:rPr>
              <a:t>Xia, Lili, Alan Robock, Simone Tilmes, and Ryan R. Neely III, 2015: Stratospheric sulfate geoengineering enhances the terrestrial gross primary productivity.  </a:t>
            </a:r>
            <a:r>
              <a:rPr lang="en-US" sz="2000" i="1" dirty="0" smtClean="0">
                <a:solidFill>
                  <a:schemeClr val="accent6"/>
                </a:solidFill>
              </a:rPr>
              <a:t>Atmos. Chem. Phys. Disc.</a:t>
            </a:r>
            <a:r>
              <a:rPr lang="en-US" sz="2000" dirty="0" smtClean="0">
                <a:solidFill>
                  <a:schemeClr val="accent6"/>
                </a:solidFill>
              </a:rPr>
              <a:t>, </a:t>
            </a:r>
            <a:r>
              <a:rPr lang="en-US" sz="2000" b="1" dirty="0" smtClean="0">
                <a:solidFill>
                  <a:schemeClr val="accent6"/>
                </a:solidFill>
              </a:rPr>
              <a:t>15</a:t>
            </a:r>
            <a:r>
              <a:rPr lang="en-US" sz="2000" dirty="0" smtClean="0">
                <a:solidFill>
                  <a:schemeClr val="accent6"/>
                </a:solidFill>
              </a:rPr>
              <a:t>, 25,627-25,645, doi:10.5194/acpd-15-25627-2015.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607" y="330591"/>
            <a:ext cx="7962314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 </a:t>
            </a:r>
            <a:r>
              <a:rPr lang="en-US" dirty="0" smtClean="0"/>
              <a:t>with:</a:t>
            </a:r>
            <a:endParaRPr lang="en-US" dirty="0" smtClean="0"/>
          </a:p>
          <a:p>
            <a:endParaRPr lang="en-US" dirty="0" smtClean="0"/>
          </a:p>
          <a:p>
            <a:pPr marL="457200" indent="-457200">
              <a:spcAft>
                <a:spcPts val="600"/>
              </a:spcAft>
            </a:pPr>
            <a:r>
              <a:rPr lang="en-US" b="1" dirty="0" smtClean="0"/>
              <a:t>NCAR Community Earth System Model Community Atmospheric Model 4 (CESM CAM4-chem)</a:t>
            </a:r>
          </a:p>
          <a:p>
            <a:r>
              <a:rPr lang="en-US" dirty="0" smtClean="0"/>
              <a:t>- horizontal resolution of 0.9º x 1.25º lat-</a:t>
            </a:r>
            <a:r>
              <a:rPr lang="en-US" dirty="0" err="1" smtClean="0"/>
              <a:t>lon</a:t>
            </a:r>
            <a:endParaRPr lang="en-US" dirty="0" smtClean="0"/>
          </a:p>
          <a:p>
            <a:r>
              <a:rPr lang="en-US" dirty="0" smtClean="0"/>
              <a:t>- 26 levels from the surface to about 40 km (3.5 mb)</a:t>
            </a:r>
          </a:p>
          <a:p>
            <a:pPr marL="457200" indent="-457200"/>
            <a:r>
              <a:rPr lang="en-US" dirty="0" smtClean="0"/>
              <a:t>- coupled with Community Land Model (CLM) version 4.0 with prescribed satellite phenology (CLM4SP)</a:t>
            </a:r>
          </a:p>
          <a:p>
            <a:pPr marL="746125" indent="-746125">
              <a:tabLst>
                <a:tab pos="457200" algn="l"/>
              </a:tabLst>
            </a:pPr>
            <a:r>
              <a:rPr lang="en-US" dirty="0" smtClean="0"/>
              <a:t>	- no interactive carbon-nitrogen cycle, but nitrogen limitation is implicit because nitrogen availability limits the leaf area index in the satellite measurements used in CLM4SP </a:t>
            </a:r>
          </a:p>
          <a:p>
            <a:pPr marL="746125" indent="-746125">
              <a:tabLst>
                <a:tab pos="457200" algn="l"/>
              </a:tabLst>
            </a:pPr>
            <a:r>
              <a:rPr lang="en-US" dirty="0" smtClean="0"/>
              <a:t>- 3 ensemble members of RCP6.0</a:t>
            </a:r>
          </a:p>
          <a:p>
            <a:pPr marL="746125" indent="-746125">
              <a:tabLst>
                <a:tab pos="457200" algn="l"/>
              </a:tabLst>
            </a:pPr>
            <a:r>
              <a:rPr lang="en-US" dirty="0" smtClean="0"/>
              <a:t>- 3 ensemble members of G4SSA</a:t>
            </a:r>
          </a:p>
          <a:p>
            <a:pPr marL="746125" indent="-746125">
              <a:tabLst>
                <a:tab pos="457200" algn="l"/>
              </a:tabLst>
            </a:pPr>
            <a:r>
              <a:rPr lang="en-US" dirty="0" smtClean="0"/>
              <a:t>- G4SSA-solar run now ongoing</a:t>
            </a:r>
          </a:p>
        </p:txBody>
      </p:sp>
      <p:pic>
        <p:nvPicPr>
          <p:cNvPr id="6" name="Picture 2" descr="http://www.cesm.ucar.edu/styles/atmo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39" y="139171"/>
            <a:ext cx="4667250" cy="628651"/>
          </a:xfrm>
          <a:prstGeom prst="rect">
            <a:avLst/>
          </a:prstGeom>
          <a:solidFill>
            <a:schemeClr val="tx1"/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28466" y="562708"/>
            <a:ext cx="7475844" cy="6295292"/>
            <a:chOff x="-1" y="0"/>
            <a:chExt cx="7860949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721" t="14204" r="14795" b="38954"/>
            <a:stretch/>
          </p:blipFill>
          <p:spPr>
            <a:xfrm>
              <a:off x="-1" y="0"/>
              <a:ext cx="7860949" cy="6858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27469" y="868680"/>
              <a:ext cx="946093" cy="58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</a:rPr>
                <a:t>RCP6.0</a:t>
              </a:r>
              <a:endParaRPr lang="en-US" sz="1600" dirty="0"/>
            </a:p>
            <a:p>
              <a:pPr algn="ctr"/>
              <a:r>
                <a:rPr lang="en-US" sz="1600" dirty="0" smtClean="0">
                  <a:solidFill>
                    <a:schemeClr val="accent6"/>
                  </a:solidFill>
                </a:rPr>
                <a:t>G4SSA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7864" y="14068"/>
            <a:ext cx="455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Global, annual averages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04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/>
          <p:nvPr/>
        </p:nvGrpSpPr>
        <p:grpSpPr>
          <a:xfrm>
            <a:off x="4924908" y="4822381"/>
            <a:ext cx="2345514" cy="1051836"/>
            <a:chOff x="6669488" y="1727640"/>
            <a:chExt cx="2345514" cy="1051836"/>
          </a:xfrm>
        </p:grpSpPr>
        <p:sp>
          <p:nvSpPr>
            <p:cNvPr id="24" name="TextBox 23"/>
            <p:cNvSpPr txBox="1"/>
            <p:nvPr/>
          </p:nvSpPr>
          <p:spPr>
            <a:xfrm>
              <a:off x="6669488" y="1727640"/>
              <a:ext cx="23455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Diffuse Radiation</a:t>
              </a:r>
              <a:endParaRPr lang="en-US" sz="2000" b="1" dirty="0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6705600" y="2274332"/>
              <a:ext cx="365722" cy="457200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38986" y="2379366"/>
              <a:ext cx="1494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3.0 W/m</a:t>
              </a:r>
              <a:r>
                <a:rPr lang="en-US" sz="2000" b="1" baseline="30000" dirty="0" smtClean="0"/>
                <a:t>2 </a:t>
              </a: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1156061" y="4793750"/>
            <a:ext cx="2202847" cy="982486"/>
            <a:chOff x="6776343" y="648492"/>
            <a:chExt cx="2202847" cy="982486"/>
          </a:xfrm>
        </p:grpSpPr>
        <p:grpSp>
          <p:nvGrpSpPr>
            <p:cNvPr id="7" name="Group 24"/>
            <p:cNvGrpSpPr/>
            <p:nvPr/>
          </p:nvGrpSpPr>
          <p:grpSpPr>
            <a:xfrm>
              <a:off x="6776343" y="648492"/>
              <a:ext cx="2202847" cy="982486"/>
              <a:chOff x="6669488" y="1727640"/>
              <a:chExt cx="2202847" cy="98248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669488" y="1727640"/>
                <a:ext cx="22028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Direct Radiation</a:t>
                </a:r>
                <a:endParaRPr lang="en-US" sz="20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138986" y="2310016"/>
                <a:ext cx="1494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4.2 W/m</a:t>
                </a:r>
                <a:r>
                  <a:rPr lang="en-US" sz="2000" b="1" baseline="30000" dirty="0" smtClean="0"/>
                  <a:t>2 </a:t>
                </a:r>
              </a:p>
            </p:txBody>
          </p:sp>
        </p:grpSp>
        <p:sp>
          <p:nvSpPr>
            <p:cNvPr id="16" name="Down Arrow 15"/>
            <p:cNvSpPr/>
            <p:nvPr/>
          </p:nvSpPr>
          <p:spPr>
            <a:xfrm>
              <a:off x="6875768" y="1161464"/>
              <a:ext cx="318722" cy="424706"/>
            </a:xfrm>
            <a:prstGeom prst="down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8980" y="4089486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Land Average of:</a:t>
            </a:r>
            <a:endParaRPr lang="en-US" sz="2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21" t="60303" r="14795" b="14922"/>
          <a:stretch/>
        </p:blipFill>
        <p:spPr>
          <a:xfrm>
            <a:off x="658788" y="293913"/>
            <a:ext cx="7620000" cy="3516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82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00"/>
      </a:folHlink>
    </a:clrScheme>
    <a:fontScheme name="2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U_Template_Verdana">
  <a:themeElements>
    <a:clrScheme name="RU_Template_Verdana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00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E7"/>
      </a:accent6>
      <a:hlink>
        <a:srgbClr val="0000FF"/>
      </a:hlink>
      <a:folHlink>
        <a:srgbClr val="FF3300"/>
      </a:folHlink>
    </a:clrScheme>
    <a:fontScheme name="RU_Template_Verdan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U_Template_Verda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U_Template_Verdana">
  <a:themeElements>
    <a:clrScheme name="2_RU_Template_Verdana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00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E7"/>
      </a:accent6>
      <a:hlink>
        <a:srgbClr val="0000FF"/>
      </a:hlink>
      <a:folHlink>
        <a:srgbClr val="FF0000"/>
      </a:folHlink>
    </a:clrScheme>
    <a:fontScheme name="2_RU_Template_Verdan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RU_Template_Verda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U_Template_Verdana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U_Template_Verdana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49620</TotalTime>
  <Words>1273</Words>
  <Application>Microsoft Office PowerPoint</Application>
  <PresentationFormat>On-screen Show (4:3)</PresentationFormat>
  <Paragraphs>176</Paragraphs>
  <Slides>21</Slides>
  <Notes>21</Notes>
  <HiddenSlides>4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2_Default Design</vt:lpstr>
      <vt:lpstr>RU_Template_Verdana</vt:lpstr>
      <vt:lpstr>2_RU_Template_Verdana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Center for Environmental Prediction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Robock</dc:creator>
  <cp:lastModifiedBy>Alan Robock</cp:lastModifiedBy>
  <cp:revision>838</cp:revision>
  <dcterms:created xsi:type="dcterms:W3CDTF">2002-09-21T20:25:27Z</dcterms:created>
  <dcterms:modified xsi:type="dcterms:W3CDTF">2016-01-02T17:26:04Z</dcterms:modified>
</cp:coreProperties>
</file>